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268600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ПРОЕКТУВАННЯ</a:t>
            </a:r>
            <a:r>
              <a:rPr lang="en-US" dirty="0" smtClean="0"/>
              <a:t> </a:t>
            </a:r>
            <a:r>
              <a:rPr lang="ru-RU" dirty="0" smtClean="0"/>
              <a:t>ОРГАН</a:t>
            </a:r>
            <a:r>
              <a:rPr lang="uk-UA" dirty="0" smtClean="0"/>
              <a:t>ІЗАЦІ</a:t>
            </a:r>
            <a:r>
              <a:rPr lang="uk-UA" dirty="0"/>
              <a:t>Й</a:t>
            </a:r>
            <a:r>
              <a:rPr lang="uk-UA" dirty="0" smtClean="0"/>
              <a:t>  </a:t>
            </a:r>
            <a:r>
              <a:rPr lang="uk-UA" dirty="0" smtClean="0"/>
              <a:t>СОЦІАЛЬНОЇ СФЕРИ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394200"/>
            <a:ext cx="8143875" cy="1117600"/>
          </a:xfrm>
        </p:spPr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27933" y="2134672"/>
            <a:ext cx="253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F92-0DCF-4DD7-9B01-70BEC5D85616}" type="slidenum">
              <a:rPr lang="ru-RU"/>
              <a:pPr/>
              <a:t>10</a:t>
            </a:fld>
            <a:endParaRPr lang="ru-RU"/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1752600" y="228600"/>
            <a:ext cx="8686800" cy="1600200"/>
          </a:xfrm>
          <a:prstGeom prst="downArrowCallout">
            <a:avLst>
              <a:gd name="adj1" fmla="val 72431"/>
              <a:gd name="adj2" fmla="val 49913"/>
              <a:gd name="adj3" fmla="val 15574"/>
              <a:gd name="adj4" fmla="val 77579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0" hangingPunct="0"/>
            <a:r>
              <a:rPr lang="uk-UA" sz="2000" b="1" u="sng" dirty="0"/>
              <a:t>“</a:t>
            </a:r>
            <a:r>
              <a:rPr lang="uk-UA" sz="2000" b="1" u="sng" dirty="0">
                <a:solidFill>
                  <a:srgbClr val="FF0000"/>
                </a:solidFill>
              </a:rPr>
              <a:t>Вертикальні”</a:t>
            </a:r>
            <a:r>
              <a:rPr lang="uk-UA" sz="2000" b="1" dirty="0">
                <a:solidFill>
                  <a:srgbClr val="FF0000"/>
                </a:solidFill>
              </a:rPr>
              <a:t> структури – це структури з функціонально-адміністративним розподілом праці у вертикальних процесах управління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1676400" y="1828801"/>
            <a:ext cx="8839200" cy="2752725"/>
            <a:chOff x="96" y="1152"/>
            <a:chExt cx="5568" cy="2112"/>
          </a:xfrm>
        </p:grpSpPr>
        <p:sp>
          <p:nvSpPr>
            <p:cNvPr id="51205" name="AutoShape 5"/>
            <p:cNvSpPr>
              <a:spLocks noChangeArrowheads="1"/>
            </p:cNvSpPr>
            <p:nvPr/>
          </p:nvSpPr>
          <p:spPr bwMode="auto">
            <a:xfrm>
              <a:off x="96" y="1152"/>
              <a:ext cx="5568" cy="211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06" name="Text Box 6"/>
            <p:cNvSpPr txBox="1">
              <a:spLocks noChangeArrowheads="1"/>
            </p:cNvSpPr>
            <p:nvPr/>
          </p:nvSpPr>
          <p:spPr bwMode="auto">
            <a:xfrm>
              <a:off x="205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Функціональна структура</a:t>
              </a:r>
            </a:p>
          </p:txBody>
        </p:sp>
        <p:sp>
          <p:nvSpPr>
            <p:cNvPr id="51207" name="Text Box 7"/>
            <p:cNvSpPr txBox="1">
              <a:spLocks noChangeArrowheads="1"/>
            </p:cNvSpPr>
            <p:nvPr/>
          </p:nvSpPr>
          <p:spPr bwMode="auto">
            <a:xfrm>
              <a:off x="1297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Функціональна матриця</a:t>
              </a:r>
            </a:p>
          </p:txBody>
        </p:sp>
        <p:sp>
          <p:nvSpPr>
            <p:cNvPr id="51208" name="Text Box 8"/>
            <p:cNvSpPr txBox="1">
              <a:spLocks noChangeArrowheads="1"/>
            </p:cNvSpPr>
            <p:nvPr/>
          </p:nvSpPr>
          <p:spPr bwMode="auto">
            <a:xfrm>
              <a:off x="2389" y="1525"/>
              <a:ext cx="982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Балансова матриця</a:t>
              </a:r>
            </a:p>
          </p:txBody>
        </p:sp>
        <p:sp>
          <p:nvSpPr>
            <p:cNvPr id="51209" name="Text Box 9"/>
            <p:cNvSpPr txBox="1">
              <a:spLocks noChangeArrowheads="1"/>
            </p:cNvSpPr>
            <p:nvPr/>
          </p:nvSpPr>
          <p:spPr bwMode="auto">
            <a:xfrm>
              <a:off x="3480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Проектна матриця</a:t>
              </a:r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4572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Проектна команда</a:t>
              </a:r>
            </a:p>
          </p:txBody>
        </p:sp>
        <p:sp>
          <p:nvSpPr>
            <p:cNvPr id="51211" name="Text Box 11"/>
            <p:cNvSpPr txBox="1">
              <a:spLocks noChangeArrowheads="1"/>
            </p:cNvSpPr>
            <p:nvPr/>
          </p:nvSpPr>
          <p:spPr bwMode="auto">
            <a:xfrm>
              <a:off x="205" y="2643"/>
              <a:ext cx="20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/>
                <a:t>Вертикальні структури</a:t>
              </a:r>
            </a:p>
          </p:txBody>
        </p:sp>
        <p:sp>
          <p:nvSpPr>
            <p:cNvPr id="51212" name="Text Box 12"/>
            <p:cNvSpPr txBox="1">
              <a:spLocks noChangeArrowheads="1"/>
            </p:cNvSpPr>
            <p:nvPr/>
          </p:nvSpPr>
          <p:spPr bwMode="auto">
            <a:xfrm>
              <a:off x="3480" y="2643"/>
              <a:ext cx="20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/>
                <a:t>Горизонтальні структури</a:t>
              </a:r>
            </a:p>
          </p:txBody>
        </p:sp>
        <p:sp>
          <p:nvSpPr>
            <p:cNvPr id="51213" name="Line 13"/>
            <p:cNvSpPr>
              <a:spLocks noChangeShapeType="1"/>
            </p:cNvSpPr>
            <p:nvPr/>
          </p:nvSpPr>
          <p:spPr bwMode="auto">
            <a:xfrm>
              <a:off x="2825" y="1152"/>
              <a:ext cx="0" cy="37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2825" y="2519"/>
              <a:ext cx="0" cy="74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15" name="AutoShape 15"/>
          <p:cNvSpPr>
            <a:spLocks noChangeArrowheads="1"/>
          </p:cNvSpPr>
          <p:nvPr/>
        </p:nvSpPr>
        <p:spPr bwMode="auto">
          <a:xfrm>
            <a:off x="1774825" y="4652963"/>
            <a:ext cx="8686800" cy="1447800"/>
          </a:xfrm>
          <a:prstGeom prst="upArrowCallout">
            <a:avLst>
              <a:gd name="adj1" fmla="val 87056"/>
              <a:gd name="adj2" fmla="val 61194"/>
              <a:gd name="adj3" fmla="val 11921"/>
              <a:gd name="adj4" fmla="val 7812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uk-UA" b="1" u="sng" dirty="0"/>
              <a:t>“</a:t>
            </a:r>
            <a:r>
              <a:rPr lang="uk-UA" b="1" u="sng" dirty="0">
                <a:solidFill>
                  <a:srgbClr val="FF0000"/>
                </a:solidFill>
              </a:rPr>
              <a:t>Горизонтальні”</a:t>
            </a:r>
            <a:r>
              <a:rPr lang="uk-UA" b="1" dirty="0">
                <a:solidFill>
                  <a:srgbClr val="FF0000"/>
                </a:solidFill>
              </a:rPr>
              <a:t>  структури – це структури з проектно-цільовим розподілом праці виконавців у горизонтальних, технологічних процесах виконання робіт</a:t>
            </a:r>
          </a:p>
        </p:txBody>
      </p:sp>
    </p:spTree>
    <p:extLst>
      <p:ext uri="{BB962C8B-B14F-4D97-AF65-F5344CB8AC3E}">
        <p14:creationId xmlns:p14="http://schemas.microsoft.com/office/powerpoint/2010/main" val="411483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 autoUpdateAnimBg="0"/>
      <p:bldP spid="5121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80321" y="2702257"/>
            <a:ext cx="11370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оволодіння </a:t>
            </a:r>
            <a:r>
              <a:rPr lang="uk-UA" sz="3600" dirty="0">
                <a:solidFill>
                  <a:schemeClr val="bg1"/>
                </a:solidFill>
              </a:rPr>
              <a:t>студентами сукупністю теоретичних знань та практичних навичок у галузі проектування організацій та служб соціальної спрямованості, тобто державних організацій соціальної роботи та недержавних служб громадської допомоги, тобто створення моделей організацій у єдності їхніх структурних та динамічних компонентів.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8424" y="668740"/>
            <a:ext cx="951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</a:rPr>
              <a:t>ПРОБЛЕМНІ ПИТАННЯ КУРСУ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8740" y="1310185"/>
            <a:ext cx="10631606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Функції управління </a:t>
            </a:r>
            <a:r>
              <a:rPr lang="uk-UA" sz="2800" dirty="0" smtClean="0">
                <a:solidFill>
                  <a:schemeClr val="bg1"/>
                </a:solidFill>
              </a:rPr>
              <a:t>організацією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Проектування </a:t>
            </a:r>
            <a:r>
              <a:rPr lang="uk-UA" sz="2800" dirty="0" smtClean="0">
                <a:solidFill>
                  <a:schemeClr val="bg1"/>
                </a:solidFill>
              </a:rPr>
              <a:t>роботи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Моделі проектування роботи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Фактори проектування організації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Елементи </a:t>
            </a:r>
            <a:r>
              <a:rPr lang="uk-UA" sz="2800" dirty="0">
                <a:solidFill>
                  <a:schemeClr val="bg1"/>
                </a:solidFill>
              </a:rPr>
              <a:t>проектування організації </a:t>
            </a:r>
            <a:endParaRPr lang="uk-UA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Вихідна база проектування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Аналітичне забезпечення проекту і проектування “духовної” основи </a:t>
            </a:r>
            <a:r>
              <a:rPr lang="uk-UA" sz="2800" dirty="0" smtClean="0">
                <a:solidFill>
                  <a:schemeClr val="bg1"/>
                </a:solidFill>
              </a:rPr>
              <a:t>організації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Проектування морфологічної основи внутрішнього середовища </a:t>
            </a:r>
            <a:r>
              <a:rPr lang="uk-UA" sz="2800" dirty="0" smtClean="0">
                <a:solidFill>
                  <a:schemeClr val="bg1"/>
                </a:solidFill>
              </a:rPr>
              <a:t>організації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Кадрове та юридичне забезпечення організації</a:t>
            </a:r>
            <a:endParaRPr lang="uk-UA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7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10169"/>
      </p:ext>
    </p:extLst>
  </p:cSld>
  <p:clrMapOvr>
    <a:masterClrMapping/>
  </p:clrMapOvr>
  <p:transition spd="med" advClick="0" advTm="4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833" y="668740"/>
            <a:ext cx="9144000" cy="554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904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4000">
        <p:fade/>
      </p:transition>
    </mc:Choice>
    <mc:Fallback>
      <p:transition advClick="0" advTm="4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787" y="1000124"/>
            <a:ext cx="8311487" cy="51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19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4000">
        <p:fade/>
      </p:transition>
    </mc:Choice>
    <mc:Fallback>
      <p:transition advClick="0" advTm="4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072" y="1052512"/>
            <a:ext cx="8009103" cy="536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47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4000">
        <p:fade/>
      </p:transition>
    </mc:Choice>
    <mc:Fallback>
      <p:transition advClick="0" advTm="4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96FF-3090-49F4-B858-A4D372725B84}" type="slidenum">
              <a:rPr lang="ru-RU"/>
              <a:pPr/>
              <a:t>7</a:t>
            </a:fld>
            <a:endParaRPr lang="ru-RU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362200" y="70147"/>
            <a:ext cx="8305800" cy="6302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ru-RU" b="1">
                <a:solidFill>
                  <a:srgbClr val="FF0000"/>
                </a:solidFill>
              </a:rPr>
              <a:t>ТИПИ ОРГАНІЗАЦІЙНИХ СТРУКТУР У ПРОЕКТНОМУ МЕНЕДЖМЕНТІ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752600" y="776289"/>
            <a:ext cx="2133600" cy="909637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>
                <a:solidFill>
                  <a:srgbClr val="FF0000"/>
                </a:solidFill>
              </a:rPr>
              <a:t>За кількістю рівнів управління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962400" y="776288"/>
            <a:ext cx="5981700" cy="419100"/>
          </a:xfrm>
          <a:prstGeom prst="hexagon">
            <a:avLst>
              <a:gd name="adj" fmla="val 105988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>
                <a:solidFill>
                  <a:srgbClr val="FF0000"/>
                </a:solidFill>
              </a:rPr>
              <a:t>“Висока” структура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52600" y="1755776"/>
            <a:ext cx="1676400" cy="2239963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За системою взаємо-відносин учасників проекту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3962400" y="1266825"/>
            <a:ext cx="6019800" cy="419100"/>
          </a:xfrm>
          <a:prstGeom prst="hexagon">
            <a:avLst>
              <a:gd name="adj" fmla="val 106663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solidFill>
                  <a:srgbClr val="FF0000"/>
                </a:solidFill>
              </a:rPr>
              <a:t>“Плоска” структура</a:t>
            </a: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3505200" y="1755776"/>
            <a:ext cx="7162800" cy="455613"/>
          </a:xfrm>
          <a:prstGeom prst="hexagon">
            <a:avLst>
              <a:gd name="adj" fmla="val 116745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solidFill>
                  <a:srgbClr val="FF0000"/>
                </a:solidFill>
              </a:rPr>
              <a:t>“Виділена” структура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3505200" y="2176463"/>
            <a:ext cx="7162800" cy="419100"/>
          </a:xfrm>
          <a:prstGeom prst="hexagon">
            <a:avLst>
              <a:gd name="adj" fmla="val 12691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 dirty="0">
                <a:solidFill>
                  <a:srgbClr val="FF0000"/>
                </a:solidFill>
              </a:rPr>
              <a:t>Структура “управління за проектами”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3505200" y="2595564"/>
            <a:ext cx="7162800" cy="473075"/>
          </a:xfrm>
          <a:prstGeom prst="hexagon">
            <a:avLst>
              <a:gd name="adj" fmla="val 112435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 dirty="0">
                <a:solidFill>
                  <a:srgbClr val="FF0000"/>
                </a:solidFill>
              </a:rPr>
              <a:t>Структура</a:t>
            </a:r>
            <a:r>
              <a:rPr lang="uk-UA" b="1" dirty="0"/>
              <a:t> “</a:t>
            </a:r>
            <a:r>
              <a:rPr lang="uk-UA" b="1" dirty="0">
                <a:solidFill>
                  <a:srgbClr val="FF0000"/>
                </a:solidFill>
              </a:rPr>
              <a:t>загального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управління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проектами</a:t>
            </a:r>
            <a:r>
              <a:rPr lang="uk-UA" b="1" dirty="0"/>
              <a:t>”</a:t>
            </a:r>
            <a:r>
              <a:rPr lang="ru-RU" dirty="0"/>
              <a:t> 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505200" y="3068639"/>
            <a:ext cx="7162800" cy="420687"/>
          </a:xfrm>
          <a:prstGeom prst="hexagon">
            <a:avLst>
              <a:gd name="adj" fmla="val 120919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“Подвійна” структура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3576946" y="3596435"/>
            <a:ext cx="7162800" cy="419100"/>
          </a:xfrm>
          <a:prstGeom prst="hexagon">
            <a:avLst>
              <a:gd name="adj" fmla="val 12691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/>
              <a:t>“</a:t>
            </a:r>
            <a:r>
              <a:rPr lang="uk-UA" b="1" dirty="0">
                <a:solidFill>
                  <a:srgbClr val="FF0000"/>
                </a:solidFill>
              </a:rPr>
              <a:t>Складні” структури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752600" y="4135438"/>
            <a:ext cx="2209800" cy="94615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 dirty="0">
                <a:solidFill>
                  <a:srgbClr val="FF0000"/>
                </a:solidFill>
              </a:rPr>
              <a:t>За рівнем формування структури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464050" y="4180261"/>
            <a:ext cx="5791200" cy="420687"/>
          </a:xfrm>
          <a:prstGeom prst="hexagon">
            <a:avLst>
              <a:gd name="adj" fmla="val 10222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>
                <a:solidFill>
                  <a:srgbClr val="FF0000"/>
                </a:solidFill>
              </a:rPr>
              <a:t>Зовнішні структури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4114800" y="4695825"/>
            <a:ext cx="5791200" cy="420688"/>
          </a:xfrm>
          <a:prstGeom prst="hexagon">
            <a:avLst>
              <a:gd name="adj" fmla="val 102225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Внутрішні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структури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968500" y="5186363"/>
            <a:ext cx="2222500" cy="93821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>
                <a:solidFill>
                  <a:srgbClr val="FF0000"/>
                </a:solidFill>
              </a:rPr>
              <a:t>За видом розподілу праці</a:t>
            </a:r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4584700" y="5282063"/>
            <a:ext cx="5549900" cy="419100"/>
          </a:xfrm>
          <a:prstGeom prst="hexagon">
            <a:avLst>
              <a:gd name="adj" fmla="val 98337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Вертикальні структури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4584700" y="5745164"/>
            <a:ext cx="5549900" cy="420687"/>
          </a:xfrm>
          <a:prstGeom prst="hexagon">
            <a:avLst>
              <a:gd name="adj" fmla="val 9796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Горизонтальні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структури</a:t>
            </a:r>
          </a:p>
        </p:txBody>
      </p:sp>
    </p:spTree>
    <p:extLst>
      <p:ext uri="{BB962C8B-B14F-4D97-AF65-F5344CB8AC3E}">
        <p14:creationId xmlns:p14="http://schemas.microsoft.com/office/powerpoint/2010/main" val="23337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1981200" y="304800"/>
            <a:ext cx="8458200" cy="2895600"/>
          </a:xfrm>
          <a:prstGeom prst="plus">
            <a:avLst>
              <a:gd name="adj" fmla="val 7449"/>
            </a:avLst>
          </a:prstGeom>
          <a:solidFill>
            <a:srgbClr val="FFFFFF"/>
          </a:solidFill>
          <a:ln w="3810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0" hangingPunct="0">
              <a:lnSpc>
                <a:spcPct val="90000"/>
              </a:lnSpc>
            </a:pPr>
            <a:r>
              <a:rPr lang="uk-UA" b="1" u="sng" dirty="0">
                <a:solidFill>
                  <a:srgbClr val="FF0000"/>
                </a:solidFill>
              </a:rPr>
              <a:t>Матрична структура</a:t>
            </a:r>
            <a:r>
              <a:rPr lang="uk-UA" b="1" dirty="0">
                <a:solidFill>
                  <a:srgbClr val="FF0000"/>
                </a:solidFill>
              </a:rPr>
              <a:t> – це комбінація проектної та функціональної структур. Для вирішення проектних завдань у цій структурі створюються тимчасові проектні групи, на чолі яких стоять керівники проектів, влада яких є обмеженою. Проектний менеджер координує виконання проекту, а функціональний керівник несе відповідальність за специфічні результати проекту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3048000" y="3284538"/>
            <a:ext cx="5943600" cy="2971800"/>
          </a:xfrm>
          <a:prstGeom prst="ellipseRibbon2">
            <a:avLst>
              <a:gd name="adj1" fmla="val 15000"/>
              <a:gd name="adj2" fmla="val 75000"/>
              <a:gd name="adj3" fmla="val 3125"/>
            </a:avLst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2400" b="1" u="sng" dirty="0">
                <a:solidFill>
                  <a:srgbClr val="FF0000"/>
                </a:solidFill>
              </a:rPr>
              <a:t>Види матричних організаційних структур: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функціональна;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балансова;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проектна;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контрактна</a:t>
            </a:r>
          </a:p>
        </p:txBody>
      </p:sp>
    </p:spTree>
    <p:extLst>
      <p:ext uri="{BB962C8B-B14F-4D97-AF65-F5344CB8AC3E}">
        <p14:creationId xmlns:p14="http://schemas.microsoft.com/office/powerpoint/2010/main" val="53652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 autoUpdateAnimBg="0"/>
      <p:bldP spid="2765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A16-D02D-4F5E-8A4B-7BB3B472EF90}" type="slidenum">
              <a:rPr lang="ru-RU"/>
              <a:pPr/>
              <a:t>9</a:t>
            </a:fld>
            <a:endParaRPr lang="ru-RU"/>
          </a:p>
        </p:txBody>
      </p:sp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1814055" y="285465"/>
            <a:ext cx="8915400" cy="5424488"/>
            <a:chOff x="1701" y="9234"/>
            <a:chExt cx="9360" cy="4320"/>
          </a:xfrm>
        </p:grpSpPr>
        <p:sp>
          <p:nvSpPr>
            <p:cNvPr id="41987" name="AutoShape 3"/>
            <p:cNvSpPr>
              <a:spLocks noChangeArrowheads="1"/>
            </p:cNvSpPr>
            <p:nvPr/>
          </p:nvSpPr>
          <p:spPr bwMode="auto">
            <a:xfrm>
              <a:off x="1701" y="9234"/>
              <a:ext cx="9360" cy="1260"/>
            </a:xfrm>
            <a:prstGeom prst="ribbon2">
              <a:avLst>
                <a:gd name="adj1" fmla="val 18750"/>
                <a:gd name="adj2" fmla="val 75000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>
                  <a:solidFill>
                    <a:srgbClr val="FF0000"/>
                  </a:solidFill>
                </a:rPr>
                <a:t>ФОРМИ ВНУТРІШНІХ </a:t>
              </a:r>
            </a:p>
            <a:p>
              <a:pPr algn="ctr" eaLnBrk="0" hangingPunct="0"/>
              <a:r>
                <a:rPr lang="uk-UA" b="1">
                  <a:solidFill>
                    <a:srgbClr val="FF0000"/>
                  </a:solidFill>
                </a:rPr>
                <a:t>ОРГАНІЗАЦІЙНИХ СТРУКТУР</a:t>
              </a:r>
            </a:p>
          </p:txBody>
        </p:sp>
        <p:sp>
          <p:nvSpPr>
            <p:cNvPr id="41988" name="AutoShape 4"/>
            <p:cNvSpPr>
              <a:spLocks noChangeArrowheads="1"/>
            </p:cNvSpPr>
            <p:nvPr/>
          </p:nvSpPr>
          <p:spPr bwMode="auto">
            <a:xfrm>
              <a:off x="1701" y="10854"/>
              <a:ext cx="1620" cy="2700"/>
            </a:xfrm>
            <a:prstGeom prst="upArrow">
              <a:avLst>
                <a:gd name="adj1" fmla="val 60417"/>
                <a:gd name="adj2" fmla="val 1851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>
                  <a:solidFill>
                    <a:srgbClr val="FF0000"/>
                  </a:solidFill>
                </a:rPr>
                <a:t>Внутрішня функціоналізація</a:t>
              </a:r>
            </a:p>
          </p:txBody>
        </p:sp>
        <p:sp>
          <p:nvSpPr>
            <p:cNvPr id="41989" name="AutoShape 5"/>
            <p:cNvSpPr>
              <a:spLocks noChangeArrowheads="1"/>
            </p:cNvSpPr>
            <p:nvPr/>
          </p:nvSpPr>
          <p:spPr bwMode="auto">
            <a:xfrm>
              <a:off x="3501" y="10854"/>
              <a:ext cx="1620" cy="2700"/>
            </a:xfrm>
            <a:prstGeom prst="upArrow">
              <a:avLst>
                <a:gd name="adj1" fmla="val 60417"/>
                <a:gd name="adj2" fmla="val 1851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>
                  <a:solidFill>
                    <a:srgbClr val="FF0000"/>
                  </a:solidFill>
                </a:rPr>
                <a:t>Федеральна  організація</a:t>
              </a: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5301" y="10854"/>
              <a:ext cx="1620" cy="2700"/>
            </a:xfrm>
            <a:prstGeom prst="upArrow">
              <a:avLst>
                <a:gd name="adj1" fmla="val 60417"/>
                <a:gd name="adj2" fmla="val 1851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>
                  <a:solidFill>
                    <a:srgbClr val="FF0000"/>
                  </a:solidFill>
                </a:rPr>
                <a:t>Внутрішня</a:t>
              </a:r>
              <a:r>
                <a:rPr lang="uk-UA" b="1" dirty="0"/>
                <a:t> </a:t>
              </a:r>
              <a:r>
                <a:rPr lang="uk-UA" b="1" dirty="0">
                  <a:solidFill>
                    <a:srgbClr val="FF0000"/>
                  </a:solidFill>
                </a:rPr>
                <a:t>матрична структура</a:t>
              </a:r>
            </a:p>
          </p:txBody>
        </p:sp>
        <p:sp>
          <p:nvSpPr>
            <p:cNvPr id="41991" name="AutoShape 7"/>
            <p:cNvSpPr>
              <a:spLocks noChangeArrowheads="1"/>
            </p:cNvSpPr>
            <p:nvPr/>
          </p:nvSpPr>
          <p:spPr bwMode="auto">
            <a:xfrm>
              <a:off x="7101" y="10854"/>
              <a:ext cx="1440" cy="2700"/>
            </a:xfrm>
            <a:prstGeom prst="upArrow">
              <a:avLst>
                <a:gd name="adj1" fmla="val 60417"/>
                <a:gd name="adj2" fmla="val 20833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 err="1">
                  <a:solidFill>
                    <a:srgbClr val="FF0000"/>
                  </a:solidFill>
                </a:rPr>
                <a:t>Дивізіональна</a:t>
              </a:r>
              <a:r>
                <a:rPr lang="uk-UA" b="1" dirty="0">
                  <a:solidFill>
                    <a:srgbClr val="FF0000"/>
                  </a:solidFill>
                </a:rPr>
                <a:t> структура</a:t>
              </a:r>
            </a:p>
          </p:txBody>
        </p:sp>
        <p:sp>
          <p:nvSpPr>
            <p:cNvPr id="41992" name="AutoShape 8"/>
            <p:cNvSpPr>
              <a:spLocks noChangeArrowheads="1"/>
            </p:cNvSpPr>
            <p:nvPr/>
          </p:nvSpPr>
          <p:spPr bwMode="auto">
            <a:xfrm>
              <a:off x="8721" y="10854"/>
              <a:ext cx="2340" cy="2700"/>
            </a:xfrm>
            <a:prstGeom prst="upArrow">
              <a:avLst>
                <a:gd name="adj1" fmla="val 70685"/>
                <a:gd name="adj2" fmla="val 12821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>
                  <a:solidFill>
                    <a:srgbClr val="FF0000"/>
                  </a:solidFill>
                </a:rPr>
                <a:t>Централізована / децентралізована форма організації великих проектів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005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72</TotalTime>
  <Words>287</Words>
  <Application>Microsoft Office PowerPoint</Application>
  <PresentationFormat>Широкоэкранный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</vt:lpstr>
      <vt:lpstr>Берлин</vt:lpstr>
      <vt:lpstr>ПРОЕКТУВАННЯ ОРГАНІЗАЦІЙ  СОЦІАЛЬНОЇ СФЕРИ</vt:lpstr>
      <vt:lpstr>Мета курсу: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1</cp:lastModifiedBy>
  <cp:revision>12</cp:revision>
  <dcterms:created xsi:type="dcterms:W3CDTF">2016-01-23T19:25:21Z</dcterms:created>
  <dcterms:modified xsi:type="dcterms:W3CDTF">2018-08-24T10:49:41Z</dcterms:modified>
</cp:coreProperties>
</file>