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49"/>
  </p:notesMasterIdLst>
  <p:sldIdLst>
    <p:sldId id="258" r:id="rId2"/>
    <p:sldId id="259" r:id="rId3"/>
    <p:sldId id="333" r:id="rId4"/>
    <p:sldId id="282" r:id="rId5"/>
    <p:sldId id="283" r:id="rId6"/>
    <p:sldId id="284" r:id="rId7"/>
    <p:sldId id="334" r:id="rId8"/>
    <p:sldId id="285" r:id="rId9"/>
    <p:sldId id="291" r:id="rId10"/>
    <p:sldId id="335" r:id="rId11"/>
    <p:sldId id="290" r:id="rId12"/>
    <p:sldId id="288" r:id="rId13"/>
    <p:sldId id="289" r:id="rId14"/>
    <p:sldId id="287" r:id="rId15"/>
    <p:sldId id="286" r:id="rId16"/>
    <p:sldId id="295" r:id="rId17"/>
    <p:sldId id="325" r:id="rId18"/>
    <p:sldId id="326" r:id="rId19"/>
    <p:sldId id="327" r:id="rId20"/>
    <p:sldId id="328" r:id="rId21"/>
    <p:sldId id="329" r:id="rId22"/>
    <p:sldId id="330" r:id="rId23"/>
    <p:sldId id="331" r:id="rId24"/>
    <p:sldId id="332" r:id="rId25"/>
    <p:sldId id="302" r:id="rId26"/>
    <p:sldId id="303" r:id="rId27"/>
    <p:sldId id="304" r:id="rId28"/>
    <p:sldId id="305" r:id="rId29"/>
    <p:sldId id="323" r:id="rId30"/>
    <p:sldId id="306" r:id="rId31"/>
    <p:sldId id="307" r:id="rId32"/>
    <p:sldId id="322" r:id="rId33"/>
    <p:sldId id="308" r:id="rId34"/>
    <p:sldId id="309" r:id="rId35"/>
    <p:sldId id="310" r:id="rId36"/>
    <p:sldId id="311" r:id="rId37"/>
    <p:sldId id="312" r:id="rId38"/>
    <p:sldId id="313" r:id="rId39"/>
    <p:sldId id="314" r:id="rId40"/>
    <p:sldId id="315" r:id="rId41"/>
    <p:sldId id="316" r:id="rId42"/>
    <p:sldId id="317" r:id="rId43"/>
    <p:sldId id="318" r:id="rId44"/>
    <p:sldId id="324" r:id="rId45"/>
    <p:sldId id="319" r:id="rId46"/>
    <p:sldId id="320" r:id="rId47"/>
    <p:sldId id="321" r:id="rId4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440" autoAdjust="0"/>
    <p:restoredTop sz="94598" autoAdjust="0"/>
  </p:normalViewPr>
  <p:slideViewPr>
    <p:cSldViewPr>
      <p:cViewPr>
        <p:scale>
          <a:sx n="100" d="100"/>
          <a:sy n="100" d="100"/>
        </p:scale>
        <p:origin x="-492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2.wmf"/><Relationship Id="rId4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22.02.2022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22.02.2022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22.02.2022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22.02.2022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22.02.2022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22.02.2022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22.02.2022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22.02.2022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22.02.2022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22.02.2022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22.02.2022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22.02.2022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22.02.2022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7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6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6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1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8.wm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0.w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11.wmf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14.wmf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16.w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6.wmf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19.wmf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>
                <a:solidFill>
                  <a:schemeClr val="bg1"/>
                </a:solidFill>
              </a:rPr>
              <a:t/>
            </a:r>
            <a:br>
              <a:rPr lang="en-US" sz="4400" cap="all" dirty="0">
                <a:solidFill>
                  <a:schemeClr val="bg1"/>
                </a:solidFill>
              </a:rPr>
            </a:br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>
                <a:solidFill>
                  <a:schemeClr val="bg1"/>
                </a:solidFill>
              </a:rPr>
              <a:t/>
            </a:r>
            <a:br>
              <a:rPr lang="en-US" sz="4400" cap="all" dirty="0">
                <a:solidFill>
                  <a:schemeClr val="bg1"/>
                </a:solidFill>
              </a:rPr>
            </a:br>
            <a:r>
              <a:rPr lang="en-US" sz="4400" b="0" cap="all" dirty="0">
                <a:solidFill>
                  <a:schemeClr val="bg1"/>
                </a:solidFill>
              </a:rPr>
              <a:t/>
            </a:r>
            <a:br>
              <a:rPr lang="en-US" sz="4400" b="0" cap="all" dirty="0">
                <a:solidFill>
                  <a:schemeClr val="bg1"/>
                </a:solidFill>
              </a:rPr>
            </a:br>
            <a:r>
              <a:rPr lang="ru-RU" sz="4400" cap="all" dirty="0">
                <a:solidFill>
                  <a:schemeClr val="bg1"/>
                </a:solidFill>
              </a:rPr>
              <a:t>функціональне та логічне програмування </a:t>
            </a:r>
            <a:br>
              <a:rPr lang="ru-RU" sz="4400" cap="all" dirty="0">
                <a:solidFill>
                  <a:schemeClr val="bg1"/>
                </a:solidFill>
              </a:rPr>
            </a:b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Пошук з поверненням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деяка підціль виявляється неуспішною, то Пролог повертається вліво до найближчої точки повернення. З цієї точки починає спробу знайти інше рішення для неуспішної цілі. Доти,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доки наступна ціль на даному рівні не буде успішною, Пролог буде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повторювати повернення до найближчої точки відкату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відкаті всі пов'язані змінні, які були означені після цієї точки, знову звільняються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досягненні успішної цілі,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пошук з поверненням по цій же схемі намагається знайти наступне рішення.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1320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Пошук з поверненням. Приклад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(ivan,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(mary,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X). 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|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|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(ivan,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football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		</a:t>
            </a:r>
            <a:r>
              <a:rPr lang="en-US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X= </a:t>
            </a:r>
            <a:r>
              <a:rPr lang="ru-RU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football</a:t>
            </a:r>
            <a:endParaRPr lang="en-US" b="1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 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like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(ivan,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salo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 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like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(ivan,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theater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 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like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(mary,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flowers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false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 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like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(mary,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theater)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false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 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(mary,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football)		true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06600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Пошук з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поверненням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. Приклад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|   | like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(ivan,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football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  | like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(ivan,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salo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			X=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salo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 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  | like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(ivan,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theater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like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(mary,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flowers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false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(mary,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theater)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false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 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(mary,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football)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false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944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Пошук з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поверненням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. Приклад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* |   | like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(ivan,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football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|   | like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(ivan,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salo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			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  | like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(ivan,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theater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		</a:t>
            </a:r>
            <a:r>
              <a:rPr lang="en-US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X= 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theater </a:t>
            </a:r>
            <a:endParaRPr lang="en-US" b="1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 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like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(mary,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flowers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false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 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(mary,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theater)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theater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 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like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(mary,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football)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false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42507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Уніфікація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Уніфікація є процес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зіставлення цілі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фактами та правилами бази знань.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Ціль може бути узгоджена, якщо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її можна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порівняти із заголовком будь-якого речення бази. Для цього предикат цілі та предикат заголовка речення повинні мати однакове ім'я та арність. Ціль може бути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порівняна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фактом або заголовком правила, якщо у предикатів, що входять до них, збігаються імена та арність (кількість аргументів), а також попарно порівняні аргументи цих предикатів.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6084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Уніфікація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попарному зіставленні аргументів предикатів можливі наступні варіанти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пар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атом-атом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атом-змінна, змінна-змінна: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атоми можна порівняти, якщо вони тотожно рівні;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змінну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можна порівняти з будь-яким атомом – у цьому випадку змінна конкретизується значенням зіставленого атома; далі цим значенням конкретизується всі входження цієї змінної в цілі, що доводяться (тобто в ході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доведення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скрізь замість цієї змінної підставляється її значення);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81905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Уніфікація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змінна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 бути порівняна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будь-якою змінною – у цьому випадку змінні стають зчепленими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якщо в ході подальшого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доведення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одна з пов'язаних змінних конкретизується деяким значенням, то таке значення набуває й інша змінна.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X=Y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Y=3.14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X=3.14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8758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Зіставлення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термів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використання зіставлення термів на прикладі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задачі,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стосується представлення геометричних об'єктів на площині. Точка на площині задається двома своїми координатами, відрізок - двома точками, трикутник можна задати трьома точками.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Відповідно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для їх представлення можна використовувати бінарні функтори point, segment та тернарний функтор triangle.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3722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Зіставлення термів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Ось приклади представлення конкретних геометричних об'єктів: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point(2,3).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point(1,1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segment(point(2,3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point(1,1))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triangle(point(2,3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point(1,1),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point(5,2))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950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Зіставлення термів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Введені функтори дозволяють визначити унарні предикати vertical і horizontal для розпізнавання вертикальності та горизонтальності заданих відрізків. Враховуючи, що вертикальність означає збіг абсцис кінців заданого відрізка, а горизонтальність - збіг ординат, отримуємо пролог-програму: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vertical(segment(point(X,_),point(X,_))).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horizontal(segment(point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(_,Y),point(_,Y))).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4123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2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про родинні зв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язки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Пошук 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поверненням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Приклад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Уніфікація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Зіставлення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термів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Логічне виведення.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Принцип резолюцій.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Зіставлення термів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Ця програма формально складається з двох пролог-фактів, проте ці факти є досить спільними, оскільки їх аргументами виступають терми зі змінними. Наведемо приклади запитань із цими предикатами: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?-vertical(segment(point(2,3),point(1,1))).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=&gt; no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?-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vertical(segment(point(Z,3),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point(1,1))).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=&gt;yes, Z=1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174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Зіставлення термів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першому питанні перевіряється вертикальність конкретного відрізка, тоді як у другому – чи може бути вертикальним відрізок, в якого не задана ордината однієї точки.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Перше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питання дає негативну відповідь (бо ординати кінців відрізка не збігаються).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0754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Зіставлення термів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Доказ другого питання-мети успішно виконується за один крок (застосуванням правила для vertical), в ході якого включається процедура зіставлення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терма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аргументу з правила і терма з цілі, що доводиться.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Послідовно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(попарно) зіставляються аргументи головного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функтора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segment, що призводить до попарного зіставлення аргументів внутрішнього функтора point.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458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Зіставлення термів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Наступне питання – це спроба знайти вертикальний відрізок із заданим початком: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?-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vertical(segment(point(2,3),P).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=&gt; yes,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P=point(2,_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G1552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результаті успішного зіставлення визначаються координати кінця шуканого відрізка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G1552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це змінна, згенерована пролог-системой).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55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Зіставлення термів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наступному складеному питанні запитується, чи існує відрізок, одночасно вертикальний та горизонтальний: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?-vertical(Seg),horizontal(Seg). =&gt; yes,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Seg=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segment(point(_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G1485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,_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G1486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(_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G1485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,_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G1486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Згідно з встановленими визначеннями предикатів вертикальності та горизонтальності, такий відрізок існує і являє собою точку (тобто відрізок, у якого збігаються початок і кінець; змінні виду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G1485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згенеровані пролог-інтерпретатором).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999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Семантичний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синтаксичний  підходи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Існує два підходи для визначення істинності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тверджень.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Семантичний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у цьому підході для встановлення істинності необхідно перебрати всі значення змінної з області її інтерпретації і синтаксичний, який оснований на застосуванні деякого формального правила виведення. Саме синтаксичний метод застосовується далі.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462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Поняття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логічного виведення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Одним з основних моментів логічного програмування є  поняття логічного виведення - процесу одержання деякої речення S з множини  речень s шляхом застосування одного або декількох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 виведення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Мета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виведення полягає 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тому, щоб показати справедливість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відношення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логічно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випливає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простий спосіб побудови виводу,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якому грунтується простий метод обробки логічних програм. У цьому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використовується лише одне правило виводу, зване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резолюцією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b="1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Кожне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застосування  правила виведення називається  кроком виведення.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0137127"/>
              </p:ext>
            </p:extLst>
          </p:nvPr>
        </p:nvGraphicFramePr>
        <p:xfrm>
          <a:off x="836266" y="2996952"/>
          <a:ext cx="1287462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5" name="Формула" r:id="rId3" imgW="482400" imgH="190440" progId="Equation.3">
                  <p:embed/>
                </p:oleObj>
              </mc:Choice>
              <mc:Fallback>
                <p:oleObj name="Формула" r:id="rId3" imgW="482400" imgH="19044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6266" y="2996952"/>
                        <a:ext cx="1287462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16090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Підстановки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декларативних мовах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використовуються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метод, на основі якого можна порівнювати вирази і розпізнавати відповідність їх частин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між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собою. Цей метод називається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уніфікацією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Уніфікація є основою автоматичної дедукції і логічного виведення в задачах штучного інтелекту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Введемо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наступні поняття.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Підстановкою  називається множина  присвоювань виду X=t,  де Х – змінна, а  t – деякий терм.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33496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Підстановки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підстановки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до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предиката Е  називається прикладом підстановки і позначається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Застосування підстановки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до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довільного виразу Е полягає у заміні змінних з Е на терми, які згідно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присвоюються цим змінним.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Кожна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змінна з Е, що не згадується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   залишається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 змін, а присвоювання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змінним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що не входять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виконуються.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3817651"/>
              </p:ext>
            </p:extLst>
          </p:nvPr>
        </p:nvGraphicFramePr>
        <p:xfrm>
          <a:off x="4067944" y="1628800"/>
          <a:ext cx="216024" cy="2672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4" name="Формула" r:id="rId3" imgW="139680" imgH="190440" progId="Equation.3">
                  <p:embed/>
                </p:oleObj>
              </mc:Choice>
              <mc:Fallback>
                <p:oleObj name="Формула" r:id="rId3" imgW="139680" imgH="190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1628800"/>
                        <a:ext cx="216024" cy="2672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9530828"/>
              </p:ext>
            </p:extLst>
          </p:nvPr>
        </p:nvGraphicFramePr>
        <p:xfrm>
          <a:off x="6300192" y="1916832"/>
          <a:ext cx="504056" cy="3345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5" name="Формула" r:id="rId5" imgW="241200" imgH="190440" progId="Equation.3">
                  <p:embed/>
                </p:oleObj>
              </mc:Choice>
              <mc:Fallback>
                <p:oleObj name="Формула" r:id="rId5" imgW="241200" imgH="190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1916832"/>
                        <a:ext cx="504056" cy="3345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4381079"/>
              </p:ext>
            </p:extLst>
          </p:nvPr>
        </p:nvGraphicFramePr>
        <p:xfrm>
          <a:off x="4644008" y="2348880"/>
          <a:ext cx="216024" cy="2672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6" name="Формула" r:id="rId7" imgW="139680" imgH="190440" progId="Equation.3">
                  <p:embed/>
                </p:oleObj>
              </mc:Choice>
              <mc:Fallback>
                <p:oleObj name="Формула" r:id="rId7" imgW="139680" imgH="190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2348880"/>
                        <a:ext cx="216024" cy="2672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3647030"/>
              </p:ext>
            </p:extLst>
          </p:nvPr>
        </p:nvGraphicFramePr>
        <p:xfrm>
          <a:off x="7596336" y="2708920"/>
          <a:ext cx="217488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7" name="Формула" r:id="rId8" imgW="139639" imgH="190417" progId="Equation.3">
                  <p:embed/>
                </p:oleObj>
              </mc:Choice>
              <mc:Fallback>
                <p:oleObj name="Формула" r:id="rId8" imgW="139639" imgH="19041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336" y="2708920"/>
                        <a:ext cx="217488" cy="268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4934675"/>
              </p:ext>
            </p:extLst>
          </p:nvPr>
        </p:nvGraphicFramePr>
        <p:xfrm>
          <a:off x="4716016" y="4312841"/>
          <a:ext cx="217488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8" name="Формула" r:id="rId9" imgW="139639" imgH="190417" progId="Equation.3">
                  <p:embed/>
                </p:oleObj>
              </mc:Choice>
              <mc:Fallback>
                <p:oleObj name="Формула" r:id="rId9" imgW="139639" imgH="19041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4312841"/>
                        <a:ext cx="217488" cy="268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7505949"/>
              </p:ext>
            </p:extLst>
          </p:nvPr>
        </p:nvGraphicFramePr>
        <p:xfrm>
          <a:off x="6154712" y="3952801"/>
          <a:ext cx="217488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9" name="Формула" r:id="rId10" imgW="139639" imgH="190417" progId="Equation.3">
                  <p:embed/>
                </p:oleObj>
              </mc:Choice>
              <mc:Fallback>
                <p:oleObj name="Формула" r:id="rId10" imgW="139639" imgH="19041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4712" y="3952801"/>
                        <a:ext cx="217488" cy="268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92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Підстановки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застосування     до двох виразів     і     дає одинакові приклади , то вирази                 називаються </a:t>
            </a:r>
            <a:r>
              <a:rPr lang="uk-U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спільним прикладом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 підстановка   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уніфікатором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виразів     і       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3681571"/>
              </p:ext>
            </p:extLst>
          </p:nvPr>
        </p:nvGraphicFramePr>
        <p:xfrm>
          <a:off x="3635896" y="1700808"/>
          <a:ext cx="217487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2" name="Формула" r:id="rId3" imgW="139639" imgH="190417" progId="Equation.3">
                  <p:embed/>
                </p:oleObj>
              </mc:Choice>
              <mc:Fallback>
                <p:oleObj name="Формула" r:id="rId3" imgW="139639" imgH="190417" progId="Equation.3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1700808"/>
                        <a:ext cx="217487" cy="268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713667"/>
              </p:ext>
            </p:extLst>
          </p:nvPr>
        </p:nvGraphicFramePr>
        <p:xfrm>
          <a:off x="6228184" y="1700486"/>
          <a:ext cx="35877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3" name="Формула" r:id="rId5" imgW="203112" imgH="241195" progId="Equation.3">
                  <p:embed/>
                </p:oleObj>
              </mc:Choice>
              <mc:Fallback>
                <p:oleObj name="Формула" r:id="rId5" imgW="203112" imgH="241195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1700486"/>
                        <a:ext cx="358775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9366738"/>
              </p:ext>
            </p:extLst>
          </p:nvPr>
        </p:nvGraphicFramePr>
        <p:xfrm>
          <a:off x="6732240" y="1702073"/>
          <a:ext cx="40322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4" name="Формула" r:id="rId7" imgW="228600" imgH="241200" progId="Equation.3">
                  <p:embed/>
                </p:oleObj>
              </mc:Choice>
              <mc:Fallback>
                <p:oleObj name="Формула" r:id="rId7" imgW="228600" imgH="2412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240" y="1702073"/>
                        <a:ext cx="403225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1360245"/>
              </p:ext>
            </p:extLst>
          </p:nvPr>
        </p:nvGraphicFramePr>
        <p:xfrm>
          <a:off x="5364088" y="2060848"/>
          <a:ext cx="127793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5" name="Формула" r:id="rId9" imgW="812520" imgH="241200" progId="Equation.3">
                  <p:embed/>
                </p:oleObj>
              </mc:Choice>
              <mc:Fallback>
                <p:oleObj name="Формула" r:id="rId9" imgW="812520" imgH="241200" progId="Equation.3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2060848"/>
                        <a:ext cx="1277938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0538788"/>
              </p:ext>
            </p:extLst>
          </p:nvPr>
        </p:nvGraphicFramePr>
        <p:xfrm>
          <a:off x="6154712" y="2440633"/>
          <a:ext cx="217488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6" name="Формула" r:id="rId11" imgW="139639" imgH="190417" progId="Equation.3">
                  <p:embed/>
                </p:oleObj>
              </mc:Choice>
              <mc:Fallback>
                <p:oleObj name="Формула" r:id="rId11" imgW="139639" imgH="190417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4712" y="2440633"/>
                        <a:ext cx="217488" cy="268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3444635"/>
              </p:ext>
            </p:extLst>
          </p:nvPr>
        </p:nvGraphicFramePr>
        <p:xfrm>
          <a:off x="4717281" y="2780928"/>
          <a:ext cx="35877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7" name="Формула" r:id="rId12" imgW="203112" imgH="241195" progId="Equation.3">
                  <p:embed/>
                </p:oleObj>
              </mc:Choice>
              <mc:Fallback>
                <p:oleObj name="Формула" r:id="rId12" imgW="203112" imgH="241195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7281" y="2780928"/>
                        <a:ext cx="358775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04764"/>
              </p:ext>
            </p:extLst>
          </p:nvPr>
        </p:nvGraphicFramePr>
        <p:xfrm>
          <a:off x="5320903" y="2780928"/>
          <a:ext cx="40322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8" name="Формула" r:id="rId13" imgW="228600" imgH="241300" progId="Equation.3">
                  <p:embed/>
                </p:oleObj>
              </mc:Choice>
              <mc:Fallback>
                <p:oleObj name="Формула" r:id="rId13" imgW="228600" imgH="2413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0903" y="2780928"/>
                        <a:ext cx="403225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872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Диз'юнкція в Пролозі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мові Пролог при записі пролог-речень диз'юнкція не є обов'язковою і використовується лише для скорочення запису речень, наприклад, запис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P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:- Q ; R.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P, Q, R - прості цілі, еквівалентна послідовності двох речень, в яких диз'юнкція задана неявно: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:-Q.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:-R.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98893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Підстановки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Терм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називається більш загальним ніж терм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якщо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є прикладом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але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 є прикладом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двох термів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structure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і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structure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ivan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20)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перший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більш загальним термом, постільки друга структура є його прикладом при підстановці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30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1807184"/>
              </p:ext>
            </p:extLst>
          </p:nvPr>
        </p:nvGraphicFramePr>
        <p:xfrm>
          <a:off x="2195736" y="4653136"/>
          <a:ext cx="3312368" cy="516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Формула" r:id="rId3" imgW="1676400" imgH="228600" progId="Equation.3">
                  <p:embed/>
                </p:oleObj>
              </mc:Choice>
              <mc:Fallback>
                <p:oleObj name="Формула" r:id="rId3" imgW="1676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4653136"/>
                        <a:ext cx="3312368" cy="5166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72175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Уніфікація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Уніфікатором двох термів називається підстановка, яка робить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терми</a:t>
            </a:r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однаковими. Будь який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уніфікатор</a:t>
            </a:r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визначає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спільний приклад, і навпаки, будь який приклад визначає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уніфікатор.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Уніфікація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це узагальнення співставлення зі зразком, в якому два зразки  зі змінними порівнюються один з іншим з метою їх співставлення. </a:t>
            </a:r>
            <a:endParaRPr lang="en-US" b="1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902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Уніфікація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результаті уніфікації отримуємо одну або декілька підстановок, тобто множину зв’язків змінних за допомогою яких, структури, що порівнюються, можна зробити ідентичними найбільш простим чином.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9662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Прицип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резолюцій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Доведення у випадку хорновських речень базується на методі резолюцій, запропонованим Робінсоном у 1965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р.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запису відношень можна використати різні формалізми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Особливо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корисний, загальноприйнятий і ефективний для реалізації на обчислювальній машині пропонує логіка хорнівських речень, яка є обмеженою формою числення предикатів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першого порядку (хорнівськими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діз’юнктами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70625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Прицип резолюцій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Хорновські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діз’юнкти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складаються з наступної множини речень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–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заперечення;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–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імплікація ;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 факт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консеквент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(результат, наслідок)   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B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–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антецеденти(причина).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0191047"/>
              </p:ext>
            </p:extLst>
          </p:nvPr>
        </p:nvGraphicFramePr>
        <p:xfrm>
          <a:off x="1475656" y="2924944"/>
          <a:ext cx="576064" cy="3818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4" name="Формула" r:id="rId3" imgW="317362" imgH="228501" progId="Equation.3">
                  <p:embed/>
                </p:oleObj>
              </mc:Choice>
              <mc:Fallback>
                <p:oleObj name="Формула" r:id="rId3" imgW="317362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2924944"/>
                        <a:ext cx="576064" cy="3818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3371626"/>
              </p:ext>
            </p:extLst>
          </p:nvPr>
        </p:nvGraphicFramePr>
        <p:xfrm>
          <a:off x="1114921" y="3356992"/>
          <a:ext cx="1368847" cy="382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5" name="Формула" r:id="rId5" imgW="939800" imgH="228600" progId="Equation.3">
                  <p:embed/>
                </p:oleObj>
              </mc:Choice>
              <mc:Fallback>
                <p:oleObj name="Формула" r:id="rId5" imgW="939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4921" y="3356992"/>
                        <a:ext cx="1368847" cy="382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635492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Прицип резолюцій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методі резолюцій виконується доведення від супротивного. Речення доводиться додаванням його заперечення за допомогою зв’язки „і” до відомої множини речень, і приведенням такої множини шляхом застосування правила резолюцій до логічного протиріччя.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результаті застосування правила отримуємо нову скорочену множину речень, що називається резольвентою. Правило застосовується до тих пір поки множина речень не буде доведена до логічного протиріччя.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52966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Прицип резолюцій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множина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складається з одного факту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¬  A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застосування принципу резолюцій приводить до резольвенти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/>
              </a:rPr>
              <a:t>                 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тобто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пустого  заперечення , що означає успішне завершення кроку виведення.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36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6127593"/>
              </p:ext>
            </p:extLst>
          </p:nvPr>
        </p:nvGraphicFramePr>
        <p:xfrm>
          <a:off x="2699792" y="3805039"/>
          <a:ext cx="792088" cy="3440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0" name="Формула" r:id="rId3" imgW="418918" imgH="203112" progId="Equation.3">
                  <p:embed/>
                </p:oleObj>
              </mc:Choice>
              <mc:Fallback>
                <p:oleObj name="Формула" r:id="rId3" imgW="418918" imgH="203112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3805039"/>
                        <a:ext cx="792088" cy="3440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80368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Прицип резолюцій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більш загальному випадку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резольвенту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3307996"/>
              </p:ext>
            </p:extLst>
          </p:nvPr>
        </p:nvGraphicFramePr>
        <p:xfrm>
          <a:off x="2483768" y="2060848"/>
          <a:ext cx="3168352" cy="4636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4" name="Формула" r:id="rId3" imgW="1828800" imgH="241300" progId="Equation.3">
                  <p:embed/>
                </p:oleObj>
              </mc:Choice>
              <mc:Fallback>
                <p:oleObj name="Формула" r:id="rId3" imgW="18288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2060848"/>
                        <a:ext cx="3168352" cy="4636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283909"/>
              </p:ext>
            </p:extLst>
          </p:nvPr>
        </p:nvGraphicFramePr>
        <p:xfrm>
          <a:off x="2555776" y="2780928"/>
          <a:ext cx="3096344" cy="4636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5" name="Формула" r:id="rId5" imgW="1701800" imgH="241300" progId="Equation.3">
                  <p:embed/>
                </p:oleObj>
              </mc:Choice>
              <mc:Fallback>
                <p:oleObj name="Формула" r:id="rId5" imgW="17018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2780928"/>
                        <a:ext cx="3096344" cy="4636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5931620"/>
              </p:ext>
            </p:extLst>
          </p:nvPr>
        </p:nvGraphicFramePr>
        <p:xfrm>
          <a:off x="755576" y="4149080"/>
          <a:ext cx="6912768" cy="4636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6" name="Формула" r:id="rId7" imgW="3352800" imgH="241300" progId="Equation.3">
                  <p:embed/>
                </p:oleObj>
              </mc:Choice>
              <mc:Fallback>
                <p:oleObj name="Формула" r:id="rId7" imgW="33528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4149080"/>
                        <a:ext cx="6912768" cy="4636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713657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3100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Обчислення </a:t>
            </a:r>
            <a:r>
              <a:rPr lang="uk-UA" sz="31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відповідно до принципу резолюції складається з наступних етапів:</a:t>
            </a:r>
            <a:r>
              <a:rPr lang="ru-RU" sz="31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1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100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Знайти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запереченні і множині правил і фактів – предикати з однаковим ім'ям (якщо таких немає те цей крок  обчислень  є неможливим).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цього предиката знайти підстановку що  дає найбільш загальний приклад (якщо такої підстановки немає те обчислення перепиняються ).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Замінити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запереченні відповідний предикат на тіло правила для якого він є заголовком, якщо це тільки факт те він із заперечення вилучається.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Застосувати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уніфікатор до одержаної резольвенти.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823462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Процедурна інтерпретація</a:t>
            </a:r>
            <a:b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логічних програм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цьому підході логічна програма трактується  як цільове твердження(заперечення в принципі резолюцій) плюс множина процедур.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Звертання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кожної процедури розуміється  як виклик процедури.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Вхід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процедуру відбувається у той момент коли тіло процедури заміняється на всі виклики з її тіла. Ці виклики називаються безпосередніми  нащадками.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893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ПРО РОДИННІ ЗВ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ЯЗКИ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pPr algn="ctr"/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Введемо базові предикати</a:t>
            </a:r>
          </a:p>
          <a:p>
            <a:endParaRPr lang="uk-UA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parents (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mother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father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child).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man(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oma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167808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Правило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виклику.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 безпосередніми нащадками процедури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k-UA" baseline="-2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en-US" baseline="-250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baseline="-25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baseline="-250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baseline="-25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наведеному вище прикладі є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виклики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поточному цільовому твердженні є декілька викликів, то на наступному кроці може бути активним кожен з них. Прийняття рішення відносно того який саме виклик слід активізувати, називається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правилом виклику. </a:t>
            </a:r>
            <a:endParaRPr lang="en-US" b="1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стандартному способі виконання програм для активізації вибирається перший(самий лівий) виклик цільового твердження.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0747603"/>
              </p:ext>
            </p:extLst>
          </p:nvPr>
        </p:nvGraphicFramePr>
        <p:xfrm>
          <a:off x="2949575" y="3180904"/>
          <a:ext cx="1731963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3" name="Формула" r:id="rId3" imgW="952200" imgH="241200" progId="Equation.3">
                  <p:embed/>
                </p:oleObj>
              </mc:Choice>
              <mc:Fallback>
                <p:oleObj name="Формула" r:id="rId3" imgW="95220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9575" y="3180904"/>
                        <a:ext cx="1731963" cy="392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2400634"/>
              </p:ext>
            </p:extLst>
          </p:nvPr>
        </p:nvGraphicFramePr>
        <p:xfrm>
          <a:off x="2605088" y="2173288"/>
          <a:ext cx="2563812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4" name="Формула" r:id="rId5" imgW="1409400" imgH="241200" progId="Equation.3">
                  <p:embed/>
                </p:oleObj>
              </mc:Choice>
              <mc:Fallback>
                <p:oleObj name="Формула" r:id="rId5" imgW="1409400" imgH="241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5088" y="2173288"/>
                        <a:ext cx="2563812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439819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Правило виклику.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Так для стану програми наведеної нижче , буде викликана процедура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G:A,B,F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1139002"/>
              </p:ext>
            </p:extLst>
          </p:nvPr>
        </p:nvGraphicFramePr>
        <p:xfrm>
          <a:off x="1691680" y="3429000"/>
          <a:ext cx="1152128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7" name="Формула" r:id="rId3" imgW="761669" imgH="228501" progId="Equation.3">
                  <p:embed/>
                </p:oleObj>
              </mc:Choice>
              <mc:Fallback>
                <p:oleObj name="Формула" r:id="rId3" imgW="761669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3429000"/>
                        <a:ext cx="1152128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6514041"/>
              </p:ext>
            </p:extLst>
          </p:nvPr>
        </p:nvGraphicFramePr>
        <p:xfrm>
          <a:off x="1691680" y="4005064"/>
          <a:ext cx="1145753" cy="382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8" name="Формула" r:id="rId5" imgW="723600" imgH="228600" progId="Equation.3">
                  <p:embed/>
                </p:oleObj>
              </mc:Choice>
              <mc:Fallback>
                <p:oleObj name="Формула" r:id="rId5" imgW="7236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4005064"/>
                        <a:ext cx="1145753" cy="3820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1730964"/>
              </p:ext>
            </p:extLst>
          </p:nvPr>
        </p:nvGraphicFramePr>
        <p:xfrm>
          <a:off x="1785938" y="4581525"/>
          <a:ext cx="9112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9" name="Формула" r:id="rId7" imgW="520560" imgH="228600" progId="Equation.3">
                  <p:embed/>
                </p:oleObj>
              </mc:Choice>
              <mc:Fallback>
                <p:oleObj name="Формула" r:id="rId7" imgW="5205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8" y="4581525"/>
                        <a:ext cx="91122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5868656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Правило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пошуку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Послідовність, у якій проводяться обчислення регулюється порядком вибором процедури, що відповідає на виклик. Будь яке правило, що задає цей порядок, називається </a:t>
            </a:r>
            <a:r>
              <a:rPr lang="uk-U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правилом пошуку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Згідно стандартного правила пошуку процедури вибираються відповідно їх входження в текст програми.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нашому випадку після виклику процедури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її тіло буде замінено  згідно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першим у тексті програми.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9327972"/>
              </p:ext>
            </p:extLst>
          </p:nvPr>
        </p:nvGraphicFramePr>
        <p:xfrm>
          <a:off x="2411760" y="5013176"/>
          <a:ext cx="1150938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3" name="Формула" r:id="rId3" imgW="761669" imgH="228501" progId="Equation.3">
                  <p:embed/>
                </p:oleObj>
              </mc:Choice>
              <mc:Fallback>
                <p:oleObj name="Формула" r:id="rId3" imgW="761669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5013176"/>
                        <a:ext cx="1150938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060997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Завершені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не 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завершені програми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Процедура буде </a:t>
            </a:r>
            <a:r>
              <a:rPr lang="uk-UA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безпосередньо вирішеною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якщо вона не дає безпосередніх нащадків. Процедура називається </a:t>
            </a:r>
            <a:r>
              <a:rPr lang="uk-UA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вирішеної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коли будуть вирішені усі виклики для її безпосередніх нащадків. 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результатами виконання логічні програми поділяються на: завершені і не  завершені . 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377721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у принципі резолюцій приходимо до пустого заперечення  то маємо успішно завершену програми.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тому випадку якщо на виклик процедури з цільового твердження не відгукується жодна процедура з множини процедур то програма є не успішно завершеною.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396092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Завершені і не  завершені програми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Програма є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завершеною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 в цільовому твердженні знаходиться виклик, який породжує як мінімум ще одного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нащадка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G:A,B.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5477816"/>
              </p:ext>
            </p:extLst>
          </p:nvPr>
        </p:nvGraphicFramePr>
        <p:xfrm>
          <a:off x="1691680" y="3789040"/>
          <a:ext cx="1008112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6" name="Формула" r:id="rId3" imgW="749300" imgH="228600" progId="Equation.3">
                  <p:embed/>
                </p:oleObj>
              </mc:Choice>
              <mc:Fallback>
                <p:oleObj name="Формула" r:id="rId3" imgW="7493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3789040"/>
                        <a:ext cx="1008112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7063373"/>
              </p:ext>
            </p:extLst>
          </p:nvPr>
        </p:nvGraphicFramePr>
        <p:xfrm>
          <a:off x="1763688" y="4365104"/>
          <a:ext cx="830957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7" name="Формула" r:id="rId5" imgW="558800" imgH="228600" progId="Equation.3">
                  <p:embed/>
                </p:oleObj>
              </mc:Choice>
              <mc:Fallback>
                <p:oleObj name="Формула" r:id="rId5" imgW="558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4365104"/>
                        <a:ext cx="830957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9873721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Резолюцією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зверху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вниз і </a:t>
            </a:r>
            <a:b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знизу вверх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Розглянутий спосіб застосування резолюції до рішення задач, які сформульовані в логіці хорнівських диз’юнктів називається </a:t>
            </a:r>
            <a:r>
              <a:rPr lang="uk-UA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резолюцією зверху вниз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Він завжди направлений на рішення поставленої задачі. 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другому способі, у якому замість заперечень послідовно породжуються факти, називається резолюцією знизу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вверх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301291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Цьому способу не властива направленість до будь якого конкретного висновку, і тому управляти побудовою такого виведення набагато важче. 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Стандартна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стратегія виклику полягає у виклику першої  зліва процедури в цільовому твердженні називається “зверху вниз і в глибину”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2588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ПРО РОДИННІ ЗВ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ЯЗКИ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brother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X,Y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:-man(X),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parents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F,Y),  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parents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,X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,X\=Y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parents(mary,ivan,vasya).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woman(mary).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man(ivan).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man(vasya).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brother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X, vasya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parents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F,Y),  parents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,X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M=mary F=ivan  Y=vasya, X=vasya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3120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ПРО РОДИННІ ЗВ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ЯЗКИ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Дід по материнській лінії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 _father (X,Y): -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man (X),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parents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_, Y),  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parents (_, X,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Дід по батьківській лінії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gr_father (X,Y): -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man (X),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parents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Y), 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parents (_, X,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3875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ПРО РОДИННІ ЗВ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ЯЗКИ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Двоюрідна сестра по материнській лінії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sister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X,Y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:-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parents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,_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,Y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 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sister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parents 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_,X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,woman(X)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1074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ПРО РОДИННІ ЗВ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ЯЗКИ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Теща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other_in_law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(X,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 - parents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_),  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parents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_,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W)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08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Пошук з поверненням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Пошук із поверненням (англ. Backtracking) - це загальний метод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знаходження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розв'язання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задачі, в якій потрібен повний перебір всіх можливих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варіантів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деякій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множині.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Перш ніж реалізувати один з можливих шляхів обчислення підцілі, Пролог фактично поміщає в програму вказівник, який визначає точку, в яку може бути виконано повернення, якщо поточна спроба пошуку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цілі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буде невдалою. Ця точка зберігається  в спеціальному стеці для подальшого повернення в позначену позицію.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повернення містить інформацію, необхідну для відновлення процедури при поверненні(відкаті).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0894892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4612</TotalTime>
  <Words>2186</Words>
  <Application>Microsoft Office PowerPoint</Application>
  <PresentationFormat>Экран (4:3)</PresentationFormat>
  <Paragraphs>292</Paragraphs>
  <Slides>47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47</vt:i4>
      </vt:variant>
    </vt:vector>
  </HeadingPairs>
  <TitlesOfParts>
    <vt:vector size="50" baseType="lpstr">
      <vt:lpstr>Паркет</vt:lpstr>
      <vt:lpstr>Формула</vt:lpstr>
      <vt:lpstr>Microsoft Equation 3.0</vt:lpstr>
      <vt:lpstr>     функціональне та логічне програмування  </vt:lpstr>
      <vt:lpstr>ЛЕКЦІЯ 2</vt:lpstr>
      <vt:lpstr>Диз'юнкція в Пролозі</vt:lpstr>
      <vt:lpstr>ЗАДАЧА ПРО РОДИННІ ЗВ’ЯЗКИ</vt:lpstr>
      <vt:lpstr>ЗАДАЧА ПРО РОДИННІ ЗВ’ЯЗКИ</vt:lpstr>
      <vt:lpstr>ЗАДАЧА ПРО РОДИННІ ЗВ’ЯЗКИ</vt:lpstr>
      <vt:lpstr>ЗАДАЧА ПРО РОДИННІ ЗВ’ЯЗКИ</vt:lpstr>
      <vt:lpstr>ЗАДАЧА ПРО РОДИННІ ЗВ’ЯЗКИ</vt:lpstr>
      <vt:lpstr>Пошук з поверненням</vt:lpstr>
      <vt:lpstr>Пошук з поверненням</vt:lpstr>
      <vt:lpstr>Пошук з поверненням. Приклад</vt:lpstr>
      <vt:lpstr>Пошук з поверненням . Приклад</vt:lpstr>
      <vt:lpstr>Пошук з поверненням . Приклад</vt:lpstr>
      <vt:lpstr>Уніфікація</vt:lpstr>
      <vt:lpstr>Уніфікація</vt:lpstr>
      <vt:lpstr>Уніфікація</vt:lpstr>
      <vt:lpstr>Зіставлення термів</vt:lpstr>
      <vt:lpstr>Зіставлення термів</vt:lpstr>
      <vt:lpstr>Зіставлення термів</vt:lpstr>
      <vt:lpstr>Зіставлення термів</vt:lpstr>
      <vt:lpstr>Зіставлення термів</vt:lpstr>
      <vt:lpstr>Зіставлення термів</vt:lpstr>
      <vt:lpstr>Зіставлення термів</vt:lpstr>
      <vt:lpstr>Зіставлення термів</vt:lpstr>
      <vt:lpstr>Семантичний і синтаксичний  підходи</vt:lpstr>
      <vt:lpstr> Поняття логічного виведення</vt:lpstr>
      <vt:lpstr>Підстановки</vt:lpstr>
      <vt:lpstr>Підстановки</vt:lpstr>
      <vt:lpstr>Підстановки</vt:lpstr>
      <vt:lpstr>Підстановки</vt:lpstr>
      <vt:lpstr>Уніфікація</vt:lpstr>
      <vt:lpstr>Уніфікація</vt:lpstr>
      <vt:lpstr> Прицип резолюцій</vt:lpstr>
      <vt:lpstr> Прицип резолюцій</vt:lpstr>
      <vt:lpstr> Прицип резолюцій</vt:lpstr>
      <vt:lpstr> Прицип резолюцій</vt:lpstr>
      <vt:lpstr> Прицип резолюцій</vt:lpstr>
      <vt:lpstr>    Обчислення відповідно до принципу резолюції складається з наступних етапів: </vt:lpstr>
      <vt:lpstr>Процедурна інтерпретація логічних програм</vt:lpstr>
      <vt:lpstr>Правило виклику.</vt:lpstr>
      <vt:lpstr>Правило виклику.</vt:lpstr>
      <vt:lpstr>Правило пошуку.</vt:lpstr>
      <vt:lpstr>Завершені і не  завершені програми</vt:lpstr>
      <vt:lpstr>Презентация PowerPoint</vt:lpstr>
      <vt:lpstr>Завершені і не  завершені програми</vt:lpstr>
      <vt:lpstr>Резолюцією зверху вниз і  знизу вверх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</dc:title>
  <dc:creator>Валерий И. Заяц</dc:creator>
  <cp:lastModifiedBy>Владелец</cp:lastModifiedBy>
  <cp:revision>246</cp:revision>
  <dcterms:created xsi:type="dcterms:W3CDTF">2018-09-10T07:12:08Z</dcterms:created>
  <dcterms:modified xsi:type="dcterms:W3CDTF">2022-02-22T10:48:20Z</dcterms:modified>
</cp:coreProperties>
</file>