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07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0AF21A-9C45-4A7F-87B5-361782AE7524}" v="262" dt="2022-11-17T10:32:32.0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57" d="100"/>
          <a:sy n="57" d="100"/>
        </p:scale>
        <p:origin x="52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64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0AD552-5449-41DF-8508-7DFD09CA11C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5A03404-A345-46DF-B2BD-B8C97924ABAD}">
      <dgm:prSet/>
      <dgm:spPr/>
      <dgm:t>
        <a:bodyPr/>
        <a:lstStyle/>
        <a:p>
          <a:r>
            <a:rPr lang="ru-RU" dirty="0" err="1"/>
            <a:t>Теоретичні</a:t>
          </a:r>
          <a:r>
            <a:rPr lang="ru-RU" dirty="0"/>
            <a:t> </a:t>
          </a:r>
          <a:r>
            <a:rPr lang="ru-RU" dirty="0" err="1"/>
            <a:t>передумови</a:t>
          </a:r>
          <a:r>
            <a:rPr lang="ru-RU" dirty="0"/>
            <a:t> </a:t>
          </a:r>
          <a:r>
            <a:rPr lang="ru-RU" dirty="0" err="1"/>
            <a:t>виникнення</a:t>
          </a:r>
          <a:r>
            <a:rPr lang="ru-RU" dirty="0"/>
            <a:t> методу МКМ </a:t>
          </a:r>
          <a:r>
            <a:rPr lang="ru-RU" dirty="0" err="1"/>
            <a:t>пов'язані</a:t>
          </a:r>
          <a:r>
            <a:rPr lang="ru-RU" dirty="0"/>
            <a:t> з </a:t>
          </a:r>
          <a:r>
            <a:rPr lang="ru-RU" dirty="0" err="1"/>
            <a:t>розвитком</a:t>
          </a:r>
          <a:r>
            <a:rPr lang="ru-RU" dirty="0"/>
            <a:t> таких наук, як:</a:t>
          </a:r>
          <a:endParaRPr lang="en-US" dirty="0"/>
        </a:p>
      </dgm:t>
    </dgm:pt>
    <dgm:pt modelId="{6C1381FE-EC4D-4873-9373-2451C0B397D3}" type="parTrans" cxnId="{C735AB89-48EF-49DB-BE68-F55C728ACE4D}">
      <dgm:prSet/>
      <dgm:spPr/>
      <dgm:t>
        <a:bodyPr/>
        <a:lstStyle/>
        <a:p>
          <a:endParaRPr lang="en-US"/>
        </a:p>
      </dgm:t>
    </dgm:pt>
    <dgm:pt modelId="{E13FC88A-3014-4DF9-9682-E61F2D1B370F}" type="sibTrans" cxnId="{C735AB89-48EF-49DB-BE68-F55C728ACE4D}">
      <dgm:prSet/>
      <dgm:spPr/>
      <dgm:t>
        <a:bodyPr/>
        <a:lstStyle/>
        <a:p>
          <a:endParaRPr lang="en-US"/>
        </a:p>
      </dgm:t>
    </dgm:pt>
    <dgm:pt modelId="{CA884219-E048-407C-A683-75BC59CD6240}">
      <dgm:prSet/>
      <dgm:spPr/>
      <dgm:t>
        <a:bodyPr/>
        <a:lstStyle/>
        <a:p>
          <a:r>
            <a:rPr lang="ru-RU" dirty="0" err="1"/>
            <a:t>Кібернетика</a:t>
          </a:r>
          <a:r>
            <a:rPr lang="ru-RU" dirty="0"/>
            <a:t> — </a:t>
          </a:r>
          <a:r>
            <a:rPr lang="ru-RU" dirty="0" err="1"/>
            <a:t>загальна</a:t>
          </a:r>
          <a:r>
            <a:rPr lang="ru-RU" dirty="0"/>
            <a:t> </a:t>
          </a:r>
          <a:r>
            <a:rPr lang="ru-RU" dirty="0" err="1"/>
            <a:t>теорія</a:t>
          </a:r>
          <a:r>
            <a:rPr lang="ru-RU" dirty="0"/>
            <a:t> </a:t>
          </a:r>
          <a:r>
            <a:rPr lang="ru-RU" dirty="0" err="1"/>
            <a:t>керування</a:t>
          </a:r>
          <a:r>
            <a:rPr lang="ru-RU" dirty="0"/>
            <a:t>, </a:t>
          </a:r>
          <a:r>
            <a:rPr lang="ru-RU" dirty="0" err="1"/>
            <a:t>зв'язку</a:t>
          </a:r>
          <a:r>
            <a:rPr lang="ru-RU" dirty="0"/>
            <a:t> і </a:t>
          </a:r>
          <a:r>
            <a:rPr lang="ru-RU" dirty="0" err="1"/>
            <a:t>переробки</a:t>
          </a:r>
          <a:r>
            <a:rPr lang="ru-RU" dirty="0"/>
            <a:t> </a:t>
          </a:r>
          <a:r>
            <a:rPr lang="ru-RU" dirty="0" err="1"/>
            <a:t>інформації</a:t>
          </a:r>
          <a:r>
            <a:rPr lang="ru-RU" dirty="0"/>
            <a:t> в </a:t>
          </a:r>
          <a:r>
            <a:rPr lang="ru-RU" dirty="0" err="1"/>
            <a:t>кібернетичних</a:t>
          </a:r>
          <a:r>
            <a:rPr lang="ru-RU" dirty="0"/>
            <a:t> системах </a:t>
          </a:r>
          <a:r>
            <a:rPr lang="ru-RU" dirty="0" err="1"/>
            <a:t>різної</a:t>
          </a:r>
          <a:r>
            <a:rPr lang="ru-RU" dirty="0"/>
            <a:t> </a:t>
          </a:r>
          <a:r>
            <a:rPr lang="ru-RU" dirty="0" err="1"/>
            <a:t>природи</a:t>
          </a:r>
          <a:r>
            <a:rPr lang="ru-RU" dirty="0"/>
            <a:t>, </a:t>
          </a:r>
          <a:r>
            <a:rPr lang="ru-RU" dirty="0" err="1"/>
            <a:t>тобто</a:t>
          </a:r>
          <a:r>
            <a:rPr lang="ru-RU" dirty="0"/>
            <a:t> в системах, </a:t>
          </a:r>
          <a:r>
            <a:rPr lang="ru-RU" dirty="0" err="1"/>
            <a:t>що</a:t>
          </a:r>
          <a:r>
            <a:rPr lang="ru-RU" dirty="0"/>
            <a:t> </a:t>
          </a:r>
          <a:r>
            <a:rPr lang="ru-RU" dirty="0" err="1"/>
            <a:t>складаються</a:t>
          </a:r>
          <a:r>
            <a:rPr lang="ru-RU" dirty="0"/>
            <a:t> з </a:t>
          </a:r>
          <a:r>
            <a:rPr lang="ru-RU" dirty="0" err="1"/>
            <a:t>великої</a:t>
          </a:r>
          <a:r>
            <a:rPr lang="ru-RU" dirty="0"/>
            <a:t> </a:t>
          </a:r>
          <a:r>
            <a:rPr lang="ru-RU" dirty="0" err="1"/>
            <a:t>кількості</a:t>
          </a:r>
          <a:r>
            <a:rPr lang="ru-RU" dirty="0"/>
            <a:t> </a:t>
          </a:r>
          <a:r>
            <a:rPr lang="ru-RU" dirty="0" err="1"/>
            <a:t>взаємозалежних</a:t>
          </a:r>
          <a:r>
            <a:rPr lang="ru-RU" dirty="0"/>
            <a:t> </a:t>
          </a:r>
          <a:r>
            <a:rPr lang="ru-RU" dirty="0" err="1"/>
            <a:t>елементів</a:t>
          </a:r>
          <a:r>
            <a:rPr lang="ru-RU" dirty="0"/>
            <a:t>, </a:t>
          </a:r>
          <a:r>
            <a:rPr lang="ru-RU" dirty="0" err="1"/>
            <a:t>здатних</a:t>
          </a:r>
          <a:r>
            <a:rPr lang="ru-RU" dirty="0"/>
            <a:t> </a:t>
          </a:r>
          <a:r>
            <a:rPr lang="ru-RU" dirty="0" err="1"/>
            <a:t>сприймати</a:t>
          </a:r>
          <a:r>
            <a:rPr lang="ru-RU" dirty="0"/>
            <a:t>, </a:t>
          </a:r>
          <a:r>
            <a:rPr lang="ru-RU" dirty="0" err="1"/>
            <a:t>запам'ятовувати</a:t>
          </a:r>
          <a:r>
            <a:rPr lang="ru-RU" dirty="0"/>
            <a:t> й </a:t>
          </a:r>
          <a:r>
            <a:rPr lang="ru-RU" dirty="0" err="1"/>
            <a:t>переробляти</a:t>
          </a:r>
          <a:r>
            <a:rPr lang="ru-RU" dirty="0"/>
            <a:t> </a:t>
          </a:r>
          <a:r>
            <a:rPr lang="ru-RU" dirty="0" err="1"/>
            <a:t>інформацію</a:t>
          </a:r>
          <a:r>
            <a:rPr lang="ru-RU" dirty="0"/>
            <a:t> та </a:t>
          </a:r>
          <a:r>
            <a:rPr lang="ru-RU" dirty="0" err="1"/>
            <a:t>обмінюватися</a:t>
          </a:r>
          <a:r>
            <a:rPr lang="ru-RU" dirty="0"/>
            <a:t> нею (ЕОМ, </a:t>
          </a:r>
          <a:r>
            <a:rPr lang="ru-RU" dirty="0" err="1"/>
            <a:t>людський</a:t>
          </a:r>
          <a:r>
            <a:rPr lang="ru-RU" dirty="0"/>
            <a:t> </a:t>
          </a:r>
          <a:r>
            <a:rPr lang="ru-RU" dirty="0" err="1"/>
            <a:t>мозок</a:t>
          </a:r>
          <a:r>
            <a:rPr lang="ru-RU" dirty="0"/>
            <a:t>, </a:t>
          </a:r>
          <a:r>
            <a:rPr lang="ru-RU" dirty="0" err="1"/>
            <a:t>біопопуляції</a:t>
          </a:r>
          <a:r>
            <a:rPr lang="ru-RU" dirty="0"/>
            <a:t>, </a:t>
          </a:r>
          <a:r>
            <a:rPr lang="ru-RU" dirty="0" err="1"/>
            <a:t>людський</a:t>
          </a:r>
          <a:r>
            <a:rPr lang="ru-RU" dirty="0"/>
            <a:t> </a:t>
          </a:r>
          <a:r>
            <a:rPr lang="ru-RU" dirty="0" err="1"/>
            <a:t>соціум</a:t>
          </a:r>
          <a:r>
            <a:rPr lang="ru-RU" dirty="0"/>
            <a:t> </a:t>
          </a:r>
          <a:r>
            <a:rPr lang="ru-RU" dirty="0" err="1"/>
            <a:t>тощо</a:t>
          </a:r>
          <a:r>
            <a:rPr lang="ru-RU" dirty="0"/>
            <a:t>);</a:t>
          </a:r>
          <a:endParaRPr lang="en-US" dirty="0"/>
        </a:p>
      </dgm:t>
    </dgm:pt>
    <dgm:pt modelId="{D014D944-4301-4DE6-8F15-705C199EEC40}" type="parTrans" cxnId="{0D999E6F-3CFF-4EA7-849E-46BF795D7002}">
      <dgm:prSet/>
      <dgm:spPr/>
      <dgm:t>
        <a:bodyPr/>
        <a:lstStyle/>
        <a:p>
          <a:endParaRPr lang="en-US"/>
        </a:p>
      </dgm:t>
    </dgm:pt>
    <dgm:pt modelId="{FCA08200-66E8-483B-A1ED-8D91B7F88F98}" type="sibTrans" cxnId="{0D999E6F-3CFF-4EA7-849E-46BF795D7002}">
      <dgm:prSet/>
      <dgm:spPr/>
      <dgm:t>
        <a:bodyPr/>
        <a:lstStyle/>
        <a:p>
          <a:endParaRPr lang="en-US"/>
        </a:p>
      </dgm:t>
    </dgm:pt>
    <dgm:pt modelId="{646178FE-ACBC-4FF9-9C58-8079ED4C248F}">
      <dgm:prSet/>
      <dgm:spPr/>
      <dgm:t>
        <a:bodyPr/>
        <a:lstStyle/>
        <a:p>
          <a:r>
            <a:rPr lang="ru-RU" dirty="0" err="1"/>
            <a:t>Інформатика</a:t>
          </a:r>
          <a:r>
            <a:rPr lang="ru-RU" dirty="0"/>
            <a:t> — </a:t>
          </a:r>
          <a:r>
            <a:rPr lang="ru-RU" dirty="0" err="1"/>
            <a:t>загальна</a:t>
          </a:r>
          <a:r>
            <a:rPr lang="ru-RU" dirty="0"/>
            <a:t> </a:t>
          </a:r>
          <a:r>
            <a:rPr lang="ru-RU" dirty="0" err="1"/>
            <a:t>теорія</a:t>
          </a:r>
          <a:r>
            <a:rPr lang="ru-RU" dirty="0"/>
            <a:t> </a:t>
          </a:r>
          <a:r>
            <a:rPr lang="ru-RU" dirty="0" err="1"/>
            <a:t>структури</a:t>
          </a:r>
          <a:r>
            <a:rPr lang="ru-RU" dirty="0"/>
            <a:t> і </a:t>
          </a:r>
          <a:r>
            <a:rPr lang="ru-RU" dirty="0" err="1"/>
            <a:t>властивостей</a:t>
          </a:r>
          <a:r>
            <a:rPr lang="ru-RU" dirty="0"/>
            <a:t> </a:t>
          </a:r>
          <a:r>
            <a:rPr lang="ru-RU" dirty="0" err="1"/>
            <a:t>наукової</a:t>
          </a:r>
          <a:r>
            <a:rPr lang="ru-RU" dirty="0"/>
            <a:t> </a:t>
          </a:r>
          <a:r>
            <a:rPr lang="ru-RU" dirty="0" err="1"/>
            <a:t>інформації</a:t>
          </a:r>
          <a:r>
            <a:rPr lang="ru-RU" dirty="0"/>
            <a:t>, а </a:t>
          </a:r>
          <a:r>
            <a:rPr lang="ru-RU" dirty="0" err="1"/>
            <a:t>також</a:t>
          </a:r>
          <a:r>
            <a:rPr lang="ru-RU" dirty="0"/>
            <a:t> </a:t>
          </a:r>
          <a:r>
            <a:rPr lang="ru-RU" dirty="0" err="1"/>
            <a:t>організації</a:t>
          </a:r>
          <a:r>
            <a:rPr lang="ru-RU" dirty="0"/>
            <a:t> </a:t>
          </a:r>
          <a:r>
            <a:rPr lang="ru-RU" dirty="0" err="1"/>
            <a:t>збору</a:t>
          </a:r>
          <a:r>
            <a:rPr lang="ru-RU" dirty="0"/>
            <a:t>, </a:t>
          </a:r>
          <a:r>
            <a:rPr lang="ru-RU" dirty="0" err="1"/>
            <a:t>збереження</a:t>
          </a:r>
          <a:r>
            <a:rPr lang="ru-RU" dirty="0"/>
            <a:t>, </a:t>
          </a:r>
          <a:r>
            <a:rPr lang="ru-RU" dirty="0" err="1"/>
            <a:t>пошуку</a:t>
          </a:r>
          <a:r>
            <a:rPr lang="ru-RU" dirty="0"/>
            <a:t>, </a:t>
          </a:r>
          <a:r>
            <a:rPr lang="ru-RU" dirty="0" err="1"/>
            <a:t>переробки</a:t>
          </a:r>
          <a:r>
            <a:rPr lang="ru-RU" dirty="0"/>
            <a:t>, </a:t>
          </a:r>
          <a:r>
            <a:rPr lang="ru-RU" dirty="0" err="1"/>
            <a:t>перетворення</a:t>
          </a:r>
          <a:r>
            <a:rPr lang="ru-RU" dirty="0"/>
            <a:t>, </a:t>
          </a:r>
          <a:r>
            <a:rPr lang="ru-RU" dirty="0" err="1"/>
            <a:t>передачі</a:t>
          </a:r>
          <a:r>
            <a:rPr lang="ru-RU" dirty="0"/>
            <a:t> й </a:t>
          </a:r>
          <a:r>
            <a:rPr lang="ru-RU" dirty="0" err="1"/>
            <a:t>використання</a:t>
          </a:r>
          <a:r>
            <a:rPr lang="ru-RU" dirty="0"/>
            <a:t> </a:t>
          </a:r>
          <a:r>
            <a:rPr lang="ru-RU" dirty="0" err="1"/>
            <a:t>такої</a:t>
          </a:r>
          <a:r>
            <a:rPr lang="ru-RU" dirty="0"/>
            <a:t> </a:t>
          </a:r>
          <a:r>
            <a:rPr lang="ru-RU" dirty="0" err="1"/>
            <a:t>інформації</a:t>
          </a:r>
          <a:r>
            <a:rPr lang="ru-RU" dirty="0"/>
            <a:t>;</a:t>
          </a:r>
          <a:endParaRPr lang="en-US" dirty="0"/>
        </a:p>
      </dgm:t>
    </dgm:pt>
    <dgm:pt modelId="{0BA43093-FF64-4F76-9DB6-9A57276AD5E0}" type="parTrans" cxnId="{22CE0B6C-1395-42E6-B5BA-5D7C74F16E47}">
      <dgm:prSet/>
      <dgm:spPr/>
      <dgm:t>
        <a:bodyPr/>
        <a:lstStyle/>
        <a:p>
          <a:endParaRPr lang="en-US"/>
        </a:p>
      </dgm:t>
    </dgm:pt>
    <dgm:pt modelId="{4D09F741-9E42-484B-BA5D-604FF25AD471}" type="sibTrans" cxnId="{22CE0B6C-1395-42E6-B5BA-5D7C74F16E47}">
      <dgm:prSet/>
      <dgm:spPr/>
      <dgm:t>
        <a:bodyPr/>
        <a:lstStyle/>
        <a:p>
          <a:endParaRPr lang="en-US"/>
        </a:p>
      </dgm:t>
    </dgm:pt>
    <dgm:pt modelId="{30C24E74-8C3A-435B-8381-A627AAF9A04A}">
      <dgm:prSet/>
      <dgm:spPr/>
      <dgm:t>
        <a:bodyPr/>
        <a:lstStyle/>
        <a:p>
          <a:r>
            <a:rPr lang="ru-RU" dirty="0" err="1"/>
            <a:t>Системологія</a:t>
          </a:r>
          <a:r>
            <a:rPr lang="ru-RU" dirty="0"/>
            <a:t> — </a:t>
          </a:r>
          <a:r>
            <a:rPr lang="ru-RU" dirty="0" err="1"/>
            <a:t>загальна</a:t>
          </a:r>
          <a:r>
            <a:rPr lang="ru-RU" dirty="0"/>
            <a:t> </a:t>
          </a:r>
          <a:r>
            <a:rPr lang="ru-RU" dirty="0" err="1"/>
            <a:t>теорія</a:t>
          </a:r>
          <a:r>
            <a:rPr lang="ru-RU" dirty="0"/>
            <a:t> систем (</a:t>
          </a:r>
          <a:r>
            <a:rPr lang="ru-RU" dirty="0" err="1"/>
            <a:t>Людвіг</a:t>
          </a:r>
          <a:r>
            <a:rPr lang="ru-RU" dirty="0"/>
            <a:t> фон </a:t>
          </a:r>
          <a:r>
            <a:rPr lang="ru-RU" dirty="0" err="1"/>
            <a:t>Берталанфі</a:t>
          </a:r>
          <a:r>
            <a:rPr lang="ru-RU" dirty="0"/>
            <a:t>, </a:t>
          </a:r>
          <a:r>
            <a:rPr lang="ru-RU" dirty="0" err="1"/>
            <a:t>Австрія</a:t>
          </a:r>
          <a:r>
            <a:rPr lang="ru-RU" dirty="0"/>
            <a:t>, 1968 p.), до задач </a:t>
          </a:r>
          <a:r>
            <a:rPr lang="ru-RU" dirty="0" err="1"/>
            <a:t>якої</a:t>
          </a:r>
          <a:r>
            <a:rPr lang="ru-RU" dirty="0"/>
            <a:t> </a:t>
          </a:r>
          <a:r>
            <a:rPr lang="ru-RU" dirty="0" err="1"/>
            <a:t>входять</a:t>
          </a:r>
          <a:r>
            <a:rPr lang="ru-RU" dirty="0"/>
            <a:t> </a:t>
          </a:r>
          <a:r>
            <a:rPr lang="ru-RU" dirty="0" err="1"/>
            <a:t>розробка</a:t>
          </a:r>
          <a:r>
            <a:rPr lang="ru-RU" dirty="0"/>
            <a:t> </a:t>
          </a:r>
          <a:r>
            <a:rPr lang="ru-RU" dirty="0" err="1"/>
            <a:t>математичного</a:t>
          </a:r>
          <a:r>
            <a:rPr lang="ru-RU" dirty="0"/>
            <a:t> </a:t>
          </a:r>
          <a:r>
            <a:rPr lang="ru-RU" dirty="0" err="1"/>
            <a:t>апарату</a:t>
          </a:r>
          <a:r>
            <a:rPr lang="ru-RU" dirty="0"/>
            <a:t> </a:t>
          </a:r>
          <a:r>
            <a:rPr lang="ru-RU" dirty="0" err="1"/>
            <a:t>опису</a:t>
          </a:r>
          <a:r>
            <a:rPr lang="ru-RU" dirty="0"/>
            <a:t> систем (</a:t>
          </a:r>
          <a:r>
            <a:rPr lang="ru-RU" dirty="0" err="1"/>
            <a:t>тобто</a:t>
          </a:r>
          <a:r>
            <a:rPr lang="ru-RU" dirty="0"/>
            <a:t> </a:t>
          </a:r>
          <a:r>
            <a:rPr lang="ru-RU" dirty="0" err="1"/>
            <a:t>сукупностей</a:t>
          </a:r>
          <a:r>
            <a:rPr lang="ru-RU" dirty="0"/>
            <a:t> </a:t>
          </a:r>
          <a:r>
            <a:rPr lang="ru-RU" dirty="0" err="1"/>
            <a:t>взаємозалежних</a:t>
          </a:r>
          <a:r>
            <a:rPr lang="ru-RU" dirty="0"/>
            <a:t> </a:t>
          </a:r>
          <a:r>
            <a:rPr lang="ru-RU" dirty="0" err="1"/>
            <a:t>елементів</a:t>
          </a:r>
          <a:r>
            <a:rPr lang="ru-RU" dirty="0"/>
            <a:t>) і </a:t>
          </a:r>
          <a:r>
            <a:rPr lang="ru-RU" dirty="0" err="1"/>
            <a:t>встановлення</a:t>
          </a:r>
          <a:r>
            <a:rPr lang="ru-RU" dirty="0"/>
            <a:t> </a:t>
          </a:r>
          <a:r>
            <a:rPr lang="ru-RU" dirty="0" err="1"/>
            <a:t>ізоморфізму</a:t>
          </a:r>
          <a:r>
            <a:rPr lang="ru-RU" dirty="0"/>
            <a:t> (</a:t>
          </a:r>
          <a:r>
            <a:rPr lang="ru-RU" dirty="0" err="1"/>
            <a:t>аналогії</a:t>
          </a:r>
          <a:r>
            <a:rPr lang="ru-RU" dirty="0"/>
            <a:t>) </a:t>
          </a:r>
          <a:r>
            <a:rPr lang="ru-RU" dirty="0" err="1"/>
            <a:t>законів</a:t>
          </a:r>
          <a:r>
            <a:rPr lang="ru-RU" dirty="0"/>
            <a:t> у </a:t>
          </a:r>
          <a:r>
            <a:rPr lang="ru-RU" dirty="0" err="1"/>
            <a:t>різних</a:t>
          </a:r>
          <a:r>
            <a:rPr lang="ru-RU" dirty="0"/>
            <a:t> </a:t>
          </a:r>
          <a:r>
            <a:rPr lang="ru-RU" dirty="0" err="1"/>
            <a:t>галузях</a:t>
          </a:r>
          <a:r>
            <a:rPr lang="ru-RU" dirty="0"/>
            <a:t> </a:t>
          </a:r>
          <a:r>
            <a:rPr lang="ru-RU" dirty="0" err="1"/>
            <a:t>знання</a:t>
          </a:r>
          <a:r>
            <a:rPr lang="ru-RU" dirty="0"/>
            <a:t>.</a:t>
          </a:r>
          <a:endParaRPr lang="en-US" dirty="0"/>
        </a:p>
      </dgm:t>
    </dgm:pt>
    <dgm:pt modelId="{EED9FF9C-49F9-46C3-B0FE-AC0C1CBA5D91}" type="parTrans" cxnId="{A2CCB3FB-BD81-4231-9CEA-DCF74223DE05}">
      <dgm:prSet/>
      <dgm:spPr/>
      <dgm:t>
        <a:bodyPr/>
        <a:lstStyle/>
        <a:p>
          <a:endParaRPr lang="en-US"/>
        </a:p>
      </dgm:t>
    </dgm:pt>
    <dgm:pt modelId="{DB0252BD-1357-44AD-AA30-F536BAF39009}" type="sibTrans" cxnId="{A2CCB3FB-BD81-4231-9CEA-DCF74223DE05}">
      <dgm:prSet/>
      <dgm:spPr/>
      <dgm:t>
        <a:bodyPr/>
        <a:lstStyle/>
        <a:p>
          <a:endParaRPr lang="en-US"/>
        </a:p>
      </dgm:t>
    </dgm:pt>
    <dgm:pt modelId="{B0578345-7358-47F4-BA40-6BDF7BE54999}">
      <dgm:prSet/>
      <dgm:spPr/>
      <dgm:t>
        <a:bodyPr/>
        <a:lstStyle/>
        <a:p>
          <a:r>
            <a:rPr lang="ru-RU" dirty="0"/>
            <a:t>У рамках </a:t>
          </a:r>
          <a:r>
            <a:rPr lang="ru-RU" dirty="0" err="1"/>
            <a:t>теорії</a:t>
          </a:r>
          <a:r>
            <a:rPr lang="ru-RU" dirty="0"/>
            <a:t> систем, </a:t>
          </a:r>
          <a:r>
            <a:rPr lang="ru-RU" dirty="0" err="1"/>
            <a:t>зокрема</a:t>
          </a:r>
          <a:r>
            <a:rPr lang="ru-RU" dirty="0"/>
            <a:t>, </a:t>
          </a:r>
          <a:r>
            <a:rPr lang="ru-RU" dirty="0" err="1"/>
            <a:t>було</a:t>
          </a:r>
          <a:r>
            <a:rPr lang="ru-RU" dirty="0"/>
            <a:t> показано, </a:t>
          </a:r>
          <a:r>
            <a:rPr lang="ru-RU" dirty="0" err="1"/>
            <a:t>що</a:t>
          </a:r>
          <a:r>
            <a:rPr lang="ru-RU" dirty="0"/>
            <a:t> </a:t>
          </a:r>
          <a:r>
            <a:rPr lang="ru-RU" dirty="0" err="1"/>
            <a:t>математичний</a:t>
          </a:r>
          <a:r>
            <a:rPr lang="ru-RU" dirty="0"/>
            <a:t> </a:t>
          </a:r>
          <a:r>
            <a:rPr lang="ru-RU" dirty="0" err="1"/>
            <a:t>об'єкт</a:t>
          </a:r>
          <a:r>
            <a:rPr lang="ru-RU" dirty="0"/>
            <a:t>, </a:t>
          </a:r>
          <a:r>
            <a:rPr lang="ru-RU" dirty="0" err="1"/>
            <a:t>адекватний</a:t>
          </a:r>
          <a:r>
            <a:rPr lang="ru-RU" dirty="0"/>
            <a:t> </a:t>
          </a:r>
          <a:r>
            <a:rPr lang="ru-RU" dirty="0" err="1"/>
            <a:t>природній</a:t>
          </a:r>
          <a:r>
            <a:rPr lang="ru-RU" dirty="0"/>
            <a:t> </a:t>
          </a:r>
          <a:r>
            <a:rPr lang="ru-RU" dirty="0" err="1"/>
            <a:t>системі</a:t>
          </a:r>
          <a:r>
            <a:rPr lang="ru-RU" dirty="0"/>
            <a:t>, </a:t>
          </a:r>
          <a:r>
            <a:rPr lang="ru-RU" dirty="0" err="1"/>
            <a:t>являє</a:t>
          </a:r>
          <a:r>
            <a:rPr lang="ru-RU" dirty="0"/>
            <a:t> собою систему </a:t>
          </a:r>
          <a:r>
            <a:rPr lang="ru-RU" dirty="0" err="1"/>
            <a:t>зв'язаних</a:t>
          </a:r>
          <a:r>
            <a:rPr lang="ru-RU" dirty="0"/>
            <a:t> </a:t>
          </a:r>
          <a:r>
            <a:rPr lang="ru-RU" dirty="0" err="1"/>
            <a:t>між</a:t>
          </a:r>
          <a:r>
            <a:rPr lang="ru-RU" dirty="0"/>
            <a:t> собою </a:t>
          </a:r>
          <a:r>
            <a:rPr lang="ru-RU" dirty="0" err="1"/>
            <a:t>блоків</a:t>
          </a:r>
          <a:r>
            <a:rPr lang="ru-RU" dirty="0"/>
            <a:t> </a:t>
          </a:r>
          <a:r>
            <a:rPr lang="ru-RU" dirty="0" err="1"/>
            <a:t>диференціальних</a:t>
          </a:r>
          <a:r>
            <a:rPr lang="ru-RU" dirty="0"/>
            <a:t> (</a:t>
          </a:r>
          <a:r>
            <a:rPr lang="ru-RU" dirty="0" err="1"/>
            <a:t>інтегро-диференціальних</a:t>
          </a:r>
          <a:r>
            <a:rPr lang="ru-RU" dirty="0"/>
            <a:t>) </a:t>
          </a:r>
          <a:r>
            <a:rPr lang="ru-RU" dirty="0" err="1"/>
            <a:t>рівнянь</a:t>
          </a:r>
          <a:r>
            <a:rPr lang="ru-RU" dirty="0"/>
            <a:t>, </a:t>
          </a:r>
          <a:r>
            <a:rPr lang="ru-RU" dirty="0" err="1"/>
            <a:t>що</a:t>
          </a:r>
          <a:r>
            <a:rPr lang="ru-RU" dirty="0"/>
            <a:t> </a:t>
          </a:r>
          <a:r>
            <a:rPr lang="ru-RU" dirty="0" err="1"/>
            <a:t>описують</a:t>
          </a:r>
          <a:r>
            <a:rPr lang="ru-RU" dirty="0"/>
            <a:t> </a:t>
          </a:r>
          <a:r>
            <a:rPr lang="ru-RU" dirty="0" err="1"/>
            <a:t>динаміку</a:t>
          </a:r>
          <a:r>
            <a:rPr lang="ru-RU" dirty="0"/>
            <a:t> </a:t>
          </a:r>
          <a:r>
            <a:rPr lang="ru-RU" dirty="0" err="1"/>
            <a:t>окремих</a:t>
          </a:r>
          <a:r>
            <a:rPr lang="ru-RU" dirty="0"/>
            <a:t> </a:t>
          </a:r>
          <a:r>
            <a:rPr lang="ru-RU" dirty="0" err="1"/>
            <a:t>елементів</a:t>
          </a:r>
          <a:r>
            <a:rPr lang="ru-RU" dirty="0"/>
            <a:t>, </a:t>
          </a:r>
          <a:r>
            <a:rPr lang="ru-RU" dirty="0" err="1"/>
            <a:t>зв'язаних</a:t>
          </a:r>
          <a:r>
            <a:rPr lang="ru-RU" dirty="0"/>
            <a:t> потоками </a:t>
          </a:r>
          <a:r>
            <a:rPr lang="ru-RU" dirty="0" err="1"/>
            <a:t>інформації</a:t>
          </a:r>
          <a:r>
            <a:rPr lang="ru-RU" dirty="0"/>
            <a:t>.</a:t>
          </a:r>
          <a:endParaRPr lang="en-US" dirty="0"/>
        </a:p>
      </dgm:t>
    </dgm:pt>
    <dgm:pt modelId="{227B1EB2-A3CB-44D9-9D76-945718B3CC05}" type="parTrans" cxnId="{FADC1FD9-A8E3-49FA-8938-1AC41CA7EDA2}">
      <dgm:prSet/>
      <dgm:spPr/>
      <dgm:t>
        <a:bodyPr/>
        <a:lstStyle/>
        <a:p>
          <a:endParaRPr lang="en-US"/>
        </a:p>
      </dgm:t>
    </dgm:pt>
    <dgm:pt modelId="{032BF489-E6DE-42A5-8E23-87474025AB8F}" type="sibTrans" cxnId="{FADC1FD9-A8E3-49FA-8938-1AC41CA7EDA2}">
      <dgm:prSet/>
      <dgm:spPr/>
      <dgm:t>
        <a:bodyPr/>
        <a:lstStyle/>
        <a:p>
          <a:endParaRPr lang="en-US"/>
        </a:p>
      </dgm:t>
    </dgm:pt>
    <dgm:pt modelId="{25733F4C-7B1C-437A-A4B2-A25C258E3352}" type="pres">
      <dgm:prSet presAssocID="{030AD552-5449-41DF-8508-7DFD09CA11C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A0841F-223B-4A3E-9333-133D8A39842C}" type="pres">
      <dgm:prSet presAssocID="{C5A03404-A345-46DF-B2BD-B8C97924ABAD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DCFEF3-4D8B-4AAD-BD8D-800D6BFB408C}" type="pres">
      <dgm:prSet presAssocID="{E13FC88A-3014-4DF9-9682-E61F2D1B370F}" presName="spacer" presStyleCnt="0"/>
      <dgm:spPr/>
    </dgm:pt>
    <dgm:pt modelId="{7F7D7E76-1EA9-4E66-A8BE-B99F66BBF2DB}" type="pres">
      <dgm:prSet presAssocID="{CA884219-E048-407C-A683-75BC59CD6240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4C6EE7-2F2A-4D23-86CF-17148B68AF62}" type="pres">
      <dgm:prSet presAssocID="{FCA08200-66E8-483B-A1ED-8D91B7F88F98}" presName="spacer" presStyleCnt="0"/>
      <dgm:spPr/>
    </dgm:pt>
    <dgm:pt modelId="{BCA609B4-4BEA-489C-AFC9-CB4B8C1F3951}" type="pres">
      <dgm:prSet presAssocID="{646178FE-ACBC-4FF9-9C58-8079ED4C248F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9D765F-7A66-42C2-B325-4ABBB11619B9}" type="pres">
      <dgm:prSet presAssocID="{4D09F741-9E42-484B-BA5D-604FF25AD471}" presName="spacer" presStyleCnt="0"/>
      <dgm:spPr/>
    </dgm:pt>
    <dgm:pt modelId="{F253E310-11E8-4732-83BF-045ED121FF10}" type="pres">
      <dgm:prSet presAssocID="{30C24E74-8C3A-435B-8381-A627AAF9A04A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008192-E8A3-47E8-AB51-A7F058B35288}" type="pres">
      <dgm:prSet presAssocID="{DB0252BD-1357-44AD-AA30-F536BAF39009}" presName="spacer" presStyleCnt="0"/>
      <dgm:spPr/>
    </dgm:pt>
    <dgm:pt modelId="{84B97F36-6BDC-4692-8916-CEAB8FCC710F}" type="pres">
      <dgm:prSet presAssocID="{B0578345-7358-47F4-BA40-6BDF7BE54999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D999E6F-3CFF-4EA7-849E-46BF795D7002}" srcId="{030AD552-5449-41DF-8508-7DFD09CA11CF}" destId="{CA884219-E048-407C-A683-75BC59CD6240}" srcOrd="1" destOrd="0" parTransId="{D014D944-4301-4DE6-8F15-705C199EEC40}" sibTransId="{FCA08200-66E8-483B-A1ED-8D91B7F88F98}"/>
    <dgm:cxn modelId="{AF38B172-D7F4-4BE4-9A94-82B63227C46C}" type="presOf" srcId="{B0578345-7358-47F4-BA40-6BDF7BE54999}" destId="{84B97F36-6BDC-4692-8916-CEAB8FCC710F}" srcOrd="0" destOrd="0" presId="urn:microsoft.com/office/officeart/2005/8/layout/vList2"/>
    <dgm:cxn modelId="{2174520D-5008-4F38-BEC6-2A127C75318E}" type="presOf" srcId="{CA884219-E048-407C-A683-75BC59CD6240}" destId="{7F7D7E76-1EA9-4E66-A8BE-B99F66BBF2DB}" srcOrd="0" destOrd="0" presId="urn:microsoft.com/office/officeart/2005/8/layout/vList2"/>
    <dgm:cxn modelId="{C735AB89-48EF-49DB-BE68-F55C728ACE4D}" srcId="{030AD552-5449-41DF-8508-7DFD09CA11CF}" destId="{C5A03404-A345-46DF-B2BD-B8C97924ABAD}" srcOrd="0" destOrd="0" parTransId="{6C1381FE-EC4D-4873-9373-2451C0B397D3}" sibTransId="{E13FC88A-3014-4DF9-9682-E61F2D1B370F}"/>
    <dgm:cxn modelId="{9A362925-AE02-4457-A696-CEC92B82D583}" type="presOf" srcId="{C5A03404-A345-46DF-B2BD-B8C97924ABAD}" destId="{59A0841F-223B-4A3E-9333-133D8A39842C}" srcOrd="0" destOrd="0" presId="urn:microsoft.com/office/officeart/2005/8/layout/vList2"/>
    <dgm:cxn modelId="{A2CCB3FB-BD81-4231-9CEA-DCF74223DE05}" srcId="{030AD552-5449-41DF-8508-7DFD09CA11CF}" destId="{30C24E74-8C3A-435B-8381-A627AAF9A04A}" srcOrd="3" destOrd="0" parTransId="{EED9FF9C-49F9-46C3-B0FE-AC0C1CBA5D91}" sibTransId="{DB0252BD-1357-44AD-AA30-F536BAF39009}"/>
    <dgm:cxn modelId="{FFA087E7-F2B4-4C8E-B614-4B36B8DEB687}" type="presOf" srcId="{646178FE-ACBC-4FF9-9C58-8079ED4C248F}" destId="{BCA609B4-4BEA-489C-AFC9-CB4B8C1F3951}" srcOrd="0" destOrd="0" presId="urn:microsoft.com/office/officeart/2005/8/layout/vList2"/>
    <dgm:cxn modelId="{FADC1FD9-A8E3-49FA-8938-1AC41CA7EDA2}" srcId="{030AD552-5449-41DF-8508-7DFD09CA11CF}" destId="{B0578345-7358-47F4-BA40-6BDF7BE54999}" srcOrd="4" destOrd="0" parTransId="{227B1EB2-A3CB-44D9-9D76-945718B3CC05}" sibTransId="{032BF489-E6DE-42A5-8E23-87474025AB8F}"/>
    <dgm:cxn modelId="{10448B4D-572F-4BBC-8425-E30883423403}" type="presOf" srcId="{30C24E74-8C3A-435B-8381-A627AAF9A04A}" destId="{F253E310-11E8-4732-83BF-045ED121FF10}" srcOrd="0" destOrd="0" presId="urn:microsoft.com/office/officeart/2005/8/layout/vList2"/>
    <dgm:cxn modelId="{9C05EAB4-6551-4EBD-84AB-FEA1029F0271}" type="presOf" srcId="{030AD552-5449-41DF-8508-7DFD09CA11CF}" destId="{25733F4C-7B1C-437A-A4B2-A25C258E3352}" srcOrd="0" destOrd="0" presId="urn:microsoft.com/office/officeart/2005/8/layout/vList2"/>
    <dgm:cxn modelId="{22CE0B6C-1395-42E6-B5BA-5D7C74F16E47}" srcId="{030AD552-5449-41DF-8508-7DFD09CA11CF}" destId="{646178FE-ACBC-4FF9-9C58-8079ED4C248F}" srcOrd="2" destOrd="0" parTransId="{0BA43093-FF64-4F76-9DB6-9A57276AD5E0}" sibTransId="{4D09F741-9E42-484B-BA5D-604FF25AD471}"/>
    <dgm:cxn modelId="{0852BF8B-E98E-45DB-BEAB-16E6D4FC9889}" type="presParOf" srcId="{25733F4C-7B1C-437A-A4B2-A25C258E3352}" destId="{59A0841F-223B-4A3E-9333-133D8A39842C}" srcOrd="0" destOrd="0" presId="urn:microsoft.com/office/officeart/2005/8/layout/vList2"/>
    <dgm:cxn modelId="{DD358037-A487-41C7-8259-D7EA9FABFF58}" type="presParOf" srcId="{25733F4C-7B1C-437A-A4B2-A25C258E3352}" destId="{43DCFEF3-4D8B-4AAD-BD8D-800D6BFB408C}" srcOrd="1" destOrd="0" presId="urn:microsoft.com/office/officeart/2005/8/layout/vList2"/>
    <dgm:cxn modelId="{9BB7D3D4-6722-459B-91DB-14CBD647AED9}" type="presParOf" srcId="{25733F4C-7B1C-437A-A4B2-A25C258E3352}" destId="{7F7D7E76-1EA9-4E66-A8BE-B99F66BBF2DB}" srcOrd="2" destOrd="0" presId="urn:microsoft.com/office/officeart/2005/8/layout/vList2"/>
    <dgm:cxn modelId="{786B55CB-D403-4E78-8052-BE6C9E52CBBD}" type="presParOf" srcId="{25733F4C-7B1C-437A-A4B2-A25C258E3352}" destId="{594C6EE7-2F2A-4D23-86CF-17148B68AF62}" srcOrd="3" destOrd="0" presId="urn:microsoft.com/office/officeart/2005/8/layout/vList2"/>
    <dgm:cxn modelId="{CB57811F-C8E7-490B-A4ED-21D8E8793889}" type="presParOf" srcId="{25733F4C-7B1C-437A-A4B2-A25C258E3352}" destId="{BCA609B4-4BEA-489C-AFC9-CB4B8C1F3951}" srcOrd="4" destOrd="0" presId="urn:microsoft.com/office/officeart/2005/8/layout/vList2"/>
    <dgm:cxn modelId="{549DB665-E276-499F-8210-DAB3E184B6DC}" type="presParOf" srcId="{25733F4C-7B1C-437A-A4B2-A25C258E3352}" destId="{429D765F-7A66-42C2-B325-4ABBB11619B9}" srcOrd="5" destOrd="0" presId="urn:microsoft.com/office/officeart/2005/8/layout/vList2"/>
    <dgm:cxn modelId="{02320747-CD76-4CFB-83DF-D887752B5457}" type="presParOf" srcId="{25733F4C-7B1C-437A-A4B2-A25C258E3352}" destId="{F253E310-11E8-4732-83BF-045ED121FF10}" srcOrd="6" destOrd="0" presId="urn:microsoft.com/office/officeart/2005/8/layout/vList2"/>
    <dgm:cxn modelId="{11BD21C0-E828-4C5F-9EDC-59DDDFFAB7C7}" type="presParOf" srcId="{25733F4C-7B1C-437A-A4B2-A25C258E3352}" destId="{02008192-E8A3-47E8-AB51-A7F058B35288}" srcOrd="7" destOrd="0" presId="urn:microsoft.com/office/officeart/2005/8/layout/vList2"/>
    <dgm:cxn modelId="{1C84A422-77B4-46F8-96B3-A7877EE27220}" type="presParOf" srcId="{25733F4C-7B1C-437A-A4B2-A25C258E3352}" destId="{84B97F36-6BDC-4692-8916-CEAB8FCC710F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A08031-8CAF-4E8F-B627-2C453133AB78}" type="doc">
      <dgm:prSet loTypeId="urn:microsoft.com/office/officeart/2005/8/layout/chart3" loCatId="cycle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9B307E9-B767-43CD-A6D5-4DE593059C81}">
      <dgm:prSet/>
      <dgm:spPr/>
      <dgm:t>
        <a:bodyPr/>
        <a:lstStyle/>
        <a:p>
          <a:r>
            <a:rPr lang="ru-RU"/>
            <a:t>Через складність математичного апарату МКМ, технічними передумовами його створення є наявність потужної комп'ютерної техніки та інформаційних систем, що дозволяють вирішувати найскладніші проблеми, які виникають при моделюванні СЕС.</a:t>
          </a:r>
          <a:endParaRPr lang="en-US"/>
        </a:p>
      </dgm:t>
    </dgm:pt>
    <dgm:pt modelId="{B105DA0C-1296-4407-BABA-41C3D38124BB}" type="parTrans" cxnId="{B5BEE4EC-1B3A-4AB4-8054-5E19416D2076}">
      <dgm:prSet/>
      <dgm:spPr/>
      <dgm:t>
        <a:bodyPr/>
        <a:lstStyle/>
        <a:p>
          <a:endParaRPr lang="en-US"/>
        </a:p>
      </dgm:t>
    </dgm:pt>
    <dgm:pt modelId="{98939255-C152-467A-A34E-D2F92F5664A4}" type="sibTrans" cxnId="{B5BEE4EC-1B3A-4AB4-8054-5E19416D2076}">
      <dgm:prSet/>
      <dgm:spPr/>
      <dgm:t>
        <a:bodyPr/>
        <a:lstStyle/>
        <a:p>
          <a:endParaRPr lang="en-US"/>
        </a:p>
      </dgm:t>
    </dgm:pt>
    <dgm:pt modelId="{CD2B4AF1-0E5E-4853-8084-49AF487A65E9}">
      <dgm:prSet/>
      <dgm:spPr/>
      <dgm:t>
        <a:bodyPr/>
        <a:lstStyle/>
        <a:p>
          <a:r>
            <a:rPr lang="ru-RU"/>
            <a:t>На базі кібернетики, інформатики і загальної теорії систем виникло </a:t>
          </a:r>
          <a:r>
            <a:rPr lang="ru-RU" i="1"/>
            <a:t>системне моделювання </a:t>
          </a:r>
          <a:r>
            <a:rPr lang="ru-RU"/>
            <a:t>(зокрема системне моделювання СЕС), яке, у свою чергу, побудоване на основі </a:t>
          </a:r>
          <a:r>
            <a:rPr lang="ru-RU" i="1"/>
            <a:t>системного підходу </a:t>
          </a:r>
          <a:r>
            <a:rPr lang="ru-RU"/>
            <a:t>і </a:t>
          </a:r>
          <a:r>
            <a:rPr lang="ru-RU" i="1"/>
            <a:t>системного аналізу.</a:t>
          </a:r>
          <a:endParaRPr lang="en-US"/>
        </a:p>
      </dgm:t>
    </dgm:pt>
    <dgm:pt modelId="{86AFE284-CF4A-4C3D-9AF3-4A29D4B2E114}" type="parTrans" cxnId="{AECAB77A-9753-41ED-AE4C-E49A7827ED67}">
      <dgm:prSet/>
      <dgm:spPr/>
      <dgm:t>
        <a:bodyPr/>
        <a:lstStyle/>
        <a:p>
          <a:endParaRPr lang="en-US"/>
        </a:p>
      </dgm:t>
    </dgm:pt>
    <dgm:pt modelId="{D9EC6AE2-742A-49A7-9277-BF1101B2134F}" type="sibTrans" cxnId="{AECAB77A-9753-41ED-AE4C-E49A7827ED67}">
      <dgm:prSet/>
      <dgm:spPr/>
      <dgm:t>
        <a:bodyPr/>
        <a:lstStyle/>
        <a:p>
          <a:endParaRPr lang="en-US"/>
        </a:p>
      </dgm:t>
    </dgm:pt>
    <dgm:pt modelId="{1B140908-13AF-4932-8384-3D1CE4A72AC9}" type="pres">
      <dgm:prSet presAssocID="{B1A08031-8CAF-4E8F-B627-2C453133AB7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0B79524-4BE7-4186-B311-E40D3785920B}" type="pres">
      <dgm:prSet presAssocID="{B1A08031-8CAF-4E8F-B627-2C453133AB78}" presName="wedge1" presStyleLbl="node1" presStyleIdx="0" presStyleCnt="2"/>
      <dgm:spPr/>
      <dgm:t>
        <a:bodyPr/>
        <a:lstStyle/>
        <a:p>
          <a:endParaRPr lang="ru-RU"/>
        </a:p>
      </dgm:t>
    </dgm:pt>
    <dgm:pt modelId="{AF662B77-5449-416E-9171-3B62D28EFF28}" type="pres">
      <dgm:prSet presAssocID="{B1A08031-8CAF-4E8F-B627-2C453133AB78}" presName="wedge1Tx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8F8756-7867-44E0-A1D6-67AE05E6D469}" type="pres">
      <dgm:prSet presAssocID="{B1A08031-8CAF-4E8F-B627-2C453133AB78}" presName="wedge2" presStyleLbl="node1" presStyleIdx="1" presStyleCnt="2"/>
      <dgm:spPr/>
      <dgm:t>
        <a:bodyPr/>
        <a:lstStyle/>
        <a:p>
          <a:endParaRPr lang="ru-RU"/>
        </a:p>
      </dgm:t>
    </dgm:pt>
    <dgm:pt modelId="{A7D640E5-8DFA-4407-95D1-951E0EDBE656}" type="pres">
      <dgm:prSet presAssocID="{B1A08031-8CAF-4E8F-B627-2C453133AB78}" presName="wedge2Tx" presStyleLbl="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6546AE7-64B1-4D9B-8D8B-0F10F68F3777}" type="presOf" srcId="{CD2B4AF1-0E5E-4853-8084-49AF487A65E9}" destId="{568F8756-7867-44E0-A1D6-67AE05E6D469}" srcOrd="0" destOrd="0" presId="urn:microsoft.com/office/officeart/2005/8/layout/chart3"/>
    <dgm:cxn modelId="{73B8EC17-9386-4A9D-BCF9-074ADF480E25}" type="presOf" srcId="{CD2B4AF1-0E5E-4853-8084-49AF487A65E9}" destId="{A7D640E5-8DFA-4407-95D1-951E0EDBE656}" srcOrd="1" destOrd="0" presId="urn:microsoft.com/office/officeart/2005/8/layout/chart3"/>
    <dgm:cxn modelId="{B5BEE4EC-1B3A-4AB4-8054-5E19416D2076}" srcId="{B1A08031-8CAF-4E8F-B627-2C453133AB78}" destId="{19B307E9-B767-43CD-A6D5-4DE593059C81}" srcOrd="0" destOrd="0" parTransId="{B105DA0C-1296-4407-BABA-41C3D38124BB}" sibTransId="{98939255-C152-467A-A34E-D2F92F5664A4}"/>
    <dgm:cxn modelId="{37BDFFDE-41FE-45B8-94B0-F5099BA9D4A7}" type="presOf" srcId="{19B307E9-B767-43CD-A6D5-4DE593059C81}" destId="{A0B79524-4BE7-4186-B311-E40D3785920B}" srcOrd="0" destOrd="0" presId="urn:microsoft.com/office/officeart/2005/8/layout/chart3"/>
    <dgm:cxn modelId="{AECAB77A-9753-41ED-AE4C-E49A7827ED67}" srcId="{B1A08031-8CAF-4E8F-B627-2C453133AB78}" destId="{CD2B4AF1-0E5E-4853-8084-49AF487A65E9}" srcOrd="1" destOrd="0" parTransId="{86AFE284-CF4A-4C3D-9AF3-4A29D4B2E114}" sibTransId="{D9EC6AE2-742A-49A7-9277-BF1101B2134F}"/>
    <dgm:cxn modelId="{84C537E7-E995-4EBC-B583-9DF79D1EED93}" type="presOf" srcId="{B1A08031-8CAF-4E8F-B627-2C453133AB78}" destId="{1B140908-13AF-4932-8384-3D1CE4A72AC9}" srcOrd="0" destOrd="0" presId="urn:microsoft.com/office/officeart/2005/8/layout/chart3"/>
    <dgm:cxn modelId="{02443920-2EF4-4C45-9049-1A66747683D6}" type="presOf" srcId="{19B307E9-B767-43CD-A6D5-4DE593059C81}" destId="{AF662B77-5449-416E-9171-3B62D28EFF28}" srcOrd="1" destOrd="0" presId="urn:microsoft.com/office/officeart/2005/8/layout/chart3"/>
    <dgm:cxn modelId="{EC06B23F-44B8-4746-AD3D-2D945B984CF8}" type="presParOf" srcId="{1B140908-13AF-4932-8384-3D1CE4A72AC9}" destId="{A0B79524-4BE7-4186-B311-E40D3785920B}" srcOrd="0" destOrd="0" presId="urn:microsoft.com/office/officeart/2005/8/layout/chart3"/>
    <dgm:cxn modelId="{1552D11D-1B35-436E-B1BB-43F973AF6476}" type="presParOf" srcId="{1B140908-13AF-4932-8384-3D1CE4A72AC9}" destId="{AF662B77-5449-416E-9171-3B62D28EFF28}" srcOrd="1" destOrd="0" presId="urn:microsoft.com/office/officeart/2005/8/layout/chart3"/>
    <dgm:cxn modelId="{54DCE1E0-CF2E-41AC-ADB3-559C5FD056C0}" type="presParOf" srcId="{1B140908-13AF-4932-8384-3D1CE4A72AC9}" destId="{568F8756-7867-44E0-A1D6-67AE05E6D469}" srcOrd="2" destOrd="0" presId="urn:microsoft.com/office/officeart/2005/8/layout/chart3"/>
    <dgm:cxn modelId="{8BEFFAC6-EBE6-42DF-ADDF-966E01FE64DC}" type="presParOf" srcId="{1B140908-13AF-4932-8384-3D1CE4A72AC9}" destId="{A7D640E5-8DFA-4407-95D1-951E0EDBE656}" srcOrd="3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AB68E1-256A-4F59-A9EE-4CA3824CE4D3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00F277F-E62D-4D16-AA6D-B36D63083F3A}">
      <dgm:prSet/>
      <dgm:spPr/>
      <dgm:t>
        <a:bodyPr/>
        <a:lstStyle/>
        <a:p>
          <a:r>
            <a:rPr lang="ru-RU" dirty="0"/>
            <a:t>1:200000 — </a:t>
          </a:r>
          <a:r>
            <a:rPr lang="ru-RU" dirty="0" err="1"/>
            <a:t>області</a:t>
          </a:r>
          <a:r>
            <a:rPr lang="ru-RU" dirty="0"/>
            <a:t>.</a:t>
          </a:r>
        </a:p>
      </dgm:t>
    </dgm:pt>
    <dgm:pt modelId="{3C16C927-F0BB-47C6-83C6-FF3C4840A1C4}" type="parTrans" cxnId="{D384AFA9-78F7-482A-8795-5FA64834EF45}">
      <dgm:prSet/>
      <dgm:spPr/>
      <dgm:t>
        <a:bodyPr/>
        <a:lstStyle/>
        <a:p>
          <a:endParaRPr lang="en-US"/>
        </a:p>
      </dgm:t>
    </dgm:pt>
    <dgm:pt modelId="{6BC42356-DE0B-4407-B464-1ADB06843FBE}" type="sibTrans" cxnId="{D384AFA9-78F7-482A-8795-5FA64834EF45}">
      <dgm:prSet/>
      <dgm:spPr/>
      <dgm:t>
        <a:bodyPr/>
        <a:lstStyle/>
        <a:p>
          <a:endParaRPr lang="en-US"/>
        </a:p>
      </dgm:t>
    </dgm:pt>
    <dgm:pt modelId="{3F71AC66-3802-47C2-9FC5-40F6C918B6F3}">
      <dgm:prSet/>
      <dgm:spPr/>
      <dgm:t>
        <a:bodyPr/>
        <a:lstStyle/>
        <a:p>
          <a:r>
            <a:rPr lang="ru-RU" dirty="0"/>
            <a:t>1:50000 — </a:t>
          </a:r>
          <a:r>
            <a:rPr lang="ru-RU" dirty="0" err="1"/>
            <a:t>райони</a:t>
          </a:r>
          <a:r>
            <a:rPr lang="ru-RU" dirty="0"/>
            <a:t>.</a:t>
          </a:r>
        </a:p>
      </dgm:t>
    </dgm:pt>
    <dgm:pt modelId="{7B81A9C8-7CA6-41BA-AB52-4A2F16144E65}" type="parTrans" cxnId="{F526BE72-F525-4567-95E5-E23897A6F06C}">
      <dgm:prSet/>
      <dgm:spPr/>
      <dgm:t>
        <a:bodyPr/>
        <a:lstStyle/>
        <a:p>
          <a:endParaRPr lang="en-US"/>
        </a:p>
      </dgm:t>
    </dgm:pt>
    <dgm:pt modelId="{CD82D241-F85B-4CDD-A579-677014E54F8F}" type="sibTrans" cxnId="{F526BE72-F525-4567-95E5-E23897A6F06C}">
      <dgm:prSet/>
      <dgm:spPr/>
      <dgm:t>
        <a:bodyPr/>
        <a:lstStyle/>
        <a:p>
          <a:endParaRPr lang="en-US"/>
        </a:p>
      </dgm:t>
    </dgm:pt>
    <dgm:pt modelId="{62DA6455-0A17-425F-8F91-0567BEC549FF}">
      <dgm:prSet/>
      <dgm:spPr/>
      <dgm:t>
        <a:bodyPr/>
        <a:lstStyle/>
        <a:p>
          <a:r>
            <a:rPr lang="ru-RU" dirty="0"/>
            <a:t>1:5000 — </a:t>
          </a:r>
          <a:r>
            <a:rPr lang="ru-RU" dirty="0" err="1"/>
            <a:t>міста</a:t>
          </a:r>
          <a:r>
            <a:rPr lang="ru-RU" dirty="0"/>
            <a:t>.</a:t>
          </a:r>
          <a:endParaRPr lang="en-US" dirty="0"/>
        </a:p>
      </dgm:t>
    </dgm:pt>
    <dgm:pt modelId="{1FEE5575-BE52-473E-B14D-8C7DC8C36FC7}" type="parTrans" cxnId="{DD09A9D9-44CA-41BA-9FD8-2FAB66975979}">
      <dgm:prSet/>
      <dgm:spPr/>
      <dgm:t>
        <a:bodyPr/>
        <a:lstStyle/>
        <a:p>
          <a:endParaRPr lang="en-US"/>
        </a:p>
      </dgm:t>
    </dgm:pt>
    <dgm:pt modelId="{0AF6C007-04D2-44A0-984A-E1D27FF0A944}" type="sibTrans" cxnId="{DD09A9D9-44CA-41BA-9FD8-2FAB66975979}">
      <dgm:prSet/>
      <dgm:spPr/>
      <dgm:t>
        <a:bodyPr/>
        <a:lstStyle/>
        <a:p>
          <a:endParaRPr lang="en-US"/>
        </a:p>
      </dgm:t>
    </dgm:pt>
    <dgm:pt modelId="{7888AE1D-06E9-474E-8D78-EABA51D2C75F}" type="pres">
      <dgm:prSet presAssocID="{AEAB68E1-256A-4F59-A9EE-4CA3824CE4D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F63664-C910-453B-9FAE-7485ACC682B0}" type="pres">
      <dgm:prSet presAssocID="{C00F277F-E62D-4D16-AA6D-B36D63083F3A}" presName="parentLin" presStyleCnt="0"/>
      <dgm:spPr/>
    </dgm:pt>
    <dgm:pt modelId="{52117B8A-B401-4AC9-AAB4-D7E3ACE8FE75}" type="pres">
      <dgm:prSet presAssocID="{C00F277F-E62D-4D16-AA6D-B36D63083F3A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35F0ABE9-5477-49B9-A1CC-36653A3F3886}" type="pres">
      <dgm:prSet presAssocID="{C00F277F-E62D-4D16-AA6D-B36D63083F3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FB6648-DA17-4F53-9C15-28873EFA7E64}" type="pres">
      <dgm:prSet presAssocID="{C00F277F-E62D-4D16-AA6D-B36D63083F3A}" presName="negativeSpace" presStyleCnt="0"/>
      <dgm:spPr/>
    </dgm:pt>
    <dgm:pt modelId="{97CB5289-FE4C-4462-8EC2-A597991933A4}" type="pres">
      <dgm:prSet presAssocID="{C00F277F-E62D-4D16-AA6D-B36D63083F3A}" presName="childText" presStyleLbl="conFgAcc1" presStyleIdx="0" presStyleCnt="3">
        <dgm:presLayoutVars>
          <dgm:bulletEnabled val="1"/>
        </dgm:presLayoutVars>
      </dgm:prSet>
      <dgm:spPr/>
    </dgm:pt>
    <dgm:pt modelId="{4E0FED9D-FBFE-43ED-9DF3-310C1741D3F3}" type="pres">
      <dgm:prSet presAssocID="{6BC42356-DE0B-4407-B464-1ADB06843FBE}" presName="spaceBetweenRectangles" presStyleCnt="0"/>
      <dgm:spPr/>
    </dgm:pt>
    <dgm:pt modelId="{B22E6FB5-02E4-4CFC-8775-8C845862E21E}" type="pres">
      <dgm:prSet presAssocID="{3F71AC66-3802-47C2-9FC5-40F6C918B6F3}" presName="parentLin" presStyleCnt="0"/>
      <dgm:spPr/>
    </dgm:pt>
    <dgm:pt modelId="{72204734-D3CF-4534-B49C-CB1A7A2E2237}" type="pres">
      <dgm:prSet presAssocID="{3F71AC66-3802-47C2-9FC5-40F6C918B6F3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25D49D71-9FE0-49DC-9C8D-095558B41D3C}" type="pres">
      <dgm:prSet presAssocID="{3F71AC66-3802-47C2-9FC5-40F6C918B6F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C80F7F-FDF1-4203-95DC-51FA27FE404F}" type="pres">
      <dgm:prSet presAssocID="{3F71AC66-3802-47C2-9FC5-40F6C918B6F3}" presName="negativeSpace" presStyleCnt="0"/>
      <dgm:spPr/>
    </dgm:pt>
    <dgm:pt modelId="{0DE55C61-2CDC-49CD-9814-8835BF68FF4C}" type="pres">
      <dgm:prSet presAssocID="{3F71AC66-3802-47C2-9FC5-40F6C918B6F3}" presName="childText" presStyleLbl="conFgAcc1" presStyleIdx="1" presStyleCnt="3">
        <dgm:presLayoutVars>
          <dgm:bulletEnabled val="1"/>
        </dgm:presLayoutVars>
      </dgm:prSet>
      <dgm:spPr/>
    </dgm:pt>
    <dgm:pt modelId="{E985BB84-7F8C-45ED-84D4-8B517F65C96D}" type="pres">
      <dgm:prSet presAssocID="{CD82D241-F85B-4CDD-A579-677014E54F8F}" presName="spaceBetweenRectangles" presStyleCnt="0"/>
      <dgm:spPr/>
    </dgm:pt>
    <dgm:pt modelId="{AA5ADB93-9431-4CC4-98E9-F36CC9BF1EF0}" type="pres">
      <dgm:prSet presAssocID="{62DA6455-0A17-425F-8F91-0567BEC549FF}" presName="parentLin" presStyleCnt="0"/>
      <dgm:spPr/>
    </dgm:pt>
    <dgm:pt modelId="{27A9DA1B-5D1C-4B76-96B2-74EB6BB9B8CB}" type="pres">
      <dgm:prSet presAssocID="{62DA6455-0A17-425F-8F91-0567BEC549FF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2B2DA0EE-D93D-4E95-8A3A-491F68FF8084}" type="pres">
      <dgm:prSet presAssocID="{62DA6455-0A17-425F-8F91-0567BEC549F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EAB202-5B4A-457C-AD18-50BBC9E8BA79}" type="pres">
      <dgm:prSet presAssocID="{62DA6455-0A17-425F-8F91-0567BEC549FF}" presName="negativeSpace" presStyleCnt="0"/>
      <dgm:spPr/>
    </dgm:pt>
    <dgm:pt modelId="{95465760-86F7-4CF6-AA2C-86345516FB94}" type="pres">
      <dgm:prSet presAssocID="{62DA6455-0A17-425F-8F91-0567BEC549F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D478097-91D5-49CA-90AD-528478F3324B}" type="presOf" srcId="{3F71AC66-3802-47C2-9FC5-40F6C918B6F3}" destId="{72204734-D3CF-4534-B49C-CB1A7A2E2237}" srcOrd="0" destOrd="0" presId="urn:microsoft.com/office/officeart/2005/8/layout/list1"/>
    <dgm:cxn modelId="{838D9A1E-BA2B-4E53-B4E3-FEEA70195B6F}" type="presOf" srcId="{62DA6455-0A17-425F-8F91-0567BEC549FF}" destId="{2B2DA0EE-D93D-4E95-8A3A-491F68FF8084}" srcOrd="1" destOrd="0" presId="urn:microsoft.com/office/officeart/2005/8/layout/list1"/>
    <dgm:cxn modelId="{8D834011-E2EA-4E8C-9634-A6F3A46DC46D}" type="presOf" srcId="{3F71AC66-3802-47C2-9FC5-40F6C918B6F3}" destId="{25D49D71-9FE0-49DC-9C8D-095558B41D3C}" srcOrd="1" destOrd="0" presId="urn:microsoft.com/office/officeart/2005/8/layout/list1"/>
    <dgm:cxn modelId="{03278977-5AF3-40FA-BBA9-E0915E54D052}" type="presOf" srcId="{C00F277F-E62D-4D16-AA6D-B36D63083F3A}" destId="{35F0ABE9-5477-49B9-A1CC-36653A3F3886}" srcOrd="1" destOrd="0" presId="urn:microsoft.com/office/officeart/2005/8/layout/list1"/>
    <dgm:cxn modelId="{6F345CA3-9DB6-421F-B38A-30BA1E16C487}" type="presOf" srcId="{C00F277F-E62D-4D16-AA6D-B36D63083F3A}" destId="{52117B8A-B401-4AC9-AAB4-D7E3ACE8FE75}" srcOrd="0" destOrd="0" presId="urn:microsoft.com/office/officeart/2005/8/layout/list1"/>
    <dgm:cxn modelId="{F526BE72-F525-4567-95E5-E23897A6F06C}" srcId="{AEAB68E1-256A-4F59-A9EE-4CA3824CE4D3}" destId="{3F71AC66-3802-47C2-9FC5-40F6C918B6F3}" srcOrd="1" destOrd="0" parTransId="{7B81A9C8-7CA6-41BA-AB52-4A2F16144E65}" sibTransId="{CD82D241-F85B-4CDD-A579-677014E54F8F}"/>
    <dgm:cxn modelId="{D384AFA9-78F7-482A-8795-5FA64834EF45}" srcId="{AEAB68E1-256A-4F59-A9EE-4CA3824CE4D3}" destId="{C00F277F-E62D-4D16-AA6D-B36D63083F3A}" srcOrd="0" destOrd="0" parTransId="{3C16C927-F0BB-47C6-83C6-FF3C4840A1C4}" sibTransId="{6BC42356-DE0B-4407-B464-1ADB06843FBE}"/>
    <dgm:cxn modelId="{83583ACB-3716-4CC5-83E7-CED82EAC68B6}" type="presOf" srcId="{AEAB68E1-256A-4F59-A9EE-4CA3824CE4D3}" destId="{7888AE1D-06E9-474E-8D78-EABA51D2C75F}" srcOrd="0" destOrd="0" presId="urn:microsoft.com/office/officeart/2005/8/layout/list1"/>
    <dgm:cxn modelId="{8762FB6E-F3CA-4973-BEBD-634093970CF7}" type="presOf" srcId="{62DA6455-0A17-425F-8F91-0567BEC549FF}" destId="{27A9DA1B-5D1C-4B76-96B2-74EB6BB9B8CB}" srcOrd="0" destOrd="0" presId="urn:microsoft.com/office/officeart/2005/8/layout/list1"/>
    <dgm:cxn modelId="{DD09A9D9-44CA-41BA-9FD8-2FAB66975979}" srcId="{AEAB68E1-256A-4F59-A9EE-4CA3824CE4D3}" destId="{62DA6455-0A17-425F-8F91-0567BEC549FF}" srcOrd="2" destOrd="0" parTransId="{1FEE5575-BE52-473E-B14D-8C7DC8C36FC7}" sibTransId="{0AF6C007-04D2-44A0-984A-E1D27FF0A944}"/>
    <dgm:cxn modelId="{69554DDD-BEA9-48EE-84C0-36C0FF0C6818}" type="presParOf" srcId="{7888AE1D-06E9-474E-8D78-EABA51D2C75F}" destId="{50F63664-C910-453B-9FAE-7485ACC682B0}" srcOrd="0" destOrd="0" presId="urn:microsoft.com/office/officeart/2005/8/layout/list1"/>
    <dgm:cxn modelId="{B25EF597-F643-412F-ABBC-8A2ACA96FF6D}" type="presParOf" srcId="{50F63664-C910-453B-9FAE-7485ACC682B0}" destId="{52117B8A-B401-4AC9-AAB4-D7E3ACE8FE75}" srcOrd="0" destOrd="0" presId="urn:microsoft.com/office/officeart/2005/8/layout/list1"/>
    <dgm:cxn modelId="{AB3E7DA7-EF6F-4794-9D24-7ED7B55E7481}" type="presParOf" srcId="{50F63664-C910-453B-9FAE-7485ACC682B0}" destId="{35F0ABE9-5477-49B9-A1CC-36653A3F3886}" srcOrd="1" destOrd="0" presId="urn:microsoft.com/office/officeart/2005/8/layout/list1"/>
    <dgm:cxn modelId="{5784F421-444D-4B51-B2A7-EC9E71D3276A}" type="presParOf" srcId="{7888AE1D-06E9-474E-8D78-EABA51D2C75F}" destId="{0DFB6648-DA17-4F53-9C15-28873EFA7E64}" srcOrd="1" destOrd="0" presId="urn:microsoft.com/office/officeart/2005/8/layout/list1"/>
    <dgm:cxn modelId="{88753DD9-7BAA-40D3-922A-087DFA3D6220}" type="presParOf" srcId="{7888AE1D-06E9-474E-8D78-EABA51D2C75F}" destId="{97CB5289-FE4C-4462-8EC2-A597991933A4}" srcOrd="2" destOrd="0" presId="urn:microsoft.com/office/officeart/2005/8/layout/list1"/>
    <dgm:cxn modelId="{0D6A3CF3-9395-4B77-90E9-81185A663AEA}" type="presParOf" srcId="{7888AE1D-06E9-474E-8D78-EABA51D2C75F}" destId="{4E0FED9D-FBFE-43ED-9DF3-310C1741D3F3}" srcOrd="3" destOrd="0" presId="urn:microsoft.com/office/officeart/2005/8/layout/list1"/>
    <dgm:cxn modelId="{233545CF-8381-45EC-A777-FF1FDFF0FA7C}" type="presParOf" srcId="{7888AE1D-06E9-474E-8D78-EABA51D2C75F}" destId="{B22E6FB5-02E4-4CFC-8775-8C845862E21E}" srcOrd="4" destOrd="0" presId="urn:microsoft.com/office/officeart/2005/8/layout/list1"/>
    <dgm:cxn modelId="{BFE5F1F0-3FA5-4EC8-8C52-C12508B44E4B}" type="presParOf" srcId="{B22E6FB5-02E4-4CFC-8775-8C845862E21E}" destId="{72204734-D3CF-4534-B49C-CB1A7A2E2237}" srcOrd="0" destOrd="0" presId="urn:microsoft.com/office/officeart/2005/8/layout/list1"/>
    <dgm:cxn modelId="{20AAD5DD-776B-4E21-9A30-2D799F4730C1}" type="presParOf" srcId="{B22E6FB5-02E4-4CFC-8775-8C845862E21E}" destId="{25D49D71-9FE0-49DC-9C8D-095558B41D3C}" srcOrd="1" destOrd="0" presId="urn:microsoft.com/office/officeart/2005/8/layout/list1"/>
    <dgm:cxn modelId="{38B66510-13C2-4021-A1E3-F5B595510996}" type="presParOf" srcId="{7888AE1D-06E9-474E-8D78-EABA51D2C75F}" destId="{24C80F7F-FDF1-4203-95DC-51FA27FE404F}" srcOrd="5" destOrd="0" presId="urn:microsoft.com/office/officeart/2005/8/layout/list1"/>
    <dgm:cxn modelId="{BB0A75CA-DC1F-4F3F-A89E-5794CACFBBC5}" type="presParOf" srcId="{7888AE1D-06E9-474E-8D78-EABA51D2C75F}" destId="{0DE55C61-2CDC-49CD-9814-8835BF68FF4C}" srcOrd="6" destOrd="0" presId="urn:microsoft.com/office/officeart/2005/8/layout/list1"/>
    <dgm:cxn modelId="{44E84222-C989-424E-8B8B-3F3E00EB423A}" type="presParOf" srcId="{7888AE1D-06E9-474E-8D78-EABA51D2C75F}" destId="{E985BB84-7F8C-45ED-84D4-8B517F65C96D}" srcOrd="7" destOrd="0" presId="urn:microsoft.com/office/officeart/2005/8/layout/list1"/>
    <dgm:cxn modelId="{B7309163-18EC-4F59-BA19-AB208C3B435C}" type="presParOf" srcId="{7888AE1D-06E9-474E-8D78-EABA51D2C75F}" destId="{AA5ADB93-9431-4CC4-98E9-F36CC9BF1EF0}" srcOrd="8" destOrd="0" presId="urn:microsoft.com/office/officeart/2005/8/layout/list1"/>
    <dgm:cxn modelId="{9F244BF2-A0C6-49BA-B744-0A3B3F55FE47}" type="presParOf" srcId="{AA5ADB93-9431-4CC4-98E9-F36CC9BF1EF0}" destId="{27A9DA1B-5D1C-4B76-96B2-74EB6BB9B8CB}" srcOrd="0" destOrd="0" presId="urn:microsoft.com/office/officeart/2005/8/layout/list1"/>
    <dgm:cxn modelId="{E06C721A-3A2F-4A5F-94DC-61E8F8D1AA40}" type="presParOf" srcId="{AA5ADB93-9431-4CC4-98E9-F36CC9BF1EF0}" destId="{2B2DA0EE-D93D-4E95-8A3A-491F68FF8084}" srcOrd="1" destOrd="0" presId="urn:microsoft.com/office/officeart/2005/8/layout/list1"/>
    <dgm:cxn modelId="{3F1479F0-8F77-4E26-941C-0C9DF5DFD965}" type="presParOf" srcId="{7888AE1D-06E9-474E-8D78-EABA51D2C75F}" destId="{48EAB202-5B4A-457C-AD18-50BBC9E8BA79}" srcOrd="9" destOrd="0" presId="urn:microsoft.com/office/officeart/2005/8/layout/list1"/>
    <dgm:cxn modelId="{2832F483-87CD-49AA-B41D-7A3A3AF0DC8E}" type="presParOf" srcId="{7888AE1D-06E9-474E-8D78-EABA51D2C75F}" destId="{95465760-86F7-4CF6-AA2C-86345516FB9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A0841F-223B-4A3E-9333-133D8A39842C}">
      <dsp:nvSpPr>
        <dsp:cNvPr id="0" name=""/>
        <dsp:cNvSpPr/>
      </dsp:nvSpPr>
      <dsp:spPr>
        <a:xfrm>
          <a:off x="0" y="350084"/>
          <a:ext cx="6812280" cy="93826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err="1"/>
            <a:t>Теоретичні</a:t>
          </a:r>
          <a:r>
            <a:rPr lang="ru-RU" sz="1300" kern="1200" dirty="0"/>
            <a:t> </a:t>
          </a:r>
          <a:r>
            <a:rPr lang="ru-RU" sz="1300" kern="1200" dirty="0" err="1"/>
            <a:t>передумови</a:t>
          </a:r>
          <a:r>
            <a:rPr lang="ru-RU" sz="1300" kern="1200" dirty="0"/>
            <a:t> </a:t>
          </a:r>
          <a:r>
            <a:rPr lang="ru-RU" sz="1300" kern="1200" dirty="0" err="1"/>
            <a:t>виникнення</a:t>
          </a:r>
          <a:r>
            <a:rPr lang="ru-RU" sz="1300" kern="1200" dirty="0"/>
            <a:t> методу МКМ </a:t>
          </a:r>
          <a:r>
            <a:rPr lang="ru-RU" sz="1300" kern="1200" dirty="0" err="1"/>
            <a:t>пов'язані</a:t>
          </a:r>
          <a:r>
            <a:rPr lang="ru-RU" sz="1300" kern="1200" dirty="0"/>
            <a:t> з </a:t>
          </a:r>
          <a:r>
            <a:rPr lang="ru-RU" sz="1300" kern="1200" dirty="0" err="1"/>
            <a:t>розвитком</a:t>
          </a:r>
          <a:r>
            <a:rPr lang="ru-RU" sz="1300" kern="1200" dirty="0"/>
            <a:t> таких наук, як:</a:t>
          </a:r>
          <a:endParaRPr lang="en-US" sz="1300" kern="1200" dirty="0"/>
        </a:p>
      </dsp:txBody>
      <dsp:txXfrm>
        <a:off x="45802" y="395886"/>
        <a:ext cx="6720676" cy="846662"/>
      </dsp:txXfrm>
    </dsp:sp>
    <dsp:sp modelId="{7F7D7E76-1EA9-4E66-A8BE-B99F66BBF2DB}">
      <dsp:nvSpPr>
        <dsp:cNvPr id="0" name=""/>
        <dsp:cNvSpPr/>
      </dsp:nvSpPr>
      <dsp:spPr>
        <a:xfrm>
          <a:off x="0" y="1325791"/>
          <a:ext cx="6812280" cy="938266"/>
        </a:xfrm>
        <a:prstGeom prst="roundRect">
          <a:avLst/>
        </a:prstGeom>
        <a:solidFill>
          <a:schemeClr val="accent2">
            <a:hueOff val="-373705"/>
            <a:satOff val="-105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err="1"/>
            <a:t>Кібернетика</a:t>
          </a:r>
          <a:r>
            <a:rPr lang="ru-RU" sz="1300" kern="1200" dirty="0"/>
            <a:t> — </a:t>
          </a:r>
          <a:r>
            <a:rPr lang="ru-RU" sz="1300" kern="1200" dirty="0" err="1"/>
            <a:t>загальна</a:t>
          </a:r>
          <a:r>
            <a:rPr lang="ru-RU" sz="1300" kern="1200" dirty="0"/>
            <a:t> </a:t>
          </a:r>
          <a:r>
            <a:rPr lang="ru-RU" sz="1300" kern="1200" dirty="0" err="1"/>
            <a:t>теорія</a:t>
          </a:r>
          <a:r>
            <a:rPr lang="ru-RU" sz="1300" kern="1200" dirty="0"/>
            <a:t> </a:t>
          </a:r>
          <a:r>
            <a:rPr lang="ru-RU" sz="1300" kern="1200" dirty="0" err="1"/>
            <a:t>керування</a:t>
          </a:r>
          <a:r>
            <a:rPr lang="ru-RU" sz="1300" kern="1200" dirty="0"/>
            <a:t>, </a:t>
          </a:r>
          <a:r>
            <a:rPr lang="ru-RU" sz="1300" kern="1200" dirty="0" err="1"/>
            <a:t>зв'язку</a:t>
          </a:r>
          <a:r>
            <a:rPr lang="ru-RU" sz="1300" kern="1200" dirty="0"/>
            <a:t> і </a:t>
          </a:r>
          <a:r>
            <a:rPr lang="ru-RU" sz="1300" kern="1200" dirty="0" err="1"/>
            <a:t>переробки</a:t>
          </a:r>
          <a:r>
            <a:rPr lang="ru-RU" sz="1300" kern="1200" dirty="0"/>
            <a:t> </a:t>
          </a:r>
          <a:r>
            <a:rPr lang="ru-RU" sz="1300" kern="1200" dirty="0" err="1"/>
            <a:t>інформації</a:t>
          </a:r>
          <a:r>
            <a:rPr lang="ru-RU" sz="1300" kern="1200" dirty="0"/>
            <a:t> в </a:t>
          </a:r>
          <a:r>
            <a:rPr lang="ru-RU" sz="1300" kern="1200" dirty="0" err="1"/>
            <a:t>кібернетичних</a:t>
          </a:r>
          <a:r>
            <a:rPr lang="ru-RU" sz="1300" kern="1200" dirty="0"/>
            <a:t> системах </a:t>
          </a:r>
          <a:r>
            <a:rPr lang="ru-RU" sz="1300" kern="1200" dirty="0" err="1"/>
            <a:t>різної</a:t>
          </a:r>
          <a:r>
            <a:rPr lang="ru-RU" sz="1300" kern="1200" dirty="0"/>
            <a:t> </a:t>
          </a:r>
          <a:r>
            <a:rPr lang="ru-RU" sz="1300" kern="1200" dirty="0" err="1"/>
            <a:t>природи</a:t>
          </a:r>
          <a:r>
            <a:rPr lang="ru-RU" sz="1300" kern="1200" dirty="0"/>
            <a:t>, </a:t>
          </a:r>
          <a:r>
            <a:rPr lang="ru-RU" sz="1300" kern="1200" dirty="0" err="1"/>
            <a:t>тобто</a:t>
          </a:r>
          <a:r>
            <a:rPr lang="ru-RU" sz="1300" kern="1200" dirty="0"/>
            <a:t> в системах, </a:t>
          </a:r>
          <a:r>
            <a:rPr lang="ru-RU" sz="1300" kern="1200" dirty="0" err="1"/>
            <a:t>що</a:t>
          </a:r>
          <a:r>
            <a:rPr lang="ru-RU" sz="1300" kern="1200" dirty="0"/>
            <a:t> </a:t>
          </a:r>
          <a:r>
            <a:rPr lang="ru-RU" sz="1300" kern="1200" dirty="0" err="1"/>
            <a:t>складаються</a:t>
          </a:r>
          <a:r>
            <a:rPr lang="ru-RU" sz="1300" kern="1200" dirty="0"/>
            <a:t> з </a:t>
          </a:r>
          <a:r>
            <a:rPr lang="ru-RU" sz="1300" kern="1200" dirty="0" err="1"/>
            <a:t>великої</a:t>
          </a:r>
          <a:r>
            <a:rPr lang="ru-RU" sz="1300" kern="1200" dirty="0"/>
            <a:t> </a:t>
          </a:r>
          <a:r>
            <a:rPr lang="ru-RU" sz="1300" kern="1200" dirty="0" err="1"/>
            <a:t>кількості</a:t>
          </a:r>
          <a:r>
            <a:rPr lang="ru-RU" sz="1300" kern="1200" dirty="0"/>
            <a:t> </a:t>
          </a:r>
          <a:r>
            <a:rPr lang="ru-RU" sz="1300" kern="1200" dirty="0" err="1"/>
            <a:t>взаємозалежних</a:t>
          </a:r>
          <a:r>
            <a:rPr lang="ru-RU" sz="1300" kern="1200" dirty="0"/>
            <a:t> </a:t>
          </a:r>
          <a:r>
            <a:rPr lang="ru-RU" sz="1300" kern="1200" dirty="0" err="1"/>
            <a:t>елементів</a:t>
          </a:r>
          <a:r>
            <a:rPr lang="ru-RU" sz="1300" kern="1200" dirty="0"/>
            <a:t>, </a:t>
          </a:r>
          <a:r>
            <a:rPr lang="ru-RU" sz="1300" kern="1200" dirty="0" err="1"/>
            <a:t>здатних</a:t>
          </a:r>
          <a:r>
            <a:rPr lang="ru-RU" sz="1300" kern="1200" dirty="0"/>
            <a:t> </a:t>
          </a:r>
          <a:r>
            <a:rPr lang="ru-RU" sz="1300" kern="1200" dirty="0" err="1"/>
            <a:t>сприймати</a:t>
          </a:r>
          <a:r>
            <a:rPr lang="ru-RU" sz="1300" kern="1200" dirty="0"/>
            <a:t>, </a:t>
          </a:r>
          <a:r>
            <a:rPr lang="ru-RU" sz="1300" kern="1200" dirty="0" err="1"/>
            <a:t>запам'ятовувати</a:t>
          </a:r>
          <a:r>
            <a:rPr lang="ru-RU" sz="1300" kern="1200" dirty="0"/>
            <a:t> й </a:t>
          </a:r>
          <a:r>
            <a:rPr lang="ru-RU" sz="1300" kern="1200" dirty="0" err="1"/>
            <a:t>переробляти</a:t>
          </a:r>
          <a:r>
            <a:rPr lang="ru-RU" sz="1300" kern="1200" dirty="0"/>
            <a:t> </a:t>
          </a:r>
          <a:r>
            <a:rPr lang="ru-RU" sz="1300" kern="1200" dirty="0" err="1"/>
            <a:t>інформацію</a:t>
          </a:r>
          <a:r>
            <a:rPr lang="ru-RU" sz="1300" kern="1200" dirty="0"/>
            <a:t> та </a:t>
          </a:r>
          <a:r>
            <a:rPr lang="ru-RU" sz="1300" kern="1200" dirty="0" err="1"/>
            <a:t>обмінюватися</a:t>
          </a:r>
          <a:r>
            <a:rPr lang="ru-RU" sz="1300" kern="1200" dirty="0"/>
            <a:t> нею (ЕОМ, </a:t>
          </a:r>
          <a:r>
            <a:rPr lang="ru-RU" sz="1300" kern="1200" dirty="0" err="1"/>
            <a:t>людський</a:t>
          </a:r>
          <a:r>
            <a:rPr lang="ru-RU" sz="1300" kern="1200" dirty="0"/>
            <a:t> </a:t>
          </a:r>
          <a:r>
            <a:rPr lang="ru-RU" sz="1300" kern="1200" dirty="0" err="1"/>
            <a:t>мозок</a:t>
          </a:r>
          <a:r>
            <a:rPr lang="ru-RU" sz="1300" kern="1200" dirty="0"/>
            <a:t>, </a:t>
          </a:r>
          <a:r>
            <a:rPr lang="ru-RU" sz="1300" kern="1200" dirty="0" err="1"/>
            <a:t>біопопуляції</a:t>
          </a:r>
          <a:r>
            <a:rPr lang="ru-RU" sz="1300" kern="1200" dirty="0"/>
            <a:t>, </a:t>
          </a:r>
          <a:r>
            <a:rPr lang="ru-RU" sz="1300" kern="1200" dirty="0" err="1"/>
            <a:t>людський</a:t>
          </a:r>
          <a:r>
            <a:rPr lang="ru-RU" sz="1300" kern="1200" dirty="0"/>
            <a:t> </a:t>
          </a:r>
          <a:r>
            <a:rPr lang="ru-RU" sz="1300" kern="1200" dirty="0" err="1"/>
            <a:t>соціум</a:t>
          </a:r>
          <a:r>
            <a:rPr lang="ru-RU" sz="1300" kern="1200" dirty="0"/>
            <a:t> </a:t>
          </a:r>
          <a:r>
            <a:rPr lang="ru-RU" sz="1300" kern="1200" dirty="0" err="1"/>
            <a:t>тощо</a:t>
          </a:r>
          <a:r>
            <a:rPr lang="ru-RU" sz="1300" kern="1200" dirty="0"/>
            <a:t>);</a:t>
          </a:r>
          <a:endParaRPr lang="en-US" sz="1300" kern="1200" dirty="0"/>
        </a:p>
      </dsp:txBody>
      <dsp:txXfrm>
        <a:off x="45802" y="1371593"/>
        <a:ext cx="6720676" cy="846662"/>
      </dsp:txXfrm>
    </dsp:sp>
    <dsp:sp modelId="{BCA609B4-4BEA-489C-AFC9-CB4B8C1F3951}">
      <dsp:nvSpPr>
        <dsp:cNvPr id="0" name=""/>
        <dsp:cNvSpPr/>
      </dsp:nvSpPr>
      <dsp:spPr>
        <a:xfrm>
          <a:off x="0" y="2301498"/>
          <a:ext cx="6812280" cy="938266"/>
        </a:xfrm>
        <a:prstGeom prst="roundRect">
          <a:avLst/>
        </a:prstGeom>
        <a:solidFill>
          <a:schemeClr val="accent2">
            <a:hueOff val="-747410"/>
            <a:satOff val="-209"/>
            <a:lumOff val="35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err="1"/>
            <a:t>Інформатика</a:t>
          </a:r>
          <a:r>
            <a:rPr lang="ru-RU" sz="1300" kern="1200" dirty="0"/>
            <a:t> — </a:t>
          </a:r>
          <a:r>
            <a:rPr lang="ru-RU" sz="1300" kern="1200" dirty="0" err="1"/>
            <a:t>загальна</a:t>
          </a:r>
          <a:r>
            <a:rPr lang="ru-RU" sz="1300" kern="1200" dirty="0"/>
            <a:t> </a:t>
          </a:r>
          <a:r>
            <a:rPr lang="ru-RU" sz="1300" kern="1200" dirty="0" err="1"/>
            <a:t>теорія</a:t>
          </a:r>
          <a:r>
            <a:rPr lang="ru-RU" sz="1300" kern="1200" dirty="0"/>
            <a:t> </a:t>
          </a:r>
          <a:r>
            <a:rPr lang="ru-RU" sz="1300" kern="1200" dirty="0" err="1"/>
            <a:t>структури</a:t>
          </a:r>
          <a:r>
            <a:rPr lang="ru-RU" sz="1300" kern="1200" dirty="0"/>
            <a:t> і </a:t>
          </a:r>
          <a:r>
            <a:rPr lang="ru-RU" sz="1300" kern="1200" dirty="0" err="1"/>
            <a:t>властивостей</a:t>
          </a:r>
          <a:r>
            <a:rPr lang="ru-RU" sz="1300" kern="1200" dirty="0"/>
            <a:t> </a:t>
          </a:r>
          <a:r>
            <a:rPr lang="ru-RU" sz="1300" kern="1200" dirty="0" err="1"/>
            <a:t>наукової</a:t>
          </a:r>
          <a:r>
            <a:rPr lang="ru-RU" sz="1300" kern="1200" dirty="0"/>
            <a:t> </a:t>
          </a:r>
          <a:r>
            <a:rPr lang="ru-RU" sz="1300" kern="1200" dirty="0" err="1"/>
            <a:t>інформації</a:t>
          </a:r>
          <a:r>
            <a:rPr lang="ru-RU" sz="1300" kern="1200" dirty="0"/>
            <a:t>, а </a:t>
          </a:r>
          <a:r>
            <a:rPr lang="ru-RU" sz="1300" kern="1200" dirty="0" err="1"/>
            <a:t>також</a:t>
          </a:r>
          <a:r>
            <a:rPr lang="ru-RU" sz="1300" kern="1200" dirty="0"/>
            <a:t> </a:t>
          </a:r>
          <a:r>
            <a:rPr lang="ru-RU" sz="1300" kern="1200" dirty="0" err="1"/>
            <a:t>організації</a:t>
          </a:r>
          <a:r>
            <a:rPr lang="ru-RU" sz="1300" kern="1200" dirty="0"/>
            <a:t> </a:t>
          </a:r>
          <a:r>
            <a:rPr lang="ru-RU" sz="1300" kern="1200" dirty="0" err="1"/>
            <a:t>збору</a:t>
          </a:r>
          <a:r>
            <a:rPr lang="ru-RU" sz="1300" kern="1200" dirty="0"/>
            <a:t>, </a:t>
          </a:r>
          <a:r>
            <a:rPr lang="ru-RU" sz="1300" kern="1200" dirty="0" err="1"/>
            <a:t>збереження</a:t>
          </a:r>
          <a:r>
            <a:rPr lang="ru-RU" sz="1300" kern="1200" dirty="0"/>
            <a:t>, </a:t>
          </a:r>
          <a:r>
            <a:rPr lang="ru-RU" sz="1300" kern="1200" dirty="0" err="1"/>
            <a:t>пошуку</a:t>
          </a:r>
          <a:r>
            <a:rPr lang="ru-RU" sz="1300" kern="1200" dirty="0"/>
            <a:t>, </a:t>
          </a:r>
          <a:r>
            <a:rPr lang="ru-RU" sz="1300" kern="1200" dirty="0" err="1"/>
            <a:t>переробки</a:t>
          </a:r>
          <a:r>
            <a:rPr lang="ru-RU" sz="1300" kern="1200" dirty="0"/>
            <a:t>, </a:t>
          </a:r>
          <a:r>
            <a:rPr lang="ru-RU" sz="1300" kern="1200" dirty="0" err="1"/>
            <a:t>перетворення</a:t>
          </a:r>
          <a:r>
            <a:rPr lang="ru-RU" sz="1300" kern="1200" dirty="0"/>
            <a:t>, </a:t>
          </a:r>
          <a:r>
            <a:rPr lang="ru-RU" sz="1300" kern="1200" dirty="0" err="1"/>
            <a:t>передачі</a:t>
          </a:r>
          <a:r>
            <a:rPr lang="ru-RU" sz="1300" kern="1200" dirty="0"/>
            <a:t> й </a:t>
          </a:r>
          <a:r>
            <a:rPr lang="ru-RU" sz="1300" kern="1200" dirty="0" err="1"/>
            <a:t>використання</a:t>
          </a:r>
          <a:r>
            <a:rPr lang="ru-RU" sz="1300" kern="1200" dirty="0"/>
            <a:t> </a:t>
          </a:r>
          <a:r>
            <a:rPr lang="ru-RU" sz="1300" kern="1200" dirty="0" err="1"/>
            <a:t>такої</a:t>
          </a:r>
          <a:r>
            <a:rPr lang="ru-RU" sz="1300" kern="1200" dirty="0"/>
            <a:t> </a:t>
          </a:r>
          <a:r>
            <a:rPr lang="ru-RU" sz="1300" kern="1200" dirty="0" err="1"/>
            <a:t>інформації</a:t>
          </a:r>
          <a:r>
            <a:rPr lang="ru-RU" sz="1300" kern="1200" dirty="0"/>
            <a:t>;</a:t>
          </a:r>
          <a:endParaRPr lang="en-US" sz="1300" kern="1200" dirty="0"/>
        </a:p>
      </dsp:txBody>
      <dsp:txXfrm>
        <a:off x="45802" y="2347300"/>
        <a:ext cx="6720676" cy="846662"/>
      </dsp:txXfrm>
    </dsp:sp>
    <dsp:sp modelId="{F253E310-11E8-4732-83BF-045ED121FF10}">
      <dsp:nvSpPr>
        <dsp:cNvPr id="0" name=""/>
        <dsp:cNvSpPr/>
      </dsp:nvSpPr>
      <dsp:spPr>
        <a:xfrm>
          <a:off x="0" y="3277205"/>
          <a:ext cx="6812280" cy="938266"/>
        </a:xfrm>
        <a:prstGeom prst="roundRect">
          <a:avLst/>
        </a:prstGeom>
        <a:solidFill>
          <a:schemeClr val="accent2">
            <a:hueOff val="-1121115"/>
            <a:satOff val="-314"/>
            <a:lumOff val="52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err="1"/>
            <a:t>Системологія</a:t>
          </a:r>
          <a:r>
            <a:rPr lang="ru-RU" sz="1300" kern="1200" dirty="0"/>
            <a:t> — </a:t>
          </a:r>
          <a:r>
            <a:rPr lang="ru-RU" sz="1300" kern="1200" dirty="0" err="1"/>
            <a:t>загальна</a:t>
          </a:r>
          <a:r>
            <a:rPr lang="ru-RU" sz="1300" kern="1200" dirty="0"/>
            <a:t> </a:t>
          </a:r>
          <a:r>
            <a:rPr lang="ru-RU" sz="1300" kern="1200" dirty="0" err="1"/>
            <a:t>теорія</a:t>
          </a:r>
          <a:r>
            <a:rPr lang="ru-RU" sz="1300" kern="1200" dirty="0"/>
            <a:t> систем (</a:t>
          </a:r>
          <a:r>
            <a:rPr lang="ru-RU" sz="1300" kern="1200" dirty="0" err="1"/>
            <a:t>Людвіг</a:t>
          </a:r>
          <a:r>
            <a:rPr lang="ru-RU" sz="1300" kern="1200" dirty="0"/>
            <a:t> фон </a:t>
          </a:r>
          <a:r>
            <a:rPr lang="ru-RU" sz="1300" kern="1200" dirty="0" err="1"/>
            <a:t>Берталанфі</a:t>
          </a:r>
          <a:r>
            <a:rPr lang="ru-RU" sz="1300" kern="1200" dirty="0"/>
            <a:t>, </a:t>
          </a:r>
          <a:r>
            <a:rPr lang="ru-RU" sz="1300" kern="1200" dirty="0" err="1"/>
            <a:t>Австрія</a:t>
          </a:r>
          <a:r>
            <a:rPr lang="ru-RU" sz="1300" kern="1200" dirty="0"/>
            <a:t>, 1968 p.), до задач </a:t>
          </a:r>
          <a:r>
            <a:rPr lang="ru-RU" sz="1300" kern="1200" dirty="0" err="1"/>
            <a:t>якої</a:t>
          </a:r>
          <a:r>
            <a:rPr lang="ru-RU" sz="1300" kern="1200" dirty="0"/>
            <a:t> </a:t>
          </a:r>
          <a:r>
            <a:rPr lang="ru-RU" sz="1300" kern="1200" dirty="0" err="1"/>
            <a:t>входять</a:t>
          </a:r>
          <a:r>
            <a:rPr lang="ru-RU" sz="1300" kern="1200" dirty="0"/>
            <a:t> </a:t>
          </a:r>
          <a:r>
            <a:rPr lang="ru-RU" sz="1300" kern="1200" dirty="0" err="1"/>
            <a:t>розробка</a:t>
          </a:r>
          <a:r>
            <a:rPr lang="ru-RU" sz="1300" kern="1200" dirty="0"/>
            <a:t> </a:t>
          </a:r>
          <a:r>
            <a:rPr lang="ru-RU" sz="1300" kern="1200" dirty="0" err="1"/>
            <a:t>математичного</a:t>
          </a:r>
          <a:r>
            <a:rPr lang="ru-RU" sz="1300" kern="1200" dirty="0"/>
            <a:t> </a:t>
          </a:r>
          <a:r>
            <a:rPr lang="ru-RU" sz="1300" kern="1200" dirty="0" err="1"/>
            <a:t>апарату</a:t>
          </a:r>
          <a:r>
            <a:rPr lang="ru-RU" sz="1300" kern="1200" dirty="0"/>
            <a:t> </a:t>
          </a:r>
          <a:r>
            <a:rPr lang="ru-RU" sz="1300" kern="1200" dirty="0" err="1"/>
            <a:t>опису</a:t>
          </a:r>
          <a:r>
            <a:rPr lang="ru-RU" sz="1300" kern="1200" dirty="0"/>
            <a:t> систем (</a:t>
          </a:r>
          <a:r>
            <a:rPr lang="ru-RU" sz="1300" kern="1200" dirty="0" err="1"/>
            <a:t>тобто</a:t>
          </a:r>
          <a:r>
            <a:rPr lang="ru-RU" sz="1300" kern="1200" dirty="0"/>
            <a:t> </a:t>
          </a:r>
          <a:r>
            <a:rPr lang="ru-RU" sz="1300" kern="1200" dirty="0" err="1"/>
            <a:t>сукупностей</a:t>
          </a:r>
          <a:r>
            <a:rPr lang="ru-RU" sz="1300" kern="1200" dirty="0"/>
            <a:t> </a:t>
          </a:r>
          <a:r>
            <a:rPr lang="ru-RU" sz="1300" kern="1200" dirty="0" err="1"/>
            <a:t>взаємозалежних</a:t>
          </a:r>
          <a:r>
            <a:rPr lang="ru-RU" sz="1300" kern="1200" dirty="0"/>
            <a:t> </a:t>
          </a:r>
          <a:r>
            <a:rPr lang="ru-RU" sz="1300" kern="1200" dirty="0" err="1"/>
            <a:t>елементів</a:t>
          </a:r>
          <a:r>
            <a:rPr lang="ru-RU" sz="1300" kern="1200" dirty="0"/>
            <a:t>) і </a:t>
          </a:r>
          <a:r>
            <a:rPr lang="ru-RU" sz="1300" kern="1200" dirty="0" err="1"/>
            <a:t>встановлення</a:t>
          </a:r>
          <a:r>
            <a:rPr lang="ru-RU" sz="1300" kern="1200" dirty="0"/>
            <a:t> </a:t>
          </a:r>
          <a:r>
            <a:rPr lang="ru-RU" sz="1300" kern="1200" dirty="0" err="1"/>
            <a:t>ізоморфізму</a:t>
          </a:r>
          <a:r>
            <a:rPr lang="ru-RU" sz="1300" kern="1200" dirty="0"/>
            <a:t> (</a:t>
          </a:r>
          <a:r>
            <a:rPr lang="ru-RU" sz="1300" kern="1200" dirty="0" err="1"/>
            <a:t>аналогії</a:t>
          </a:r>
          <a:r>
            <a:rPr lang="ru-RU" sz="1300" kern="1200" dirty="0"/>
            <a:t>) </a:t>
          </a:r>
          <a:r>
            <a:rPr lang="ru-RU" sz="1300" kern="1200" dirty="0" err="1"/>
            <a:t>законів</a:t>
          </a:r>
          <a:r>
            <a:rPr lang="ru-RU" sz="1300" kern="1200" dirty="0"/>
            <a:t> у </a:t>
          </a:r>
          <a:r>
            <a:rPr lang="ru-RU" sz="1300" kern="1200" dirty="0" err="1"/>
            <a:t>різних</a:t>
          </a:r>
          <a:r>
            <a:rPr lang="ru-RU" sz="1300" kern="1200" dirty="0"/>
            <a:t> </a:t>
          </a:r>
          <a:r>
            <a:rPr lang="ru-RU" sz="1300" kern="1200" dirty="0" err="1"/>
            <a:t>галузях</a:t>
          </a:r>
          <a:r>
            <a:rPr lang="ru-RU" sz="1300" kern="1200" dirty="0"/>
            <a:t> </a:t>
          </a:r>
          <a:r>
            <a:rPr lang="ru-RU" sz="1300" kern="1200" dirty="0" err="1"/>
            <a:t>знання</a:t>
          </a:r>
          <a:r>
            <a:rPr lang="ru-RU" sz="1300" kern="1200" dirty="0"/>
            <a:t>.</a:t>
          </a:r>
          <a:endParaRPr lang="en-US" sz="1300" kern="1200" dirty="0"/>
        </a:p>
      </dsp:txBody>
      <dsp:txXfrm>
        <a:off x="45802" y="3323007"/>
        <a:ext cx="6720676" cy="846662"/>
      </dsp:txXfrm>
    </dsp:sp>
    <dsp:sp modelId="{84B97F36-6BDC-4692-8916-CEAB8FCC710F}">
      <dsp:nvSpPr>
        <dsp:cNvPr id="0" name=""/>
        <dsp:cNvSpPr/>
      </dsp:nvSpPr>
      <dsp:spPr>
        <a:xfrm>
          <a:off x="0" y="4252912"/>
          <a:ext cx="6812280" cy="938266"/>
        </a:xfrm>
        <a:prstGeom prst="roundRect">
          <a:avLst/>
        </a:prstGeom>
        <a:solidFill>
          <a:schemeClr val="accent2">
            <a:hueOff val="-1494820"/>
            <a:satOff val="-418"/>
            <a:lumOff val="7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/>
            <a:t>У рамках </a:t>
          </a:r>
          <a:r>
            <a:rPr lang="ru-RU" sz="1300" kern="1200" dirty="0" err="1"/>
            <a:t>теорії</a:t>
          </a:r>
          <a:r>
            <a:rPr lang="ru-RU" sz="1300" kern="1200" dirty="0"/>
            <a:t> систем, </a:t>
          </a:r>
          <a:r>
            <a:rPr lang="ru-RU" sz="1300" kern="1200" dirty="0" err="1"/>
            <a:t>зокрема</a:t>
          </a:r>
          <a:r>
            <a:rPr lang="ru-RU" sz="1300" kern="1200" dirty="0"/>
            <a:t>, </a:t>
          </a:r>
          <a:r>
            <a:rPr lang="ru-RU" sz="1300" kern="1200" dirty="0" err="1"/>
            <a:t>було</a:t>
          </a:r>
          <a:r>
            <a:rPr lang="ru-RU" sz="1300" kern="1200" dirty="0"/>
            <a:t> показано, </a:t>
          </a:r>
          <a:r>
            <a:rPr lang="ru-RU" sz="1300" kern="1200" dirty="0" err="1"/>
            <a:t>що</a:t>
          </a:r>
          <a:r>
            <a:rPr lang="ru-RU" sz="1300" kern="1200" dirty="0"/>
            <a:t> </a:t>
          </a:r>
          <a:r>
            <a:rPr lang="ru-RU" sz="1300" kern="1200" dirty="0" err="1"/>
            <a:t>математичний</a:t>
          </a:r>
          <a:r>
            <a:rPr lang="ru-RU" sz="1300" kern="1200" dirty="0"/>
            <a:t> </a:t>
          </a:r>
          <a:r>
            <a:rPr lang="ru-RU" sz="1300" kern="1200" dirty="0" err="1"/>
            <a:t>об'єкт</a:t>
          </a:r>
          <a:r>
            <a:rPr lang="ru-RU" sz="1300" kern="1200" dirty="0"/>
            <a:t>, </a:t>
          </a:r>
          <a:r>
            <a:rPr lang="ru-RU" sz="1300" kern="1200" dirty="0" err="1"/>
            <a:t>адекватний</a:t>
          </a:r>
          <a:r>
            <a:rPr lang="ru-RU" sz="1300" kern="1200" dirty="0"/>
            <a:t> </a:t>
          </a:r>
          <a:r>
            <a:rPr lang="ru-RU" sz="1300" kern="1200" dirty="0" err="1"/>
            <a:t>природній</a:t>
          </a:r>
          <a:r>
            <a:rPr lang="ru-RU" sz="1300" kern="1200" dirty="0"/>
            <a:t> </a:t>
          </a:r>
          <a:r>
            <a:rPr lang="ru-RU" sz="1300" kern="1200" dirty="0" err="1"/>
            <a:t>системі</a:t>
          </a:r>
          <a:r>
            <a:rPr lang="ru-RU" sz="1300" kern="1200" dirty="0"/>
            <a:t>, </a:t>
          </a:r>
          <a:r>
            <a:rPr lang="ru-RU" sz="1300" kern="1200" dirty="0" err="1"/>
            <a:t>являє</a:t>
          </a:r>
          <a:r>
            <a:rPr lang="ru-RU" sz="1300" kern="1200" dirty="0"/>
            <a:t> собою систему </a:t>
          </a:r>
          <a:r>
            <a:rPr lang="ru-RU" sz="1300" kern="1200" dirty="0" err="1"/>
            <a:t>зв'язаних</a:t>
          </a:r>
          <a:r>
            <a:rPr lang="ru-RU" sz="1300" kern="1200" dirty="0"/>
            <a:t> </a:t>
          </a:r>
          <a:r>
            <a:rPr lang="ru-RU" sz="1300" kern="1200" dirty="0" err="1"/>
            <a:t>між</a:t>
          </a:r>
          <a:r>
            <a:rPr lang="ru-RU" sz="1300" kern="1200" dirty="0"/>
            <a:t> собою </a:t>
          </a:r>
          <a:r>
            <a:rPr lang="ru-RU" sz="1300" kern="1200" dirty="0" err="1"/>
            <a:t>блоків</a:t>
          </a:r>
          <a:r>
            <a:rPr lang="ru-RU" sz="1300" kern="1200" dirty="0"/>
            <a:t> </a:t>
          </a:r>
          <a:r>
            <a:rPr lang="ru-RU" sz="1300" kern="1200" dirty="0" err="1"/>
            <a:t>диференціальних</a:t>
          </a:r>
          <a:r>
            <a:rPr lang="ru-RU" sz="1300" kern="1200" dirty="0"/>
            <a:t> (</a:t>
          </a:r>
          <a:r>
            <a:rPr lang="ru-RU" sz="1300" kern="1200" dirty="0" err="1"/>
            <a:t>інтегро-диференціальних</a:t>
          </a:r>
          <a:r>
            <a:rPr lang="ru-RU" sz="1300" kern="1200" dirty="0"/>
            <a:t>) </a:t>
          </a:r>
          <a:r>
            <a:rPr lang="ru-RU" sz="1300" kern="1200" dirty="0" err="1"/>
            <a:t>рівнянь</a:t>
          </a:r>
          <a:r>
            <a:rPr lang="ru-RU" sz="1300" kern="1200" dirty="0"/>
            <a:t>, </a:t>
          </a:r>
          <a:r>
            <a:rPr lang="ru-RU" sz="1300" kern="1200" dirty="0" err="1"/>
            <a:t>що</a:t>
          </a:r>
          <a:r>
            <a:rPr lang="ru-RU" sz="1300" kern="1200" dirty="0"/>
            <a:t> </a:t>
          </a:r>
          <a:r>
            <a:rPr lang="ru-RU" sz="1300" kern="1200" dirty="0" err="1"/>
            <a:t>описують</a:t>
          </a:r>
          <a:r>
            <a:rPr lang="ru-RU" sz="1300" kern="1200" dirty="0"/>
            <a:t> </a:t>
          </a:r>
          <a:r>
            <a:rPr lang="ru-RU" sz="1300" kern="1200" dirty="0" err="1"/>
            <a:t>динаміку</a:t>
          </a:r>
          <a:r>
            <a:rPr lang="ru-RU" sz="1300" kern="1200" dirty="0"/>
            <a:t> </a:t>
          </a:r>
          <a:r>
            <a:rPr lang="ru-RU" sz="1300" kern="1200" dirty="0" err="1"/>
            <a:t>окремих</a:t>
          </a:r>
          <a:r>
            <a:rPr lang="ru-RU" sz="1300" kern="1200" dirty="0"/>
            <a:t> </a:t>
          </a:r>
          <a:r>
            <a:rPr lang="ru-RU" sz="1300" kern="1200" dirty="0" err="1"/>
            <a:t>елементів</a:t>
          </a:r>
          <a:r>
            <a:rPr lang="ru-RU" sz="1300" kern="1200" dirty="0"/>
            <a:t>, </a:t>
          </a:r>
          <a:r>
            <a:rPr lang="ru-RU" sz="1300" kern="1200" dirty="0" err="1"/>
            <a:t>зв'язаних</a:t>
          </a:r>
          <a:r>
            <a:rPr lang="ru-RU" sz="1300" kern="1200" dirty="0"/>
            <a:t> потоками </a:t>
          </a:r>
          <a:r>
            <a:rPr lang="ru-RU" sz="1300" kern="1200" dirty="0" err="1"/>
            <a:t>інформації</a:t>
          </a:r>
          <a:r>
            <a:rPr lang="ru-RU" sz="1300" kern="1200" dirty="0"/>
            <a:t>.</a:t>
          </a:r>
          <a:endParaRPr lang="en-US" sz="1300" kern="1200" dirty="0"/>
        </a:p>
      </dsp:txBody>
      <dsp:txXfrm>
        <a:off x="45802" y="4298714"/>
        <a:ext cx="6720676" cy="8466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B79524-4BE7-4186-B311-E40D3785920B}">
      <dsp:nvSpPr>
        <dsp:cNvPr id="0" name=""/>
        <dsp:cNvSpPr/>
      </dsp:nvSpPr>
      <dsp:spPr>
        <a:xfrm>
          <a:off x="1184605" y="435254"/>
          <a:ext cx="4570171" cy="4570171"/>
        </a:xfrm>
        <a:prstGeom prst="pie">
          <a:avLst>
            <a:gd name="adj1" fmla="val 16200000"/>
            <a:gd name="adj2" fmla="val 54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/>
            <a:t>Через складність математичного апарату МКМ, технічними передумовами його створення є наявність потужної комп'ютерної техніки та інформаційних систем, що дозволяють вирішувати найскладніші проблеми, які виникають при моделюванні СЕС.</a:t>
          </a:r>
          <a:endParaRPr lang="en-US" sz="1200" kern="1200"/>
        </a:p>
      </dsp:txBody>
      <dsp:txXfrm>
        <a:off x="3469690" y="1115339"/>
        <a:ext cx="1605000" cy="3210001"/>
      </dsp:txXfrm>
    </dsp:sp>
    <dsp:sp modelId="{568F8756-7867-44E0-A1D6-67AE05E6D469}">
      <dsp:nvSpPr>
        <dsp:cNvPr id="0" name=""/>
        <dsp:cNvSpPr/>
      </dsp:nvSpPr>
      <dsp:spPr>
        <a:xfrm>
          <a:off x="1075791" y="435254"/>
          <a:ext cx="4570171" cy="4570171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1525386"/>
            <a:satOff val="418"/>
            <a:lumOff val="-7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/>
            <a:t>На базі кібернетики, інформатики і загальної теорії систем виникло </a:t>
          </a:r>
          <a:r>
            <a:rPr lang="ru-RU" sz="1200" i="1" kern="1200"/>
            <a:t>системне моделювання </a:t>
          </a:r>
          <a:r>
            <a:rPr lang="ru-RU" sz="1200" kern="1200"/>
            <a:t>(зокрема системне моделювання СЕС), яке, у свою чергу, побудоване на основі </a:t>
          </a:r>
          <a:r>
            <a:rPr lang="ru-RU" sz="1200" i="1" kern="1200"/>
            <a:t>системного підходу </a:t>
          </a:r>
          <a:r>
            <a:rPr lang="ru-RU" sz="1200" kern="1200"/>
            <a:t>і </a:t>
          </a:r>
          <a:r>
            <a:rPr lang="ru-RU" sz="1200" i="1" kern="1200"/>
            <a:t>системного аналізу.</a:t>
          </a:r>
          <a:endParaRPr lang="en-US" sz="1200" kern="1200"/>
        </a:p>
      </dsp:txBody>
      <dsp:txXfrm>
        <a:off x="1728673" y="1115339"/>
        <a:ext cx="1605000" cy="32100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CB5289-FE4C-4462-8EC2-A597991933A4}">
      <dsp:nvSpPr>
        <dsp:cNvPr id="0" name=""/>
        <dsp:cNvSpPr/>
      </dsp:nvSpPr>
      <dsp:spPr>
        <a:xfrm>
          <a:off x="0" y="986616"/>
          <a:ext cx="6364224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F0ABE9-5477-49B9-A1CC-36653A3F3886}">
      <dsp:nvSpPr>
        <dsp:cNvPr id="0" name=""/>
        <dsp:cNvSpPr/>
      </dsp:nvSpPr>
      <dsp:spPr>
        <a:xfrm>
          <a:off x="318211" y="470015"/>
          <a:ext cx="4454956" cy="10332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387" tIns="0" rIns="168387" bIns="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/>
            <a:t>1:200000 — </a:t>
          </a:r>
          <a:r>
            <a:rPr lang="ru-RU" sz="3500" kern="1200" dirty="0" err="1"/>
            <a:t>області</a:t>
          </a:r>
          <a:r>
            <a:rPr lang="ru-RU" sz="3500" kern="1200" dirty="0"/>
            <a:t>.</a:t>
          </a:r>
        </a:p>
      </dsp:txBody>
      <dsp:txXfrm>
        <a:off x="368648" y="520452"/>
        <a:ext cx="4354082" cy="932326"/>
      </dsp:txXfrm>
    </dsp:sp>
    <dsp:sp modelId="{0DE55C61-2CDC-49CD-9814-8835BF68FF4C}">
      <dsp:nvSpPr>
        <dsp:cNvPr id="0" name=""/>
        <dsp:cNvSpPr/>
      </dsp:nvSpPr>
      <dsp:spPr>
        <a:xfrm>
          <a:off x="0" y="2574216"/>
          <a:ext cx="6364224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747410"/>
              <a:satOff val="-209"/>
              <a:lumOff val="352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D49D71-9FE0-49DC-9C8D-095558B41D3C}">
      <dsp:nvSpPr>
        <dsp:cNvPr id="0" name=""/>
        <dsp:cNvSpPr/>
      </dsp:nvSpPr>
      <dsp:spPr>
        <a:xfrm>
          <a:off x="318211" y="2057616"/>
          <a:ext cx="4454956" cy="1033200"/>
        </a:xfrm>
        <a:prstGeom prst="roundRect">
          <a:avLst/>
        </a:prstGeom>
        <a:solidFill>
          <a:schemeClr val="accent2">
            <a:hueOff val="-747410"/>
            <a:satOff val="-209"/>
            <a:lumOff val="35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387" tIns="0" rIns="168387" bIns="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/>
            <a:t>1:50000 — </a:t>
          </a:r>
          <a:r>
            <a:rPr lang="ru-RU" sz="3500" kern="1200" dirty="0" err="1"/>
            <a:t>райони</a:t>
          </a:r>
          <a:r>
            <a:rPr lang="ru-RU" sz="3500" kern="1200" dirty="0"/>
            <a:t>.</a:t>
          </a:r>
        </a:p>
      </dsp:txBody>
      <dsp:txXfrm>
        <a:off x="368648" y="2108053"/>
        <a:ext cx="4354082" cy="932326"/>
      </dsp:txXfrm>
    </dsp:sp>
    <dsp:sp modelId="{95465760-86F7-4CF6-AA2C-86345516FB94}">
      <dsp:nvSpPr>
        <dsp:cNvPr id="0" name=""/>
        <dsp:cNvSpPr/>
      </dsp:nvSpPr>
      <dsp:spPr>
        <a:xfrm>
          <a:off x="0" y="4161816"/>
          <a:ext cx="6364224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94820"/>
              <a:satOff val="-418"/>
              <a:lumOff val="705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2DA0EE-D93D-4E95-8A3A-491F68FF8084}">
      <dsp:nvSpPr>
        <dsp:cNvPr id="0" name=""/>
        <dsp:cNvSpPr/>
      </dsp:nvSpPr>
      <dsp:spPr>
        <a:xfrm>
          <a:off x="318211" y="3645216"/>
          <a:ext cx="4454956" cy="1033200"/>
        </a:xfrm>
        <a:prstGeom prst="roundRect">
          <a:avLst/>
        </a:prstGeom>
        <a:solidFill>
          <a:schemeClr val="accent2">
            <a:hueOff val="-1494820"/>
            <a:satOff val="-418"/>
            <a:lumOff val="7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387" tIns="0" rIns="168387" bIns="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/>
            <a:t>1:5000 — </a:t>
          </a:r>
          <a:r>
            <a:rPr lang="ru-RU" sz="3500" kern="1200" dirty="0" err="1"/>
            <a:t>міста</a:t>
          </a:r>
          <a:r>
            <a:rPr lang="ru-RU" sz="3500" kern="1200" dirty="0"/>
            <a:t>.</a:t>
          </a:r>
          <a:endParaRPr lang="en-US" sz="3500" kern="1200" dirty="0"/>
        </a:p>
      </dsp:txBody>
      <dsp:txXfrm>
        <a:off x="368648" y="3695653"/>
        <a:ext cx="4354082" cy="9323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504D5B6B-A4F1-421E-9913-C763DFF21A6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3A4AAA3-870B-44C8-81E1-5ED7B4BA7DA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9DBA61-3BCB-497F-9008-0EC3689DC63C}" type="datetime1">
              <a:rPr lang="ru-RU" smtClean="0"/>
              <a:t>18.10.2023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41A7092-F603-446D-B159-FD8233BC9B2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357B3DB-04B7-4754-88AF-75D98A0C3A7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B932F-68B2-4A9D-B04D-C57BB53BDD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718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9ACB8-9BB4-448D-92EA-13AFAD466440}" type="datetime1">
              <a:rPr lang="ru-RU" smtClean="0"/>
              <a:pPr/>
              <a:t>18.10.2023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4AA7B7-27BD-49B0-8D7A-3F9C4EFCDCCD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357132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4AA7B7-27BD-49B0-8D7A-3F9C4EFCDCC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293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4679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647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283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425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804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859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200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058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444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10/18/2023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189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87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146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7">
            <a:extLst>
              <a:ext uri="{FF2B5EF4-FFF2-40B4-BE49-F238E27FC236}">
                <a16:creationId xmlns:a16="http://schemas.microsoft.com/office/drawing/2014/main" id="{4DA4374D-F270-4C02-88D7-B751FD9BD6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!!Rectangle">
            <a:extLst>
              <a:ext uri="{FF2B5EF4-FFF2-40B4-BE49-F238E27FC236}">
                <a16:creationId xmlns:a16="http://schemas.microsoft.com/office/drawing/2014/main" id="{1ACA2EA0-FFD3-42EC-9406-B595015ED9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27" name="Picture 2">
            <a:extLst>
              <a:ext uri="{FF2B5EF4-FFF2-40B4-BE49-F238E27FC236}">
                <a16:creationId xmlns:a16="http://schemas.microsoft.com/office/drawing/2014/main" id="{1469B538-C3E1-DF4E-3C25-216242B26EF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60000"/>
          </a:blip>
          <a:srcRect t="6641" r="-2" b="2933"/>
          <a:stretch/>
        </p:blipFill>
        <p:spPr>
          <a:xfrm>
            <a:off x="20" y="10"/>
            <a:ext cx="12191979" cy="6857989"/>
          </a:xfrm>
          <a:prstGeom prst="rect">
            <a:avLst/>
          </a:prstGeom>
        </p:spPr>
      </p:pic>
      <p:sp>
        <p:nvSpPr>
          <p:cNvPr id="28" name="Rectangle 11">
            <a:extLst>
              <a:ext uri="{FF2B5EF4-FFF2-40B4-BE49-F238E27FC236}">
                <a16:creationId xmlns:a16="http://schemas.microsoft.com/office/drawing/2014/main" id="{D5288BCE-665C-472A-8C43-664BCFA31E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8762" y="1247775"/>
            <a:ext cx="9144000" cy="3007447"/>
          </a:xfrm>
          <a:prstGeom prst="rect">
            <a:avLst/>
          </a:prstGeom>
          <a:solidFill>
            <a:schemeClr val="bg1">
              <a:alpha val="95000"/>
            </a:schemeClr>
          </a:solidFill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04988" y="1442172"/>
            <a:ext cx="8582025" cy="2177328"/>
          </a:xfrm>
        </p:spPr>
        <p:txBody>
          <a:bodyPr rtlCol="0" anchor="ctr">
            <a:normAutofit/>
          </a:bodyPr>
          <a:lstStyle/>
          <a:p>
            <a:pPr algn="ctr"/>
            <a:r>
              <a:rPr lang="ru-RU" sz="5000" b="0">
                <a:latin typeface="Calibri"/>
                <a:ea typeface="+mj-lt"/>
                <a:cs typeface="Calibri"/>
              </a:rPr>
              <a:t>МАТЕМАТИКО-КАРТОГРАФІНЕ МОДЕЛЮВАННЯ СОЦІОЕКОСИСТЕМИ</a:t>
            </a:r>
            <a:endParaRPr lang="ru-RU" sz="5000">
              <a:latin typeface="Calibri"/>
              <a:cs typeface="Calibri"/>
            </a:endParaRPr>
          </a:p>
        </p:txBody>
      </p:sp>
      <p:sp>
        <p:nvSpPr>
          <p:cNvPr id="29" name="Rectangle: Rounded Corners 13">
            <a:extLst>
              <a:ext uri="{FF2B5EF4-FFF2-40B4-BE49-F238E27FC236}">
                <a16:creationId xmlns:a16="http://schemas.microsoft.com/office/drawing/2014/main" id="{46C57131-53A7-4C1A-BEA8-25F06A06AD2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87872" y="3912322"/>
            <a:ext cx="7225780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0163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A2DF78-B17F-5FEA-55D1-AC1EDBE23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ea typeface="+mj-lt"/>
                <a:cs typeface="+mj-lt"/>
              </a:rPr>
              <a:t>Задачі</a:t>
            </a:r>
            <a:r>
              <a:rPr lang="ru-RU" dirty="0">
                <a:ea typeface="+mj-lt"/>
                <a:cs typeface="+mj-lt"/>
              </a:rPr>
              <a:t> </a:t>
            </a:r>
            <a:r>
              <a:rPr lang="ru-RU" dirty="0" err="1">
                <a:ea typeface="+mj-lt"/>
                <a:cs typeface="+mj-lt"/>
              </a:rPr>
              <a:t>соціоекологічного</a:t>
            </a:r>
            <a:r>
              <a:rPr lang="ru-RU" dirty="0">
                <a:ea typeface="+mj-lt"/>
                <a:cs typeface="+mj-lt"/>
              </a:rPr>
              <a:t> </a:t>
            </a:r>
            <a:r>
              <a:rPr lang="ru-RU" dirty="0" err="1">
                <a:ea typeface="+mj-lt"/>
                <a:cs typeface="+mj-lt"/>
              </a:rPr>
              <a:t>моделювання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F083096-125B-FA33-4228-0010B94A0E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419" y="2467215"/>
            <a:ext cx="10168128" cy="3694176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>
                <a:ea typeface="+mn-lt"/>
                <a:cs typeface="+mn-lt"/>
              </a:rPr>
              <a:t>4)Прогноз </a:t>
            </a:r>
            <a:r>
              <a:rPr lang="ru-RU" dirty="0" err="1">
                <a:ea typeface="+mn-lt"/>
                <a:cs typeface="+mn-lt"/>
              </a:rPr>
              <a:t>розвитку</a:t>
            </a:r>
            <a:r>
              <a:rPr lang="ru-RU" dirty="0">
                <a:ea typeface="+mn-lt"/>
                <a:cs typeface="+mn-lt"/>
              </a:rPr>
              <a:t> </a:t>
            </a:r>
            <a:r>
              <a:rPr lang="ru-RU" dirty="0" err="1">
                <a:ea typeface="+mn-lt"/>
                <a:cs typeface="+mn-lt"/>
              </a:rPr>
              <a:t>соціоекосистеми</a:t>
            </a:r>
            <a:r>
              <a:rPr lang="ru-RU" dirty="0">
                <a:ea typeface="+mn-lt"/>
                <a:cs typeface="+mn-lt"/>
              </a:rPr>
              <a:t> при </a:t>
            </a:r>
            <a:r>
              <a:rPr lang="ru-RU" dirty="0" err="1">
                <a:ea typeface="+mn-lt"/>
                <a:cs typeface="+mn-lt"/>
              </a:rPr>
              <a:t>різних</a:t>
            </a:r>
            <a:r>
              <a:rPr lang="ru-RU" dirty="0">
                <a:ea typeface="+mn-lt"/>
                <a:cs typeface="+mn-lt"/>
              </a:rPr>
              <a:t> </a:t>
            </a:r>
            <a:r>
              <a:rPr lang="ru-RU" dirty="0" err="1">
                <a:ea typeface="+mn-lt"/>
                <a:cs typeface="+mn-lt"/>
              </a:rPr>
              <a:t>варіантах</a:t>
            </a:r>
            <a:r>
              <a:rPr lang="ru-RU" dirty="0">
                <a:ea typeface="+mn-lt"/>
                <a:cs typeface="+mn-lt"/>
              </a:rPr>
              <a:t> і </a:t>
            </a:r>
            <a:r>
              <a:rPr lang="ru-RU" dirty="0" err="1">
                <a:ea typeface="+mn-lt"/>
                <a:cs typeface="+mn-lt"/>
              </a:rPr>
              <a:t>стратегіях</a:t>
            </a:r>
            <a:r>
              <a:rPr lang="ru-RU" dirty="0">
                <a:ea typeface="+mn-lt"/>
                <a:cs typeface="+mn-lt"/>
              </a:rPr>
              <a:t>        </a:t>
            </a:r>
            <a:r>
              <a:rPr lang="ru-RU" dirty="0" err="1">
                <a:ea typeface="+mn-lt"/>
                <a:cs typeface="+mn-lt"/>
              </a:rPr>
              <a:t>розвитку</a:t>
            </a:r>
            <a:r>
              <a:rPr lang="ru-RU" dirty="0">
                <a:ea typeface="+mn-lt"/>
                <a:cs typeface="+mn-lt"/>
              </a:rPr>
              <a:t> антропогенного </a:t>
            </a:r>
            <a:r>
              <a:rPr lang="ru-RU" dirty="0" err="1">
                <a:ea typeface="+mn-lt"/>
                <a:cs typeface="+mn-lt"/>
              </a:rPr>
              <a:t>втручання</a:t>
            </a:r>
            <a:r>
              <a:rPr lang="ru-RU" dirty="0">
                <a:ea typeface="+mn-lt"/>
                <a:cs typeface="+mn-lt"/>
              </a:rPr>
              <a:t> й </a:t>
            </a:r>
            <a:r>
              <a:rPr lang="ru-RU" dirty="0" err="1">
                <a:ea typeface="+mn-lt"/>
                <a:cs typeface="+mn-lt"/>
              </a:rPr>
              <a:t>антропогенної</a:t>
            </a:r>
            <a:r>
              <a:rPr lang="ru-RU" dirty="0">
                <a:ea typeface="+mn-lt"/>
                <a:cs typeface="+mn-lt"/>
              </a:rPr>
              <a:t> </a:t>
            </a:r>
            <a:r>
              <a:rPr lang="ru-RU" dirty="0" err="1">
                <a:ea typeface="+mn-lt"/>
                <a:cs typeface="+mn-lt"/>
              </a:rPr>
              <a:t>діяльності</a:t>
            </a:r>
            <a:r>
              <a:rPr lang="ru-RU" dirty="0">
                <a:ea typeface="+mn-lt"/>
                <a:cs typeface="+mn-lt"/>
              </a:rPr>
              <a:t>.</a:t>
            </a:r>
            <a:endParaRPr lang="ru-RU"/>
          </a:p>
          <a:p>
            <a:pPr marL="0" indent="0">
              <a:buNone/>
            </a:pPr>
            <a:r>
              <a:rPr lang="ru-RU" dirty="0">
                <a:ea typeface="+mn-lt"/>
                <a:cs typeface="+mn-lt"/>
              </a:rPr>
              <a:t>5)</a:t>
            </a:r>
            <a:r>
              <a:rPr lang="ru-RU" dirty="0" err="1">
                <a:ea typeface="+mn-lt"/>
                <a:cs typeface="+mn-lt"/>
              </a:rPr>
              <a:t>Визначення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оптимальної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функціональної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структури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досліджуваної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соціоекосистеми</a:t>
            </a:r>
            <a:r>
              <a:rPr lang="ru-RU" dirty="0">
                <a:ea typeface="+mn-lt"/>
                <a:cs typeface="+mn-lt"/>
              </a:rPr>
              <a:t> (</a:t>
            </a:r>
            <a:r>
              <a:rPr lang="ru-RU" dirty="0" err="1">
                <a:ea typeface="+mn-lt"/>
                <a:cs typeface="+mn-lt"/>
              </a:rPr>
              <a:t>зокрема</a:t>
            </a:r>
            <a:r>
              <a:rPr lang="ru-RU" dirty="0">
                <a:ea typeface="+mn-lt"/>
                <a:cs typeface="+mn-lt"/>
              </a:rPr>
              <a:t>, </a:t>
            </a:r>
            <a:r>
              <a:rPr lang="ru-RU" dirty="0" err="1">
                <a:ea typeface="+mn-lt"/>
                <a:cs typeface="+mn-lt"/>
              </a:rPr>
              <a:t>оптимальне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зонування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території</a:t>
            </a:r>
            <a:r>
              <a:rPr lang="ru-RU" dirty="0">
                <a:ea typeface="+mn-lt"/>
                <a:cs typeface="+mn-lt"/>
              </a:rPr>
              <a:t>) і оптимального режиму </a:t>
            </a:r>
            <a:r>
              <a:rPr lang="ru-RU" dirty="0" err="1">
                <a:ea typeface="+mn-lt"/>
                <a:cs typeface="+mn-lt"/>
              </a:rPr>
              <a:t>природокористування</a:t>
            </a:r>
            <a:r>
              <a:rPr lang="ru-RU" dirty="0">
                <a:ea typeface="+mn-lt"/>
                <a:cs typeface="+mn-lt"/>
              </a:rPr>
              <a:t>.</a:t>
            </a:r>
            <a:endParaRPr lang="ru-RU"/>
          </a:p>
          <a:p>
            <a:pPr marL="0" indent="0">
              <a:buNone/>
            </a:pPr>
            <a:r>
              <a:rPr lang="ru-RU" dirty="0">
                <a:ea typeface="+mn-lt"/>
                <a:cs typeface="+mn-lt"/>
              </a:rPr>
              <a:t>6) </a:t>
            </a:r>
            <a:r>
              <a:rPr lang="ru-RU" dirty="0" err="1">
                <a:ea typeface="+mn-lt"/>
                <a:cs typeface="+mn-lt"/>
              </a:rPr>
              <a:t>Керівництво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гармонійним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розвитком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соціоекосистеми</a:t>
            </a:r>
            <a:r>
              <a:rPr lang="ru-RU" dirty="0">
                <a:ea typeface="+mn-lt"/>
                <a:cs typeface="+mn-lt"/>
              </a:rPr>
              <a:t>. Одна з </a:t>
            </a:r>
            <a:r>
              <a:rPr lang="ru-RU" dirty="0" err="1">
                <a:ea typeface="+mn-lt"/>
                <a:cs typeface="+mn-lt"/>
              </a:rPr>
              <a:t>головних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властивостей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соціоекосистеми</a:t>
            </a:r>
            <a:r>
              <a:rPr lang="ru-RU" dirty="0">
                <a:ea typeface="+mn-lt"/>
                <a:cs typeface="+mn-lt"/>
              </a:rPr>
              <a:t> — </a:t>
            </a:r>
            <a:r>
              <a:rPr lang="ru-RU" dirty="0" err="1">
                <a:ea typeface="+mn-lt"/>
                <a:cs typeface="+mn-lt"/>
              </a:rPr>
              <a:t>її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прив'язаність</a:t>
            </a:r>
            <a:r>
              <a:rPr lang="ru-RU" dirty="0">
                <a:ea typeface="+mn-lt"/>
                <a:cs typeface="+mn-lt"/>
              </a:rPr>
              <a:t> до </a:t>
            </a:r>
            <a:r>
              <a:rPr lang="ru-RU" dirty="0" err="1">
                <a:ea typeface="+mn-lt"/>
                <a:cs typeface="+mn-lt"/>
              </a:rPr>
              <a:t>території</a:t>
            </a:r>
            <a:r>
              <a:rPr lang="ru-RU" dirty="0">
                <a:ea typeface="+mn-lt"/>
                <a:cs typeface="+mn-lt"/>
              </a:rPr>
              <a:t>. </a:t>
            </a:r>
            <a:r>
              <a:rPr lang="ru-RU" dirty="0" err="1">
                <a:ea typeface="+mn-lt"/>
                <a:cs typeface="+mn-lt"/>
              </a:rPr>
              <a:t>Саме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звідси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випливає</a:t>
            </a:r>
            <a:r>
              <a:rPr lang="ru-RU" dirty="0">
                <a:ea typeface="+mn-lt"/>
                <a:cs typeface="+mn-lt"/>
              </a:rPr>
              <a:t> потреба </a:t>
            </a:r>
            <a:r>
              <a:rPr lang="ru-RU" dirty="0" err="1">
                <a:ea typeface="+mn-lt"/>
                <a:cs typeface="+mn-lt"/>
              </a:rPr>
              <a:t>створення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картографічних</a:t>
            </a:r>
            <a:r>
              <a:rPr lang="ru-RU" dirty="0">
                <a:ea typeface="+mn-lt"/>
                <a:cs typeface="+mn-lt"/>
              </a:rPr>
              <a:t> моделей (а </a:t>
            </a:r>
            <a:r>
              <a:rPr lang="ru-RU" dirty="0" err="1">
                <a:ea typeface="+mn-lt"/>
                <a:cs typeface="+mn-lt"/>
              </a:rPr>
              <a:t>тим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більше</a:t>
            </a:r>
            <a:r>
              <a:rPr lang="ru-RU" dirty="0">
                <a:ea typeface="+mn-lt"/>
                <a:cs typeface="+mn-lt"/>
              </a:rPr>
              <a:t> математико-</a:t>
            </a:r>
            <a:r>
              <a:rPr lang="ru-RU" dirty="0" err="1">
                <a:ea typeface="+mn-lt"/>
                <a:cs typeface="+mn-lt"/>
              </a:rPr>
              <a:t>картографічних</a:t>
            </a:r>
            <a:r>
              <a:rPr lang="ru-RU" dirty="0">
                <a:ea typeface="+mn-lt"/>
                <a:cs typeface="+mn-lt"/>
              </a:rPr>
              <a:t> моделей), </a:t>
            </a:r>
            <a:r>
              <a:rPr lang="ru-RU" dirty="0" err="1">
                <a:ea typeface="+mn-lt"/>
                <a:cs typeface="+mn-lt"/>
              </a:rPr>
              <a:t>що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відбивають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просторово-часову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мінливість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соціоекосистеми</a:t>
            </a:r>
            <a:r>
              <a:rPr lang="ru-RU" dirty="0">
                <a:ea typeface="+mn-lt"/>
                <a:cs typeface="+mn-lt"/>
              </a:rPr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9251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63500" sx="102000" sy="102000" algn="ctr" rotWithShape="0">
              <a:schemeClr val="bg1">
                <a:lumMod val="85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9C45F024-2468-4D8A-9E11-BB2B1E0A3B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9A693E-9D39-3276-99AD-61584846E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566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900"/>
              <a:t>Соціоекосистему неможливо цілком формалізувати, тому комп'ютерне моделювання — найбільш реалістичне моделювання, оскільки воно допускає особисту участь людини в моделі, що працює в діалоговому режимі з ЕОМ, і таким чином забезпечує її здатність довільно втручатися у хід розвитку моделі.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6834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81E1224E-6618-482E-BE87-321A7FC1CD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9AA762-28CD-11BF-3565-C6EE6084D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234" y="957447"/>
            <a:ext cx="3383280" cy="4943105"/>
          </a:xfrm>
        </p:spPr>
        <p:txBody>
          <a:bodyPr anchor="ctr">
            <a:normAutofit/>
          </a:bodyPr>
          <a:lstStyle/>
          <a:p>
            <a:r>
              <a:rPr lang="en-US" sz="3200" dirty="0" err="1">
                <a:ea typeface="+mj-lt"/>
                <a:cs typeface="+mj-lt"/>
              </a:rPr>
              <a:t>Джерела</a:t>
            </a:r>
            <a:r>
              <a:rPr lang="en-US" sz="3200" dirty="0">
                <a:ea typeface="+mj-lt"/>
                <a:cs typeface="+mj-lt"/>
              </a:rPr>
              <a:t> і </a:t>
            </a:r>
            <a:r>
              <a:rPr lang="en-US" sz="3200" dirty="0" err="1">
                <a:ea typeface="+mj-lt"/>
                <a:cs typeface="+mj-lt"/>
              </a:rPr>
              <a:t>передумови</a:t>
            </a:r>
            <a:r>
              <a:rPr lang="en-US" sz="3200" dirty="0">
                <a:ea typeface="+mj-lt"/>
                <a:cs typeface="+mj-lt"/>
              </a:rPr>
              <a:t> </a:t>
            </a:r>
            <a:r>
              <a:rPr lang="en-US" sz="3200" dirty="0" err="1">
                <a:ea typeface="+mj-lt"/>
                <a:cs typeface="+mj-lt"/>
              </a:rPr>
              <a:t>розвитку</a:t>
            </a:r>
            <a:r>
              <a:rPr lang="en-US" sz="3200" dirty="0">
                <a:ea typeface="+mj-lt"/>
                <a:cs typeface="+mj-lt"/>
              </a:rPr>
              <a:t> </a:t>
            </a:r>
            <a:r>
              <a:rPr lang="en-US" sz="3200" dirty="0" err="1">
                <a:ea typeface="+mj-lt"/>
                <a:cs typeface="+mj-lt"/>
              </a:rPr>
              <a:t>методів</a:t>
            </a:r>
            <a:r>
              <a:rPr lang="en-US" sz="3200" dirty="0">
                <a:ea typeface="+mj-lt"/>
                <a:cs typeface="+mj-lt"/>
              </a:rPr>
              <a:t> МКМ.</a:t>
            </a:r>
            <a:endParaRPr lang="ru-RU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6346BE-FDB4-4772-A696-0719490ABD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8126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9234" y="6163056"/>
            <a:ext cx="338328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1AB59274-A480-DD43-8463-4A98AF4B46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4308932"/>
              </p:ext>
            </p:extLst>
          </p:nvPr>
        </p:nvGraphicFramePr>
        <p:xfrm>
          <a:off x="4553712" y="621792"/>
          <a:ext cx="6812280" cy="5541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4" name="TextBox 133">
            <a:extLst>
              <a:ext uri="{FF2B5EF4-FFF2-40B4-BE49-F238E27FC236}">
                <a16:creationId xmlns:a16="http://schemas.microsoft.com/office/drawing/2014/main" id="{CCFD31BA-D23D-E0B6-4334-43182D8F8BDD}"/>
              </a:ext>
            </a:extLst>
          </p:cNvPr>
          <p:cNvSpPr txBox="1"/>
          <p:nvPr/>
        </p:nvSpPr>
        <p:spPr>
          <a:xfrm>
            <a:off x="3464128" y="221574"/>
            <a:ext cx="8992679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 err="1">
                <a:ea typeface="+mn-lt"/>
                <a:cs typeface="+mn-lt"/>
              </a:rPr>
              <a:t>Теоретичні</a:t>
            </a:r>
            <a:r>
              <a:rPr lang="en-US" sz="2800" dirty="0">
                <a:ea typeface="+mn-lt"/>
                <a:cs typeface="+mn-lt"/>
              </a:rPr>
              <a:t> </a:t>
            </a:r>
            <a:r>
              <a:rPr lang="en-US" sz="2800" dirty="0" err="1">
                <a:ea typeface="+mn-lt"/>
                <a:cs typeface="+mn-lt"/>
              </a:rPr>
              <a:t>передумови</a:t>
            </a:r>
            <a:r>
              <a:rPr lang="en-US" sz="2800" dirty="0">
                <a:ea typeface="+mn-lt"/>
                <a:cs typeface="+mn-lt"/>
              </a:rPr>
              <a:t> </a:t>
            </a:r>
            <a:r>
              <a:rPr lang="en-US" sz="2800" dirty="0" err="1">
                <a:ea typeface="+mn-lt"/>
                <a:cs typeface="+mn-lt"/>
              </a:rPr>
              <a:t>розвитку</a:t>
            </a:r>
            <a:r>
              <a:rPr lang="en-US" sz="2800" dirty="0">
                <a:ea typeface="+mn-lt"/>
                <a:cs typeface="+mn-lt"/>
              </a:rPr>
              <a:t> МКМ.</a:t>
            </a:r>
          </a:p>
          <a:p>
            <a:endParaRPr lang="ru-RU" sz="28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91417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44AD29B6-BF3B-4407-9E75-52DF8E3B29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55F8BA08-3E38-4B70-B93A-74F08E09220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260019"/>
            <a:ext cx="11167447" cy="5933012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C57E7B-F372-2FA7-FA19-379FF8B9F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21710" y="-1741010"/>
            <a:ext cx="2993571" cy="5438730"/>
          </a:xfrm>
        </p:spPr>
        <p:txBody>
          <a:bodyPr>
            <a:normAutofit/>
          </a:bodyPr>
          <a:lstStyle/>
          <a:p>
            <a:r>
              <a:rPr lang="ru-RU" sz="3200" dirty="0" err="1">
                <a:solidFill>
                  <a:schemeClr val="accent4">
                    <a:lumMod val="75000"/>
                  </a:schemeClr>
                </a:solidFill>
                <a:ea typeface="+mj-lt"/>
                <a:cs typeface="+mj-lt"/>
              </a:rPr>
              <a:t>Технічні</a:t>
            </a:r>
            <a:r>
              <a:rPr lang="ru-RU" sz="3200" dirty="0">
                <a:solidFill>
                  <a:schemeClr val="accent4">
                    <a:lumMod val="75000"/>
                  </a:schemeClr>
                </a:solidFill>
                <a:ea typeface="+mj-lt"/>
                <a:cs typeface="+mj-lt"/>
              </a:rPr>
              <a:t> </a:t>
            </a:r>
            <a:r>
              <a:rPr lang="ru-RU" sz="3200" dirty="0" err="1">
                <a:solidFill>
                  <a:schemeClr val="accent4">
                    <a:lumMod val="75000"/>
                  </a:schemeClr>
                </a:solidFill>
                <a:ea typeface="+mj-lt"/>
                <a:cs typeface="+mj-lt"/>
              </a:rPr>
              <a:t>передумови</a:t>
            </a:r>
            <a:r>
              <a:rPr lang="ru-RU" sz="3200" dirty="0">
                <a:solidFill>
                  <a:schemeClr val="accent4">
                    <a:lumMod val="75000"/>
                  </a:schemeClr>
                </a:solidFill>
                <a:ea typeface="+mj-lt"/>
                <a:cs typeface="+mj-lt"/>
              </a:rPr>
              <a:t> методу МКМ.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7F1B33-79AB-4A71-8CEC-4546D709B8C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2874481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7FC37B-D462-C8E1-7CA7-90728BA457FE}"/>
              </a:ext>
            </a:extLst>
          </p:cNvPr>
          <p:cNvSpPr txBox="1"/>
          <p:nvPr/>
        </p:nvSpPr>
        <p:spPr>
          <a:xfrm>
            <a:off x="734978" y="259402"/>
            <a:ext cx="5198892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3200" dirty="0" err="1">
                <a:solidFill>
                  <a:schemeClr val="accent6">
                    <a:lumMod val="75000"/>
                  </a:schemeClr>
                </a:solidFill>
                <a:ea typeface="+mn-lt"/>
                <a:cs typeface="+mn-lt"/>
              </a:rPr>
              <a:t>Методологічні</a:t>
            </a:r>
            <a:r>
              <a:rPr lang="ru-RU" sz="3200" dirty="0">
                <a:solidFill>
                  <a:schemeClr val="accent6">
                    <a:lumMod val="75000"/>
                  </a:schemeClr>
                </a:solidFill>
                <a:ea typeface="+mn-lt"/>
                <a:cs typeface="+mn-lt"/>
              </a:rPr>
              <a:t> </a:t>
            </a:r>
            <a:r>
              <a:rPr lang="ru-RU" sz="3200" dirty="0" err="1">
                <a:solidFill>
                  <a:schemeClr val="accent6">
                    <a:lumMod val="75000"/>
                  </a:schemeClr>
                </a:solidFill>
                <a:ea typeface="+mn-lt"/>
                <a:cs typeface="+mn-lt"/>
              </a:rPr>
              <a:t>передумови</a:t>
            </a:r>
            <a:r>
              <a:rPr lang="ru-RU" sz="3200" dirty="0">
                <a:solidFill>
                  <a:schemeClr val="accent6">
                    <a:lumMod val="75000"/>
                  </a:schemeClr>
                </a:solidFill>
                <a:ea typeface="+mn-lt"/>
                <a:cs typeface="+mn-lt"/>
              </a:rPr>
              <a:t> </a:t>
            </a:r>
            <a:r>
              <a:rPr lang="ru-RU" sz="3200" dirty="0" err="1">
                <a:solidFill>
                  <a:schemeClr val="accent6">
                    <a:lumMod val="75000"/>
                  </a:schemeClr>
                </a:solidFill>
                <a:ea typeface="+mn-lt"/>
                <a:cs typeface="+mn-lt"/>
              </a:rPr>
              <a:t>розвитку</a:t>
            </a:r>
            <a:r>
              <a:rPr lang="ru-RU" sz="3200" dirty="0">
                <a:solidFill>
                  <a:schemeClr val="accent6">
                    <a:lumMod val="75000"/>
                  </a:schemeClr>
                </a:solidFill>
                <a:ea typeface="+mn-lt"/>
                <a:cs typeface="+mn-lt"/>
              </a:rPr>
              <a:t> </a:t>
            </a:r>
            <a:r>
              <a:rPr lang="ru-RU" sz="3200" dirty="0" err="1">
                <a:solidFill>
                  <a:schemeClr val="accent6">
                    <a:lumMod val="75000"/>
                  </a:schemeClr>
                </a:solidFill>
                <a:ea typeface="+mn-lt"/>
                <a:cs typeface="+mn-lt"/>
              </a:rPr>
              <a:t>методів</a:t>
            </a:r>
            <a:r>
              <a:rPr lang="ru-RU" sz="3200" dirty="0">
                <a:solidFill>
                  <a:schemeClr val="accent6">
                    <a:lumMod val="75000"/>
                  </a:schemeClr>
                </a:solidFill>
                <a:ea typeface="+mn-lt"/>
                <a:cs typeface="+mn-lt"/>
              </a:rPr>
              <a:t> МКМ.</a:t>
            </a:r>
          </a:p>
          <a:p>
            <a:pPr algn="l"/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14" name="Объект 2">
            <a:extLst>
              <a:ext uri="{FF2B5EF4-FFF2-40B4-BE49-F238E27FC236}">
                <a16:creationId xmlns:a16="http://schemas.microsoft.com/office/drawing/2014/main" id="{A7B7E97E-750C-E515-CBD3-2ECF771BFF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0778562"/>
              </p:ext>
            </p:extLst>
          </p:nvPr>
        </p:nvGraphicFramePr>
        <p:xfrm>
          <a:off x="3413004" y="495852"/>
          <a:ext cx="6830568" cy="544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5610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6715C4-C087-DE55-8807-50FF81FC6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>
                <a:ea typeface="+mj-lt"/>
                <a:cs typeface="+mj-lt"/>
              </a:rPr>
              <a:t>Системний</a:t>
            </a:r>
            <a:r>
              <a:rPr lang="ru-RU" dirty="0">
                <a:ea typeface="+mj-lt"/>
                <a:cs typeface="+mj-lt"/>
              </a:rPr>
              <a:t> </a:t>
            </a:r>
            <a:r>
              <a:rPr lang="ru-RU" dirty="0" err="1">
                <a:ea typeface="+mj-lt"/>
                <a:cs typeface="+mj-lt"/>
              </a:rPr>
              <a:t>підхід</a:t>
            </a:r>
            <a:endParaRPr lang="ru-RU" dirty="0" err="1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377CF0-4C07-4BF9-2423-1425C7217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972" y="2478024"/>
            <a:ext cx="10168128" cy="3694176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ru-RU" sz="1600" dirty="0" err="1">
                <a:ea typeface="+mn-lt"/>
                <a:cs typeface="+mn-lt"/>
              </a:rPr>
              <a:t>Системний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підхід</a:t>
            </a:r>
            <a:r>
              <a:rPr lang="ru-RU" sz="1600" dirty="0">
                <a:ea typeface="+mn-lt"/>
                <a:cs typeface="+mn-lt"/>
              </a:rPr>
              <a:t> — </a:t>
            </a:r>
            <a:r>
              <a:rPr lang="ru-RU" sz="1600" dirty="0" err="1">
                <a:ea typeface="+mn-lt"/>
                <a:cs typeface="+mn-lt"/>
              </a:rPr>
              <a:t>це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розгляд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складних</a:t>
            </a:r>
            <a:r>
              <a:rPr lang="ru-RU" sz="1600" dirty="0">
                <a:ea typeface="+mn-lt"/>
                <a:cs typeface="+mn-lt"/>
              </a:rPr>
              <a:t>, але </a:t>
            </a:r>
            <a:r>
              <a:rPr lang="ru-RU" sz="1600" dirty="0" err="1">
                <a:ea typeface="+mn-lt"/>
                <a:cs typeface="+mn-lt"/>
              </a:rPr>
              <a:t>цілісних</a:t>
            </a:r>
            <a:r>
              <a:rPr lang="ru-RU" sz="1600" dirty="0">
                <a:ea typeface="+mn-lt"/>
                <a:cs typeface="+mn-lt"/>
              </a:rPr>
              <a:t> за </a:t>
            </a:r>
            <a:r>
              <a:rPr lang="ru-RU" sz="1600" dirty="0" err="1">
                <a:ea typeface="+mn-lt"/>
                <a:cs typeface="+mn-lt"/>
              </a:rPr>
              <a:t>своєю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суттю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об'єктів</a:t>
            </a:r>
            <a:r>
              <a:rPr lang="ru-RU" sz="1600" dirty="0">
                <a:ea typeface="+mn-lt"/>
                <a:cs typeface="+mn-lt"/>
              </a:rPr>
              <a:t> як </a:t>
            </a:r>
            <a:r>
              <a:rPr lang="ru-RU" sz="1600" i="1" dirty="0">
                <a:ea typeface="+mn-lt"/>
                <a:cs typeface="+mn-lt"/>
              </a:rPr>
              <a:t>систем </a:t>
            </a:r>
            <a:r>
              <a:rPr lang="ru-RU" sz="1600" dirty="0">
                <a:ea typeface="+mn-lt"/>
                <a:cs typeface="+mn-lt"/>
              </a:rPr>
              <a:t>(</a:t>
            </a:r>
            <a:r>
              <a:rPr lang="ru-RU" sz="1600" dirty="0" err="1">
                <a:ea typeface="+mn-lt"/>
                <a:cs typeface="+mn-lt"/>
              </a:rPr>
              <a:t>тобто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сукупностей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взаємодіючих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елементів</a:t>
            </a:r>
            <a:r>
              <a:rPr lang="ru-RU" sz="1600" dirty="0">
                <a:ea typeface="+mn-lt"/>
                <a:cs typeface="+mn-lt"/>
              </a:rPr>
              <a:t>), </a:t>
            </a:r>
            <a:r>
              <a:rPr lang="ru-RU" sz="1600" dirty="0" err="1">
                <a:ea typeface="+mn-lt"/>
                <a:cs typeface="+mn-lt"/>
              </a:rPr>
              <a:t>спрямований</a:t>
            </a:r>
            <a:r>
              <a:rPr lang="ru-RU" sz="1600" dirty="0">
                <a:ea typeface="+mn-lt"/>
                <a:cs typeface="+mn-lt"/>
              </a:rPr>
              <a:t> на </a:t>
            </a:r>
            <a:r>
              <a:rPr lang="ru-RU" sz="1600" dirty="0" err="1">
                <a:ea typeface="+mn-lt"/>
                <a:cs typeface="+mn-lt"/>
              </a:rPr>
              <a:t>виявлення</a:t>
            </a:r>
            <a:r>
              <a:rPr lang="ru-RU" sz="1600" dirty="0">
                <a:ea typeface="+mn-lt"/>
                <a:cs typeface="+mn-lt"/>
              </a:rPr>
              <a:t> і </a:t>
            </a:r>
            <a:r>
              <a:rPr lang="ru-RU" sz="1600" dirty="0" err="1">
                <a:ea typeface="+mn-lt"/>
                <a:cs typeface="+mn-lt"/>
              </a:rPr>
              <a:t>вивчення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типів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зв'язків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між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елементами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системи</a:t>
            </a:r>
            <a:r>
              <a:rPr lang="ru-RU" sz="1600" dirty="0">
                <a:ea typeface="+mn-lt"/>
                <a:cs typeface="+mn-lt"/>
              </a:rPr>
              <a:t> та </a:t>
            </a:r>
            <a:r>
              <a:rPr lang="ru-RU" sz="1600" dirty="0" err="1">
                <a:ea typeface="+mn-lt"/>
                <a:cs typeface="+mn-lt"/>
              </a:rPr>
              <a:t>зведення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їх</a:t>
            </a:r>
            <a:r>
              <a:rPr lang="ru-RU" sz="1600" dirty="0">
                <a:ea typeface="+mn-lt"/>
                <a:cs typeface="+mn-lt"/>
              </a:rPr>
              <a:t> у </a:t>
            </a:r>
            <a:r>
              <a:rPr lang="ru-RU" sz="1600" dirty="0" err="1">
                <a:ea typeface="+mn-lt"/>
                <a:cs typeface="+mn-lt"/>
              </a:rPr>
              <a:t>єдину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теоретичну</a:t>
            </a:r>
            <a:r>
              <a:rPr lang="ru-RU" sz="1600" dirty="0">
                <a:ea typeface="+mn-lt"/>
                <a:cs typeface="+mn-lt"/>
              </a:rPr>
              <a:t> картину. </a:t>
            </a:r>
            <a:r>
              <a:rPr lang="ru-RU" sz="1600" dirty="0" err="1">
                <a:ea typeface="+mn-lt"/>
                <a:cs typeface="+mn-lt"/>
              </a:rPr>
              <a:t>Системний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підхід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базується</a:t>
            </a:r>
            <a:r>
              <a:rPr lang="ru-RU" sz="1600" dirty="0">
                <a:ea typeface="+mn-lt"/>
                <a:cs typeface="+mn-lt"/>
              </a:rPr>
              <a:t> на основному </a:t>
            </a:r>
            <a:r>
              <a:rPr lang="ru-RU" sz="1600" dirty="0" err="1">
                <a:ea typeface="+mn-lt"/>
                <a:cs typeface="+mn-lt"/>
              </a:rPr>
              <a:t>положенні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загальної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теорії</a:t>
            </a:r>
            <a:r>
              <a:rPr lang="ru-RU" sz="1600" dirty="0">
                <a:ea typeface="+mn-lt"/>
                <a:cs typeface="+mn-lt"/>
              </a:rPr>
              <a:t> систем, </a:t>
            </a:r>
            <a:r>
              <a:rPr lang="ru-RU" sz="1600" dirty="0" err="1">
                <a:ea typeface="+mn-lt"/>
                <a:cs typeface="+mn-lt"/>
              </a:rPr>
              <a:t>відповідно</a:t>
            </a:r>
            <a:r>
              <a:rPr lang="ru-RU" sz="1600" dirty="0">
                <a:ea typeface="+mn-lt"/>
                <a:cs typeface="+mn-lt"/>
              </a:rPr>
              <a:t> до </a:t>
            </a:r>
            <a:r>
              <a:rPr lang="ru-RU" sz="1600" dirty="0" err="1">
                <a:ea typeface="+mn-lt"/>
                <a:cs typeface="+mn-lt"/>
              </a:rPr>
              <a:t>якого</a:t>
            </a:r>
            <a:r>
              <a:rPr lang="ru-RU" sz="1600" dirty="0">
                <a:ea typeface="+mn-lt"/>
                <a:cs typeface="+mn-lt"/>
              </a:rPr>
              <a:t> будь-</a:t>
            </a:r>
            <a:r>
              <a:rPr lang="ru-RU" sz="1600" dirty="0" err="1">
                <a:ea typeface="+mn-lt"/>
                <a:cs typeface="+mn-lt"/>
              </a:rPr>
              <a:t>який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достатньо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складний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об'єкт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із</a:t>
            </a:r>
            <a:r>
              <a:rPr lang="ru-RU" sz="1600" dirty="0">
                <a:ea typeface="+mn-lt"/>
                <a:cs typeface="+mn-lt"/>
              </a:rPr>
              <a:t> великою </a:t>
            </a:r>
            <a:r>
              <a:rPr lang="ru-RU" sz="1600" dirty="0" err="1">
                <a:ea typeface="+mn-lt"/>
                <a:cs typeface="+mn-lt"/>
              </a:rPr>
              <a:t>кількістю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внутрішніх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зв'язків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прагне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структуруватися</a:t>
            </a:r>
            <a:r>
              <a:rPr lang="ru-RU" sz="1600" dirty="0">
                <a:ea typeface="+mn-lt"/>
                <a:cs typeface="+mn-lt"/>
              </a:rPr>
              <a:t>, </a:t>
            </a:r>
            <a:r>
              <a:rPr lang="ru-RU" sz="1600" dirty="0" err="1">
                <a:ea typeface="+mn-lt"/>
                <a:cs typeface="+mn-lt"/>
              </a:rPr>
              <a:t>тобто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розділитися</a:t>
            </a:r>
            <a:r>
              <a:rPr lang="ru-RU" sz="1600" dirty="0">
                <a:ea typeface="+mn-lt"/>
                <a:cs typeface="+mn-lt"/>
              </a:rPr>
              <a:t> на </a:t>
            </a:r>
            <a:r>
              <a:rPr lang="ru-RU" sz="1600" dirty="0" err="1">
                <a:ea typeface="+mn-lt"/>
                <a:cs typeface="+mn-lt"/>
              </a:rPr>
              <a:t>підсистеми</a:t>
            </a:r>
            <a:r>
              <a:rPr lang="ru-RU" sz="1600" dirty="0">
                <a:ea typeface="+mn-lt"/>
                <a:cs typeface="+mn-lt"/>
              </a:rPr>
              <a:t>, </a:t>
            </a:r>
            <a:r>
              <a:rPr lang="ru-RU" sz="1600" dirty="0" err="1">
                <a:ea typeface="+mn-lt"/>
                <a:cs typeface="+mn-lt"/>
              </a:rPr>
              <a:t>що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порівняно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слабко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взаємодіють</a:t>
            </a:r>
            <a:r>
              <a:rPr lang="ru-RU" sz="1600" dirty="0">
                <a:ea typeface="+mn-lt"/>
                <a:cs typeface="+mn-lt"/>
              </a:rPr>
              <a:t> одна з одною. </a:t>
            </a:r>
            <a:r>
              <a:rPr lang="ru-RU" sz="1600" dirty="0" err="1">
                <a:ea typeface="+mn-lt"/>
                <a:cs typeface="+mn-lt"/>
              </a:rPr>
              <a:t>Цей</a:t>
            </a:r>
            <a:r>
              <a:rPr lang="ru-RU" sz="1600" dirty="0">
                <a:ea typeface="+mn-lt"/>
                <a:cs typeface="+mn-lt"/>
              </a:rPr>
              <a:t> принцип </a:t>
            </a:r>
            <a:r>
              <a:rPr lang="ru-RU" sz="1600" dirty="0" err="1">
                <a:ea typeface="+mn-lt"/>
                <a:cs typeface="+mn-lt"/>
              </a:rPr>
              <a:t>певною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мірою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узагальнює</a:t>
            </a:r>
            <a:r>
              <a:rPr lang="ru-RU" sz="1600" dirty="0">
                <a:ea typeface="+mn-lt"/>
                <a:cs typeface="+mn-lt"/>
              </a:rPr>
              <a:t> принцип максимуму </a:t>
            </a:r>
            <a:r>
              <a:rPr lang="ru-RU" sz="1600" dirty="0" err="1">
                <a:ea typeface="+mn-lt"/>
                <a:cs typeface="+mn-lt"/>
              </a:rPr>
              <a:t>вільної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енергії</a:t>
            </a:r>
            <a:r>
              <a:rPr lang="ru-RU" sz="1600" dirty="0">
                <a:ea typeface="+mn-lt"/>
                <a:cs typeface="+mn-lt"/>
              </a:rPr>
              <a:t>, </a:t>
            </a:r>
            <a:r>
              <a:rPr lang="ru-RU" sz="1600" dirty="0" err="1">
                <a:ea typeface="+mn-lt"/>
                <a:cs typeface="+mn-lt"/>
              </a:rPr>
              <a:t>що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діє</a:t>
            </a:r>
            <a:r>
              <a:rPr lang="ru-RU" sz="1600" dirty="0">
                <a:ea typeface="+mn-lt"/>
                <a:cs typeface="+mn-lt"/>
              </a:rPr>
              <a:t> у </a:t>
            </a:r>
            <a:r>
              <a:rPr lang="ru-RU" sz="1600" dirty="0" err="1">
                <a:ea typeface="+mn-lt"/>
                <a:cs typeface="+mn-lt"/>
              </a:rPr>
              <a:t>фізиці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дисипативних</a:t>
            </a:r>
            <a:r>
              <a:rPr lang="ru-RU" sz="1600" dirty="0">
                <a:ea typeface="+mn-lt"/>
                <a:cs typeface="+mn-lt"/>
              </a:rPr>
              <a:t> систем: стан великого і складного </a:t>
            </a:r>
            <a:r>
              <a:rPr lang="ru-RU" sz="1600" dirty="0" err="1">
                <a:ea typeface="+mn-lt"/>
                <a:cs typeface="+mn-lt"/>
              </a:rPr>
              <a:t>об'єкта</a:t>
            </a:r>
            <a:r>
              <a:rPr lang="ru-RU" sz="1600" dirty="0">
                <a:ea typeface="+mn-lt"/>
                <a:cs typeface="+mn-lt"/>
              </a:rPr>
              <a:t>, в </a:t>
            </a:r>
            <a:r>
              <a:rPr lang="ru-RU" sz="1600" dirty="0" err="1">
                <a:ea typeface="+mn-lt"/>
                <a:cs typeface="+mn-lt"/>
              </a:rPr>
              <a:t>якому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він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має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внутрішню</a:t>
            </a:r>
            <a:r>
              <a:rPr lang="ru-RU" sz="1600" dirty="0">
                <a:ea typeface="+mn-lt"/>
                <a:cs typeface="+mn-lt"/>
              </a:rPr>
              <a:t> структуру, </a:t>
            </a:r>
            <a:r>
              <a:rPr lang="ru-RU" sz="1600" dirty="0" err="1">
                <a:ea typeface="+mn-lt"/>
                <a:cs typeface="+mn-lt"/>
              </a:rPr>
              <a:t>енергетично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більш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вигідний</a:t>
            </a:r>
            <a:r>
              <a:rPr lang="ru-RU" sz="1600" dirty="0">
                <a:ea typeface="+mn-lt"/>
                <a:cs typeface="+mn-lt"/>
              </a:rPr>
              <a:t>, </a:t>
            </a:r>
            <a:r>
              <a:rPr lang="ru-RU" sz="1600" dirty="0" err="1">
                <a:ea typeface="+mn-lt"/>
                <a:cs typeface="+mn-lt"/>
              </a:rPr>
              <a:t>ніж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неструктурований</a:t>
            </a:r>
            <a:r>
              <a:rPr lang="ru-RU" sz="1600" dirty="0">
                <a:ea typeface="+mn-lt"/>
                <a:cs typeface="+mn-lt"/>
              </a:rPr>
              <a:t> стан. </a:t>
            </a:r>
            <a:r>
              <a:rPr lang="ru-RU" sz="1600" dirty="0" err="1">
                <a:ea typeface="+mn-lt"/>
                <a:cs typeface="+mn-lt"/>
              </a:rPr>
              <a:t>Саме</a:t>
            </a:r>
            <a:r>
              <a:rPr lang="ru-RU" sz="1600" dirty="0">
                <a:ea typeface="+mn-lt"/>
                <a:cs typeface="+mn-lt"/>
              </a:rPr>
              <a:t> з </a:t>
            </a:r>
            <a:r>
              <a:rPr lang="ru-RU" sz="1600" dirty="0" err="1">
                <a:ea typeface="+mn-lt"/>
                <a:cs typeface="+mn-lt"/>
              </a:rPr>
              <a:t>цієї</a:t>
            </a:r>
            <a:r>
              <a:rPr lang="ru-RU" sz="1600" dirty="0">
                <a:ea typeface="+mn-lt"/>
                <a:cs typeface="+mn-lt"/>
              </a:rPr>
              <a:t> причини у великих </a:t>
            </a:r>
            <a:r>
              <a:rPr lang="ru-RU" sz="1600" dirty="0" err="1">
                <a:ea typeface="+mn-lt"/>
                <a:cs typeface="+mn-lt"/>
              </a:rPr>
              <a:t>багатоклітинних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організмах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відбувається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диференціація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кліток</a:t>
            </a:r>
            <a:r>
              <a:rPr lang="ru-RU" sz="1600" dirty="0">
                <a:ea typeface="+mn-lt"/>
                <a:cs typeface="+mn-lt"/>
              </a:rPr>
              <a:t>; </a:t>
            </a:r>
            <a:r>
              <a:rPr lang="ru-RU" sz="1600" dirty="0" err="1">
                <a:ea typeface="+mn-lt"/>
                <a:cs typeface="+mn-lt"/>
              </a:rPr>
              <a:t>саме</a:t>
            </a:r>
            <a:r>
              <a:rPr lang="ru-RU" sz="1600" dirty="0">
                <a:ea typeface="+mn-lt"/>
                <a:cs typeface="+mn-lt"/>
              </a:rPr>
              <a:t> тому </a:t>
            </a:r>
            <a:r>
              <a:rPr lang="ru-RU" sz="1600" dirty="0" err="1">
                <a:ea typeface="+mn-lt"/>
                <a:cs typeface="+mn-lt"/>
              </a:rPr>
              <a:t>виникають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нації</a:t>
            </a:r>
            <a:r>
              <a:rPr lang="ru-RU" sz="1600" dirty="0">
                <a:ea typeface="+mn-lt"/>
                <a:cs typeface="+mn-lt"/>
              </a:rPr>
              <a:t>, народи, </a:t>
            </a:r>
            <a:r>
              <a:rPr lang="ru-RU" sz="1600" dirty="0" err="1">
                <a:ea typeface="+mn-lt"/>
                <a:cs typeface="+mn-lt"/>
              </a:rPr>
              <a:t>держави</a:t>
            </a:r>
            <a:r>
              <a:rPr lang="ru-RU" sz="1600" dirty="0">
                <a:ea typeface="+mn-lt"/>
                <a:cs typeface="+mn-lt"/>
              </a:rPr>
              <a:t>.</a:t>
            </a:r>
            <a:endParaRPr lang="ru-RU" sz="1600"/>
          </a:p>
          <a:p>
            <a:r>
              <a:rPr lang="ru-RU" sz="1600" dirty="0" err="1">
                <a:ea typeface="+mn-lt"/>
                <a:cs typeface="+mn-lt"/>
              </a:rPr>
              <a:t>Системний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підхід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реалізується</a:t>
            </a:r>
            <a:r>
              <a:rPr lang="ru-RU" sz="1600" dirty="0">
                <a:ea typeface="+mn-lt"/>
                <a:cs typeface="+mn-lt"/>
              </a:rPr>
              <a:t> шляхом </a:t>
            </a:r>
            <a:r>
              <a:rPr lang="ru-RU" sz="1600" dirty="0" err="1">
                <a:ea typeface="+mn-lt"/>
                <a:cs typeface="+mn-lt"/>
              </a:rPr>
              <a:t>застосування</a:t>
            </a:r>
            <a:r>
              <a:rPr lang="ru-RU" sz="1600" dirty="0">
                <a:ea typeface="+mn-lt"/>
                <a:cs typeface="+mn-lt"/>
              </a:rPr>
              <a:t> системного </a:t>
            </a:r>
            <a:r>
              <a:rPr lang="ru-RU" sz="1600" dirty="0" err="1">
                <a:ea typeface="+mn-lt"/>
                <a:cs typeface="+mn-lt"/>
              </a:rPr>
              <a:t>аналізу</a:t>
            </a:r>
            <a:r>
              <a:rPr lang="ru-RU" sz="1600" dirty="0">
                <a:ea typeface="+mn-lt"/>
                <a:cs typeface="+mn-lt"/>
              </a:rPr>
              <a:t> — </a:t>
            </a:r>
            <a:r>
              <a:rPr lang="ru-RU" sz="1600" dirty="0" err="1">
                <a:ea typeface="+mn-lt"/>
                <a:cs typeface="+mn-lt"/>
              </a:rPr>
              <a:t>сукупності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методологічних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засобів</a:t>
            </a:r>
            <a:r>
              <a:rPr lang="ru-RU" sz="1600" dirty="0">
                <a:ea typeface="+mn-lt"/>
                <a:cs typeface="+mn-lt"/>
              </a:rPr>
              <a:t> системного </a:t>
            </a:r>
            <a:r>
              <a:rPr lang="ru-RU" sz="1600" dirty="0" err="1">
                <a:ea typeface="+mn-lt"/>
                <a:cs typeface="+mn-lt"/>
              </a:rPr>
              <a:t>моделювання</a:t>
            </a:r>
            <a:r>
              <a:rPr lang="ru-RU" sz="1600" dirty="0">
                <a:ea typeface="+mn-lt"/>
                <a:cs typeface="+mn-lt"/>
              </a:rPr>
              <a:t> з метою </a:t>
            </a:r>
            <a:r>
              <a:rPr lang="ru-RU" sz="1600" dirty="0" err="1">
                <a:ea typeface="+mn-lt"/>
                <a:cs typeface="+mn-lt"/>
              </a:rPr>
              <a:t>прийняття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рішень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стосовно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складних</a:t>
            </a:r>
            <a:r>
              <a:rPr lang="ru-RU" sz="1600" dirty="0">
                <a:ea typeface="+mn-lt"/>
                <a:cs typeface="+mn-lt"/>
              </a:rPr>
              <a:t> проблем </a:t>
            </a:r>
            <a:r>
              <a:rPr lang="ru-RU" sz="1600" dirty="0" err="1">
                <a:ea typeface="+mn-lt"/>
                <a:cs typeface="+mn-lt"/>
              </a:rPr>
              <a:t>соціального</a:t>
            </a:r>
            <a:r>
              <a:rPr lang="ru-RU" sz="1600" dirty="0">
                <a:ea typeface="+mn-lt"/>
                <a:cs typeface="+mn-lt"/>
              </a:rPr>
              <a:t>, </a:t>
            </a:r>
            <a:r>
              <a:rPr lang="ru-RU" sz="1600" dirty="0" err="1">
                <a:ea typeface="+mn-lt"/>
                <a:cs typeface="+mn-lt"/>
              </a:rPr>
              <a:t>політичного</a:t>
            </a:r>
            <a:r>
              <a:rPr lang="ru-RU" sz="1600" dirty="0">
                <a:ea typeface="+mn-lt"/>
                <a:cs typeface="+mn-lt"/>
              </a:rPr>
              <a:t>, </a:t>
            </a:r>
            <a:r>
              <a:rPr lang="ru-RU" sz="1600" dirty="0" err="1">
                <a:ea typeface="+mn-lt"/>
                <a:cs typeface="+mn-lt"/>
              </a:rPr>
              <a:t>екологічного</a:t>
            </a:r>
            <a:r>
              <a:rPr lang="ru-RU" sz="1600" dirty="0">
                <a:ea typeface="+mn-lt"/>
                <a:cs typeface="+mn-lt"/>
              </a:rPr>
              <a:t> характеру </a:t>
            </a:r>
            <a:r>
              <a:rPr lang="ru-RU" sz="1600" dirty="0" err="1">
                <a:ea typeface="+mn-lt"/>
                <a:cs typeface="+mn-lt"/>
              </a:rPr>
              <a:t>тощо</a:t>
            </a:r>
            <a:r>
              <a:rPr lang="ru-RU" sz="1600" dirty="0">
                <a:ea typeface="+mn-lt"/>
                <a:cs typeface="+mn-lt"/>
              </a:rPr>
              <a:t>. </a:t>
            </a:r>
            <a:r>
              <a:rPr lang="ru-RU" sz="1600" dirty="0" err="1">
                <a:ea typeface="+mn-lt"/>
                <a:cs typeface="+mn-lt"/>
              </a:rPr>
              <a:t>Системний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аналіз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спирається</a:t>
            </a:r>
            <a:r>
              <a:rPr lang="ru-RU" sz="1600" dirty="0">
                <a:ea typeface="+mn-lt"/>
                <a:cs typeface="+mn-lt"/>
              </a:rPr>
              <a:t> на ряд </a:t>
            </a:r>
            <a:r>
              <a:rPr lang="ru-RU" sz="1600" dirty="0" err="1">
                <a:ea typeface="+mn-lt"/>
                <a:cs typeface="+mn-lt"/>
              </a:rPr>
              <a:t>математичних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дисциплін</a:t>
            </a:r>
            <a:r>
              <a:rPr lang="ru-RU" sz="1600" dirty="0">
                <a:ea typeface="+mn-lt"/>
                <a:cs typeface="+mn-lt"/>
              </a:rPr>
              <a:t> та </a:t>
            </a:r>
            <a:r>
              <a:rPr lang="ru-RU" sz="1600" dirty="0" err="1">
                <a:ea typeface="+mn-lt"/>
                <a:cs typeface="+mn-lt"/>
              </a:rPr>
              <a:t>сучасних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методів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управління</a:t>
            </a:r>
            <a:r>
              <a:rPr lang="ru-RU" sz="1600" dirty="0">
                <a:ea typeface="+mn-lt"/>
                <a:cs typeface="+mn-lt"/>
              </a:rPr>
              <a:t>. </a:t>
            </a:r>
            <a:r>
              <a:rPr lang="ru-RU" sz="1600" dirty="0" err="1">
                <a:ea typeface="+mn-lt"/>
                <a:cs typeface="+mn-lt"/>
              </a:rPr>
              <a:t>Його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основна</a:t>
            </a:r>
            <a:r>
              <a:rPr lang="ru-RU" sz="1600" dirty="0">
                <a:ea typeface="+mn-lt"/>
                <a:cs typeface="+mn-lt"/>
              </a:rPr>
              <a:t> процедура </a:t>
            </a:r>
            <a:r>
              <a:rPr lang="ru-RU" sz="1600" dirty="0" err="1">
                <a:ea typeface="+mn-lt"/>
                <a:cs typeface="+mn-lt"/>
              </a:rPr>
              <a:t>полягає</a:t>
            </a:r>
            <a:r>
              <a:rPr lang="ru-RU" sz="1600" dirty="0">
                <a:ea typeface="+mn-lt"/>
                <a:cs typeface="+mn-lt"/>
              </a:rPr>
              <a:t> у </a:t>
            </a:r>
            <a:r>
              <a:rPr lang="ru-RU" sz="1600" dirty="0" err="1">
                <a:ea typeface="+mn-lt"/>
                <a:cs typeface="+mn-lt"/>
              </a:rPr>
              <a:t>побудові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узагальненої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моделі</a:t>
            </a:r>
            <a:r>
              <a:rPr lang="ru-RU" sz="1600" dirty="0">
                <a:ea typeface="+mn-lt"/>
                <a:cs typeface="+mn-lt"/>
              </a:rPr>
              <a:t>, </a:t>
            </a:r>
            <a:r>
              <a:rPr lang="ru-RU" sz="1600" dirty="0" err="1">
                <a:ea typeface="+mn-lt"/>
                <a:cs typeface="+mn-lt"/>
              </a:rPr>
              <a:t>що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відображує</a:t>
            </a:r>
            <a:r>
              <a:rPr lang="ru-RU" sz="1600" dirty="0">
                <a:ea typeface="+mn-lt"/>
                <a:cs typeface="+mn-lt"/>
              </a:rPr>
              <a:t> структуру й </a:t>
            </a:r>
            <a:r>
              <a:rPr lang="ru-RU" sz="1600" dirty="0" err="1">
                <a:ea typeface="+mn-lt"/>
                <a:cs typeface="+mn-lt"/>
              </a:rPr>
              <a:t>динаміку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взаємозв'язків</a:t>
            </a:r>
            <a:r>
              <a:rPr lang="ru-RU" sz="1600" dirty="0">
                <a:ea typeface="+mn-lt"/>
                <a:cs typeface="+mn-lt"/>
              </a:rPr>
              <a:t> у реальному </a:t>
            </a:r>
            <a:r>
              <a:rPr lang="ru-RU" sz="1600" dirty="0" err="1">
                <a:ea typeface="+mn-lt"/>
                <a:cs typeface="+mn-lt"/>
              </a:rPr>
              <a:t>об'єкті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моделювання</a:t>
            </a:r>
            <a:r>
              <a:rPr lang="ru-RU" sz="1600" dirty="0">
                <a:ea typeface="+mn-lt"/>
                <a:cs typeface="+mn-lt"/>
              </a:rPr>
              <a:t>.</a:t>
            </a:r>
            <a:endParaRPr lang="ru-RU" sz="1600"/>
          </a:p>
          <a:p>
            <a:r>
              <a:rPr lang="ru-RU" sz="1600" dirty="0" err="1">
                <a:ea typeface="+mn-lt"/>
                <a:cs typeface="+mn-lt"/>
              </a:rPr>
              <a:t>Системний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підхід</a:t>
            </a:r>
            <a:r>
              <a:rPr lang="ru-RU" sz="1600" dirty="0">
                <a:ea typeface="+mn-lt"/>
                <a:cs typeface="+mn-lt"/>
              </a:rPr>
              <a:t> і </a:t>
            </a:r>
            <a:r>
              <a:rPr lang="ru-RU" sz="1600" dirty="0" err="1">
                <a:ea typeface="+mn-lt"/>
                <a:cs typeface="+mn-lt"/>
              </a:rPr>
              <a:t>системний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аналіз</a:t>
            </a:r>
            <a:r>
              <a:rPr lang="ru-RU" sz="1600" dirty="0">
                <a:ea typeface="+mn-lt"/>
                <a:cs typeface="+mn-lt"/>
              </a:rPr>
              <a:t> є </a:t>
            </a:r>
            <a:r>
              <a:rPr lang="ru-RU" sz="1600" dirty="0" err="1">
                <a:ea typeface="+mn-lt"/>
                <a:cs typeface="+mn-lt"/>
              </a:rPr>
              <a:t>методологічними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передумовами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розвитку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методів</a:t>
            </a:r>
            <a:r>
              <a:rPr lang="ru-RU" sz="1600" dirty="0">
                <a:ea typeface="+mn-lt"/>
                <a:cs typeface="+mn-lt"/>
              </a:rPr>
              <a:t> МКМ.</a:t>
            </a:r>
            <a:endParaRPr lang="ru-RU" sz="160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2800932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16EF36-D6F2-2CFE-2611-0041F277A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>
                <a:ea typeface="+mj-lt"/>
                <a:cs typeface="+mj-lt"/>
              </a:rPr>
              <a:t>Інформаційні</a:t>
            </a:r>
            <a:r>
              <a:rPr lang="ru-RU" dirty="0">
                <a:ea typeface="+mj-lt"/>
                <a:cs typeface="+mj-lt"/>
              </a:rPr>
              <a:t> </a:t>
            </a:r>
            <a:r>
              <a:rPr lang="ru-RU" dirty="0" err="1">
                <a:ea typeface="+mj-lt"/>
                <a:cs typeface="+mj-lt"/>
              </a:rPr>
              <a:t>передумови</a:t>
            </a:r>
            <a:r>
              <a:rPr lang="ru-RU" dirty="0">
                <a:ea typeface="+mj-lt"/>
                <a:cs typeface="+mj-lt"/>
              </a:rPr>
              <a:t> методу МКМ.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F5C1D3-199B-A4F7-1713-786192E01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ru-RU" dirty="0">
                <a:ea typeface="+mn-lt"/>
                <a:cs typeface="+mn-lt"/>
              </a:rPr>
              <a:t>Метод МКМ, </a:t>
            </a:r>
            <a:r>
              <a:rPr lang="ru-RU" dirty="0" err="1">
                <a:ea typeface="+mn-lt"/>
                <a:cs typeface="+mn-lt"/>
              </a:rPr>
              <a:t>незважаючи</a:t>
            </a:r>
            <a:r>
              <a:rPr lang="ru-RU" dirty="0">
                <a:ea typeface="+mn-lt"/>
                <a:cs typeface="+mn-lt"/>
              </a:rPr>
              <a:t> на </a:t>
            </a:r>
            <a:r>
              <a:rPr lang="ru-RU" dirty="0" err="1">
                <a:ea typeface="+mn-lt"/>
                <a:cs typeface="+mn-lt"/>
              </a:rPr>
              <a:t>наявність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усіх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передумов</a:t>
            </a:r>
            <a:r>
              <a:rPr lang="ru-RU" dirty="0">
                <a:ea typeface="+mn-lt"/>
                <a:cs typeface="+mn-lt"/>
              </a:rPr>
              <a:t>, </a:t>
            </a:r>
            <a:r>
              <a:rPr lang="ru-RU" dirty="0" err="1">
                <a:ea typeface="+mn-lt"/>
                <a:cs typeface="+mn-lt"/>
              </a:rPr>
              <a:t>неможливий</a:t>
            </a:r>
            <a:r>
              <a:rPr lang="ru-RU" dirty="0">
                <a:ea typeface="+mn-lt"/>
                <a:cs typeface="+mn-lt"/>
              </a:rPr>
              <a:t> без </a:t>
            </a:r>
            <a:r>
              <a:rPr lang="ru-RU" dirty="0" err="1">
                <a:ea typeface="+mn-lt"/>
                <a:cs typeface="+mn-lt"/>
              </a:rPr>
              <a:t>створення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відповідної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інформаційної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бази</a:t>
            </a:r>
            <a:r>
              <a:rPr lang="ru-RU" dirty="0">
                <a:ea typeface="+mn-lt"/>
                <a:cs typeface="+mn-lt"/>
              </a:rPr>
              <a:t>. </a:t>
            </a:r>
            <a:r>
              <a:rPr lang="ru-RU" dirty="0" err="1">
                <a:ea typeface="+mn-lt"/>
                <a:cs typeface="+mn-lt"/>
              </a:rPr>
              <a:t>Такі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бази</a:t>
            </a:r>
            <a:r>
              <a:rPr lang="ru-RU" dirty="0">
                <a:ea typeface="+mn-lt"/>
                <a:cs typeface="+mn-lt"/>
              </a:rPr>
              <a:t>, </a:t>
            </a:r>
            <a:r>
              <a:rPr lang="ru-RU" dirty="0" err="1">
                <a:ea typeface="+mn-lt"/>
                <a:cs typeface="+mn-lt"/>
              </a:rPr>
              <a:t>що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являють</a:t>
            </a:r>
            <a:r>
              <a:rPr lang="ru-RU" dirty="0">
                <a:ea typeface="+mn-lt"/>
                <a:cs typeface="+mn-lt"/>
              </a:rPr>
              <a:t> собою систему </a:t>
            </a:r>
            <a:r>
              <a:rPr lang="ru-RU" dirty="0" err="1">
                <a:ea typeface="+mn-lt"/>
                <a:cs typeface="+mn-lt"/>
              </a:rPr>
              <a:t>даних</a:t>
            </a:r>
            <a:r>
              <a:rPr lang="ru-RU" dirty="0">
                <a:ea typeface="+mn-lt"/>
                <a:cs typeface="+mn-lt"/>
              </a:rPr>
              <a:t> про </a:t>
            </a:r>
            <a:r>
              <a:rPr lang="ru-RU" dirty="0" err="1">
                <a:ea typeface="+mn-lt"/>
                <a:cs typeface="+mn-lt"/>
              </a:rPr>
              <a:t>значення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контрольованих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параметрів</a:t>
            </a:r>
            <a:r>
              <a:rPr lang="ru-RU" dirty="0">
                <a:ea typeface="+mn-lt"/>
                <a:cs typeface="+mn-lt"/>
              </a:rPr>
              <a:t>, </a:t>
            </a:r>
            <a:r>
              <a:rPr lang="ru-RU" dirty="0" err="1">
                <a:ea typeface="+mn-lt"/>
                <a:cs typeface="+mn-lt"/>
              </a:rPr>
              <a:t>прив'язані</a:t>
            </a:r>
            <a:r>
              <a:rPr lang="ru-RU" dirty="0">
                <a:ea typeface="+mn-lt"/>
                <a:cs typeface="+mn-lt"/>
              </a:rPr>
              <a:t> до </a:t>
            </a:r>
            <a:r>
              <a:rPr lang="ru-RU" dirty="0" err="1">
                <a:ea typeface="+mn-lt"/>
                <a:cs typeface="+mn-lt"/>
              </a:rPr>
              <a:t>місцевості</a:t>
            </a:r>
            <a:r>
              <a:rPr lang="ru-RU" dirty="0">
                <a:ea typeface="+mn-lt"/>
                <a:cs typeface="+mn-lt"/>
              </a:rPr>
              <a:t> й часу, </a:t>
            </a:r>
            <a:r>
              <a:rPr lang="ru-RU" dirty="0" err="1">
                <a:ea typeface="+mn-lt"/>
                <a:cs typeface="+mn-lt"/>
              </a:rPr>
              <a:t>одержують</a:t>
            </a:r>
            <a:r>
              <a:rPr lang="ru-RU" dirty="0">
                <a:ea typeface="+mn-lt"/>
                <a:cs typeface="+mn-lt"/>
              </a:rPr>
              <a:t> за </a:t>
            </a:r>
            <a:r>
              <a:rPr lang="ru-RU" dirty="0" err="1">
                <a:ea typeface="+mn-lt"/>
                <a:cs typeface="+mn-lt"/>
              </a:rPr>
              <a:t>допомогою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стаціонарних</a:t>
            </a:r>
            <a:r>
              <a:rPr lang="ru-RU" dirty="0">
                <a:ea typeface="+mn-lt"/>
                <a:cs typeface="+mn-lt"/>
              </a:rPr>
              <a:t>, </a:t>
            </a:r>
            <a:r>
              <a:rPr lang="ru-RU" dirty="0" err="1">
                <a:ea typeface="+mn-lt"/>
                <a:cs typeface="+mn-lt"/>
              </a:rPr>
              <a:t>постійно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діючих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контрольних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пунктів</a:t>
            </a:r>
            <a:r>
              <a:rPr lang="ru-RU" dirty="0">
                <a:ea typeface="+mn-lt"/>
                <a:cs typeface="+mn-lt"/>
              </a:rPr>
              <a:t> та </a:t>
            </a:r>
            <a:r>
              <a:rPr lang="ru-RU" dirty="0" err="1">
                <a:ea typeface="+mn-lt"/>
                <a:cs typeface="+mn-lt"/>
              </a:rPr>
              <a:t>виїзних</a:t>
            </a:r>
            <a:r>
              <a:rPr lang="ru-RU" dirty="0">
                <a:ea typeface="+mn-lt"/>
                <a:cs typeface="+mn-lt"/>
              </a:rPr>
              <a:t> (</a:t>
            </a:r>
            <a:r>
              <a:rPr lang="ru-RU" dirty="0" err="1">
                <a:ea typeface="+mn-lt"/>
                <a:cs typeface="+mn-lt"/>
              </a:rPr>
              <a:t>польових</a:t>
            </a:r>
            <a:r>
              <a:rPr lang="ru-RU" dirty="0">
                <a:ea typeface="+mn-lt"/>
                <a:cs typeface="+mn-lt"/>
              </a:rPr>
              <a:t>) </a:t>
            </a:r>
            <a:r>
              <a:rPr lang="ru-RU" dirty="0" err="1">
                <a:ea typeface="+mn-lt"/>
                <a:cs typeface="+mn-lt"/>
              </a:rPr>
              <a:t>лабораторій</a:t>
            </a:r>
            <a:r>
              <a:rPr lang="ru-RU" dirty="0">
                <a:ea typeface="+mn-lt"/>
                <a:cs typeface="+mn-lt"/>
              </a:rPr>
              <a:t>, </a:t>
            </a:r>
            <a:r>
              <a:rPr lang="ru-RU" dirty="0" err="1">
                <a:ea typeface="+mn-lt"/>
                <a:cs typeface="+mn-lt"/>
              </a:rPr>
              <a:t>що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здійснюють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періодичні</a:t>
            </a:r>
            <a:r>
              <a:rPr lang="ru-RU" dirty="0">
                <a:ea typeface="+mn-lt"/>
                <a:cs typeface="+mn-lt"/>
              </a:rPr>
              <a:t> та </a:t>
            </a:r>
            <a:r>
              <a:rPr lang="ru-RU" dirty="0" err="1">
                <a:ea typeface="+mn-lt"/>
                <a:cs typeface="+mn-lt"/>
              </a:rPr>
              <a:t>одноразові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вимірювання</a:t>
            </a:r>
            <a:r>
              <a:rPr lang="ru-RU" dirty="0">
                <a:ea typeface="+mn-lt"/>
                <a:cs typeface="+mn-lt"/>
              </a:rPr>
              <a:t>, а </a:t>
            </a:r>
            <a:r>
              <a:rPr lang="ru-RU" dirty="0" err="1">
                <a:ea typeface="+mn-lt"/>
                <a:cs typeface="+mn-lt"/>
              </a:rPr>
              <a:t>також</a:t>
            </a:r>
            <a:r>
              <a:rPr lang="ru-RU" dirty="0">
                <a:ea typeface="+mn-lt"/>
                <a:cs typeface="+mn-lt"/>
              </a:rPr>
              <a:t> шляхом </a:t>
            </a:r>
            <a:r>
              <a:rPr lang="ru-RU" dirty="0" err="1">
                <a:ea typeface="+mn-lt"/>
                <a:cs typeface="+mn-lt"/>
              </a:rPr>
              <a:t>дистанційного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зондування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поверхні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Землі</a:t>
            </a:r>
            <a:r>
              <a:rPr lang="ru-RU" dirty="0">
                <a:ea typeface="+mn-lt"/>
                <a:cs typeface="+mn-lt"/>
              </a:rPr>
              <a:t> за </a:t>
            </a:r>
            <a:r>
              <a:rPr lang="ru-RU" dirty="0" err="1">
                <a:ea typeface="+mn-lt"/>
                <a:cs typeface="+mn-lt"/>
              </a:rPr>
              <a:t>допомогою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аерокосмічних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апаратів</a:t>
            </a:r>
            <a:r>
              <a:rPr lang="ru-RU" dirty="0">
                <a:ea typeface="+mn-lt"/>
                <a:cs typeface="+mn-lt"/>
              </a:rPr>
              <a:t>. </a:t>
            </a:r>
            <a:r>
              <a:rPr lang="ru-RU" dirty="0" err="1">
                <a:ea typeface="+mn-lt"/>
                <a:cs typeface="+mn-lt"/>
              </a:rPr>
              <a:t>Саме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поява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останнього</a:t>
            </a:r>
            <a:r>
              <a:rPr lang="ru-RU" dirty="0">
                <a:ea typeface="+mn-lt"/>
                <a:cs typeface="+mn-lt"/>
              </a:rPr>
              <a:t> послужила </a:t>
            </a:r>
            <a:r>
              <a:rPr lang="ru-RU" dirty="0" err="1">
                <a:ea typeface="+mn-lt"/>
                <a:cs typeface="+mn-lt"/>
              </a:rPr>
              <a:t>могутнім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поштовхом</a:t>
            </a:r>
            <a:r>
              <a:rPr lang="ru-RU" dirty="0">
                <a:ea typeface="+mn-lt"/>
                <a:cs typeface="+mn-lt"/>
              </a:rPr>
              <a:t> до </a:t>
            </a:r>
            <a:r>
              <a:rPr lang="ru-RU" dirty="0" err="1">
                <a:ea typeface="+mn-lt"/>
                <a:cs typeface="+mn-lt"/>
              </a:rPr>
              <a:t>розвитку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методів</a:t>
            </a:r>
            <a:r>
              <a:rPr lang="ru-RU" dirty="0">
                <a:ea typeface="+mn-lt"/>
                <a:cs typeface="+mn-lt"/>
              </a:rPr>
              <a:t> </a:t>
            </a:r>
            <a:r>
              <a:rPr lang="ru-RU" b="1" dirty="0" err="1">
                <a:ea typeface="+mn-lt"/>
                <a:cs typeface="+mn-lt"/>
              </a:rPr>
              <a:t>МКМ</a:t>
            </a:r>
            <a:r>
              <a:rPr lang="ru-RU" dirty="0" err="1">
                <a:ea typeface="+mn-lt"/>
                <a:cs typeface="+mn-lt"/>
              </a:rPr>
              <a:t>у</a:t>
            </a:r>
            <a:r>
              <a:rPr lang="ru-RU" dirty="0">
                <a:ea typeface="+mn-lt"/>
                <a:cs typeface="+mn-lt"/>
              </a:rPr>
              <a:t> таких науках, як </a:t>
            </a:r>
            <a:r>
              <a:rPr lang="ru-RU" dirty="0" err="1">
                <a:ea typeface="+mn-lt"/>
                <a:cs typeface="+mn-lt"/>
              </a:rPr>
              <a:t>географія</a:t>
            </a:r>
            <a:r>
              <a:rPr lang="ru-RU" dirty="0">
                <a:ea typeface="+mn-lt"/>
                <a:cs typeface="+mn-lt"/>
              </a:rPr>
              <a:t> і </a:t>
            </a:r>
            <a:r>
              <a:rPr lang="ru-RU" dirty="0" err="1">
                <a:ea typeface="+mn-lt"/>
                <a:cs typeface="+mn-lt"/>
              </a:rPr>
              <a:t>картографія</a:t>
            </a:r>
            <a:r>
              <a:rPr lang="ru-RU" dirty="0">
                <a:ea typeface="+mn-lt"/>
                <a:cs typeface="+mn-lt"/>
              </a:rPr>
              <a:t>. </a:t>
            </a:r>
            <a:r>
              <a:rPr lang="ru-RU" dirty="0" err="1">
                <a:ea typeface="+mn-lt"/>
                <a:cs typeface="+mn-lt"/>
              </a:rPr>
              <a:t>Надалі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ці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методи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були</a:t>
            </a:r>
            <a:r>
              <a:rPr lang="ru-RU" dirty="0">
                <a:ea typeface="+mn-lt"/>
                <a:cs typeface="+mn-lt"/>
              </a:rPr>
              <a:t> з </a:t>
            </a:r>
            <a:r>
              <a:rPr lang="ru-RU" dirty="0" err="1">
                <a:ea typeface="+mn-lt"/>
                <a:cs typeface="+mn-lt"/>
              </a:rPr>
              <a:t>успіхом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застосовані</a:t>
            </a:r>
            <a:r>
              <a:rPr lang="ru-RU" dirty="0">
                <a:ea typeface="+mn-lt"/>
                <a:cs typeface="+mn-lt"/>
              </a:rPr>
              <a:t> в </a:t>
            </a:r>
            <a:r>
              <a:rPr lang="ru-RU" dirty="0" err="1">
                <a:ea typeface="+mn-lt"/>
                <a:cs typeface="+mn-lt"/>
              </a:rPr>
              <a:t>соціоекології</a:t>
            </a:r>
            <a:r>
              <a:rPr lang="ru-RU" dirty="0">
                <a:ea typeface="+mn-lt"/>
                <a:cs typeface="+mn-lt"/>
              </a:rPr>
              <a:t>.</a:t>
            </a:r>
            <a:endParaRPr lang="ru-RU" dirty="0"/>
          </a:p>
          <a:p>
            <a:r>
              <a:rPr lang="ru-RU" dirty="0" err="1">
                <a:ea typeface="+mn-lt"/>
                <a:cs typeface="+mn-lt"/>
              </a:rPr>
              <a:t>Спочатку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моделі</a:t>
            </a:r>
            <a:r>
              <a:rPr lang="ru-RU" dirty="0">
                <a:ea typeface="+mn-lt"/>
                <a:cs typeface="+mn-lt"/>
              </a:rPr>
              <a:t>, </a:t>
            </a:r>
            <a:r>
              <a:rPr lang="ru-RU" dirty="0" err="1">
                <a:ea typeface="+mn-lt"/>
                <a:cs typeface="+mn-lt"/>
              </a:rPr>
              <a:t>що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будувалися</a:t>
            </a:r>
            <a:r>
              <a:rPr lang="ru-RU" dirty="0">
                <a:ea typeface="+mn-lt"/>
                <a:cs typeface="+mn-lt"/>
              </a:rPr>
              <a:t> методами МКМ, </a:t>
            </a:r>
            <a:r>
              <a:rPr lang="ru-RU" dirty="0" err="1">
                <a:ea typeface="+mn-lt"/>
                <a:cs typeface="+mn-lt"/>
              </a:rPr>
              <a:t>були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двовимірними</a:t>
            </a:r>
            <a:r>
              <a:rPr lang="ru-RU" dirty="0">
                <a:ea typeface="+mn-lt"/>
                <a:cs typeface="+mn-lt"/>
              </a:rPr>
              <a:t>. </a:t>
            </a:r>
            <a:r>
              <a:rPr lang="ru-RU" dirty="0" err="1">
                <a:ea typeface="+mn-lt"/>
                <a:cs typeface="+mn-lt"/>
              </a:rPr>
              <a:t>Однак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останнім</a:t>
            </a:r>
            <a:r>
              <a:rPr lang="ru-RU" dirty="0">
                <a:ea typeface="+mn-lt"/>
                <a:cs typeface="+mn-lt"/>
              </a:rPr>
              <a:t> часом з </a:t>
            </a:r>
            <a:r>
              <a:rPr lang="ru-RU" dirty="0" err="1">
                <a:ea typeface="+mn-lt"/>
                <a:cs typeface="+mn-lt"/>
              </a:rPr>
              <a:t>розвитком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комп'ютерної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техніки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з'являється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безліч</a:t>
            </a:r>
            <a:r>
              <a:rPr lang="ru-RU" dirty="0">
                <a:ea typeface="+mn-lt"/>
                <a:cs typeface="+mn-lt"/>
              </a:rPr>
              <a:t> 3-вимірних математико-</a:t>
            </a:r>
            <a:r>
              <a:rPr lang="ru-RU" dirty="0" err="1">
                <a:ea typeface="+mn-lt"/>
                <a:cs typeface="+mn-lt"/>
              </a:rPr>
              <a:t>картографічних</a:t>
            </a:r>
            <a:r>
              <a:rPr lang="ru-RU" dirty="0">
                <a:ea typeface="+mn-lt"/>
                <a:cs typeface="+mn-lt"/>
              </a:rPr>
              <a:t> моделей.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0487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1B14C7-5E94-798B-8AFC-CDB2CF72A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196" y="1166692"/>
            <a:ext cx="3970225" cy="4526280"/>
          </a:xfrm>
        </p:spPr>
        <p:txBody>
          <a:bodyPr>
            <a:normAutofit/>
          </a:bodyPr>
          <a:lstStyle/>
          <a:p>
            <a:pPr algn="ctr"/>
            <a:r>
              <a:rPr lang="ru-RU" sz="3700" dirty="0" err="1">
                <a:ea typeface="+mj-lt"/>
                <a:cs typeface="+mj-lt"/>
              </a:rPr>
              <a:t>Етапи</a:t>
            </a:r>
            <a:r>
              <a:rPr lang="ru-RU" sz="3700" dirty="0">
                <a:ea typeface="+mj-lt"/>
                <a:cs typeface="+mj-lt"/>
              </a:rPr>
              <a:t> </a:t>
            </a:r>
            <a:r>
              <a:rPr lang="ru-RU" sz="3700" dirty="0" err="1">
                <a:ea typeface="+mj-lt"/>
                <a:cs typeface="+mj-lt"/>
              </a:rPr>
              <a:t>математико</a:t>
            </a:r>
            <a:r>
              <a:rPr lang="ru-RU" sz="3700" dirty="0">
                <a:ea typeface="+mj-lt"/>
                <a:cs typeface="+mj-lt"/>
              </a:rPr>
              <a:t> </a:t>
            </a:r>
            <a:r>
              <a:rPr lang="ru-RU" sz="3700" dirty="0" err="1">
                <a:ea typeface="+mj-lt"/>
                <a:cs typeface="+mj-lt"/>
              </a:rPr>
              <a:t>картографічного</a:t>
            </a:r>
            <a:r>
              <a:rPr lang="ru-RU" sz="3700" dirty="0">
                <a:ea typeface="+mj-lt"/>
                <a:cs typeface="+mj-lt"/>
              </a:rPr>
              <a:t> </a:t>
            </a:r>
            <a:r>
              <a:rPr lang="ru-RU" sz="3700" dirty="0" err="1">
                <a:ea typeface="+mj-lt"/>
                <a:cs typeface="+mj-lt"/>
              </a:rPr>
              <a:t>моделювання</a:t>
            </a:r>
            <a:endParaRPr lang="ru-RU" sz="3700" dirty="0" err="1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1A617B-219E-487B-B65E-8C74CB20B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8744" y="932688"/>
            <a:ext cx="5916603" cy="4992624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buNone/>
            </a:pPr>
            <a:r>
              <a:rPr lang="ru-RU" sz="1600" dirty="0">
                <a:ea typeface="+mn-lt"/>
                <a:cs typeface="+mn-lt"/>
              </a:rPr>
              <a:t>1) </a:t>
            </a:r>
            <a:r>
              <a:rPr lang="ru-RU" sz="1600" dirty="0" err="1">
                <a:ea typeface="+mn-lt"/>
                <a:cs typeface="+mn-lt"/>
              </a:rPr>
              <a:t>Створення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концептуальної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моделі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соціоекосистєми</a:t>
            </a:r>
            <a:r>
              <a:rPr lang="ru-RU" sz="1600" dirty="0">
                <a:ea typeface="+mn-lt"/>
                <a:cs typeface="+mn-lt"/>
              </a:rPr>
              <a:t>. </a:t>
            </a:r>
            <a:r>
              <a:rPr lang="ru-RU" sz="1600" dirty="0" err="1">
                <a:ea typeface="+mn-lt"/>
                <a:cs typeface="+mn-lt"/>
              </a:rPr>
              <a:t>Ця</a:t>
            </a:r>
            <a:r>
              <a:rPr lang="ru-RU" sz="1600" dirty="0">
                <a:ea typeface="+mn-lt"/>
                <a:cs typeface="+mn-lt"/>
              </a:rPr>
              <a:t> модель </a:t>
            </a:r>
            <a:r>
              <a:rPr lang="ru-RU" sz="1600" dirty="0" err="1">
                <a:ea typeface="+mn-lt"/>
                <a:cs typeface="+mn-lt"/>
              </a:rPr>
              <a:t>відображує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головні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моменти</a:t>
            </a:r>
            <a:r>
              <a:rPr lang="ru-RU" sz="1600" dirty="0">
                <a:ea typeface="+mn-lt"/>
                <a:cs typeface="+mn-lt"/>
              </a:rPr>
              <a:t>, </a:t>
            </a:r>
            <a:r>
              <a:rPr lang="ru-RU" sz="1600" dirty="0" err="1">
                <a:ea typeface="+mn-lt"/>
                <a:cs typeface="+mn-lt"/>
              </a:rPr>
              <a:t>що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повинні</a:t>
            </a:r>
            <a:r>
              <a:rPr lang="ru-RU" sz="1600" dirty="0">
                <a:ea typeface="+mn-lt"/>
                <a:cs typeface="+mn-lt"/>
              </a:rPr>
              <a:t> бути основою </a:t>
            </a:r>
            <a:r>
              <a:rPr lang="ru-RU" sz="1600" dirty="0" err="1">
                <a:ea typeface="+mn-lt"/>
                <a:cs typeface="+mn-lt"/>
              </a:rPr>
              <a:t>майбутньої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моделі</a:t>
            </a:r>
            <a:r>
              <a:rPr lang="ru-RU" sz="1600" dirty="0">
                <a:ea typeface="+mn-lt"/>
                <a:cs typeface="+mn-lt"/>
              </a:rPr>
              <a:t>, </a:t>
            </a:r>
            <a:r>
              <a:rPr lang="ru-RU" sz="1600" dirty="0" err="1">
                <a:ea typeface="+mn-lt"/>
                <a:cs typeface="+mn-lt"/>
              </a:rPr>
              <a:t>відповідно</a:t>
            </a:r>
            <a:r>
              <a:rPr lang="ru-RU" sz="1600" dirty="0">
                <a:ea typeface="+mn-lt"/>
                <a:cs typeface="+mn-lt"/>
              </a:rPr>
              <a:t> до </a:t>
            </a:r>
            <a:r>
              <a:rPr lang="ru-RU" sz="1600" dirty="0" err="1">
                <a:ea typeface="+mn-lt"/>
                <a:cs typeface="+mn-lt"/>
              </a:rPr>
              <a:t>переслідуваної</a:t>
            </a:r>
            <a:r>
              <a:rPr lang="ru-RU" sz="1600" dirty="0">
                <a:ea typeface="+mn-lt"/>
                <a:cs typeface="+mn-lt"/>
              </a:rPr>
              <a:t> мети. Вона </a:t>
            </a:r>
            <a:r>
              <a:rPr lang="ru-RU" sz="1600" dirty="0" err="1">
                <a:ea typeface="+mn-lt"/>
                <a:cs typeface="+mn-lt"/>
              </a:rPr>
              <a:t>визначає</a:t>
            </a:r>
            <a:r>
              <a:rPr lang="ru-RU" sz="1600" dirty="0">
                <a:ea typeface="+mn-lt"/>
                <a:cs typeface="+mn-lt"/>
              </a:rPr>
              <a:t> склад </a:t>
            </a:r>
            <a:r>
              <a:rPr lang="ru-RU" sz="1600" dirty="0" err="1">
                <a:ea typeface="+mn-lt"/>
                <a:cs typeface="+mn-lt"/>
              </a:rPr>
              <a:t>вхідних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параметрів</a:t>
            </a:r>
            <a:r>
              <a:rPr lang="ru-RU" sz="1600" dirty="0">
                <a:ea typeface="+mn-lt"/>
                <a:cs typeface="+mn-lt"/>
              </a:rPr>
              <a:t> і </a:t>
            </a:r>
            <a:r>
              <a:rPr lang="ru-RU" sz="1600" dirty="0" err="1">
                <a:ea typeface="+mn-lt"/>
                <a:cs typeface="+mn-lt"/>
              </a:rPr>
              <a:t>обмежень</a:t>
            </a:r>
            <a:r>
              <a:rPr lang="ru-RU" sz="1600" dirty="0">
                <a:ea typeface="+mn-lt"/>
                <a:cs typeface="+mn-lt"/>
              </a:rPr>
              <a:t>, </a:t>
            </a:r>
            <a:r>
              <a:rPr lang="ru-RU" sz="1600" dirty="0" err="1">
                <a:ea typeface="+mn-lt"/>
                <a:cs typeface="+mn-lt"/>
              </a:rPr>
              <a:t>що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вводяться</a:t>
            </a:r>
            <a:r>
              <a:rPr lang="ru-RU" sz="1600" dirty="0">
                <a:ea typeface="+mn-lt"/>
                <a:cs typeface="+mn-lt"/>
              </a:rPr>
              <a:t> в </a:t>
            </a:r>
            <a:r>
              <a:rPr lang="ru-RU" sz="1600" dirty="0" err="1">
                <a:ea typeface="+mn-lt"/>
                <a:cs typeface="+mn-lt"/>
              </a:rPr>
              <a:t>імітаційну</a:t>
            </a:r>
            <a:r>
              <a:rPr lang="ru-RU" sz="1600" dirty="0">
                <a:ea typeface="+mn-lt"/>
                <a:cs typeface="+mn-lt"/>
              </a:rPr>
              <a:t> модель.</a:t>
            </a:r>
            <a:endParaRPr lang="ru-RU" sz="1600"/>
          </a:p>
          <a:p>
            <a:pPr marL="0" indent="0">
              <a:buNone/>
            </a:pPr>
            <a:r>
              <a:rPr lang="ru-RU" sz="1600" dirty="0">
                <a:ea typeface="+mn-lt"/>
                <a:cs typeface="+mn-lt"/>
              </a:rPr>
              <a:t>2)</a:t>
            </a:r>
            <a:r>
              <a:rPr lang="ru-RU" sz="1600" dirty="0" err="1">
                <a:ea typeface="+mn-lt"/>
                <a:cs typeface="+mn-lt"/>
              </a:rPr>
              <a:t>Розробка</a:t>
            </a:r>
            <a:r>
              <a:rPr lang="ru-RU" sz="1600" dirty="0">
                <a:ea typeface="+mn-lt"/>
                <a:cs typeface="+mn-lt"/>
              </a:rPr>
              <a:t> пакета </a:t>
            </a:r>
            <a:r>
              <a:rPr lang="ru-RU" sz="1600" dirty="0" err="1">
                <a:ea typeface="+mn-lt"/>
                <a:cs typeface="+mn-lt"/>
              </a:rPr>
              <a:t>прикладних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програм</a:t>
            </a:r>
            <a:r>
              <a:rPr lang="ru-RU" sz="1600" dirty="0">
                <a:ea typeface="+mn-lt"/>
                <a:cs typeface="+mn-lt"/>
              </a:rPr>
              <a:t>. Пакет </a:t>
            </a:r>
            <a:r>
              <a:rPr lang="ru-RU" sz="1600" dirty="0" err="1">
                <a:ea typeface="+mn-lt"/>
                <a:cs typeface="+mn-lt"/>
              </a:rPr>
              <a:t>прикладних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програм</a:t>
            </a:r>
            <a:r>
              <a:rPr lang="ru-RU" sz="1600" dirty="0">
                <a:ea typeface="+mn-lt"/>
                <a:cs typeface="+mn-lt"/>
              </a:rPr>
              <a:t> для </a:t>
            </a:r>
            <a:r>
              <a:rPr lang="ru-RU" sz="1600" dirty="0" err="1">
                <a:ea typeface="+mn-lt"/>
                <a:cs typeface="+mn-lt"/>
              </a:rPr>
              <a:t>моделювання</a:t>
            </a:r>
            <a:r>
              <a:rPr lang="ru-RU" sz="1600" dirty="0">
                <a:ea typeface="+mn-lt"/>
                <a:cs typeface="+mn-lt"/>
              </a:rPr>
              <a:t> на ЕОМ </a:t>
            </a:r>
            <a:r>
              <a:rPr lang="ru-RU" sz="1600" dirty="0" err="1">
                <a:ea typeface="+mn-lt"/>
                <a:cs typeface="+mn-lt"/>
              </a:rPr>
              <a:t>розробляється</a:t>
            </a:r>
            <a:r>
              <a:rPr lang="ru-RU" sz="1600" dirty="0">
                <a:ea typeface="+mn-lt"/>
                <a:cs typeface="+mn-lt"/>
              </a:rPr>
              <a:t> на </a:t>
            </a:r>
            <a:r>
              <a:rPr lang="ru-RU" sz="1600" dirty="0" err="1">
                <a:ea typeface="+mn-lt"/>
                <a:cs typeface="+mn-lt"/>
              </a:rPr>
              <a:t>основі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концепції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моделі</a:t>
            </a:r>
            <a:r>
              <a:rPr lang="ru-RU" sz="1600" dirty="0">
                <a:ea typeface="+mn-lt"/>
                <a:cs typeface="+mn-lt"/>
              </a:rPr>
              <a:t>.</a:t>
            </a:r>
            <a:endParaRPr lang="ru-RU" sz="1600"/>
          </a:p>
          <a:p>
            <a:pPr marL="0" indent="0">
              <a:buNone/>
            </a:pPr>
            <a:r>
              <a:rPr lang="ru-RU" sz="1600" dirty="0">
                <a:ea typeface="+mn-lt"/>
                <a:cs typeface="+mn-lt"/>
              </a:rPr>
              <a:t>3)</a:t>
            </a:r>
            <a:r>
              <a:rPr lang="ru-RU" sz="1600" dirty="0" err="1">
                <a:ea typeface="+mn-lt"/>
                <a:cs typeface="+mn-lt"/>
              </a:rPr>
              <a:t>Ретроспективний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аналіз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даних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вимірювань</a:t>
            </a:r>
            <a:r>
              <a:rPr lang="ru-RU" sz="1600" dirty="0">
                <a:ea typeface="+mn-lt"/>
                <a:cs typeface="+mn-lt"/>
              </a:rPr>
              <a:t>. Проводиться </a:t>
            </a:r>
            <a:r>
              <a:rPr lang="ru-RU" sz="1600" dirty="0" err="1">
                <a:ea typeface="+mn-lt"/>
                <a:cs typeface="+mn-lt"/>
              </a:rPr>
              <a:t>ретроспективний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аналіз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даних</a:t>
            </a:r>
            <a:r>
              <a:rPr lang="ru-RU" sz="1600" dirty="0">
                <a:ea typeface="+mn-lt"/>
                <a:cs typeface="+mn-lt"/>
              </a:rPr>
              <a:t> комплексного </a:t>
            </a:r>
            <a:r>
              <a:rPr lang="ru-RU" sz="1600" dirty="0" err="1">
                <a:ea typeface="+mn-lt"/>
                <a:cs typeface="+mn-lt"/>
              </a:rPr>
              <a:t>вивчення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території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соціоекосистеми</a:t>
            </a:r>
            <a:r>
              <a:rPr lang="ru-RU" sz="1600" dirty="0">
                <a:ea typeface="+mn-lt"/>
                <a:cs typeface="+mn-lt"/>
              </a:rPr>
              <a:t>, </a:t>
            </a:r>
            <a:r>
              <a:rPr lang="ru-RU" sz="1600" dirty="0" err="1">
                <a:ea typeface="+mn-lt"/>
                <a:cs typeface="+mn-lt"/>
              </a:rPr>
              <a:t>матеріалів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її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дистанційного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зондування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аеродинамічними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апаратами</a:t>
            </a:r>
            <a:r>
              <a:rPr lang="ru-RU" sz="1600" dirty="0">
                <a:ea typeface="+mn-lt"/>
                <a:cs typeface="+mn-lt"/>
              </a:rPr>
              <a:t>. На </a:t>
            </a:r>
            <a:r>
              <a:rPr lang="ru-RU" sz="1600" dirty="0" err="1">
                <a:ea typeface="+mn-lt"/>
                <a:cs typeface="+mn-lt"/>
              </a:rPr>
              <a:t>основі</a:t>
            </a:r>
            <a:r>
              <a:rPr lang="ru-RU" sz="1600" dirty="0">
                <a:ea typeface="+mn-lt"/>
                <a:cs typeface="+mn-lt"/>
              </a:rPr>
              <a:t> такого </a:t>
            </a:r>
            <a:r>
              <a:rPr lang="ru-RU" sz="1600" dirty="0" err="1">
                <a:ea typeface="+mn-lt"/>
                <a:cs typeface="+mn-lt"/>
              </a:rPr>
              <a:t>аналізу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будуються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синтетичні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картографічні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моделі</a:t>
            </a:r>
            <a:r>
              <a:rPr lang="ru-RU" sz="1600" dirty="0">
                <a:ea typeface="+mn-lt"/>
                <a:cs typeface="+mn-lt"/>
              </a:rPr>
              <a:t>, </a:t>
            </a:r>
            <a:r>
              <a:rPr lang="ru-RU" sz="1600" dirty="0" err="1">
                <a:ea typeface="+mn-lt"/>
                <a:cs typeface="+mn-lt"/>
              </a:rPr>
              <a:t>тобто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пакети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тематичних</a:t>
            </a:r>
            <a:r>
              <a:rPr lang="ru-RU" sz="1600" dirty="0">
                <a:ea typeface="+mn-lt"/>
                <a:cs typeface="+mn-lt"/>
              </a:rPr>
              <a:t> карт </a:t>
            </a:r>
            <a:r>
              <a:rPr lang="ru-RU" sz="1600" dirty="0" err="1">
                <a:ea typeface="+mn-lt"/>
                <a:cs typeface="+mn-lt"/>
              </a:rPr>
              <a:t>території</a:t>
            </a:r>
            <a:r>
              <a:rPr lang="ru-RU" sz="1600" dirty="0">
                <a:ea typeface="+mn-lt"/>
                <a:cs typeface="+mn-lt"/>
              </a:rPr>
              <a:t>. За </a:t>
            </a:r>
            <a:r>
              <a:rPr lang="ru-RU" sz="1600" dirty="0" err="1">
                <a:ea typeface="+mn-lt"/>
                <a:cs typeface="+mn-lt"/>
              </a:rPr>
              <a:t>допомогою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спеціальних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значків</a:t>
            </a:r>
            <a:r>
              <a:rPr lang="ru-RU" sz="1600" dirty="0">
                <a:ea typeface="+mn-lt"/>
                <a:cs typeface="+mn-lt"/>
              </a:rPr>
              <a:t>, </a:t>
            </a:r>
            <a:r>
              <a:rPr lang="ru-RU" sz="1600" dirty="0" err="1">
                <a:ea typeface="+mn-lt"/>
                <a:cs typeface="+mn-lt"/>
              </a:rPr>
              <a:t>градації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кольору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або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штрихування</a:t>
            </a:r>
            <a:r>
              <a:rPr lang="ru-RU" sz="1600" dirty="0">
                <a:ea typeface="+mn-lt"/>
                <a:cs typeface="+mn-lt"/>
              </a:rPr>
              <a:t>, </a:t>
            </a:r>
            <a:r>
              <a:rPr lang="ru-RU" sz="1600" dirty="0" err="1">
                <a:ea typeface="+mn-lt"/>
                <a:cs typeface="+mn-lt"/>
              </a:rPr>
              <a:t>системи</a:t>
            </a:r>
            <a:r>
              <a:rPr lang="ru-RU" sz="1600" dirty="0">
                <a:ea typeface="+mn-lt"/>
                <a:cs typeface="+mn-lt"/>
              </a:rPr>
              <a:t> горизонталей </a:t>
            </a:r>
            <a:r>
              <a:rPr lang="ru-RU" sz="1600" dirty="0" err="1">
                <a:ea typeface="+mn-lt"/>
                <a:cs typeface="+mn-lt"/>
              </a:rPr>
              <a:t>ці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карти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відображують</a:t>
            </a:r>
            <a:r>
              <a:rPr lang="ru-RU" sz="1600" dirty="0">
                <a:ea typeface="+mn-lt"/>
                <a:cs typeface="+mn-lt"/>
              </a:rPr>
              <a:t> стан і </a:t>
            </a:r>
            <a:r>
              <a:rPr lang="ru-RU" sz="1600" dirty="0" err="1">
                <a:ea typeface="+mn-lt"/>
                <a:cs typeface="+mn-lt"/>
              </a:rPr>
              <a:t>просторовий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розподіл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природної</a:t>
            </a:r>
            <a:r>
              <a:rPr lang="ru-RU" sz="1600" dirty="0">
                <a:ea typeface="+mn-lt"/>
                <a:cs typeface="+mn-lt"/>
              </a:rPr>
              <a:t> і </a:t>
            </a:r>
            <a:r>
              <a:rPr lang="ru-RU" sz="1600" dirty="0" err="1">
                <a:ea typeface="+mn-lt"/>
                <a:cs typeface="+mn-lt"/>
              </a:rPr>
              <a:t>соціально-економічної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екосистеми</a:t>
            </a:r>
            <a:r>
              <a:rPr lang="ru-RU" sz="1600" dirty="0">
                <a:ea typeface="+mn-lt"/>
                <a:cs typeface="+mn-lt"/>
              </a:rPr>
              <a:t>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414028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D7E1AF-0126-77DC-A031-63C2DCBD1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ru-RU" sz="3400">
                <a:ea typeface="+mj-lt"/>
                <a:cs typeface="+mj-lt"/>
              </a:rPr>
              <a:t>Типовий масштаб карт:</a:t>
            </a:r>
            <a:endParaRPr lang="ru-RU" sz="34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C03B9356-B6B3-B992-3CB1-81FB4012AB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3129078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4748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6D397C-19A2-CE09-997C-A9A25B403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813" y="1399075"/>
            <a:ext cx="4532267" cy="4526280"/>
          </a:xfrm>
        </p:spPr>
        <p:txBody>
          <a:bodyPr>
            <a:normAutofit/>
          </a:bodyPr>
          <a:lstStyle/>
          <a:p>
            <a:pPr algn="ctr"/>
            <a:r>
              <a:rPr lang="ru-RU" sz="3700" dirty="0" err="1">
                <a:ea typeface="+mj-lt"/>
                <a:cs typeface="+mj-lt"/>
              </a:rPr>
              <a:t>Етапи</a:t>
            </a:r>
            <a:r>
              <a:rPr lang="ru-RU" sz="3700" dirty="0">
                <a:ea typeface="+mj-lt"/>
                <a:cs typeface="+mj-lt"/>
              </a:rPr>
              <a:t> </a:t>
            </a:r>
            <a:r>
              <a:rPr lang="ru-RU" sz="3700" dirty="0" err="1">
                <a:ea typeface="+mj-lt"/>
                <a:cs typeface="+mj-lt"/>
              </a:rPr>
              <a:t>математико</a:t>
            </a:r>
            <a:r>
              <a:rPr lang="ru-RU" sz="3700" dirty="0">
                <a:ea typeface="+mj-lt"/>
                <a:cs typeface="+mj-lt"/>
              </a:rPr>
              <a:t> </a:t>
            </a:r>
            <a:r>
              <a:rPr lang="ru-RU" sz="3700" dirty="0" err="1">
                <a:ea typeface="+mj-lt"/>
                <a:cs typeface="+mj-lt"/>
              </a:rPr>
              <a:t>картографічного</a:t>
            </a:r>
            <a:r>
              <a:rPr lang="ru-RU" sz="3700" dirty="0">
                <a:ea typeface="+mj-lt"/>
                <a:cs typeface="+mj-lt"/>
              </a:rPr>
              <a:t/>
            </a:r>
            <a:br>
              <a:rPr lang="ru-RU" sz="3700" dirty="0">
                <a:ea typeface="+mj-lt"/>
                <a:cs typeface="+mj-lt"/>
              </a:rPr>
            </a:br>
            <a:r>
              <a:rPr lang="ru-RU" sz="3700" dirty="0">
                <a:ea typeface="+mj-lt"/>
                <a:cs typeface="+mj-lt"/>
              </a:rPr>
              <a:t> </a:t>
            </a:r>
            <a:r>
              <a:rPr lang="ru-RU" sz="3700" dirty="0" err="1">
                <a:ea typeface="+mj-lt"/>
                <a:cs typeface="+mj-lt"/>
              </a:rPr>
              <a:t>моделювання</a:t>
            </a:r>
            <a:endParaRPr lang="ru-RU" sz="3700" dirty="0">
              <a:ea typeface="+mj-lt"/>
              <a:cs typeface="+mj-lt"/>
            </a:endParaRPr>
          </a:p>
          <a:p>
            <a:pPr algn="ctr"/>
            <a:endParaRPr lang="ru-RU" sz="37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BC4719-0227-A9C4-6D70-8AC9BC5B28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ru-RU" sz="1600" dirty="0">
                <a:ea typeface="+mn-lt"/>
                <a:cs typeface="+mn-lt"/>
              </a:rPr>
              <a:t>4)</a:t>
            </a:r>
            <a:r>
              <a:rPr lang="ru-RU" sz="1600" dirty="0" err="1">
                <a:ea typeface="+mn-lt"/>
                <a:cs typeface="+mn-lt"/>
              </a:rPr>
              <a:t>Формування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бази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даних</a:t>
            </a:r>
            <a:r>
              <a:rPr lang="ru-RU" sz="1600" dirty="0">
                <a:ea typeface="+mn-lt"/>
                <a:cs typeface="+mn-lt"/>
              </a:rPr>
              <a:t>. </a:t>
            </a:r>
            <a:r>
              <a:rPr lang="ru-RU" sz="1600" dirty="0" err="1">
                <a:ea typeface="+mn-lt"/>
                <a:cs typeface="+mn-lt"/>
              </a:rPr>
              <a:t>Інформація</a:t>
            </a:r>
            <a:r>
              <a:rPr lang="ru-RU" sz="1600" dirty="0">
                <a:ea typeface="+mn-lt"/>
                <a:cs typeface="+mn-lt"/>
              </a:rPr>
              <a:t>, подана у </a:t>
            </a:r>
            <a:r>
              <a:rPr lang="ru-RU" sz="1600" dirty="0" err="1">
                <a:ea typeface="+mn-lt"/>
                <a:cs typeface="+mn-lt"/>
              </a:rPr>
              <a:t>вигляді</a:t>
            </a:r>
            <a:r>
              <a:rPr lang="ru-RU" sz="1600" dirty="0">
                <a:ea typeface="+mn-lt"/>
                <a:cs typeface="+mn-lt"/>
              </a:rPr>
              <a:t> карт, </a:t>
            </a:r>
            <a:r>
              <a:rPr lang="ru-RU" sz="1600" dirty="0" err="1">
                <a:ea typeface="+mn-lt"/>
                <a:cs typeface="+mn-lt"/>
              </a:rPr>
              <a:t>кодується</a:t>
            </a:r>
            <a:r>
              <a:rPr lang="ru-RU" sz="1600" dirty="0">
                <a:ea typeface="+mn-lt"/>
                <a:cs typeface="+mn-lt"/>
              </a:rPr>
              <a:t> і переноситься в </a:t>
            </a:r>
            <a:r>
              <a:rPr lang="ru-RU" sz="1600" dirty="0" err="1">
                <a:ea typeface="+mn-lt"/>
                <a:cs typeface="+mn-lt"/>
              </a:rPr>
              <a:t>пам'ять</a:t>
            </a:r>
            <a:r>
              <a:rPr lang="ru-RU" sz="1600" dirty="0">
                <a:ea typeface="+mn-lt"/>
                <a:cs typeface="+mn-lt"/>
              </a:rPr>
              <a:t> ЕОМ у </a:t>
            </a:r>
            <a:r>
              <a:rPr lang="ru-RU" sz="1600" dirty="0" err="1">
                <a:ea typeface="+mn-lt"/>
                <a:cs typeface="+mn-lt"/>
              </a:rPr>
              <a:t>вигляді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відповідної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бази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даних</a:t>
            </a:r>
            <a:r>
              <a:rPr lang="ru-RU" sz="1600" dirty="0">
                <a:ea typeface="+mn-lt"/>
                <a:cs typeface="+mn-lt"/>
              </a:rPr>
              <a:t>.</a:t>
            </a:r>
            <a:endParaRPr lang="ru-RU" sz="1600" dirty="0"/>
          </a:p>
          <a:p>
            <a:pPr marL="0" indent="0">
              <a:buNone/>
            </a:pPr>
            <a:r>
              <a:rPr lang="ru-RU" sz="1600" dirty="0">
                <a:ea typeface="+mn-lt"/>
                <a:cs typeface="+mn-lt"/>
              </a:rPr>
              <a:t>5)</a:t>
            </a:r>
            <a:r>
              <a:rPr lang="ru-RU" sz="1600" dirty="0" err="1">
                <a:ea typeface="+mn-lt"/>
                <a:cs typeface="+mn-lt"/>
              </a:rPr>
              <a:t>Створення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машинних</a:t>
            </a:r>
            <a:r>
              <a:rPr lang="ru-RU" sz="1600" dirty="0">
                <a:ea typeface="+mn-lt"/>
                <a:cs typeface="+mn-lt"/>
              </a:rPr>
              <a:t> карт. </a:t>
            </a:r>
            <a:r>
              <a:rPr lang="ru-RU" sz="1600" dirty="0" err="1">
                <a:ea typeface="+mn-lt"/>
                <a:cs typeface="+mn-lt"/>
              </a:rPr>
              <a:t>Використовуючи</a:t>
            </a:r>
            <a:r>
              <a:rPr lang="ru-RU" sz="1600" dirty="0">
                <a:ea typeface="+mn-lt"/>
                <a:cs typeface="+mn-lt"/>
              </a:rPr>
              <a:t> пакет </a:t>
            </a:r>
            <a:r>
              <a:rPr lang="ru-RU" sz="1600" dirty="0" err="1">
                <a:ea typeface="+mn-lt"/>
                <a:cs typeface="+mn-lt"/>
              </a:rPr>
              <a:t>прикладних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програм</a:t>
            </a:r>
            <a:r>
              <a:rPr lang="ru-RU" sz="1600" dirty="0">
                <a:ea typeface="+mn-lt"/>
                <a:cs typeface="+mn-lt"/>
              </a:rPr>
              <a:t>, </a:t>
            </a:r>
            <a:r>
              <a:rPr lang="ru-RU" sz="1600" dirty="0" err="1">
                <a:ea typeface="+mn-lt"/>
                <a:cs typeface="+mn-lt"/>
              </a:rPr>
              <a:t>експертна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група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створює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машинні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карти</a:t>
            </a:r>
            <a:r>
              <a:rPr lang="ru-RU" sz="1600" dirty="0">
                <a:ea typeface="+mn-lt"/>
                <a:cs typeface="+mn-lt"/>
              </a:rPr>
              <a:t>, з </a:t>
            </a:r>
            <a:r>
              <a:rPr lang="ru-RU" sz="1600" dirty="0" err="1">
                <a:ea typeface="+mn-lt"/>
                <a:cs typeface="+mn-lt"/>
              </a:rPr>
              <a:t>якими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можна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працювати</a:t>
            </a:r>
            <a:r>
              <a:rPr lang="ru-RU" sz="1600" dirty="0">
                <a:ea typeface="+mn-lt"/>
                <a:cs typeface="+mn-lt"/>
              </a:rPr>
              <a:t> в </a:t>
            </a:r>
            <a:r>
              <a:rPr lang="ru-RU" sz="1600" dirty="0" err="1">
                <a:ea typeface="+mn-lt"/>
                <a:cs typeface="+mn-lt"/>
              </a:rPr>
              <a:t>діалоговому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режимі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відповідно</a:t>
            </a:r>
            <a:r>
              <a:rPr lang="ru-RU" sz="1600" dirty="0">
                <a:ea typeface="+mn-lt"/>
                <a:cs typeface="+mn-lt"/>
              </a:rPr>
              <a:t> до </a:t>
            </a:r>
            <a:r>
              <a:rPr lang="ru-RU" sz="1600" dirty="0" err="1">
                <a:ea typeface="+mn-lt"/>
                <a:cs typeface="+mn-lt"/>
              </a:rPr>
              <a:t>можливостей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програмного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забезпечення</a:t>
            </a:r>
            <a:r>
              <a:rPr lang="ru-RU" sz="1600" dirty="0">
                <a:ea typeface="+mn-lt"/>
                <a:cs typeface="+mn-lt"/>
              </a:rPr>
              <a:t>. </a:t>
            </a:r>
            <a:r>
              <a:rPr lang="ru-RU" sz="1600" dirty="0" err="1">
                <a:ea typeface="+mn-lt"/>
                <a:cs typeface="+mn-lt"/>
              </a:rPr>
              <a:t>Ці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карти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відбивають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результати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моделювання</a:t>
            </a:r>
            <a:r>
              <a:rPr lang="ru-RU" sz="1600" dirty="0">
                <a:ea typeface="+mn-lt"/>
                <a:cs typeface="+mn-lt"/>
              </a:rPr>
              <a:t>. Вони </a:t>
            </a:r>
            <a:r>
              <a:rPr lang="ru-RU" sz="1600" dirty="0" err="1">
                <a:ea typeface="+mn-lt"/>
                <a:cs typeface="+mn-lt"/>
              </a:rPr>
              <a:t>можуть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виводитися</a:t>
            </a:r>
            <a:r>
              <a:rPr lang="ru-RU" sz="1600" dirty="0">
                <a:ea typeface="+mn-lt"/>
                <a:cs typeface="+mn-lt"/>
              </a:rPr>
              <a:t> на </a:t>
            </a:r>
            <a:r>
              <a:rPr lang="ru-RU" sz="1600" dirty="0" err="1">
                <a:ea typeface="+mn-lt"/>
                <a:cs typeface="+mn-lt"/>
              </a:rPr>
              <a:t>екран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монітора</a:t>
            </a:r>
            <a:r>
              <a:rPr lang="ru-RU" sz="1600" dirty="0">
                <a:ea typeface="+mn-lt"/>
                <a:cs typeface="+mn-lt"/>
              </a:rPr>
              <a:t> в заданий момент </a:t>
            </a:r>
            <a:r>
              <a:rPr lang="ru-RU" sz="1600" dirty="0" err="1">
                <a:ea typeface="+mn-lt"/>
                <a:cs typeface="+mn-lt"/>
              </a:rPr>
              <a:t>або</a:t>
            </a:r>
            <a:r>
              <a:rPr lang="ru-RU" sz="1600" dirty="0">
                <a:ea typeface="+mn-lt"/>
                <a:cs typeface="+mn-lt"/>
              </a:rPr>
              <a:t> у </a:t>
            </a:r>
            <a:r>
              <a:rPr lang="ru-RU" sz="1600" dirty="0" err="1">
                <a:ea typeface="+mn-lt"/>
                <a:cs typeface="+mn-lt"/>
              </a:rPr>
              <a:t>необхідній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послідовності</a:t>
            </a:r>
            <a:r>
              <a:rPr lang="ru-RU" sz="1600" dirty="0">
                <a:ea typeface="+mn-lt"/>
                <a:cs typeface="+mn-lt"/>
              </a:rPr>
              <a:t>, </a:t>
            </a:r>
            <a:r>
              <a:rPr lang="ru-RU" sz="1600" dirty="0" err="1">
                <a:ea typeface="+mn-lt"/>
                <a:cs typeface="+mn-lt"/>
              </a:rPr>
              <a:t>трансформуватися</a:t>
            </a:r>
            <a:r>
              <a:rPr lang="ru-RU" sz="1600" dirty="0">
                <a:ea typeface="+mn-lt"/>
                <a:cs typeface="+mn-lt"/>
              </a:rPr>
              <a:t> в </a:t>
            </a:r>
            <a:r>
              <a:rPr lang="ru-RU" sz="1600" dirty="0" err="1">
                <a:ea typeface="+mn-lt"/>
                <a:cs typeface="+mn-lt"/>
              </a:rPr>
              <a:t>організаційно-господарські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карти</a:t>
            </a:r>
            <a:r>
              <a:rPr lang="ru-RU" sz="1600" dirty="0">
                <a:ea typeface="+mn-lt"/>
                <a:cs typeface="+mn-lt"/>
              </a:rPr>
              <a:t>. </a:t>
            </a:r>
            <a:r>
              <a:rPr lang="ru-RU" sz="1600" dirty="0" err="1">
                <a:ea typeface="+mn-lt"/>
                <a:cs typeface="+mn-lt"/>
              </a:rPr>
              <a:t>Змінюючи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вихідні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параметри</a:t>
            </a:r>
            <a:r>
              <a:rPr lang="ru-RU" sz="1600" dirty="0">
                <a:ea typeface="+mn-lt"/>
                <a:cs typeface="+mn-lt"/>
              </a:rPr>
              <a:t> й </a:t>
            </a:r>
            <a:r>
              <a:rPr lang="ru-RU" sz="1600" dirty="0" err="1">
                <a:ea typeface="+mn-lt"/>
                <a:cs typeface="+mn-lt"/>
              </a:rPr>
              <a:t>імітуючи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напрямок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господарської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діяльності</a:t>
            </a:r>
            <a:r>
              <a:rPr lang="ru-RU" sz="1600" dirty="0">
                <a:ea typeface="+mn-lt"/>
                <a:cs typeface="+mn-lt"/>
              </a:rPr>
              <a:t>, </a:t>
            </a:r>
            <a:r>
              <a:rPr lang="ru-RU" sz="1600" dirty="0" err="1">
                <a:ea typeface="+mn-lt"/>
                <a:cs typeface="+mn-lt"/>
              </a:rPr>
              <a:t>можна</a:t>
            </a:r>
            <a:r>
              <a:rPr lang="ru-RU" sz="1600" dirty="0">
                <a:ea typeface="+mn-lt"/>
                <a:cs typeface="+mn-lt"/>
              </a:rPr>
              <a:t> в реальному </a:t>
            </a:r>
            <a:r>
              <a:rPr lang="ru-RU" sz="1600" dirty="0" err="1">
                <a:ea typeface="+mn-lt"/>
                <a:cs typeface="+mn-lt"/>
              </a:rPr>
              <a:t>часі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спостерігати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можливі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результати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такої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діяльності</a:t>
            </a:r>
            <a:r>
              <a:rPr lang="ru-RU" sz="1600" dirty="0">
                <a:ea typeface="+mn-lt"/>
                <a:cs typeface="+mn-lt"/>
              </a:rPr>
              <a:t>. Таким чином, шляхом </a:t>
            </a:r>
            <a:r>
              <a:rPr lang="ru-RU" sz="1600" dirty="0" err="1">
                <a:ea typeface="+mn-lt"/>
                <a:cs typeface="+mn-lt"/>
              </a:rPr>
              <a:t>підбору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варіантів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можна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оптимізувати</a:t>
            </a:r>
            <a:r>
              <a:rPr lang="ru-RU" sz="1600" dirty="0">
                <a:ea typeface="+mn-lt"/>
                <a:cs typeface="+mn-lt"/>
              </a:rPr>
              <a:t> </a:t>
            </a:r>
            <a:r>
              <a:rPr lang="ru-RU" sz="1600" dirty="0" err="1">
                <a:ea typeface="+mn-lt"/>
                <a:cs typeface="+mn-lt"/>
              </a:rPr>
              <a:t>природокористування</a:t>
            </a:r>
            <a:r>
              <a:rPr lang="ru-RU" sz="1600" dirty="0">
                <a:ea typeface="+mn-lt"/>
                <a:cs typeface="+mn-lt"/>
              </a:rPr>
              <a:t> в </a:t>
            </a:r>
            <a:r>
              <a:rPr lang="ru-RU" sz="1600" dirty="0" err="1">
                <a:ea typeface="+mn-lt"/>
                <a:cs typeface="+mn-lt"/>
              </a:rPr>
              <a:t>соціоекосистемі</a:t>
            </a:r>
            <a:r>
              <a:rPr lang="ru-RU" sz="1600" dirty="0">
                <a:ea typeface="+mn-lt"/>
                <a:cs typeface="+mn-lt"/>
              </a:rPr>
              <a:t>.</a:t>
            </a:r>
            <a:endParaRPr lang="ru-RU" sz="1600" dirty="0"/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743587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DC1205-F98C-1061-A4A1-563F77AC4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26720"/>
            <a:ext cx="10506456" cy="1919141"/>
          </a:xfrm>
        </p:spPr>
        <p:txBody>
          <a:bodyPr anchor="b">
            <a:normAutofit/>
          </a:bodyPr>
          <a:lstStyle/>
          <a:p>
            <a:r>
              <a:rPr lang="ru-RU" sz="6000">
                <a:ea typeface="+mj-lt"/>
                <a:cs typeface="+mj-lt"/>
              </a:rPr>
              <a:t>Задачі соціоекологічного моделювання</a:t>
            </a:r>
            <a:endParaRPr lang="ru-RU" sz="60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0B5DEA-ADF6-4BA5-9307-147F0A4685A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8680" y="2898648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2783982"/>
            <a:ext cx="1873457" cy="1371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98332C-CD00-D41F-F787-0365987B2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76" y="3348077"/>
            <a:ext cx="10509504" cy="290568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ru-RU" sz="2400" b="1" dirty="0">
                <a:ea typeface="+mn-lt"/>
                <a:cs typeface="+mn-lt"/>
              </a:rPr>
              <a:t>Задачами </a:t>
            </a:r>
            <a:r>
              <a:rPr lang="ru-RU" sz="2400" b="1" dirty="0" err="1">
                <a:ea typeface="+mn-lt"/>
                <a:cs typeface="+mn-lt"/>
              </a:rPr>
              <a:t>соціоекологічного</a:t>
            </a:r>
            <a:r>
              <a:rPr lang="ru-RU" sz="2400" b="1" dirty="0">
                <a:ea typeface="+mn-lt"/>
                <a:cs typeface="+mn-lt"/>
              </a:rPr>
              <a:t> </a:t>
            </a:r>
            <a:r>
              <a:rPr lang="ru-RU" sz="2400" b="1" dirty="0" err="1">
                <a:ea typeface="+mn-lt"/>
                <a:cs typeface="+mn-lt"/>
              </a:rPr>
              <a:t>моделювання</a:t>
            </a:r>
            <a:r>
              <a:rPr lang="ru-RU" sz="2400" b="1" dirty="0">
                <a:ea typeface="+mn-lt"/>
                <a:cs typeface="+mn-lt"/>
              </a:rPr>
              <a:t> є:</a:t>
            </a:r>
            <a:endParaRPr lang="ru-RU" sz="2400" b="1"/>
          </a:p>
          <a:p>
            <a:pPr marL="0" indent="0">
              <a:buNone/>
            </a:pPr>
            <a:r>
              <a:rPr lang="ru-RU" sz="2000" dirty="0">
                <a:ea typeface="+mn-lt"/>
                <a:cs typeface="+mn-lt"/>
              </a:rPr>
              <a:t>1)</a:t>
            </a:r>
            <a:r>
              <a:rPr lang="ru-RU" sz="2000" dirty="0" err="1">
                <a:ea typeface="+mn-lt"/>
                <a:cs typeface="+mn-lt"/>
              </a:rPr>
              <a:t>Виявлення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структури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соціоекосистеми</a:t>
            </a:r>
            <a:r>
              <a:rPr lang="ru-RU" sz="2000" dirty="0">
                <a:ea typeface="+mn-lt"/>
                <a:cs typeface="+mn-lt"/>
              </a:rPr>
              <a:t>, </a:t>
            </a:r>
            <a:r>
              <a:rPr lang="ru-RU" sz="2000" dirty="0" err="1">
                <a:ea typeface="+mn-lt"/>
                <a:cs typeface="+mn-lt"/>
              </a:rPr>
              <a:t>особливостей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функціонування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структурних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елементів</a:t>
            </a:r>
            <a:r>
              <a:rPr lang="ru-RU" sz="2000" dirty="0">
                <a:ea typeface="+mn-lt"/>
                <a:cs typeface="+mn-lt"/>
              </a:rPr>
              <a:t> і '</a:t>
            </a:r>
            <a:r>
              <a:rPr lang="ru-RU" sz="2000" dirty="0" err="1">
                <a:ea typeface="+mn-lt"/>
                <a:cs typeface="+mn-lt"/>
              </a:rPr>
              <a:t>їхніх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взаємозв'язків</a:t>
            </a:r>
            <a:r>
              <a:rPr lang="ru-RU" sz="2000" dirty="0">
                <a:ea typeface="+mn-lt"/>
                <a:cs typeface="+mn-lt"/>
              </a:rPr>
              <a:t> (</a:t>
            </a:r>
            <a:r>
              <a:rPr lang="ru-RU" sz="2000" dirty="0" err="1">
                <a:ea typeface="+mn-lt"/>
                <a:cs typeface="+mn-lt"/>
              </a:rPr>
              <a:t>закономірностей</a:t>
            </a:r>
            <a:r>
              <a:rPr lang="ru-RU" sz="2000" dirty="0">
                <a:ea typeface="+mn-lt"/>
                <a:cs typeface="+mn-lt"/>
              </a:rPr>
              <a:t> такого </a:t>
            </a:r>
            <a:r>
              <a:rPr lang="ru-RU" sz="2000" dirty="0" err="1">
                <a:ea typeface="+mn-lt"/>
                <a:cs typeface="+mn-lt"/>
              </a:rPr>
              <a:t>взаємозв'язку</a:t>
            </a:r>
            <a:r>
              <a:rPr lang="ru-RU" sz="2000" dirty="0">
                <a:ea typeface="+mn-lt"/>
                <a:cs typeface="+mn-lt"/>
              </a:rPr>
              <a:t>);</a:t>
            </a:r>
            <a:endParaRPr lang="ru-RU" dirty="0"/>
          </a:p>
          <a:p>
            <a:pPr marL="0" indent="0">
              <a:buNone/>
            </a:pPr>
            <a:r>
              <a:rPr lang="ru-RU" sz="2000" dirty="0">
                <a:ea typeface="+mn-lt"/>
                <a:cs typeface="+mn-lt"/>
              </a:rPr>
              <a:t>2)</a:t>
            </a:r>
            <a:r>
              <a:rPr lang="ru-RU" sz="2000" dirty="0" err="1">
                <a:ea typeface="+mn-lt"/>
                <a:cs typeface="+mn-lt"/>
              </a:rPr>
              <a:t>Визначення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основних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параметрів</a:t>
            </a:r>
            <a:r>
              <a:rPr lang="ru-RU" sz="2000" dirty="0">
                <a:ea typeface="+mn-lt"/>
                <a:cs typeface="+mn-lt"/>
              </a:rPr>
              <a:t> гомеостазу СЕС (</a:t>
            </a:r>
            <a:r>
              <a:rPr lang="ru-RU" sz="2000" dirty="0" err="1">
                <a:ea typeface="+mn-lt"/>
                <a:cs typeface="+mn-lt"/>
              </a:rPr>
              <a:t>тобто</a:t>
            </a:r>
            <a:r>
              <a:rPr lang="ru-RU" sz="2000" dirty="0">
                <a:ea typeface="+mn-lt"/>
                <a:cs typeface="+mn-lt"/>
              </a:rPr>
              <a:t> меж </a:t>
            </a:r>
            <a:r>
              <a:rPr lang="ru-RU" sz="2000" dirty="0" err="1">
                <a:ea typeface="+mn-lt"/>
                <a:cs typeface="+mn-lt"/>
              </a:rPr>
              <a:t>стійкості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соціоекосистеми</a:t>
            </a:r>
            <a:r>
              <a:rPr lang="ru-RU" sz="2000" dirty="0">
                <a:ea typeface="+mn-lt"/>
                <a:cs typeface="+mn-lt"/>
              </a:rPr>
              <a:t>), а </a:t>
            </a:r>
            <a:r>
              <a:rPr lang="ru-RU" sz="2000" dirty="0" err="1">
                <a:ea typeface="+mn-lt"/>
                <a:cs typeface="+mn-lt"/>
              </a:rPr>
              <a:t>також</a:t>
            </a:r>
            <a:r>
              <a:rPr lang="ru-RU" sz="2000" dirty="0">
                <a:ea typeface="+mn-lt"/>
                <a:cs typeface="+mn-lt"/>
              </a:rPr>
              <a:t> оптимального стану </a:t>
            </a:r>
            <a:r>
              <a:rPr lang="ru-RU" sz="2000" dirty="0" err="1">
                <a:ea typeface="+mn-lt"/>
                <a:cs typeface="+mn-lt"/>
              </a:rPr>
              <a:t>соціоекологічних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досліджень</a:t>
            </a:r>
            <a:r>
              <a:rPr lang="ru-RU" sz="2000" dirty="0">
                <a:ea typeface="+mn-lt"/>
                <a:cs typeface="+mn-lt"/>
              </a:rPr>
              <a:t>.</a:t>
            </a:r>
            <a:endParaRPr lang="ru-RU" dirty="0"/>
          </a:p>
          <a:p>
            <a:pPr marL="0" indent="0">
              <a:buNone/>
            </a:pPr>
            <a:r>
              <a:rPr lang="ru-RU" sz="2000" dirty="0">
                <a:ea typeface="+mn-lt"/>
                <a:cs typeface="+mn-lt"/>
              </a:rPr>
              <a:t>3)</a:t>
            </a:r>
            <a:r>
              <a:rPr lang="ru-RU" sz="2000" dirty="0" err="1">
                <a:ea typeface="+mn-lt"/>
                <a:cs typeface="+mn-lt"/>
              </a:rPr>
              <a:t>Визначення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ступеня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наближення</a:t>
            </a:r>
            <a:r>
              <a:rPr lang="ru-RU" sz="2000" dirty="0">
                <a:ea typeface="+mn-lt"/>
                <a:cs typeface="+mn-lt"/>
              </a:rPr>
              <a:t> (</a:t>
            </a:r>
            <a:r>
              <a:rPr lang="ru-RU" sz="2000" dirty="0" err="1">
                <a:ea typeface="+mn-lt"/>
                <a:cs typeface="+mn-lt"/>
              </a:rPr>
              <a:t>близькості</a:t>
            </a:r>
            <a:r>
              <a:rPr lang="ru-RU" sz="2000" dirty="0">
                <a:ea typeface="+mn-lt"/>
                <a:cs typeface="+mn-lt"/>
              </a:rPr>
              <a:t>) стану СЕС до </a:t>
            </a:r>
            <a:r>
              <a:rPr lang="ru-RU" sz="2000" dirty="0" err="1">
                <a:ea typeface="+mn-lt"/>
                <a:cs typeface="+mn-lt"/>
              </a:rPr>
              <a:t>критичної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межі</a:t>
            </a:r>
            <a:r>
              <a:rPr lang="ru-RU" sz="2000" dirty="0">
                <a:ea typeface="+mn-lt"/>
                <a:cs typeface="+mn-lt"/>
              </a:rPr>
              <a:t>, </a:t>
            </a:r>
            <a:r>
              <a:rPr lang="ru-RU" sz="2000" dirty="0" err="1">
                <a:ea typeface="+mn-lt"/>
                <a:cs typeface="+mn-lt"/>
              </a:rPr>
              <a:t>що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віддаляє</a:t>
            </a:r>
            <a:r>
              <a:rPr lang="ru-RU" sz="2000" dirty="0">
                <a:ea typeface="+mn-lt"/>
                <a:cs typeface="+mn-lt"/>
              </a:rPr>
              <a:t> гомеостаз </a:t>
            </a:r>
            <a:r>
              <a:rPr lang="ru-RU" sz="2000" dirty="0" err="1">
                <a:ea typeface="+mn-lt"/>
                <a:cs typeface="+mn-lt"/>
              </a:rPr>
              <a:t>від</a:t>
            </a:r>
            <a:r>
              <a:rPr lang="ru-RU" sz="2000" dirty="0">
                <a:ea typeface="+mn-lt"/>
                <a:cs typeface="+mn-lt"/>
              </a:rPr>
              <a:t> стану </a:t>
            </a:r>
            <a:r>
              <a:rPr lang="ru-RU" sz="2000" dirty="0" err="1">
                <a:ea typeface="+mn-lt"/>
                <a:cs typeface="+mn-lt"/>
              </a:rPr>
              <a:t>незворотного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розпаду</a:t>
            </a:r>
            <a:r>
              <a:rPr lang="ru-RU" sz="2000" dirty="0">
                <a:ea typeface="+mn-lt"/>
                <a:cs typeface="+mn-lt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466532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DarkSeedLeftStep">
      <a:dk1>
        <a:srgbClr val="000000"/>
      </a:dk1>
      <a:lt1>
        <a:srgbClr val="FFFFFF"/>
      </a:lt1>
      <a:dk2>
        <a:srgbClr val="2D301B"/>
      </a:dk2>
      <a:lt2>
        <a:srgbClr val="F1F0F3"/>
      </a:lt2>
      <a:accent1>
        <a:srgbClr val="9AA842"/>
      </a:accent1>
      <a:accent2>
        <a:srgbClr val="B1903B"/>
      </a:accent2>
      <a:accent3>
        <a:srgbClr val="C3714D"/>
      </a:accent3>
      <a:accent4>
        <a:srgbClr val="B13B48"/>
      </a:accent4>
      <a:accent5>
        <a:srgbClr val="C34D8B"/>
      </a:accent5>
      <a:accent6>
        <a:srgbClr val="B13BAB"/>
      </a:accent6>
      <a:hlink>
        <a:srgbClr val="C44F79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682</Words>
  <Application>Microsoft Office PowerPoint</Application>
  <PresentationFormat>Широкоэкранный</PresentationFormat>
  <Paragraphs>42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Avenir Next LT Pro</vt:lpstr>
      <vt:lpstr>Calibri</vt:lpstr>
      <vt:lpstr>AccentBoxVTI</vt:lpstr>
      <vt:lpstr>МАТЕМАТИКО-КАРТОГРАФІНЕ МОДЕЛЮВАННЯ СОЦІОЕКОСИСТЕМИ</vt:lpstr>
      <vt:lpstr>Джерела і передумови розвитку методів МКМ.</vt:lpstr>
      <vt:lpstr>Технічні передумови методу МКМ.</vt:lpstr>
      <vt:lpstr>Системний підхід</vt:lpstr>
      <vt:lpstr>Інформаційні передумови методу МКМ.</vt:lpstr>
      <vt:lpstr>Етапи математико картографічного моделювання</vt:lpstr>
      <vt:lpstr>Типовий масштаб карт:</vt:lpstr>
      <vt:lpstr>Етапи математико картографічного  моделювання </vt:lpstr>
      <vt:lpstr>Задачі соціоекологічного моделювання</vt:lpstr>
      <vt:lpstr>Задачі соціоекологічного моделювання</vt:lpstr>
      <vt:lpstr>Соціоекосистему неможливо цілком формалізувати, тому комп'ютерне моделювання — найбільш реалістичне моделювання, оскільки воно допускає особисту участь людини в моделі, що працює в діалоговому режимі з ЕОМ, і таким чином забезпечує її здатність довільно втручатися у хід розвитку моделі.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RePack by Diakov</cp:lastModifiedBy>
  <cp:revision>161</cp:revision>
  <dcterms:created xsi:type="dcterms:W3CDTF">2022-11-17T09:55:25Z</dcterms:created>
  <dcterms:modified xsi:type="dcterms:W3CDTF">2023-10-18T07:37:51Z</dcterms:modified>
</cp:coreProperties>
</file>