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webm" ContentType="video/webm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61"/>
  </p:notesMasterIdLst>
  <p:sldIdLst>
    <p:sldId id="292" r:id="rId2"/>
    <p:sldId id="293" r:id="rId3"/>
    <p:sldId id="263" r:id="rId4"/>
    <p:sldId id="318" r:id="rId5"/>
    <p:sldId id="319" r:id="rId6"/>
    <p:sldId id="320" r:id="rId7"/>
    <p:sldId id="321" r:id="rId8"/>
    <p:sldId id="322" r:id="rId9"/>
    <p:sldId id="323" r:id="rId10"/>
    <p:sldId id="324" r:id="rId11"/>
    <p:sldId id="325" r:id="rId12"/>
    <p:sldId id="262" r:id="rId13"/>
    <p:sldId id="294" r:id="rId14"/>
    <p:sldId id="295" r:id="rId15"/>
    <p:sldId id="296" r:id="rId16"/>
    <p:sldId id="298" r:id="rId17"/>
    <p:sldId id="297" r:id="rId18"/>
    <p:sldId id="299" r:id="rId19"/>
    <p:sldId id="327" r:id="rId20"/>
    <p:sldId id="300" r:id="rId21"/>
    <p:sldId id="301" r:id="rId22"/>
    <p:sldId id="290" r:id="rId23"/>
    <p:sldId id="266" r:id="rId24"/>
    <p:sldId id="265" r:id="rId25"/>
    <p:sldId id="268" r:id="rId26"/>
    <p:sldId id="269" r:id="rId27"/>
    <p:sldId id="302" r:id="rId28"/>
    <p:sldId id="270" r:id="rId29"/>
    <p:sldId id="303" r:id="rId30"/>
    <p:sldId id="304" r:id="rId31"/>
    <p:sldId id="305" r:id="rId32"/>
    <p:sldId id="271" r:id="rId33"/>
    <p:sldId id="272" r:id="rId34"/>
    <p:sldId id="306" r:id="rId35"/>
    <p:sldId id="273" r:id="rId36"/>
    <p:sldId id="307" r:id="rId37"/>
    <p:sldId id="308" r:id="rId38"/>
    <p:sldId id="274" r:id="rId39"/>
    <p:sldId id="309" r:id="rId40"/>
    <p:sldId id="275" r:id="rId41"/>
    <p:sldId id="310" r:id="rId42"/>
    <p:sldId id="311" r:id="rId43"/>
    <p:sldId id="277" r:id="rId44"/>
    <p:sldId id="312" r:id="rId45"/>
    <p:sldId id="313" r:id="rId46"/>
    <p:sldId id="314" r:id="rId47"/>
    <p:sldId id="276" r:id="rId48"/>
    <p:sldId id="279" r:id="rId49"/>
    <p:sldId id="315" r:id="rId50"/>
    <p:sldId id="278" r:id="rId51"/>
    <p:sldId id="316" r:id="rId52"/>
    <p:sldId id="280" r:id="rId53"/>
    <p:sldId id="317" r:id="rId54"/>
    <p:sldId id="282" r:id="rId55"/>
    <p:sldId id="281" r:id="rId56"/>
    <p:sldId id="285" r:id="rId57"/>
    <p:sldId id="326" r:id="rId58"/>
    <p:sldId id="329" r:id="rId59"/>
    <p:sldId id="328" r:id="rId6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724F"/>
    <a:srgbClr val="000000"/>
    <a:srgbClr val="57836D"/>
    <a:srgbClr val="61937A"/>
    <a:srgbClr val="FDF0D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24" autoAdjust="0"/>
  </p:normalViewPr>
  <p:slideViewPr>
    <p:cSldViewPr snapToGrid="0">
      <p:cViewPr>
        <p:scale>
          <a:sx n="66" d="100"/>
          <a:sy n="66" d="100"/>
        </p:scale>
        <p:origin x="-900" y="-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6C0027-8B83-4E77-A422-E8FE7B695431}" type="datetimeFigureOut">
              <a:rPr lang="ru-RU" smtClean="0"/>
              <a:pPr/>
              <a:t>20.09.2024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E26B13-030F-43C2-A529-5CF8A1074B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77959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E26B13-030F-43C2-A529-5CF8A1074BD3}" type="slidenum">
              <a:rPr lang="ru-RU" smtClean="0"/>
              <a:pPr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20810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609600" y="3699804"/>
            <a:ext cx="110744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609600" y="1433732"/>
            <a:ext cx="110744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951501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6278099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6053797" y="3526302"/>
            <a:ext cx="6096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857F1-56AA-428D-BB43-80B6BD55786B}" type="datetimeFigureOut">
              <a:rPr lang="ru-RU" smtClean="0"/>
              <a:pPr/>
              <a:t>20.09.2024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581BEB-3452-44BF-895B-D12CF91CF6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857F1-56AA-428D-BB43-80B6BD55786B}" type="datetimeFigureOut">
              <a:rPr lang="ru-RU" smtClean="0"/>
              <a:pPr/>
              <a:t>20.09.2024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81BEB-3452-44BF-895B-D12CF91CF6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857F1-56AA-428D-BB43-80B6BD55786B}" type="datetimeFigureOut">
              <a:rPr lang="ru-RU" smtClean="0"/>
              <a:pPr/>
              <a:t>20.09.2024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81BEB-3452-44BF-895B-D12CF91CF6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609600" y="1524000"/>
            <a:ext cx="109728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04857F1-56AA-428D-BB43-80B6BD55786B}" type="datetimeFigureOut">
              <a:rPr lang="ru-RU" smtClean="0"/>
              <a:pPr/>
              <a:t>20.09.2024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10581BEB-3452-44BF-895B-D12CF91CF6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857F1-56AA-428D-BB43-80B6BD55786B}" type="datetimeFigureOut">
              <a:rPr lang="ru-RU" smtClean="0"/>
              <a:pPr/>
              <a:t>20.09.2024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81BEB-3452-44BF-895B-D12CF91CF6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505200"/>
            <a:ext cx="105664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4958864"/>
            <a:ext cx="105664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14400" y="4916993"/>
            <a:ext cx="105664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857F1-56AA-428D-BB43-80B6BD55786B}" type="datetimeFigureOut">
              <a:rPr lang="ru-RU" smtClean="0"/>
              <a:pPr/>
              <a:t>20.09.2024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81BEB-3452-44BF-895B-D12CF91CF6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6197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81BEB-3452-44BF-895B-D12CF91CF6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857F1-56AA-428D-BB43-80B6BD55786B}" type="datetimeFigureOut">
              <a:rPr lang="ru-RU" smtClean="0"/>
              <a:pPr/>
              <a:t>20.09.2024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609600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6199717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55448"/>
            <a:ext cx="109728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6197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750593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339840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857F1-56AA-428D-BB43-80B6BD55786B}" type="datetimeFigureOut">
              <a:rPr lang="ru-RU" smtClean="0"/>
              <a:pPr/>
              <a:t>20.09.2024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81BEB-3452-44BF-895B-D12CF91CF6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857F1-56AA-428D-BB43-80B6BD55786B}" type="datetimeFigureOut">
              <a:rPr lang="ru-RU" smtClean="0"/>
              <a:pPr/>
              <a:t>20.09.2024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81BEB-3452-44BF-895B-D12CF91CF6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609600" y="457200"/>
            <a:ext cx="83312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042400" y="1600200"/>
            <a:ext cx="2645664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9042400" y="457200"/>
            <a:ext cx="26416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04857F1-56AA-428D-BB43-80B6BD55786B}" type="datetimeFigureOut">
              <a:rPr lang="ru-RU" smtClean="0"/>
              <a:pPr/>
              <a:t>20.09.2024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0581BEB-3452-44BF-895B-D12CF91CF6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39200" y="457200"/>
            <a:ext cx="2743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09600" y="457200"/>
            <a:ext cx="80264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839200" y="1600200"/>
            <a:ext cx="27432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857F1-56AA-428D-BB43-80B6BD55786B}" type="datetimeFigureOut">
              <a:rPr lang="ru-RU" smtClean="0"/>
              <a:pPr/>
              <a:t>20.09.2024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581BEB-3452-44BF-895B-D12CF91CF6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609600" y="1447800"/>
            <a:ext cx="109728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7721600" y="6203667"/>
            <a:ext cx="34544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E04857F1-56AA-428D-BB43-80B6BD55786B}" type="datetimeFigureOut">
              <a:rPr lang="ru-RU" smtClean="0"/>
              <a:pPr/>
              <a:t>20.09.2024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844800" y="6203667"/>
            <a:ext cx="47752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214100" y="6181531"/>
            <a:ext cx="8128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10581BEB-3452-44BF-895B-D12CF91CF6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8.png"/><Relationship Id="rId4" Type="http://schemas.microsoft.com/office/2007/relationships/media" Target="../media/media1.mp4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2.mp4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6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media" Target="../media/media3.webm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3.webm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pownqaxaR5E?si=0NXsRa4naW9m8X3e" TargetMode="External"/><Relationship Id="rId3" Type="http://schemas.openxmlformats.org/officeDocument/2006/relationships/hyperlink" Target="https://youtube.com/shorts/ELwOzuvsCzc?si=Wd8E2VDmQvTcxC2n" TargetMode="External"/><Relationship Id="rId7" Type="http://schemas.openxmlformats.org/officeDocument/2006/relationships/hyperlink" Target="https://youtube.com/shorts/z8nr-cFRYqs?si=ZY9rMZ2dzHCk-m1T" TargetMode="External"/><Relationship Id="rId2" Type="http://schemas.openxmlformats.org/officeDocument/2006/relationships/hyperlink" Target="https://youtube.com/shorts/ehoj1lrzs2w?si=iK1wvhGgsiYGh-w7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youtube.com/shorts/Xo7a7TFWkdY?si=t88hbfecysvU5ZGb" TargetMode="External"/><Relationship Id="rId5" Type="http://schemas.openxmlformats.org/officeDocument/2006/relationships/hyperlink" Target="https://youtube.com/shorts/hYt1vSulQfA?si=mbLXT9o_RjCGWzZv" TargetMode="External"/><Relationship Id="rId4" Type="http://schemas.openxmlformats.org/officeDocument/2006/relationships/hyperlink" Target="https://youtu.be/OXGMJQbNkjk?si=msQ0rsxc0-Pz-3FF" TargetMode="External"/><Relationship Id="rId9" Type="http://schemas.openxmlformats.org/officeDocument/2006/relationships/hyperlink" Target="https://youtu.be/1ECWtdstfLc?si=GPww6IWgucDHdn2Q" TargetMode="Externa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 smtClean="0"/>
              <a:t>Лабораторна робота </a:t>
            </a:r>
            <a:r>
              <a:rPr lang="uk-UA" dirty="0" smtClean="0"/>
              <a:t>2, 3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3200" dirty="0" smtClean="0"/>
              <a:t>Аналіз причин інвазій та методів запобігання поширенню безхребетних інвазійних видів (</a:t>
            </a:r>
            <a:r>
              <a:rPr lang="ru-RU" sz="3200" dirty="0" err="1" smtClean="0"/>
              <a:t>видовий</a:t>
            </a:r>
            <a:r>
              <a:rPr lang="ru-RU" sz="3200" dirty="0" smtClean="0"/>
              <a:t> склад та особливості біології). </a:t>
            </a:r>
            <a:r>
              <a:rPr lang="en-US" sz="3200" dirty="0" smtClean="0"/>
              <a:t>Прогнозування інвазій</a:t>
            </a:r>
            <a:endParaRPr lang="ru-RU" sz="3200" dirty="0"/>
          </a:p>
        </p:txBody>
      </p:sp>
      <p:pic>
        <p:nvPicPr>
          <p:cNvPr id="16386" name="Picture 2" descr="https://mostrda.org.ua/wp-content/uploads/askaridoz-foto-800x4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07701" y="4221088"/>
            <a:ext cx="5615947" cy="23692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77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err="1" smtClean="0"/>
              <a:t>Діагностика</a:t>
            </a:r>
            <a:endParaRPr lang="ru-RU" sz="1400" b="1" dirty="0" smtClean="0"/>
          </a:p>
          <a:p>
            <a:r>
              <a:rPr lang="ru-RU" sz="1400" dirty="0" smtClean="0"/>
              <a:t>Для </a:t>
            </a:r>
            <a:r>
              <a:rPr lang="ru-RU" sz="1400" dirty="0" err="1" smtClean="0"/>
              <a:t>визначення</a:t>
            </a:r>
            <a:r>
              <a:rPr lang="ru-RU" sz="1400" dirty="0" smtClean="0"/>
              <a:t> </a:t>
            </a:r>
            <a:r>
              <a:rPr lang="ru-RU" sz="1400" dirty="0" err="1" smtClean="0"/>
              <a:t>наявності</a:t>
            </a:r>
            <a:r>
              <a:rPr lang="ru-RU" sz="1400" dirty="0" smtClean="0"/>
              <a:t> </a:t>
            </a:r>
            <a:r>
              <a:rPr lang="ru-RU" sz="1400" dirty="0" err="1" smtClean="0"/>
              <a:t>паразитів</a:t>
            </a:r>
            <a:r>
              <a:rPr lang="ru-RU" sz="1400" dirty="0" smtClean="0"/>
              <a:t> в </a:t>
            </a:r>
            <a:r>
              <a:rPr lang="ru-RU" sz="1400" dirty="0" err="1" smtClean="0"/>
              <a:t>організмі</a:t>
            </a:r>
            <a:r>
              <a:rPr lang="ru-RU" sz="1400" dirty="0" smtClean="0"/>
              <a:t> </a:t>
            </a:r>
            <a:r>
              <a:rPr lang="ru-RU" sz="1400" dirty="0" err="1" smtClean="0"/>
              <a:t>існує</a:t>
            </a:r>
            <a:r>
              <a:rPr lang="ru-RU" sz="1400" dirty="0" smtClean="0"/>
              <a:t> 3 </a:t>
            </a:r>
            <a:r>
              <a:rPr lang="ru-RU" sz="1400" dirty="0" err="1" smtClean="0"/>
              <a:t>перевірених</a:t>
            </a:r>
            <a:r>
              <a:rPr lang="ru-RU" sz="1400" dirty="0" smtClean="0"/>
              <a:t> </a:t>
            </a:r>
            <a:r>
              <a:rPr lang="ru-RU" sz="1400" dirty="0" err="1" smtClean="0"/>
              <a:t>способи</a:t>
            </a:r>
            <a:r>
              <a:rPr lang="ru-RU" sz="1400" dirty="0" smtClean="0"/>
              <a:t>: </a:t>
            </a:r>
            <a:r>
              <a:rPr lang="ru-RU" sz="1400" dirty="0" err="1" smtClean="0"/>
              <a:t>аналіз</a:t>
            </a:r>
            <a:r>
              <a:rPr lang="ru-RU" sz="1400" dirty="0" smtClean="0"/>
              <a:t> </a:t>
            </a:r>
            <a:r>
              <a:rPr lang="ru-RU" sz="1400" dirty="0" err="1" smtClean="0"/>
              <a:t>крові</a:t>
            </a:r>
            <a:r>
              <a:rPr lang="ru-RU" sz="1400" dirty="0" smtClean="0"/>
              <a:t>, </a:t>
            </a:r>
            <a:r>
              <a:rPr lang="ru-RU" sz="1400" dirty="0" err="1" smtClean="0"/>
              <a:t>комп'ютерна</a:t>
            </a:r>
            <a:r>
              <a:rPr lang="ru-RU" sz="1400" dirty="0" smtClean="0"/>
              <a:t> </a:t>
            </a:r>
            <a:r>
              <a:rPr lang="ru-RU" sz="1400" dirty="0" err="1" smtClean="0"/>
              <a:t>діагностика</a:t>
            </a:r>
            <a:r>
              <a:rPr lang="ru-RU" sz="1400" dirty="0" smtClean="0"/>
              <a:t> та </a:t>
            </a:r>
            <a:r>
              <a:rPr lang="ru-RU" sz="1400" dirty="0" err="1" smtClean="0"/>
              <a:t>бактеріоскопічний</a:t>
            </a:r>
            <a:r>
              <a:rPr lang="ru-RU" sz="1400" dirty="0" smtClean="0"/>
              <a:t> </a:t>
            </a:r>
            <a:r>
              <a:rPr lang="ru-RU" sz="1400" dirty="0" err="1" smtClean="0"/>
              <a:t>аналіз</a:t>
            </a:r>
            <a:r>
              <a:rPr lang="ru-RU" sz="1400" dirty="0" smtClean="0"/>
              <a:t> калу. </a:t>
            </a:r>
            <a:r>
              <a:rPr lang="ru-RU" sz="1400" dirty="0" err="1" smtClean="0"/>
              <a:t>Останній</a:t>
            </a:r>
            <a:r>
              <a:rPr lang="ru-RU" sz="1400" dirty="0" smtClean="0"/>
              <a:t> </a:t>
            </a:r>
            <a:r>
              <a:rPr lang="ru-RU" sz="1400" dirty="0" err="1" smtClean="0"/>
              <a:t>варіант</a:t>
            </a:r>
            <a:r>
              <a:rPr lang="ru-RU" sz="1400" dirty="0" smtClean="0"/>
              <a:t> </a:t>
            </a:r>
            <a:r>
              <a:rPr lang="ru-RU" sz="1400" dirty="0" err="1" smtClean="0"/>
              <a:t>вважається</a:t>
            </a:r>
            <a:r>
              <a:rPr lang="ru-RU" sz="1400" dirty="0" smtClean="0"/>
              <a:t> </a:t>
            </a:r>
            <a:r>
              <a:rPr lang="ru-RU" sz="1400" dirty="0" err="1" smtClean="0"/>
              <a:t>найбільш</a:t>
            </a:r>
            <a:r>
              <a:rPr lang="ru-RU" sz="1400" dirty="0" smtClean="0"/>
              <a:t> простим </a:t>
            </a:r>
            <a:r>
              <a:rPr lang="ru-RU" sz="1400" dirty="0" err="1" smtClean="0"/>
              <a:t>і</a:t>
            </a:r>
            <a:r>
              <a:rPr lang="ru-RU" sz="1400" dirty="0" smtClean="0"/>
              <a:t> </a:t>
            </a:r>
            <a:r>
              <a:rPr lang="ru-RU" sz="1400" dirty="0" err="1" smtClean="0"/>
              <a:t>достовірним</a:t>
            </a:r>
            <a:r>
              <a:rPr lang="ru-RU" sz="1400" dirty="0" smtClean="0"/>
              <a:t> способом </a:t>
            </a:r>
            <a:r>
              <a:rPr lang="ru-RU" sz="1400" dirty="0" err="1" smtClean="0"/>
              <a:t>виявлення</a:t>
            </a:r>
            <a:r>
              <a:rPr lang="ru-RU" sz="1400" dirty="0" smtClean="0"/>
              <a:t> </a:t>
            </a:r>
            <a:r>
              <a:rPr lang="ru-RU" sz="1400" dirty="0" err="1" smtClean="0"/>
              <a:t>глистів</a:t>
            </a:r>
            <a:r>
              <a:rPr lang="ru-RU" sz="1400" dirty="0" smtClean="0"/>
              <a:t>. </a:t>
            </a:r>
            <a:r>
              <a:rPr lang="ru-RU" sz="1400" dirty="0" err="1" smtClean="0"/>
              <a:t>Отримати</a:t>
            </a:r>
            <a:r>
              <a:rPr lang="ru-RU" sz="1400" dirty="0" smtClean="0"/>
              <a:t> максимально </a:t>
            </a:r>
            <a:r>
              <a:rPr lang="ru-RU" sz="1400" dirty="0" err="1" smtClean="0"/>
              <a:t>точний</a:t>
            </a:r>
            <a:r>
              <a:rPr lang="ru-RU" sz="1400" dirty="0" smtClean="0"/>
              <a:t> результат </a:t>
            </a:r>
            <a:r>
              <a:rPr lang="ru-RU" sz="1400" dirty="0" err="1" smtClean="0"/>
              <a:t>можна</a:t>
            </a:r>
            <a:r>
              <a:rPr lang="ru-RU" sz="1400" dirty="0" smtClean="0"/>
              <a:t> при </a:t>
            </a:r>
            <a:r>
              <a:rPr lang="ru-RU" sz="1400" dirty="0" err="1" smtClean="0"/>
              <a:t>подачі</a:t>
            </a:r>
            <a:r>
              <a:rPr lang="ru-RU" sz="1400" dirty="0" smtClean="0"/>
              <a:t> </a:t>
            </a:r>
            <a:r>
              <a:rPr lang="ru-RU" sz="1400" dirty="0" err="1" smtClean="0"/>
              <a:t>матеріалу</a:t>
            </a:r>
            <a:r>
              <a:rPr lang="ru-RU" sz="1400" dirty="0" smtClean="0"/>
              <a:t> 3 рази </a:t>
            </a:r>
            <a:r>
              <a:rPr lang="ru-RU" sz="1400" dirty="0" err="1" smtClean="0"/>
              <a:t>з</a:t>
            </a:r>
            <a:r>
              <a:rPr lang="ru-RU" sz="1400" dirty="0" smtClean="0"/>
              <a:t> </a:t>
            </a:r>
            <a:r>
              <a:rPr lang="ru-RU" sz="1400" dirty="0" err="1" smtClean="0"/>
              <a:t>інтервалом</a:t>
            </a:r>
            <a:r>
              <a:rPr lang="ru-RU" sz="1400" dirty="0" smtClean="0"/>
              <a:t> в 1 </a:t>
            </a:r>
            <a:r>
              <a:rPr lang="ru-RU" sz="1400" dirty="0" err="1" smtClean="0"/>
              <a:t>добу</a:t>
            </a:r>
            <a:r>
              <a:rPr lang="ru-RU" sz="1400" dirty="0" smtClean="0"/>
              <a:t>. У </a:t>
            </a:r>
            <a:r>
              <a:rPr lang="ru-RU" sz="1400" dirty="0" err="1" smtClean="0"/>
              <a:t>крові</a:t>
            </a:r>
            <a:r>
              <a:rPr lang="ru-RU" sz="1400" dirty="0" smtClean="0"/>
              <a:t> </a:t>
            </a:r>
            <a:r>
              <a:rPr lang="ru-RU" sz="1400" dirty="0" err="1" smtClean="0"/>
              <a:t>виявлені</a:t>
            </a:r>
            <a:r>
              <a:rPr lang="ru-RU" sz="1400" dirty="0" smtClean="0"/>
              <a:t> </a:t>
            </a:r>
            <a:r>
              <a:rPr lang="ru-RU" sz="1400" dirty="0" err="1" smtClean="0"/>
              <a:t>антитіла</a:t>
            </a:r>
            <a:r>
              <a:rPr lang="ru-RU" sz="1400" dirty="0" smtClean="0"/>
              <a:t> до </a:t>
            </a:r>
            <a:r>
              <a:rPr lang="ru-RU" sz="1400" dirty="0" err="1" smtClean="0"/>
              <a:t>паразитів</a:t>
            </a:r>
            <a:r>
              <a:rPr lang="ru-RU" sz="1400" dirty="0" smtClean="0"/>
              <a:t> при </a:t>
            </a:r>
            <a:r>
              <a:rPr lang="ru-RU" sz="1400" dirty="0" err="1" smtClean="0"/>
              <a:t>інвазії</a:t>
            </a:r>
            <a:r>
              <a:rPr lang="ru-RU" sz="1400" dirty="0" smtClean="0"/>
              <a:t>. </a:t>
            </a:r>
            <a:r>
              <a:rPr lang="ru-RU" sz="1400" dirty="0" err="1" smtClean="0"/>
              <a:t>Комп'ютерна</a:t>
            </a:r>
            <a:r>
              <a:rPr lang="ru-RU" sz="1400" dirty="0" smtClean="0"/>
              <a:t> </a:t>
            </a:r>
            <a:r>
              <a:rPr lang="ru-RU" sz="1400" dirty="0" err="1" smtClean="0"/>
              <a:t>діагностика</a:t>
            </a:r>
            <a:r>
              <a:rPr lang="ru-RU" sz="1400" dirty="0" smtClean="0"/>
              <a:t> </a:t>
            </a:r>
            <a:r>
              <a:rPr lang="ru-RU" sz="1400" dirty="0" err="1" smtClean="0"/>
              <a:t>може</a:t>
            </a:r>
            <a:r>
              <a:rPr lang="ru-RU" sz="1400" dirty="0" smtClean="0"/>
              <a:t> </a:t>
            </a:r>
            <a:r>
              <a:rPr lang="ru-RU" sz="1400" dirty="0" err="1" smtClean="0"/>
              <a:t>визначити</a:t>
            </a:r>
            <a:r>
              <a:rPr lang="ru-RU" sz="1400" dirty="0" smtClean="0"/>
              <a:t> </a:t>
            </a:r>
            <a:r>
              <a:rPr lang="ru-RU" sz="1400" dirty="0" err="1" smtClean="0"/>
              <a:t>наявність</a:t>
            </a:r>
            <a:r>
              <a:rPr lang="ru-RU" sz="1400" dirty="0" smtClean="0"/>
              <a:t> </a:t>
            </a:r>
            <a:r>
              <a:rPr lang="ru-RU" sz="1400" dirty="0" err="1" smtClean="0"/>
              <a:t>відразу</a:t>
            </a:r>
            <a:r>
              <a:rPr lang="ru-RU" sz="1400" dirty="0" smtClean="0"/>
              <a:t> </a:t>
            </a:r>
            <a:r>
              <a:rPr lang="ru-RU" sz="1400" dirty="0" err="1" smtClean="0"/>
              <a:t>декількох</a:t>
            </a:r>
            <a:r>
              <a:rPr lang="ru-RU" sz="1400" dirty="0" smtClean="0"/>
              <a:t> </a:t>
            </a:r>
            <a:r>
              <a:rPr lang="ru-RU" sz="1400" dirty="0" err="1" smtClean="0"/>
              <a:t>видів</a:t>
            </a:r>
            <a:r>
              <a:rPr lang="ru-RU" sz="1400" dirty="0" smtClean="0"/>
              <a:t> </a:t>
            </a:r>
            <a:r>
              <a:rPr lang="ru-RU" sz="1400" dirty="0" err="1" smtClean="0"/>
              <a:t>гельмінтів</a:t>
            </a:r>
            <a:r>
              <a:rPr lang="ru-RU" sz="1400" dirty="0" smtClean="0"/>
              <a:t>.</a:t>
            </a:r>
          </a:p>
          <a:p>
            <a:r>
              <a:rPr lang="ru-RU" sz="1400" b="1" dirty="0" err="1" smtClean="0"/>
              <a:t>Лікування</a:t>
            </a:r>
            <a:endParaRPr lang="ru-RU" sz="1400" b="1" dirty="0" smtClean="0"/>
          </a:p>
          <a:p>
            <a:r>
              <a:rPr lang="ru-RU" sz="1400" dirty="0" err="1" smtClean="0"/>
              <a:t>Терапевтичні</a:t>
            </a:r>
            <a:r>
              <a:rPr lang="ru-RU" sz="1400" dirty="0" smtClean="0"/>
              <a:t> заходи </a:t>
            </a:r>
            <a:r>
              <a:rPr lang="ru-RU" sz="1400" dirty="0" err="1" smtClean="0"/>
              <a:t>залежать</a:t>
            </a:r>
            <a:r>
              <a:rPr lang="ru-RU" sz="1400" dirty="0" smtClean="0"/>
              <a:t> </a:t>
            </a:r>
            <a:r>
              <a:rPr lang="ru-RU" sz="1400" dirty="0" err="1" smtClean="0"/>
              <a:t>від</a:t>
            </a:r>
            <a:r>
              <a:rPr lang="ru-RU" sz="1400" dirty="0" smtClean="0"/>
              <a:t> виду </a:t>
            </a:r>
            <a:r>
              <a:rPr lang="ru-RU" sz="1400" dirty="0" err="1" smtClean="0"/>
              <a:t>збудника</a:t>
            </a:r>
            <a:r>
              <a:rPr lang="ru-RU" sz="1400" dirty="0" smtClean="0"/>
              <a:t>. Курс </a:t>
            </a:r>
            <a:r>
              <a:rPr lang="ru-RU" sz="1400" dirty="0" err="1" smtClean="0"/>
              <a:t>лікування</a:t>
            </a:r>
            <a:r>
              <a:rPr lang="ru-RU" sz="1400" dirty="0" smtClean="0"/>
              <a:t> </a:t>
            </a:r>
            <a:r>
              <a:rPr lang="ru-RU" sz="1400" dirty="0" err="1" smtClean="0"/>
              <a:t>підбирається</a:t>
            </a:r>
            <a:r>
              <a:rPr lang="ru-RU" sz="1400" dirty="0" smtClean="0"/>
              <a:t> для кожного </a:t>
            </a:r>
            <a:r>
              <a:rPr lang="ru-RU" sz="1400" dirty="0" err="1" smtClean="0"/>
              <a:t>індивідуально</a:t>
            </a:r>
            <a:r>
              <a:rPr lang="ru-RU" sz="1400" dirty="0" smtClean="0"/>
              <a:t>, на </a:t>
            </a:r>
            <a:r>
              <a:rPr lang="ru-RU" sz="1400" dirty="0" err="1" smtClean="0"/>
              <a:t>це</a:t>
            </a:r>
            <a:r>
              <a:rPr lang="ru-RU" sz="1400" dirty="0" smtClean="0"/>
              <a:t> </a:t>
            </a:r>
            <a:r>
              <a:rPr lang="ru-RU" sz="1400" dirty="0" err="1" smtClean="0"/>
              <a:t>впливає</a:t>
            </a:r>
            <a:r>
              <a:rPr lang="ru-RU" sz="1400" dirty="0" smtClean="0"/>
              <a:t> </a:t>
            </a:r>
            <a:r>
              <a:rPr lang="ru-RU" sz="1400" dirty="0" err="1" smtClean="0"/>
              <a:t>ступінь</a:t>
            </a:r>
            <a:r>
              <a:rPr lang="ru-RU" sz="1400" dirty="0" smtClean="0"/>
              <a:t> </a:t>
            </a:r>
            <a:r>
              <a:rPr lang="ru-RU" sz="1400" dirty="0" err="1" smtClean="0"/>
              <a:t>і</a:t>
            </a:r>
            <a:r>
              <a:rPr lang="ru-RU" sz="1400" dirty="0" smtClean="0"/>
              <a:t> </a:t>
            </a:r>
            <a:r>
              <a:rPr lang="ru-RU" sz="1400" dirty="0" err="1" smtClean="0"/>
              <a:t>вираженість</a:t>
            </a:r>
            <a:r>
              <a:rPr lang="ru-RU" sz="1400" dirty="0" smtClean="0"/>
              <a:t> </a:t>
            </a:r>
            <a:r>
              <a:rPr lang="ru-RU" sz="1400" dirty="0" err="1" smtClean="0"/>
              <a:t>інвазії</a:t>
            </a:r>
            <a:r>
              <a:rPr lang="ru-RU" sz="1400" dirty="0" smtClean="0"/>
              <a:t>, </a:t>
            </a:r>
            <a:r>
              <a:rPr lang="ru-RU" sz="1400" dirty="0" err="1" smtClean="0"/>
              <a:t>місце</a:t>
            </a:r>
            <a:r>
              <a:rPr lang="ru-RU" sz="1400" dirty="0" smtClean="0"/>
              <a:t> </a:t>
            </a:r>
            <a:r>
              <a:rPr lang="ru-RU" sz="1400" dirty="0" err="1" smtClean="0"/>
              <a:t>локалізації</a:t>
            </a:r>
            <a:r>
              <a:rPr lang="ru-RU" sz="1400" dirty="0" smtClean="0"/>
              <a:t> </a:t>
            </a:r>
            <a:r>
              <a:rPr lang="ru-RU" sz="1400" dirty="0" err="1" smtClean="0"/>
              <a:t>черв'яків</a:t>
            </a:r>
            <a:r>
              <a:rPr lang="ru-RU" sz="1400" dirty="0" smtClean="0"/>
              <a:t>. </a:t>
            </a:r>
            <a:r>
              <a:rPr lang="ru-RU" sz="1400" dirty="0" err="1" smtClean="0"/>
              <a:t>Підбираються</a:t>
            </a:r>
            <a:r>
              <a:rPr lang="ru-RU" sz="1400" dirty="0" smtClean="0"/>
              <a:t> </a:t>
            </a:r>
            <a:r>
              <a:rPr lang="ru-RU" sz="1400" dirty="0" err="1" smtClean="0"/>
              <a:t>препарати</a:t>
            </a:r>
            <a:r>
              <a:rPr lang="ru-RU" sz="1400" dirty="0" smtClean="0"/>
              <a:t> так, </a:t>
            </a:r>
            <a:r>
              <a:rPr lang="ru-RU" sz="1400" dirty="0" err="1" smtClean="0"/>
              <a:t>щоб</a:t>
            </a:r>
            <a:r>
              <a:rPr lang="ru-RU" sz="1400" dirty="0" smtClean="0"/>
              <a:t> </a:t>
            </a:r>
            <a:r>
              <a:rPr lang="ru-RU" sz="1400" dirty="0" err="1" smtClean="0"/>
              <a:t>знищити</a:t>
            </a:r>
            <a:r>
              <a:rPr lang="ru-RU" sz="1400" dirty="0" smtClean="0"/>
              <a:t> паразита, </a:t>
            </a:r>
            <a:r>
              <a:rPr lang="ru-RU" sz="1400" dirty="0" err="1" smtClean="0"/>
              <a:t>усунути</a:t>
            </a:r>
            <a:r>
              <a:rPr lang="ru-RU" sz="1400" dirty="0" smtClean="0"/>
              <a:t> </a:t>
            </a:r>
            <a:r>
              <a:rPr lang="ru-RU" sz="1400" dirty="0" err="1" smtClean="0"/>
              <a:t>можливі</a:t>
            </a:r>
            <a:r>
              <a:rPr lang="ru-RU" sz="1400" dirty="0" smtClean="0"/>
              <a:t> </a:t>
            </a:r>
            <a:r>
              <a:rPr lang="ru-RU" sz="1400" dirty="0" err="1" smtClean="0"/>
              <a:t>супутні</a:t>
            </a:r>
            <a:r>
              <a:rPr lang="ru-RU" sz="1400" dirty="0" smtClean="0"/>
              <a:t> </a:t>
            </a:r>
            <a:r>
              <a:rPr lang="ru-RU" sz="1400" dirty="0" err="1" smtClean="0"/>
              <a:t>патології</a:t>
            </a:r>
            <a:r>
              <a:rPr lang="ru-RU" sz="1400" dirty="0" smtClean="0"/>
              <a:t>, не </a:t>
            </a:r>
            <a:r>
              <a:rPr lang="ru-RU" sz="1400" dirty="0" err="1" smtClean="0"/>
              <a:t>допустити</a:t>
            </a:r>
            <a:r>
              <a:rPr lang="ru-RU" sz="1400" dirty="0" smtClean="0"/>
              <a:t> рецидиву </a:t>
            </a:r>
            <a:r>
              <a:rPr lang="ru-RU" sz="1400" dirty="0" err="1" smtClean="0"/>
              <a:t>захворювання</a:t>
            </a:r>
            <a:r>
              <a:rPr lang="ru-RU" sz="1400" dirty="0" smtClean="0"/>
              <a:t>. Як правило, </a:t>
            </a:r>
            <a:r>
              <a:rPr lang="ru-RU" sz="1400" dirty="0" err="1" smtClean="0"/>
              <a:t>використовують</a:t>
            </a:r>
            <a:r>
              <a:rPr lang="ru-RU" sz="1400" dirty="0" smtClean="0"/>
              <a:t> для </a:t>
            </a:r>
            <a:r>
              <a:rPr lang="ru-RU" sz="1400" dirty="0" err="1" smtClean="0"/>
              <a:t>терапії</a:t>
            </a:r>
            <a:r>
              <a:rPr lang="ru-RU" sz="1400" dirty="0" smtClean="0"/>
              <a:t> </a:t>
            </a:r>
            <a:r>
              <a:rPr lang="ru-RU" sz="1400" dirty="0" err="1" smtClean="0"/>
              <a:t>наступні</a:t>
            </a:r>
            <a:r>
              <a:rPr lang="ru-RU" sz="1400" dirty="0" smtClean="0"/>
              <a:t> </a:t>
            </a:r>
            <a:r>
              <a:rPr lang="ru-RU" sz="1400" dirty="0" err="1" smtClean="0"/>
              <a:t>медикаменти</a:t>
            </a:r>
            <a:r>
              <a:rPr lang="ru-RU" sz="1400" dirty="0" smtClean="0"/>
              <a:t>:</a:t>
            </a:r>
          </a:p>
          <a:p>
            <a:r>
              <a:rPr lang="ru-RU" sz="1400" dirty="0" err="1" smtClean="0"/>
              <a:t>Фенасал</a:t>
            </a:r>
            <a:r>
              <a:rPr lang="ru-RU" sz="1400" dirty="0" smtClean="0"/>
              <a:t>. </a:t>
            </a:r>
            <a:r>
              <a:rPr lang="ru-RU" sz="1400" dirty="0" err="1" smtClean="0"/>
              <a:t>Ефективний</a:t>
            </a:r>
            <a:r>
              <a:rPr lang="ru-RU" sz="1400" dirty="0" smtClean="0"/>
              <a:t> </a:t>
            </a:r>
            <a:r>
              <a:rPr lang="ru-RU" sz="1400" dirty="0" err="1" smtClean="0"/>
              <a:t>проти</a:t>
            </a:r>
            <a:r>
              <a:rPr lang="ru-RU" sz="1400" dirty="0" smtClean="0"/>
              <a:t> </a:t>
            </a:r>
            <a:r>
              <a:rPr lang="ru-RU" sz="1400" dirty="0" err="1" smtClean="0"/>
              <a:t>дорослих</a:t>
            </a:r>
            <a:r>
              <a:rPr lang="ru-RU" sz="1400" dirty="0" smtClean="0"/>
              <a:t> </a:t>
            </a:r>
            <a:r>
              <a:rPr lang="ru-RU" sz="1400" dirty="0" err="1" smtClean="0"/>
              <a:t>черв'яків</a:t>
            </a:r>
            <a:r>
              <a:rPr lang="ru-RU" sz="1400" dirty="0" smtClean="0"/>
              <a:t>. Препарат </a:t>
            </a:r>
            <a:r>
              <a:rPr lang="ru-RU" sz="1400" dirty="0" err="1" smtClean="0"/>
              <a:t>руйнує</a:t>
            </a:r>
            <a:r>
              <a:rPr lang="ru-RU" sz="1400" dirty="0" smtClean="0"/>
              <a:t> </a:t>
            </a:r>
            <a:r>
              <a:rPr lang="ru-RU" sz="1400" dirty="0" err="1" smtClean="0"/>
              <a:t>частину</a:t>
            </a:r>
            <a:r>
              <a:rPr lang="ru-RU" sz="1400" dirty="0" smtClean="0"/>
              <a:t> </a:t>
            </a:r>
            <a:r>
              <a:rPr lang="ru-RU" sz="1400" dirty="0" err="1" smtClean="0"/>
              <a:t>листків</a:t>
            </a:r>
            <a:r>
              <a:rPr lang="ru-RU" sz="1400" dirty="0" smtClean="0"/>
              <a:t>, </a:t>
            </a:r>
            <a:r>
              <a:rPr lang="ru-RU" sz="1400" dirty="0" err="1" smtClean="0"/>
              <a:t>призводить</a:t>
            </a:r>
            <a:r>
              <a:rPr lang="ru-RU" sz="1400" dirty="0" smtClean="0"/>
              <a:t> до </a:t>
            </a:r>
            <a:r>
              <a:rPr lang="ru-RU" sz="1400" dirty="0" err="1" smtClean="0"/>
              <a:t>паралічу</a:t>
            </a:r>
            <a:r>
              <a:rPr lang="ru-RU" sz="1400" dirty="0" smtClean="0"/>
              <a:t>, </a:t>
            </a:r>
            <a:r>
              <a:rPr lang="ru-RU" sz="1400" dirty="0" err="1" smtClean="0"/>
              <a:t>загибелі</a:t>
            </a:r>
            <a:r>
              <a:rPr lang="ru-RU" sz="1400" dirty="0" smtClean="0"/>
              <a:t>. З ШКТ паразит не </a:t>
            </a:r>
            <a:r>
              <a:rPr lang="ru-RU" sz="1400" dirty="0" err="1" smtClean="0"/>
              <a:t>виводиться</a:t>
            </a:r>
            <a:r>
              <a:rPr lang="ru-RU" sz="1400" dirty="0" smtClean="0"/>
              <a:t>, </a:t>
            </a:r>
            <a:r>
              <a:rPr lang="ru-RU" sz="1400" dirty="0" err="1" smtClean="0"/>
              <a:t>перетравлюється</a:t>
            </a:r>
            <a:r>
              <a:rPr lang="ru-RU" sz="1400" dirty="0" smtClean="0"/>
              <a:t> на </a:t>
            </a:r>
            <a:r>
              <a:rPr lang="ru-RU" sz="1400" dirty="0" err="1" smtClean="0"/>
              <a:t>місці</a:t>
            </a:r>
            <a:r>
              <a:rPr lang="ru-RU" sz="1400" dirty="0" smtClean="0"/>
              <a:t>. </a:t>
            </a:r>
            <a:r>
              <a:rPr lang="ru-RU" sz="1400" dirty="0" err="1" smtClean="0"/>
              <a:t>Висока</a:t>
            </a:r>
            <a:r>
              <a:rPr lang="ru-RU" sz="1400" dirty="0" smtClean="0"/>
              <a:t> </a:t>
            </a:r>
            <a:r>
              <a:rPr lang="ru-RU" sz="1400" dirty="0" err="1" smtClean="0"/>
              <a:t>ефективність</a:t>
            </a:r>
            <a:r>
              <a:rPr lang="ru-RU" sz="1400" dirty="0" smtClean="0"/>
              <a:t> </a:t>
            </a:r>
            <a:r>
              <a:rPr lang="ru-RU" sz="1400" dirty="0" err="1" smtClean="0"/>
              <a:t>наголошується</a:t>
            </a:r>
            <a:r>
              <a:rPr lang="ru-RU" sz="1400" dirty="0" smtClean="0"/>
              <a:t> на перших </a:t>
            </a:r>
            <a:r>
              <a:rPr lang="ru-RU" sz="1400" dirty="0" err="1" smtClean="0"/>
              <a:t>етапах</a:t>
            </a:r>
            <a:r>
              <a:rPr lang="ru-RU" sz="1400" dirty="0" smtClean="0"/>
              <a:t> </a:t>
            </a:r>
            <a:r>
              <a:rPr lang="ru-RU" sz="1400" dirty="0" err="1" smtClean="0"/>
              <a:t>захворювання</a:t>
            </a:r>
            <a:r>
              <a:rPr lang="ru-RU" sz="1400" dirty="0" smtClean="0"/>
              <a:t>, </a:t>
            </a:r>
            <a:r>
              <a:rPr lang="ru-RU" sz="1400" dirty="0" err="1" smtClean="0"/>
              <a:t>протипоказаний</a:t>
            </a:r>
            <a:r>
              <a:rPr lang="ru-RU" sz="1400" dirty="0" smtClean="0"/>
              <a:t> при </a:t>
            </a:r>
            <a:r>
              <a:rPr lang="ru-RU" sz="1400" dirty="0" err="1" smtClean="0"/>
              <a:t>патологіях</a:t>
            </a:r>
            <a:r>
              <a:rPr lang="ru-RU" sz="1400" dirty="0" smtClean="0"/>
              <a:t> </a:t>
            </a:r>
            <a:r>
              <a:rPr lang="ru-RU" sz="1400" dirty="0" err="1" smtClean="0"/>
              <a:t>печінки</a:t>
            </a:r>
            <a:r>
              <a:rPr lang="ru-RU" sz="1400" dirty="0" smtClean="0"/>
              <a:t>, </a:t>
            </a:r>
            <a:r>
              <a:rPr lang="ru-RU" sz="1400" dirty="0" err="1" smtClean="0"/>
              <a:t>серця</a:t>
            </a:r>
            <a:r>
              <a:rPr lang="ru-RU" sz="1400" dirty="0" smtClean="0"/>
              <a:t>.</a:t>
            </a:r>
          </a:p>
          <a:p>
            <a:r>
              <a:rPr lang="ru-RU" sz="1400" dirty="0" err="1" smtClean="0"/>
              <a:t>Альбендазол</a:t>
            </a:r>
            <a:r>
              <a:rPr lang="ru-RU" sz="1400" dirty="0" smtClean="0"/>
              <a:t>. </a:t>
            </a:r>
            <a:r>
              <a:rPr lang="ru-RU" sz="1400" dirty="0" err="1" smtClean="0"/>
              <a:t>Прописують</a:t>
            </a:r>
            <a:r>
              <a:rPr lang="ru-RU" sz="1400" dirty="0" smtClean="0"/>
              <a:t> при </a:t>
            </a:r>
            <a:r>
              <a:rPr lang="ru-RU" sz="1400" dirty="0" err="1" smtClean="0"/>
              <a:t>множинних</a:t>
            </a:r>
            <a:r>
              <a:rPr lang="ru-RU" sz="1400" dirty="0" smtClean="0"/>
              <a:t> </a:t>
            </a:r>
            <a:r>
              <a:rPr lang="ru-RU" sz="1400" dirty="0" err="1" smtClean="0"/>
              <a:t>глистових</a:t>
            </a:r>
            <a:r>
              <a:rPr lang="ru-RU" sz="1400" dirty="0" smtClean="0"/>
              <a:t> </a:t>
            </a:r>
            <a:r>
              <a:rPr lang="ru-RU" sz="1400" dirty="0" err="1" smtClean="0"/>
              <a:t>інвазіях</a:t>
            </a:r>
            <a:r>
              <a:rPr lang="ru-RU" sz="1400" dirty="0" smtClean="0"/>
              <a:t>. </a:t>
            </a:r>
            <a:r>
              <a:rPr lang="ru-RU" sz="1400" dirty="0" err="1" smtClean="0"/>
              <a:t>Спрямований</a:t>
            </a:r>
            <a:r>
              <a:rPr lang="ru-RU" sz="1400" dirty="0" smtClean="0"/>
              <a:t> на </a:t>
            </a:r>
            <a:r>
              <a:rPr lang="ru-RU" sz="1400" dirty="0" err="1" smtClean="0"/>
              <a:t>порушення</a:t>
            </a:r>
            <a:r>
              <a:rPr lang="ru-RU" sz="1400" dirty="0" smtClean="0"/>
              <a:t> </a:t>
            </a:r>
            <a:r>
              <a:rPr lang="ru-RU" sz="1400" dirty="0" err="1" smtClean="0"/>
              <a:t>метаболізму</a:t>
            </a:r>
            <a:r>
              <a:rPr lang="ru-RU" sz="1400" dirty="0" smtClean="0"/>
              <a:t>, </a:t>
            </a:r>
            <a:r>
              <a:rPr lang="ru-RU" sz="1400" dirty="0" err="1" smtClean="0"/>
              <a:t>харчування</a:t>
            </a:r>
            <a:r>
              <a:rPr lang="ru-RU" sz="1400" dirty="0" smtClean="0"/>
              <a:t> паразита в </a:t>
            </a:r>
            <a:r>
              <a:rPr lang="ru-RU" sz="1400" dirty="0" err="1" smtClean="0"/>
              <a:t>організмі</a:t>
            </a:r>
            <a:r>
              <a:rPr lang="ru-RU" sz="1400" dirty="0" smtClean="0"/>
              <a:t>, не </a:t>
            </a:r>
            <a:r>
              <a:rPr lang="ru-RU" sz="1400" dirty="0" err="1" smtClean="0"/>
              <a:t>дає</a:t>
            </a:r>
            <a:r>
              <a:rPr lang="ru-RU" sz="1400" dirty="0" smtClean="0"/>
              <a:t> </a:t>
            </a:r>
            <a:r>
              <a:rPr lang="ru-RU" sz="1400" dirty="0" err="1" smtClean="0"/>
              <a:t>йому</a:t>
            </a:r>
            <a:r>
              <a:rPr lang="ru-RU" sz="1400" dirty="0" smtClean="0"/>
              <a:t> </a:t>
            </a:r>
            <a:r>
              <a:rPr lang="ru-RU" sz="1400" dirty="0" err="1" smtClean="0"/>
              <a:t>відкласти</a:t>
            </a:r>
            <a:r>
              <a:rPr lang="ru-RU" sz="1400" dirty="0" smtClean="0"/>
              <a:t> </a:t>
            </a:r>
            <a:r>
              <a:rPr lang="ru-RU" sz="1400" dirty="0" err="1" smtClean="0"/>
              <a:t>яйця</a:t>
            </a:r>
            <a:r>
              <a:rPr lang="ru-RU" sz="1400" dirty="0" smtClean="0"/>
              <a:t>.</a:t>
            </a:r>
          </a:p>
          <a:p>
            <a:r>
              <a:rPr lang="ru-RU" sz="1400" dirty="0" err="1" smtClean="0"/>
              <a:t>Декарис</a:t>
            </a:r>
            <a:r>
              <a:rPr lang="ru-RU" sz="1400" dirty="0" smtClean="0"/>
              <a:t>. </a:t>
            </a:r>
            <a:r>
              <a:rPr lang="ru-RU" sz="1400" dirty="0" err="1" smtClean="0"/>
              <a:t>Викликає</a:t>
            </a:r>
            <a:r>
              <a:rPr lang="ru-RU" sz="1400" dirty="0" smtClean="0"/>
              <a:t> </a:t>
            </a:r>
            <a:r>
              <a:rPr lang="ru-RU" sz="1400" dirty="0" err="1" smtClean="0"/>
              <a:t>параліч</a:t>
            </a:r>
            <a:r>
              <a:rPr lang="ru-RU" sz="1400" dirty="0" smtClean="0"/>
              <a:t> </a:t>
            </a:r>
            <a:r>
              <a:rPr lang="ru-RU" sz="1400" dirty="0" err="1" smtClean="0"/>
              <a:t>гостриків</a:t>
            </a:r>
            <a:r>
              <a:rPr lang="ru-RU" sz="1400" dirty="0" smtClean="0"/>
              <a:t>, аскарид, </a:t>
            </a:r>
            <a:r>
              <a:rPr lang="ru-RU" sz="1400" dirty="0" err="1" smtClean="0"/>
              <a:t>лямблій</a:t>
            </a:r>
            <a:r>
              <a:rPr lang="ru-RU" sz="1400" dirty="0" smtClean="0"/>
              <a:t>, </a:t>
            </a:r>
            <a:r>
              <a:rPr lang="ru-RU" sz="1400" dirty="0" err="1" smtClean="0"/>
              <a:t>волосоголовців</a:t>
            </a:r>
            <a:r>
              <a:rPr lang="ru-RU" sz="1400" dirty="0" smtClean="0"/>
              <a:t>. </a:t>
            </a:r>
            <a:r>
              <a:rPr lang="ru-RU" sz="1400" dirty="0" err="1" smtClean="0"/>
              <a:t>Викликає</a:t>
            </a:r>
            <a:r>
              <a:rPr lang="ru-RU" sz="1400" dirty="0" smtClean="0"/>
              <a:t> </a:t>
            </a:r>
            <a:r>
              <a:rPr lang="ru-RU" sz="1400" dirty="0" err="1" smtClean="0"/>
              <a:t>побічні</a:t>
            </a:r>
            <a:r>
              <a:rPr lang="ru-RU" sz="1400" dirty="0" smtClean="0"/>
              <a:t> </a:t>
            </a:r>
            <a:r>
              <a:rPr lang="ru-RU" sz="1400" dirty="0" err="1" smtClean="0"/>
              <a:t>реакції</a:t>
            </a:r>
            <a:r>
              <a:rPr lang="ru-RU" sz="1400" dirty="0" smtClean="0"/>
              <a:t>: </a:t>
            </a:r>
            <a:r>
              <a:rPr lang="ru-RU" sz="1400" dirty="0" err="1" smtClean="0"/>
              <a:t>діарея</a:t>
            </a:r>
            <a:r>
              <a:rPr lang="ru-RU" sz="1400" dirty="0" smtClean="0"/>
              <a:t>, </a:t>
            </a:r>
            <a:r>
              <a:rPr lang="ru-RU" sz="1400" dirty="0" err="1" smtClean="0"/>
              <a:t>блювання</a:t>
            </a:r>
            <a:r>
              <a:rPr lang="ru-RU" sz="1400" dirty="0" smtClean="0"/>
              <a:t>, </a:t>
            </a:r>
            <a:r>
              <a:rPr lang="ru-RU" sz="1400" dirty="0" err="1" smtClean="0"/>
              <a:t>болі</a:t>
            </a:r>
            <a:r>
              <a:rPr lang="ru-RU" sz="1400" dirty="0" smtClean="0"/>
              <a:t> в ШКТ. Не </a:t>
            </a:r>
            <a:r>
              <a:rPr lang="ru-RU" sz="1400" dirty="0" err="1" smtClean="0"/>
              <a:t>можна</a:t>
            </a:r>
            <a:r>
              <a:rPr lang="ru-RU" sz="1400" dirty="0" smtClean="0"/>
              <a:t> </a:t>
            </a:r>
            <a:r>
              <a:rPr lang="ru-RU" sz="1400" dirty="0" err="1" smtClean="0"/>
              <a:t>використовувати</a:t>
            </a:r>
            <a:r>
              <a:rPr lang="ru-RU" sz="1400" dirty="0" smtClean="0"/>
              <a:t> </a:t>
            </a:r>
            <a:r>
              <a:rPr lang="ru-RU" sz="1400" dirty="0" err="1" smtClean="0"/>
              <a:t>під</a:t>
            </a:r>
            <a:r>
              <a:rPr lang="ru-RU" sz="1400" dirty="0" smtClean="0"/>
              <a:t> час </a:t>
            </a:r>
            <a:r>
              <a:rPr lang="ru-RU" sz="1400" dirty="0" err="1" smtClean="0"/>
              <a:t>виношування</a:t>
            </a:r>
            <a:r>
              <a:rPr lang="ru-RU" sz="1400" dirty="0" smtClean="0"/>
              <a:t> </a:t>
            </a:r>
            <a:r>
              <a:rPr lang="ru-RU" sz="1400" dirty="0" err="1" smtClean="0"/>
              <a:t>дитини</a:t>
            </a:r>
            <a:r>
              <a:rPr lang="ru-RU" sz="1400" dirty="0" smtClean="0"/>
              <a:t>.</a:t>
            </a:r>
          </a:p>
          <a:p>
            <a:r>
              <a:rPr lang="ru-RU" sz="1400" dirty="0" err="1" smtClean="0"/>
              <a:t>Вермокс</a:t>
            </a:r>
            <a:r>
              <a:rPr lang="ru-RU" sz="1400" dirty="0" smtClean="0"/>
              <a:t>. </a:t>
            </a:r>
            <a:r>
              <a:rPr lang="ru-RU" sz="1400" dirty="0" err="1" smtClean="0"/>
              <a:t>Ефективний</a:t>
            </a:r>
            <a:r>
              <a:rPr lang="ru-RU" sz="1400" dirty="0" smtClean="0"/>
              <a:t> при </a:t>
            </a:r>
            <a:r>
              <a:rPr lang="ru-RU" sz="1400" dirty="0" err="1" smtClean="0"/>
              <a:t>множинних</a:t>
            </a:r>
            <a:r>
              <a:rPr lang="ru-RU" sz="1400" dirty="0" smtClean="0"/>
              <a:t> </a:t>
            </a:r>
            <a:r>
              <a:rPr lang="ru-RU" sz="1400" dirty="0" err="1" smtClean="0"/>
              <a:t>інвазіях</a:t>
            </a:r>
            <a:r>
              <a:rPr lang="ru-RU" sz="1400" dirty="0" smtClean="0"/>
              <a:t>. Препарат </a:t>
            </a:r>
            <a:r>
              <a:rPr lang="ru-RU" sz="1400" dirty="0" err="1" smtClean="0"/>
              <a:t>порушує</a:t>
            </a:r>
            <a:r>
              <a:rPr lang="ru-RU" sz="1400" dirty="0" smtClean="0"/>
              <a:t> </a:t>
            </a:r>
            <a:r>
              <a:rPr lang="ru-RU" sz="1400" dirty="0" err="1" smtClean="0"/>
              <a:t>процес</a:t>
            </a:r>
            <a:r>
              <a:rPr lang="ru-RU" sz="1400" dirty="0" smtClean="0"/>
              <a:t> </a:t>
            </a:r>
            <a:r>
              <a:rPr lang="ru-RU" sz="1400" dirty="0" err="1" smtClean="0"/>
              <a:t>репродукції</a:t>
            </a:r>
            <a:r>
              <a:rPr lang="ru-RU" sz="1400" dirty="0" smtClean="0"/>
              <a:t>, </a:t>
            </a:r>
            <a:r>
              <a:rPr lang="ru-RU" sz="1400" dirty="0" err="1" smtClean="0"/>
              <a:t>метаболізм</a:t>
            </a:r>
            <a:r>
              <a:rPr lang="ru-RU" sz="1400" dirty="0" smtClean="0"/>
              <a:t> </a:t>
            </a:r>
            <a:r>
              <a:rPr lang="ru-RU" sz="1400" dirty="0" err="1" smtClean="0"/>
              <a:t>черв'яків</a:t>
            </a:r>
            <a:r>
              <a:rPr lang="ru-RU" sz="1400" dirty="0" smtClean="0"/>
              <a:t>. Не </a:t>
            </a:r>
            <a:r>
              <a:rPr lang="ru-RU" sz="1400" dirty="0" err="1" smtClean="0"/>
              <a:t>рекомендується</a:t>
            </a:r>
            <a:r>
              <a:rPr lang="ru-RU" sz="1400" dirty="0" smtClean="0"/>
              <a:t> до </a:t>
            </a:r>
            <a:r>
              <a:rPr lang="ru-RU" sz="1400" dirty="0" err="1" smtClean="0"/>
              <a:t>використання</a:t>
            </a:r>
            <a:r>
              <a:rPr lang="ru-RU" sz="1400" dirty="0" smtClean="0"/>
              <a:t> </a:t>
            </a:r>
            <a:r>
              <a:rPr lang="ru-RU" sz="1400" dirty="0" err="1" smtClean="0"/>
              <a:t>під</a:t>
            </a:r>
            <a:r>
              <a:rPr lang="ru-RU" sz="1400" dirty="0" smtClean="0"/>
              <a:t> час </a:t>
            </a:r>
            <a:r>
              <a:rPr lang="ru-RU" sz="1400" dirty="0" err="1" smtClean="0"/>
              <a:t>вагітності</a:t>
            </a:r>
            <a:r>
              <a:rPr lang="ru-RU" sz="1400" dirty="0" smtClean="0"/>
              <a:t>.</a:t>
            </a:r>
          </a:p>
          <a:p>
            <a:r>
              <a:rPr lang="ru-RU" sz="1400" dirty="0" err="1" smtClean="0"/>
              <a:t>Пірантел</a:t>
            </a:r>
            <a:r>
              <a:rPr lang="ru-RU" sz="1400" dirty="0" smtClean="0"/>
              <a:t>. </a:t>
            </a:r>
            <a:r>
              <a:rPr lang="ru-RU" sz="1400" dirty="0" err="1" smtClean="0"/>
              <a:t>Дія</a:t>
            </a:r>
            <a:r>
              <a:rPr lang="ru-RU" sz="1400" dirty="0" smtClean="0"/>
              <a:t> </a:t>
            </a:r>
            <a:r>
              <a:rPr lang="ru-RU" sz="1400" dirty="0" err="1" smtClean="0"/>
              <a:t>спрямована</a:t>
            </a:r>
            <a:r>
              <a:rPr lang="ru-RU" sz="1400" dirty="0" smtClean="0"/>
              <a:t> як на личинки, так </a:t>
            </a:r>
            <a:r>
              <a:rPr lang="ru-RU" sz="1400" dirty="0" err="1" smtClean="0"/>
              <a:t>і</a:t>
            </a:r>
            <a:r>
              <a:rPr lang="ru-RU" sz="1400" dirty="0" smtClean="0"/>
              <a:t> на </a:t>
            </a:r>
            <a:r>
              <a:rPr lang="ru-RU" sz="1400" dirty="0" err="1" smtClean="0"/>
              <a:t>статевозрілі</a:t>
            </a:r>
            <a:r>
              <a:rPr lang="ru-RU" sz="1400" dirty="0" smtClean="0"/>
              <a:t> </a:t>
            </a:r>
            <a:r>
              <a:rPr lang="ru-RU" sz="1400" dirty="0" err="1" smtClean="0"/>
              <a:t>особини</a:t>
            </a:r>
            <a:r>
              <a:rPr lang="ru-RU" sz="1400" dirty="0" smtClean="0"/>
              <a:t> </a:t>
            </a:r>
            <a:r>
              <a:rPr lang="ru-RU" sz="1400" dirty="0" err="1" smtClean="0"/>
              <a:t>лямблій</a:t>
            </a:r>
            <a:r>
              <a:rPr lang="ru-RU" sz="1400" dirty="0" smtClean="0"/>
              <a:t>, </a:t>
            </a:r>
            <a:r>
              <a:rPr lang="ru-RU" sz="1400" dirty="0" err="1" smtClean="0"/>
              <a:t>круглих</a:t>
            </a:r>
            <a:r>
              <a:rPr lang="ru-RU" sz="1400" dirty="0" smtClean="0"/>
              <a:t> </a:t>
            </a:r>
            <a:r>
              <a:rPr lang="ru-RU" sz="1400" dirty="0" err="1" smtClean="0"/>
              <a:t>черв'яків</a:t>
            </a:r>
            <a:r>
              <a:rPr lang="ru-RU" sz="1400" dirty="0" smtClean="0"/>
              <a:t>. При </a:t>
            </a:r>
            <a:r>
              <a:rPr lang="ru-RU" sz="1400" dirty="0" err="1" smtClean="0"/>
              <a:t>порушенні</a:t>
            </a:r>
            <a:r>
              <a:rPr lang="ru-RU" sz="1400" dirty="0" smtClean="0"/>
              <a:t> правил </a:t>
            </a:r>
            <a:r>
              <a:rPr lang="ru-RU" sz="1400" dirty="0" err="1" smtClean="0"/>
              <a:t>прийому</a:t>
            </a:r>
            <a:r>
              <a:rPr lang="ru-RU" sz="1400" dirty="0" smtClean="0"/>
              <a:t> </a:t>
            </a:r>
            <a:r>
              <a:rPr lang="ru-RU" sz="1400" dirty="0" err="1" smtClean="0"/>
              <a:t>може</a:t>
            </a:r>
            <a:r>
              <a:rPr lang="ru-RU" sz="1400" dirty="0" smtClean="0"/>
              <a:t> </a:t>
            </a:r>
            <a:r>
              <a:rPr lang="ru-RU" sz="1400" dirty="0" err="1" smtClean="0"/>
              <a:t>викликати</a:t>
            </a:r>
            <a:r>
              <a:rPr lang="ru-RU" sz="1400" dirty="0" smtClean="0"/>
              <a:t> </a:t>
            </a:r>
            <a:r>
              <a:rPr lang="ru-RU" sz="1400" dirty="0" err="1" smtClean="0"/>
              <a:t>діарею</a:t>
            </a:r>
            <a:r>
              <a:rPr lang="ru-RU" sz="1400" dirty="0" smtClean="0"/>
              <a:t>, </a:t>
            </a:r>
            <a:r>
              <a:rPr lang="ru-RU" sz="1400" dirty="0" err="1" smtClean="0"/>
              <a:t>блювоту</a:t>
            </a:r>
            <a:r>
              <a:rPr lang="ru-RU" sz="1400" dirty="0" smtClean="0"/>
              <a:t>, </a:t>
            </a:r>
            <a:r>
              <a:rPr lang="ru-RU" sz="1400" dirty="0" err="1" smtClean="0"/>
              <a:t>нудоту</a:t>
            </a:r>
            <a:r>
              <a:rPr lang="ru-RU" sz="1400" dirty="0" smtClean="0"/>
              <a:t>.</a:t>
            </a:r>
          </a:p>
          <a:p>
            <a:r>
              <a:rPr lang="ru-RU" sz="1400" dirty="0" err="1" smtClean="0"/>
              <a:t>Щоб</a:t>
            </a:r>
            <a:r>
              <a:rPr lang="ru-RU" sz="1400" dirty="0" smtClean="0"/>
              <a:t> </a:t>
            </a:r>
            <a:r>
              <a:rPr lang="ru-RU" sz="1400" dirty="0" err="1" smtClean="0"/>
              <a:t>знизити</a:t>
            </a:r>
            <a:r>
              <a:rPr lang="ru-RU" sz="1400" dirty="0" smtClean="0"/>
              <a:t> </a:t>
            </a:r>
            <a:r>
              <a:rPr lang="ru-RU" sz="1400" dirty="0" err="1" smtClean="0"/>
              <a:t>вираженість</a:t>
            </a:r>
            <a:r>
              <a:rPr lang="ru-RU" sz="1400" dirty="0" smtClean="0"/>
              <a:t> </a:t>
            </a:r>
            <a:r>
              <a:rPr lang="ru-RU" sz="1400" dirty="0" err="1" smtClean="0"/>
              <a:t>симптомів</a:t>
            </a:r>
            <a:r>
              <a:rPr lang="ru-RU" sz="1400" dirty="0" smtClean="0"/>
              <a:t> </a:t>
            </a:r>
            <a:r>
              <a:rPr lang="ru-RU" sz="1400" dirty="0" err="1" smtClean="0"/>
              <a:t>гострої</a:t>
            </a:r>
            <a:r>
              <a:rPr lang="ru-RU" sz="1400" dirty="0" smtClean="0"/>
              <a:t> </a:t>
            </a:r>
            <a:r>
              <a:rPr lang="ru-RU" sz="1400" dirty="0" err="1" smtClean="0"/>
              <a:t>стадії</a:t>
            </a:r>
            <a:r>
              <a:rPr lang="ru-RU" sz="1400" dirty="0" smtClean="0"/>
              <a:t> </a:t>
            </a:r>
            <a:r>
              <a:rPr lang="ru-RU" sz="1400" dirty="0" err="1" smtClean="0"/>
              <a:t>інвазії</a:t>
            </a:r>
            <a:r>
              <a:rPr lang="ru-RU" sz="1400" dirty="0" smtClean="0"/>
              <a:t>, </a:t>
            </a:r>
            <a:r>
              <a:rPr lang="ru-RU" sz="1400" dirty="0" err="1" smtClean="0"/>
              <a:t>з</a:t>
            </a:r>
            <a:r>
              <a:rPr lang="ru-RU" sz="1400" dirty="0" smtClean="0"/>
              <a:t> </a:t>
            </a:r>
            <a:r>
              <a:rPr lang="ru-RU" sz="1400" dirty="0" err="1" smtClean="0"/>
              <a:t>якої</a:t>
            </a:r>
            <a:r>
              <a:rPr lang="ru-RU" sz="1400" dirty="0" smtClean="0"/>
              <a:t> часто </a:t>
            </a:r>
            <a:r>
              <a:rPr lang="ru-RU" sz="1400" dirty="0" err="1" smtClean="0"/>
              <a:t>звертаються</a:t>
            </a:r>
            <a:r>
              <a:rPr lang="ru-RU" sz="1400" dirty="0" smtClean="0"/>
              <a:t> </a:t>
            </a:r>
            <a:r>
              <a:rPr lang="ru-RU" sz="1400" dirty="0" err="1" smtClean="0"/>
              <a:t>хворі</a:t>
            </a:r>
            <a:r>
              <a:rPr lang="ru-RU" sz="1400" dirty="0" smtClean="0"/>
              <a:t>, </a:t>
            </a:r>
            <a:r>
              <a:rPr lang="ru-RU" sz="1400" dirty="0" err="1" smtClean="0"/>
              <a:t>фахівець</a:t>
            </a:r>
            <a:r>
              <a:rPr lang="ru-RU" sz="1400" dirty="0" smtClean="0"/>
              <a:t> </a:t>
            </a:r>
            <a:r>
              <a:rPr lang="ru-RU" sz="1400" dirty="0" err="1" smtClean="0"/>
              <a:t>призначає</a:t>
            </a:r>
            <a:r>
              <a:rPr lang="ru-RU" sz="1400" dirty="0" smtClean="0"/>
              <a:t> </a:t>
            </a:r>
            <a:r>
              <a:rPr lang="ru-RU" sz="1400" dirty="0" err="1" smtClean="0"/>
              <a:t>десенсибілізуючі</a:t>
            </a:r>
            <a:r>
              <a:rPr lang="ru-RU" sz="1400" dirty="0" smtClean="0"/>
              <a:t> </a:t>
            </a:r>
            <a:r>
              <a:rPr lang="ru-RU" sz="1400" dirty="0" err="1" smtClean="0"/>
              <a:t>засоби</a:t>
            </a:r>
            <a:r>
              <a:rPr lang="ru-RU" sz="1400" dirty="0" smtClean="0"/>
              <a:t>: </a:t>
            </a:r>
            <a:r>
              <a:rPr lang="ru-RU" sz="1400" dirty="0" err="1" smtClean="0"/>
              <a:t>Супрастин</a:t>
            </a:r>
            <a:r>
              <a:rPr lang="ru-RU" sz="1400" dirty="0" smtClean="0"/>
              <a:t>, </a:t>
            </a:r>
            <a:r>
              <a:rPr lang="ru-RU" sz="1400" dirty="0" err="1" smtClean="0"/>
              <a:t>Кларитин</a:t>
            </a:r>
            <a:r>
              <a:rPr lang="ru-RU" sz="1400" dirty="0" smtClean="0"/>
              <a:t>. </a:t>
            </a:r>
            <a:r>
              <a:rPr lang="ru-RU" sz="1400" dirty="0" err="1" smtClean="0"/>
              <a:t>Подальша</a:t>
            </a:r>
            <a:r>
              <a:rPr lang="ru-RU" sz="1400" dirty="0" smtClean="0"/>
              <a:t> схема </a:t>
            </a:r>
            <a:r>
              <a:rPr lang="ru-RU" sz="1400" dirty="0" err="1" smtClean="0"/>
              <a:t>терапії</a:t>
            </a:r>
            <a:r>
              <a:rPr lang="ru-RU" sz="1400" dirty="0" smtClean="0"/>
              <a:t> </a:t>
            </a:r>
            <a:r>
              <a:rPr lang="ru-RU" sz="1400" dirty="0" err="1" smtClean="0"/>
              <a:t>залежить</a:t>
            </a:r>
            <a:r>
              <a:rPr lang="ru-RU" sz="1400" dirty="0" smtClean="0"/>
              <a:t> </a:t>
            </a:r>
            <a:r>
              <a:rPr lang="ru-RU" sz="1400" dirty="0" err="1" smtClean="0"/>
              <a:t>від</a:t>
            </a:r>
            <a:r>
              <a:rPr lang="ru-RU" sz="1400" dirty="0" smtClean="0"/>
              <a:t> </a:t>
            </a:r>
            <a:r>
              <a:rPr lang="ru-RU" sz="1400" dirty="0" err="1" smtClean="0"/>
              <a:t>місцезнаходження</a:t>
            </a:r>
            <a:r>
              <a:rPr lang="ru-RU" sz="1400" dirty="0" smtClean="0"/>
              <a:t> </a:t>
            </a:r>
            <a:r>
              <a:rPr lang="ru-RU" sz="1400" dirty="0" err="1" smtClean="0"/>
              <a:t>черв'яків</a:t>
            </a:r>
            <a:r>
              <a:rPr lang="ru-RU" sz="1400" dirty="0" smtClean="0"/>
              <a:t>, </a:t>
            </a:r>
            <a:r>
              <a:rPr lang="ru-RU" sz="1400" dirty="0" err="1" smtClean="0"/>
              <a:t>супутніх</a:t>
            </a:r>
            <a:r>
              <a:rPr lang="ru-RU" sz="1400" dirty="0" smtClean="0"/>
              <a:t> </a:t>
            </a:r>
            <a:r>
              <a:rPr lang="ru-RU" sz="1400" dirty="0" err="1" smtClean="0"/>
              <a:t>патологій</a:t>
            </a:r>
            <a:r>
              <a:rPr lang="ru-RU" sz="1400" dirty="0" smtClean="0"/>
              <a:t>. Як правило, </a:t>
            </a:r>
            <a:r>
              <a:rPr lang="ru-RU" sz="1400" dirty="0" err="1" smtClean="0"/>
              <a:t>використовують</a:t>
            </a:r>
            <a:r>
              <a:rPr lang="ru-RU" sz="1400" dirty="0" smtClean="0"/>
              <a:t> </a:t>
            </a:r>
            <a:r>
              <a:rPr lang="ru-RU" sz="1400" dirty="0" err="1" smtClean="0"/>
              <a:t>такі</a:t>
            </a:r>
            <a:r>
              <a:rPr lang="ru-RU" sz="1400" dirty="0" smtClean="0"/>
              <a:t> </a:t>
            </a:r>
            <a:r>
              <a:rPr lang="ru-RU" sz="1400" dirty="0" err="1" smtClean="0"/>
              <a:t>групи</a:t>
            </a:r>
            <a:r>
              <a:rPr lang="ru-RU" sz="1400" dirty="0" smtClean="0"/>
              <a:t> </a:t>
            </a:r>
            <a:r>
              <a:rPr lang="ru-RU" sz="1400" dirty="0" err="1" smtClean="0"/>
              <a:t>препаратів</a:t>
            </a:r>
            <a:r>
              <a:rPr lang="ru-RU" sz="1400" dirty="0" smtClean="0"/>
              <a:t>:</a:t>
            </a:r>
          </a:p>
          <a:p>
            <a:r>
              <a:rPr lang="ru-RU" sz="1400" dirty="0" err="1" smtClean="0"/>
              <a:t>сорбенти</a:t>
            </a:r>
            <a:r>
              <a:rPr lang="ru-RU" sz="1400" dirty="0" smtClean="0"/>
              <a:t> – </a:t>
            </a:r>
            <a:r>
              <a:rPr lang="ru-RU" sz="1400" dirty="0" err="1" smtClean="0"/>
              <a:t>Ентеродез</a:t>
            </a:r>
            <a:r>
              <a:rPr lang="ru-RU" sz="1400" dirty="0" smtClean="0"/>
              <a:t>, </a:t>
            </a:r>
            <a:r>
              <a:rPr lang="ru-RU" sz="1400" dirty="0" err="1" smtClean="0"/>
              <a:t>Полісорб</a:t>
            </a:r>
            <a:r>
              <a:rPr lang="ru-RU" sz="1400" dirty="0" smtClean="0"/>
              <a:t>, </a:t>
            </a:r>
            <a:r>
              <a:rPr lang="ru-RU" sz="1400" dirty="0" err="1" smtClean="0"/>
              <a:t>Маалокс</a:t>
            </a:r>
            <a:r>
              <a:rPr lang="ru-RU" sz="1400" dirty="0" smtClean="0"/>
              <a:t>, </a:t>
            </a:r>
            <a:r>
              <a:rPr lang="ru-RU" sz="1400" dirty="0" err="1" smtClean="0"/>
              <a:t>Альмагель</a:t>
            </a:r>
            <a:r>
              <a:rPr lang="ru-RU" sz="1400" dirty="0" smtClean="0"/>
              <a:t>, </a:t>
            </a:r>
            <a:r>
              <a:rPr lang="ru-RU" sz="1400" dirty="0" err="1" smtClean="0"/>
              <a:t>активоване</a:t>
            </a:r>
            <a:r>
              <a:rPr lang="ru-RU" sz="1400" dirty="0" smtClean="0"/>
              <a:t> </a:t>
            </a:r>
            <a:r>
              <a:rPr lang="ru-RU" sz="1400" dirty="0" err="1" smtClean="0"/>
              <a:t>вугілля</a:t>
            </a:r>
            <a:r>
              <a:rPr lang="ru-RU" sz="1400" dirty="0" smtClean="0"/>
              <a:t>;</a:t>
            </a:r>
          </a:p>
          <a:p>
            <a:r>
              <a:rPr lang="ru-RU" sz="1400" dirty="0" err="1" smtClean="0"/>
              <a:t>препарати</a:t>
            </a:r>
            <a:r>
              <a:rPr lang="ru-RU" sz="1400" dirty="0" smtClean="0"/>
              <a:t> </a:t>
            </a:r>
            <a:r>
              <a:rPr lang="ru-RU" sz="1400" dirty="0" err="1" smtClean="0"/>
              <a:t>ферментів</a:t>
            </a:r>
            <a:r>
              <a:rPr lang="ru-RU" sz="1400" dirty="0" smtClean="0"/>
              <a:t>, </a:t>
            </a:r>
            <a:r>
              <a:rPr lang="ru-RU" sz="1400" dirty="0" err="1" smtClean="0"/>
              <a:t>жовчогінні</a:t>
            </a:r>
            <a:r>
              <a:rPr lang="ru-RU" sz="1400" dirty="0" smtClean="0"/>
              <a:t> </a:t>
            </a:r>
            <a:r>
              <a:rPr lang="ru-RU" sz="1400" dirty="0" err="1" smtClean="0"/>
              <a:t>засоби</a:t>
            </a:r>
            <a:r>
              <a:rPr lang="ru-RU" sz="1400" dirty="0" smtClean="0"/>
              <a:t> – Панкреатин, </a:t>
            </a:r>
            <a:r>
              <a:rPr lang="ru-RU" sz="1400" dirty="0" err="1" smtClean="0"/>
              <a:t>Холензим</a:t>
            </a:r>
            <a:r>
              <a:rPr lang="ru-RU" sz="1400" dirty="0" smtClean="0"/>
              <a:t>, </a:t>
            </a:r>
            <a:r>
              <a:rPr lang="ru-RU" sz="1400" dirty="0" err="1" smtClean="0"/>
              <a:t>Фестал</a:t>
            </a:r>
            <a:r>
              <a:rPr lang="ru-RU" sz="1400" dirty="0" smtClean="0"/>
              <a:t>, </a:t>
            </a:r>
            <a:r>
              <a:rPr lang="ru-RU" sz="1400" dirty="0" err="1" smtClean="0"/>
              <a:t>Хологон</a:t>
            </a:r>
            <a:r>
              <a:rPr lang="ru-RU" sz="1400" dirty="0" smtClean="0"/>
              <a:t>, </a:t>
            </a:r>
            <a:r>
              <a:rPr lang="ru-RU" sz="1400" dirty="0" err="1" smtClean="0"/>
              <a:t>Аллохол</a:t>
            </a:r>
            <a:r>
              <a:rPr lang="ru-RU" sz="1400" dirty="0" smtClean="0"/>
              <a:t>;</a:t>
            </a:r>
          </a:p>
          <a:p>
            <a:r>
              <a:rPr lang="ru-RU" sz="1400" dirty="0" err="1" smtClean="0"/>
              <a:t>гепатопротеторы</a:t>
            </a:r>
            <a:r>
              <a:rPr lang="ru-RU" sz="1400" dirty="0" smtClean="0"/>
              <a:t> – </a:t>
            </a:r>
            <a:r>
              <a:rPr lang="ru-RU" sz="1400" dirty="0" err="1" smtClean="0"/>
              <a:t>Урсосан</a:t>
            </a:r>
            <a:r>
              <a:rPr lang="ru-RU" sz="1400" dirty="0" smtClean="0"/>
              <a:t>, </a:t>
            </a:r>
            <a:r>
              <a:rPr lang="ru-RU" sz="1400" dirty="0" err="1" smtClean="0"/>
              <a:t>Гепабене</a:t>
            </a:r>
            <a:r>
              <a:rPr lang="ru-RU" sz="1400" dirty="0" smtClean="0"/>
              <a:t>, </a:t>
            </a:r>
            <a:r>
              <a:rPr lang="ru-RU" sz="1400" dirty="0" err="1" smtClean="0"/>
              <a:t>Карсил</a:t>
            </a:r>
            <a:r>
              <a:rPr lang="ru-RU" sz="1400" dirty="0" smtClean="0"/>
              <a:t>, </a:t>
            </a:r>
            <a:r>
              <a:rPr lang="ru-RU" sz="1400" dirty="0" err="1" smtClean="0"/>
              <a:t>Есенціале</a:t>
            </a:r>
            <a:r>
              <a:rPr lang="ru-RU" sz="1400" dirty="0" smtClean="0"/>
              <a:t>;</a:t>
            </a:r>
          </a:p>
          <a:p>
            <a:r>
              <a:rPr lang="ru-RU" sz="1400" dirty="0" err="1" smtClean="0"/>
              <a:t>знеболюючі</a:t>
            </a:r>
            <a:r>
              <a:rPr lang="ru-RU" sz="1400" dirty="0" smtClean="0"/>
              <a:t> </a:t>
            </a:r>
            <a:r>
              <a:rPr lang="ru-RU" sz="1400" dirty="0" err="1" smtClean="0"/>
              <a:t>препарати</a:t>
            </a:r>
            <a:r>
              <a:rPr lang="ru-RU" sz="1400" dirty="0" smtClean="0"/>
              <a:t> – </a:t>
            </a:r>
            <a:r>
              <a:rPr lang="ru-RU" sz="1400" dirty="0" err="1" smtClean="0"/>
              <a:t>Спазмалгон</a:t>
            </a:r>
            <a:r>
              <a:rPr lang="ru-RU" sz="1400" dirty="0" smtClean="0"/>
              <a:t>, </a:t>
            </a:r>
            <a:r>
              <a:rPr lang="ru-RU" sz="1400" dirty="0" err="1" smtClean="0"/>
              <a:t>Баралгін</a:t>
            </a:r>
            <a:r>
              <a:rPr lang="ru-RU" sz="1400" dirty="0" smtClean="0"/>
              <a:t>;</a:t>
            </a:r>
          </a:p>
          <a:p>
            <a:r>
              <a:rPr lang="ru-RU" sz="1400" dirty="0" err="1" smtClean="0"/>
              <a:t>спазмолітики</a:t>
            </a:r>
            <a:r>
              <a:rPr lang="ru-RU" sz="1400" dirty="0" smtClean="0"/>
              <a:t> – Папаверин, </a:t>
            </a:r>
            <a:r>
              <a:rPr lang="ru-RU" sz="1400" dirty="0" err="1" smtClean="0"/>
              <a:t>Дротаверин</a:t>
            </a:r>
            <a:r>
              <a:rPr lang="ru-RU" sz="1400" dirty="0" smtClean="0"/>
              <a:t>, </a:t>
            </a:r>
            <a:r>
              <a:rPr lang="ru-RU" sz="1400" dirty="0" err="1" smtClean="0"/>
              <a:t>Але-шпа</a:t>
            </a:r>
            <a:r>
              <a:rPr lang="ru-RU" sz="1400" dirty="0" smtClean="0"/>
              <a:t>;</a:t>
            </a:r>
          </a:p>
          <a:p>
            <a:r>
              <a:rPr lang="ru-RU" sz="1400" dirty="0" err="1" smtClean="0"/>
              <a:t>антибіотики</a:t>
            </a:r>
            <a:r>
              <a:rPr lang="ru-RU" sz="1400" dirty="0" smtClean="0"/>
              <a:t> широкого спектру </a:t>
            </a:r>
            <a:r>
              <a:rPr lang="ru-RU" sz="1400" dirty="0" err="1" smtClean="0"/>
              <a:t>дії</a:t>
            </a:r>
            <a:r>
              <a:rPr lang="ru-RU" sz="1400" dirty="0" smtClean="0"/>
              <a:t> – </a:t>
            </a:r>
            <a:r>
              <a:rPr lang="ru-RU" sz="1400" dirty="0" err="1" smtClean="0"/>
              <a:t>Левоміцетин</a:t>
            </a:r>
            <a:r>
              <a:rPr lang="ru-RU" sz="1400" dirty="0" smtClean="0"/>
              <a:t>, </a:t>
            </a:r>
            <a:r>
              <a:rPr lang="ru-RU" sz="1400" dirty="0" err="1" smtClean="0"/>
              <a:t>Тетрациклін</a:t>
            </a:r>
            <a:r>
              <a:rPr lang="ru-RU" sz="1400" dirty="0" smtClean="0"/>
              <a:t>, </a:t>
            </a:r>
            <a:r>
              <a:rPr lang="ru-RU" sz="1400" dirty="0" err="1" smtClean="0"/>
              <a:t>Гентаміцин</a:t>
            </a:r>
            <a:r>
              <a:rPr lang="ru-RU" sz="1400" dirty="0" smtClean="0"/>
              <a:t>, </a:t>
            </a:r>
            <a:r>
              <a:rPr lang="ru-RU" sz="1400" dirty="0" err="1" smtClean="0"/>
              <a:t>Цефалексин</a:t>
            </a:r>
            <a:r>
              <a:rPr lang="ru-RU" sz="1400" dirty="0" smtClean="0"/>
              <a:t>, </a:t>
            </a:r>
            <a:r>
              <a:rPr lang="ru-RU" sz="1400" dirty="0" err="1" smtClean="0"/>
              <a:t>Ампіцилін</a:t>
            </a:r>
            <a:r>
              <a:rPr lang="ru-RU" sz="1400" dirty="0" smtClean="0"/>
              <a:t>, </a:t>
            </a:r>
            <a:r>
              <a:rPr lang="ru-RU" sz="1400" dirty="0" err="1" smtClean="0"/>
              <a:t>Цефазолін</a:t>
            </a:r>
            <a:r>
              <a:rPr lang="ru-RU" sz="1400" dirty="0" smtClean="0"/>
              <a:t>;</a:t>
            </a:r>
          </a:p>
          <a:p>
            <a:r>
              <a:rPr lang="ru-RU" sz="1400" dirty="0" err="1" smtClean="0"/>
              <a:t>імуностимулятори</a:t>
            </a:r>
            <a:r>
              <a:rPr lang="ru-RU" sz="1400" dirty="0" smtClean="0"/>
              <a:t> </a:t>
            </a:r>
            <a:r>
              <a:rPr lang="ru-RU" sz="1400" dirty="0" err="1" smtClean="0"/>
              <a:t>і</a:t>
            </a:r>
            <a:r>
              <a:rPr lang="ru-RU" sz="1400" dirty="0" smtClean="0"/>
              <a:t> </a:t>
            </a:r>
            <a:r>
              <a:rPr lang="ru-RU" sz="1400" dirty="0" err="1" smtClean="0"/>
              <a:t>вітаміни</a:t>
            </a:r>
            <a:r>
              <a:rPr lang="ru-RU" sz="1400" dirty="0" smtClean="0"/>
              <a:t>.</a:t>
            </a:r>
          </a:p>
          <a:p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1"/>
          <p:cNvSpPr>
            <a:spLocks noChangeArrowheads="1"/>
          </p:cNvSpPr>
          <p:nvPr/>
        </p:nvSpPr>
        <p:spPr bwMode="auto">
          <a:xfrm>
            <a:off x="188684" y="492442"/>
            <a:ext cx="12003316" cy="510390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88872" rIns="0" bIns="8887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76A900"/>
                </a:solidFill>
                <a:effectLst/>
                <a:latin typeface="Open Sans"/>
                <a:cs typeface="Arial" pitchFamily="34" charset="0"/>
              </a:rPr>
              <a:t>До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76A900"/>
                </a:solidFill>
                <a:effectLst/>
                <a:latin typeface="Open Sans"/>
                <a:cs typeface="Arial" pitchFamily="34" charset="0"/>
              </a:rPr>
              <a:t>основних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76A900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76A900"/>
                </a:solidFill>
                <a:effectLst/>
                <a:latin typeface="Open Sans"/>
                <a:cs typeface="Arial" pitchFamily="34" charset="0"/>
              </a:rPr>
              <a:t>методів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76A900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76A900"/>
                </a:solidFill>
                <a:effectLst/>
                <a:latin typeface="Open Sans"/>
                <a:cs typeface="Arial" pitchFamily="34" charset="0"/>
              </a:rPr>
              <a:t>профілактики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76A900"/>
                </a:solidFill>
                <a:effectLst/>
                <a:latin typeface="Open Sans"/>
                <a:cs typeface="Arial" pitchFamily="34" charset="0"/>
              </a:rPr>
              <a:t> належать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76A900"/>
                </a:solidFill>
                <a:effectLst/>
                <a:latin typeface="Open Sans"/>
                <a:cs typeface="Arial" pitchFamily="34" charset="0"/>
              </a:rPr>
              <a:t>такі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Біологічні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методи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боротьби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 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зі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збудниками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інвазій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спрямовані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на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використання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природних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ворогів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(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наприклад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риба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гамбузія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знищує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личинок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малярійного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комара),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речовин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що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впливають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на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поведінку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або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розмноження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(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наприклад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репелентів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що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відлякують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кровосисних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комах),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лікарських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рослин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(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наприклад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насіння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гарбуза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проти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гостриків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Хімічні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методи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 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(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хіміопрофілактика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)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передбачають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використання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антипаразитарних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засобів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щоб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запобігти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захворюванням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тварин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людини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або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позбавити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організм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збудників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Ефективні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ліки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від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паразитів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в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організмі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людини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можуть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бути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синтезованими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(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наприклад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протигельмінтні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засоби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широкого спектра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дії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декарис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пірентол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вермокс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)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або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створеними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на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основі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лікарських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рослин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(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наприклад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, пижма, граната,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полину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часнику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Імунологічні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методи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 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перебувають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на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стадії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розроблення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(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наприклад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запроваджуються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щеплення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проти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лейшманіозу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розробляється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вакцина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проти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малярії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Соціальні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методи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 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спрямовані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на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дотримання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правил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особистої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та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громадської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гігієни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Методи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профілактики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інвазій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застосовуються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, як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у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випадку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з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інфекціями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, для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виключення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хоча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б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однієї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ланки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епідемічного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процесу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—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джерела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збудника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механізму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його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передачі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та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створення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в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людини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несприйнятливості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до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збудника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/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</a:b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Найефективнішим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заходом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профілактики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інвазій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є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елементарне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дотримання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правил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особистої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гігієни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(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миття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рук перед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вживанням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їжі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після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відвідування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місць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загального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користування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та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спілкування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з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домашніми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тваринами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).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Крім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того,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потрібно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обов’язково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обдавати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кип’ятком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овочі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та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фрукти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що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їх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вживають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у сирому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вигляді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піддавати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необхідній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термічній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обробці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рибу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та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м’ясо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Важливо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турбуватись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про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повноцінне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харчування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що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в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достатній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кількості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забезпечує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організм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усіма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поживними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речовинами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вітамінами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 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76A900"/>
                </a:solidFill>
                <a:effectLst/>
                <a:latin typeface="STIXGeneral"/>
                <a:cs typeface="Arial" pitchFamily="34" charset="0"/>
              </a:rPr>
              <a:t>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, 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76A900"/>
                </a:solidFill>
                <a:effectLst/>
                <a:latin typeface="STIXGeneral"/>
                <a:cs typeface="Arial" pitchFamily="34" charset="0"/>
              </a:rPr>
              <a:t>С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, 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76A900"/>
                </a:solidFill>
                <a:effectLst/>
                <a:latin typeface="MathJax_Math-italic"/>
                <a:cs typeface="Arial" pitchFamily="34" charset="0"/>
              </a:rPr>
              <a:t>D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Позитивне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значення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має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стимулювання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імунітету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що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знижує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ймовірність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зараження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перешкоджає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міграції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паразитів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по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організму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скорочує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тривалість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їхнього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життя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в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організмі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хазяїна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. 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D0F61F96-BEDA-439F-8B09-F52BCE991DB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64691" y="2317787"/>
            <a:ext cx="585611" cy="58561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B644ACA7-B571-4C2C-ACFE-D9DBC20DBED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64691" y="3328081"/>
            <a:ext cx="585611" cy="58561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34E281E1-1A7D-4601-8E9F-F3F42AB6970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64691" y="3944005"/>
            <a:ext cx="585611" cy="58561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EC3B1664-B8E7-4806-B469-5CA0F0E210F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64692" y="5251391"/>
            <a:ext cx="585611" cy="58561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0C182BEE-2402-4DD7-959B-A1143A9901D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05608" y="1352573"/>
            <a:ext cx="585611" cy="5856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E387CBE-0C6F-4D53-BF85-8DA8C9DBA96C}"/>
              </a:ext>
            </a:extLst>
          </p:cNvPr>
          <p:cNvSpPr txBox="1"/>
          <p:nvPr/>
        </p:nvSpPr>
        <p:spPr>
          <a:xfrm>
            <a:off x="-1" y="172591"/>
            <a:ext cx="11469511" cy="830997"/>
          </a:xfrm>
          <a:prstGeom prst="rect">
            <a:avLst/>
          </a:prstGeom>
          <a:solidFill>
            <a:srgbClr val="2E724F"/>
          </a:solidFill>
        </p:spPr>
        <p:txBody>
          <a:bodyPr wrap="square">
            <a:spAutoFit/>
          </a:bodyPr>
          <a:lstStyle/>
          <a:p>
            <a:pPr algn="ctr"/>
            <a:r>
              <a:rPr lang="uk-UA" sz="2400" dirty="0" err="1">
                <a:solidFill>
                  <a:srgbClr val="FFC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Облігатні</a:t>
            </a:r>
            <a:r>
              <a:rPr lang="uk-UA" sz="2400" dirty="0">
                <a:solidFill>
                  <a:srgbClr val="FFC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паразити </a:t>
            </a:r>
            <a:r>
              <a:rPr lang="uk-UA" sz="24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– такі організми, для яких паразитичний спосіб життя </a:t>
            </a:r>
          </a:p>
          <a:p>
            <a:pPr algn="ctr"/>
            <a:r>
              <a:rPr lang="uk-UA" sz="24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є </a:t>
            </a:r>
            <a:r>
              <a:rPr lang="uk-UA" sz="240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обов</a:t>
            </a:r>
            <a:r>
              <a:rPr lang="ru-RU" sz="24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’</a:t>
            </a:r>
            <a:r>
              <a:rPr lang="uk-UA" sz="240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язковою</a:t>
            </a:r>
            <a:r>
              <a:rPr lang="uk-UA" sz="24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формою існування</a:t>
            </a:r>
            <a:r>
              <a:rPr lang="uk-UA" sz="2400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, в</a:t>
            </a:r>
            <a:r>
              <a:rPr lang="uk-UA" sz="24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они не живуть без хазяїна</a:t>
            </a:r>
            <a:endParaRPr lang="ru-RU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A15F316-B07B-4400-B256-6249E157A16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595872" y="1687174"/>
            <a:ext cx="5810780" cy="45308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506FDC0-A534-4F0A-AF15-667182DD8DA2}"/>
              </a:ext>
            </a:extLst>
          </p:cNvPr>
          <p:cNvSpPr txBox="1"/>
          <p:nvPr/>
        </p:nvSpPr>
        <p:spPr>
          <a:xfrm>
            <a:off x="5047866" y="1428641"/>
            <a:ext cx="69652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 err="1">
                <a:latin typeface="Comic Sans MS" panose="030F0702030302020204" pitchFamily="66" charset="0"/>
              </a:rPr>
              <a:t>примітивна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будова</a:t>
            </a:r>
            <a:r>
              <a:rPr lang="ru-RU" sz="2400" dirty="0">
                <a:latin typeface="Comic Sans MS" panose="030F0702030302020204" pitchFamily="66" charset="0"/>
              </a:rPr>
              <a:t>: </a:t>
            </a:r>
            <a:r>
              <a:rPr lang="ru-RU" sz="2400" dirty="0" err="1">
                <a:latin typeface="Comic Sans MS" panose="030F0702030302020204" pitchFamily="66" charset="0"/>
              </a:rPr>
              <a:t>деякі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органи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або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системи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можуть</a:t>
            </a:r>
            <a:r>
              <a:rPr lang="ru-RU" sz="2400" dirty="0">
                <a:latin typeface="Comic Sans MS" panose="030F0702030302020204" pitchFamily="66" charset="0"/>
              </a:rPr>
              <a:t> бути </a:t>
            </a:r>
            <a:r>
              <a:rPr lang="ru-RU" sz="2400" dirty="0" err="1">
                <a:latin typeface="Comic Sans MS" panose="030F0702030302020204" pitchFamily="66" charset="0"/>
              </a:rPr>
              <a:t>нерозвинені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або</a:t>
            </a:r>
            <a:r>
              <a:rPr lang="ru-RU" sz="2400" dirty="0">
                <a:latin typeface="Comic Sans MS" panose="030F0702030302020204" pitchFamily="66" charset="0"/>
              </a:rPr>
              <a:t> бути </a:t>
            </a:r>
            <a:r>
              <a:rPr lang="ru-RU" sz="2400" dirty="0" err="1">
                <a:latin typeface="Comic Sans MS" panose="030F0702030302020204" pitchFamily="66" charset="0"/>
              </a:rPr>
              <a:t>відсутніми</a:t>
            </a:r>
            <a:r>
              <a:rPr lang="ru-RU" sz="2400" dirty="0">
                <a:latin typeface="Comic Sans MS" panose="030F0702030302020204" pitchFamily="66" charset="0"/>
              </a:rPr>
              <a:t>;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273D7D2-E6C1-40D7-AEFC-BD5F6939C638}"/>
              </a:ext>
            </a:extLst>
          </p:cNvPr>
          <p:cNvSpPr txBox="1"/>
          <p:nvPr/>
        </p:nvSpPr>
        <p:spPr>
          <a:xfrm>
            <a:off x="5265581" y="2384971"/>
            <a:ext cx="66135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Comic Sans MS" panose="030F0702030302020204" pitchFamily="66" charset="0"/>
              </a:rPr>
              <a:t>у </a:t>
            </a:r>
            <a:r>
              <a:rPr lang="ru-RU" sz="2400" dirty="0" err="1">
                <a:latin typeface="Comic Sans MS" panose="030F0702030302020204" pitchFamily="66" charset="0"/>
              </a:rPr>
              <a:t>багатьох</a:t>
            </a:r>
            <a:r>
              <a:rPr lang="ru-RU" sz="2400" dirty="0">
                <a:latin typeface="Comic Sans MS" panose="030F0702030302020204" pitchFamily="66" charset="0"/>
              </a:rPr>
              <a:t> є </a:t>
            </a:r>
            <a:r>
              <a:rPr lang="ru-RU" sz="2400" dirty="0" err="1">
                <a:latin typeface="Comic Sans MS" panose="030F0702030302020204" pitchFamily="66" charset="0"/>
              </a:rPr>
              <a:t>гачки</a:t>
            </a:r>
            <a:r>
              <a:rPr lang="ru-RU" sz="2400" dirty="0">
                <a:latin typeface="Comic Sans MS" panose="030F0702030302020204" pitchFamily="66" charset="0"/>
              </a:rPr>
              <a:t>, </a:t>
            </a:r>
            <a:r>
              <a:rPr lang="ru-RU" sz="2400" dirty="0" err="1">
                <a:latin typeface="Comic Sans MS" panose="030F0702030302020204" pitchFamily="66" charset="0"/>
              </a:rPr>
              <a:t>кігті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або</a:t>
            </a:r>
            <a:r>
              <a:rPr lang="ru-RU" sz="2400" dirty="0">
                <a:latin typeface="Comic Sans MS" panose="030F0702030302020204" pitchFamily="66" charset="0"/>
              </a:rPr>
              <a:t> присоски, </a:t>
            </a:r>
            <a:r>
              <a:rPr lang="ru-RU" sz="2400" dirty="0" err="1">
                <a:latin typeface="Comic Sans MS" panose="030F0702030302020204" pitchFamily="66" charset="0"/>
              </a:rPr>
              <a:t>якими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можна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прикріпитись</a:t>
            </a:r>
            <a:r>
              <a:rPr lang="ru-RU" sz="2400" dirty="0">
                <a:latin typeface="Comic Sans MS" panose="030F0702030302020204" pitchFamily="66" charset="0"/>
              </a:rPr>
              <a:t> до господаря;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681AD64-8C03-40DC-AE5B-A2290065AA64}"/>
              </a:ext>
            </a:extLst>
          </p:cNvPr>
          <p:cNvSpPr txBox="1"/>
          <p:nvPr/>
        </p:nvSpPr>
        <p:spPr>
          <a:xfrm>
            <a:off x="5468780" y="3355815"/>
            <a:ext cx="45308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 err="1">
                <a:latin typeface="Comic Sans MS" panose="030F0702030302020204" pitchFamily="66" charset="0"/>
              </a:rPr>
              <a:t>висока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плодючість</a:t>
            </a:r>
            <a:r>
              <a:rPr lang="ru-RU" sz="2400" dirty="0">
                <a:latin typeface="Comic Sans MS" panose="030F0702030302020204" pitchFamily="66" charset="0"/>
              </a:rPr>
              <a:t>;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EEA73BA-DA9F-475D-A6E3-D126E3770254}"/>
              </a:ext>
            </a:extLst>
          </p:cNvPr>
          <p:cNvSpPr txBox="1"/>
          <p:nvPr/>
        </p:nvSpPr>
        <p:spPr>
          <a:xfrm>
            <a:off x="5476844" y="3971841"/>
            <a:ext cx="67151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 err="1">
                <a:latin typeface="Comic Sans MS" panose="030F0702030302020204" pitchFamily="66" charset="0"/>
              </a:rPr>
              <a:t>швидка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загибель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або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існування</a:t>
            </a:r>
            <a:r>
              <a:rPr lang="ru-RU" sz="2400" dirty="0">
                <a:latin typeface="Comic Sans MS" panose="030F0702030302020204" pitchFamily="66" charset="0"/>
              </a:rPr>
              <a:t> в </a:t>
            </a:r>
            <a:r>
              <a:rPr lang="ru-RU" sz="2400" dirty="0" err="1">
                <a:latin typeface="Comic Sans MS" panose="030F0702030302020204" pitchFamily="66" charset="0"/>
              </a:rPr>
              <a:t>неактивній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формі</a:t>
            </a:r>
            <a:r>
              <a:rPr lang="ru-RU" sz="2400" dirty="0">
                <a:latin typeface="Comic Sans MS" panose="030F0702030302020204" pitchFamily="66" charset="0"/>
              </a:rPr>
              <a:t> при </a:t>
            </a:r>
            <a:r>
              <a:rPr lang="ru-RU" sz="2400" dirty="0" err="1">
                <a:latin typeface="Comic Sans MS" panose="030F0702030302020204" pitchFamily="66" charset="0"/>
              </a:rPr>
              <a:t>потраплянні</a:t>
            </a:r>
            <a:r>
              <a:rPr lang="ru-RU" sz="2400" dirty="0">
                <a:latin typeface="Comic Sans MS" panose="030F0702030302020204" pitchFamily="66" charset="0"/>
              </a:rPr>
              <a:t> в </a:t>
            </a:r>
            <a:r>
              <a:rPr lang="ru-RU" sz="2400" dirty="0" err="1">
                <a:latin typeface="Comic Sans MS" panose="030F0702030302020204" pitchFamily="66" charset="0"/>
              </a:rPr>
              <a:t>навколишнє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середовище</a:t>
            </a:r>
            <a:r>
              <a:rPr lang="ru-RU" sz="2400" dirty="0">
                <a:latin typeface="Comic Sans MS" panose="030F0702030302020204" pitchFamily="66" charset="0"/>
              </a:rPr>
              <a:t>;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49C264F-73B1-45BB-83C6-30B9E5D02AB1}"/>
              </a:ext>
            </a:extLst>
          </p:cNvPr>
          <p:cNvSpPr txBox="1"/>
          <p:nvPr/>
        </p:nvSpPr>
        <p:spPr>
          <a:xfrm>
            <a:off x="5410723" y="5253960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 err="1">
                <a:latin typeface="Comic Sans MS" panose="030F0702030302020204" pitchFamily="66" charset="0"/>
              </a:rPr>
              <a:t>передаються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безпосередньо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від</a:t>
            </a:r>
            <a:r>
              <a:rPr lang="ru-RU" sz="2400" dirty="0">
                <a:latin typeface="Comic Sans MS" panose="030F0702030302020204" pitchFamily="66" charset="0"/>
              </a:rPr>
              <a:t> одного господаря до </a:t>
            </a:r>
            <a:r>
              <a:rPr lang="ru-RU" sz="2400" dirty="0" err="1">
                <a:latin typeface="Comic Sans MS" panose="030F0702030302020204" pitchFamily="66" charset="0"/>
              </a:rPr>
              <a:t>іншого</a:t>
            </a:r>
            <a:endParaRPr lang="ru-RU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48198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8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57620"/>
            <a:ext cx="121920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Терміном</a:t>
            </a:r>
            <a:r>
              <a:rPr lang="ru-RU" dirty="0" smtClean="0"/>
              <a:t> </a:t>
            </a:r>
            <a:r>
              <a:rPr lang="ru-RU" dirty="0" err="1" smtClean="0"/>
              <a:t>паразити</a:t>
            </a:r>
            <a:r>
              <a:rPr lang="ru-RU" dirty="0" smtClean="0"/>
              <a:t> </a:t>
            </a:r>
            <a:r>
              <a:rPr lang="ru-RU" dirty="0" err="1" smtClean="0"/>
              <a:t>називають</a:t>
            </a:r>
            <a:r>
              <a:rPr lang="ru-RU" dirty="0" smtClean="0"/>
              <a:t> </a:t>
            </a:r>
            <a:r>
              <a:rPr lang="ru-RU" dirty="0" err="1" smtClean="0"/>
              <a:t>організми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живуть</a:t>
            </a:r>
            <a:r>
              <a:rPr lang="ru-RU" dirty="0" smtClean="0"/>
              <a:t> за </a:t>
            </a:r>
            <a:r>
              <a:rPr lang="ru-RU" dirty="0" err="1" smtClean="0"/>
              <a:t>рахунок</a:t>
            </a:r>
            <a:r>
              <a:rPr lang="ru-RU" dirty="0" smtClean="0"/>
              <a:t> </a:t>
            </a:r>
            <a:r>
              <a:rPr lang="ru-RU" dirty="0" err="1" smtClean="0"/>
              <a:t>інших</a:t>
            </a:r>
            <a:r>
              <a:rPr lang="ru-RU" dirty="0" smtClean="0"/>
              <a:t> </a:t>
            </a:r>
            <a:r>
              <a:rPr lang="ru-RU" dirty="0" err="1" smtClean="0"/>
              <a:t>організмів-хазяїв</a:t>
            </a:r>
            <a:r>
              <a:rPr lang="ru-RU" dirty="0" smtClean="0"/>
              <a:t>. </a:t>
            </a:r>
            <a:r>
              <a:rPr lang="ru-RU" dirty="0" err="1" smtClean="0"/>
              <a:t>Паразити</a:t>
            </a:r>
            <a:r>
              <a:rPr lang="ru-RU" dirty="0" smtClean="0"/>
              <a:t>, </a:t>
            </a:r>
            <a:r>
              <a:rPr lang="ru-RU" dirty="0" err="1" smtClean="0"/>
              <a:t>котрі</a:t>
            </a:r>
            <a:r>
              <a:rPr lang="ru-RU" dirty="0" smtClean="0"/>
              <a:t> </a:t>
            </a:r>
            <a:r>
              <a:rPr lang="ru-RU" dirty="0" err="1" smtClean="0"/>
              <a:t>живуть</a:t>
            </a:r>
            <a:r>
              <a:rPr lang="ru-RU" dirty="0" smtClean="0"/>
              <a:t> </a:t>
            </a:r>
            <a:r>
              <a:rPr lang="ru-RU" dirty="0" err="1" smtClean="0"/>
              <a:t>усередині</a:t>
            </a:r>
            <a:r>
              <a:rPr lang="ru-RU" dirty="0" smtClean="0"/>
              <a:t> </a:t>
            </a:r>
            <a:r>
              <a:rPr lang="ru-RU" dirty="0" err="1" smtClean="0"/>
              <a:t>тіла</a:t>
            </a:r>
            <a:r>
              <a:rPr lang="ru-RU" dirty="0" smtClean="0"/>
              <a:t> </a:t>
            </a:r>
            <a:r>
              <a:rPr lang="ru-RU" dirty="0" err="1" smtClean="0"/>
              <a:t>хазяїна</a:t>
            </a:r>
            <a:r>
              <a:rPr lang="ru-RU" dirty="0" smtClean="0"/>
              <a:t>, </a:t>
            </a:r>
            <a:r>
              <a:rPr lang="ru-RU" dirty="0" err="1" smtClean="0"/>
              <a:t>називаються</a:t>
            </a:r>
            <a:r>
              <a:rPr lang="ru-RU" dirty="0" smtClean="0"/>
              <a:t> </a:t>
            </a:r>
            <a:r>
              <a:rPr lang="ru-RU" dirty="0" err="1" smtClean="0"/>
              <a:t>внутрішніми</a:t>
            </a:r>
            <a:r>
              <a:rPr lang="ru-RU" dirty="0" smtClean="0"/>
              <a:t> паразитами,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ендопаразитами</a:t>
            </a:r>
            <a:r>
              <a:rPr lang="ru-RU" dirty="0" smtClean="0"/>
              <a:t> (</a:t>
            </a:r>
            <a:r>
              <a:rPr lang="ru-RU" dirty="0" err="1" smtClean="0"/>
              <a:t>аскариди</a:t>
            </a:r>
            <a:r>
              <a:rPr lang="ru-RU" dirty="0" smtClean="0"/>
              <a:t> в кишечнику </a:t>
            </a:r>
            <a:r>
              <a:rPr lang="ru-RU" dirty="0" err="1" smtClean="0"/>
              <a:t>людини</a:t>
            </a:r>
            <a:r>
              <a:rPr lang="ru-RU" dirty="0" smtClean="0"/>
              <a:t>). В </a:t>
            </a:r>
            <a:r>
              <a:rPr lang="ru-RU" dirty="0" err="1" smtClean="0"/>
              <a:t>організм</a:t>
            </a:r>
            <a:r>
              <a:rPr lang="ru-RU" dirty="0" smtClean="0"/>
              <a:t> </a:t>
            </a:r>
            <a:r>
              <a:rPr lang="ru-RU" dirty="0" err="1" smtClean="0"/>
              <a:t>такі</a:t>
            </a:r>
            <a:r>
              <a:rPr lang="ru-RU" dirty="0" smtClean="0"/>
              <a:t> </a:t>
            </a:r>
            <a:r>
              <a:rPr lang="ru-RU" dirty="0" err="1" smtClean="0"/>
              <a:t>паразити</a:t>
            </a:r>
            <a:r>
              <a:rPr lang="ru-RU" dirty="0" smtClean="0"/>
              <a:t> </a:t>
            </a:r>
            <a:r>
              <a:rPr lang="ru-RU" dirty="0" err="1" smtClean="0"/>
              <a:t>проникають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їжею</a:t>
            </a:r>
            <a:r>
              <a:rPr lang="ru-RU" dirty="0" smtClean="0"/>
              <a:t> </a:t>
            </a:r>
            <a:r>
              <a:rPr lang="ru-RU" dirty="0" err="1" smtClean="0"/>
              <a:t>чи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водою, через </a:t>
            </a:r>
            <a:r>
              <a:rPr lang="ru-RU" dirty="0" err="1" smtClean="0"/>
              <a:t>шкірні</a:t>
            </a:r>
            <a:r>
              <a:rPr lang="ru-RU" dirty="0" smtClean="0"/>
              <a:t> покриви, </a:t>
            </a:r>
            <a:r>
              <a:rPr lang="ru-RU" dirty="0" err="1" smtClean="0"/>
              <a:t>передаються</a:t>
            </a:r>
            <a:r>
              <a:rPr lang="ru-RU" dirty="0" smtClean="0"/>
              <a:t> при </a:t>
            </a:r>
            <a:r>
              <a:rPr lang="ru-RU" dirty="0" err="1" smtClean="0"/>
              <a:t>контакті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хворими</a:t>
            </a:r>
            <a:r>
              <a:rPr lang="ru-RU" dirty="0" smtClean="0"/>
              <a:t> </a:t>
            </a:r>
            <a:r>
              <a:rPr lang="ru-RU" dirty="0" err="1" smtClean="0"/>
              <a:t>організмами</a:t>
            </a:r>
            <a:r>
              <a:rPr lang="ru-RU" dirty="0" smtClean="0"/>
              <a:t>, за </a:t>
            </a:r>
            <a:r>
              <a:rPr lang="ru-RU" dirty="0" err="1" smtClean="0"/>
              <a:t>допомогою</a:t>
            </a:r>
            <a:r>
              <a:rPr lang="ru-RU" dirty="0" smtClean="0"/>
              <a:t> </a:t>
            </a:r>
            <a:r>
              <a:rPr lang="ru-RU" dirty="0" err="1" smtClean="0"/>
              <a:t>тварин-переносників</a:t>
            </a:r>
            <a:r>
              <a:rPr lang="ru-RU" dirty="0" smtClean="0"/>
              <a:t>. </a:t>
            </a:r>
            <a:r>
              <a:rPr lang="ru-RU" dirty="0" err="1" smtClean="0"/>
              <a:t>Найчастіше</a:t>
            </a:r>
            <a:r>
              <a:rPr lang="ru-RU" dirty="0" smtClean="0"/>
              <a:t> </a:t>
            </a:r>
            <a:r>
              <a:rPr lang="ru-RU" dirty="0" err="1" smtClean="0"/>
              <a:t>внутрішні</a:t>
            </a:r>
            <a:r>
              <a:rPr lang="ru-RU" dirty="0" smtClean="0"/>
              <a:t> </a:t>
            </a:r>
            <a:r>
              <a:rPr lang="ru-RU" dirty="0" err="1" smtClean="0"/>
              <a:t>паразити</a:t>
            </a:r>
            <a:r>
              <a:rPr lang="ru-RU" dirty="0" smtClean="0"/>
              <a:t> </a:t>
            </a:r>
            <a:r>
              <a:rPr lang="ru-RU" dirty="0" err="1" smtClean="0"/>
              <a:t>живляться</a:t>
            </a:r>
            <a:r>
              <a:rPr lang="ru-RU" dirty="0" smtClean="0"/>
              <a:t> соками, тканинами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перетравленою</a:t>
            </a:r>
            <a:r>
              <a:rPr lang="ru-RU" dirty="0" smtClean="0"/>
              <a:t> </a:t>
            </a:r>
            <a:r>
              <a:rPr lang="ru-RU" dirty="0" err="1" smtClean="0"/>
              <a:t>їжею</a:t>
            </a:r>
            <a:r>
              <a:rPr lang="ru-RU" dirty="0" smtClean="0"/>
              <a:t> </a:t>
            </a:r>
            <a:r>
              <a:rPr lang="ru-RU" dirty="0" err="1" smtClean="0"/>
              <a:t>хазяїна</a:t>
            </a:r>
            <a:r>
              <a:rPr lang="ru-RU" dirty="0" smtClean="0"/>
              <a:t>. </a:t>
            </a:r>
            <a:r>
              <a:rPr lang="ru-RU" dirty="0" err="1" smtClean="0"/>
              <a:t>Паразитів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живуть</a:t>
            </a:r>
            <a:r>
              <a:rPr lang="ru-RU" dirty="0" smtClean="0"/>
              <a:t> на </a:t>
            </a:r>
            <a:r>
              <a:rPr lang="ru-RU" dirty="0" err="1" smtClean="0"/>
              <a:t>зовнішніх</a:t>
            </a:r>
            <a:r>
              <a:rPr lang="ru-RU" dirty="0" smtClean="0"/>
              <a:t> </a:t>
            </a:r>
            <a:r>
              <a:rPr lang="ru-RU" dirty="0" err="1" smtClean="0"/>
              <a:t>покривах</a:t>
            </a:r>
            <a:r>
              <a:rPr lang="ru-RU" dirty="0" smtClean="0"/>
              <a:t> </a:t>
            </a:r>
            <a:r>
              <a:rPr lang="ru-RU" dirty="0" err="1" smtClean="0"/>
              <a:t>хазяїна</a:t>
            </a:r>
            <a:r>
              <a:rPr lang="ru-RU" dirty="0" smtClean="0"/>
              <a:t>, </a:t>
            </a:r>
            <a:r>
              <a:rPr lang="ru-RU" dirty="0" err="1" smtClean="0"/>
              <a:t>називають</a:t>
            </a:r>
            <a:r>
              <a:rPr lang="ru-RU" dirty="0" smtClean="0"/>
              <a:t> </a:t>
            </a:r>
            <a:r>
              <a:rPr lang="ru-RU" dirty="0" err="1" smtClean="0"/>
              <a:t>зовнішніми</a:t>
            </a:r>
            <a:r>
              <a:rPr lang="ru-RU" dirty="0" smtClean="0"/>
              <a:t> паразитами,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ектопаразитами</a:t>
            </a:r>
            <a:r>
              <a:rPr lang="ru-RU" dirty="0" smtClean="0"/>
              <a:t> (</a:t>
            </a:r>
            <a:r>
              <a:rPr lang="ru-RU" dirty="0" err="1" smtClean="0"/>
              <a:t>п'явки</a:t>
            </a:r>
            <a:r>
              <a:rPr lang="ru-RU" dirty="0" smtClean="0"/>
              <a:t>, блохи та </a:t>
            </a:r>
            <a:r>
              <a:rPr lang="ru-RU" dirty="0" err="1" smtClean="0"/>
              <a:t>кліщі</a:t>
            </a:r>
            <a:r>
              <a:rPr lang="ru-RU" dirty="0" smtClean="0"/>
              <a:t>). </a:t>
            </a:r>
            <a:r>
              <a:rPr lang="ru-RU" dirty="0" err="1" smtClean="0"/>
              <a:t>Зараження</a:t>
            </a:r>
            <a:r>
              <a:rPr lang="ru-RU" dirty="0" smtClean="0"/>
              <a:t> такими паразитами </a:t>
            </a:r>
            <a:r>
              <a:rPr lang="ru-RU" dirty="0" err="1" smtClean="0"/>
              <a:t>відбувається</a:t>
            </a:r>
            <a:r>
              <a:rPr lang="ru-RU" dirty="0" smtClean="0"/>
              <a:t> </a:t>
            </a:r>
            <a:r>
              <a:rPr lang="ru-RU" dirty="0" err="1" smtClean="0"/>
              <a:t>контактним</a:t>
            </a:r>
            <a:r>
              <a:rPr lang="ru-RU" dirty="0" smtClean="0"/>
              <a:t> шляхом,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живляться</a:t>
            </a:r>
            <a:r>
              <a:rPr lang="ru-RU" dirty="0" smtClean="0"/>
              <a:t> вони тканинами </a:t>
            </a:r>
            <a:r>
              <a:rPr lang="ru-RU" dirty="0" err="1" smtClean="0"/>
              <a:t>покривів</a:t>
            </a:r>
            <a:r>
              <a:rPr lang="ru-RU" dirty="0" smtClean="0"/>
              <a:t> (</a:t>
            </a:r>
            <a:r>
              <a:rPr lang="ru-RU" dirty="0" err="1" smtClean="0"/>
              <a:t>коростяні</a:t>
            </a:r>
            <a:r>
              <a:rPr lang="ru-RU" dirty="0" smtClean="0"/>
              <a:t> </a:t>
            </a:r>
            <a:r>
              <a:rPr lang="ru-RU" dirty="0" err="1" smtClean="0"/>
              <a:t>свербуни</a:t>
            </a:r>
            <a:r>
              <a:rPr lang="ru-RU" dirty="0" smtClean="0"/>
              <a:t>, </a:t>
            </a:r>
            <a:r>
              <a:rPr lang="ru-RU" dirty="0" err="1" smtClean="0"/>
              <a:t>коропоїди</a:t>
            </a:r>
            <a:r>
              <a:rPr lang="ru-RU" dirty="0" smtClean="0"/>
              <a:t>) </a:t>
            </a:r>
            <a:r>
              <a:rPr lang="ru-RU" dirty="0" err="1" smtClean="0"/>
              <a:t>чи</a:t>
            </a:r>
            <a:r>
              <a:rPr lang="ru-RU" dirty="0" smtClean="0"/>
              <a:t> </a:t>
            </a:r>
            <a:r>
              <a:rPr lang="ru-RU" dirty="0" err="1" smtClean="0"/>
              <a:t>кров'ю</a:t>
            </a:r>
            <a:r>
              <a:rPr lang="ru-RU" dirty="0" smtClean="0"/>
              <a:t> (блохи, </a:t>
            </a:r>
            <a:r>
              <a:rPr lang="ru-RU" dirty="0" err="1" smtClean="0"/>
              <a:t>п'явки</a:t>
            </a:r>
            <a:r>
              <a:rPr lang="ru-RU" dirty="0" smtClean="0"/>
              <a:t>).</a:t>
            </a:r>
            <a:br>
              <a:rPr lang="ru-RU" dirty="0" smtClean="0"/>
            </a:br>
            <a:r>
              <a:rPr lang="ru-RU" dirty="0" err="1" smtClean="0"/>
              <a:t>Упродовж</a:t>
            </a:r>
            <a:r>
              <a:rPr lang="ru-RU" dirty="0" smtClean="0"/>
              <a:t> </a:t>
            </a:r>
            <a:r>
              <a:rPr lang="ru-RU" dirty="0" err="1" smtClean="0"/>
              <a:t>свого</a:t>
            </a:r>
            <a:r>
              <a:rPr lang="ru-RU" dirty="0" smtClean="0"/>
              <a:t> </a:t>
            </a:r>
            <a:r>
              <a:rPr lang="ru-RU" dirty="0" err="1" smtClean="0"/>
              <a:t>життя</a:t>
            </a:r>
            <a:r>
              <a:rPr lang="ru-RU" dirty="0" smtClean="0"/>
              <a:t> </a:t>
            </a:r>
            <a:r>
              <a:rPr lang="ru-RU" dirty="0" err="1" smtClean="0"/>
              <a:t>паразитичні</a:t>
            </a:r>
            <a:r>
              <a:rPr lang="ru-RU" dirty="0" smtClean="0"/>
              <a:t> </a:t>
            </a:r>
            <a:r>
              <a:rPr lang="ru-RU" dirty="0" err="1" smtClean="0"/>
              <a:t>організми</a:t>
            </a:r>
            <a:r>
              <a:rPr lang="ru-RU" dirty="0" smtClean="0"/>
              <a:t> </a:t>
            </a:r>
            <a:r>
              <a:rPr lang="ru-RU" dirty="0" err="1" smtClean="0"/>
              <a:t>можуть</a:t>
            </a:r>
            <a:r>
              <a:rPr lang="ru-RU" dirty="0" smtClean="0"/>
              <a:t> </a:t>
            </a:r>
            <a:r>
              <a:rPr lang="ru-RU" dirty="0" err="1" smtClean="0"/>
              <a:t>мати</a:t>
            </a:r>
            <a:r>
              <a:rPr lang="ru-RU" dirty="0" smtClean="0"/>
              <a:t> одного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декількох</a:t>
            </a:r>
            <a:r>
              <a:rPr lang="ru-RU" dirty="0" smtClean="0"/>
              <a:t> </a:t>
            </a:r>
            <a:r>
              <a:rPr lang="ru-RU" dirty="0" err="1" smtClean="0"/>
              <a:t>хазяїв</a:t>
            </a:r>
            <a:r>
              <a:rPr lang="ru-RU" dirty="0" smtClean="0"/>
              <a:t>. Так, аскарида </a:t>
            </a:r>
            <a:r>
              <a:rPr lang="ru-RU" dirty="0" err="1" smtClean="0"/>
              <a:t>людська</a:t>
            </a:r>
            <a:r>
              <a:rPr lang="ru-RU" dirty="0" smtClean="0"/>
              <a:t> </a:t>
            </a:r>
            <a:r>
              <a:rPr lang="ru-RU" dirty="0" err="1" smtClean="0"/>
              <a:t>паразитує</a:t>
            </a:r>
            <a:r>
              <a:rPr lang="ru-RU" dirty="0" smtClean="0"/>
              <a:t> в кишечнику </a:t>
            </a:r>
            <a:r>
              <a:rPr lang="ru-RU" dirty="0" err="1" smtClean="0"/>
              <a:t>людини</a:t>
            </a:r>
            <a:r>
              <a:rPr lang="ru-RU" dirty="0" smtClean="0"/>
              <a:t> все </a:t>
            </a:r>
            <a:r>
              <a:rPr lang="ru-RU" dirty="0" err="1" smtClean="0"/>
              <a:t>своє</a:t>
            </a:r>
            <a:r>
              <a:rPr lang="ru-RU" dirty="0" smtClean="0"/>
              <a:t> </a:t>
            </a:r>
            <a:r>
              <a:rPr lang="ru-RU" dirty="0" err="1" smtClean="0"/>
              <a:t>життя</a:t>
            </a:r>
            <a:r>
              <a:rPr lang="ru-RU" dirty="0" smtClean="0"/>
              <a:t>, а </a:t>
            </a:r>
            <a:r>
              <a:rPr lang="ru-RU" dirty="0" err="1" smtClean="0"/>
              <a:t>сисуни</a:t>
            </a:r>
            <a:r>
              <a:rPr lang="ru-RU" dirty="0" smtClean="0"/>
              <a:t> </a:t>
            </a:r>
            <a:r>
              <a:rPr lang="ru-RU" dirty="0" err="1" smtClean="0"/>
              <a:t>упродовж</a:t>
            </a:r>
            <a:r>
              <a:rPr lang="ru-RU" dirty="0" smtClean="0"/>
              <a:t> </a:t>
            </a:r>
            <a:r>
              <a:rPr lang="ru-RU" dirty="0" err="1" smtClean="0"/>
              <a:t>свого</a:t>
            </a:r>
            <a:r>
              <a:rPr lang="ru-RU" dirty="0" smtClean="0"/>
              <a:t> </a:t>
            </a:r>
            <a:r>
              <a:rPr lang="ru-RU" dirty="0" err="1" smtClean="0"/>
              <a:t>життєвого</a:t>
            </a:r>
            <a:r>
              <a:rPr lang="ru-RU" dirty="0" smtClean="0"/>
              <a:t> циклу </a:t>
            </a:r>
            <a:r>
              <a:rPr lang="ru-RU" dirty="0" err="1" smtClean="0"/>
              <a:t>мають</a:t>
            </a:r>
            <a:r>
              <a:rPr lang="ru-RU" dirty="0" smtClean="0"/>
              <a:t> </a:t>
            </a:r>
            <a:r>
              <a:rPr lang="ru-RU" dirty="0" err="1" smtClean="0"/>
              <a:t>двох</a:t>
            </a:r>
            <a:r>
              <a:rPr lang="ru-RU" dirty="0" smtClean="0"/>
              <a:t> </a:t>
            </a:r>
            <a:r>
              <a:rPr lang="ru-RU" dirty="0" err="1" smtClean="0"/>
              <a:t>хазяїв</a:t>
            </a:r>
            <a:r>
              <a:rPr lang="ru-RU" dirty="0" smtClean="0"/>
              <a:t> - </a:t>
            </a:r>
            <a:r>
              <a:rPr lang="ru-RU" dirty="0" err="1" smtClean="0"/>
              <a:t>проміжного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остаточного.</a:t>
            </a:r>
            <a:br>
              <a:rPr lang="ru-RU" dirty="0" smtClean="0"/>
            </a:br>
            <a:r>
              <a:rPr lang="ru-RU" dirty="0" err="1" smtClean="0"/>
              <a:t>Проміжні</a:t>
            </a:r>
            <a:r>
              <a:rPr lang="ru-RU" dirty="0" smtClean="0"/>
              <a:t> </a:t>
            </a:r>
            <a:r>
              <a:rPr lang="ru-RU" dirty="0" err="1" smtClean="0"/>
              <a:t>хазяї</a:t>
            </a:r>
            <a:r>
              <a:rPr lang="ru-RU" dirty="0" smtClean="0"/>
              <a:t> - </a:t>
            </a:r>
            <a:r>
              <a:rPr lang="ru-RU" dirty="0" err="1" smtClean="0"/>
              <a:t>організми</a:t>
            </a:r>
            <a:r>
              <a:rPr lang="ru-RU" dirty="0" smtClean="0"/>
              <a:t>, у </a:t>
            </a:r>
            <a:r>
              <a:rPr lang="ru-RU" dirty="0" err="1" smtClean="0"/>
              <a:t>тілі</a:t>
            </a:r>
            <a:r>
              <a:rPr lang="ru-RU" dirty="0" smtClean="0"/>
              <a:t> </a:t>
            </a:r>
            <a:r>
              <a:rPr lang="ru-RU" dirty="0" err="1" smtClean="0"/>
              <a:t>яких</a:t>
            </a:r>
            <a:r>
              <a:rPr lang="ru-RU" dirty="0" smtClean="0"/>
              <a:t> паразит </a:t>
            </a:r>
            <a:r>
              <a:rPr lang="ru-RU" dirty="0" err="1" smtClean="0"/>
              <a:t>розвивається</a:t>
            </a:r>
            <a:r>
              <a:rPr lang="ru-RU" dirty="0" smtClean="0"/>
              <a:t> та часто </a:t>
            </a:r>
            <a:r>
              <a:rPr lang="ru-RU" dirty="0" err="1" smtClean="0"/>
              <a:t>розмножується</a:t>
            </a:r>
            <a:r>
              <a:rPr lang="ru-RU" dirty="0" smtClean="0"/>
              <a:t> </a:t>
            </a:r>
            <a:r>
              <a:rPr lang="ru-RU" dirty="0" err="1" smtClean="0"/>
              <a:t>безстатево</a:t>
            </a:r>
            <a:r>
              <a:rPr lang="ru-RU" dirty="0" smtClean="0"/>
              <a:t>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статево</a:t>
            </a:r>
            <a:r>
              <a:rPr lang="ru-RU" dirty="0" smtClean="0"/>
              <a:t>, </a:t>
            </a:r>
            <a:r>
              <a:rPr lang="ru-RU" dirty="0" err="1" smtClean="0"/>
              <a:t>але</a:t>
            </a:r>
            <a:r>
              <a:rPr lang="ru-RU" dirty="0" smtClean="0"/>
              <a:t> без </a:t>
            </a:r>
            <a:r>
              <a:rPr lang="ru-RU" dirty="0" err="1" smtClean="0"/>
              <a:t>запліднення</a:t>
            </a:r>
            <a:r>
              <a:rPr lang="ru-RU" dirty="0" smtClean="0"/>
              <a:t> (партеногенез).</a:t>
            </a:r>
            <a:br>
              <a:rPr lang="ru-RU" dirty="0" smtClean="0"/>
            </a:br>
            <a:r>
              <a:rPr lang="ru-RU" dirty="0" err="1" smtClean="0"/>
              <a:t>Основні</a:t>
            </a:r>
            <a:r>
              <a:rPr lang="ru-RU" dirty="0" smtClean="0"/>
              <a:t> (</a:t>
            </a:r>
            <a:r>
              <a:rPr lang="ru-RU" dirty="0" err="1" smtClean="0"/>
              <a:t>остаточні</a:t>
            </a:r>
            <a:r>
              <a:rPr lang="ru-RU" dirty="0" smtClean="0"/>
              <a:t>) </a:t>
            </a:r>
            <a:r>
              <a:rPr lang="ru-RU" dirty="0" err="1" smtClean="0"/>
              <a:t>хазяї</a:t>
            </a:r>
            <a:r>
              <a:rPr lang="ru-RU" dirty="0" smtClean="0"/>
              <a:t>- </a:t>
            </a:r>
            <a:r>
              <a:rPr lang="ru-RU" dirty="0" err="1" smtClean="0"/>
              <a:t>організми</a:t>
            </a:r>
            <a:r>
              <a:rPr lang="ru-RU" dirty="0" smtClean="0"/>
              <a:t>, у </a:t>
            </a:r>
            <a:r>
              <a:rPr lang="ru-RU" dirty="0" err="1" smtClean="0"/>
              <a:t>тілі</a:t>
            </a:r>
            <a:r>
              <a:rPr lang="ru-RU" dirty="0" smtClean="0"/>
              <a:t> </a:t>
            </a:r>
            <a:r>
              <a:rPr lang="ru-RU" dirty="0" err="1" smtClean="0"/>
              <a:t>яких</a:t>
            </a:r>
            <a:r>
              <a:rPr lang="ru-RU" dirty="0" smtClean="0"/>
              <a:t> паразит </a:t>
            </a:r>
            <a:r>
              <a:rPr lang="ru-RU" dirty="0" err="1" smtClean="0"/>
              <a:t>розмножується</a:t>
            </a:r>
            <a:r>
              <a:rPr lang="ru-RU" dirty="0" smtClean="0"/>
              <a:t> </a:t>
            </a:r>
            <a:r>
              <a:rPr lang="ru-RU" dirty="0" err="1" smtClean="0"/>
              <a:t>статевим</a:t>
            </a:r>
            <a:r>
              <a:rPr lang="ru-RU" dirty="0" smtClean="0"/>
              <a:t> способом.</a:t>
            </a:r>
            <a:br>
              <a:rPr lang="ru-RU" dirty="0" smtClean="0"/>
            </a:br>
            <a:r>
              <a:rPr lang="ru-RU" dirty="0" err="1" smtClean="0"/>
              <a:t>Крім</a:t>
            </a:r>
            <a:r>
              <a:rPr lang="ru-RU" dirty="0" smtClean="0"/>
              <a:t> </a:t>
            </a:r>
            <a:r>
              <a:rPr lang="ru-RU" dirty="0" err="1" smtClean="0"/>
              <a:t>порушення</a:t>
            </a:r>
            <a:r>
              <a:rPr lang="ru-RU" dirty="0" smtClean="0"/>
              <a:t> </a:t>
            </a:r>
            <a:r>
              <a:rPr lang="ru-RU" dirty="0" err="1" smtClean="0"/>
              <a:t>функцій</a:t>
            </a:r>
            <a:r>
              <a:rPr lang="ru-RU" dirty="0" smtClean="0"/>
              <a:t>, </a:t>
            </a:r>
            <a:r>
              <a:rPr lang="ru-RU" dirty="0" err="1" smtClean="0"/>
              <a:t>пов'язаного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ураженням</a:t>
            </a:r>
            <a:r>
              <a:rPr lang="ru-RU" dirty="0" smtClean="0"/>
              <a:t> тканин, </a:t>
            </a:r>
            <a:r>
              <a:rPr lang="ru-RU" dirty="0" err="1" smtClean="0"/>
              <a:t>паразити</a:t>
            </a:r>
            <a:r>
              <a:rPr lang="ru-RU" dirty="0" smtClean="0"/>
              <a:t> </a:t>
            </a:r>
            <a:r>
              <a:rPr lang="ru-RU" dirty="0" err="1" smtClean="0"/>
              <a:t>викликають</a:t>
            </a:r>
            <a:r>
              <a:rPr lang="ru-RU" dirty="0" smtClean="0"/>
              <a:t> </a:t>
            </a:r>
            <a:r>
              <a:rPr lang="ru-RU" dirty="0" err="1" smtClean="0"/>
              <a:t>отруєння</a:t>
            </a:r>
            <a:r>
              <a:rPr lang="ru-RU" dirty="0" smtClean="0"/>
              <a:t> </a:t>
            </a:r>
            <a:r>
              <a:rPr lang="ru-RU" dirty="0" err="1" smtClean="0"/>
              <a:t>організму</a:t>
            </a:r>
            <a:r>
              <a:rPr lang="ru-RU" dirty="0" smtClean="0"/>
              <a:t> </a:t>
            </a:r>
            <a:r>
              <a:rPr lang="ru-RU" dirty="0" err="1" smtClean="0"/>
              <a:t>хазяїв</a:t>
            </a:r>
            <a:r>
              <a:rPr lang="ru-RU" dirty="0" smtClean="0"/>
              <a:t>. </a:t>
            </a:r>
            <a:r>
              <a:rPr lang="ru-RU" dirty="0" err="1" smtClean="0"/>
              <a:t>Паразитів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спричинені</a:t>
            </a:r>
            <a:r>
              <a:rPr lang="ru-RU" dirty="0" smtClean="0"/>
              <a:t> ними </a:t>
            </a:r>
            <a:r>
              <a:rPr lang="ru-RU" dirty="0" err="1" smtClean="0"/>
              <a:t>хвороби</a:t>
            </a:r>
            <a:r>
              <a:rPr lang="ru-RU" dirty="0" smtClean="0"/>
              <a:t> </a:t>
            </a:r>
            <a:r>
              <a:rPr lang="ru-RU" dirty="0" err="1" smtClean="0"/>
              <a:t>вивчає</a:t>
            </a:r>
            <a:r>
              <a:rPr lang="ru-RU" dirty="0" smtClean="0"/>
              <a:t> </a:t>
            </a:r>
            <a:r>
              <a:rPr lang="ru-RU" dirty="0" err="1" smtClean="0"/>
              <a:t>паразитологія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smtClean="0"/>
              <a:t>ПАРАЗИТИЗМ -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явище</a:t>
            </a:r>
            <a:r>
              <a:rPr lang="ru-RU" dirty="0" smtClean="0"/>
              <a:t> </a:t>
            </a:r>
            <a:r>
              <a:rPr lang="ru-RU" dirty="0" err="1" smtClean="0"/>
              <a:t>взаємовідносин</a:t>
            </a:r>
            <a:r>
              <a:rPr lang="ru-RU" dirty="0" smtClean="0"/>
              <a:t> </a:t>
            </a:r>
            <a:r>
              <a:rPr lang="ru-RU" dirty="0" err="1" smtClean="0"/>
              <a:t>між</a:t>
            </a:r>
            <a:r>
              <a:rPr lang="ru-RU" dirty="0" smtClean="0"/>
              <a:t> </a:t>
            </a:r>
            <a:r>
              <a:rPr lang="ru-RU" dirty="0" err="1" smtClean="0"/>
              <a:t>різними</a:t>
            </a:r>
            <a:r>
              <a:rPr lang="ru-RU" dirty="0" smtClean="0"/>
              <a:t> видами, коли один </a:t>
            </a:r>
            <a:r>
              <a:rPr lang="ru-RU" dirty="0" err="1" smtClean="0"/>
              <a:t>із</a:t>
            </a:r>
            <a:r>
              <a:rPr lang="ru-RU" dirty="0" smtClean="0"/>
              <a:t> них </a:t>
            </a:r>
            <a:r>
              <a:rPr lang="ru-RU" dirty="0" err="1" smtClean="0"/>
              <a:t>використовує</a:t>
            </a:r>
            <a:r>
              <a:rPr lang="ru-RU" dirty="0" smtClean="0"/>
              <a:t> </a:t>
            </a:r>
            <a:r>
              <a:rPr lang="ru-RU" dirty="0" err="1" smtClean="0"/>
              <a:t>іншого</a:t>
            </a:r>
            <a:r>
              <a:rPr lang="ru-RU" dirty="0" smtClean="0"/>
              <a:t> як </a:t>
            </a:r>
            <a:r>
              <a:rPr lang="ru-RU" dirty="0" err="1" smtClean="0"/>
              <a:t>джерело</a:t>
            </a:r>
            <a:r>
              <a:rPr lang="ru-RU" dirty="0" smtClean="0"/>
              <a:t> </a:t>
            </a:r>
            <a:r>
              <a:rPr lang="ru-RU" dirty="0" err="1" smtClean="0"/>
              <a:t>живлення</a:t>
            </a:r>
            <a:r>
              <a:rPr lang="ru-RU" dirty="0" smtClean="0"/>
              <a:t> та </a:t>
            </a:r>
            <a:r>
              <a:rPr lang="ru-RU" dirty="0" err="1" smtClean="0"/>
              <a:t>середовище</a:t>
            </a:r>
            <a:r>
              <a:rPr lang="ru-RU" dirty="0" smtClean="0"/>
              <a:t> </a:t>
            </a:r>
            <a:r>
              <a:rPr lang="ru-RU" dirty="0" err="1" smtClean="0"/>
              <a:t>існування</a:t>
            </a:r>
            <a:r>
              <a:rPr lang="ru-RU" dirty="0" smtClean="0"/>
              <a:t>, </a:t>
            </a:r>
            <a:r>
              <a:rPr lang="ru-RU" dirty="0" err="1" smtClean="0"/>
              <a:t>завдаючи</a:t>
            </a:r>
            <a:r>
              <a:rPr lang="ru-RU" dirty="0" smtClean="0"/>
              <a:t> при </a:t>
            </a:r>
            <a:r>
              <a:rPr lang="ru-RU" dirty="0" err="1" smtClean="0"/>
              <a:t>цьому</a:t>
            </a:r>
            <a:r>
              <a:rPr lang="ru-RU" dirty="0" smtClean="0"/>
              <a:t> </a:t>
            </a:r>
            <a:r>
              <a:rPr lang="ru-RU" dirty="0" err="1" smtClean="0"/>
              <a:t>шкоди</a:t>
            </a:r>
            <a:r>
              <a:rPr lang="ru-RU" dirty="0" smtClean="0"/>
              <a:t>.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0" y="316529"/>
            <a:ext cx="12192000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  <a:tab pos="449263" algn="l"/>
              </a:tabLst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Які безхребетні тварини є паразитами?</a:t>
            </a:r>
            <a:b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Паразитизм трапляється серед таких груп безхребетних тварин, як кишковопорожнинні, плоскі черви, круглі черви, кільчасті черви, членистоногі й молюски. Серед кишковопорожнинних є вид, який паразитує в ікрі осетрових риб. Це </a:t>
            </a:r>
            <a:r>
              <a:rPr kumimoji="0" lang="uk-UA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поліподій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єдиний внутрішньоклітинний паразит з групи багатоклітинних тварин. Багато паразитів є серед плоских і круглих черв'яків. Вони спричиняють небезпечні для людей і тварин захворювання, що називають гельмінтозами. Паразитичні черви, або гельмінти, дуже поширені на Землі. Так, тільки в тілі людини можуть жити майже 300 видів гельмінтів. Найпоширенішими паразитичними червами є печінковий сисун, котячий сисун, ціп'як свинячий, ціп'як бичачий, широкий </a:t>
            </a:r>
            <a:r>
              <a:rPr kumimoji="0" lang="uk-UA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стьожак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ехінокок, аскариди, гострики, трихінела.</a:t>
            </a:r>
            <a:b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Серед кільчастих черв'яків паразитами є п'явки. Більшість з них харчується кров'ю риби, земноводних, плазунів, птахів ссавців. Прикладом таких паразитів є риб'яча п'явка. Вона знаходить здобич за допомогою нюху й прикріпляється до неї </a:t>
            </a:r>
            <a:r>
              <a:rPr kumimoji="0" lang="uk-UA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присоскою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розташованою на задній частині тіла. Особлива речовина, що міститься в слині, перешкоджає зсіданню крові, тому рана продовжує кровоточити якийсь час, щоб п'явка могла вдосталь поживитися.</a:t>
            </a:r>
            <a:b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Серед членистоногих паразитами є </a:t>
            </a:r>
            <a:r>
              <a:rPr kumimoji="0" lang="uk-UA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коропоїди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кліщі, блохи й воші. </a:t>
            </a:r>
            <a:r>
              <a:rPr kumimoji="0" lang="uk-UA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Коропоїди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це невеликі ракоподібні, що живуть на поверхні тіла риб та живляться їхніми соками. Кліщі належать до павукоподібних і є родичами павуків. Зазвичай ці паразити сидять на кінцях стебел трави і чекають на здобич, що проходитиме повз них. Якщо поряд з'являється теплокровна тварина, кліщ стрибає на неї й міцно прикріплюється передніми кінцівками, на яких є чіпкі кігтики. Воші - комахи з плоским тілом, у яких відсутні крила, погано розвинені очі й наявний колюче-сисний ротовий апарат. Ноги в цих істот чіпкі, пристосовані для утримання на волосяному покриві хазяїна. Зір у них слабкий, зате воші дуже добре орієнтуються по запаху. Всі представники групи - ектопаразити більшості ссавців і людини. Це людська воша, тюленяча воша, оленяча воша, заяча воша, свиняча воша та ін. Блохи - паразитичні комахи, у яких відсутні крила, є колючо-сисний ротовий апарат і сильні </a:t>
            </a:r>
            <a:r>
              <a:rPr kumimoji="0" lang="uk-UA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стрибальні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ноги. Тіло цих дрібних комах здавлене з боків, голова маленька з однією парою простих очей і короткими вусиками. Паразитують на тілі звірів і людини й живляться, висмоктуючи кров. Представниками є блохи людська, пацюкова, котяча, собача та ін.</a:t>
            </a:r>
            <a:b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Отже, паразитичні види зустрічаються в усіх великих систематичних групах безхребетних тварин.</a:t>
            </a:r>
            <a:endParaRPr kumimoji="0" lang="uk-UA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-1" y="297636"/>
          <a:ext cx="11916229" cy="5612835"/>
        </p:xfrm>
        <a:graphic>
          <a:graphicData uri="http://schemas.openxmlformats.org/drawingml/2006/table">
            <a:tbl>
              <a:tblPr/>
              <a:tblGrid>
                <a:gridCol w="4549834"/>
                <a:gridCol w="7366395"/>
              </a:tblGrid>
              <a:tr h="301037">
                <a:tc>
                  <a:txBody>
                    <a:bodyPr/>
                    <a:lstStyle/>
                    <a:p>
                      <a:pPr marL="342265" indent="-342265"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en-US" sz="1600" b="0" i="1" dirty="0">
                          <a:latin typeface="Times New Roman"/>
                          <a:ea typeface="Calibri"/>
                          <a:cs typeface="Times New Roman"/>
                        </a:rPr>
                        <a:t>       </a:t>
                      </a:r>
                      <a:r>
                        <a:rPr lang="uk-UA" sz="1600" b="0" i="1" dirty="0">
                          <a:latin typeface="Times New Roman"/>
                          <a:ea typeface="Calibri"/>
                          <a:cs typeface="Times New Roman"/>
                        </a:rPr>
                        <a:t>Пристосування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8" marR="645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265" indent="-342265"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en-US" sz="1600" b="0" i="1">
                          <a:latin typeface="Times New Roman"/>
                          <a:ea typeface="Calibri"/>
                          <a:cs typeface="Times New Roman"/>
                        </a:rPr>
                        <a:t>                        </a:t>
                      </a:r>
                      <a:r>
                        <a:rPr lang="uk-UA" sz="1600" b="0" i="1">
                          <a:latin typeface="Times New Roman"/>
                          <a:ea typeface="Calibri"/>
                          <a:cs typeface="Times New Roman"/>
                        </a:rPr>
                        <a:t>Характеристика</a:t>
                      </a:r>
                      <a:endParaRPr lang="ru-RU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8" marR="645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3111">
                <a:tc>
                  <a:txBody>
                    <a:bodyPr/>
                    <a:lstStyle/>
                    <a:p>
                      <a:pPr marL="342265" indent="-342265"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uk-UA" sz="1600" b="0" dirty="0">
                          <a:latin typeface="Times New Roman"/>
                          <a:ea typeface="Calibri"/>
                          <a:cs typeface="Times New Roman"/>
                        </a:rPr>
                        <a:t>Спрощена будова тіла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8" marR="645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265" indent="-342265"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uk-UA" sz="1600" b="0">
                          <a:latin typeface="Times New Roman"/>
                          <a:ea typeface="Calibri"/>
                          <a:cs typeface="Times New Roman"/>
                        </a:rPr>
                        <a:t>Відсутність деяких органів та систем (наприклад, нервової систе­ми, органів чуття, дихальної системи)</a:t>
                      </a:r>
                      <a:endParaRPr lang="ru-RU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8" marR="645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3111">
                <a:tc>
                  <a:txBody>
                    <a:bodyPr/>
                    <a:lstStyle/>
                    <a:p>
                      <a:pPr marL="342265" indent="-342265"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uk-UA" sz="1600" b="0" dirty="0">
                          <a:latin typeface="Times New Roman"/>
                          <a:ea typeface="Calibri"/>
                          <a:cs typeface="Times New Roman"/>
                        </a:rPr>
                        <a:t>Міцні покриви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8" marR="645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265" indent="-342265"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uk-UA" sz="1600" b="0">
                          <a:latin typeface="Times New Roman"/>
                          <a:ea typeface="Calibri"/>
                          <a:cs typeface="Times New Roman"/>
                        </a:rPr>
                        <a:t>Необхідні для захисту паразита від дії зовнішнього середовища (наприклад, кутикула в круглих червів)</a:t>
                      </a:r>
                      <a:endParaRPr lang="ru-RU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8" marR="645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3111">
                <a:tc>
                  <a:txBody>
                    <a:bodyPr/>
                    <a:lstStyle/>
                    <a:p>
                      <a:pPr marL="342265" indent="-342265"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uk-UA" sz="1600" b="0">
                          <a:latin typeface="Times New Roman"/>
                          <a:ea typeface="Calibri"/>
                          <a:cs typeface="Times New Roman"/>
                        </a:rPr>
                        <a:t>Органи прикріплення</a:t>
                      </a:r>
                      <a:endParaRPr lang="ru-RU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8" marR="645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265" indent="-342265"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uk-UA" sz="1600" b="0" dirty="0">
                          <a:latin typeface="Times New Roman"/>
                          <a:ea typeface="Calibri"/>
                          <a:cs typeface="Times New Roman"/>
                        </a:rPr>
                        <a:t>Різноманітні органи, що допомагають утримуватись в (або на) ті­лі організму-хазяїна (наприклад, гачки, присоски, шипи)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8" marR="645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2074">
                <a:tc>
                  <a:txBody>
                    <a:bodyPr/>
                    <a:lstStyle/>
                    <a:p>
                      <a:pPr marL="342265" indent="-342265"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uk-UA" sz="1600" b="0">
                          <a:latin typeface="Times New Roman"/>
                          <a:ea typeface="Calibri"/>
                          <a:cs typeface="Times New Roman"/>
                        </a:rPr>
                        <a:t>Гермафродитизм</a:t>
                      </a:r>
                      <a:endParaRPr lang="ru-RU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8" marR="645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265" indent="-342265"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uk-UA" sz="1600" b="0" dirty="0">
                          <a:latin typeface="Times New Roman"/>
                          <a:ea typeface="Calibri"/>
                          <a:cs typeface="Times New Roman"/>
                        </a:rPr>
                        <a:t>Відпадає потреба в пошуку статевого партнера, що складно зро­бити в організмі хазяїна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8" marR="645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3111">
                <a:tc>
                  <a:txBody>
                    <a:bodyPr/>
                    <a:lstStyle/>
                    <a:p>
                      <a:pPr marL="342265" indent="-342265"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uk-UA" sz="1600" b="0">
                          <a:latin typeface="Times New Roman"/>
                          <a:ea typeface="Calibri"/>
                          <a:cs typeface="Times New Roman"/>
                        </a:rPr>
                        <a:t>Висока плодючість і складні цикли розвитку</a:t>
                      </a:r>
                      <a:endParaRPr lang="ru-RU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8" marR="645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265" indent="-342265"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uk-UA" sz="1600" b="0" dirty="0">
                          <a:latin typeface="Times New Roman"/>
                          <a:ea typeface="Calibri"/>
                          <a:cs typeface="Times New Roman"/>
                        </a:rPr>
                        <a:t>Розвиток зі зміною хазяїв допомагає збільшити шанси на потрап­ляння яєць та личинок в організм остаточного хазяїна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8" marR="645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3111">
                <a:tc>
                  <a:txBody>
                    <a:bodyPr/>
                    <a:lstStyle/>
                    <a:p>
                      <a:pPr marL="342265" indent="-342265"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uk-UA" sz="1600" b="0" dirty="0">
                          <a:latin typeface="Times New Roman"/>
                          <a:ea typeface="Calibri"/>
                          <a:cs typeface="Times New Roman"/>
                        </a:rPr>
                        <a:t>Стійкість яєць до впливу </a:t>
                      </a:r>
                      <a:r>
                        <a:rPr lang="uk-UA" sz="1600" b="0" dirty="0" err="1">
                          <a:latin typeface="Times New Roman"/>
                          <a:ea typeface="Calibri"/>
                          <a:cs typeface="Times New Roman"/>
                        </a:rPr>
                        <a:t>хі</a:t>
                      </a:r>
                      <a:r>
                        <a:rPr lang="uk-UA" sz="1600" b="0" dirty="0">
                          <a:latin typeface="Times New Roman"/>
                          <a:ea typeface="Calibri"/>
                          <a:cs typeface="Times New Roman"/>
                        </a:rPr>
                        <a:t>­ </a:t>
                      </a:r>
                      <a:r>
                        <a:rPr lang="uk-UA" sz="1600" b="0" dirty="0" err="1">
                          <a:latin typeface="Times New Roman"/>
                          <a:ea typeface="Calibri"/>
                          <a:cs typeface="Times New Roman"/>
                        </a:rPr>
                        <a:t>мічних</a:t>
                      </a:r>
                      <a:r>
                        <a:rPr lang="uk-UA" sz="1600" b="0" dirty="0">
                          <a:latin typeface="Times New Roman"/>
                          <a:ea typeface="Calibri"/>
                          <a:cs typeface="Times New Roman"/>
                        </a:rPr>
                        <a:t> і фізичних чинників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8" marR="645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265" indent="-342265"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uk-UA" sz="1600" b="0" dirty="0">
                          <a:latin typeface="Times New Roman"/>
                          <a:ea typeface="Calibri"/>
                          <a:cs typeface="Times New Roman"/>
                        </a:rPr>
                        <a:t>Вплив можуть становити як чинники внутрішнього середовища організму-хазяїна, так і зовнішні чинники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8" marR="645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0" y="-74077"/>
            <a:ext cx="12192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  <a:tab pos="449263" algn="l"/>
              </a:tabLst>
            </a:pPr>
            <a:r>
              <a:rPr kumimoji="0" lang="uk-UA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Пристосування паразитів до життя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  <a:tab pos="449263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934670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Упродовж</a:t>
            </a:r>
            <a:r>
              <a:rPr lang="ru-RU" dirty="0" smtClean="0"/>
              <a:t> </a:t>
            </a:r>
            <a:r>
              <a:rPr lang="ru-RU" dirty="0" err="1" smtClean="0"/>
              <a:t>еволюції</a:t>
            </a:r>
            <a:r>
              <a:rPr lang="ru-RU" dirty="0" smtClean="0"/>
              <a:t> </a:t>
            </a:r>
            <a:r>
              <a:rPr lang="ru-RU" dirty="0" err="1" smtClean="0"/>
              <a:t>паразитичні</a:t>
            </a:r>
            <a:r>
              <a:rPr lang="ru-RU" dirty="0" smtClean="0"/>
              <a:t> </a:t>
            </a:r>
            <a:r>
              <a:rPr lang="ru-RU" dirty="0" err="1" smtClean="0"/>
              <a:t>тварини</a:t>
            </a:r>
            <a:r>
              <a:rPr lang="ru-RU" dirty="0" smtClean="0"/>
              <a:t> </a:t>
            </a:r>
            <a:r>
              <a:rPr lang="ru-RU" dirty="0" err="1" smtClean="0"/>
              <a:t>пристосувалися</a:t>
            </a:r>
            <a:r>
              <a:rPr lang="ru-RU" dirty="0" smtClean="0"/>
              <a:t> до </a:t>
            </a:r>
            <a:r>
              <a:rPr lang="ru-RU" dirty="0" err="1" smtClean="0"/>
              <a:t>паразитичного</a:t>
            </a:r>
            <a:r>
              <a:rPr lang="ru-RU" dirty="0" smtClean="0"/>
              <a:t> способу </a:t>
            </a:r>
            <a:r>
              <a:rPr lang="ru-RU" dirty="0" err="1" smtClean="0"/>
              <a:t>життя</a:t>
            </a:r>
            <a:r>
              <a:rPr lang="ru-RU" dirty="0" smtClean="0"/>
              <a:t>, </a:t>
            </a:r>
            <a:r>
              <a:rPr lang="ru-RU" dirty="0" err="1" smtClean="0"/>
              <a:t>основними</a:t>
            </a:r>
            <a:r>
              <a:rPr lang="ru-RU" dirty="0" smtClean="0"/>
              <a:t> </a:t>
            </a:r>
            <a:r>
              <a:rPr lang="ru-RU" dirty="0" err="1" smtClean="0"/>
              <a:t>ознаками</a:t>
            </a:r>
            <a:r>
              <a:rPr lang="ru-RU" dirty="0" smtClean="0"/>
              <a:t> </a:t>
            </a:r>
            <a:r>
              <a:rPr lang="ru-RU" dirty="0" err="1" smtClean="0"/>
              <a:t>якого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певні</a:t>
            </a:r>
            <a:r>
              <a:rPr lang="ru-RU" dirty="0" smtClean="0"/>
              <a:t> </a:t>
            </a:r>
            <a:r>
              <a:rPr lang="ru-RU" dirty="0" err="1" smtClean="0"/>
              <a:t>особливості</a:t>
            </a:r>
            <a:r>
              <a:rPr lang="ru-RU" dirty="0" smtClean="0"/>
              <a:t> </a:t>
            </a:r>
            <a:r>
              <a:rPr lang="ru-RU" dirty="0" err="1" smtClean="0"/>
              <a:t>будови</a:t>
            </a:r>
            <a:r>
              <a:rPr lang="ru-RU" dirty="0" smtClean="0"/>
              <a:t> (</a:t>
            </a:r>
            <a:r>
              <a:rPr lang="ru-RU" dirty="0" err="1" smtClean="0"/>
              <a:t>морфологічні</a:t>
            </a:r>
            <a:r>
              <a:rPr lang="ru-RU" dirty="0" smtClean="0"/>
              <a:t>), </a:t>
            </a:r>
            <a:r>
              <a:rPr lang="ru-RU" dirty="0" err="1" smtClean="0"/>
              <a:t>функцій</a:t>
            </a:r>
            <a:r>
              <a:rPr lang="ru-RU" dirty="0" smtClean="0"/>
              <a:t> (</a:t>
            </a:r>
            <a:r>
              <a:rPr lang="ru-RU" dirty="0" err="1" smtClean="0"/>
              <a:t>фізіологічні</a:t>
            </a:r>
            <a:r>
              <a:rPr lang="ru-RU" dirty="0" smtClean="0"/>
              <a:t>) та </a:t>
            </a:r>
            <a:r>
              <a:rPr lang="ru-RU" dirty="0" err="1" smtClean="0"/>
              <a:t>розмноження</a:t>
            </a:r>
            <a:r>
              <a:rPr lang="ru-RU" dirty="0" smtClean="0"/>
              <a:t> (</a:t>
            </a:r>
            <a:r>
              <a:rPr lang="ru-RU" dirty="0" err="1" smtClean="0"/>
              <a:t>репродуктивні</a:t>
            </a:r>
            <a:r>
              <a:rPr lang="ru-RU" dirty="0" smtClean="0"/>
              <a:t>).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0" y="0"/>
            <a:ext cx="12192000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  <a:tab pos="449263" algn="l"/>
              </a:tabLst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Які характерні особливості внутрішніх паразитів?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  <a:tab pos="449263" algn="l"/>
              </a:tabLst>
            </a:pP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Клас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Сисуни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  <a:tab pos="449263" algn="l"/>
              </a:tabLst>
            </a:pP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Клас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Сисуни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налічує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понад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4 тис.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видів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(в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Україні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понад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600).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Розміри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варіюють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мікроскопічних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 75 мм (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печінковий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сисун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велетенський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виключно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паразитичні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тварини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мешкають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різноманітних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внутрішніх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органах (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печінці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кишечнику,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легенях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кровоносних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судинах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тощо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людини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тварин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Сисуни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мають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дві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присоски -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ротову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черевну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якими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вони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прикріплюються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 тканин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хазяїна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На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ротової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присоски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відкривається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ротовий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отвір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яким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починається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кишечник.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Сисунам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притаманні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складні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життєві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цикли,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під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час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чергуються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покоління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розмножуються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статево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відкладанням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незапліднених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яєць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  <a:tab pos="449263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Україні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досить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поширений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котячий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сисун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уражає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жовчні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протоки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печінки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остаточного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хазяїна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яким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можуть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бути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людина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різні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види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рибоїдних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ссавців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(собаки,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коти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вовки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Незважаючи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малі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розміри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тіла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завдовжки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всього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 18 мм), котячий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сисун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спричиняє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важкі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захворювання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можуть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призводити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смерті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людини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  <a:tab pos="449263" algn="l"/>
              </a:tabLst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Життєвий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цикл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котячого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сисуна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відбувається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участю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двох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проміжних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хазяїв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прісноводного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молюска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бітинії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різних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видів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коропових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риб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При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цьому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організмі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молюска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розвиваються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покоління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котячого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сисуна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розмножуються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відкладанням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незапліднених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яєць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Чисельність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паразита в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організмі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першого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проміжного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хазяїна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значно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зростає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Залишивши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тіло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молюска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личинки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котячого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сисуна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певний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час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плавають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товщі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води,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допоки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через покриви не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потраплять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організм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другого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проміжного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хазяїна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риби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Остаточний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хазяїн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заражається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котячим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сисуном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споживши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сиру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або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недостатньо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просолену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просмажену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рибу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личинками паразита.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  <a:tab pos="449263" algn="l"/>
              </a:tabLst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Інший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поширений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Україні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паразит -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печінковий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сисун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також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паразитує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печінці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жовчних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протоках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багатьох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видів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свійських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тварин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великої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рогатої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худоби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овець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свиней,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кролів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інших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Людина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хребетні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тварини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слугують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для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сисуна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остаточними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хазяями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Паразит живиться тканинами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хазяїна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призводить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запалення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печінки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переродження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стінок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жовчних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проток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тощо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Паразит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може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перебувати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організмі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остаточного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хазяїна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10-12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місяців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 3-5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років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більше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  <a:tab pos="449263" algn="l"/>
              </a:tabLst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Життєвий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цикл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печінкового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сисуна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відбувається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зміною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хазяїв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Яйця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екскрементами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хазяїна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потрапляють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 воду. Там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них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виходить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вкрита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війками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личинка. Вона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потрапляє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організм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проміжного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хазяїна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прісноводного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молюска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малого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ставковика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де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розвиваються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нестатеві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покоління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паразита. Личинки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сисуна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м’язовим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хвостом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певний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час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плавають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потім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вкриваються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щільною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оболонкою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утворюють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цисту)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осідають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прибережній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рослинності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біля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поверхневої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плівки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води.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Отже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в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організм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другого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проміжного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хазяїна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вони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відразу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не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потрапляють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Остаточний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хазяїн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заражується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при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споживанні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рослин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або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сирої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води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інцистованими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личинками паразита.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0" y="0"/>
            <a:ext cx="12192000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  <a:tab pos="449263" algn="l"/>
              </a:tabLst>
            </a:pP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Клас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Стьожкові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черви.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  <a:tab pos="449263" algn="l"/>
              </a:tabLst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Стьожкових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червів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налічують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близько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3500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видів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(в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Україні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понад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500).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паразити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кишечнику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людини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різних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видів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хребетних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тварин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вузьким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стрічкоподібним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тілом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завдовжки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кількох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міліметрів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 30 м.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Розширена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головка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має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прикріплення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присоски, хоботок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гачками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тощо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За головкою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розташована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шийка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тіло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поділене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окремі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членики. Паразит росте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протягом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усього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життя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тому в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ділянці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шийки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постійно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утворюються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нові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членики.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Їхня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кількість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різних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видів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може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коливатися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3-4 до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декількох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тисяч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У кожному членику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розвивається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комплект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чоловічих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жіночих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статевих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Заповнені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яйцями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зрілі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членики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відриваються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заднього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кінця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тіла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черв’яка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виводяться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назовні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  <a:tab pos="449263" algn="l"/>
              </a:tabLst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Стьожкові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черви не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мають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кишечнику.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Поживні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речовини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порожнини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кишечнику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хазяїна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вони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поглинають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через покриви.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Тривалість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життя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стьожкових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червів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може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становити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понад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10-12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років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Із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стьожкових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червів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паразитів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людини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в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Україні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поширені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бичачий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свинячий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ціп’яки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ехінокок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стьожак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широкий та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  <a:tab pos="449263" algn="l"/>
              </a:tabLst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Бичачий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свинячий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ціп’яки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досить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подібні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будовою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життєвими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циклами.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  <a:tab pos="449263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свинячого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ціп’яка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головці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крім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чотирьох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присосків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є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коротенький хоботок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гачками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тому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його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називають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озброєним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Бичачий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ціп’як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таких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пристосувань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не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має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тож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його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називають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неозброєним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Тіло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бичачого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ціп’яка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довше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ніж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свинячого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(4-10 та 2-6 м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відповідно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Крім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того,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проміжні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хазяї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для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бичачого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ціп’яка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велика рогата худоба, а для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свинячого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свині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Але для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обох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видів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ціп’яків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остаточним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хазяїном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слугує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людина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  <a:tab pos="449263" algn="l"/>
              </a:tabLst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Паразитуючи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тонкому кишечнику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людини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ціп’яки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подразнюють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його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слизову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оболонку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своїми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органами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прикріплення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спричиняють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виразки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отруєння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організму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хазяїна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продуктами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обміну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речовин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великі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розмірами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паразити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знесилюють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організм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людини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вилучаючи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її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їжі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багато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поживних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речовин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вітамінів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Тому у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хворих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часто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спостерігають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слабкість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запаморочення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нудоту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втрату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апетиту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розлади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нервової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діяльності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тощо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  <a:tab pos="449263" algn="l"/>
              </a:tabLst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Заповнені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яйцями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дозрілі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членики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кишечнику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хазяїна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виводяться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назовні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Для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подальшого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розвитку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яйця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паразитів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повинні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потрапити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їжею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 кишечник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проміжного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хазяїна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З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яєць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виходять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маленькі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личинки,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допомогою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гачечків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проникають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кровоносні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судини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кров’ю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потрапляють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скелетних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м’язів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різних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внутрішніх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серця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легенів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печінки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тощо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). Там личинки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ростуть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перетворюються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фіну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личинкова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стадія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має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вигляд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невеликого (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розміром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горошину)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міхурця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заповненого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рідиною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Всередину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міхурця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вивернута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зачаткова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головка паразита.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Остаточний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хазяїн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людина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заражається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споживаючи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недостатньо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термічно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обробленим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м’ясом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проміжного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хазяїна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яке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містить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фіни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У кишечнику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людини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оболонка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фіни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руйнується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головка паразита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вивертається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прикріплюється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стінки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кишечнику.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Після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цього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паразит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починає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рости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0" y="223138"/>
            <a:ext cx="12192000" cy="607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  <a:tab pos="449263" algn="l"/>
              </a:tabLst>
            </a:pP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Небезпечним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паразитом 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людини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є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також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ехінокок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  <a:tab pos="449263" algn="l"/>
              </a:tabLst>
            </a:pP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Проміжними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хазяями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для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нього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слугують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людина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різні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види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рослиноїдних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тварин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(велика рогата худоба,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вівці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кози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кролі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тощо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).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Остаточні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хазяї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хижі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тварини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(собаки,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вовки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лисиці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заражуються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ехінококом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поїдаючи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м’ясо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інших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тварин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із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фінами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Цей паразит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дрібний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розміри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статевозрілих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особин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ехінокока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не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перевищують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8 мм. Тому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остаточним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хазяям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він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відчутної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шкоди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не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завдає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На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головці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ехінокока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є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коротенький хоботок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гачками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чотири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присоски,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тіло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складається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всього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трьох-чотирьох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члеників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  <a:tab pos="449263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Людина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найчастіше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заражається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ехінококом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під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час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необережного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поводження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собаками. На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шерсті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тварин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можуть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траплятися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мікроскопічні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яйця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паразита,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можуть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зберігати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життєздатність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 2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років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З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брудними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руками через рот вони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потрапляють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 кишечнику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людини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З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яйця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виходить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личинка, яка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током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мігрує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різних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органів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насамперед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печінки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або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легенів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). На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відміну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бичачого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свинячого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ціп’яків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фіни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ехінокока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здатні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необмеженого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росту. До того ж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усередині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кожної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фіни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утворюються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дочірні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в них -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дрібніші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т. д.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Отже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завдяки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здатності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 вегетативного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розмноження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фіна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ехінокока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нагадує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«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матрьошку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».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Відомі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випадки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коли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фіни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печінки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людини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сягали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діаметрі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 15 см, а у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великої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рогатої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худоби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виявлені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фіни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маса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яких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сягала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понад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20 кг.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Фіна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росте до 10-20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років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більше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тисне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внутрішні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порушуючи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їхнє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нормальне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функціонування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Видалити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фіну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організму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людини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можна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лише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хірургічним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шляхом.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  <a:tab pos="449263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басейнах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Дніпра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Дністра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поширене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захворювання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людини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рибоїдних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тварин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(собак,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котів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лисиць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тощо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спричинене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стьожаком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широким.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Стьожак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, як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ціп’як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паразитує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 тонкому кишечнику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хазяїна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спричиняє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подібне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своїми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проявами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захворювання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Тіло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стьожака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сягає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 20 м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завдовжки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на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його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головці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є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дві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прикріпні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щілини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Паразит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розвивається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водоймах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участю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двох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проміжних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хазяїв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першого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рачка циклопа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другого -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різних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видів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прісноводних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риб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живляться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цими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рачками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або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іншими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рибами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Людина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заражується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вживаючи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недостатньо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оброблену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рибу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личинками паразита.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  <a:tab pos="449263" algn="l"/>
              </a:tabLst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28600" algn="l"/>
                <a:tab pos="449263" algn="l"/>
              </a:tabLst>
            </a:pPr>
            <a:r>
              <a:rPr lang="ru-RU" sz="14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Нематоди</a:t>
            </a:r>
            <a:r>
              <a:rPr lang="ru-RU" sz="1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</a:t>
            </a:r>
            <a:r>
              <a:rPr lang="ru-RU" sz="14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паразити</a:t>
            </a:r>
            <a:r>
              <a:rPr lang="ru-RU" sz="1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рослин</a:t>
            </a:r>
            <a:r>
              <a:rPr lang="ru-RU" sz="1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28600" algn="l"/>
                <a:tab pos="449263" algn="l"/>
              </a:tabLst>
            </a:pP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Небезпечними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паразитами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рослин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є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галова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бурякова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стеблова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пшенична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нематоди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Одні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них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проколюють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покриви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підземних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частин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рослин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гострими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утворами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розташованими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ротовій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порожнині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висмоктують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уміст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клітин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Інші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проникають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усередину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рослин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живляться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їхніми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тканинами.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Нематоди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можуть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завдавати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відчутної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шкоди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рослинництву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28600" algn="l"/>
                <a:tab pos="449263" algn="l"/>
              </a:tabLst>
            </a:pP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Нематоди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паразити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людини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свійських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тварин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Серед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паразитів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людини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Україні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поширені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аскарида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людська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гострик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трихінела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28600" algn="l"/>
                <a:tab pos="449263" algn="l"/>
              </a:tabLst>
            </a:pP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Аскариди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мешкають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просвіті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кишечнику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живляться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його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вмістом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28600" algn="l"/>
                <a:tab pos="449263" algn="l"/>
              </a:tabLst>
            </a:pP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Органів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прикріплення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вони не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мають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тому весь час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рухаються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назустріч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харчовим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масам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Тривалість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їхнього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життя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становить 11-12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місяців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У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зараженої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людини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спостерігають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розлади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роботи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органів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травлення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гострі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болі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кишечнику,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може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розвиватися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недокрів’я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тощо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28600" algn="l"/>
                <a:tab pos="449263" algn="l"/>
              </a:tabLst>
            </a:pP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Аскариди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роздільностатеві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самки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сягають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завдовжки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 44 см,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самці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до 25 см. Самки аскарид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надзвичайно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плодючі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кожна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них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здатна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виділяти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добу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просвіт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кишечнику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хазяїна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 270 тис.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яєць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З кишечнику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людини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яйця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аскариди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виводяться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довкілля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Людина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заражається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коли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немитими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овочами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фруктами, сирою водою,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брудними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руками до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її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кишечнику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потрапляють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яйця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паразита. У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шлунку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яєць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виходять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личинки.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Спочатку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личинки аскарид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проникають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кровоносні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судини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стінок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кишечнику, а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потім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кров’ю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через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печінку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серце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потрапляють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легені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Через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деякий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час вони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руйнують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стінки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легеневих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пухирців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повітроносних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шляхах через глотку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потрапляють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знову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 кишечнику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людини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де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й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стають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статевозрілими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Упродовж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переміщення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личинки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ушкоджують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тканини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органів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можуть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спричиняти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запалення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легенів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задуху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28600" algn="l"/>
                <a:tab pos="449263" algn="l"/>
              </a:tabLst>
            </a:pP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Яйця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аскарид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досить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стійкі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несприятливих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умов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довкілля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тривалий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час (до 7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років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можуть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зберігати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свою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життєздатність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28600" algn="l"/>
                <a:tab pos="449263" algn="l"/>
              </a:tabLst>
            </a:pP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Інший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поширений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паразит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людини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гострик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також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мешкає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кишечнику.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невеликі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черви (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довжина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самок до 12 мм,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самців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до 5 мм)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незначною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близько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місяця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тривалістю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життя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Як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аскариди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гострики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отруюють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організм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людини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продуктами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свого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обміну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речовин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Найчастіше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гострик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паразитує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дітей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Запліднені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самки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гострика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вночі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відкладають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яйця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згортки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шкіри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навколо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анального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отвору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подразнюючи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її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своїми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виділеннями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Людина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відчуває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сильний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свербіж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а коли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розчісує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ці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місця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то на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її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руках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залишаються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яйця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паразита. Через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немиті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руки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яйця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гострика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можуть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знову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потрапляти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 кишечнику. Так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відбувається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багаторазове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самозараження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захворювання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триває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досить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довго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28600" algn="l"/>
                <a:tab pos="449263" algn="l"/>
              </a:tabLst>
            </a:pP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Ще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одним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небезпечним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паразитом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людини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поширеним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переважно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місцевостях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із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розвиненим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свинарством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є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трихінела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Людина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заражається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споживши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недостатньо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проварене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просмажене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м’ясо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свині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заражене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личинками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трихінели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У кишечнику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під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дією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травного соку личинки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вивільняються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із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захисних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капсул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протягом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кількох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діб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стають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статевозрілими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довжина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тіла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самок - до 4,4,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самців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до 2 мм).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Після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запліднення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самки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народжують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нових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личинок,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які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крізь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стінку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кишечнику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проникають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судин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кровоносної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системи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кров’ю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потрапляють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м’язової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тканини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насамперед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скелетної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мускулатури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м’язів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язика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очних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яблук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тощо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Тим вони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живляться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й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розвиваються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Поступово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навколо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них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протягом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двох-трьох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місяців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формується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капсула. У такому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стані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личинки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можуть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зберігати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життєздатність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упродовж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багатьох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років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28600" algn="l"/>
                <a:tab pos="449263" algn="l"/>
              </a:tabLst>
            </a:pP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Статевозрілі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черви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ушкоджують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слизову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кишечнику та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отруюють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організм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хазяїна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продуктами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свого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обміну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речовин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Але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найбільшої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шкоди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завдають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личинки,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що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живляться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м’язовими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волоконцями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У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цей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час у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хворої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людини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значно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підвищується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температура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тіла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(до 39°С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вище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),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відчувається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сильний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біль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уражених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м’язах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набрякає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обличчя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тощо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Якщо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ж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хворий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пережив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цей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небезпечний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період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через 2-3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тижні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його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стан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поліпшується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1990498"/>
            <a:ext cx="121920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  <a:tab pos="449263" algn="l"/>
              </a:tabLst>
            </a:pPr>
            <a:r>
              <a:rPr kumimoji="0" lang="uk-UA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Симбіоз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— будь-який тип співіснування організмів.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  <a:tab pos="449263" algn="l"/>
              </a:tabLst>
            </a:pPr>
            <a:r>
              <a:rPr kumimoji="0" lang="uk-UA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Паразитизм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— тип симбіозу, за якого один організм завдає шкоди іншому.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  <a:tab pos="449263" algn="l"/>
              </a:tabLst>
            </a:pP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 називається наука про паразитичні організми? (</a:t>
            </a:r>
            <a:r>
              <a:rPr kumimoji="0" lang="uk-UA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Паразитологія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.)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  <a:tab pos="449263" algn="l"/>
              </a:tabLst>
            </a:pPr>
            <a:r>
              <a:rPr kumimoji="0" lang="uk-UA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Паразитологія 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— це наука, що вивчає паразитичні організми, їхню будову, життєдіяльність та засоби боротьби з ними</a:t>
            </a: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uk-UA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9100" y="342900"/>
            <a:ext cx="11772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800" dirty="0" smtClean="0"/>
              <a:t>Мета роботи: розглянути та описати життєві цикли </a:t>
            </a:r>
            <a:r>
              <a:rPr lang="uk-UA" sz="2800" dirty="0" err="1" smtClean="0"/>
              <a:t>інвазивних</a:t>
            </a:r>
            <a:r>
              <a:rPr lang="uk-UA" sz="2800" dirty="0" smtClean="0"/>
              <a:t> безхребетних, ознаки інвазій, профілактика та лікування. </a:t>
            </a:r>
            <a:endParaRPr lang="ru-RU" sz="28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0" y="289979"/>
            <a:ext cx="12192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  <a:tab pos="449263" algn="l"/>
              </a:tabLst>
            </a:pPr>
            <a:r>
              <a:rPr kumimoji="0" lang="uk-UA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Які паразитичні види трапляються серед ракоподібних?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  <a:tab pos="449263" algn="l"/>
              </a:tabLst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 прісних водоймах України поширені невеликі рачки 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коропоїди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що живляться кров’ю риб. Зверніть увагу на пристосування цих тварин до паразитичного способу життя. Сплощена форма тіла сприяє кращому прикріпленню до тіла хазяїна. Перша пара нижніх щелеп перетворена на присоски, а за допомогою верхніх щелеп у вигляді хоботка 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коропоїди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проколюють покриви риби та висмоктують її кров.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  <a:tab pos="449263" algn="l"/>
              </a:tabLst>
            </a:pPr>
            <a:r>
              <a:rPr kumimoji="0" lang="uk-UA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Які паразити відомі серед павукоподібних?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  <a:tab pos="449263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01" name="Picture 1" descr="bio7-cher-new-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997" y="2094899"/>
            <a:ext cx="1762126" cy="2879725"/>
          </a:xfrm>
          <a:prstGeom prst="rect">
            <a:avLst/>
          </a:prstGeom>
          <a:noFill/>
        </p:spPr>
      </p:pic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2808469" y="1802157"/>
            <a:ext cx="9090454" cy="224676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</a:t>
            </a:r>
            <a:r>
              <a:rPr kumimoji="0" lang="ru-RU" sz="1400" b="1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Кліщі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Паразитами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тварин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рослин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людини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є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більшість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кліщів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належать до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групи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павукоподібних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багато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них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є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переносниками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збудників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захворювань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Так, вам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відомо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про те,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багато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видів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кліщів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живляться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кров’ю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переносять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збудників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небезпечних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інфекційних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захворювань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іксодовий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селищний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собачий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кліщі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Слід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зазначити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такі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кліщі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є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паразитами,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хоча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вони не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живуть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усередині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тіла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хазяїна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Іксодовий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кліщ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може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своїй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слині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одночасно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збудників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двох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або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навіть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трьох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інфекційних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захворювань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якими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людина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може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заразитися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навіть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після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одного укусу.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Іксодового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кліща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можуть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переносити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птахи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під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час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міграцій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тисячі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кілометрів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поширюючи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тим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самим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захворювання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великі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відстані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Кліщ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коростяний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свербун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спричиняє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коросту,—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ендопаразит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живе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шкірі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людини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Профілактика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полягає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дотриманні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чистоти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пранні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дезінфекції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одягу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своєчасному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виявленні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лікуванні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хворих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коросту.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0" y="5099333"/>
            <a:ext cx="12192000" cy="116955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400" b="1" i="1" dirty="0" err="1" smtClean="0">
                <a:solidFill>
                  <a:schemeClr val="bg1"/>
                </a:solidFill>
              </a:rPr>
              <a:t>Пристосування</a:t>
            </a:r>
            <a:r>
              <a:rPr lang="ru-RU" sz="1400" b="1" i="1" dirty="0" smtClean="0">
                <a:solidFill>
                  <a:schemeClr val="bg1"/>
                </a:solidFill>
              </a:rPr>
              <a:t> до паразитизму та заходи </a:t>
            </a:r>
            <a:r>
              <a:rPr lang="ru-RU" sz="1400" b="1" i="1" dirty="0" err="1" smtClean="0">
                <a:solidFill>
                  <a:schemeClr val="bg1"/>
                </a:solidFill>
              </a:rPr>
              <a:t>безпеки</a:t>
            </a:r>
            <a:endParaRPr lang="ru-RU" sz="1400" dirty="0" smtClean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  </a:t>
            </a:r>
            <a:r>
              <a:rPr lang="ru-RU" sz="1400" dirty="0" err="1" smtClean="0">
                <a:solidFill>
                  <a:schemeClr val="bg1"/>
                </a:solidFill>
              </a:rPr>
              <a:t>Кліщі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</a:rPr>
              <a:t>мають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</a:rPr>
              <a:t>пристосування</a:t>
            </a:r>
            <a:r>
              <a:rPr lang="ru-RU" sz="1400" dirty="0" smtClean="0">
                <a:solidFill>
                  <a:schemeClr val="bg1"/>
                </a:solidFill>
              </a:rPr>
              <a:t> до </a:t>
            </a:r>
            <a:r>
              <a:rPr lang="ru-RU" sz="1400" dirty="0" err="1" smtClean="0">
                <a:solidFill>
                  <a:schemeClr val="bg1"/>
                </a:solidFill>
              </a:rPr>
              <a:t>паразитичного</a:t>
            </a:r>
            <a:r>
              <a:rPr lang="ru-RU" sz="1400" dirty="0" smtClean="0">
                <a:solidFill>
                  <a:schemeClr val="bg1"/>
                </a:solidFill>
              </a:rPr>
              <a:t> способу </a:t>
            </a:r>
            <a:r>
              <a:rPr lang="ru-RU" sz="1400" dirty="0" err="1" smtClean="0">
                <a:solidFill>
                  <a:schemeClr val="bg1"/>
                </a:solidFill>
              </a:rPr>
              <a:t>життя</a:t>
            </a:r>
            <a:r>
              <a:rPr lang="ru-RU" sz="1400" dirty="0" smtClean="0">
                <a:solidFill>
                  <a:schemeClr val="bg1"/>
                </a:solidFill>
              </a:rPr>
              <a:t>: </a:t>
            </a:r>
            <a:r>
              <a:rPr lang="ru-RU" sz="1400" dirty="0" err="1" smtClean="0">
                <a:solidFill>
                  <a:schemeClr val="bg1"/>
                </a:solidFill>
              </a:rPr>
              <a:t>їхнє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</a:rPr>
              <a:t>тіло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</a:rPr>
              <a:t>здатне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</a:rPr>
              <a:t>розтягуватися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</a:rPr>
              <a:t>і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</a:rPr>
              <a:t>збільшуватися</a:t>
            </a:r>
            <a:r>
              <a:rPr lang="ru-RU" sz="1400" dirty="0" smtClean="0">
                <a:solidFill>
                  <a:schemeClr val="bg1"/>
                </a:solidFill>
              </a:rPr>
              <a:t> в </a:t>
            </a:r>
            <a:r>
              <a:rPr lang="ru-RU" sz="1400" dirty="0" err="1" smtClean="0">
                <a:solidFill>
                  <a:schemeClr val="bg1"/>
                </a:solidFill>
              </a:rPr>
              <a:t>розмірах</a:t>
            </a:r>
            <a:r>
              <a:rPr lang="ru-RU" sz="1400" dirty="0" smtClean="0">
                <a:solidFill>
                  <a:schemeClr val="bg1"/>
                </a:solidFill>
              </a:rPr>
              <a:t>, вони </a:t>
            </a:r>
            <a:r>
              <a:rPr lang="ru-RU" sz="1400" dirty="0" err="1" smtClean="0">
                <a:solidFill>
                  <a:schemeClr val="bg1"/>
                </a:solidFill>
              </a:rPr>
              <a:t>можуть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</a:rPr>
              <a:t>довгий</a:t>
            </a:r>
            <a:r>
              <a:rPr lang="ru-RU" sz="1400" dirty="0" smtClean="0">
                <a:solidFill>
                  <a:schemeClr val="bg1"/>
                </a:solidFill>
              </a:rPr>
              <a:t> час не </a:t>
            </a:r>
            <a:r>
              <a:rPr lang="ru-RU" sz="1400" dirty="0" err="1" smtClean="0">
                <a:solidFill>
                  <a:schemeClr val="bg1"/>
                </a:solidFill>
              </a:rPr>
              <a:t>живитися</a:t>
            </a:r>
            <a:r>
              <a:rPr lang="ru-RU" sz="1400" dirty="0" smtClean="0">
                <a:solidFill>
                  <a:schemeClr val="bg1"/>
                </a:solidFill>
              </a:rPr>
              <a:t>, </a:t>
            </a:r>
            <a:r>
              <a:rPr lang="ru-RU" sz="1400" dirty="0" err="1" smtClean="0">
                <a:solidFill>
                  <a:schemeClr val="bg1"/>
                </a:solidFill>
              </a:rPr>
              <a:t>їхній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</a:rPr>
              <a:t>ротовий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</a:rPr>
              <a:t>апарат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</a:rPr>
              <a:t>здатний</a:t>
            </a:r>
            <a:r>
              <a:rPr lang="ru-RU" sz="1400" dirty="0" smtClean="0">
                <a:solidFill>
                  <a:schemeClr val="bg1"/>
                </a:solidFill>
              </a:rPr>
              <a:t> проколоти </a:t>
            </a:r>
            <a:r>
              <a:rPr lang="ru-RU" sz="1400" dirty="0" err="1" smtClean="0">
                <a:solidFill>
                  <a:schemeClr val="bg1"/>
                </a:solidFill>
              </a:rPr>
              <a:t>шкіру</a:t>
            </a:r>
            <a:r>
              <a:rPr lang="ru-RU" sz="1400" dirty="0" smtClean="0">
                <a:solidFill>
                  <a:schemeClr val="bg1"/>
                </a:solidFill>
              </a:rPr>
              <a:t> , </a:t>
            </a:r>
            <a:r>
              <a:rPr lang="ru-RU" sz="1400" dirty="0" err="1" smtClean="0">
                <a:solidFill>
                  <a:schemeClr val="bg1"/>
                </a:solidFill>
              </a:rPr>
              <a:t>очі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</a:rPr>
              <a:t>редуковані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</a:rPr>
              <a:t>або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</a:rPr>
              <a:t>відсутні</a:t>
            </a:r>
            <a:r>
              <a:rPr lang="ru-RU" sz="1400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sz="1400" dirty="0" err="1" smtClean="0">
                <a:solidFill>
                  <a:schemeClr val="bg1"/>
                </a:solidFill>
              </a:rPr>
              <a:t>Профілактика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</a:rPr>
              <a:t>спрямована</a:t>
            </a:r>
            <a:r>
              <a:rPr lang="ru-RU" sz="1400" dirty="0" smtClean="0">
                <a:solidFill>
                  <a:schemeClr val="bg1"/>
                </a:solidFill>
              </a:rPr>
              <a:t> на </a:t>
            </a:r>
            <a:r>
              <a:rPr lang="ru-RU" sz="1400" dirty="0" err="1" smtClean="0">
                <a:solidFill>
                  <a:schemeClr val="bg1"/>
                </a:solidFill>
              </a:rPr>
              <a:t>захист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</a:rPr>
              <a:t>від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</a:rPr>
              <a:t>укусів</a:t>
            </a:r>
            <a:r>
              <a:rPr lang="ru-RU" sz="1400" dirty="0" smtClean="0">
                <a:solidFill>
                  <a:schemeClr val="bg1"/>
                </a:solidFill>
              </a:rPr>
              <a:t> за </a:t>
            </a:r>
            <a:r>
              <a:rPr lang="ru-RU" sz="1400" dirty="0" err="1" smtClean="0">
                <a:solidFill>
                  <a:schemeClr val="bg1"/>
                </a:solidFill>
              </a:rPr>
              <a:t>допомогою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</a:rPr>
              <a:t>спеціального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</a:rPr>
              <a:t>одягу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</a:rPr>
              <a:t>або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</a:rPr>
              <a:t>відлякуючих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</a:rPr>
              <a:t>хімічних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</a:rPr>
              <a:t>препаратів</a:t>
            </a:r>
            <a:r>
              <a:rPr lang="ru-RU" sz="1400" dirty="0" smtClean="0">
                <a:solidFill>
                  <a:schemeClr val="bg1"/>
                </a:solidFill>
              </a:rPr>
              <a:t>. Для </a:t>
            </a:r>
            <a:r>
              <a:rPr lang="ru-RU" sz="1400" dirty="0" err="1" smtClean="0">
                <a:solidFill>
                  <a:schemeClr val="bg1"/>
                </a:solidFill>
              </a:rPr>
              <a:t>попередження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</a:rPr>
              <a:t>захворювань</a:t>
            </a:r>
            <a:r>
              <a:rPr lang="ru-RU" sz="1400" dirty="0" smtClean="0">
                <a:solidFill>
                  <a:schemeClr val="bg1"/>
                </a:solidFill>
              </a:rPr>
              <a:t>, </a:t>
            </a:r>
            <a:r>
              <a:rPr lang="ru-RU" sz="1400" dirty="0" err="1" smtClean="0">
                <a:solidFill>
                  <a:schemeClr val="bg1"/>
                </a:solidFill>
              </a:rPr>
              <a:t>які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</a:rPr>
              <a:t>переносяться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</a:rPr>
              <a:t>кліщами</a:t>
            </a:r>
            <a:r>
              <a:rPr lang="ru-RU" sz="1400" dirty="0" smtClean="0">
                <a:solidFill>
                  <a:schemeClr val="bg1"/>
                </a:solidFill>
              </a:rPr>
              <a:t>, у </a:t>
            </a:r>
            <a:r>
              <a:rPr lang="ru-RU" sz="1400" dirty="0" err="1" smtClean="0">
                <a:solidFill>
                  <a:schemeClr val="bg1"/>
                </a:solidFill>
              </a:rPr>
              <a:t>небезпечних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</a:rPr>
              <a:t>регіонах</a:t>
            </a:r>
            <a:r>
              <a:rPr lang="ru-RU" sz="1400" dirty="0" smtClean="0">
                <a:solidFill>
                  <a:schemeClr val="bg1"/>
                </a:solidFill>
              </a:rPr>
              <a:t> людям </a:t>
            </a:r>
            <a:r>
              <a:rPr lang="ru-RU" sz="1400" dirty="0" err="1" smtClean="0">
                <a:solidFill>
                  <a:schemeClr val="bg1"/>
                </a:solidFill>
              </a:rPr>
              <a:t>роблять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</a:rPr>
              <a:t>профілактичні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</a:rPr>
              <a:t>щеплення</a:t>
            </a:r>
            <a:r>
              <a:rPr lang="ru-RU" sz="1400" dirty="0" smtClean="0">
                <a:solidFill>
                  <a:schemeClr val="bg1"/>
                </a:solidFill>
              </a:rPr>
              <a:t>.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bio7-cher-new-5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54175"/>
            <a:ext cx="1817687" cy="5203825"/>
          </a:xfrm>
          <a:prstGeom prst="rect">
            <a:avLst/>
          </a:prstGeom>
          <a:noFill/>
        </p:spPr>
      </p:pic>
      <p:pic>
        <p:nvPicPr>
          <p:cNvPr id="52225" name="Picture 1" descr="bio7-cher-new-5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3725" y="4251325"/>
            <a:ext cx="1992313" cy="2606675"/>
          </a:xfrm>
          <a:prstGeom prst="rect">
            <a:avLst/>
          </a:prstGeom>
          <a:noFill/>
        </p:spPr>
      </p:pic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0" y="59141"/>
            <a:ext cx="12192000" cy="18774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</a:t>
            </a:r>
            <a:r>
              <a:rPr kumimoji="0" lang="ru-RU" sz="1400" b="1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Паразитичні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1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комахи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Воші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Серед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комах,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паразитують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людині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відомі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ектопаразити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представники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групи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вошей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—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головна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платтяна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лобкова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воші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Воші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є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невеличкими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безкрилими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комахами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Вони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живляться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кров’ю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людини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можуть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переносити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збудників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хвороб.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Саме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через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вошей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людина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заражається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висипним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поворотним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тифом.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Зараження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вошами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називають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педикульозом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Яйця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вошей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вони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прикріплюють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волосся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або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одяг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називають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гнидами.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Блохи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1756229" y="1624458"/>
            <a:ext cx="10435771" cy="230832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Людська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блоха  та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деякі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інші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види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блох —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ектопаразити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що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живляться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кров’ю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Небезпечні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вони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тим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що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можуть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переносити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збудників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чуми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—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бактерію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чумної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палички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яка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міститься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їхній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слині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фекаліях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Блохи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також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можуть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поширювати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енцефаліт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туляремію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Заходами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профілактики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є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підтримання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належного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санітарно-гігієнічного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стану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приміщень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знищення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бліх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мишоподібних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гризунів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1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Клопи</a:t>
            </a: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 </a:t>
            </a:r>
            <a:r>
              <a:rPr kumimoji="0" lang="ru-RU" sz="1200" b="1" i="1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двокрилі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Блощиця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постільна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живиться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кров’ю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людини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До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ектопаразитів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також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відносять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таких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кровососів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як самки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ґедзів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,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москіти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комарі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У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слинних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залозах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малярійні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комарі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можуть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переносити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збудників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малярії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Личинки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оводів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є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ендопаразитами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Вони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поселяються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під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шкірою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тварин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1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Пристосування</a:t>
            </a: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 паразитизму та заходи </a:t>
            </a:r>
            <a:r>
              <a:rPr kumimoji="0" lang="ru-RU" sz="1200" b="1" i="1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безпеки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Сплощена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форма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тіла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вошей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бліх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полегшує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їхнє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пересування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між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волоссям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тварин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Тільки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форма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сплощення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цих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паразитів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різна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Воші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сплощені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зверху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вниз, а блохи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боків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Стрибальні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ноги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бліх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дозволяють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їм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легко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нападати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тварин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швидко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їх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наздоганяти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А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кігтики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ніжках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вошей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—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міцно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триматися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волосся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тварини-хазяїна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4040659" y="3749457"/>
            <a:ext cx="8151341" cy="310854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Профілактика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педикульозу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полягає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підтриманні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чистоти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тіла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волосся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одягу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перевірці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санітарного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стану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вокзалів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поїздів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тощо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З комарами,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ґедзями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іншими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кровососами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борються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використовуючи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спеціальні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речовини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Завдяки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боротьбі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малярійними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комарами та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вчасному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лікуваню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хворих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людей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протягом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ХХ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століття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вдалося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значно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обмежити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поширення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малярії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Цікаво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час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появи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одягу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вдалося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встановити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допомогою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генетичного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аналізу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вошей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Виявилося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вид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вошей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живе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одязі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платтяна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воша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відокремився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інших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вошей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приблизно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70 тис.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років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тому.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Тобто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саме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час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набув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масового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поширення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одяг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Предки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постільної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блощиці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жили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печерах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Азії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разом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кажанами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людьми.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Швидше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 все,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саме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кажанів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отримали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таких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співмешканців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Перші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згадки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про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паразитів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залишили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давні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греки за 400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років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 н. е.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Збудників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малярії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можуть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переносити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близько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100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видів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малярійних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комарів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анофелісів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Та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найчастіше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роблять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представники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30-40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видів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До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сьогодні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щорічно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малярії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вмирає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більше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мільйона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людей,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переважно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країнах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Африки.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BB568F9-3B57-4A3C-BA3D-F37437445040}"/>
              </a:ext>
            </a:extLst>
          </p:cNvPr>
          <p:cNvSpPr txBox="1"/>
          <p:nvPr/>
        </p:nvSpPr>
        <p:spPr>
          <a:xfrm>
            <a:off x="-1" y="181746"/>
            <a:ext cx="11604979" cy="830997"/>
          </a:xfrm>
          <a:prstGeom prst="rect">
            <a:avLst/>
          </a:prstGeom>
          <a:solidFill>
            <a:srgbClr val="2E724F"/>
          </a:solidFill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solidFill>
                  <a:srgbClr val="FFC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Ф</a:t>
            </a:r>
            <a:r>
              <a:rPr lang="uk-UA" sz="2400" dirty="0">
                <a:solidFill>
                  <a:srgbClr val="FFC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акультативні паразити  </a:t>
            </a:r>
            <a:r>
              <a:rPr lang="uk-UA" sz="24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– такі організми, що з’являються в тілі </a:t>
            </a:r>
          </a:p>
          <a:p>
            <a:pPr algn="ctr"/>
            <a:r>
              <a:rPr lang="uk-UA" sz="24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тварини або людини лише на певному етапі або при наявності </a:t>
            </a:r>
            <a:r>
              <a:rPr lang="uk-UA" sz="2400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певн</a:t>
            </a:r>
            <a:r>
              <a:rPr lang="uk-UA" sz="24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их умов</a:t>
            </a:r>
            <a:endParaRPr lang="ru-RU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6FBDD53-EACB-4552-8CD4-00CE05DEDE32}"/>
              </a:ext>
            </a:extLst>
          </p:cNvPr>
          <p:cNvSpPr txBox="1"/>
          <p:nvPr/>
        </p:nvSpPr>
        <p:spPr>
          <a:xfrm>
            <a:off x="6874892" y="1810969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здатні жити самостійно у навколишньому середовищі; 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4213729-646E-4F43-BE89-030ACAF6310B}"/>
              </a:ext>
            </a:extLst>
          </p:cNvPr>
          <p:cNvSpPr txBox="1"/>
          <p:nvPr/>
        </p:nvSpPr>
        <p:spPr>
          <a:xfrm>
            <a:off x="6874892" y="4048073"/>
            <a:ext cx="59222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мають або присоски або ротові апарати для проколювання та смоктання для годування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DA9E137-635E-42EB-BD7D-9126B9B2609F}"/>
              </a:ext>
            </a:extLst>
          </p:cNvPr>
          <p:cNvSpPr txBox="1"/>
          <p:nvPr/>
        </p:nvSpPr>
        <p:spPr>
          <a:xfrm>
            <a:off x="6874892" y="2744855"/>
            <a:ext cx="56670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 err="1">
                <a:latin typeface="Comic Sans MS" panose="030F0702030302020204" pitchFamily="66" charset="0"/>
              </a:rPr>
              <a:t>проводять</a:t>
            </a:r>
            <a:r>
              <a:rPr lang="ru-RU" sz="2400" dirty="0">
                <a:latin typeface="Comic Sans MS" panose="030F0702030302020204" pitchFamily="66" charset="0"/>
              </a:rPr>
              <a:t> в органах </a:t>
            </a:r>
            <a:r>
              <a:rPr lang="ru-RU" sz="2400" dirty="0" err="1">
                <a:latin typeface="Comic Sans MS" panose="030F0702030302020204" pitchFamily="66" charset="0"/>
              </a:rPr>
              <a:t>чи</a:t>
            </a:r>
            <a:r>
              <a:rPr lang="ru-RU" sz="2400" dirty="0">
                <a:latin typeface="Comic Sans MS" panose="030F0702030302020204" pitchFamily="66" charset="0"/>
              </a:rPr>
              <a:t> тканинах </a:t>
            </a:r>
            <a:r>
              <a:rPr lang="ru-RU" sz="2400" dirty="0" err="1">
                <a:latin typeface="Comic Sans MS" panose="030F0702030302020204" pitchFamily="66" charset="0"/>
              </a:rPr>
              <a:t>хазяїна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лише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частину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свого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життєвого</a:t>
            </a:r>
            <a:r>
              <a:rPr lang="ru-RU" sz="2400" dirty="0">
                <a:latin typeface="Comic Sans MS" panose="030F0702030302020204" pitchFamily="66" charset="0"/>
              </a:rPr>
              <a:t> циклу;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B89484BE-B0A6-43F8-B65C-30ABE561E7B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66934" y="1810969"/>
            <a:ext cx="585611" cy="58561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C45340F1-AF73-48AA-A65B-9A9B3E4868D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66934" y="2727840"/>
            <a:ext cx="585611" cy="58561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EBF13D60-B1B1-463C-930B-B30ADA5F18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66934" y="4057038"/>
            <a:ext cx="585611" cy="585611"/>
          </a:xfrm>
          <a:prstGeom prst="rect">
            <a:avLst/>
          </a:prstGeom>
        </p:spPr>
      </p:pic>
      <p:pic>
        <p:nvPicPr>
          <p:cNvPr id="7" name="How Leeches are used in Modern Surgery _ Earth Lab">
            <a:hlinkClick r:id="" action="ppaction://media"/>
            <a:extLst>
              <a:ext uri="{FF2B5EF4-FFF2-40B4-BE49-F238E27FC236}">
                <a16:creationId xmlns:a16="http://schemas.microsoft.com/office/drawing/2014/main" xmlns="" id="{E7BB22F4-48B4-4BE6-8163-FAC62FA6C0D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trim st="111628" end="101210.1875"/>
                </p14:media>
              </p:ext>
            </p:extLst>
          </p:nvPr>
        </p:nvPicPr>
        <p:blipFill rotWithShape="1">
          <a:blip r:embed="rId5" cstate="print"/>
          <a:srcRect l="20824" r="9411"/>
          <a:stretch/>
        </p:blipFill>
        <p:spPr>
          <a:xfrm>
            <a:off x="173748" y="1309304"/>
            <a:ext cx="5922252" cy="493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351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4BD89C1-7D57-47F2-B87D-753AD17B8188}"/>
              </a:ext>
            </a:extLst>
          </p:cNvPr>
          <p:cNvSpPr txBox="1"/>
          <p:nvPr/>
        </p:nvSpPr>
        <p:spPr>
          <a:xfrm>
            <a:off x="0" y="183880"/>
            <a:ext cx="11627556" cy="1200329"/>
          </a:xfrm>
          <a:prstGeom prst="rect">
            <a:avLst/>
          </a:prstGeom>
          <a:solidFill>
            <a:srgbClr val="2E724F"/>
          </a:solidFill>
        </p:spPr>
        <p:txBody>
          <a:bodyPr wrap="square">
            <a:spAutoFit/>
          </a:bodyPr>
          <a:lstStyle/>
          <a:p>
            <a:pPr algn="ctr"/>
            <a:r>
              <a:rPr lang="uk-UA" sz="2400" dirty="0" err="1">
                <a:solidFill>
                  <a:srgbClr val="FFC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Псевдопразити</a:t>
            </a:r>
            <a:r>
              <a:rPr lang="en-US" sz="2400" dirty="0">
                <a:solidFill>
                  <a:srgbClr val="FFC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 (</a:t>
            </a:r>
            <a:r>
              <a:rPr lang="uk-UA" sz="2400" dirty="0">
                <a:solidFill>
                  <a:srgbClr val="FFC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помилк</a:t>
            </a:r>
            <a:r>
              <a:rPr lang="uk-UA" sz="2400" dirty="0">
                <a:solidFill>
                  <a:srgbClr val="FFC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о</a:t>
            </a:r>
            <a:r>
              <a:rPr lang="uk-UA" sz="2400" dirty="0">
                <a:solidFill>
                  <a:srgbClr val="FFC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ві) паразити</a:t>
            </a:r>
            <a:r>
              <a:rPr lang="uk-UA" sz="2400" dirty="0">
                <a:solidFill>
                  <a:srgbClr val="FFC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r>
              <a:rPr lang="uk-UA" sz="2400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-</a:t>
            </a:r>
            <a:r>
              <a:rPr lang="uk-UA" sz="24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такі організми, що здатні вільно проживати у навколишньому середовищі, але при потраплянні до організму продовжують існування у незвичному для себе середовищі</a:t>
            </a:r>
            <a:endParaRPr lang="ru-RU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Flour mite under TINYSCOPE cellphone microscope lens">
            <a:hlinkClick r:id="" action="ppaction://media"/>
            <a:extLst>
              <a:ext uri="{FF2B5EF4-FFF2-40B4-BE49-F238E27FC236}">
                <a16:creationId xmlns:a16="http://schemas.microsoft.com/office/drawing/2014/main" xmlns="" id="{637CF283-BAF5-49C5-AB18-C36B284362B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72828" y="1526168"/>
            <a:ext cx="8824416" cy="49637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10DFBD1-DF35-4164-9B3B-700E9355D7BC}"/>
              </a:ext>
            </a:extLst>
          </p:cNvPr>
          <p:cNvSpPr txBox="1"/>
          <p:nvPr/>
        </p:nvSpPr>
        <p:spPr>
          <a:xfrm>
            <a:off x="8997244" y="1874261"/>
            <a:ext cx="303671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Comic Sans MS" panose="030F0702030302020204" pitchFamily="66" charset="0"/>
              </a:rPr>
              <a:t>При </a:t>
            </a:r>
            <a:r>
              <a:rPr lang="ru-RU" dirty="0" err="1">
                <a:latin typeface="Comic Sans MS" panose="030F0702030302020204" pitchFamily="66" charset="0"/>
              </a:rPr>
              <a:t>вживанні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їжі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зараженої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борошняним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кліщем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що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уражає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харчові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продукти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відбувається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запалення</a:t>
            </a:r>
            <a:r>
              <a:rPr lang="ru-RU" dirty="0">
                <a:latin typeface="Comic Sans MS" panose="030F0702030302020204" pitchFamily="66" charset="0"/>
              </a:rPr>
              <a:t> травного тракту, </a:t>
            </a:r>
            <a:r>
              <a:rPr lang="ru-RU" dirty="0" err="1">
                <a:latin typeface="Comic Sans MS" panose="030F0702030302020204" pitchFamily="66" charset="0"/>
              </a:rPr>
              <a:t>що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супроводжується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кишковими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розладами</a:t>
            </a:r>
            <a:r>
              <a:rPr lang="ru-RU" dirty="0"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8995478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559DEC7-1666-465B-8C25-9560FF4B5002}"/>
              </a:ext>
            </a:extLst>
          </p:cNvPr>
          <p:cNvSpPr txBox="1"/>
          <p:nvPr/>
        </p:nvSpPr>
        <p:spPr>
          <a:xfrm>
            <a:off x="0" y="199156"/>
            <a:ext cx="8511822" cy="461665"/>
          </a:xfrm>
          <a:prstGeom prst="rect">
            <a:avLst/>
          </a:prstGeom>
          <a:solidFill>
            <a:srgbClr val="2E724F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Залежно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від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місця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локалізації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паразити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бувають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5BF9C3E-DB43-44A8-8999-21791526D9F5}"/>
              </a:ext>
            </a:extLst>
          </p:cNvPr>
          <p:cNvSpPr txBox="1"/>
          <p:nvPr/>
        </p:nvSpPr>
        <p:spPr>
          <a:xfrm>
            <a:off x="316089" y="711066"/>
            <a:ext cx="12293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Е</a:t>
            </a:r>
            <a:r>
              <a:rPr lang="uk-UA" sz="2400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ктопаразити</a:t>
            </a:r>
            <a:r>
              <a:rPr lang="uk-UA" sz="24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– </a:t>
            </a:r>
            <a:r>
              <a:rPr lang="uk-UA" sz="2400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зовнішні паразити </a:t>
            </a:r>
            <a:r>
              <a:rPr lang="uk-UA" sz="24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- живуть на зовнішніх покривах хазяїна: </a:t>
            </a:r>
          </a:p>
          <a:p>
            <a:pPr marL="342900" indent="-342900">
              <a:buFontTx/>
              <a:buChar char="-"/>
            </a:pPr>
            <a:r>
              <a:rPr lang="uk-UA" sz="2400" dirty="0">
                <a:solidFill>
                  <a:srgbClr val="2E724F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шкірні</a:t>
            </a:r>
            <a:r>
              <a:rPr lang="uk-UA" sz="24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- живуть у товщі шкірного покриву, або на його поверхні;</a:t>
            </a:r>
          </a:p>
          <a:p>
            <a:pPr marL="342900" indent="-342900">
              <a:buFontTx/>
              <a:buChar char="-"/>
            </a:pPr>
            <a:r>
              <a:rPr lang="uk-UA" sz="2400" dirty="0">
                <a:solidFill>
                  <a:srgbClr val="2E724F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порожнинні </a:t>
            </a:r>
            <a:r>
              <a:rPr lang="uk-UA" sz="24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- живуть у порожнинах, сполучених із зовнішнім середовищем 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C38CD37B-4910-4F40-91C2-6F10B811976D}"/>
              </a:ext>
            </a:extLst>
          </p:cNvPr>
          <p:cNvGrpSpPr/>
          <p:nvPr/>
        </p:nvGrpSpPr>
        <p:grpSpPr>
          <a:xfrm>
            <a:off x="408522" y="1911395"/>
            <a:ext cx="11374956" cy="2376459"/>
            <a:chOff x="408522" y="1911395"/>
            <a:chExt cx="11374956" cy="2376459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xmlns="" id="{73324A46-81C7-43FD-A97F-6BC7872798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/>
            <a:srcRect t="38304" r="23215"/>
            <a:stretch/>
          </p:blipFill>
          <p:spPr>
            <a:xfrm>
              <a:off x="408522" y="1911395"/>
              <a:ext cx="3656894" cy="2009775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xmlns="" id="{39B9A047-1B70-4025-B6D3-B03F009DA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57157" y="1911395"/>
              <a:ext cx="3567290" cy="2007127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xmlns="" id="{5898B7DD-2869-4DBD-9AE2-9D470791D7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l="3357" t="58595" r="60069" b="4821"/>
            <a:stretch/>
          </p:blipFill>
          <p:spPr>
            <a:xfrm>
              <a:off x="8216188" y="1911395"/>
              <a:ext cx="3567290" cy="200712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BACF5FA2-79ED-4F06-BB8A-49383050864B}"/>
                </a:ext>
              </a:extLst>
            </p:cNvPr>
            <p:cNvSpPr txBox="1"/>
            <p:nvPr/>
          </p:nvSpPr>
          <p:spPr>
            <a:xfrm>
              <a:off x="1316307" y="3870924"/>
              <a:ext cx="16514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dirty="0">
                  <a:latin typeface="Comic Sans MS" panose="030F0702030302020204" pitchFamily="66" charset="0"/>
                </a:rPr>
                <a:t>Блоха котяча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8D9830E8-0DA5-4A0A-931F-D18B6B488487}"/>
                </a:ext>
              </a:extLst>
            </p:cNvPr>
            <p:cNvSpPr txBox="1"/>
            <p:nvPr/>
          </p:nvSpPr>
          <p:spPr>
            <a:xfrm>
              <a:off x="4929573" y="3918522"/>
              <a:ext cx="24224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dirty="0">
                  <a:latin typeface="Comic Sans MS" panose="030F0702030302020204" pitchFamily="66" charset="0"/>
                </a:rPr>
                <a:t>Коростяний </a:t>
              </a:r>
              <a:r>
                <a:rPr lang="uk-UA" dirty="0" err="1">
                  <a:latin typeface="Comic Sans MS" panose="030F0702030302020204" pitchFamily="66" charset="0"/>
                </a:rPr>
                <a:t>свербун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7F91B6D5-1713-4A96-8240-FD30191C9C51}"/>
                </a:ext>
              </a:extLst>
            </p:cNvPr>
            <p:cNvSpPr txBox="1"/>
            <p:nvPr/>
          </p:nvSpPr>
          <p:spPr>
            <a:xfrm>
              <a:off x="8322130" y="3918522"/>
              <a:ext cx="33554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dirty="0">
                  <a:latin typeface="Comic Sans MS" panose="030F0702030302020204" pitchFamily="66" charset="0"/>
                </a:rPr>
                <a:t>Личинка </a:t>
              </a:r>
              <a:r>
                <a:rPr lang="uk-UA" dirty="0" err="1">
                  <a:latin typeface="Comic Sans MS" panose="030F0702030302020204" pitchFamily="66" charset="0"/>
                </a:rPr>
                <a:t>вольфартової</a:t>
              </a:r>
              <a:r>
                <a:rPr lang="uk-UA" dirty="0">
                  <a:latin typeface="Comic Sans MS" panose="030F0702030302020204" pitchFamily="66" charset="0"/>
                </a:rPr>
                <a:t> мухи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B4FFD67-E6CE-4EFD-B0E3-E39B694C3051}"/>
              </a:ext>
            </a:extLst>
          </p:cNvPr>
          <p:cNvSpPr txBox="1"/>
          <p:nvPr/>
        </p:nvSpPr>
        <p:spPr>
          <a:xfrm>
            <a:off x="3615303" y="4725321"/>
            <a:ext cx="844743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+mn-cs"/>
              </a:rPr>
              <a:t>Ендопаразити</a:t>
            </a: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+mn-cs"/>
              </a:rPr>
              <a:t> – </a:t>
            </a: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+mn-cs"/>
              </a:rPr>
              <a:t>внутрішні паразити:</a:t>
            </a: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uk-UA" sz="2400" dirty="0">
                <a:solidFill>
                  <a:srgbClr val="2E724F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п</a:t>
            </a:r>
            <a:r>
              <a:rPr kumimoji="0" lang="uk-U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E724F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+mn-cs"/>
              </a:rPr>
              <a:t>орожнинні</a:t>
            </a: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srgbClr val="2E724F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+mn-cs"/>
              </a:rPr>
              <a:t> - </a:t>
            </a: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живуть у порожнинах тіла внутрішніх органів;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srgbClr val="2E724F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тканинні</a:t>
            </a: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- у м'язовій, нервовій тканинах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03C76A6B-C0AD-46C0-B3B3-B665EB22F1CE}"/>
              </a:ext>
            </a:extLst>
          </p:cNvPr>
          <p:cNvGrpSpPr/>
          <p:nvPr/>
        </p:nvGrpSpPr>
        <p:grpSpPr>
          <a:xfrm>
            <a:off x="408522" y="4238978"/>
            <a:ext cx="2971800" cy="2604532"/>
            <a:chOff x="408522" y="4238978"/>
            <a:chExt cx="2971800" cy="2604532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xmlns="" id="{ED2D04EA-29EB-49ED-B3E6-2FF98B4F4C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/>
            <a:srcRect l="17557" r="26032"/>
            <a:stretch/>
          </p:blipFill>
          <p:spPr>
            <a:xfrm rot="5400000">
              <a:off x="776822" y="3870678"/>
              <a:ext cx="2235200" cy="297180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D801560D-3834-41D6-AB17-B579B9089E66}"/>
                </a:ext>
              </a:extLst>
            </p:cNvPr>
            <p:cNvSpPr txBox="1"/>
            <p:nvPr/>
          </p:nvSpPr>
          <p:spPr>
            <a:xfrm>
              <a:off x="857920" y="6474178"/>
              <a:ext cx="20730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dirty="0">
                  <a:latin typeface="Comic Sans MS" panose="030F0702030302020204" pitchFamily="66" charset="0"/>
                </a:rPr>
                <a:t>Гострик дитячий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5676863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8011F64-0EEC-428A-A55D-C1E9F3C79FF4}"/>
              </a:ext>
            </a:extLst>
          </p:cNvPr>
          <p:cNvSpPr txBox="1"/>
          <p:nvPr/>
        </p:nvSpPr>
        <p:spPr>
          <a:xfrm>
            <a:off x="316088" y="147880"/>
            <a:ext cx="103384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Паразити мають здатність </a:t>
            </a:r>
            <a:r>
              <a:rPr lang="uk-UA" sz="2400" dirty="0">
                <a:solidFill>
                  <a:srgbClr val="2E724F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залишати на певній стадії свого розвитку одного хазяїна і знаходити інших: </a:t>
            </a:r>
            <a:endParaRPr lang="ru-RU" sz="2400" dirty="0">
              <a:solidFill>
                <a:srgbClr val="2E724F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xmlns="" id="{3E7001B8-4F37-46CE-B242-58362C6E5E77}"/>
              </a:ext>
            </a:extLst>
          </p:cNvPr>
          <p:cNvGrpSpPr/>
          <p:nvPr/>
        </p:nvGrpSpPr>
        <p:grpSpPr>
          <a:xfrm>
            <a:off x="553388" y="1015082"/>
            <a:ext cx="5542612" cy="5516781"/>
            <a:chOff x="553388" y="1015082"/>
            <a:chExt cx="5542612" cy="551678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1B2EAF83-27E8-4FE3-8398-AC9D8FAC93A8}"/>
                </a:ext>
              </a:extLst>
            </p:cNvPr>
            <p:cNvSpPr txBox="1"/>
            <p:nvPr/>
          </p:nvSpPr>
          <p:spPr>
            <a:xfrm>
              <a:off x="722489" y="1015082"/>
              <a:ext cx="5373511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uk-UA" sz="2400" dirty="0">
                  <a:effectLst/>
                  <a:latin typeface="Comic Sans MS" panose="030F0702030302020204" pitchFamily="66" charset="0"/>
                  <a:ea typeface="Calibri" panose="020F0502020204030204" pitchFamily="34" charset="0"/>
                </a:rPr>
                <a:t>за допомогою вільноживучої активної рухливої </a:t>
              </a:r>
              <a:r>
                <a:rPr lang="uk-UA" sz="2400" b="1" dirty="0">
                  <a:effectLst/>
                  <a:latin typeface="Comic Sans MS" panose="030F0702030302020204" pitchFamily="66" charset="0"/>
                  <a:ea typeface="Calibri" panose="020F0502020204030204" pitchFamily="34" charset="0"/>
                </a:rPr>
                <a:t>личинки</a:t>
              </a:r>
              <a:r>
                <a:rPr lang="uk-UA" sz="2400" dirty="0">
                  <a:effectLst/>
                  <a:latin typeface="Comic Sans MS" panose="030F0702030302020204" pitchFamily="66" charset="0"/>
                  <a:ea typeface="Calibri" panose="020F0502020204030204" pitchFamily="34" charset="0"/>
                </a:rPr>
                <a:t>, </a:t>
              </a:r>
            </a:p>
            <a:p>
              <a:pPr algn="ctr"/>
              <a:r>
                <a:rPr lang="uk-UA" sz="2400" dirty="0">
                  <a:effectLst/>
                  <a:latin typeface="Comic Sans MS" panose="030F0702030302020204" pitchFamily="66" charset="0"/>
                  <a:ea typeface="Calibri" panose="020F0502020204030204" pitchFamily="34" charset="0"/>
                </a:rPr>
                <a:t>яка також активно шукає хазяїна</a:t>
              </a:r>
              <a:endParaRPr lang="ru-RU" sz="2400" dirty="0">
                <a:latin typeface="Comic Sans MS" panose="030F0702030302020204" pitchFamily="66" charset="0"/>
              </a:endParaRPr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xmlns="" id="{D3E60809-9E04-4424-A48E-B5F435C4C3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/>
            <a:srcRect l="7517"/>
            <a:stretch/>
          </p:blipFill>
          <p:spPr>
            <a:xfrm rot="5400000">
              <a:off x="1222567" y="1671950"/>
              <a:ext cx="3786331" cy="512468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DA6E3E6D-1DC7-43D3-949D-CFBBA25E8B54}"/>
                </a:ext>
              </a:extLst>
            </p:cNvPr>
            <p:cNvSpPr txBox="1"/>
            <p:nvPr/>
          </p:nvSpPr>
          <p:spPr>
            <a:xfrm>
              <a:off x="1054271" y="6162531"/>
              <a:ext cx="47099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dirty="0">
                  <a:latin typeface="Comic Sans MS" panose="030F0702030302020204" pitchFamily="66" charset="0"/>
                </a:rPr>
                <a:t>Личинка – </a:t>
              </a:r>
              <a:r>
                <a:rPr lang="uk-UA" dirty="0" err="1">
                  <a:latin typeface="Comic Sans MS" panose="030F0702030302020204" pitchFamily="66" charset="0"/>
                </a:rPr>
                <a:t>церкарія</a:t>
              </a:r>
              <a:r>
                <a:rPr lang="uk-UA" dirty="0">
                  <a:latin typeface="Comic Sans MS" panose="030F0702030302020204" pitchFamily="66" charset="0"/>
                </a:rPr>
                <a:t> – печінкового сисуна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xmlns="" id="{BAB75B64-01C3-4C7F-833B-4344B3659A2A}"/>
              </a:ext>
            </a:extLst>
          </p:cNvPr>
          <p:cNvGrpSpPr/>
          <p:nvPr/>
        </p:nvGrpSpPr>
        <p:grpSpPr>
          <a:xfrm>
            <a:off x="5973794" y="1132916"/>
            <a:ext cx="5664818" cy="5397718"/>
            <a:chOff x="5973794" y="1132916"/>
            <a:chExt cx="5664818" cy="539771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179C6546-39A4-4606-9B94-8E8C321F4478}"/>
                </a:ext>
              </a:extLst>
            </p:cNvPr>
            <p:cNvSpPr txBox="1"/>
            <p:nvPr/>
          </p:nvSpPr>
          <p:spPr>
            <a:xfrm>
              <a:off x="6299200" y="1132916"/>
              <a:ext cx="504613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uk-UA" sz="2400" dirty="0">
                  <a:latin typeface="Comic Sans MS" panose="030F0702030302020204" pitchFamily="66" charset="0"/>
                  <a:ea typeface="Calibri" panose="020F0502020204030204" pitchFamily="34" charset="0"/>
                </a:rPr>
                <a:t>з</a:t>
              </a:r>
              <a:r>
                <a:rPr lang="uk-UA" sz="2400" dirty="0">
                  <a:effectLst/>
                  <a:latin typeface="Comic Sans MS" panose="030F0702030302020204" pitchFamily="66" charset="0"/>
                  <a:ea typeface="Calibri" panose="020F0502020204030204" pitchFamily="34" charset="0"/>
                </a:rPr>
                <a:t>а допомогою неактивної стадії у стані спокою – </a:t>
              </a:r>
              <a:r>
                <a:rPr lang="uk-UA" sz="2400" b="1" dirty="0">
                  <a:effectLst/>
                  <a:latin typeface="Comic Sans MS" panose="030F0702030302020204" pitchFamily="66" charset="0"/>
                  <a:ea typeface="Calibri" panose="020F0502020204030204" pitchFamily="34" charset="0"/>
                </a:rPr>
                <a:t>яйця або цисти</a:t>
              </a:r>
              <a:endParaRPr lang="ru-RU" sz="2400" b="1" dirty="0">
                <a:latin typeface="Comic Sans MS" panose="030F0702030302020204" pitchFamily="66" charset="0"/>
              </a:endParaRPr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xmlns="" id="{BB70CD7D-090E-4B55-8F2F-BD23A5BB9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73794" y="1973260"/>
              <a:ext cx="5664818" cy="41542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27325D28-BF05-458F-9ADD-55E699F3D411}"/>
                </a:ext>
              </a:extLst>
            </p:cNvPr>
            <p:cNvSpPr txBox="1"/>
            <p:nvPr/>
          </p:nvSpPr>
          <p:spPr>
            <a:xfrm>
              <a:off x="6747313" y="6161302"/>
              <a:ext cx="414990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dirty="0" err="1">
                  <a:latin typeface="Comic Sans MS" panose="030F0702030302020204" pitchFamily="66" charset="0"/>
                </a:rPr>
                <a:t>Яйця</a:t>
              </a:r>
              <a:r>
                <a:rPr lang="ru-RU" dirty="0">
                  <a:latin typeface="Comic Sans MS" panose="030F0702030302020204" pitchFamily="66" charset="0"/>
                </a:rPr>
                <a:t> </a:t>
              </a:r>
              <a:r>
                <a:rPr lang="ru-RU" dirty="0" err="1">
                  <a:latin typeface="Comic Sans MS" panose="030F0702030302020204" pitchFamily="66" charset="0"/>
                </a:rPr>
                <a:t>різних</a:t>
              </a:r>
              <a:r>
                <a:rPr lang="ru-RU" dirty="0">
                  <a:latin typeface="Comic Sans MS" panose="030F0702030302020204" pitchFamily="66" charset="0"/>
                </a:rPr>
                <a:t> </a:t>
              </a:r>
              <a:r>
                <a:rPr lang="ru-RU" dirty="0" err="1">
                  <a:latin typeface="Comic Sans MS" panose="030F0702030302020204" pitchFamily="66" charset="0"/>
                </a:rPr>
                <a:t>кишкових</a:t>
              </a:r>
              <a:r>
                <a:rPr lang="ru-RU" dirty="0">
                  <a:latin typeface="Comic Sans MS" panose="030F0702030302020204" pitchFamily="66" charset="0"/>
                </a:rPr>
                <a:t> </a:t>
              </a:r>
              <a:r>
                <a:rPr lang="ru-RU" dirty="0" err="1">
                  <a:latin typeface="Comic Sans MS" panose="030F0702030302020204" pitchFamily="66" charset="0"/>
                </a:rPr>
                <a:t>паразитів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9163490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6B254479-1AAD-4723-8E0B-5D331AAAA430}"/>
              </a:ext>
            </a:extLst>
          </p:cNvPr>
          <p:cNvGrpSpPr/>
          <p:nvPr/>
        </p:nvGrpSpPr>
        <p:grpSpPr>
          <a:xfrm>
            <a:off x="434354" y="776045"/>
            <a:ext cx="11757646" cy="5810159"/>
            <a:chOff x="158187" y="921188"/>
            <a:chExt cx="11757646" cy="5810159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xmlns="" id="{C54EB222-BA22-47F0-89B8-E9B2576CE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15358" y="921188"/>
              <a:ext cx="8200475" cy="562501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90E8FD49-0F75-4908-BB61-C0973B295BB7}"/>
                </a:ext>
              </a:extLst>
            </p:cNvPr>
            <p:cNvSpPr txBox="1"/>
            <p:nvPr/>
          </p:nvSpPr>
          <p:spPr>
            <a:xfrm>
              <a:off x="158187" y="6085016"/>
              <a:ext cx="49455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Цикл розвитку </a:t>
              </a:r>
            </a:p>
            <a:p>
              <a:r>
                <a:rPr lang="uk-UA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легеневого сисуна </a:t>
              </a:r>
              <a:r>
                <a:rPr lang="pl-PL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Paragonimus westermani</a:t>
              </a:r>
              <a:endParaRPr lang="ru-RU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2748334-8C9C-44B9-9EE5-6E4BF891F5A0}"/>
              </a:ext>
            </a:extLst>
          </p:cNvPr>
          <p:cNvSpPr txBox="1"/>
          <p:nvPr/>
        </p:nvSpPr>
        <p:spPr>
          <a:xfrm>
            <a:off x="0" y="199537"/>
            <a:ext cx="12012592" cy="461665"/>
          </a:xfrm>
          <a:prstGeom prst="rect">
            <a:avLst/>
          </a:prstGeom>
          <a:solidFill>
            <a:srgbClr val="2E724F"/>
          </a:solidFill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Життєві цикли паразитів включають </a:t>
            </a:r>
            <a:r>
              <a:rPr lang="uk-UA" sz="2400" dirty="0">
                <a:solidFill>
                  <a:srgbClr val="FFC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личинкові стадії та статевозрілі форми</a:t>
            </a:r>
            <a:endParaRPr lang="ru-RU" sz="2400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2B53AAC-BB2D-4DD1-99D1-E43B4830FC0A}"/>
              </a:ext>
            </a:extLst>
          </p:cNvPr>
          <p:cNvSpPr txBox="1"/>
          <p:nvPr/>
        </p:nvSpPr>
        <p:spPr>
          <a:xfrm>
            <a:off x="158187" y="736043"/>
            <a:ext cx="338329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Організм, у тілі якого паразит знаходиться у статевозрілій стадії </a:t>
            </a:r>
          </a:p>
          <a:p>
            <a:r>
              <a:rPr lang="uk-UA" sz="24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і розмножується статево, </a:t>
            </a:r>
          </a:p>
          <a:p>
            <a:r>
              <a:rPr lang="uk-UA" sz="24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називається </a:t>
            </a:r>
            <a:r>
              <a:rPr lang="uk-UA" sz="2400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остаточним </a:t>
            </a:r>
          </a:p>
          <a:p>
            <a:r>
              <a:rPr lang="uk-UA" sz="2400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хазяїном </a:t>
            </a:r>
            <a:endParaRPr lang="ru-RU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FF8ABF8-1FF6-4A26-9F5D-6A3DFA1FD5DD}"/>
              </a:ext>
            </a:extLst>
          </p:cNvPr>
          <p:cNvSpPr txBox="1"/>
          <p:nvPr/>
        </p:nvSpPr>
        <p:spPr>
          <a:xfrm>
            <a:off x="5444787" y="2799558"/>
            <a:ext cx="609407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Організм, у тілі якого паразит проходить личинкову стадію </a:t>
            </a:r>
          </a:p>
          <a:p>
            <a:r>
              <a:rPr lang="uk-UA" sz="24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або розмножується </a:t>
            </a:r>
            <a:r>
              <a:rPr lang="uk-UA" sz="240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нестатево</a:t>
            </a:r>
            <a:r>
              <a:rPr lang="uk-UA" sz="24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, називається проміжним хазяїном</a:t>
            </a:r>
            <a:endParaRPr lang="ru-RU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129C934-96FC-4CBF-83A9-27EF8BFCA12E}"/>
              </a:ext>
            </a:extLst>
          </p:cNvPr>
          <p:cNvSpPr txBox="1"/>
          <p:nvPr/>
        </p:nvSpPr>
        <p:spPr>
          <a:xfrm>
            <a:off x="7688274" y="795262"/>
            <a:ext cx="3603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Собаки, кішки – остаточні хазяї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C13D61F-9685-42C1-A13D-91B39DCBF392}"/>
              </a:ext>
            </a:extLst>
          </p:cNvPr>
          <p:cNvSpPr txBox="1"/>
          <p:nvPr/>
        </p:nvSpPr>
        <p:spPr>
          <a:xfrm>
            <a:off x="7088230" y="6223515"/>
            <a:ext cx="4597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schemeClr val="bg1"/>
                </a:solidFill>
                <a:latin typeface="Comic Sans MS" panose="030F0702030302020204" pitchFamily="66" charset="0"/>
              </a:rPr>
              <a:t>Молюски і ракоподібні – проміжні хазяї</a:t>
            </a:r>
            <a:endParaRPr lang="ru-RU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7493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0" grpId="0"/>
      <p:bldP spid="13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41255" y="1282700"/>
            <a:ext cx="6212115" cy="4659086"/>
          </a:xfrm>
        </p:spPr>
      </p:pic>
      <p:sp>
        <p:nvSpPr>
          <p:cNvPr id="7" name="Текст 6"/>
          <p:cNvSpPr>
            <a:spLocks noGrp="1"/>
          </p:cNvSpPr>
          <p:nvPr>
            <p:ph type="body" idx="2"/>
          </p:nvPr>
        </p:nvSpPr>
        <p:spPr>
          <a:xfrm>
            <a:off x="839788" y="1487978"/>
            <a:ext cx="3932237" cy="4796444"/>
          </a:xfrm>
        </p:spPr>
        <p:txBody>
          <a:bodyPr>
            <a:normAutofit fontScale="92500" lnSpcReduction="20000"/>
          </a:bodyPr>
          <a:lstStyle/>
          <a:p>
            <a:r>
              <a:rPr lang="uk-UA" sz="2800" dirty="0" smtClean="0"/>
              <a:t>Паразитує в печінці крупної рогатої худоби та людини (</a:t>
            </a:r>
            <a:r>
              <a:rPr lang="uk-UA" sz="2800" dirty="0" smtClean="0">
                <a:solidFill>
                  <a:srgbClr val="C00000"/>
                </a:solidFill>
              </a:rPr>
              <a:t>остаточні хазяї</a:t>
            </a:r>
            <a:r>
              <a:rPr lang="uk-UA" sz="2800" dirty="0" smtClean="0"/>
              <a:t>). Циста потрапляє в тіло тварини з травою; в тіло людини – з брудною водою. Личинки розвиваються в тілі молюска: Ставковика великого (</a:t>
            </a:r>
            <a:r>
              <a:rPr lang="uk-UA" sz="2800" dirty="0" smtClean="0">
                <a:solidFill>
                  <a:srgbClr val="C00000"/>
                </a:solidFill>
              </a:rPr>
              <a:t>проміжний хазяїн</a:t>
            </a:r>
            <a:r>
              <a:rPr lang="uk-UA" sz="2800" dirty="0" smtClean="0"/>
              <a:t>).</a:t>
            </a:r>
          </a:p>
          <a:p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9788" y="1"/>
            <a:ext cx="6083526" cy="1429789"/>
          </a:xfrm>
        </p:spPr>
        <p:txBody>
          <a:bodyPr>
            <a:normAutofit/>
          </a:bodyPr>
          <a:lstStyle/>
          <a:p>
            <a:r>
              <a:rPr lang="uk-UA" sz="2400" b="1" dirty="0" smtClean="0">
                <a:solidFill>
                  <a:srgbClr val="C00000"/>
                </a:solidFill>
              </a:rPr>
              <a:t>Клас Сисуни.</a:t>
            </a:r>
            <a:br>
              <a:rPr lang="uk-UA" sz="2400" b="1" dirty="0" smtClean="0">
                <a:solidFill>
                  <a:srgbClr val="C00000"/>
                </a:solidFill>
              </a:rPr>
            </a:br>
            <a:r>
              <a:rPr lang="uk-UA" sz="2400" b="1" dirty="0" smtClean="0">
                <a:solidFill>
                  <a:srgbClr val="C00000"/>
                </a:solidFill>
              </a:rPr>
              <a:t>Вид Печінковий сисун.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86347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9C8173F-9DFA-4D47-A811-482D48049B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418" b="6038"/>
          <a:stretch/>
        </p:blipFill>
        <p:spPr>
          <a:xfrm>
            <a:off x="2889956" y="629436"/>
            <a:ext cx="8892058" cy="5523680"/>
          </a:xfrm>
          <a:prstGeom prst="rect">
            <a:avLst/>
          </a:prstGeom>
        </p:spPr>
      </p:pic>
      <p:pic>
        <p:nvPicPr>
          <p:cNvPr id="1026" name="Picture 2" descr="Liver fluke: Symptoms, treatment, and prevention">
            <a:extLst>
              <a:ext uri="{FF2B5EF4-FFF2-40B4-BE49-F238E27FC236}">
                <a16:creationId xmlns:a16="http://schemas.microsoft.com/office/drawing/2014/main" xmlns="" id="{49293A64-7967-4362-9DE1-4E2D89083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719625" y="2048795"/>
            <a:ext cx="6534199" cy="268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19A0452-8ABC-421B-958F-EF41CA68EAA9}"/>
              </a:ext>
            </a:extLst>
          </p:cNvPr>
          <p:cNvSpPr txBox="1"/>
          <p:nvPr/>
        </p:nvSpPr>
        <p:spPr>
          <a:xfrm>
            <a:off x="3007068" y="67150"/>
            <a:ext cx="65950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Цикл розвитку печінкового сисуна </a:t>
            </a:r>
            <a:r>
              <a:rPr lang="pl-PL" sz="2000" b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Fasciola hepatica</a:t>
            </a:r>
          </a:p>
          <a:p>
            <a:r>
              <a:rPr lang="uk-UA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endParaRPr lang="ru-RU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16965DF-C5CD-4805-81BF-F04C2161F833}"/>
              </a:ext>
            </a:extLst>
          </p:cNvPr>
          <p:cNvSpPr txBox="1"/>
          <p:nvPr/>
        </p:nvSpPr>
        <p:spPr>
          <a:xfrm>
            <a:off x="7364117" y="588275"/>
            <a:ext cx="45146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600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П</a:t>
            </a:r>
            <a:r>
              <a:rPr lang="uk-UA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аразити потрапляють до печінки травоїдних ссавців , де стають статевозрілими</a:t>
            </a:r>
            <a:endParaRPr lang="ru-RU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C59F618-8378-45F0-BA7A-03A5073DCBCD}"/>
              </a:ext>
            </a:extLst>
          </p:cNvPr>
          <p:cNvSpPr txBox="1"/>
          <p:nvPr/>
        </p:nvSpPr>
        <p:spPr>
          <a:xfrm>
            <a:off x="9602143" y="5192053"/>
            <a:ext cx="25898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600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При п</a:t>
            </a:r>
            <a:r>
              <a:rPr lang="uk-UA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отраплянні у воду з яйця виходить личинка з війками</a:t>
            </a:r>
            <a:endParaRPr lang="ru-RU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ED00C93-D175-4645-983E-9403CD050085}"/>
              </a:ext>
            </a:extLst>
          </p:cNvPr>
          <p:cNvSpPr txBox="1"/>
          <p:nvPr/>
        </p:nvSpPr>
        <p:spPr>
          <a:xfrm>
            <a:off x="4964199" y="6066460"/>
            <a:ext cx="55513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6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Далі вона активно занурюється у проміжного хазяїна – ставковика малого, де проникає у печінку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EC53AA8-D848-45C0-9E62-B17EC1E72C36}"/>
              </a:ext>
            </a:extLst>
          </p:cNvPr>
          <p:cNvSpPr txBox="1"/>
          <p:nvPr/>
        </p:nvSpPr>
        <p:spPr>
          <a:xfrm>
            <a:off x="3120954" y="5068942"/>
            <a:ext cx="289098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Хвостаті личинки залишають молюска і активно пересуваються</a:t>
            </a:r>
          </a:p>
          <a:p>
            <a:r>
              <a:rPr lang="uk-UA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у воді </a:t>
            </a:r>
            <a:endParaRPr lang="ru-RU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5FE6B2B-DA11-420B-8263-2465685DB9CB}"/>
              </a:ext>
            </a:extLst>
          </p:cNvPr>
          <p:cNvSpPr txBox="1"/>
          <p:nvPr/>
        </p:nvSpPr>
        <p:spPr>
          <a:xfrm>
            <a:off x="4384232" y="2911868"/>
            <a:ext cx="30777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Потім вони прикріплюються до стебел рослин, вкриваються оболонкою </a:t>
            </a:r>
            <a:endParaRPr lang="ru-RU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98971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6" grpId="0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51095" y="1138845"/>
            <a:ext cx="7497560" cy="4788332"/>
          </a:xfrm>
        </p:spPr>
      </p:pic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375858" y="1520636"/>
            <a:ext cx="3932237" cy="3811588"/>
          </a:xfrm>
        </p:spPr>
        <p:txBody>
          <a:bodyPr>
            <a:normAutofit lnSpcReduction="10000"/>
          </a:bodyPr>
          <a:lstStyle/>
          <a:p>
            <a:r>
              <a:rPr lang="uk-UA" sz="2800" dirty="0" smtClean="0"/>
              <a:t>Остаточним хазяїном є домашні тварини та людина. Інфікування відбувається через недостатньо термічно оброблену (проварену або просмажену) рибу.</a:t>
            </a:r>
            <a:endParaRPr lang="ru-RU" sz="2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196" y="543890"/>
            <a:ext cx="3932237" cy="976746"/>
          </a:xfrm>
        </p:spPr>
        <p:txBody>
          <a:bodyPr>
            <a:noAutofit/>
          </a:bodyPr>
          <a:lstStyle/>
          <a:p>
            <a:r>
              <a:rPr lang="uk-UA" sz="4400" b="1" dirty="0" smtClean="0">
                <a:solidFill>
                  <a:srgbClr val="C00000"/>
                </a:solidFill>
              </a:rPr>
              <a:t>Сисун котячий.</a:t>
            </a:r>
            <a:endParaRPr lang="ru-RU" sz="4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6237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D192AD7-6FE5-41B9-9EBB-5707288DF331}"/>
              </a:ext>
            </a:extLst>
          </p:cNvPr>
          <p:cNvSpPr txBox="1"/>
          <p:nvPr/>
        </p:nvSpPr>
        <p:spPr>
          <a:xfrm>
            <a:off x="0" y="130581"/>
            <a:ext cx="12192000" cy="1569660"/>
          </a:xfrm>
          <a:prstGeom prst="rect">
            <a:avLst/>
          </a:prstGeom>
          <a:solidFill>
            <a:srgbClr val="2E724F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FFC000"/>
                </a:solidFill>
                <a:latin typeface="Comic Sans MS" panose="030F0702030302020204" pitchFamily="66" charset="0"/>
              </a:rPr>
              <a:t>Паразитизм </a:t>
            </a:r>
            <a:r>
              <a:rPr lang="ru-RU" sz="2400" dirty="0">
                <a:latin typeface="Comic Sans MS" panose="030F0702030302020204" pitchFamily="66" charset="0"/>
              </a:rPr>
              <a:t>— вид </a:t>
            </a:r>
            <a:r>
              <a:rPr lang="ru-RU" sz="2400" dirty="0" err="1">
                <a:latin typeface="Comic Sans MS" panose="030F0702030302020204" pitchFamily="66" charset="0"/>
              </a:rPr>
              <a:t>взаємозв'язків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між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різними</a:t>
            </a:r>
            <a:r>
              <a:rPr lang="ru-RU" sz="2400" dirty="0">
                <a:latin typeface="Comic Sans MS" panose="030F0702030302020204" pitchFamily="66" charset="0"/>
              </a:rPr>
              <a:t> видами, за </a:t>
            </a:r>
            <a:r>
              <a:rPr lang="ru-RU" sz="2400" dirty="0" err="1">
                <a:latin typeface="Comic Sans MS" panose="030F0702030302020204" pitchFamily="66" charset="0"/>
              </a:rPr>
              <a:t>якого</a:t>
            </a:r>
            <a:r>
              <a:rPr lang="ru-RU" sz="2400" dirty="0">
                <a:latin typeface="Comic Sans MS" panose="030F0702030302020204" pitchFamily="66" charset="0"/>
              </a:rPr>
              <a:t> один з них (паразит) </a:t>
            </a:r>
            <a:r>
              <a:rPr lang="ru-RU" sz="2400" dirty="0" err="1">
                <a:latin typeface="Comic Sans MS" panose="030F0702030302020204" pitchFamily="66" charset="0"/>
              </a:rPr>
              <a:t>використовує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іншого</a:t>
            </a:r>
            <a:r>
              <a:rPr lang="ru-RU" sz="2400" dirty="0">
                <a:latin typeface="Comic Sans MS" panose="030F0702030302020204" pitchFamily="66" charset="0"/>
              </a:rPr>
              <a:t> (</a:t>
            </a:r>
            <a:r>
              <a:rPr lang="ru-RU" sz="2400" dirty="0" err="1">
                <a:latin typeface="Comic Sans MS" panose="030F0702030302020204" pitchFamily="66" charset="0"/>
              </a:rPr>
              <a:t>хазяїна</a:t>
            </a:r>
            <a:r>
              <a:rPr lang="ru-RU" sz="2400" dirty="0">
                <a:latin typeface="Comic Sans MS" panose="030F0702030302020204" pitchFamily="66" charset="0"/>
              </a:rPr>
              <a:t>) як </a:t>
            </a:r>
            <a:r>
              <a:rPr lang="ru-RU" sz="2400" dirty="0" err="1">
                <a:latin typeface="Comic Sans MS" panose="030F0702030302020204" pitchFamily="66" charset="0"/>
              </a:rPr>
              <a:t>джерело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живлення</a:t>
            </a:r>
            <a:r>
              <a:rPr lang="ru-RU" sz="2400" dirty="0">
                <a:latin typeface="Comic Sans MS" panose="030F0702030302020204" pitchFamily="66" charset="0"/>
              </a:rPr>
              <a:t> та </a:t>
            </a:r>
            <a:r>
              <a:rPr lang="ru-RU" sz="2400" dirty="0" err="1">
                <a:latin typeface="Comic Sans MS" panose="030F0702030302020204" pitchFamily="66" charset="0"/>
              </a:rPr>
              <a:t>середовище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існування</a:t>
            </a:r>
            <a:r>
              <a:rPr lang="ru-RU" sz="2400" dirty="0">
                <a:latin typeface="Comic Sans MS" panose="030F0702030302020204" pitchFamily="66" charset="0"/>
              </a:rPr>
              <a:t>, </a:t>
            </a:r>
            <a:r>
              <a:rPr lang="ru-RU" sz="2400" dirty="0" err="1">
                <a:latin typeface="Comic Sans MS" panose="030F0702030302020204" pitchFamily="66" charset="0"/>
              </a:rPr>
              <a:t>частково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чи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повністю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покладає</a:t>
            </a:r>
            <a:r>
              <a:rPr lang="ru-RU" sz="2400" dirty="0">
                <a:latin typeface="Comic Sans MS" panose="030F0702030302020204" pitchFamily="66" charset="0"/>
              </a:rPr>
              <a:t> на </a:t>
            </a:r>
            <a:r>
              <a:rPr lang="ru-RU" sz="2400" dirty="0" err="1">
                <a:latin typeface="Comic Sans MS" panose="030F0702030302020204" pitchFamily="66" charset="0"/>
              </a:rPr>
              <a:t>нього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регуляцію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своїх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взаємовідносин</a:t>
            </a:r>
            <a:r>
              <a:rPr lang="ru-RU" sz="2400" dirty="0">
                <a:latin typeface="Comic Sans MS" panose="030F0702030302020204" pitchFamily="66" charset="0"/>
              </a:rPr>
              <a:t> з </a:t>
            </a:r>
            <a:r>
              <a:rPr lang="ru-RU" sz="2400" dirty="0" err="1">
                <a:latin typeface="Comic Sans MS" panose="030F0702030302020204" pitchFamily="66" charset="0"/>
              </a:rPr>
              <a:t>довкіллям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AA142BA-5402-4A0E-BBF5-CC47FDA1B09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83702" y="6589753"/>
            <a:ext cx="1408298" cy="2682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7F5C0AE-47C7-46C3-BD71-F15F5AA6F305}"/>
              </a:ext>
            </a:extLst>
          </p:cNvPr>
          <p:cNvSpPr txBox="1"/>
          <p:nvPr/>
        </p:nvSpPr>
        <p:spPr>
          <a:xfrm>
            <a:off x="1021644" y="1700241"/>
            <a:ext cx="101487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 err="1">
                <a:latin typeface="Comic Sans MS" panose="030F0702030302020204" pitchFamily="66" charset="0"/>
              </a:rPr>
              <a:t>Паразитичний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спосіб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життя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характерний</a:t>
            </a:r>
            <a:r>
              <a:rPr lang="ru-RU" sz="2400" dirty="0">
                <a:latin typeface="Comic Sans MS" panose="030F0702030302020204" pitchFamily="66" charset="0"/>
              </a:rPr>
              <a:t> для </a:t>
            </a:r>
            <a:r>
              <a:rPr lang="ru-RU" sz="2400" dirty="0" err="1">
                <a:latin typeface="Comic Sans MS" panose="030F0702030302020204" pitchFamily="66" charset="0"/>
              </a:rPr>
              <a:t>вірусів</a:t>
            </a:r>
            <a:r>
              <a:rPr lang="ru-RU" sz="2400" dirty="0">
                <a:latin typeface="Comic Sans MS" panose="030F0702030302020204" pitchFamily="66" charset="0"/>
              </a:rPr>
              <a:t>, </a:t>
            </a:r>
            <a:r>
              <a:rPr lang="ru-RU" sz="2400" dirty="0" err="1">
                <a:latin typeface="Comic Sans MS" panose="030F0702030302020204" pitchFamily="66" charset="0"/>
              </a:rPr>
              <a:t>бактерій</a:t>
            </a:r>
            <a:r>
              <a:rPr lang="ru-RU" sz="2400" dirty="0">
                <a:latin typeface="Comic Sans MS" panose="030F0702030302020204" pitchFamily="66" charset="0"/>
              </a:rPr>
              <a:t>, </a:t>
            </a:r>
            <a:r>
              <a:rPr lang="ru-RU" sz="2400" dirty="0" err="1">
                <a:latin typeface="Comic Sans MS" panose="030F0702030302020204" pitchFamily="66" charset="0"/>
              </a:rPr>
              <a:t>найпростіших</a:t>
            </a:r>
            <a:r>
              <a:rPr lang="ru-RU" sz="2400" dirty="0">
                <a:latin typeface="Comic Sans MS" panose="030F0702030302020204" pitchFamily="66" charset="0"/>
              </a:rPr>
              <a:t>, </a:t>
            </a:r>
            <a:r>
              <a:rPr lang="ru-RU" sz="2400" dirty="0" err="1">
                <a:latin typeface="Comic Sans MS" panose="030F0702030302020204" pitchFamily="66" charset="0"/>
              </a:rPr>
              <a:t>безхребетних</a:t>
            </a:r>
            <a:r>
              <a:rPr lang="ru-RU" sz="2400" dirty="0">
                <a:latin typeface="Comic Sans MS" panose="030F0702030302020204" pitchFamily="66" charset="0"/>
              </a:rPr>
              <a:t> і </a:t>
            </a:r>
            <a:r>
              <a:rPr lang="ru-RU" sz="2400" dirty="0" err="1">
                <a:latin typeface="Comic Sans MS" panose="030F0702030302020204" pitchFamily="66" charset="0"/>
              </a:rPr>
              <a:t>хребетних</a:t>
            </a:r>
            <a:r>
              <a:rPr lang="ru-RU" sz="2400" dirty="0">
                <a:latin typeface="Comic Sans MS" panose="030F0702030302020204" pitchFamily="66" charset="0"/>
              </a:rPr>
              <a:t> тварин, </a:t>
            </a:r>
            <a:r>
              <a:rPr lang="ru-RU" sz="2400" dirty="0" err="1">
                <a:latin typeface="Comic Sans MS" panose="030F0702030302020204" pitchFamily="66" charset="0"/>
              </a:rPr>
              <a:t>грибів</a:t>
            </a:r>
            <a:r>
              <a:rPr lang="ru-RU" sz="2400" dirty="0">
                <a:latin typeface="Comic Sans MS" panose="030F0702030302020204" pitchFamily="66" charset="0"/>
              </a:rPr>
              <a:t> та </a:t>
            </a:r>
            <a:r>
              <a:rPr lang="ru-RU" sz="2400" dirty="0" err="1">
                <a:latin typeface="Comic Sans MS" panose="030F0702030302020204" pitchFamily="66" charset="0"/>
              </a:rPr>
              <a:t>рослин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228E540-0A21-4C62-8C95-B8E6915ADB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11876" r="10230" b="7179"/>
          <a:stretch/>
        </p:blipFill>
        <p:spPr>
          <a:xfrm>
            <a:off x="191910" y="2531238"/>
            <a:ext cx="3529953" cy="209719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F9D707E-68A0-4A8F-AAEC-0187B904404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8244" y="4704195"/>
            <a:ext cx="3324578" cy="201968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39E3286-F4BA-4C55-9775-1A4F0689E5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b="4963"/>
          <a:stretch/>
        </p:blipFill>
        <p:spPr>
          <a:xfrm>
            <a:off x="3829566" y="2530942"/>
            <a:ext cx="2888088" cy="227812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7F9E7FF6-DA8D-4C39-B726-AE62912AEA4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t="6584" b="11440"/>
          <a:stretch/>
        </p:blipFill>
        <p:spPr>
          <a:xfrm>
            <a:off x="3655559" y="4926327"/>
            <a:ext cx="2029179" cy="166342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4772206-AE89-4C87-AF44-F30B1CD0D53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t="15708" b="13529"/>
          <a:stretch/>
        </p:blipFill>
        <p:spPr>
          <a:xfrm>
            <a:off x="5813481" y="4883412"/>
            <a:ext cx="3899964" cy="184046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2FE3D328-F86C-4ECC-A6A1-A015A3528C7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r="14837"/>
          <a:stretch/>
        </p:blipFill>
        <p:spPr>
          <a:xfrm>
            <a:off x="6825357" y="2538856"/>
            <a:ext cx="2888088" cy="226259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49562DD1-E591-4DD9-877D-E40B36DF9084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5400000">
            <a:off x="8967363" y="3389762"/>
            <a:ext cx="3903725" cy="218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724147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72027" y="481808"/>
            <a:ext cx="7419973" cy="3481387"/>
          </a:xfrm>
        </p:spPr>
      </p:pic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839788" y="1230283"/>
            <a:ext cx="3932237" cy="5336771"/>
          </a:xfrm>
        </p:spPr>
        <p:txBody>
          <a:bodyPr>
            <a:normAutofit fontScale="92500"/>
          </a:bodyPr>
          <a:lstStyle/>
          <a:p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Тіло стрічкоподібне (10-20 м у 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цип</a:t>
            </a:r>
            <a:r>
              <a:rPr lang="uk-UA" sz="24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'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яка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бичачого), складається з члеників. Озброєні ціп‘яки на голівці мають присоски, гачечки – пристосування для закріплення в тілі хазяїна. Людина – остаточний хазяїн. Проміжним хазяїном є: свині, крупна рогата худоба, риби. Інфікування відбувається через недостатньо оброблене м’ясо, що містить </a:t>
            </a:r>
            <a:r>
              <a:rPr lang="uk-UA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фіни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282634"/>
            <a:ext cx="3932237" cy="947651"/>
          </a:xfrm>
        </p:spPr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</a:rPr>
              <a:t>Клас </a:t>
            </a:r>
            <a:r>
              <a:rPr lang="uk-UA" b="1" dirty="0" err="1" smtClean="0">
                <a:solidFill>
                  <a:srgbClr val="C00000"/>
                </a:solidFill>
              </a:rPr>
              <a:t>Стьожаки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83357" y="4037677"/>
            <a:ext cx="3795625" cy="21526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78981" y="4100023"/>
            <a:ext cx="3617867" cy="202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41353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690689"/>
            <a:ext cx="6395257" cy="253889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002060"/>
                </a:solidFill>
              </a:rPr>
              <a:t>Цикли розвитку ціп</a:t>
            </a:r>
            <a:r>
              <a:rPr lang="uk-UA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'</a:t>
            </a:r>
            <a:r>
              <a:rPr lang="uk-UA" dirty="0" smtClean="0">
                <a:solidFill>
                  <a:srgbClr val="002060"/>
                </a:solidFill>
              </a:rPr>
              <a:t>яка бичачого, свинячого та широкого </a:t>
            </a:r>
            <a:r>
              <a:rPr lang="uk-UA" dirty="0" err="1" smtClean="0">
                <a:solidFill>
                  <a:srgbClr val="002060"/>
                </a:solidFill>
              </a:rPr>
              <a:t>стьожака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53760" y="2286479"/>
            <a:ext cx="6238240" cy="19431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82240" y="4188082"/>
            <a:ext cx="7489769" cy="266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55494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ape Worm Head: natureismetal">
            <a:extLst>
              <a:ext uri="{FF2B5EF4-FFF2-40B4-BE49-F238E27FC236}">
                <a16:creationId xmlns:a16="http://schemas.microsoft.com/office/drawing/2014/main" xmlns="" id="{D55FC908-EF2E-4150-9D8C-694FFC5E64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716" r="7660" b="20494"/>
          <a:stretch/>
        </p:blipFill>
        <p:spPr bwMode="auto">
          <a:xfrm>
            <a:off x="199849" y="173177"/>
            <a:ext cx="2174150" cy="237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5AF6BCD-AA66-4BEA-B024-AAA0F25C0C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3886" y="787435"/>
            <a:ext cx="7099637" cy="52831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B0C137A-4ABD-4013-95B0-1AB87E3E1EBB}"/>
              </a:ext>
            </a:extLst>
          </p:cNvPr>
          <p:cNvSpPr txBox="1"/>
          <p:nvPr/>
        </p:nvSpPr>
        <p:spPr>
          <a:xfrm>
            <a:off x="8398933" y="596834"/>
            <a:ext cx="334151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Остаточним</a:t>
            </a:r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хазяїном</a:t>
            </a:r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є </a:t>
            </a:r>
            <a:r>
              <a:rPr lang="ru-R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людина</a:t>
            </a:r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  <a:r>
              <a:rPr lang="ru-R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зараження</a:t>
            </a:r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якої</a:t>
            </a:r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відбувається</a:t>
            </a:r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при </a:t>
            </a:r>
            <a:r>
              <a:rPr lang="ru-R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споживанні</a:t>
            </a:r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непросмаженого</a:t>
            </a:r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м’яса</a:t>
            </a:r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B2DF2AB-F081-4432-92AE-44C2EDEFD51E}"/>
              </a:ext>
            </a:extLst>
          </p:cNvPr>
          <p:cNvSpPr txBox="1"/>
          <p:nvPr/>
        </p:nvSpPr>
        <p:spPr>
          <a:xfrm>
            <a:off x="4322218" y="5153645"/>
            <a:ext cx="24948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Зараження</a:t>
            </a:r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свиней</a:t>
            </a:r>
            <a:r>
              <a:rPr 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– </a:t>
            </a:r>
            <a:r>
              <a:rPr lang="uk-UA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проміжних хазяїв -</a:t>
            </a:r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відбувається</a:t>
            </a:r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при </a:t>
            </a:r>
            <a:r>
              <a:rPr lang="ru-R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поїданні</a:t>
            </a:r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нечистот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1FFDE79-9754-4719-9F39-EB60B63DF715}"/>
              </a:ext>
            </a:extLst>
          </p:cNvPr>
          <p:cNvSpPr txBox="1"/>
          <p:nvPr/>
        </p:nvSpPr>
        <p:spPr>
          <a:xfrm>
            <a:off x="9191858" y="4250394"/>
            <a:ext cx="292540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При проковтування м</a:t>
            </a:r>
            <a:r>
              <a:rPr lang="ru-RU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’</a:t>
            </a:r>
            <a:r>
              <a:rPr lang="uk-UA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яса </a:t>
            </a:r>
          </a:p>
          <a:p>
            <a:pPr algn="ctr"/>
            <a:r>
              <a:rPr lang="uk-UA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у травному тракті </a:t>
            </a:r>
          </a:p>
          <a:p>
            <a:pPr algn="ctr"/>
            <a:r>
              <a:rPr lang="uk-UA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оболонка фіни розчиняється, </a:t>
            </a:r>
            <a:endParaRPr lang="en-US" sz="1600" dirty="0">
              <a:solidFill>
                <a:schemeClr val="bg1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</a:endParaRPr>
          </a:p>
          <a:p>
            <a:pPr algn="ctr"/>
            <a:r>
              <a:rPr lang="uk-UA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голівка вивертається, </a:t>
            </a:r>
            <a:endParaRPr lang="en-US" sz="1600" dirty="0">
              <a:solidFill>
                <a:schemeClr val="bg1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</a:endParaRPr>
          </a:p>
          <a:p>
            <a:pPr algn="ctr"/>
            <a:r>
              <a:rPr lang="uk-UA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від шийки починають відростати членики</a:t>
            </a:r>
            <a:r>
              <a:rPr lang="en-US" sz="1600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.</a:t>
            </a:r>
          </a:p>
          <a:p>
            <a:pPr algn="ctr"/>
            <a:r>
              <a:rPr lang="uk-UA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За 2-3 місяці паразит досягає статевої зрілості</a:t>
            </a:r>
            <a:endParaRPr lang="ru-RU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33BF718-CF3F-44E0-B2C4-7D1C35F05C68}"/>
              </a:ext>
            </a:extLst>
          </p:cNvPr>
          <p:cNvSpPr txBox="1"/>
          <p:nvPr/>
        </p:nvSpPr>
        <p:spPr>
          <a:xfrm>
            <a:off x="2610143" y="429644"/>
            <a:ext cx="496186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У шлунку свині з яєць виход</a:t>
            </a:r>
            <a:r>
              <a:rPr lang="uk-UA" sz="1600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я</a:t>
            </a:r>
            <a:r>
              <a:rPr lang="uk-UA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ть </a:t>
            </a:r>
            <a:r>
              <a:rPr lang="uk-UA" sz="160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шестигачкові</a:t>
            </a:r>
            <a:r>
              <a:rPr lang="uk-UA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личинки, які через кровоносні судини проникають у м</a:t>
            </a:r>
            <a:r>
              <a:rPr lang="ru-RU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’</a:t>
            </a:r>
            <a:r>
              <a:rPr lang="uk-UA" sz="160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язи</a:t>
            </a:r>
            <a:r>
              <a:rPr lang="uk-UA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, де через 2 місяці </a:t>
            </a:r>
          </a:p>
          <a:p>
            <a:r>
              <a:rPr lang="uk-UA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перетворюються на фіну</a:t>
            </a:r>
            <a:endParaRPr lang="ru-RU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EDAECCA4-69B2-47DE-A1F7-CBA52DDC68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37077" t="27830" r="29654" b="20522"/>
          <a:stretch/>
        </p:blipFill>
        <p:spPr>
          <a:xfrm>
            <a:off x="2456565" y="1562327"/>
            <a:ext cx="1865653" cy="1887455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xmlns="" id="{FA9BE9ED-C074-4C88-8DF6-59E938FF1C47}"/>
              </a:ext>
            </a:extLst>
          </p:cNvPr>
          <p:cNvGrpSpPr/>
          <p:nvPr/>
        </p:nvGrpSpPr>
        <p:grpSpPr>
          <a:xfrm>
            <a:off x="73329" y="2551289"/>
            <a:ext cx="4248889" cy="4016779"/>
            <a:chOff x="73329" y="2551289"/>
            <a:chExt cx="4248889" cy="4016779"/>
          </a:xfrm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xmlns="" id="{A8D01F50-83F7-4936-8B6A-49C78132F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9848" y="3517514"/>
              <a:ext cx="4122370" cy="3050554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1561214F-136F-4CC5-8C8E-6B29E5EFB345}"/>
                </a:ext>
              </a:extLst>
            </p:cNvPr>
            <p:cNvSpPr txBox="1"/>
            <p:nvPr/>
          </p:nvSpPr>
          <p:spPr>
            <a:xfrm>
              <a:off x="73329" y="2551289"/>
              <a:ext cx="241029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uk-UA" dirty="0">
                  <a:latin typeface="Comic Sans MS" panose="030F0702030302020204" pitchFamily="66" charset="0"/>
                  <a:ea typeface="Calibri" panose="020F0502020204030204" pitchFamily="34" charset="0"/>
                </a:rPr>
                <a:t>Ц</a:t>
              </a:r>
              <a:r>
                <a:rPr lang="uk-UA" sz="1800" dirty="0">
                  <a:effectLst/>
                  <a:latin typeface="Comic Sans MS" panose="030F0702030302020204" pitchFamily="66" charset="0"/>
                  <a:ea typeface="Calibri" panose="020F0502020204030204" pitchFamily="34" charset="0"/>
                </a:rPr>
                <a:t>іп’як свинячий, або озброєний, </a:t>
              </a:r>
            </a:p>
            <a:p>
              <a:pPr algn="ctr"/>
              <a:r>
                <a:rPr lang="uk-UA" sz="1800" dirty="0">
                  <a:effectLst/>
                  <a:latin typeface="Comic Sans MS" panose="030F0702030302020204" pitchFamily="66" charset="0"/>
                  <a:ea typeface="Calibri" panose="020F0502020204030204" pitchFamily="34" charset="0"/>
                </a:rPr>
                <a:t>має довжину до 3 м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89BC78A-A6BC-4B0B-9A8D-FC1A5A1B672E}"/>
              </a:ext>
            </a:extLst>
          </p:cNvPr>
          <p:cNvSpPr txBox="1"/>
          <p:nvPr/>
        </p:nvSpPr>
        <p:spPr>
          <a:xfrm>
            <a:off x="6096000" y="86647"/>
            <a:ext cx="6096000" cy="369332"/>
          </a:xfrm>
          <a:prstGeom prst="rect">
            <a:avLst/>
          </a:prstGeom>
          <a:solidFill>
            <a:srgbClr val="2E724F"/>
          </a:solidFill>
        </p:spPr>
        <p:txBody>
          <a:bodyPr wrap="square">
            <a:spAutoFit/>
          </a:bodyPr>
          <a:lstStyle/>
          <a:p>
            <a:pPr algn="ctr"/>
            <a:r>
              <a:rPr lang="uk-UA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Цикл розвитку свинячого ціп</a:t>
            </a:r>
            <a:r>
              <a:rPr lang="en-US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’</a:t>
            </a:r>
            <a:r>
              <a:rPr lang="uk-UA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яка </a:t>
            </a:r>
            <a:r>
              <a:rPr lang="pl-PL" sz="1800" b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Taenia solium</a:t>
            </a:r>
          </a:p>
        </p:txBody>
      </p:sp>
    </p:spTree>
    <p:extLst>
      <p:ext uri="{BB962C8B-B14F-4D97-AF65-F5344CB8AC3E}">
        <p14:creationId xmlns:p14="http://schemas.microsoft.com/office/powerpoint/2010/main" xmlns="" val="40787436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  <p:bldP spid="1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CAB321E-CAEA-480D-BC24-099D0F7E02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1852" b="2595"/>
          <a:stretch/>
        </p:blipFill>
        <p:spPr>
          <a:xfrm>
            <a:off x="143816" y="178246"/>
            <a:ext cx="2693092" cy="2497221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xmlns="" id="{379908D6-A5CD-4742-BD87-643F316B0B91}"/>
              </a:ext>
            </a:extLst>
          </p:cNvPr>
          <p:cNvGrpSpPr/>
          <p:nvPr/>
        </p:nvGrpSpPr>
        <p:grpSpPr>
          <a:xfrm>
            <a:off x="3579828" y="533759"/>
            <a:ext cx="8397684" cy="6034309"/>
            <a:chOff x="3579828" y="533759"/>
            <a:chExt cx="8397684" cy="6034309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xmlns="" id="{E45670F7-FBAE-416B-B329-878B271BF5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0145"/>
            <a:stretch/>
          </p:blipFill>
          <p:spPr>
            <a:xfrm>
              <a:off x="5283605" y="559596"/>
              <a:ext cx="6657135" cy="542790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CBD27AD1-A2A0-441D-B5D1-64386ACBB844}"/>
                </a:ext>
              </a:extLst>
            </p:cNvPr>
            <p:cNvSpPr txBox="1"/>
            <p:nvPr/>
          </p:nvSpPr>
          <p:spPr>
            <a:xfrm>
              <a:off x="8612173" y="766964"/>
              <a:ext cx="336533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1600" dirty="0">
                  <a:solidFill>
                    <a:schemeClr val="bg1"/>
                  </a:solidFill>
                  <a:effectLst/>
                  <a:latin typeface="Comic Sans MS" panose="030F0702030302020204" pitchFamily="66" charset="0"/>
                  <a:ea typeface="Calibri" panose="020F0502020204030204" pitchFamily="34" charset="0"/>
                </a:rPr>
                <a:t>Остаточним хазяїном є людина </a:t>
              </a:r>
              <a:endParaRPr lang="ru-RU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68E4A27E-07B8-459A-92AA-2B2948AFD87C}"/>
                </a:ext>
              </a:extLst>
            </p:cNvPr>
            <p:cNvSpPr txBox="1"/>
            <p:nvPr/>
          </p:nvSpPr>
          <p:spPr>
            <a:xfrm>
              <a:off x="5841357" y="3621432"/>
              <a:ext cx="304510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1600" dirty="0">
                  <a:effectLst/>
                  <a:latin typeface="Comic Sans MS" panose="030F0702030302020204" pitchFamily="66" charset="0"/>
                  <a:ea typeface="Calibri" panose="020F0502020204030204" pitchFamily="34" charset="0"/>
                </a:rPr>
                <a:t>Проміжним хазяїном є ВРХ 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B4B6F52D-D82D-4A1B-B4B3-E2583554104B}"/>
                </a:ext>
              </a:extLst>
            </p:cNvPr>
            <p:cNvSpPr txBox="1"/>
            <p:nvPr/>
          </p:nvSpPr>
          <p:spPr>
            <a:xfrm>
              <a:off x="8139119" y="5398682"/>
              <a:ext cx="3275636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Членики </a:t>
              </a:r>
              <a:r>
                <a:rPr lang="ru-R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тіла</a:t>
              </a:r>
              <a:r>
                <a:rPr lang="ru-R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- </a:t>
              </a:r>
              <a:r>
                <a:rPr lang="ru-R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проглотиди</a:t>
              </a:r>
              <a:r>
                <a:rPr lang="ru-R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, </a:t>
              </a:r>
            </a:p>
            <a:p>
              <a:pPr algn="ctr"/>
              <a:r>
                <a:rPr lang="ru-R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що</a:t>
              </a:r>
              <a:r>
                <a:rPr lang="ru-R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</a:t>
              </a:r>
              <a:r>
                <a:rPr lang="ru-R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відокремилися</a:t>
              </a:r>
              <a:r>
                <a:rPr lang="ru-R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</a:t>
              </a:r>
              <a:r>
                <a:rPr lang="ru-R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від</a:t>
              </a:r>
              <a:r>
                <a:rPr lang="ru-R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</a:t>
              </a:r>
              <a:r>
                <a:rPr lang="ru-R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стробіли</a:t>
              </a:r>
              <a:r>
                <a:rPr lang="ru-R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</a:t>
              </a:r>
              <a:r>
                <a:rPr lang="ru-R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ціп'яка</a:t>
              </a:r>
              <a:r>
                <a:rPr lang="ru-R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, активно </a:t>
              </a:r>
              <a:r>
                <a:rPr lang="ru-R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виповзають</a:t>
              </a:r>
              <a:r>
                <a:rPr lang="ru-R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з кишечника у </a:t>
              </a:r>
              <a:r>
                <a:rPr lang="ru-R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середовище</a:t>
              </a:r>
              <a:endParaRPr lang="ru-RU" sz="16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A4928AAE-FD6F-4B51-9088-D34EB9F1ED89}"/>
                </a:ext>
              </a:extLst>
            </p:cNvPr>
            <p:cNvSpPr txBox="1"/>
            <p:nvPr/>
          </p:nvSpPr>
          <p:spPr>
            <a:xfrm>
              <a:off x="5655724" y="5490850"/>
              <a:ext cx="2145176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Разом з травою </a:t>
              </a:r>
              <a:r>
                <a:rPr lang="ru-R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проглотиди</a:t>
              </a:r>
              <a:r>
                <a:rPr lang="ru-R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</a:t>
              </a:r>
              <a:r>
                <a:rPr lang="ru-R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або</a:t>
              </a:r>
              <a:r>
                <a:rPr lang="ru-R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</a:t>
              </a:r>
            </a:p>
            <a:p>
              <a:pPr algn="ctr"/>
              <a:r>
                <a:rPr lang="ru-R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вже</a:t>
              </a:r>
              <a:r>
                <a:rPr lang="ru-R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</a:t>
              </a:r>
              <a:r>
                <a:rPr lang="ru-R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їх</a:t>
              </a:r>
              <a:r>
                <a:rPr lang="ru-R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</a:t>
              </a:r>
              <a:r>
                <a:rPr lang="ru-R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яйця</a:t>
              </a:r>
              <a:r>
                <a:rPr lang="ru-R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</a:t>
              </a:r>
            </a:p>
            <a:p>
              <a:pPr algn="ctr"/>
              <a:r>
                <a:rPr lang="ru-R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заковтує</a:t>
              </a:r>
              <a:r>
                <a:rPr lang="ru-R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худоба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F26A183E-BB17-4284-95B9-2C6A367DBA60}"/>
                </a:ext>
              </a:extLst>
            </p:cNvPr>
            <p:cNvSpPr txBox="1"/>
            <p:nvPr/>
          </p:nvSpPr>
          <p:spPr>
            <a:xfrm>
              <a:off x="3579828" y="533759"/>
              <a:ext cx="3763175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600" b="0" i="0" dirty="0" err="1">
                  <a:solidFill>
                    <a:srgbClr val="202122"/>
                  </a:solidFill>
                  <a:effectLst/>
                  <a:latin typeface="Comic Sans MS" panose="030F0702030302020204" pitchFamily="66" charset="0"/>
                </a:rPr>
                <a:t>Основна</a:t>
              </a:r>
              <a:r>
                <a:rPr lang="ru-RU" sz="1600" b="0" i="0" dirty="0">
                  <a:solidFill>
                    <a:srgbClr val="202122"/>
                  </a:solidFill>
                  <a:effectLst/>
                  <a:latin typeface="Comic Sans MS" panose="030F0702030302020204" pitchFamily="66" charset="0"/>
                </a:rPr>
                <a:t> </a:t>
              </a:r>
              <a:r>
                <a:rPr lang="ru-RU" sz="1600" b="0" i="0" dirty="0" err="1">
                  <a:solidFill>
                    <a:srgbClr val="202122"/>
                  </a:solidFill>
                  <a:effectLst/>
                  <a:latin typeface="Comic Sans MS" panose="030F0702030302020204" pitchFamily="66" charset="0"/>
                </a:rPr>
                <a:t>маса</a:t>
              </a:r>
              <a:r>
                <a:rPr lang="ru-RU" sz="1600" b="0" i="0" dirty="0">
                  <a:solidFill>
                    <a:srgbClr val="202122"/>
                  </a:solidFill>
                  <a:effectLst/>
                  <a:latin typeface="Comic Sans MS" panose="030F0702030302020204" pitchFamily="66" charset="0"/>
                </a:rPr>
                <a:t> личинок </a:t>
              </a:r>
              <a:r>
                <a:rPr lang="ru-RU" sz="1600" b="0" i="0" dirty="0" err="1">
                  <a:solidFill>
                    <a:srgbClr val="202122"/>
                  </a:solidFill>
                  <a:effectLst/>
                  <a:latin typeface="Comic Sans MS" panose="030F0702030302020204" pitchFamily="66" charset="0"/>
                </a:rPr>
                <a:t>осідає</a:t>
              </a:r>
              <a:r>
                <a:rPr lang="ru-RU" sz="1600" b="0" i="0" dirty="0">
                  <a:solidFill>
                    <a:srgbClr val="202122"/>
                  </a:solidFill>
                  <a:effectLst/>
                  <a:latin typeface="Comic Sans MS" panose="030F0702030302020204" pitchFamily="66" charset="0"/>
                </a:rPr>
                <a:t> </a:t>
              </a:r>
            </a:p>
            <a:p>
              <a:r>
                <a:rPr lang="ru-RU" sz="1600" dirty="0">
                  <a:solidFill>
                    <a:srgbClr val="202122"/>
                  </a:solidFill>
                  <a:latin typeface="Comic Sans MS" panose="030F0702030302020204" pitchFamily="66" charset="0"/>
                </a:rPr>
                <a:t>у </a:t>
              </a:r>
              <a:r>
                <a:rPr lang="ru-RU" sz="1600" b="0" i="0" dirty="0" err="1">
                  <a:solidFill>
                    <a:srgbClr val="202122"/>
                  </a:solidFill>
                  <a:effectLst/>
                  <a:latin typeface="Comic Sans MS" panose="030F0702030302020204" pitchFamily="66" charset="0"/>
                </a:rPr>
                <a:t>сполучній</a:t>
              </a:r>
              <a:r>
                <a:rPr lang="ru-RU" sz="1600" b="0" i="0" dirty="0">
                  <a:solidFill>
                    <a:srgbClr val="202122"/>
                  </a:solidFill>
                  <a:effectLst/>
                  <a:latin typeface="Comic Sans MS" panose="030F0702030302020204" pitchFamily="66" charset="0"/>
                </a:rPr>
                <a:t> </a:t>
              </a:r>
              <a:r>
                <a:rPr lang="ru-RU" sz="1600" b="0" i="0" dirty="0" err="1">
                  <a:solidFill>
                    <a:srgbClr val="202122"/>
                  </a:solidFill>
                  <a:effectLst/>
                  <a:latin typeface="Comic Sans MS" panose="030F0702030302020204" pitchFamily="66" charset="0"/>
                </a:rPr>
                <a:t>тканини</a:t>
              </a:r>
              <a:r>
                <a:rPr lang="ru-RU" sz="1600" b="0" i="0" dirty="0">
                  <a:solidFill>
                    <a:srgbClr val="202122"/>
                  </a:solidFill>
                  <a:effectLst/>
                  <a:latin typeface="Comic Sans MS" panose="030F0702030302020204" pitchFamily="66" charset="0"/>
                </a:rPr>
                <a:t>, </a:t>
              </a:r>
            </a:p>
            <a:p>
              <a:r>
                <a:rPr lang="ru-RU" sz="1600" b="0" i="0" dirty="0">
                  <a:solidFill>
                    <a:srgbClr val="202122"/>
                  </a:solidFill>
                  <a:effectLst/>
                  <a:latin typeface="Comic Sans MS" panose="030F0702030302020204" pitchFamily="66" charset="0"/>
                </a:rPr>
                <a:t>де </a:t>
              </a:r>
              <a:r>
                <a:rPr lang="ru-RU" sz="1600" b="0" i="0" dirty="0" err="1">
                  <a:solidFill>
                    <a:srgbClr val="202122"/>
                  </a:solidFill>
                  <a:effectLst/>
                  <a:latin typeface="Comic Sans MS" panose="030F0702030302020204" pitchFamily="66" charset="0"/>
                </a:rPr>
                <a:t>перетворюється</a:t>
              </a:r>
              <a:r>
                <a:rPr lang="ru-RU" sz="1600" b="0" i="0" dirty="0">
                  <a:solidFill>
                    <a:srgbClr val="202122"/>
                  </a:solidFill>
                  <a:effectLst/>
                  <a:latin typeface="Comic Sans MS" panose="030F0702030302020204" pitchFamily="66" charset="0"/>
                </a:rPr>
                <a:t> </a:t>
              </a:r>
            </a:p>
            <a:p>
              <a:r>
                <a:rPr lang="ru-RU" sz="1600" dirty="0">
                  <a:solidFill>
                    <a:srgbClr val="202122"/>
                  </a:solidFill>
                  <a:latin typeface="Comic Sans MS" panose="030F0702030302020204" pitchFamily="66" charset="0"/>
                </a:rPr>
                <a:t>на</a:t>
              </a:r>
              <a:r>
                <a:rPr lang="ru-RU" sz="1600" b="0" i="0" dirty="0">
                  <a:solidFill>
                    <a:srgbClr val="202122"/>
                  </a:solidFill>
                  <a:effectLst/>
                  <a:latin typeface="Comic Sans MS" panose="030F0702030302020204" pitchFamily="66" charset="0"/>
                </a:rPr>
                <a:t> </a:t>
              </a:r>
              <a:r>
                <a:rPr lang="ru-RU" sz="1600" b="0" i="0" dirty="0" err="1">
                  <a:solidFill>
                    <a:srgbClr val="202122"/>
                  </a:solidFill>
                  <a:effectLst/>
                  <a:latin typeface="Comic Sans MS" panose="030F0702030302020204" pitchFamily="66" charset="0"/>
                </a:rPr>
                <a:t>фіну</a:t>
              </a:r>
              <a:endParaRPr lang="ru-RU" sz="16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CB5C8659-9339-489E-814E-9CAF7A6D9FA3}"/>
              </a:ext>
            </a:extLst>
          </p:cNvPr>
          <p:cNvGrpSpPr/>
          <p:nvPr/>
        </p:nvGrpSpPr>
        <p:grpSpPr>
          <a:xfrm>
            <a:off x="143815" y="2675467"/>
            <a:ext cx="5103018" cy="4004287"/>
            <a:chOff x="143815" y="2675467"/>
            <a:chExt cx="5103018" cy="4004287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xmlns="" id="{E833F950-4EA3-4146-B7CD-8FCADD3498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l="10380" b="9097"/>
            <a:stretch/>
          </p:blipFill>
          <p:spPr>
            <a:xfrm>
              <a:off x="143815" y="3333510"/>
              <a:ext cx="5103018" cy="3346244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010803C4-4E55-449D-B389-913D942F0A73}"/>
                </a:ext>
              </a:extLst>
            </p:cNvPr>
            <p:cNvSpPr txBox="1"/>
            <p:nvPr/>
          </p:nvSpPr>
          <p:spPr>
            <a:xfrm>
              <a:off x="144849" y="2675467"/>
              <a:ext cx="423627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dirty="0">
                  <a:effectLst/>
                  <a:latin typeface="Comic Sans MS" panose="030F0702030302020204" pitchFamily="66" charset="0"/>
                  <a:ea typeface="Calibri" panose="020F0502020204030204" pitchFamily="34" charset="0"/>
                </a:rPr>
                <a:t>Ціп’як бичачий, або неозброєний</a:t>
              </a:r>
              <a:r>
                <a:rPr lang="uk-UA" dirty="0">
                  <a:latin typeface="Comic Sans MS" panose="030F0702030302020204" pitchFamily="66" charset="0"/>
                  <a:ea typeface="Calibri" panose="020F0502020204030204" pitchFamily="34" charset="0"/>
                </a:rPr>
                <a:t>, має</a:t>
              </a:r>
              <a:r>
                <a:rPr lang="uk-UA" dirty="0">
                  <a:effectLst/>
                  <a:latin typeface="Comic Sans MS" panose="030F0702030302020204" pitchFamily="66" charset="0"/>
                  <a:ea typeface="Calibri" panose="020F0502020204030204" pitchFamily="34" charset="0"/>
                </a:rPr>
                <a:t> довжину до 6-10 метрів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536E66F-0846-45AF-A7B9-5115E200F6E1}"/>
              </a:ext>
            </a:extLst>
          </p:cNvPr>
          <p:cNvSpPr txBox="1"/>
          <p:nvPr/>
        </p:nvSpPr>
        <p:spPr>
          <a:xfrm>
            <a:off x="6096000" y="98096"/>
            <a:ext cx="6096000" cy="369332"/>
          </a:xfrm>
          <a:prstGeom prst="rect">
            <a:avLst/>
          </a:prstGeom>
          <a:solidFill>
            <a:srgbClr val="2E724F"/>
          </a:solidFill>
        </p:spPr>
        <p:txBody>
          <a:bodyPr wrap="square">
            <a:spAutoFit/>
          </a:bodyPr>
          <a:lstStyle/>
          <a:p>
            <a:pPr algn="ctr"/>
            <a:r>
              <a:rPr lang="uk-UA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Цикл розвитку бичачого ціп</a:t>
            </a:r>
            <a:r>
              <a:rPr lang="en-US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’</a:t>
            </a:r>
            <a:r>
              <a:rPr lang="uk-UA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яка </a:t>
            </a:r>
            <a:r>
              <a:rPr lang="pl-PL" sz="1800" b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Taenia saginata</a:t>
            </a:r>
          </a:p>
        </p:txBody>
      </p:sp>
    </p:spTree>
    <p:extLst>
      <p:ext uri="{BB962C8B-B14F-4D97-AF65-F5344CB8AC3E}">
        <p14:creationId xmlns:p14="http://schemas.microsoft.com/office/powerpoint/2010/main" xmlns="" val="31611565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2343" y="179615"/>
            <a:ext cx="4876800" cy="3657600"/>
          </a:xfrm>
        </p:spPr>
      </p:pic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33004" y="1479666"/>
            <a:ext cx="4639021" cy="5286895"/>
          </a:xfrm>
        </p:spPr>
        <p:txBody>
          <a:bodyPr>
            <a:normAutofit fontScale="92500"/>
          </a:bodyPr>
          <a:lstStyle/>
          <a:p>
            <a:r>
              <a:rPr lang="uk-UA" sz="3200" dirty="0" smtClean="0"/>
              <a:t>Людина є проміжним хазяїном: фіни утворюються у внутрішніх органах, можуть досягати великих розмірів,</a:t>
            </a:r>
            <a:r>
              <a:rPr lang="ru-RU" dirty="0"/>
              <a:t> </a:t>
            </a:r>
            <a:r>
              <a:rPr lang="ru-RU" sz="3000" dirty="0" err="1"/>
              <a:t>відсуваючи</a:t>
            </a:r>
            <a:r>
              <a:rPr lang="ru-RU" sz="3000" dirty="0"/>
              <a:t> і </a:t>
            </a:r>
            <a:r>
              <a:rPr lang="ru-RU" sz="3000" dirty="0" err="1"/>
              <a:t>здавлюючи</a:t>
            </a:r>
            <a:r>
              <a:rPr lang="ru-RU" sz="3000" dirty="0"/>
              <a:t> </a:t>
            </a:r>
            <a:r>
              <a:rPr lang="ru-RU" sz="3000" dirty="0" err="1" smtClean="0"/>
              <a:t>тканини</a:t>
            </a:r>
            <a:r>
              <a:rPr lang="uk-UA" sz="3000" dirty="0" smtClean="0"/>
              <a:t>. Основні поширювачі інфекції – собаки.</a:t>
            </a:r>
            <a:endParaRPr lang="ru-RU" sz="30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681644"/>
          </a:xfrm>
        </p:spPr>
        <p:txBody>
          <a:bodyPr>
            <a:normAutofit fontScale="90000"/>
          </a:bodyPr>
          <a:lstStyle/>
          <a:p>
            <a:r>
              <a:rPr lang="uk-UA" sz="4000" b="1" dirty="0" smtClean="0">
                <a:solidFill>
                  <a:srgbClr val="C00000"/>
                </a:solidFill>
              </a:rPr>
              <a:t>Ехінокок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18287" y="3251200"/>
            <a:ext cx="3512456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95169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FDE28F25-57EC-46BF-AE05-20964B967FE7}"/>
              </a:ext>
            </a:extLst>
          </p:cNvPr>
          <p:cNvGrpSpPr/>
          <p:nvPr/>
        </p:nvGrpSpPr>
        <p:grpSpPr>
          <a:xfrm>
            <a:off x="0" y="0"/>
            <a:ext cx="6282265" cy="6858000"/>
            <a:chOff x="0" y="0"/>
            <a:chExt cx="6282265" cy="6858000"/>
          </a:xfrm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xmlns="" id="{6F17B0FB-4A06-4FA2-9DA6-95B0FEE19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580401" cy="2621139"/>
            </a:xfrm>
            <a:prstGeom prst="rect">
              <a:avLst/>
            </a:prstGeom>
          </p:spPr>
        </p:pic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xmlns="" id="{0EB1D453-8A36-4E55-A2EC-C6619E348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621139"/>
              <a:ext cx="4236861" cy="423686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68A5BB7D-FEB0-44A4-8DB0-4E8A8B9D37E9}"/>
                </a:ext>
              </a:extLst>
            </p:cNvPr>
            <p:cNvSpPr txBox="1"/>
            <p:nvPr/>
          </p:nvSpPr>
          <p:spPr>
            <a:xfrm>
              <a:off x="146755" y="2247882"/>
              <a:ext cx="613551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dirty="0">
                  <a:solidFill>
                    <a:schemeClr val="bg1"/>
                  </a:solidFill>
                  <a:latin typeface="Comic Sans MS" panose="030F0702030302020204" pitchFamily="66" charset="0"/>
                  <a:ea typeface="Calibri" panose="020F0502020204030204" pitchFamily="34" charset="0"/>
                </a:rPr>
                <a:t>Е</a:t>
              </a:r>
              <a:r>
                <a:rPr lang="uk-UA" sz="1800" dirty="0">
                  <a:solidFill>
                    <a:schemeClr val="bg1"/>
                  </a:solidFill>
                  <a:effectLst/>
                  <a:latin typeface="Comic Sans MS" panose="030F0702030302020204" pitchFamily="66" charset="0"/>
                  <a:ea typeface="Calibri" panose="020F0502020204030204" pitchFamily="34" charset="0"/>
                </a:rPr>
                <a:t>хінокок має довжину до 5 мм, </a:t>
              </a:r>
            </a:p>
            <a:p>
              <a:r>
                <a:rPr lang="uk-UA" sz="1800" dirty="0">
                  <a:solidFill>
                    <a:schemeClr val="bg1"/>
                  </a:solidFill>
                  <a:effectLst/>
                  <a:latin typeface="Comic Sans MS" panose="030F0702030302020204" pitchFamily="66" charset="0"/>
                  <a:ea typeface="Calibri" panose="020F0502020204030204" pitchFamily="34" charset="0"/>
                </a:rPr>
                <a:t>складається з грушоподібної </a:t>
              </a:r>
            </a:p>
            <a:p>
              <a:r>
                <a:rPr lang="uk-UA" sz="1800" dirty="0">
                  <a:solidFill>
                    <a:schemeClr val="bg1"/>
                  </a:solidFill>
                  <a:effectLst/>
                  <a:latin typeface="Comic Sans MS" panose="030F0702030302020204" pitchFamily="66" charset="0"/>
                  <a:ea typeface="Calibri" panose="020F0502020204030204" pitchFamily="34" charset="0"/>
                </a:rPr>
                <a:t>голівки і 3-4 </a:t>
              </a:r>
              <a:r>
                <a:rPr lang="uk-UA" sz="1800" dirty="0" err="1">
                  <a:solidFill>
                    <a:schemeClr val="bg1"/>
                  </a:solidFill>
                  <a:effectLst/>
                  <a:latin typeface="Comic Sans MS" panose="030F0702030302020204" pitchFamily="66" charset="0"/>
                  <a:ea typeface="Calibri" panose="020F0502020204030204" pitchFamily="34" charset="0"/>
                </a:rPr>
                <a:t>проглотид</a:t>
              </a:r>
              <a:endParaRPr lang="ru-RU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F5B2FCA-9797-4FDB-8579-1BCB2F554E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36862" y="1429540"/>
            <a:ext cx="7183902" cy="50496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DDE988A-2625-4C4C-A6E5-35E6C1F03017}"/>
              </a:ext>
            </a:extLst>
          </p:cNvPr>
          <p:cNvSpPr txBox="1"/>
          <p:nvPr/>
        </p:nvSpPr>
        <p:spPr>
          <a:xfrm>
            <a:off x="6282264" y="132560"/>
            <a:ext cx="5909735" cy="400110"/>
          </a:xfrm>
          <a:prstGeom prst="rect">
            <a:avLst/>
          </a:prstGeom>
          <a:solidFill>
            <a:srgbClr val="2E724F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Цикл розвитку ехінокока </a:t>
            </a:r>
            <a:r>
              <a:rPr lang="pl-PL" sz="2000" b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Echinococcus</a:t>
            </a:r>
            <a:r>
              <a:rPr lang="uk-UA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endParaRPr lang="ru-RU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0BAE802-2B98-49B9-B636-AAFEA5010D23}"/>
              </a:ext>
            </a:extLst>
          </p:cNvPr>
          <p:cNvSpPr txBox="1"/>
          <p:nvPr/>
        </p:nvSpPr>
        <p:spPr>
          <a:xfrm>
            <a:off x="3603073" y="1232719"/>
            <a:ext cx="33434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8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Остаточним хазяїном </a:t>
            </a:r>
            <a:endParaRPr lang="uk-UA" dirty="0">
              <a:solidFill>
                <a:schemeClr val="bg1"/>
              </a:solidFill>
              <a:latin typeface="Comic Sans MS" panose="030F0702030302020204" pitchFamily="66" charset="0"/>
              <a:ea typeface="Calibri" panose="020F0502020204030204" pitchFamily="34" charset="0"/>
            </a:endParaRPr>
          </a:p>
          <a:p>
            <a:pPr algn="ctr"/>
            <a:r>
              <a:rPr lang="uk-UA" sz="18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є собака</a:t>
            </a:r>
            <a:endParaRPr lang="ru-RU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A693856-69DD-4661-A8F0-EAA18FE23018}"/>
              </a:ext>
            </a:extLst>
          </p:cNvPr>
          <p:cNvSpPr txBox="1"/>
          <p:nvPr/>
        </p:nvSpPr>
        <p:spPr>
          <a:xfrm>
            <a:off x="6049164" y="617095"/>
            <a:ext cx="54550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Статевозрілі членики тіла можуть виповзати з анального отвору собак і поширюватись по шерсті, забруднюючи її яйцями</a:t>
            </a:r>
            <a:endParaRPr lang="ru-RU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BF2E61B-B243-4EB9-8568-D3F73AE50F3E}"/>
              </a:ext>
            </a:extLst>
          </p:cNvPr>
          <p:cNvSpPr txBox="1"/>
          <p:nvPr/>
        </p:nvSpPr>
        <p:spPr>
          <a:xfrm>
            <a:off x="7597422" y="1586662"/>
            <a:ext cx="45945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Вони можуть потрапити на руки людини – остаточного хазяїна - при </a:t>
            </a:r>
            <a:r>
              <a:rPr lang="uk-UA" sz="160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поглажуванні</a:t>
            </a:r>
            <a:r>
              <a:rPr lang="uk-UA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endParaRPr lang="ru-RU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FEC03B9-396F-45ED-B8A4-32BF73986496}"/>
              </a:ext>
            </a:extLst>
          </p:cNvPr>
          <p:cNvSpPr txBox="1"/>
          <p:nvPr/>
        </p:nvSpPr>
        <p:spPr>
          <a:xfrm>
            <a:off x="6713153" y="5692617"/>
            <a:ext cx="55146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У травному каналі з яйця виходить </a:t>
            </a:r>
            <a:r>
              <a:rPr lang="uk-UA" sz="160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шестигачкова</a:t>
            </a:r>
            <a:r>
              <a:rPr lang="uk-UA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личинка, яка з током крові може потрапляти у різні органи. Вона може досягати маси десятків кілограмів. </a:t>
            </a:r>
            <a:endParaRPr lang="ru-RU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D27E7FF-B0B4-42E5-9B34-738F827B6811}"/>
              </a:ext>
            </a:extLst>
          </p:cNvPr>
          <p:cNvSpPr txBox="1"/>
          <p:nvPr/>
        </p:nvSpPr>
        <p:spPr>
          <a:xfrm>
            <a:off x="4690533" y="2685531"/>
            <a:ext cx="29068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0" i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Собаки </a:t>
            </a:r>
            <a:r>
              <a:rPr lang="ru-RU" sz="1600" b="0" i="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інвазуються</a:t>
            </a:r>
            <a:r>
              <a:rPr lang="ru-RU" sz="1600" b="0" i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1600" b="0" i="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ехінококом</a:t>
            </a:r>
            <a:r>
              <a:rPr lang="ru-RU" sz="1600" b="0" i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при </a:t>
            </a:r>
            <a:r>
              <a:rPr lang="ru-RU" sz="1600" b="0" i="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поїданні</a:t>
            </a:r>
            <a:r>
              <a:rPr lang="ru-RU" sz="1600" b="0" i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1600" b="0" i="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внутрішніх</a:t>
            </a:r>
            <a:r>
              <a:rPr lang="ru-RU" sz="1600" b="0" i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1600" b="0" i="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органів</a:t>
            </a:r>
            <a:r>
              <a:rPr lang="ru-RU" sz="1600" b="0" i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тварин</a:t>
            </a:r>
            <a:r>
              <a:rPr lang="ru-RU" sz="1600" b="0" i="0" dirty="0">
                <a:effectLst/>
                <a:latin typeface="Comic Sans MS" panose="030F0702030302020204" pitchFamily="66" charset="0"/>
              </a:rPr>
              <a:t> 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6F565CC-D3BA-4B93-BD5A-C890CE80B2DD}"/>
              </a:ext>
            </a:extLst>
          </p:cNvPr>
          <p:cNvSpPr txBox="1"/>
          <p:nvPr/>
        </p:nvSpPr>
        <p:spPr>
          <a:xfrm>
            <a:off x="4870650" y="4293534"/>
            <a:ext cx="47808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Вовна</a:t>
            </a:r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овец </a:t>
            </a:r>
            <a:r>
              <a:rPr lang="ru-R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буває</a:t>
            </a:r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забруднена</a:t>
            </a:r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яйцями</a:t>
            </a:r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паразита</a:t>
            </a:r>
          </a:p>
        </p:txBody>
      </p:sp>
    </p:spTree>
    <p:extLst>
      <p:ext uri="{BB962C8B-B14F-4D97-AF65-F5344CB8AC3E}">
        <p14:creationId xmlns:p14="http://schemas.microsoft.com/office/powerpoint/2010/main" xmlns="" val="719719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  <p:bldP spid="19" grpId="0"/>
      <p:bldP spid="21" grpId="0"/>
      <p:bldP spid="2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65397" y="820057"/>
            <a:ext cx="7626603" cy="5715000"/>
          </a:xfrm>
        </p:spPr>
      </p:pic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0" y="2057400"/>
            <a:ext cx="4943301" cy="3811588"/>
          </a:xfrm>
        </p:spPr>
        <p:txBody>
          <a:bodyPr>
            <a:normAutofit/>
          </a:bodyPr>
          <a:lstStyle/>
          <a:p>
            <a:r>
              <a:rPr lang="ru-RU" sz="2800" b="1" dirty="0" err="1">
                <a:solidFill>
                  <a:srgbClr val="C00000"/>
                </a:solidFill>
              </a:rPr>
              <a:t>Аскариди</a:t>
            </a:r>
            <a:r>
              <a:rPr lang="ru-RU" sz="2800" b="1" dirty="0">
                <a:solidFill>
                  <a:srgbClr val="C00000"/>
                </a:solidFill>
              </a:rPr>
              <a:t> </a:t>
            </a:r>
            <a:endParaRPr lang="ru-RU" sz="2800" b="1" dirty="0" smtClean="0">
              <a:solidFill>
                <a:srgbClr val="C00000"/>
              </a:solidFill>
            </a:endParaRPr>
          </a:p>
          <a:p>
            <a:r>
              <a:rPr lang="ru-RU" sz="2800" dirty="0" err="1" smtClean="0"/>
              <a:t>паразитують</a:t>
            </a:r>
            <a:r>
              <a:rPr lang="ru-RU" sz="2800" dirty="0" smtClean="0"/>
              <a:t> </a:t>
            </a:r>
            <a:r>
              <a:rPr lang="ru-RU" sz="2800" dirty="0"/>
              <a:t>у кишечнику коней, свиней і </a:t>
            </a:r>
            <a:r>
              <a:rPr lang="ru-RU" sz="2800" dirty="0" err="1"/>
              <a:t>багатьох</a:t>
            </a:r>
            <a:r>
              <a:rPr lang="ru-RU" sz="2800" dirty="0"/>
              <a:t> </a:t>
            </a:r>
            <a:r>
              <a:rPr lang="ru-RU" sz="2800" dirty="0" err="1"/>
              <a:t>інших</a:t>
            </a:r>
            <a:r>
              <a:rPr lang="ru-RU" sz="2800" dirty="0"/>
              <a:t> </a:t>
            </a:r>
            <a:r>
              <a:rPr lang="ru-RU" sz="2800" dirty="0" err="1"/>
              <a:t>сільськогосподарських</a:t>
            </a:r>
            <a:r>
              <a:rPr lang="ru-RU" sz="2800" dirty="0"/>
              <a:t> та диких </a:t>
            </a:r>
            <a:r>
              <a:rPr lang="ru-RU" sz="2800" dirty="0" err="1"/>
              <a:t>ссавців</a:t>
            </a:r>
            <a:r>
              <a:rPr lang="ru-RU" sz="2800" dirty="0"/>
              <a:t> і </a:t>
            </a:r>
            <a:r>
              <a:rPr lang="ru-RU" sz="2800" dirty="0" err="1"/>
              <a:t>птахів</a:t>
            </a:r>
            <a:r>
              <a:rPr lang="ru-RU" sz="2800" dirty="0"/>
              <a:t>, а </a:t>
            </a:r>
            <a:r>
              <a:rPr lang="ru-RU" sz="2800" dirty="0" err="1"/>
              <a:t>також</a:t>
            </a:r>
            <a:r>
              <a:rPr lang="ru-RU" sz="2800" dirty="0"/>
              <a:t> </a:t>
            </a:r>
            <a:r>
              <a:rPr lang="ru-RU" sz="2800" dirty="0" err="1"/>
              <a:t>людини</a:t>
            </a:r>
            <a:r>
              <a:rPr lang="ru-RU" sz="2800" dirty="0"/>
              <a:t>.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055716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solidFill>
                  <a:srgbClr val="C00000"/>
                </a:solidFill>
              </a:rPr>
              <a:t>Паразитичні круглі черви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14730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09800" y="1769918"/>
            <a:ext cx="8016240" cy="4831080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002060"/>
                </a:solidFill>
              </a:rPr>
              <a:t>Цикл розвитку та шляхи зараження аскаридою людською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61300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4F7BC704-675C-4B15-A47E-273D90BA03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31520" y="638175"/>
            <a:ext cx="8096250" cy="62198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65C00B3-B495-4382-AB02-0D2F5E29D838}"/>
              </a:ext>
            </a:extLst>
          </p:cNvPr>
          <p:cNvSpPr txBox="1"/>
          <p:nvPr/>
        </p:nvSpPr>
        <p:spPr>
          <a:xfrm>
            <a:off x="4323644" y="132560"/>
            <a:ext cx="7868356" cy="400110"/>
          </a:xfrm>
          <a:prstGeom prst="rect">
            <a:avLst/>
          </a:prstGeom>
          <a:solidFill>
            <a:srgbClr val="2E724F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Цикл розвитку аскариди людської </a:t>
            </a:r>
            <a:r>
              <a:rPr lang="pl-PL" sz="2000" b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Ascaris lumbricoides</a:t>
            </a:r>
            <a:endParaRPr lang="ru-RU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FF4445BF-B3FE-4EF4-A0C7-CCBAF8C2E470}"/>
              </a:ext>
            </a:extLst>
          </p:cNvPr>
          <p:cNvGrpSpPr/>
          <p:nvPr/>
        </p:nvGrpSpPr>
        <p:grpSpPr>
          <a:xfrm>
            <a:off x="151293" y="144966"/>
            <a:ext cx="3558907" cy="5192184"/>
            <a:chOff x="151293" y="144966"/>
            <a:chExt cx="3558907" cy="5192184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xmlns="" id="{BA311921-4FDA-4BD9-A5B9-845E7E8B1CB3}"/>
                </a:ext>
              </a:extLst>
            </p:cNvPr>
            <p:cNvGrpSpPr/>
            <p:nvPr/>
          </p:nvGrpSpPr>
          <p:grpSpPr>
            <a:xfrm rot="16200000">
              <a:off x="-665345" y="961604"/>
              <a:ext cx="5192183" cy="3558907"/>
              <a:chOff x="203906" y="3601709"/>
              <a:chExt cx="4762500" cy="3111325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:a16="http://schemas.microsoft.com/office/drawing/2014/main" xmlns="" id="{2D6FD83B-BDF8-4F86-81B2-CEEC38B2A6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/>
              <a:srcRect b="12427"/>
              <a:stretch/>
            </p:blipFill>
            <p:spPr>
              <a:xfrm>
                <a:off x="203906" y="3601710"/>
                <a:ext cx="4762500" cy="3111324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CA1BCF8B-8DDA-45ED-88F7-61206E36C881}"/>
                  </a:ext>
                </a:extLst>
              </p:cNvPr>
              <p:cNvSpPr txBox="1"/>
              <p:nvPr/>
            </p:nvSpPr>
            <p:spPr>
              <a:xfrm rot="5400000">
                <a:off x="4114361" y="3860911"/>
                <a:ext cx="1111247" cy="5928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dirty="0">
                    <a:latin typeface="Comic Sans MS" panose="030F0702030302020204" pitchFamily="66" charset="0"/>
                  </a:rPr>
                  <a:t>Чоловіча особина</a:t>
                </a:r>
                <a:endParaRPr lang="ru-RU" dirty="0"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5C9FA817-DEAB-41E4-AE9A-C3F6AB613B92}"/>
                </a:ext>
              </a:extLst>
            </p:cNvPr>
            <p:cNvSpPr txBox="1"/>
            <p:nvPr/>
          </p:nvSpPr>
          <p:spPr>
            <a:xfrm>
              <a:off x="151293" y="4690819"/>
              <a:ext cx="12711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dirty="0">
                  <a:latin typeface="Comic Sans MS" panose="030F0702030302020204" pitchFamily="66" charset="0"/>
                </a:rPr>
                <a:t>Жіноча особина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FA1428E-A357-46F6-9C57-CDF28D2C0351}"/>
              </a:ext>
            </a:extLst>
          </p:cNvPr>
          <p:cNvSpPr txBox="1"/>
          <p:nvPr/>
        </p:nvSpPr>
        <p:spPr>
          <a:xfrm>
            <a:off x="6502399" y="3831147"/>
            <a:ext cx="36463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Запліднені</a:t>
            </a:r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яйця</a:t>
            </a:r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надходять</a:t>
            </a:r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у </a:t>
            </a:r>
            <a:r>
              <a:rPr lang="ru-R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зовнішнє</a:t>
            </a:r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середовище</a:t>
            </a:r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з </a:t>
            </a:r>
            <a:r>
              <a:rPr lang="ru-R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фекаліями</a:t>
            </a:r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4F1105F-E683-4C4E-8016-2F323A9E64D2}"/>
              </a:ext>
            </a:extLst>
          </p:cNvPr>
          <p:cNvSpPr txBox="1"/>
          <p:nvPr/>
        </p:nvSpPr>
        <p:spPr>
          <a:xfrm>
            <a:off x="5667022" y="5013984"/>
            <a:ext cx="3530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У зовнішньому середовищі у яйці </a:t>
            </a:r>
          </a:p>
          <a:p>
            <a:pPr algn="ctr"/>
            <a:r>
              <a:rPr lang="uk-UA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формується личинка</a:t>
            </a:r>
            <a:endParaRPr lang="ru-RU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977E0E9-09AC-4798-8ACC-401F7903EDF1}"/>
              </a:ext>
            </a:extLst>
          </p:cNvPr>
          <p:cNvSpPr txBox="1"/>
          <p:nvPr/>
        </p:nvSpPr>
        <p:spPr>
          <a:xfrm>
            <a:off x="5033786" y="1833117"/>
            <a:ext cx="293722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У кишках вивільняється личинка, проникає крізь стінки судин, через печінку, серце проникає до легень, оскільки для подальшого розвитку личинкам потрібен кисень</a:t>
            </a:r>
            <a:endParaRPr lang="ru-RU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F59FEA1-01FE-48EA-8CAD-A6A3313952AB}"/>
              </a:ext>
            </a:extLst>
          </p:cNvPr>
          <p:cNvSpPr txBox="1"/>
          <p:nvPr/>
        </p:nvSpPr>
        <p:spPr>
          <a:xfrm>
            <a:off x="7024111" y="565849"/>
            <a:ext cx="9509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трахея, </a:t>
            </a:r>
          </a:p>
          <a:p>
            <a:pPr algn="ctr"/>
            <a:r>
              <a:rPr lang="uk-UA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гортань</a:t>
            </a:r>
            <a:endParaRPr lang="ru-RU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7A7CF68-6B88-40A1-B8D8-9FC11E9BE8AF}"/>
              </a:ext>
            </a:extLst>
          </p:cNvPr>
          <p:cNvSpPr txBox="1"/>
          <p:nvPr/>
        </p:nvSpPr>
        <p:spPr>
          <a:xfrm>
            <a:off x="9197156" y="719537"/>
            <a:ext cx="17734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Проковтування </a:t>
            </a:r>
            <a:r>
              <a:rPr lang="uk-UA" sz="1600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з мокротинням  </a:t>
            </a:r>
            <a:endParaRPr lang="ru-RU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436C18C7-30ED-4B76-8814-E63AE3F2B565}"/>
              </a:ext>
            </a:extLst>
          </p:cNvPr>
          <p:cNvGrpSpPr/>
          <p:nvPr/>
        </p:nvGrpSpPr>
        <p:grpSpPr>
          <a:xfrm>
            <a:off x="549077" y="5442654"/>
            <a:ext cx="3898355" cy="1270379"/>
            <a:chOff x="549077" y="5442654"/>
            <a:chExt cx="3898355" cy="1270379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xmlns="" id="{69AF2B01-19ED-481D-85BC-1DD36F4C57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b="12995"/>
            <a:stretch/>
          </p:blipFill>
          <p:spPr>
            <a:xfrm>
              <a:off x="2413690" y="5442654"/>
              <a:ext cx="2033742" cy="127037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88A21716-4004-45F4-88BB-BC3CEB1ECDFB}"/>
                </a:ext>
              </a:extLst>
            </p:cNvPr>
            <p:cNvSpPr txBox="1"/>
            <p:nvPr/>
          </p:nvSpPr>
          <p:spPr>
            <a:xfrm>
              <a:off x="549077" y="6343701"/>
              <a:ext cx="18646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dirty="0">
                  <a:latin typeface="Comic Sans MS" panose="030F0702030302020204" pitchFamily="66" charset="0"/>
                </a:rPr>
                <a:t>Личинка у яйці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4926827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/>
      <p:bldP spid="19" grpId="0"/>
      <p:bldP spid="2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65397" y="1458685"/>
            <a:ext cx="7626603" cy="5715000"/>
          </a:xfrm>
        </p:spPr>
      </p:pic>
      <p:sp>
        <p:nvSpPr>
          <p:cNvPr id="5" name="Текст 4"/>
          <p:cNvSpPr>
            <a:spLocks noGrp="1"/>
          </p:cNvSpPr>
          <p:nvPr>
            <p:ph type="body" idx="2"/>
          </p:nvPr>
        </p:nvSpPr>
        <p:spPr>
          <a:xfrm>
            <a:off x="839788" y="1363288"/>
            <a:ext cx="3932237" cy="5012575"/>
          </a:xfrm>
        </p:spPr>
        <p:txBody>
          <a:bodyPr>
            <a:normAutofit fontScale="92500"/>
          </a:bodyPr>
          <a:lstStyle/>
          <a:p>
            <a:r>
              <a:rPr lang="ru-RU" sz="2400" dirty="0" err="1"/>
              <a:t>Гострик</a:t>
            </a:r>
            <a:r>
              <a:rPr lang="ru-RU" sz="2400" dirty="0"/>
              <a:t> — </a:t>
            </a:r>
            <a:r>
              <a:rPr lang="ru-RU" sz="2400" dirty="0" err="1"/>
              <a:t>інший</a:t>
            </a:r>
            <a:r>
              <a:rPr lang="ru-RU" sz="2400" dirty="0"/>
              <a:t> </a:t>
            </a:r>
            <a:r>
              <a:rPr lang="ru-RU" sz="2400" dirty="0" err="1"/>
              <a:t>поширений</a:t>
            </a:r>
            <a:r>
              <a:rPr lang="ru-RU" sz="2400" dirty="0"/>
              <a:t> паразит </a:t>
            </a:r>
            <a:r>
              <a:rPr lang="ru-RU" sz="2400" dirty="0" err="1"/>
              <a:t>людини</a:t>
            </a:r>
            <a:r>
              <a:rPr lang="ru-RU" sz="2400" dirty="0"/>
              <a:t> — </a:t>
            </a:r>
            <a:r>
              <a:rPr lang="ru-RU" sz="2400" dirty="0" err="1"/>
              <a:t>мешкає</a:t>
            </a:r>
            <a:r>
              <a:rPr lang="ru-RU" sz="2400" dirty="0"/>
              <a:t> в </a:t>
            </a:r>
            <a:r>
              <a:rPr lang="ru-RU" sz="2400" dirty="0" err="1"/>
              <a:t>нижньому</a:t>
            </a:r>
            <a:r>
              <a:rPr lang="ru-RU" sz="2400" dirty="0"/>
              <a:t> </a:t>
            </a:r>
            <a:r>
              <a:rPr lang="ru-RU" sz="2400" dirty="0" err="1"/>
              <a:t>відділі</a:t>
            </a:r>
            <a:r>
              <a:rPr lang="ru-RU" sz="2400" dirty="0"/>
              <a:t> тонких кишок. </a:t>
            </a:r>
            <a:r>
              <a:rPr lang="ru-RU" sz="2400" dirty="0" err="1"/>
              <a:t>Найчастіше</a:t>
            </a:r>
            <a:r>
              <a:rPr lang="ru-RU" sz="2400" dirty="0"/>
              <a:t> </a:t>
            </a:r>
            <a:r>
              <a:rPr lang="ru-RU" sz="2400" dirty="0" err="1"/>
              <a:t>зустрічається</a:t>
            </a:r>
            <a:r>
              <a:rPr lang="ru-RU" sz="2400" dirty="0"/>
              <a:t> у </a:t>
            </a:r>
            <a:r>
              <a:rPr lang="ru-RU" sz="2400" dirty="0" err="1"/>
              <a:t>дітей</a:t>
            </a:r>
            <a:r>
              <a:rPr lang="ru-RU" sz="2400" dirty="0"/>
              <a:t>. </a:t>
            </a:r>
            <a:r>
              <a:rPr lang="ru-RU" sz="2400" dirty="0" err="1"/>
              <a:t>Зараження</a:t>
            </a:r>
            <a:r>
              <a:rPr lang="ru-RU" sz="2400" dirty="0"/>
              <a:t> ним </a:t>
            </a:r>
            <a:r>
              <a:rPr lang="ru-RU" sz="2400" dirty="0" err="1"/>
              <a:t>відбувається</a:t>
            </a:r>
            <a:r>
              <a:rPr lang="ru-RU" sz="2400" dirty="0"/>
              <a:t> </a:t>
            </a:r>
            <a:r>
              <a:rPr lang="ru-RU" sz="2400" dirty="0" err="1"/>
              <a:t>під</a:t>
            </a:r>
            <a:r>
              <a:rPr lang="ru-RU" sz="2400" dirty="0"/>
              <a:t> час </a:t>
            </a:r>
            <a:r>
              <a:rPr lang="ru-RU" sz="2400" dirty="0" err="1"/>
              <a:t>вдихання</a:t>
            </a:r>
            <a:r>
              <a:rPr lang="ru-RU" sz="2400" dirty="0"/>
              <a:t> </a:t>
            </a:r>
            <a:r>
              <a:rPr lang="ru-RU" sz="2400" dirty="0" err="1"/>
              <a:t>повітря</a:t>
            </a:r>
            <a:r>
              <a:rPr lang="ru-RU" sz="2400" dirty="0"/>
              <a:t> з </a:t>
            </a:r>
            <a:r>
              <a:rPr lang="ru-RU" sz="2400" dirty="0" err="1"/>
              <a:t>пилом</a:t>
            </a:r>
            <a:r>
              <a:rPr lang="ru-RU" sz="2400" dirty="0"/>
              <a:t>, через </a:t>
            </a:r>
            <a:r>
              <a:rPr lang="ru-RU" sz="2400" dirty="0" err="1"/>
              <a:t>постільну</a:t>
            </a:r>
            <a:r>
              <a:rPr lang="ru-RU" sz="2400" dirty="0"/>
              <a:t> та </a:t>
            </a:r>
            <a:r>
              <a:rPr lang="ru-RU" sz="2400" dirty="0" err="1"/>
              <a:t>натільну</a:t>
            </a:r>
            <a:r>
              <a:rPr lang="ru-RU" sz="2400" dirty="0"/>
              <a:t> </a:t>
            </a:r>
            <a:r>
              <a:rPr lang="ru-RU" sz="2400" dirty="0" err="1"/>
              <a:t>білизну</a:t>
            </a:r>
            <a:r>
              <a:rPr lang="ru-RU" sz="2400" dirty="0"/>
              <a:t>, </a:t>
            </a:r>
            <a:r>
              <a:rPr lang="ru-RU" sz="2400" dirty="0" err="1"/>
              <a:t>іграшки</a:t>
            </a:r>
            <a:r>
              <a:rPr lang="ru-RU" sz="2400" dirty="0"/>
              <a:t>, </a:t>
            </a:r>
            <a:r>
              <a:rPr lang="ru-RU" sz="2400" dirty="0" err="1"/>
              <a:t>брудні</a:t>
            </a:r>
            <a:r>
              <a:rPr lang="ru-RU" sz="2400" dirty="0"/>
              <a:t> руки.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906087"/>
          </a:xfrm>
        </p:spPr>
        <p:txBody>
          <a:bodyPr>
            <a:normAutofit/>
          </a:bodyPr>
          <a:lstStyle/>
          <a:p>
            <a:r>
              <a:rPr lang="uk-UA" sz="4000" b="1" dirty="0" smtClean="0">
                <a:solidFill>
                  <a:srgbClr val="C00000"/>
                </a:solidFill>
              </a:rPr>
              <a:t>Гострики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63013" y="237621"/>
            <a:ext cx="3156644" cy="128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9629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550" y="0"/>
            <a:ext cx="1064895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err="1" smtClean="0"/>
              <a:t>Існує</a:t>
            </a:r>
            <a:r>
              <a:rPr lang="ru-RU" sz="2800" dirty="0" smtClean="0"/>
              <a:t> </a:t>
            </a:r>
            <a:r>
              <a:rPr lang="ru-RU" sz="2800" dirty="0" err="1" smtClean="0"/>
              <a:t>понад</a:t>
            </a:r>
            <a:r>
              <a:rPr lang="ru-RU" sz="2800" dirty="0" smtClean="0"/>
              <a:t> 200 </a:t>
            </a:r>
            <a:r>
              <a:rPr lang="ru-RU" sz="2800" dirty="0" err="1" smtClean="0"/>
              <a:t>видів</a:t>
            </a:r>
            <a:r>
              <a:rPr lang="ru-RU" sz="2800" dirty="0" smtClean="0"/>
              <a:t> </a:t>
            </a:r>
            <a:r>
              <a:rPr lang="ru-RU" sz="2800" dirty="0" err="1" smtClean="0"/>
              <a:t>черв'яків</a:t>
            </a:r>
            <a:r>
              <a:rPr lang="ru-RU" sz="2800" dirty="0" smtClean="0"/>
              <a:t>, </a:t>
            </a:r>
            <a:r>
              <a:rPr lang="ru-RU" sz="2800" dirty="0" err="1" smtClean="0"/>
              <a:t>які</a:t>
            </a:r>
            <a:r>
              <a:rPr lang="ru-RU" sz="2800" dirty="0" smtClean="0"/>
              <a:t> </a:t>
            </a:r>
            <a:r>
              <a:rPr lang="ru-RU" sz="2800" dirty="0" err="1" smtClean="0"/>
              <a:t>можуть</a:t>
            </a:r>
            <a:r>
              <a:rPr lang="ru-RU" sz="2800" dirty="0" smtClean="0"/>
              <a:t> </a:t>
            </a:r>
            <a:r>
              <a:rPr lang="ru-RU" sz="2800" dirty="0" err="1" smtClean="0"/>
              <a:t>проникати</a:t>
            </a:r>
            <a:r>
              <a:rPr lang="ru-RU" sz="2800" dirty="0" smtClean="0"/>
              <a:t> в </a:t>
            </a:r>
            <a:r>
              <a:rPr lang="ru-RU" sz="2800" dirty="0" err="1" smtClean="0"/>
              <a:t>організм</a:t>
            </a:r>
            <a:r>
              <a:rPr lang="ru-RU" sz="2800" dirty="0" smtClean="0"/>
              <a:t> </a:t>
            </a:r>
            <a:r>
              <a:rPr lang="ru-RU" sz="2800" dirty="0" err="1" smtClean="0"/>
              <a:t>людини</a:t>
            </a:r>
            <a:r>
              <a:rPr lang="ru-RU" sz="2800" dirty="0" smtClean="0"/>
              <a:t> </a:t>
            </a:r>
            <a:r>
              <a:rPr lang="ru-RU" sz="2800" dirty="0" err="1" smtClean="0"/>
              <a:t>або</a:t>
            </a:r>
            <a:r>
              <a:rPr lang="ru-RU" sz="2800" dirty="0" smtClean="0"/>
              <a:t> </a:t>
            </a:r>
            <a:r>
              <a:rPr lang="ru-RU" sz="2800" dirty="0" err="1" smtClean="0"/>
              <a:t>тварини</a:t>
            </a:r>
            <a:r>
              <a:rPr lang="ru-RU" sz="2800" dirty="0" smtClean="0"/>
              <a:t>, </a:t>
            </a:r>
            <a:r>
              <a:rPr lang="ru-RU" sz="2800" dirty="0" err="1" smtClean="0"/>
              <a:t>але</a:t>
            </a:r>
            <a:r>
              <a:rPr lang="ru-RU" sz="2800" dirty="0" smtClean="0"/>
              <a:t> </a:t>
            </a:r>
            <a:r>
              <a:rPr lang="ru-RU" sz="2800" dirty="0" err="1" smtClean="0"/>
              <a:t>частіше</a:t>
            </a:r>
            <a:r>
              <a:rPr lang="ru-RU" sz="2800" dirty="0" smtClean="0"/>
              <a:t> </a:t>
            </a:r>
            <a:r>
              <a:rPr lang="ru-RU" sz="2800" dirty="0" err="1" smtClean="0"/>
              <a:t>діагностується</a:t>
            </a:r>
            <a:r>
              <a:rPr lang="ru-RU" sz="2800" dirty="0" smtClean="0"/>
              <a:t> </a:t>
            </a:r>
            <a:r>
              <a:rPr lang="ru-RU" sz="2800" dirty="0" err="1" smtClean="0"/>
              <a:t>глистяна</a:t>
            </a:r>
            <a:r>
              <a:rPr lang="ru-RU" sz="2800" dirty="0" smtClean="0"/>
              <a:t> </a:t>
            </a:r>
            <a:r>
              <a:rPr lang="ru-RU" sz="2800" dirty="0" err="1" smtClean="0"/>
              <a:t>інвазія</a:t>
            </a:r>
            <a:r>
              <a:rPr lang="ru-RU" sz="2800" dirty="0" smtClean="0"/>
              <a:t>. </a:t>
            </a:r>
            <a:r>
              <a:rPr lang="ru-RU" sz="2800" dirty="0" err="1" smtClean="0"/>
              <a:t>Гельмінти</a:t>
            </a:r>
            <a:r>
              <a:rPr lang="ru-RU" sz="2800" dirty="0" smtClean="0"/>
              <a:t>, </a:t>
            </a:r>
            <a:r>
              <a:rPr lang="ru-RU" sz="2800" dirty="0" err="1" smtClean="0"/>
              <a:t>що</a:t>
            </a:r>
            <a:r>
              <a:rPr lang="ru-RU" sz="2800" dirty="0" smtClean="0"/>
              <a:t> </a:t>
            </a:r>
            <a:r>
              <a:rPr lang="ru-RU" sz="2800" dirty="0" err="1" smtClean="0"/>
              <a:t>потрапили</a:t>
            </a:r>
            <a:r>
              <a:rPr lang="ru-RU" sz="2800" dirty="0" smtClean="0"/>
              <a:t> в </a:t>
            </a:r>
            <a:r>
              <a:rPr lang="ru-RU" sz="2800" dirty="0" err="1" smtClean="0"/>
              <a:t>об'єкт</a:t>
            </a:r>
            <a:r>
              <a:rPr lang="ru-RU" sz="2800" dirty="0" smtClean="0"/>
              <a:t> </a:t>
            </a:r>
            <a:r>
              <a:rPr lang="ru-RU" sz="2800" dirty="0" err="1" smtClean="0"/>
              <a:t>інвазії</a:t>
            </a:r>
            <a:r>
              <a:rPr lang="ru-RU" sz="2800" dirty="0" smtClean="0"/>
              <a:t>, </a:t>
            </a:r>
            <a:r>
              <a:rPr lang="ru-RU" sz="2800" dirty="0" err="1" smtClean="0"/>
              <a:t>провокують</a:t>
            </a:r>
            <a:r>
              <a:rPr lang="ru-RU" sz="2800" dirty="0" smtClean="0"/>
              <a:t> </a:t>
            </a:r>
            <a:r>
              <a:rPr lang="ru-RU" sz="2800" dirty="0" err="1" smtClean="0"/>
              <a:t>пошкодження</a:t>
            </a:r>
            <a:r>
              <a:rPr lang="ru-RU" sz="2800" dirty="0" smtClean="0"/>
              <a:t> тканин, </a:t>
            </a:r>
            <a:r>
              <a:rPr lang="ru-RU" sz="2800" dirty="0" err="1" smtClean="0"/>
              <a:t>загальну</a:t>
            </a:r>
            <a:r>
              <a:rPr lang="ru-RU" sz="2800" dirty="0" smtClean="0"/>
              <a:t> </a:t>
            </a:r>
            <a:r>
              <a:rPr lang="ru-RU" sz="2800" dirty="0" err="1" smtClean="0"/>
              <a:t>інтоксикацію</a:t>
            </a:r>
            <a:r>
              <a:rPr lang="ru-RU" sz="2800" dirty="0" smtClean="0"/>
              <a:t>. </a:t>
            </a:r>
            <a:r>
              <a:rPr lang="ru-RU" sz="2800" dirty="0" err="1" smtClean="0"/>
              <a:t>Їх</a:t>
            </a:r>
            <a:r>
              <a:rPr lang="ru-RU" sz="2800" dirty="0" smtClean="0"/>
              <a:t> </a:t>
            </a:r>
            <a:r>
              <a:rPr lang="ru-RU" sz="2800" dirty="0" err="1" smtClean="0"/>
              <a:t>життєдіяльність</a:t>
            </a:r>
            <a:r>
              <a:rPr lang="ru-RU" sz="2800" dirty="0" smtClean="0"/>
              <a:t> </a:t>
            </a:r>
            <a:r>
              <a:rPr lang="ru-RU" sz="2800" dirty="0" err="1" smtClean="0"/>
              <a:t>призводить</a:t>
            </a:r>
            <a:r>
              <a:rPr lang="ru-RU" sz="2800" dirty="0" smtClean="0"/>
              <a:t> до </a:t>
            </a:r>
            <a:r>
              <a:rPr lang="ru-RU" sz="2800" dirty="0" err="1" smtClean="0"/>
              <a:t>порушення</a:t>
            </a:r>
            <a:r>
              <a:rPr lang="ru-RU" sz="2800" dirty="0" smtClean="0"/>
              <a:t> </a:t>
            </a:r>
            <a:r>
              <a:rPr lang="ru-RU" sz="2800" dirty="0" err="1" smtClean="0"/>
              <a:t>робіт</a:t>
            </a:r>
            <a:r>
              <a:rPr lang="ru-RU" sz="2800" dirty="0" smtClean="0"/>
              <a:t> </a:t>
            </a:r>
            <a:r>
              <a:rPr lang="ru-RU" sz="2800" dirty="0" err="1" smtClean="0"/>
              <a:t>різних</a:t>
            </a:r>
            <a:r>
              <a:rPr lang="ru-RU" sz="2800" dirty="0" smtClean="0"/>
              <a:t> </a:t>
            </a:r>
            <a:r>
              <a:rPr lang="ru-RU" sz="2800" dirty="0" err="1" smtClean="0"/>
              <a:t>органів</a:t>
            </a:r>
            <a:r>
              <a:rPr lang="ru-RU" sz="2800" dirty="0" smtClean="0"/>
              <a:t> </a:t>
            </a:r>
            <a:r>
              <a:rPr lang="ru-RU" sz="2800" dirty="0" err="1" smtClean="0"/>
              <a:t>і</a:t>
            </a:r>
            <a:r>
              <a:rPr lang="ru-RU" sz="2800" dirty="0" smtClean="0"/>
              <a:t> систем </a:t>
            </a:r>
            <a:r>
              <a:rPr lang="ru-RU" sz="2800" dirty="0" err="1" smtClean="0"/>
              <a:t>організму</a:t>
            </a:r>
            <a:r>
              <a:rPr lang="ru-RU" sz="2800" dirty="0" smtClean="0"/>
              <a:t> </a:t>
            </a:r>
            <a:r>
              <a:rPr lang="ru-RU" sz="2800" dirty="0" err="1" smtClean="0"/>
              <a:t>людини</a:t>
            </a:r>
            <a:r>
              <a:rPr lang="ru-RU" sz="2800" dirty="0" smtClean="0"/>
              <a:t>. </a:t>
            </a:r>
            <a:r>
              <a:rPr lang="ru-RU" sz="2800" dirty="0" err="1" smtClean="0"/>
              <a:t>Утримуються</a:t>
            </a:r>
            <a:r>
              <a:rPr lang="ru-RU" sz="2800" dirty="0" smtClean="0"/>
              <a:t> </a:t>
            </a:r>
            <a:r>
              <a:rPr lang="ru-RU" sz="2800" dirty="0" err="1" smtClean="0"/>
              <a:t>гельмінти</a:t>
            </a:r>
            <a:r>
              <a:rPr lang="ru-RU" sz="2800" dirty="0" smtClean="0"/>
              <a:t> </a:t>
            </a:r>
            <a:r>
              <a:rPr lang="ru-RU" sz="2800" dirty="0" err="1" smtClean="0"/>
              <a:t>всередині</a:t>
            </a:r>
            <a:r>
              <a:rPr lang="ru-RU" sz="2800" dirty="0" smtClean="0"/>
              <a:t> за </a:t>
            </a:r>
            <a:r>
              <a:rPr lang="ru-RU" sz="2800" dirty="0" err="1" smtClean="0"/>
              <a:t>рахунок</a:t>
            </a:r>
            <a:r>
              <a:rPr lang="ru-RU" sz="2800" dirty="0" smtClean="0"/>
              <a:t> крючков, присосок </a:t>
            </a:r>
            <a:r>
              <a:rPr lang="ru-RU" sz="2800" dirty="0" err="1" smtClean="0"/>
              <a:t>або</a:t>
            </a:r>
            <a:r>
              <a:rPr lang="ru-RU" sz="2800" dirty="0" smtClean="0"/>
              <a:t> </a:t>
            </a:r>
            <a:r>
              <a:rPr lang="ru-RU" sz="2800" dirty="0" err="1" smtClean="0"/>
              <a:t>зубів</a:t>
            </a:r>
            <a:r>
              <a:rPr lang="ru-RU" sz="2800" dirty="0" smtClean="0"/>
              <a:t>, </a:t>
            </a:r>
            <a:r>
              <a:rPr lang="ru-RU" sz="2800" dirty="0" err="1" smtClean="0"/>
              <a:t>провокуючи</a:t>
            </a:r>
            <a:r>
              <a:rPr lang="ru-RU" sz="2800" dirty="0" smtClean="0"/>
              <a:t> </a:t>
            </a:r>
            <a:r>
              <a:rPr lang="ru-RU" sz="2800" dirty="0" err="1" smtClean="0"/>
              <a:t>ураження</a:t>
            </a:r>
            <a:r>
              <a:rPr lang="ru-RU" sz="2800" dirty="0" smtClean="0"/>
              <a:t> </a:t>
            </a:r>
            <a:r>
              <a:rPr lang="ru-RU" sz="2800" dirty="0" err="1" smtClean="0"/>
              <a:t>слизових</a:t>
            </a:r>
            <a:r>
              <a:rPr lang="ru-RU" sz="2800" dirty="0" smtClean="0"/>
              <a:t>, </a:t>
            </a:r>
            <a:r>
              <a:rPr lang="ru-RU" sz="2800" dirty="0" err="1" smtClean="0"/>
              <a:t>кровотеча</a:t>
            </a:r>
            <a:r>
              <a:rPr lang="ru-RU" sz="2800" dirty="0" smtClean="0"/>
              <a:t>.</a:t>
            </a:r>
          </a:p>
          <a:p>
            <a:pPr algn="just"/>
            <a:r>
              <a:rPr lang="ru-RU" sz="2800" dirty="0" smtClean="0"/>
              <a:t>Часто </a:t>
            </a:r>
            <a:r>
              <a:rPr lang="ru-RU" sz="2800" dirty="0" err="1" smtClean="0"/>
              <a:t>паразитують</a:t>
            </a:r>
            <a:r>
              <a:rPr lang="ru-RU" sz="2800" dirty="0" smtClean="0"/>
              <a:t> </a:t>
            </a:r>
            <a:r>
              <a:rPr lang="ru-RU" sz="2800" dirty="0" err="1" smtClean="0"/>
              <a:t>хробаки</a:t>
            </a:r>
            <a:r>
              <a:rPr lang="ru-RU" sz="2800" dirty="0" smtClean="0"/>
              <a:t> </a:t>
            </a:r>
            <a:r>
              <a:rPr lang="ru-RU" sz="2800" dirty="0" err="1" smtClean="0"/>
              <a:t>під</a:t>
            </a:r>
            <a:r>
              <a:rPr lang="ru-RU" sz="2800" dirty="0" smtClean="0"/>
              <a:t> час </a:t>
            </a:r>
            <a:r>
              <a:rPr lang="ru-RU" sz="2800" dirty="0" err="1" smtClean="0"/>
              <a:t>інвазії</a:t>
            </a:r>
            <a:r>
              <a:rPr lang="ru-RU" sz="2800" dirty="0" smtClean="0"/>
              <a:t> в ШКТ, </a:t>
            </a:r>
            <a:r>
              <a:rPr lang="ru-RU" sz="2800" dirty="0" err="1" smtClean="0"/>
              <a:t>забирають</a:t>
            </a:r>
            <a:r>
              <a:rPr lang="ru-RU" sz="2800" dirty="0" smtClean="0"/>
              <a:t> </a:t>
            </a:r>
            <a:r>
              <a:rPr lang="ru-RU" sz="2800" dirty="0" err="1" smtClean="0"/>
              <a:t>частину</a:t>
            </a:r>
            <a:r>
              <a:rPr lang="ru-RU" sz="2800" dirty="0" smtClean="0"/>
              <a:t> </a:t>
            </a:r>
            <a:r>
              <a:rPr lang="ru-RU" sz="2800" dirty="0" err="1" smtClean="0"/>
              <a:t>поживних</a:t>
            </a:r>
            <a:r>
              <a:rPr lang="ru-RU" sz="2800" dirty="0" smtClean="0"/>
              <a:t> </a:t>
            </a:r>
            <a:r>
              <a:rPr lang="ru-RU" sz="2800" dirty="0" err="1" smtClean="0"/>
              <a:t>речовин</a:t>
            </a:r>
            <a:r>
              <a:rPr lang="ru-RU" sz="2800" dirty="0" smtClean="0"/>
              <a:t> </a:t>
            </a:r>
            <a:r>
              <a:rPr lang="ru-RU" sz="2800" dirty="0" err="1" smtClean="0"/>
              <a:t>з</a:t>
            </a:r>
            <a:r>
              <a:rPr lang="ru-RU" sz="2800" dirty="0" smtClean="0"/>
              <a:t> </a:t>
            </a:r>
            <a:r>
              <a:rPr lang="ru-RU" sz="2800" dirty="0" err="1" smtClean="0"/>
              <a:t>їжі</a:t>
            </a:r>
            <a:r>
              <a:rPr lang="ru-RU" sz="2800" dirty="0" smtClean="0"/>
              <a:t>, </a:t>
            </a:r>
            <a:r>
              <a:rPr lang="ru-RU" sz="2800" dirty="0" err="1" smtClean="0"/>
              <a:t>що</a:t>
            </a:r>
            <a:r>
              <a:rPr lang="ru-RU" sz="2800" dirty="0" smtClean="0"/>
              <a:t> </a:t>
            </a:r>
            <a:r>
              <a:rPr lang="ru-RU" sz="2800" dirty="0" err="1" smtClean="0"/>
              <a:t>призводить</a:t>
            </a:r>
            <a:r>
              <a:rPr lang="ru-RU" sz="2800" dirty="0" smtClean="0"/>
              <a:t> до </a:t>
            </a:r>
            <a:r>
              <a:rPr lang="ru-RU" sz="2800" dirty="0" err="1" smtClean="0"/>
              <a:t>ослаблення</a:t>
            </a:r>
            <a:r>
              <a:rPr lang="ru-RU" sz="2800" dirty="0" smtClean="0"/>
              <a:t> </a:t>
            </a:r>
            <a:r>
              <a:rPr lang="ru-RU" sz="2800" dirty="0" err="1" smtClean="0"/>
              <a:t>імунної</a:t>
            </a:r>
            <a:r>
              <a:rPr lang="ru-RU" sz="2800" dirty="0" smtClean="0"/>
              <a:t> </a:t>
            </a:r>
            <a:r>
              <a:rPr lang="ru-RU" sz="2800" dirty="0" err="1" smtClean="0"/>
              <a:t>захисної</a:t>
            </a:r>
            <a:r>
              <a:rPr lang="ru-RU" sz="2800" dirty="0" smtClean="0"/>
              <a:t> </a:t>
            </a:r>
            <a:r>
              <a:rPr lang="ru-RU" sz="2800" dirty="0" err="1" smtClean="0"/>
              <a:t>системи</a:t>
            </a:r>
            <a:r>
              <a:rPr lang="ru-RU" sz="2800" dirty="0" smtClean="0"/>
              <a:t>, </a:t>
            </a:r>
            <a:r>
              <a:rPr lang="ru-RU" sz="2800" dirty="0" err="1" smtClean="0"/>
              <a:t>життєвих</a:t>
            </a:r>
            <a:r>
              <a:rPr lang="ru-RU" sz="2800" dirty="0" smtClean="0"/>
              <a:t> сил </a:t>
            </a:r>
            <a:r>
              <a:rPr lang="ru-RU" sz="2800" dirty="0" err="1" smtClean="0"/>
              <a:t>людини</a:t>
            </a:r>
            <a:r>
              <a:rPr lang="ru-RU" sz="2800" dirty="0" smtClean="0"/>
              <a:t>, </a:t>
            </a:r>
            <a:r>
              <a:rPr lang="ru-RU" sz="2800" dirty="0" err="1" smtClean="0"/>
              <a:t>провокують</a:t>
            </a:r>
            <a:r>
              <a:rPr lang="ru-RU" sz="2800" dirty="0" smtClean="0"/>
              <a:t> </a:t>
            </a:r>
            <a:r>
              <a:rPr lang="ru-RU" sz="2800" dirty="0" err="1" smtClean="0"/>
              <a:t>анемію</a:t>
            </a:r>
            <a:r>
              <a:rPr lang="ru-RU" sz="2800" dirty="0" smtClean="0"/>
              <a:t> </a:t>
            </a:r>
            <a:r>
              <a:rPr lang="ru-RU" sz="2800" dirty="0" err="1" smtClean="0"/>
              <a:t>і</a:t>
            </a:r>
            <a:r>
              <a:rPr lang="ru-RU" sz="2800" dirty="0" smtClean="0"/>
              <a:t> </a:t>
            </a:r>
            <a:r>
              <a:rPr lang="ru-RU" sz="2800" dirty="0" err="1" smtClean="0"/>
              <a:t>авітаміноз</a:t>
            </a:r>
            <a:r>
              <a:rPr lang="ru-RU" sz="2800" dirty="0" smtClean="0"/>
              <a:t>. Все </a:t>
            </a:r>
            <a:r>
              <a:rPr lang="ru-RU" sz="2800" dirty="0" err="1" smtClean="0"/>
              <a:t>це</a:t>
            </a:r>
            <a:r>
              <a:rPr lang="ru-RU" sz="2800" dirty="0" smtClean="0"/>
              <a:t> </a:t>
            </a:r>
            <a:r>
              <a:rPr lang="ru-RU" sz="2800" dirty="0" err="1" smtClean="0"/>
              <a:t>призводить</a:t>
            </a:r>
            <a:r>
              <a:rPr lang="ru-RU" sz="2800" dirty="0" smtClean="0"/>
              <a:t> до </a:t>
            </a:r>
            <a:r>
              <a:rPr lang="ru-RU" sz="2800" dirty="0" err="1" smtClean="0"/>
              <a:t>частих</a:t>
            </a:r>
            <a:r>
              <a:rPr lang="ru-RU" sz="2800" dirty="0" smtClean="0"/>
              <a:t> </a:t>
            </a:r>
            <a:r>
              <a:rPr lang="ru-RU" sz="2800" dirty="0" err="1" smtClean="0"/>
              <a:t>рецидивів</a:t>
            </a:r>
            <a:r>
              <a:rPr lang="ru-RU" sz="2800" dirty="0" smtClean="0"/>
              <a:t> </a:t>
            </a:r>
            <a:r>
              <a:rPr lang="ru-RU" sz="2800" dirty="0" err="1" smtClean="0"/>
              <a:t>різних</a:t>
            </a:r>
            <a:r>
              <a:rPr lang="ru-RU" sz="2800" dirty="0" smtClean="0"/>
              <a:t> </a:t>
            </a:r>
            <a:r>
              <a:rPr lang="ru-RU" sz="2800" dirty="0" err="1" smtClean="0"/>
              <a:t>патологій</a:t>
            </a:r>
            <a:r>
              <a:rPr lang="ru-RU" sz="2800" dirty="0" smtClean="0"/>
              <a:t>. </a:t>
            </a:r>
            <a:r>
              <a:rPr lang="ru-RU" sz="2800" dirty="0" err="1" smtClean="0"/>
              <a:t>Дуже</a:t>
            </a:r>
            <a:r>
              <a:rPr lang="ru-RU" sz="2800" dirty="0" smtClean="0"/>
              <a:t> </a:t>
            </a:r>
            <a:r>
              <a:rPr lang="ru-RU" sz="2800" dirty="0" err="1" smtClean="0"/>
              <a:t>небезпечна</a:t>
            </a:r>
            <a:r>
              <a:rPr lang="ru-RU" sz="2800" dirty="0" smtClean="0"/>
              <a:t> </a:t>
            </a:r>
            <a:r>
              <a:rPr lang="ru-RU" sz="2800" dirty="0" err="1" smtClean="0"/>
              <a:t>особливість</a:t>
            </a:r>
            <a:r>
              <a:rPr lang="ru-RU" sz="2800" dirty="0" smtClean="0"/>
              <a:t> </a:t>
            </a:r>
            <a:r>
              <a:rPr lang="ru-RU" sz="2800" dirty="0" err="1" smtClean="0"/>
              <a:t>інвазії</a:t>
            </a:r>
            <a:r>
              <a:rPr lang="ru-RU" sz="2800" dirty="0" smtClean="0"/>
              <a:t> – </a:t>
            </a:r>
            <a:r>
              <a:rPr lang="ru-RU" sz="2800" dirty="0" err="1" smtClean="0"/>
              <a:t>здатність</a:t>
            </a:r>
            <a:r>
              <a:rPr lang="ru-RU" sz="2800" dirty="0" smtClean="0"/>
              <a:t> личинок </a:t>
            </a:r>
            <a:r>
              <a:rPr lang="ru-RU" sz="2800" dirty="0" err="1" smtClean="0"/>
              <a:t>мігрувати</a:t>
            </a:r>
            <a:r>
              <a:rPr lang="ru-RU" sz="2800" dirty="0" smtClean="0"/>
              <a:t>. Вони </a:t>
            </a:r>
            <a:r>
              <a:rPr lang="ru-RU" sz="2800" dirty="0" err="1" smtClean="0"/>
              <a:t>можуть</a:t>
            </a:r>
            <a:r>
              <a:rPr lang="ru-RU" sz="2800" dirty="0" smtClean="0"/>
              <a:t> </a:t>
            </a:r>
            <a:r>
              <a:rPr lang="ru-RU" sz="2800" dirty="0" err="1" smtClean="0"/>
              <a:t>проникнути</a:t>
            </a:r>
            <a:r>
              <a:rPr lang="ru-RU" sz="2800" dirty="0" smtClean="0"/>
              <a:t> в кров через </a:t>
            </a:r>
            <a:r>
              <a:rPr lang="ru-RU" sz="2800" dirty="0" err="1" smtClean="0"/>
              <a:t>стінки</a:t>
            </a:r>
            <a:r>
              <a:rPr lang="ru-RU" sz="2800" dirty="0" smtClean="0"/>
              <a:t> кишечника </a:t>
            </a:r>
            <a:r>
              <a:rPr lang="ru-RU" sz="2800" dirty="0" err="1" smtClean="0"/>
              <a:t>і</a:t>
            </a:r>
            <a:r>
              <a:rPr lang="ru-RU" sz="2800" dirty="0" smtClean="0"/>
              <a:t> </a:t>
            </a:r>
            <a:r>
              <a:rPr lang="ru-RU" sz="2800" dirty="0" err="1" smtClean="0"/>
              <a:t>досягають</a:t>
            </a:r>
            <a:r>
              <a:rPr lang="ru-RU" sz="2800" dirty="0" smtClean="0"/>
              <a:t> </a:t>
            </a:r>
            <a:r>
              <a:rPr lang="ru-RU" sz="2800" dirty="0" err="1" smtClean="0"/>
              <a:t>інших</a:t>
            </a:r>
            <a:r>
              <a:rPr lang="ru-RU" sz="2800" dirty="0" smtClean="0"/>
              <a:t> </a:t>
            </a:r>
            <a:r>
              <a:rPr lang="ru-RU" sz="2800" dirty="0" err="1" smtClean="0"/>
              <a:t>органів</a:t>
            </a:r>
            <a:r>
              <a:rPr lang="ru-RU" sz="2800" dirty="0" smtClean="0"/>
              <a:t> </a:t>
            </a:r>
            <a:r>
              <a:rPr lang="ru-RU" sz="2800" dirty="0" err="1" smtClean="0"/>
              <a:t>тіла</a:t>
            </a:r>
            <a:r>
              <a:rPr lang="ru-RU" sz="2800" dirty="0" smtClean="0"/>
              <a:t>.</a:t>
            </a:r>
            <a:endParaRPr lang="ru-RU" sz="28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69CFC8C-FA91-46F8-BAD6-57933B10265C}"/>
              </a:ext>
            </a:extLst>
          </p:cNvPr>
          <p:cNvSpPr txBox="1"/>
          <p:nvPr/>
        </p:nvSpPr>
        <p:spPr>
          <a:xfrm>
            <a:off x="4526845" y="132560"/>
            <a:ext cx="7665155" cy="400110"/>
          </a:xfrm>
          <a:prstGeom prst="rect">
            <a:avLst/>
          </a:prstGeom>
          <a:solidFill>
            <a:srgbClr val="2E724F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Цикл розвитку гострика дитячого </a:t>
            </a:r>
            <a:r>
              <a:rPr lang="pl-PL" sz="2000" b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Enterobius vermicularis</a:t>
            </a:r>
            <a:r>
              <a:rPr lang="uk-UA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endParaRPr lang="ru-RU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6FF82B0-12EF-435E-876C-1D5876B1C9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86578" y="1500838"/>
            <a:ext cx="8105422" cy="38563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88ABAFB-5DAF-4980-B534-AE347DD8E341}"/>
              </a:ext>
            </a:extLst>
          </p:cNvPr>
          <p:cNvSpPr txBox="1"/>
          <p:nvPr/>
        </p:nvSpPr>
        <p:spPr>
          <a:xfrm>
            <a:off x="5884686" y="3804166"/>
            <a:ext cx="2342444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Comic Sans MS" panose="030F0702030302020204" pitchFamily="66" charset="0"/>
              </a:rPr>
              <a:t>Самка з </a:t>
            </a:r>
            <a:r>
              <a:rPr lang="ru-RU" sz="1600" dirty="0" err="1">
                <a:latin typeface="Comic Sans MS" panose="030F0702030302020204" pitchFamily="66" charset="0"/>
              </a:rPr>
              <a:t>дозрілими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заплідненими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яйцями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спускається</a:t>
            </a:r>
            <a:r>
              <a:rPr lang="ru-RU" sz="1600" dirty="0">
                <a:latin typeface="Comic Sans MS" panose="030F0702030302020204" pitchFamily="66" charset="0"/>
              </a:rPr>
              <a:t> до анального </a:t>
            </a:r>
            <a:r>
              <a:rPr lang="ru-RU" sz="1600" dirty="0" err="1">
                <a:latin typeface="Comic Sans MS" panose="030F0702030302020204" pitchFamily="66" charset="0"/>
              </a:rPr>
              <a:t>отвору</a:t>
            </a:r>
            <a:r>
              <a:rPr lang="ru-RU" sz="1600" dirty="0">
                <a:latin typeface="Comic Sans MS" panose="030F0702030302020204" pitchFamily="66" charset="0"/>
              </a:rPr>
              <a:t>, </a:t>
            </a:r>
            <a:r>
              <a:rPr lang="ru-RU" sz="1600" dirty="0" err="1">
                <a:latin typeface="Comic Sans MS" panose="030F0702030302020204" pitchFamily="66" charset="0"/>
              </a:rPr>
              <a:t>переважно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вночі</a:t>
            </a:r>
            <a:r>
              <a:rPr lang="ru-RU" sz="1600" dirty="0">
                <a:latin typeface="Comic Sans MS" panose="030F0702030302020204" pitchFamily="66" charset="0"/>
              </a:rPr>
              <a:t>, </a:t>
            </a:r>
            <a:r>
              <a:rPr lang="ru-RU" sz="1600" dirty="0" err="1">
                <a:latin typeface="Comic Sans MS" panose="030F0702030302020204" pitchFamily="66" charset="0"/>
              </a:rPr>
              <a:t>виходить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назовні</a:t>
            </a:r>
            <a:r>
              <a:rPr lang="ru-RU" sz="1600" dirty="0">
                <a:latin typeface="Comic Sans MS" panose="030F0702030302020204" pitchFamily="66" charset="0"/>
              </a:rPr>
              <a:t> і </a:t>
            </a:r>
            <a:r>
              <a:rPr lang="ru-RU" sz="1600" dirty="0" err="1">
                <a:latin typeface="Comic Sans MS" panose="030F0702030302020204" pitchFamily="66" charset="0"/>
              </a:rPr>
              <a:t>відкладає</a:t>
            </a:r>
            <a:r>
              <a:rPr lang="ru-RU" sz="1600" dirty="0">
                <a:latin typeface="Comic Sans MS" panose="030F0702030302020204" pitchFamily="66" charset="0"/>
              </a:rPr>
              <a:t> на </a:t>
            </a:r>
            <a:r>
              <a:rPr lang="ru-RU" sz="1600" dirty="0" err="1">
                <a:latin typeface="Comic Sans MS" panose="030F0702030302020204" pitchFamily="66" charset="0"/>
              </a:rPr>
              <a:t>шкірі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ru-RU" sz="1600" dirty="0" err="1">
                <a:latin typeface="Comic Sans MS" panose="030F0702030302020204" pitchFamily="66" charset="0"/>
              </a:rPr>
              <a:t>від</a:t>
            </a:r>
            <a:r>
              <a:rPr lang="ru-RU" sz="1600" dirty="0">
                <a:latin typeface="Comic Sans MS" panose="030F0702030302020204" pitchFamily="66" charset="0"/>
              </a:rPr>
              <a:t> 10 до 15 тис. </a:t>
            </a:r>
            <a:r>
              <a:rPr lang="ru-RU" sz="1600" dirty="0" err="1">
                <a:latin typeface="Comic Sans MS" panose="030F0702030302020204" pitchFamily="66" charset="0"/>
              </a:rPr>
              <a:t>яєць</a:t>
            </a:r>
            <a:r>
              <a:rPr lang="ru-RU" sz="1600" dirty="0">
                <a:latin typeface="Comic Sans MS" panose="030F0702030302020204" pitchFamily="66" charset="0"/>
              </a:rPr>
              <a:t>, </a:t>
            </a:r>
            <a:r>
              <a:rPr lang="ru-RU" sz="1600" dirty="0" err="1">
                <a:latin typeface="Comic Sans MS" panose="030F0702030302020204" pitchFamily="66" charset="0"/>
              </a:rPr>
              <a:t>після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чого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гине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0E54957-2167-4DE9-AA64-5F0C2CEB1F6D}"/>
              </a:ext>
            </a:extLst>
          </p:cNvPr>
          <p:cNvSpPr txBox="1"/>
          <p:nvPr/>
        </p:nvSpPr>
        <p:spPr>
          <a:xfrm>
            <a:off x="4312357" y="920874"/>
            <a:ext cx="47526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Діти під час сну розчухують уражені місця, яйця потрапляють на пальці, під нігті, </a:t>
            </a:r>
          </a:p>
          <a:p>
            <a:pPr algn="ctr"/>
            <a:r>
              <a:rPr lang="uk-UA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потім до рота </a:t>
            </a:r>
            <a:endParaRPr lang="ru-RU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9CECC15-2A85-4881-887D-A30626769017}"/>
              </a:ext>
            </a:extLst>
          </p:cNvPr>
          <p:cNvSpPr txBox="1"/>
          <p:nvPr/>
        </p:nvSpPr>
        <p:spPr>
          <a:xfrm>
            <a:off x="8518908" y="5213850"/>
            <a:ext cx="32800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>
                <a:solidFill>
                  <a:schemeClr val="bg1"/>
                </a:solidFill>
                <a:latin typeface="Comic Sans MS" panose="030F0702030302020204" pitchFamily="66" charset="0"/>
              </a:rPr>
              <a:t>Яйця мігрують до нових господарів</a:t>
            </a:r>
            <a:endParaRPr lang="ru-RU" sz="1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xmlns="" id="{8D82E1F4-E49C-459C-AAB5-7B958DAACD34}"/>
              </a:ext>
            </a:extLst>
          </p:cNvPr>
          <p:cNvGrpSpPr/>
          <p:nvPr/>
        </p:nvGrpSpPr>
        <p:grpSpPr>
          <a:xfrm>
            <a:off x="154870" y="132560"/>
            <a:ext cx="3810001" cy="6435508"/>
            <a:chOff x="154870" y="132560"/>
            <a:chExt cx="3810001" cy="643550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24046D8B-77DA-489E-BE50-39261894E865}"/>
                </a:ext>
              </a:extLst>
            </p:cNvPr>
            <p:cNvSpPr txBox="1"/>
            <p:nvPr/>
          </p:nvSpPr>
          <p:spPr>
            <a:xfrm>
              <a:off x="154870" y="5367739"/>
              <a:ext cx="3622323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dirty="0" err="1">
                  <a:latin typeface="Comic Sans MS" panose="030F0702030302020204" pitchFamily="66" charset="0"/>
                </a:rPr>
                <a:t>Гострики</a:t>
              </a:r>
              <a:r>
                <a:rPr lang="ru-RU" dirty="0">
                  <a:latin typeface="Comic Sans MS" panose="030F0702030302020204" pitchFamily="66" charset="0"/>
                </a:rPr>
                <a:t> – </a:t>
              </a:r>
              <a:r>
                <a:rPr lang="ru-RU" dirty="0" err="1">
                  <a:latin typeface="Comic Sans MS" panose="030F0702030302020204" pitchFamily="66" charset="0"/>
                </a:rPr>
                <a:t>невеликі</a:t>
              </a:r>
              <a:r>
                <a:rPr lang="ru-RU" dirty="0">
                  <a:latin typeface="Comic Sans MS" panose="030F0702030302020204" pitchFamily="66" charset="0"/>
                </a:rPr>
                <a:t> </a:t>
              </a:r>
              <a:r>
                <a:rPr lang="ru-RU" dirty="0" err="1">
                  <a:latin typeface="Comic Sans MS" panose="030F0702030302020204" pitchFamily="66" charset="0"/>
                </a:rPr>
                <a:t>круглі</a:t>
              </a:r>
              <a:r>
                <a:rPr lang="ru-RU" dirty="0">
                  <a:latin typeface="Comic Sans MS" panose="030F0702030302020204" pitchFamily="66" charset="0"/>
                </a:rPr>
                <a:t> </a:t>
              </a:r>
              <a:r>
                <a:rPr lang="ru-RU" dirty="0" err="1">
                  <a:latin typeface="Comic Sans MS" panose="030F0702030302020204" pitchFamily="66" charset="0"/>
                </a:rPr>
                <a:t>черв’яки</a:t>
              </a:r>
              <a:r>
                <a:rPr lang="ru-RU" dirty="0">
                  <a:latin typeface="Comic Sans MS" panose="030F0702030302020204" pitchFamily="66" charset="0"/>
                </a:rPr>
                <a:t> </a:t>
              </a:r>
              <a:r>
                <a:rPr lang="ru-RU" dirty="0" err="1">
                  <a:latin typeface="Comic Sans MS" panose="030F0702030302020204" pitchFamily="66" charset="0"/>
                </a:rPr>
                <a:t>білого</a:t>
              </a:r>
              <a:r>
                <a:rPr lang="ru-RU" dirty="0">
                  <a:latin typeface="Comic Sans MS" panose="030F0702030302020204" pitchFamily="66" charset="0"/>
                </a:rPr>
                <a:t> </a:t>
              </a:r>
              <a:r>
                <a:rPr lang="ru-RU" dirty="0" err="1">
                  <a:latin typeface="Comic Sans MS" panose="030F0702030302020204" pitchFamily="66" charset="0"/>
                </a:rPr>
                <a:t>кольору</a:t>
              </a:r>
              <a:r>
                <a:rPr lang="ru-RU" dirty="0">
                  <a:latin typeface="Comic Sans MS" panose="030F0702030302020204" pitchFamily="66" charset="0"/>
                </a:rPr>
                <a:t>. </a:t>
              </a:r>
            </a:p>
            <a:p>
              <a:pPr algn="ctr"/>
              <a:r>
                <a:rPr lang="ru-RU" dirty="0">
                  <a:latin typeface="Comic Sans MS" panose="030F0702030302020204" pitchFamily="66" charset="0"/>
                </a:rPr>
                <a:t>Самки </a:t>
              </a:r>
              <a:r>
                <a:rPr lang="ru-RU" dirty="0" err="1">
                  <a:latin typeface="Comic Sans MS" panose="030F0702030302020204" pitchFamily="66" charset="0"/>
                </a:rPr>
                <a:t>довжиною</a:t>
              </a:r>
              <a:r>
                <a:rPr lang="ru-RU" dirty="0">
                  <a:latin typeface="Comic Sans MS" panose="030F0702030302020204" pitchFamily="66" charset="0"/>
                </a:rPr>
                <a:t> до 1 см, </a:t>
              </a:r>
            </a:p>
            <a:p>
              <a:pPr algn="ctr"/>
              <a:r>
                <a:rPr lang="ru-RU" dirty="0" err="1">
                  <a:latin typeface="Comic Sans MS" panose="030F0702030302020204" pitchFamily="66" charset="0"/>
                </a:rPr>
                <a:t>самці</a:t>
              </a:r>
              <a:r>
                <a:rPr lang="ru-RU" dirty="0">
                  <a:latin typeface="Comic Sans MS" panose="030F0702030302020204" pitchFamily="66" charset="0"/>
                </a:rPr>
                <a:t> – 2-5 мм</a:t>
              </a:r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xmlns="" id="{23601663-FF80-4994-ACA6-B4D63FED5E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l="5428"/>
            <a:stretch/>
          </p:blipFill>
          <p:spPr>
            <a:xfrm rot="16200000">
              <a:off x="-552430" y="839861"/>
              <a:ext cx="5224602" cy="3810000"/>
            </a:xfrm>
            <a:prstGeom prst="rect">
              <a:avLst/>
            </a:prstGeom>
          </p:spPr>
        </p:pic>
      </p:grp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18A36312-3D6C-481B-AA1B-CDD2F99DB9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5689" r="17856"/>
          <a:stretch/>
        </p:blipFill>
        <p:spPr>
          <a:xfrm>
            <a:off x="8934445" y="729256"/>
            <a:ext cx="1772358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79170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65397" y="2068285"/>
            <a:ext cx="7626603" cy="5715000"/>
          </a:xfrm>
        </p:spPr>
      </p:pic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0" y="1265646"/>
            <a:ext cx="4601029" cy="4937760"/>
          </a:xfrm>
        </p:spPr>
        <p:txBody>
          <a:bodyPr>
            <a:noAutofit/>
          </a:bodyPr>
          <a:lstStyle/>
          <a:p>
            <a:r>
              <a:rPr lang="ru-RU" sz="2000" dirty="0" err="1" smtClean="0"/>
              <a:t>Збудник</a:t>
            </a:r>
            <a:r>
              <a:rPr lang="ru-RU" sz="2000" dirty="0" smtClean="0"/>
              <a:t> </a:t>
            </a:r>
            <a:r>
              <a:rPr lang="ru-RU" sz="2000" dirty="0" err="1" smtClean="0"/>
              <a:t>трихінельозу</a:t>
            </a:r>
            <a:r>
              <a:rPr lang="ru-RU" sz="2000" dirty="0"/>
              <a:t> </a:t>
            </a:r>
            <a:r>
              <a:rPr lang="ru-RU" sz="2000" dirty="0" smtClean="0"/>
              <a:t>. </a:t>
            </a:r>
            <a:r>
              <a:rPr lang="ru-RU" sz="2000" dirty="0"/>
              <a:t>Личинки </a:t>
            </a:r>
            <a:r>
              <a:rPr lang="ru-RU" sz="2000" dirty="0" err="1"/>
              <a:t>трихінели</a:t>
            </a:r>
            <a:r>
              <a:rPr lang="ru-RU" sz="2000" dirty="0"/>
              <a:t> </a:t>
            </a:r>
            <a:r>
              <a:rPr lang="ru-RU" sz="2000" dirty="0" err="1"/>
              <a:t>потрапляють</a:t>
            </a:r>
            <a:r>
              <a:rPr lang="ru-RU" sz="2000" dirty="0"/>
              <a:t> у </a:t>
            </a:r>
            <a:r>
              <a:rPr lang="ru-RU" sz="2000" dirty="0" err="1" smtClean="0"/>
              <a:t>м</a:t>
            </a:r>
            <a:r>
              <a:rPr lang="ru-RU" sz="20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'</a:t>
            </a:r>
            <a:r>
              <a:rPr lang="ru-RU" sz="2000" dirty="0" err="1" smtClean="0"/>
              <a:t>язи</a:t>
            </a:r>
            <a:r>
              <a:rPr lang="ru-RU" sz="2000" dirty="0" smtClean="0"/>
              <a:t> </a:t>
            </a:r>
            <a:r>
              <a:rPr lang="ru-RU" sz="2000" dirty="0" err="1" smtClean="0"/>
              <a:t>людини</a:t>
            </a:r>
            <a:r>
              <a:rPr lang="ru-RU" sz="2000" dirty="0" smtClean="0"/>
              <a:t> </a:t>
            </a:r>
            <a:r>
              <a:rPr lang="ru-RU" sz="2000" dirty="0" err="1"/>
              <a:t>або</a:t>
            </a:r>
            <a:r>
              <a:rPr lang="ru-RU" sz="2000" dirty="0"/>
              <a:t> </a:t>
            </a:r>
            <a:r>
              <a:rPr lang="ru-RU" sz="2000" dirty="0" err="1"/>
              <a:t>інших</a:t>
            </a:r>
            <a:r>
              <a:rPr lang="ru-RU" sz="2000" dirty="0"/>
              <a:t> </a:t>
            </a:r>
            <a:r>
              <a:rPr lang="ru-RU" sz="2000" dirty="0" err="1"/>
              <a:t>ссавців</a:t>
            </a:r>
            <a:r>
              <a:rPr lang="ru-RU" sz="2000" dirty="0"/>
              <a:t>, де </a:t>
            </a:r>
            <a:r>
              <a:rPr lang="ru-RU" sz="2000" dirty="0" err="1"/>
              <a:t>вкриваються</a:t>
            </a:r>
            <a:r>
              <a:rPr lang="ru-RU" sz="2000" dirty="0"/>
              <a:t> </a:t>
            </a:r>
            <a:r>
              <a:rPr lang="ru-RU" sz="2000" dirty="0" err="1"/>
              <a:t>щільною</a:t>
            </a:r>
            <a:r>
              <a:rPr lang="ru-RU" sz="2000" dirty="0"/>
              <a:t> </a:t>
            </a:r>
            <a:r>
              <a:rPr lang="ru-RU" sz="2000" dirty="0" err="1" smtClean="0"/>
              <a:t>оболонкою</a:t>
            </a:r>
            <a:r>
              <a:rPr lang="ru-RU" sz="2000" dirty="0" smtClean="0"/>
              <a:t>.</a:t>
            </a:r>
          </a:p>
          <a:p>
            <a:r>
              <a:rPr lang="ru-RU" sz="2000" dirty="0"/>
              <a:t>Людина </a:t>
            </a:r>
            <a:r>
              <a:rPr lang="ru-RU" sz="2000" dirty="0" err="1"/>
              <a:t>заражається</a:t>
            </a:r>
            <a:r>
              <a:rPr lang="ru-RU" sz="2000" dirty="0"/>
              <a:t> </a:t>
            </a:r>
            <a:r>
              <a:rPr lang="ru-RU" sz="2000" dirty="0" err="1"/>
              <a:t>трихінельозом</a:t>
            </a:r>
            <a:r>
              <a:rPr lang="ru-RU" sz="2000" dirty="0"/>
              <a:t> при </a:t>
            </a:r>
            <a:r>
              <a:rPr lang="ru-RU" sz="2000" dirty="0" err="1"/>
              <a:t>вживанні</a:t>
            </a:r>
            <a:r>
              <a:rPr lang="ru-RU" sz="2000" dirty="0"/>
              <a:t> в </a:t>
            </a:r>
            <a:r>
              <a:rPr lang="ru-RU" sz="2000" dirty="0" err="1"/>
              <a:t>їжу</a:t>
            </a:r>
            <a:r>
              <a:rPr lang="ru-RU" sz="2000" dirty="0"/>
              <a:t> </a:t>
            </a:r>
            <a:r>
              <a:rPr lang="ru-RU" sz="2000" dirty="0" err="1"/>
              <a:t>зараженого</a:t>
            </a:r>
            <a:r>
              <a:rPr lang="ru-RU" sz="2000" dirty="0"/>
              <a:t> </a:t>
            </a:r>
            <a:r>
              <a:rPr lang="ru-RU" sz="2000" dirty="0" err="1"/>
              <a:t>м’яса</a:t>
            </a:r>
            <a:r>
              <a:rPr lang="ru-RU" sz="2000" dirty="0"/>
              <a:t> </a:t>
            </a:r>
            <a:r>
              <a:rPr lang="ru-RU" sz="2000" dirty="0" err="1"/>
              <a:t>свині</a:t>
            </a:r>
            <a:r>
              <a:rPr lang="ru-RU" sz="2000" dirty="0"/>
              <a:t> </a:t>
            </a:r>
            <a:r>
              <a:rPr lang="ru-RU" sz="2000" dirty="0" err="1"/>
              <a:t>або</a:t>
            </a:r>
            <a:r>
              <a:rPr lang="ru-RU" sz="2000" dirty="0"/>
              <a:t> диких </a:t>
            </a:r>
            <a:r>
              <a:rPr lang="ru-RU" sz="2000" dirty="0" err="1"/>
              <a:t>тварин</a:t>
            </a:r>
            <a:r>
              <a:rPr lang="ru-RU" sz="2000" dirty="0"/>
              <a:t>. В </a:t>
            </a:r>
            <a:r>
              <a:rPr lang="ru-RU" sz="2000" dirty="0" err="1"/>
              <a:t>природі</a:t>
            </a:r>
            <a:r>
              <a:rPr lang="ru-RU" sz="2000" dirty="0"/>
              <a:t> </a:t>
            </a:r>
            <a:r>
              <a:rPr lang="ru-RU" sz="2000" dirty="0" err="1"/>
              <a:t>інкапсульовані</a:t>
            </a:r>
            <a:r>
              <a:rPr lang="ru-RU" sz="2000" dirty="0"/>
              <a:t> личинки </a:t>
            </a:r>
            <a:r>
              <a:rPr lang="ru-RU" sz="2000" dirty="0" err="1"/>
              <a:t>трихінел</a:t>
            </a:r>
            <a:r>
              <a:rPr lang="ru-RU" sz="2000" dirty="0"/>
              <a:t> </a:t>
            </a:r>
            <a:r>
              <a:rPr lang="ru-RU" sz="2000" dirty="0" err="1"/>
              <a:t>довгий</a:t>
            </a:r>
            <a:r>
              <a:rPr lang="ru-RU" sz="2000" dirty="0"/>
              <a:t> час </a:t>
            </a:r>
            <a:r>
              <a:rPr lang="ru-RU" sz="2000" dirty="0" err="1"/>
              <a:t>зберігаються</a:t>
            </a:r>
            <a:r>
              <a:rPr lang="ru-RU" sz="2000" dirty="0"/>
              <a:t> в трупах </a:t>
            </a:r>
            <a:r>
              <a:rPr lang="ru-RU" sz="2000" dirty="0" err="1"/>
              <a:t>померлих</a:t>
            </a:r>
            <a:r>
              <a:rPr lang="ru-RU" sz="2000" dirty="0"/>
              <a:t> </a:t>
            </a:r>
            <a:r>
              <a:rPr lang="ru-RU" sz="2000" dirty="0" err="1"/>
              <a:t>тварин</a:t>
            </a:r>
            <a:r>
              <a:rPr lang="ru-RU" sz="2000" dirty="0"/>
              <a:t>, </a:t>
            </a:r>
            <a:r>
              <a:rPr lang="ru-RU" sz="2000" dirty="0" err="1"/>
              <a:t>поїдаючи</a:t>
            </a:r>
            <a:r>
              <a:rPr lang="ru-RU" sz="2000" dirty="0"/>
              <a:t> </a:t>
            </a:r>
            <a:r>
              <a:rPr lang="ru-RU" sz="2000" dirty="0" err="1"/>
              <a:t>яким</a:t>
            </a:r>
            <a:r>
              <a:rPr lang="ru-RU" sz="2000" dirty="0"/>
              <a:t> </a:t>
            </a:r>
            <a:r>
              <a:rPr lang="ru-RU" sz="2000" dirty="0" err="1"/>
              <a:t>заражаються</a:t>
            </a:r>
            <a:r>
              <a:rPr lang="ru-RU" sz="2000" dirty="0"/>
              <a:t> </a:t>
            </a:r>
            <a:r>
              <a:rPr lang="ru-RU" sz="2000" dirty="0" err="1"/>
              <a:t>хижаки</a:t>
            </a:r>
            <a:r>
              <a:rPr lang="ru-RU" sz="2000" dirty="0"/>
              <a:t>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822960"/>
          </a:xfrm>
        </p:spPr>
        <p:txBody>
          <a:bodyPr>
            <a:norm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Трихінела</a:t>
            </a:r>
            <a:r>
              <a:rPr lang="uk-UA" sz="4000" dirty="0" smtClean="0"/>
              <a:t> </a:t>
            </a:r>
            <a:endParaRPr lang="ru-RU" sz="4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75225" y="0"/>
            <a:ext cx="6985000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24114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FF0000"/>
                </a:solidFill>
              </a:rPr>
              <a:t>Ектопаразити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0786" y="1360112"/>
            <a:ext cx="5327535" cy="2981300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773085"/>
            <a:ext cx="5181600" cy="5843847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rgbClr val="C00000"/>
                </a:solidFill>
              </a:rPr>
              <a:t>Кільчасті черви. </a:t>
            </a:r>
            <a:r>
              <a:rPr lang="uk-UA" dirty="0" smtClean="0">
                <a:solidFill>
                  <a:srgbClr val="FFFF00"/>
                </a:solidFill>
              </a:rPr>
              <a:t>П</a:t>
            </a:r>
            <a:r>
              <a:rPr lang="uk-UA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'</a:t>
            </a:r>
            <a:r>
              <a:rPr lang="uk-UA" dirty="0" smtClean="0">
                <a:solidFill>
                  <a:srgbClr val="FFFF00"/>
                </a:solidFill>
              </a:rPr>
              <a:t>явка.</a:t>
            </a:r>
          </a:p>
          <a:p>
            <a:r>
              <a:rPr lang="ru-RU" sz="2400" dirty="0"/>
              <a:t>В </a:t>
            </a:r>
            <a:r>
              <a:rPr lang="ru-RU" sz="2400" dirty="0" err="1"/>
              <a:t>Україні</a:t>
            </a:r>
            <a:r>
              <a:rPr lang="ru-RU" sz="2400" dirty="0"/>
              <a:t> </a:t>
            </a:r>
            <a:r>
              <a:rPr lang="ru-RU" sz="2400" dirty="0" err="1"/>
              <a:t>знайдено</a:t>
            </a:r>
            <a:r>
              <a:rPr lang="ru-RU" sz="2400" dirty="0"/>
              <a:t> </a:t>
            </a:r>
            <a:r>
              <a:rPr lang="ru-RU" sz="2400" dirty="0" err="1"/>
              <a:t>понад</a:t>
            </a:r>
            <a:r>
              <a:rPr lang="ru-RU" sz="2400" dirty="0"/>
              <a:t> 25 </a:t>
            </a:r>
            <a:r>
              <a:rPr lang="ru-RU" sz="2400" dirty="0" err="1" smtClean="0"/>
              <a:t>видів</a:t>
            </a:r>
            <a:r>
              <a:rPr lang="ru-RU" sz="2400" dirty="0" smtClean="0"/>
              <a:t>.</a:t>
            </a:r>
            <a:r>
              <a:rPr lang="ru-RU" sz="2400" dirty="0"/>
              <a:t> </a:t>
            </a:r>
            <a:r>
              <a:rPr lang="ru-RU" sz="2400" dirty="0" err="1"/>
              <a:t>П'явки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належать до </a:t>
            </a:r>
            <a:r>
              <a:rPr lang="ru-RU" sz="2400" dirty="0" err="1"/>
              <a:t>цих</a:t>
            </a:r>
            <a:r>
              <a:rPr lang="ru-RU" sz="2400" dirty="0"/>
              <a:t> </a:t>
            </a:r>
            <a:r>
              <a:rPr lang="ru-RU" sz="2400" dirty="0" err="1"/>
              <a:t>видів</a:t>
            </a:r>
            <a:r>
              <a:rPr lang="ru-RU" sz="2400" dirty="0"/>
              <a:t>, </a:t>
            </a:r>
            <a:r>
              <a:rPr lang="ru-RU" sz="2400" dirty="0" err="1"/>
              <a:t>живляться</a:t>
            </a:r>
            <a:r>
              <a:rPr lang="ru-RU" sz="2400" dirty="0"/>
              <a:t> </a:t>
            </a:r>
            <a:r>
              <a:rPr lang="ru-RU" sz="2400" dirty="0" err="1" smtClean="0"/>
              <a:t>кров</a:t>
            </a:r>
            <a:r>
              <a:rPr lang="ru-RU" sz="24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'</a:t>
            </a:r>
            <a:r>
              <a:rPr lang="ru-RU" sz="2400" dirty="0" err="1" smtClean="0"/>
              <a:t>ю</a:t>
            </a:r>
            <a:r>
              <a:rPr lang="ru-RU" sz="2400" dirty="0" smtClean="0"/>
              <a:t> </a:t>
            </a:r>
            <a:r>
              <a:rPr lang="ru-RU" sz="2400" dirty="0" err="1" smtClean="0"/>
              <a:t>хребетних</a:t>
            </a:r>
            <a:r>
              <a:rPr lang="ru-RU" sz="2400" dirty="0" smtClean="0"/>
              <a:t> </a:t>
            </a:r>
            <a:r>
              <a:rPr lang="ru-RU" sz="2400" dirty="0" err="1" smtClean="0"/>
              <a:t>тварин</a:t>
            </a:r>
            <a:r>
              <a:rPr lang="ru-RU" sz="2400" dirty="0" smtClean="0"/>
              <a:t> (</a:t>
            </a:r>
            <a:r>
              <a:rPr lang="ru-RU" sz="2400" dirty="0" err="1" smtClean="0"/>
              <a:t>риб</a:t>
            </a:r>
            <a:r>
              <a:rPr lang="ru-RU" sz="2400" dirty="0" smtClean="0"/>
              <a:t>, </a:t>
            </a:r>
            <a:r>
              <a:rPr lang="ru-RU" sz="2400" dirty="0" err="1" smtClean="0"/>
              <a:t>земноводних</a:t>
            </a:r>
            <a:r>
              <a:rPr lang="ru-RU" sz="2400" dirty="0" smtClean="0"/>
              <a:t>, </a:t>
            </a:r>
            <a:r>
              <a:rPr lang="ru-RU" sz="2400" dirty="0" err="1" smtClean="0"/>
              <a:t>птахів</a:t>
            </a:r>
            <a:r>
              <a:rPr lang="ru-RU" sz="2400" dirty="0" smtClean="0"/>
              <a:t>, </a:t>
            </a:r>
            <a:r>
              <a:rPr lang="ru-RU" sz="2400" dirty="0" err="1" smtClean="0"/>
              <a:t>ссавців</a:t>
            </a:r>
            <a:r>
              <a:rPr lang="ru-RU" sz="2400" dirty="0" smtClean="0"/>
              <a:t>, </a:t>
            </a:r>
            <a:r>
              <a:rPr lang="ru-RU" sz="2400" dirty="0" err="1" smtClean="0"/>
              <a:t>зокрема</a:t>
            </a:r>
            <a:r>
              <a:rPr lang="ru-RU" sz="2400" dirty="0" smtClean="0"/>
              <a:t> </a:t>
            </a:r>
            <a:r>
              <a:rPr lang="ru-RU" sz="2400" dirty="0" err="1" smtClean="0"/>
              <a:t>людини</a:t>
            </a:r>
            <a:r>
              <a:rPr lang="ru-RU" sz="2400" dirty="0" smtClean="0"/>
              <a:t>).</a:t>
            </a:r>
          </a:p>
          <a:p>
            <a:r>
              <a:rPr lang="ru-RU" sz="2400" dirty="0"/>
              <a:t>Рот </a:t>
            </a:r>
            <a:r>
              <a:rPr lang="ru-RU" sz="2400" dirty="0" err="1"/>
              <a:t>медичних</a:t>
            </a:r>
            <a:r>
              <a:rPr lang="ru-RU" sz="2400" dirty="0"/>
              <a:t> </a:t>
            </a:r>
            <a:r>
              <a:rPr lang="ru-RU" sz="2400" dirty="0" err="1"/>
              <a:t>п'явок</a:t>
            </a:r>
            <a:r>
              <a:rPr lang="ru-RU" sz="2400" dirty="0"/>
              <a:t> </a:t>
            </a:r>
            <a:r>
              <a:rPr lang="ru-RU" sz="2400" dirty="0" err="1"/>
              <a:t>має</a:t>
            </a:r>
            <a:r>
              <a:rPr lang="ru-RU" sz="2400" dirty="0"/>
              <a:t> три </a:t>
            </a:r>
            <a:r>
              <a:rPr lang="ru-RU" sz="2400" dirty="0" err="1"/>
              <a:t>щелепи</a:t>
            </a:r>
            <a:r>
              <a:rPr lang="ru-RU" sz="2400" dirty="0"/>
              <a:t> і триста </a:t>
            </a:r>
            <a:r>
              <a:rPr lang="ru-RU" sz="2400" dirty="0" err="1"/>
              <a:t>зубів</a:t>
            </a:r>
            <a:r>
              <a:rPr lang="ru-RU" sz="2400" dirty="0"/>
              <a:t>, </a:t>
            </a:r>
            <a:r>
              <a:rPr lang="ru-RU" sz="2400" dirty="0" err="1"/>
              <a:t>які</a:t>
            </a:r>
            <a:r>
              <a:rPr lang="ru-RU" sz="2400" dirty="0"/>
              <a:t> з </a:t>
            </a:r>
            <a:r>
              <a:rPr lang="ru-RU" sz="2400" dirty="0" err="1"/>
              <a:t>легкістю</a:t>
            </a:r>
            <a:r>
              <a:rPr lang="ru-RU" sz="2400" dirty="0"/>
              <a:t> </a:t>
            </a:r>
            <a:r>
              <a:rPr lang="ru-RU" sz="2400" dirty="0" err="1"/>
              <a:t>прорізають</a:t>
            </a:r>
            <a:r>
              <a:rPr lang="ru-RU" sz="2400" dirty="0"/>
              <a:t> у </a:t>
            </a:r>
            <a:r>
              <a:rPr lang="ru-RU" sz="2400" dirty="0" err="1"/>
              <a:t>шкірі</a:t>
            </a:r>
            <a:r>
              <a:rPr lang="ru-RU" sz="2400" dirty="0"/>
              <a:t> ранку.</a:t>
            </a:r>
            <a:r>
              <a:rPr lang="ru-RU" dirty="0"/>
              <a:t> </a:t>
            </a:r>
            <a:endParaRPr lang="ru-RU" sz="2400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0280" y="4341412"/>
            <a:ext cx="4826461" cy="233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92361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ow Leeches are used in Modern Surgery _ Earth Lab">
            <a:hlinkClick r:id="" action="ppaction://media"/>
            <a:extLst>
              <a:ext uri="{FF2B5EF4-FFF2-40B4-BE49-F238E27FC236}">
                <a16:creationId xmlns:a16="http://schemas.microsoft.com/office/drawing/2014/main" xmlns="" id="{25F9B5AC-29B9-4941-919C-472A08AFFD3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st="116298" end="52118.1875"/>
                </p14:media>
              </p:ext>
            </p:extLst>
          </p:nvPr>
        </p:nvPicPr>
        <p:blipFill rotWithShape="1">
          <a:blip r:embed="rId4" cstate="print"/>
          <a:srcRect t="6914"/>
          <a:stretch/>
        </p:blipFill>
        <p:spPr>
          <a:xfrm>
            <a:off x="448733" y="846525"/>
            <a:ext cx="11294533" cy="59139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65B7539-469A-4553-9125-BDED14DF1A80}"/>
              </a:ext>
            </a:extLst>
          </p:cNvPr>
          <p:cNvSpPr txBox="1"/>
          <p:nvPr/>
        </p:nvSpPr>
        <p:spPr>
          <a:xfrm>
            <a:off x="0" y="97532"/>
            <a:ext cx="12192000" cy="707886"/>
          </a:xfrm>
          <a:prstGeom prst="rect">
            <a:avLst/>
          </a:prstGeom>
          <a:solidFill>
            <a:srgbClr val="2E724F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П’явка</a:t>
            </a:r>
            <a:r>
              <a:rPr lang="ru-RU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медична</a:t>
            </a:r>
            <a:r>
              <a:rPr lang="ru-RU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– </a:t>
            </a:r>
            <a:r>
              <a:rPr lang="ru-RU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кільчастий</a:t>
            </a:r>
            <a:r>
              <a:rPr lang="ru-RU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черв, у </a:t>
            </a:r>
            <a:r>
              <a:rPr lang="ru-RU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ротовій</a:t>
            </a:r>
            <a:r>
              <a:rPr lang="ru-RU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порожнині</a:t>
            </a:r>
            <a:r>
              <a:rPr lang="ru-RU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якого</a:t>
            </a:r>
            <a:r>
              <a:rPr lang="ru-RU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є 3 </a:t>
            </a:r>
            <a:r>
              <a:rPr lang="ru-RU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рухливі</a:t>
            </a:r>
            <a:r>
              <a:rPr lang="ru-RU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щелепи</a:t>
            </a:r>
            <a:r>
              <a:rPr lang="ru-RU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</a:p>
          <a:p>
            <a:pPr algn="ctr"/>
            <a:r>
              <a:rPr lang="ru-RU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якими</a:t>
            </a:r>
            <a:r>
              <a:rPr lang="ru-RU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вона робить ранку на </a:t>
            </a:r>
            <a:r>
              <a:rPr lang="ru-RU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шкірі</a:t>
            </a:r>
            <a:r>
              <a:rPr lang="ru-RU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жертви</a:t>
            </a:r>
            <a:r>
              <a:rPr lang="ru-RU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і живиться </a:t>
            </a:r>
            <a:r>
              <a:rPr lang="ru-RU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її</a:t>
            </a:r>
            <a:r>
              <a:rPr lang="ru-RU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кров’ю</a:t>
            </a:r>
            <a:r>
              <a:rPr lang="ru-RU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9755341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838199"/>
          </a:xfrm>
        </p:spPr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</a:rPr>
              <a:t>Ракоподібні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203325"/>
            <a:ext cx="10058400" cy="5654675"/>
          </a:xfrm>
        </p:spPr>
      </p:pic>
    </p:spTree>
    <p:extLst>
      <p:ext uri="{BB962C8B-B14F-4D97-AF65-F5344CB8AC3E}">
        <p14:creationId xmlns:p14="http://schemas.microsoft.com/office/powerpoint/2010/main" xmlns="" val="16121571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853" y="524785"/>
            <a:ext cx="11176461" cy="915034"/>
          </a:xfrm>
        </p:spPr>
        <p:txBody>
          <a:bodyPr>
            <a:normAutofit fontScale="90000"/>
          </a:bodyPr>
          <a:lstStyle/>
          <a:p>
            <a:r>
              <a:rPr lang="uk-UA" sz="5400" b="1" dirty="0" smtClean="0">
                <a:solidFill>
                  <a:srgbClr val="C00000"/>
                </a:solidFill>
              </a:rPr>
              <a:t>Павукоподібні.</a:t>
            </a:r>
            <a:br>
              <a:rPr lang="uk-UA" sz="5400" b="1" dirty="0" smtClean="0">
                <a:solidFill>
                  <a:srgbClr val="C00000"/>
                </a:solidFill>
              </a:rPr>
            </a:br>
            <a:r>
              <a:rPr lang="uk-UA" sz="5400" b="1" dirty="0" smtClean="0">
                <a:solidFill>
                  <a:srgbClr val="C00000"/>
                </a:solidFill>
              </a:rPr>
              <a:t>Кліщі</a:t>
            </a:r>
            <a:r>
              <a:rPr lang="uk-UA" b="1" dirty="0" smtClean="0">
                <a:solidFill>
                  <a:srgbClr val="C00000"/>
                </a:solidFill>
              </a:rPr>
              <a:t> 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2313" y="1617298"/>
            <a:ext cx="6084916" cy="3461779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365126"/>
            <a:ext cx="5465619" cy="6243492"/>
          </a:xfrm>
        </p:spPr>
        <p:txBody>
          <a:bodyPr>
            <a:normAutofit/>
          </a:bodyPr>
          <a:lstStyle/>
          <a:p>
            <a:r>
              <a:rPr lang="ru-RU" dirty="0" err="1"/>
              <a:t>Кліщі</a:t>
            </a:r>
            <a:r>
              <a:rPr lang="ru-RU" dirty="0"/>
              <a:t> </a:t>
            </a:r>
            <a:r>
              <a:rPr lang="ru-RU" dirty="0" err="1"/>
              <a:t>небезпечні</a:t>
            </a:r>
            <a:r>
              <a:rPr lang="ru-RU" dirty="0"/>
              <a:t> для людей тому,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переносять</a:t>
            </a:r>
            <a:r>
              <a:rPr lang="ru-RU" dirty="0"/>
              <a:t> </a:t>
            </a:r>
            <a:r>
              <a:rPr lang="ru-RU" dirty="0" err="1" smtClean="0"/>
              <a:t>збудників</a:t>
            </a:r>
            <a:r>
              <a:rPr lang="ru-RU" dirty="0" smtClean="0"/>
              <a:t> </a:t>
            </a:r>
            <a:r>
              <a:rPr lang="ru-RU" dirty="0" err="1"/>
              <a:t>інфекційних</a:t>
            </a:r>
            <a:r>
              <a:rPr lang="ru-RU" dirty="0"/>
              <a:t> </a:t>
            </a:r>
            <a:r>
              <a:rPr lang="ru-RU" dirty="0" smtClean="0"/>
              <a:t>хвороб. </a:t>
            </a:r>
            <a:r>
              <a:rPr lang="ru-RU" dirty="0" err="1" smtClean="0"/>
              <a:t>Внаслідок</a:t>
            </a:r>
            <a:r>
              <a:rPr lang="ru-RU" dirty="0" smtClean="0"/>
              <a:t> </a:t>
            </a:r>
            <a:r>
              <a:rPr lang="ru-RU" dirty="0"/>
              <a:t>укусу </a:t>
            </a:r>
            <a:r>
              <a:rPr lang="ru-RU" dirty="0" err="1"/>
              <a:t>кліща</a:t>
            </a:r>
            <a:r>
              <a:rPr lang="ru-RU" dirty="0"/>
              <a:t> </a:t>
            </a:r>
            <a:r>
              <a:rPr lang="ru-RU" dirty="0" err="1"/>
              <a:t>ці</a:t>
            </a:r>
            <a:r>
              <a:rPr lang="ru-RU" dirty="0"/>
              <a:t> </a:t>
            </a:r>
            <a:r>
              <a:rPr lang="ru-RU" dirty="0" err="1"/>
              <a:t>збудники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є </a:t>
            </a:r>
            <a:r>
              <a:rPr lang="ru-RU" dirty="0" err="1"/>
              <a:t>живими</a:t>
            </a:r>
            <a:r>
              <a:rPr lang="ru-RU" dirty="0"/>
              <a:t> </a:t>
            </a:r>
            <a:r>
              <a:rPr lang="ru-RU" dirty="0" err="1"/>
              <a:t>організмами</a:t>
            </a:r>
            <a:r>
              <a:rPr lang="ru-RU" dirty="0"/>
              <a:t> </a:t>
            </a:r>
            <a:r>
              <a:rPr lang="ru-RU" dirty="0" err="1"/>
              <a:t>різної</a:t>
            </a:r>
            <a:r>
              <a:rPr lang="ru-RU" dirty="0"/>
              <a:t> </a:t>
            </a:r>
            <a:r>
              <a:rPr lang="ru-RU" dirty="0" err="1"/>
              <a:t>природи</a:t>
            </a:r>
            <a:r>
              <a:rPr lang="ru-RU" dirty="0"/>
              <a:t> (</a:t>
            </a:r>
            <a:r>
              <a:rPr lang="ru-RU" dirty="0" err="1"/>
              <a:t>бактеріями</a:t>
            </a:r>
            <a:r>
              <a:rPr lang="ru-RU" dirty="0"/>
              <a:t>, </a:t>
            </a:r>
            <a:r>
              <a:rPr lang="ru-RU" dirty="0" err="1"/>
              <a:t>рикетсіями</a:t>
            </a:r>
            <a:r>
              <a:rPr lang="ru-RU" dirty="0"/>
              <a:t>, </a:t>
            </a:r>
            <a:r>
              <a:rPr lang="ru-RU" dirty="0" err="1"/>
              <a:t>вірусами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найпростішими</a:t>
            </a:r>
            <a:r>
              <a:rPr lang="ru-RU" dirty="0"/>
              <a:t>), </a:t>
            </a:r>
            <a:r>
              <a:rPr lang="ru-RU" dirty="0" err="1"/>
              <a:t>здатні</a:t>
            </a:r>
            <a:r>
              <a:rPr lang="ru-RU" dirty="0"/>
              <a:t> </a:t>
            </a:r>
            <a:r>
              <a:rPr lang="ru-RU" dirty="0" err="1" smtClean="0"/>
              <a:t>інфікувати</a:t>
            </a:r>
            <a:r>
              <a:rPr lang="ru-RU" dirty="0" smtClean="0"/>
              <a:t> </a:t>
            </a:r>
            <a:r>
              <a:rPr lang="ru-RU" dirty="0" err="1" smtClean="0"/>
              <a:t>людину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 </a:t>
            </a:r>
            <a:r>
              <a:rPr lang="ru-RU" dirty="0" err="1"/>
              <a:t>Найрозповсюдженішою</a:t>
            </a:r>
            <a:r>
              <a:rPr lang="ru-RU" dirty="0"/>
              <a:t> в </a:t>
            </a:r>
            <a:r>
              <a:rPr lang="ru-RU" dirty="0" err="1"/>
              <a:t>Україні</a:t>
            </a:r>
            <a:r>
              <a:rPr lang="ru-RU" dirty="0"/>
              <a:t> є хвороба Лайма (</a:t>
            </a:r>
            <a:r>
              <a:rPr lang="ru-RU" dirty="0" err="1"/>
              <a:t>щороку</a:t>
            </a:r>
            <a:r>
              <a:rPr lang="ru-RU" dirty="0"/>
              <a:t> </a:t>
            </a:r>
            <a:r>
              <a:rPr lang="ru-RU" dirty="0" err="1"/>
              <a:t>реєструють</a:t>
            </a:r>
            <a:r>
              <a:rPr lang="ru-RU" dirty="0"/>
              <a:t> </a:t>
            </a:r>
            <a:r>
              <a:rPr lang="ru-RU" dirty="0" err="1"/>
              <a:t>близько</a:t>
            </a:r>
            <a:r>
              <a:rPr lang="ru-RU" dirty="0"/>
              <a:t> 3-х </a:t>
            </a:r>
            <a:r>
              <a:rPr lang="ru-RU" dirty="0" err="1"/>
              <a:t>тисяч</a:t>
            </a:r>
            <a:r>
              <a:rPr lang="ru-RU" dirty="0"/>
              <a:t> </a:t>
            </a:r>
            <a:r>
              <a:rPr lang="ru-RU" dirty="0" err="1"/>
              <a:t>випадків</a:t>
            </a:r>
            <a:r>
              <a:rPr lang="ru-R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xmlns="" val="29414397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1543" y="616857"/>
            <a:ext cx="10972800" cy="12192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C00000"/>
                </a:solidFill>
              </a:rPr>
              <a:t>Залозник вугровий </a:t>
            </a:r>
            <a:br>
              <a:rPr lang="uk-UA" b="1" dirty="0" smtClean="0">
                <a:solidFill>
                  <a:srgbClr val="C00000"/>
                </a:solidFill>
              </a:rPr>
            </a:br>
            <a:r>
              <a:rPr lang="ru-RU" sz="3600" dirty="0" err="1" smtClean="0"/>
              <a:t>Зараження</a:t>
            </a:r>
            <a:r>
              <a:rPr lang="ru-RU" sz="3600" dirty="0" smtClean="0"/>
              <a:t> </a:t>
            </a:r>
            <a:r>
              <a:rPr lang="ru-RU" sz="3600" dirty="0" err="1"/>
              <a:t>відбувається</a:t>
            </a:r>
            <a:r>
              <a:rPr lang="ru-RU" sz="3600" dirty="0"/>
              <a:t> </a:t>
            </a:r>
            <a:r>
              <a:rPr lang="ru-RU" sz="3600" dirty="0" err="1"/>
              <a:t>контактним</a:t>
            </a:r>
            <a:r>
              <a:rPr lang="ru-RU" sz="3600" dirty="0"/>
              <a:t> шляхом </a:t>
            </a:r>
            <a:r>
              <a:rPr lang="ru-RU" sz="3600" dirty="0" err="1"/>
              <a:t>від</a:t>
            </a:r>
            <a:r>
              <a:rPr lang="ru-RU" sz="3600" dirty="0"/>
              <a:t> </a:t>
            </a:r>
            <a:r>
              <a:rPr lang="ru-RU" sz="3600" dirty="0" err="1"/>
              <a:t>хворої</a:t>
            </a:r>
            <a:r>
              <a:rPr lang="ru-RU" sz="3600" dirty="0"/>
              <a:t> </a:t>
            </a:r>
            <a:r>
              <a:rPr lang="ru-RU" sz="3600" dirty="0" err="1"/>
              <a:t>людини</a:t>
            </a:r>
            <a:r>
              <a:rPr lang="ru-RU" sz="3600" dirty="0"/>
              <a:t>.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377" y="2286000"/>
            <a:ext cx="6568323" cy="3250276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613699" y="1690689"/>
            <a:ext cx="4740100" cy="4486274"/>
          </a:xfrm>
        </p:spPr>
        <p:txBody>
          <a:bodyPr>
            <a:normAutofit lnSpcReduction="10000"/>
          </a:bodyPr>
          <a:lstStyle/>
          <a:p>
            <a:r>
              <a:rPr lang="ru-RU" dirty="0" err="1"/>
              <a:t>Викликає</a:t>
            </a:r>
            <a:r>
              <a:rPr lang="ru-RU" dirty="0"/>
              <a:t> закупорку волосяного </a:t>
            </a:r>
            <a:r>
              <a:rPr lang="ru-RU" dirty="0" err="1"/>
              <a:t>мішечка</a:t>
            </a:r>
            <a:r>
              <a:rPr lang="ru-RU" dirty="0"/>
              <a:t> і протоки </a:t>
            </a:r>
            <a:r>
              <a:rPr lang="ru-RU" dirty="0" err="1"/>
              <a:t>сальної</a:t>
            </a:r>
            <a:r>
              <a:rPr lang="ru-RU" dirty="0"/>
              <a:t> </a:t>
            </a:r>
            <a:r>
              <a:rPr lang="ru-RU" dirty="0" err="1"/>
              <a:t>залози</a:t>
            </a:r>
            <a:r>
              <a:rPr lang="ru-RU" dirty="0"/>
              <a:t>. У </a:t>
            </a:r>
            <a:r>
              <a:rPr lang="ru-RU" dirty="0" err="1"/>
              <a:t>випадку</a:t>
            </a:r>
            <a:r>
              <a:rPr lang="ru-RU" dirty="0"/>
              <a:t> </a:t>
            </a:r>
            <a:r>
              <a:rPr lang="ru-RU" dirty="0" err="1"/>
              <a:t>приєднання</a:t>
            </a:r>
            <a:r>
              <a:rPr lang="ru-RU" dirty="0"/>
              <a:t> </a:t>
            </a:r>
            <a:r>
              <a:rPr lang="ru-RU" dirty="0" err="1"/>
              <a:t>бактеріальної</a:t>
            </a:r>
            <a:r>
              <a:rPr lang="ru-RU" dirty="0"/>
              <a:t> </a:t>
            </a:r>
            <a:r>
              <a:rPr lang="ru-RU" dirty="0" err="1"/>
              <a:t>інфекції</a:t>
            </a:r>
            <a:r>
              <a:rPr lang="ru-RU" dirty="0"/>
              <a:t> на </a:t>
            </a:r>
            <a:r>
              <a:rPr lang="ru-RU" dirty="0" err="1"/>
              <a:t>шкірі</a:t>
            </a:r>
            <a:r>
              <a:rPr lang="ru-RU" dirty="0"/>
              <a:t> </a:t>
            </a:r>
            <a:r>
              <a:rPr lang="ru-RU" dirty="0" err="1"/>
              <a:t>з'являються</a:t>
            </a:r>
            <a:r>
              <a:rPr lang="ru-RU" dirty="0"/>
              <a:t> </a:t>
            </a:r>
            <a:r>
              <a:rPr lang="ru-RU" dirty="0" err="1"/>
              <a:t>гнійні</a:t>
            </a:r>
            <a:r>
              <a:rPr lang="ru-RU" dirty="0"/>
              <a:t> </a:t>
            </a:r>
            <a:r>
              <a:rPr lang="ru-RU" dirty="0" err="1"/>
              <a:t>вугрі</a:t>
            </a:r>
            <a:r>
              <a:rPr lang="ru-RU" dirty="0"/>
              <a:t>.</a:t>
            </a:r>
          </a:p>
          <a:p>
            <a:r>
              <a:rPr lang="ru-RU" dirty="0"/>
              <a:t>При </a:t>
            </a:r>
            <a:r>
              <a:rPr lang="ru-RU" dirty="0" err="1"/>
              <a:t>тривалому</a:t>
            </a:r>
            <a:r>
              <a:rPr lang="ru-RU" dirty="0"/>
              <a:t> </a:t>
            </a:r>
            <a:r>
              <a:rPr lang="ru-RU" dirty="0" err="1"/>
              <a:t>перебігу</a:t>
            </a:r>
            <a:r>
              <a:rPr lang="ru-RU" dirty="0"/>
              <a:t> </a:t>
            </a:r>
            <a:r>
              <a:rPr lang="ru-RU" dirty="0" err="1"/>
              <a:t>хвороби</a:t>
            </a:r>
            <a:r>
              <a:rPr lang="ru-RU" dirty="0"/>
              <a:t> і </a:t>
            </a:r>
            <a:r>
              <a:rPr lang="ru-RU" dirty="0" err="1"/>
              <a:t>масовому</a:t>
            </a:r>
            <a:r>
              <a:rPr lang="ru-RU" dirty="0"/>
              <a:t> </a:t>
            </a:r>
            <a:r>
              <a:rPr lang="ru-RU" dirty="0" err="1"/>
              <a:t>зараженні</a:t>
            </a:r>
            <a:r>
              <a:rPr lang="ru-RU" dirty="0"/>
              <a:t> </a:t>
            </a:r>
            <a:r>
              <a:rPr lang="ru-RU" dirty="0" err="1"/>
              <a:t>шкіра</a:t>
            </a:r>
            <a:r>
              <a:rPr lang="ru-RU" dirty="0"/>
              <a:t> </a:t>
            </a:r>
            <a:r>
              <a:rPr lang="ru-RU" dirty="0" err="1"/>
              <a:t>стає</a:t>
            </a:r>
            <a:r>
              <a:rPr lang="ru-RU" dirty="0"/>
              <a:t> </a:t>
            </a:r>
            <a:r>
              <a:rPr lang="ru-RU" dirty="0" err="1" smtClean="0"/>
              <a:t>зморшкуватою</a:t>
            </a:r>
            <a:r>
              <a:rPr lang="ru-RU" dirty="0" smtClean="0"/>
              <a:t>, </a:t>
            </a:r>
            <a:r>
              <a:rPr lang="ru-RU" dirty="0" err="1" smtClean="0"/>
              <a:t>випадають</a:t>
            </a:r>
            <a:r>
              <a:rPr lang="ru-RU" dirty="0" smtClean="0"/>
              <a:t> </a:t>
            </a:r>
            <a:r>
              <a:rPr lang="ru-RU" dirty="0"/>
              <a:t>брови і </a:t>
            </a:r>
            <a:r>
              <a:rPr lang="ru-RU" dirty="0" err="1"/>
              <a:t>вії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713621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58F41741-4122-4AAC-B2B1-29DA961313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73511" y="739950"/>
            <a:ext cx="6818490" cy="61684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3098337-F09E-4967-BBA4-9AB139AD0A04}"/>
              </a:ext>
            </a:extLst>
          </p:cNvPr>
          <p:cNvSpPr txBox="1"/>
          <p:nvPr/>
        </p:nvSpPr>
        <p:spPr>
          <a:xfrm>
            <a:off x="0" y="169389"/>
            <a:ext cx="9144000" cy="400110"/>
          </a:xfrm>
          <a:prstGeom prst="rect">
            <a:avLst/>
          </a:prstGeom>
          <a:solidFill>
            <a:srgbClr val="2E724F"/>
          </a:solidFill>
        </p:spPr>
        <p:txBody>
          <a:bodyPr wrap="square">
            <a:spAutoFit/>
          </a:bodyPr>
          <a:lstStyle/>
          <a:p>
            <a:pPr algn="ctr"/>
            <a:r>
              <a:rPr lang="uk-UA" sz="2000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К</a:t>
            </a:r>
            <a:r>
              <a:rPr lang="uk-UA" sz="20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оростяний кліщ – представник павукоподібних - викликає коросту</a:t>
            </a:r>
            <a:endParaRPr lang="ru-RU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1048277-CF06-41A2-B36A-746BAE1388E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4655" y="1090973"/>
            <a:ext cx="4937873" cy="37034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9ED4AAE-6FF4-415A-BA70-B0BD38FC1302}"/>
              </a:ext>
            </a:extLst>
          </p:cNvPr>
          <p:cNvSpPr txBox="1"/>
          <p:nvPr/>
        </p:nvSpPr>
        <p:spPr>
          <a:xfrm>
            <a:off x="960259" y="739951"/>
            <a:ext cx="33866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6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Кліщі мікроскопічні, до 0,4 мм 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7055960-B902-4FFF-A7D9-C76CBA5D5F10}"/>
              </a:ext>
            </a:extLst>
          </p:cNvPr>
          <p:cNvSpPr txBox="1"/>
          <p:nvPr/>
        </p:nvSpPr>
        <p:spPr>
          <a:xfrm>
            <a:off x="28924" y="5028363"/>
            <a:ext cx="524933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Comic Sans MS" panose="030F0702030302020204" pitchFamily="66" charset="0"/>
              </a:rPr>
              <a:t>Самки </a:t>
            </a:r>
            <a:r>
              <a:rPr lang="ru-RU" dirty="0" err="1">
                <a:latin typeface="Comic Sans MS" panose="030F0702030302020204" pitchFamily="66" charset="0"/>
              </a:rPr>
              <a:t>пробуравлюють</a:t>
            </a:r>
            <a:r>
              <a:rPr lang="ru-RU" dirty="0">
                <a:latin typeface="Comic Sans MS" panose="030F0702030302020204" pitchFamily="66" charset="0"/>
              </a:rPr>
              <a:t> ходи і </a:t>
            </a:r>
            <a:r>
              <a:rPr lang="ru-RU" dirty="0" err="1">
                <a:latin typeface="Comic Sans MS" panose="030F0702030302020204" pitchFamily="66" charset="0"/>
              </a:rPr>
              <a:t>живляться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клітинами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хазяїна</a:t>
            </a:r>
            <a:r>
              <a:rPr lang="ru-RU" dirty="0">
                <a:latin typeface="Comic Sans MS" panose="030F0702030302020204" pitchFamily="66" charset="0"/>
              </a:rPr>
              <a:t>. </a:t>
            </a:r>
          </a:p>
          <a:p>
            <a:pPr algn="ctr"/>
            <a:r>
              <a:rPr lang="ru-RU" dirty="0">
                <a:latin typeface="Comic Sans MS" panose="030F0702030302020204" pitchFamily="66" charset="0"/>
              </a:rPr>
              <a:t>У ходах вони </a:t>
            </a:r>
            <a:r>
              <a:rPr lang="ru-RU" dirty="0" err="1">
                <a:latin typeface="Comic Sans MS" panose="030F0702030302020204" pitchFamily="66" charset="0"/>
              </a:rPr>
              <a:t>відкладають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яйця</a:t>
            </a:r>
            <a:r>
              <a:rPr lang="ru-RU" dirty="0">
                <a:latin typeface="Comic Sans MS" panose="030F0702030302020204" pitchFamily="66" charset="0"/>
              </a:rPr>
              <a:t>. </a:t>
            </a:r>
          </a:p>
          <a:p>
            <a:pPr algn="ctr"/>
            <a:r>
              <a:rPr lang="ru-RU" dirty="0">
                <a:latin typeface="Comic Sans MS" panose="030F0702030302020204" pitchFamily="66" charset="0"/>
              </a:rPr>
              <a:t>Тут </a:t>
            </a:r>
            <a:r>
              <a:rPr lang="ru-RU" dirty="0" err="1">
                <a:latin typeface="Comic Sans MS" panose="030F0702030302020204" pitchFamily="66" charset="0"/>
              </a:rPr>
              <a:t>яйця</a:t>
            </a:r>
            <a:r>
              <a:rPr lang="ru-RU" dirty="0">
                <a:latin typeface="Comic Sans MS" panose="030F0702030302020204" pitchFamily="66" charset="0"/>
              </a:rPr>
              <a:t> і </a:t>
            </a:r>
            <a:r>
              <a:rPr lang="ru-RU" dirty="0" err="1">
                <a:latin typeface="Comic Sans MS" panose="030F0702030302020204" pitchFamily="66" charset="0"/>
              </a:rPr>
              <a:t>розвиваються</a:t>
            </a:r>
            <a:r>
              <a:rPr lang="ru-RU" dirty="0">
                <a:latin typeface="Comic Sans MS" panose="030F0702030302020204" pitchFamily="66" charset="0"/>
              </a:rPr>
              <a:t>. </a:t>
            </a:r>
          </a:p>
          <a:p>
            <a:pPr algn="ctr"/>
            <a:r>
              <a:rPr lang="ru-RU" dirty="0" err="1">
                <a:latin typeface="Comic Sans MS" panose="030F0702030302020204" pitchFamily="66" charset="0"/>
              </a:rPr>
              <a:t>Живуть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дорослі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кліщі</a:t>
            </a:r>
            <a:r>
              <a:rPr lang="ru-RU" dirty="0">
                <a:latin typeface="Comic Sans MS" panose="030F0702030302020204" pitchFamily="66" charset="0"/>
              </a:rPr>
              <a:t> до 40-45 </a:t>
            </a:r>
            <a:r>
              <a:rPr lang="ru-RU" dirty="0" err="1">
                <a:latin typeface="Comic Sans MS" panose="030F0702030302020204" pitchFamily="66" charset="0"/>
              </a:rPr>
              <a:t>днів</a:t>
            </a:r>
            <a:r>
              <a:rPr lang="ru-RU" dirty="0">
                <a:latin typeface="Comic Sans MS" panose="030F0702030302020204" pitchFamily="66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3456791104"/>
      </p:ext>
    </p:extLst>
  </p:cSld>
  <p:clrMapOvr>
    <a:masterClrMapping/>
  </p:clrMapOvr>
  <p:transition spd="slow">
    <p:push dir="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43E387D-268A-49D8-B9CB-1393C7524DB6}"/>
              </a:ext>
            </a:extLst>
          </p:cNvPr>
          <p:cNvSpPr txBox="1"/>
          <p:nvPr/>
        </p:nvSpPr>
        <p:spPr>
          <a:xfrm>
            <a:off x="0" y="169389"/>
            <a:ext cx="6942667" cy="400110"/>
          </a:xfrm>
          <a:prstGeom prst="rect">
            <a:avLst/>
          </a:prstGeom>
          <a:solidFill>
            <a:srgbClr val="2E724F"/>
          </a:solidFill>
        </p:spPr>
        <p:txBody>
          <a:bodyPr wrap="square">
            <a:spAutoFit/>
          </a:bodyPr>
          <a:lstStyle/>
          <a:p>
            <a:pPr algn="ctr"/>
            <a:r>
              <a:rPr lang="uk-UA" sz="200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Іксодові</a:t>
            </a:r>
            <a:r>
              <a:rPr lang="uk-UA" sz="20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кліщі – тимчасові зовнішні паразити </a:t>
            </a:r>
            <a:endParaRPr lang="ru-RU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F056C9FB-8067-496C-AEA7-CC876A9BF615}"/>
              </a:ext>
            </a:extLst>
          </p:cNvPr>
          <p:cNvGrpSpPr/>
          <p:nvPr/>
        </p:nvGrpSpPr>
        <p:grpSpPr>
          <a:xfrm>
            <a:off x="0" y="669642"/>
            <a:ext cx="5226756" cy="3304943"/>
            <a:chOff x="0" y="669642"/>
            <a:chExt cx="5226756" cy="3304943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xmlns="" id="{722624C5-64DD-4A45-91B7-FA893A0AF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/>
            <a:srcRect l="14316" r="17792"/>
            <a:stretch/>
          </p:blipFill>
          <p:spPr>
            <a:xfrm>
              <a:off x="238773" y="669642"/>
              <a:ext cx="1917405" cy="155061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DE50C71-00DE-4E13-B76D-FC84AB9B2118}"/>
                </a:ext>
              </a:extLst>
            </p:cNvPr>
            <p:cNvSpPr txBox="1"/>
            <p:nvPr/>
          </p:nvSpPr>
          <p:spPr>
            <a:xfrm>
              <a:off x="0" y="2220259"/>
              <a:ext cx="5226756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dirty="0">
                  <a:latin typeface="Comic Sans MS" panose="030F0702030302020204" pitchFamily="66" charset="0"/>
                </a:rPr>
                <a:t>Характерною </a:t>
              </a:r>
              <a:r>
                <a:rPr lang="ru-RU" dirty="0" err="1">
                  <a:latin typeface="Comic Sans MS" panose="030F0702030302020204" pitchFamily="66" charset="0"/>
                </a:rPr>
                <a:t>особливістю</a:t>
              </a:r>
              <a:r>
                <a:rPr lang="ru-RU" dirty="0">
                  <a:latin typeface="Comic Sans MS" panose="030F0702030302020204" pitchFamily="66" charset="0"/>
                </a:rPr>
                <a:t> </a:t>
              </a:r>
              <a:r>
                <a:rPr lang="ru-RU" dirty="0" err="1">
                  <a:latin typeface="Comic Sans MS" panose="030F0702030302020204" pitchFamily="66" charset="0"/>
                </a:rPr>
                <a:t>цих</a:t>
              </a:r>
              <a:r>
                <a:rPr lang="ru-RU" dirty="0">
                  <a:latin typeface="Comic Sans MS" panose="030F0702030302020204" pitchFamily="66" charset="0"/>
                </a:rPr>
                <a:t> </a:t>
              </a:r>
              <a:r>
                <a:rPr lang="ru-RU" dirty="0" err="1">
                  <a:latin typeface="Comic Sans MS" panose="030F0702030302020204" pitchFamily="66" charset="0"/>
                </a:rPr>
                <a:t>кліщів</a:t>
              </a:r>
              <a:r>
                <a:rPr lang="ru-RU" dirty="0">
                  <a:latin typeface="Comic Sans MS" panose="030F0702030302020204" pitchFamily="66" charset="0"/>
                </a:rPr>
                <a:t> є те, </a:t>
              </a:r>
              <a:r>
                <a:rPr lang="ru-RU" dirty="0" err="1">
                  <a:latin typeface="Comic Sans MS" panose="030F0702030302020204" pitchFamily="66" charset="0"/>
                </a:rPr>
                <a:t>що</a:t>
              </a:r>
              <a:r>
                <a:rPr lang="ru-RU" dirty="0">
                  <a:latin typeface="Comic Sans MS" panose="030F0702030302020204" pitchFamily="66" charset="0"/>
                </a:rPr>
                <a:t> покриви </a:t>
              </a:r>
              <a:r>
                <a:rPr lang="ru-RU" dirty="0" err="1">
                  <a:latin typeface="Comic Sans MS" panose="030F0702030302020204" pitchFamily="66" charset="0"/>
                </a:rPr>
                <a:t>тіла</a:t>
              </a:r>
              <a:r>
                <a:rPr lang="ru-RU" dirty="0">
                  <a:latin typeface="Comic Sans MS" panose="030F0702030302020204" pitchFamily="66" charset="0"/>
                </a:rPr>
                <a:t> і </a:t>
              </a:r>
              <a:r>
                <a:rPr lang="ru-RU" dirty="0" err="1">
                  <a:latin typeface="Comic Sans MS" panose="030F0702030302020204" pitchFamily="66" charset="0"/>
                </a:rPr>
                <a:t>травна</a:t>
              </a:r>
              <a:r>
                <a:rPr lang="ru-RU" dirty="0">
                  <a:latin typeface="Comic Sans MS" panose="030F0702030302020204" pitchFamily="66" charset="0"/>
                </a:rPr>
                <a:t> система </a:t>
              </a:r>
              <a:r>
                <a:rPr lang="ru-RU" dirty="0" err="1">
                  <a:latin typeface="Comic Sans MS" panose="030F0702030302020204" pitchFamily="66" charset="0"/>
                </a:rPr>
                <a:t>самиці</a:t>
              </a:r>
              <a:r>
                <a:rPr lang="ru-RU" dirty="0">
                  <a:latin typeface="Comic Sans MS" panose="030F0702030302020204" pitchFamily="66" charset="0"/>
                </a:rPr>
                <a:t> сильно </a:t>
              </a:r>
              <a:r>
                <a:rPr lang="ru-RU" dirty="0" err="1">
                  <a:latin typeface="Comic Sans MS" panose="030F0702030302020204" pitchFamily="66" charset="0"/>
                </a:rPr>
                <a:t>розтягуються</a:t>
              </a:r>
              <a:r>
                <a:rPr lang="ru-RU" dirty="0">
                  <a:latin typeface="Comic Sans MS" panose="030F0702030302020204" pitchFamily="66" charset="0"/>
                </a:rPr>
                <a:t>. </a:t>
              </a:r>
              <a:r>
                <a:rPr lang="ru-RU" dirty="0" err="1">
                  <a:latin typeface="Comic Sans MS" panose="030F0702030302020204" pitchFamily="66" charset="0"/>
                </a:rPr>
                <a:t>Це</a:t>
              </a:r>
              <a:r>
                <a:rPr lang="ru-RU" dirty="0">
                  <a:latin typeface="Comic Sans MS" panose="030F0702030302020204" pitchFamily="66" charset="0"/>
                </a:rPr>
                <a:t> </a:t>
              </a:r>
              <a:r>
                <a:rPr lang="ru-RU" dirty="0" err="1">
                  <a:latin typeface="Comic Sans MS" panose="030F0702030302020204" pitchFamily="66" charset="0"/>
                </a:rPr>
                <a:t>дозволяє</a:t>
              </a:r>
              <a:r>
                <a:rPr lang="ru-RU" dirty="0">
                  <a:latin typeface="Comic Sans MS" panose="030F0702030302020204" pitchFamily="66" charset="0"/>
                </a:rPr>
                <a:t> </a:t>
              </a:r>
              <a:r>
                <a:rPr lang="ru-RU" dirty="0" err="1">
                  <a:latin typeface="Comic Sans MS" panose="030F0702030302020204" pitchFamily="66" charset="0"/>
                </a:rPr>
                <a:t>їм</a:t>
              </a:r>
              <a:r>
                <a:rPr lang="ru-RU" dirty="0">
                  <a:latin typeface="Comic Sans MS" panose="030F0702030302020204" pitchFamily="66" charset="0"/>
                </a:rPr>
                <a:t> </a:t>
              </a:r>
              <a:r>
                <a:rPr lang="ru-RU" dirty="0" err="1">
                  <a:latin typeface="Comic Sans MS" panose="030F0702030302020204" pitchFamily="66" charset="0"/>
                </a:rPr>
                <a:t>харчуватися</a:t>
              </a:r>
              <a:r>
                <a:rPr lang="ru-RU" dirty="0">
                  <a:latin typeface="Comic Sans MS" panose="030F0702030302020204" pitchFamily="66" charset="0"/>
                </a:rPr>
                <a:t> </a:t>
              </a:r>
              <a:r>
                <a:rPr lang="ru-RU" dirty="0" err="1">
                  <a:latin typeface="Comic Sans MS" panose="030F0702030302020204" pitchFamily="66" charset="0"/>
                </a:rPr>
                <a:t>рідко</a:t>
              </a:r>
              <a:r>
                <a:rPr lang="ru-RU" dirty="0">
                  <a:latin typeface="Comic Sans MS" panose="030F0702030302020204" pitchFamily="66" charset="0"/>
                </a:rPr>
                <a:t> (</a:t>
              </a:r>
              <a:r>
                <a:rPr lang="ru-RU" dirty="0" err="1">
                  <a:latin typeface="Comic Sans MS" panose="030F0702030302020204" pitchFamily="66" charset="0"/>
                </a:rPr>
                <a:t>іноді</a:t>
              </a:r>
              <a:r>
                <a:rPr lang="ru-RU" dirty="0">
                  <a:latin typeface="Comic Sans MS" panose="030F0702030302020204" pitchFamily="66" charset="0"/>
                </a:rPr>
                <a:t> раз в </a:t>
              </a:r>
              <a:r>
                <a:rPr lang="ru-RU" dirty="0" err="1">
                  <a:latin typeface="Comic Sans MS" panose="030F0702030302020204" pitchFamily="66" charset="0"/>
                </a:rPr>
                <a:t>житті</a:t>
              </a:r>
              <a:r>
                <a:rPr lang="ru-RU" dirty="0">
                  <a:latin typeface="Comic Sans MS" panose="030F0702030302020204" pitchFamily="66" charset="0"/>
                </a:rPr>
                <a:t>), але </a:t>
              </a:r>
              <a:r>
                <a:rPr lang="ru-RU" dirty="0" err="1">
                  <a:latin typeface="Comic Sans MS" panose="030F0702030302020204" pitchFamily="66" charset="0"/>
                </a:rPr>
                <a:t>багато</a:t>
              </a:r>
              <a:r>
                <a:rPr lang="ru-RU" dirty="0">
                  <a:latin typeface="Comic Sans MS" panose="030F0702030302020204" pitchFamily="66" charset="0"/>
                </a:rPr>
                <a:t>. </a:t>
              </a:r>
              <a:r>
                <a:rPr lang="ru-RU" dirty="0" err="1">
                  <a:latin typeface="Comic Sans MS" panose="030F0702030302020204" pitchFamily="66" charset="0"/>
                </a:rPr>
                <a:t>Ротовий</a:t>
              </a:r>
              <a:r>
                <a:rPr lang="ru-RU" dirty="0">
                  <a:latin typeface="Comic Sans MS" panose="030F0702030302020204" pitchFamily="66" charset="0"/>
                </a:rPr>
                <a:t> </a:t>
              </a:r>
              <a:r>
                <a:rPr lang="ru-RU" dirty="0" err="1">
                  <a:latin typeface="Comic Sans MS" panose="030F0702030302020204" pitchFamily="66" charset="0"/>
                </a:rPr>
                <a:t>апарат</a:t>
              </a:r>
              <a:r>
                <a:rPr lang="ru-RU" dirty="0">
                  <a:latin typeface="Comic Sans MS" panose="030F0702030302020204" pitchFamily="66" charset="0"/>
                </a:rPr>
                <a:t> </a:t>
              </a:r>
              <a:r>
                <a:rPr lang="ru-RU" dirty="0" err="1">
                  <a:latin typeface="Comic Sans MS" panose="030F0702030302020204" pitchFamily="66" charset="0"/>
                </a:rPr>
                <a:t>пристосований</a:t>
              </a:r>
              <a:r>
                <a:rPr lang="ru-RU" dirty="0">
                  <a:latin typeface="Comic Sans MS" panose="030F0702030302020204" pitchFamily="66" charset="0"/>
                </a:rPr>
                <a:t> для </a:t>
              </a:r>
              <a:r>
                <a:rPr lang="ru-RU" dirty="0" err="1">
                  <a:latin typeface="Comic Sans MS" panose="030F0702030302020204" pitchFamily="66" charset="0"/>
                </a:rPr>
                <a:t>проколювання</a:t>
              </a:r>
              <a:r>
                <a:rPr lang="ru-RU" dirty="0">
                  <a:latin typeface="Comic Sans MS" panose="030F0702030302020204" pitchFamily="66" charset="0"/>
                </a:rPr>
                <a:t> </a:t>
              </a:r>
              <a:r>
                <a:rPr lang="ru-RU" dirty="0" err="1">
                  <a:latin typeface="Comic Sans MS" panose="030F0702030302020204" pitchFamily="66" charset="0"/>
                </a:rPr>
                <a:t>шкіри</a:t>
              </a:r>
              <a:r>
                <a:rPr lang="ru-RU" dirty="0">
                  <a:latin typeface="Comic Sans MS" panose="030F0702030302020204" pitchFamily="66" charset="0"/>
                </a:rPr>
                <a:t> і </a:t>
              </a:r>
              <a:r>
                <a:rPr lang="ru-RU" dirty="0" err="1">
                  <a:latin typeface="Comic Sans MS" panose="030F0702030302020204" pitchFamily="66" charset="0"/>
                </a:rPr>
                <a:t>висмоктування</a:t>
              </a:r>
              <a:r>
                <a:rPr lang="ru-RU" dirty="0">
                  <a:latin typeface="Comic Sans MS" panose="030F0702030302020204" pitchFamily="66" charset="0"/>
                </a:rPr>
                <a:t> </a:t>
              </a:r>
              <a:r>
                <a:rPr lang="ru-RU" dirty="0" err="1">
                  <a:latin typeface="Comic Sans MS" panose="030F0702030302020204" pitchFamily="66" charset="0"/>
                </a:rPr>
                <a:t>крові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xmlns="" id="{FA083020-FFDD-4B2D-A181-593E88E74C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l="32222" t="12798" b="13645"/>
            <a:stretch/>
          </p:blipFill>
          <p:spPr>
            <a:xfrm>
              <a:off x="2239527" y="669642"/>
              <a:ext cx="2041133" cy="1550617"/>
            </a:xfrm>
            <a:prstGeom prst="rect">
              <a:avLst/>
            </a:prstGeom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C43CC10E-AFDB-4239-ACDF-34DFE349380A}"/>
              </a:ext>
            </a:extLst>
          </p:cNvPr>
          <p:cNvGrpSpPr/>
          <p:nvPr/>
        </p:nvGrpSpPr>
        <p:grpSpPr>
          <a:xfrm>
            <a:off x="238773" y="4091225"/>
            <a:ext cx="3780071" cy="2503247"/>
            <a:chOff x="238773" y="4091225"/>
            <a:chExt cx="3780071" cy="2503247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xmlns="" id="{D2454C44-CADD-4237-8F35-B75031219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8773" y="4091225"/>
              <a:ext cx="3780071" cy="250324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7C5B9D4B-0663-49FD-91C0-3D06F0EC6DC7}"/>
                </a:ext>
              </a:extLst>
            </p:cNvPr>
            <p:cNvSpPr txBox="1"/>
            <p:nvPr/>
          </p:nvSpPr>
          <p:spPr>
            <a:xfrm>
              <a:off x="270933" y="5914862"/>
              <a:ext cx="147187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Очікування </a:t>
              </a:r>
            </a:p>
            <a:p>
              <a:r>
                <a:rPr lang="uk-UA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здобичі</a:t>
              </a:r>
              <a:endParaRPr lang="ru-RU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4F0AFAB6-D8BC-4D1E-AD21-F56E34D267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10105" y="895343"/>
            <a:ext cx="5955581" cy="585761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9FA94A4-8476-402F-99E0-43FA8D39EA80}"/>
              </a:ext>
            </a:extLst>
          </p:cNvPr>
          <p:cNvSpPr txBox="1"/>
          <p:nvPr/>
        </p:nvSpPr>
        <p:spPr>
          <a:xfrm>
            <a:off x="9058268" y="3097422"/>
            <a:ext cx="31925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Після харчування самка відкладає яйця </a:t>
            </a:r>
            <a:endParaRPr lang="ru-RU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2940F44-7EAB-4D36-A5CE-703038FEFDB8}"/>
              </a:ext>
            </a:extLst>
          </p:cNvPr>
          <p:cNvSpPr txBox="1"/>
          <p:nvPr/>
        </p:nvSpPr>
        <p:spPr>
          <a:xfrm>
            <a:off x="9752525" y="4948337"/>
            <a:ext cx="231313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uk-UA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З яйця вилуплюється личинка, яка харчується зазвичай одноразово на дрібних ссавцях </a:t>
            </a:r>
            <a:endParaRPr lang="ru-RU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4003976-C4E2-4420-BCFA-41542257A2A3}"/>
              </a:ext>
            </a:extLst>
          </p:cNvPr>
          <p:cNvSpPr txBox="1"/>
          <p:nvPr/>
        </p:nvSpPr>
        <p:spPr>
          <a:xfrm>
            <a:off x="4019047" y="4804239"/>
            <a:ext cx="24154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Сита личинка </a:t>
            </a:r>
            <a:r>
              <a:rPr lang="ru-R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падає</a:t>
            </a:r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на землю, </a:t>
            </a:r>
            <a:r>
              <a:rPr lang="ru-R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линяє</a:t>
            </a:r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і </a:t>
            </a:r>
            <a:r>
              <a:rPr lang="ru-R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перетворюється</a:t>
            </a:r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в </a:t>
            </a:r>
            <a:r>
              <a:rPr lang="ru-R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німфу</a:t>
            </a:r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998D3FB-AB3E-4D07-BAAC-383B80E1EDD2}"/>
              </a:ext>
            </a:extLst>
          </p:cNvPr>
          <p:cNvSpPr txBox="1"/>
          <p:nvPr/>
        </p:nvSpPr>
        <p:spPr>
          <a:xfrm>
            <a:off x="4730045" y="636887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Дорослий кліщ </a:t>
            </a:r>
            <a:r>
              <a:rPr lang="uk-UA" sz="160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смокче</a:t>
            </a:r>
            <a:r>
              <a:rPr lang="uk-UA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кров великих ссавців  і людини</a:t>
            </a:r>
            <a:endParaRPr lang="ru-RU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57938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7"/>
            <a:ext cx="11353800" cy="1131165"/>
          </a:xfrm>
        </p:spPr>
        <p:txBody>
          <a:bodyPr>
            <a:normAutofit fontScale="90000"/>
          </a:bodyPr>
          <a:lstStyle/>
          <a:p>
            <a:r>
              <a:rPr lang="uk-UA" sz="5400" b="1" dirty="0" smtClean="0">
                <a:solidFill>
                  <a:srgbClr val="C00000"/>
                </a:solidFill>
              </a:rPr>
              <a:t>Комахи. </a:t>
            </a:r>
            <a:br>
              <a:rPr lang="uk-UA" sz="5400" b="1" dirty="0" smtClean="0">
                <a:solidFill>
                  <a:srgbClr val="C00000"/>
                </a:solidFill>
              </a:rPr>
            </a:br>
            <a:r>
              <a:rPr lang="uk-UA" sz="5400" b="1" dirty="0" smtClean="0">
                <a:solidFill>
                  <a:srgbClr val="C00000"/>
                </a:solidFill>
              </a:rPr>
              <a:t>Воші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996" y="1496291"/>
            <a:ext cx="6162501" cy="4621876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199" y="108066"/>
            <a:ext cx="5798127" cy="6434051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2400" dirty="0"/>
              <a:t> </a:t>
            </a:r>
            <a:r>
              <a:rPr lang="ru-RU" sz="2400" dirty="0" err="1"/>
              <a:t>Воші</a:t>
            </a:r>
            <a:r>
              <a:rPr lang="ru-RU" sz="2400" dirty="0"/>
              <a:t> </a:t>
            </a:r>
            <a:r>
              <a:rPr lang="ru-RU" sz="2400" dirty="0" err="1"/>
              <a:t>паразитують</a:t>
            </a:r>
            <a:r>
              <a:rPr lang="ru-RU" sz="2400" dirty="0"/>
              <a:t>  на </a:t>
            </a:r>
            <a:r>
              <a:rPr lang="ru-RU" sz="2400" dirty="0" err="1"/>
              <a:t>людині</a:t>
            </a:r>
            <a:r>
              <a:rPr lang="ru-RU" sz="2400" dirty="0"/>
              <a:t> </a:t>
            </a:r>
            <a:r>
              <a:rPr lang="ru-RU" sz="2400" dirty="0" err="1"/>
              <a:t>вже</a:t>
            </a:r>
            <a:r>
              <a:rPr lang="ru-RU" sz="2400" dirty="0"/>
              <a:t> </a:t>
            </a:r>
            <a:r>
              <a:rPr lang="ru-RU" sz="2400" dirty="0" err="1"/>
              <a:t>багато</a:t>
            </a:r>
            <a:r>
              <a:rPr lang="ru-RU" sz="2400" dirty="0"/>
              <a:t> </a:t>
            </a:r>
            <a:r>
              <a:rPr lang="ru-RU" sz="2400" dirty="0" err="1"/>
              <a:t>століть</a:t>
            </a:r>
            <a:r>
              <a:rPr lang="ru-RU" sz="2400" dirty="0" smtClean="0"/>
              <a:t>.</a:t>
            </a:r>
          </a:p>
          <a:p>
            <a:pPr>
              <a:spcBef>
                <a:spcPts val="0"/>
              </a:spcBef>
            </a:pPr>
            <a:r>
              <a:rPr lang="ru-RU" sz="2400" dirty="0"/>
              <a:t>  </a:t>
            </a:r>
            <a:r>
              <a:rPr lang="ru-RU" sz="2400" dirty="0" err="1"/>
              <a:t>Педикульоз</a:t>
            </a:r>
            <a:r>
              <a:rPr lang="ru-RU" sz="2400" dirty="0"/>
              <a:t> </a:t>
            </a:r>
            <a:r>
              <a:rPr lang="ru-RU" sz="2400" dirty="0" err="1"/>
              <a:t>можна</a:t>
            </a:r>
            <a:r>
              <a:rPr lang="ru-RU" sz="2400" dirty="0"/>
              <a:t> </a:t>
            </a:r>
            <a:r>
              <a:rPr lang="ru-RU" sz="2400" dirty="0" err="1"/>
              <a:t>отримати</a:t>
            </a:r>
            <a:r>
              <a:rPr lang="ru-RU" sz="2400" dirty="0"/>
              <a:t> в будь – </a:t>
            </a:r>
            <a:r>
              <a:rPr lang="ru-RU" sz="2400" dirty="0" err="1"/>
              <a:t>якому</a:t>
            </a:r>
            <a:r>
              <a:rPr lang="ru-RU" sz="2400" dirty="0"/>
              <a:t> </a:t>
            </a:r>
            <a:r>
              <a:rPr lang="ru-RU" sz="2400" dirty="0" err="1"/>
              <a:t>місці</a:t>
            </a:r>
            <a:r>
              <a:rPr lang="ru-RU" sz="2400" dirty="0"/>
              <a:t> , де є </a:t>
            </a:r>
            <a:r>
              <a:rPr lang="ru-RU" sz="2400" dirty="0" err="1"/>
              <a:t>тісний</a:t>
            </a:r>
            <a:r>
              <a:rPr lang="ru-RU" sz="2400" dirty="0"/>
              <a:t> контакт </a:t>
            </a:r>
            <a:r>
              <a:rPr lang="ru-RU" sz="2400" dirty="0" err="1"/>
              <a:t>людини</a:t>
            </a:r>
            <a:r>
              <a:rPr lang="ru-RU" sz="2400" dirty="0"/>
              <a:t> з </a:t>
            </a:r>
            <a:r>
              <a:rPr lang="ru-RU" sz="2400" dirty="0" err="1"/>
              <a:t>людиною</a:t>
            </a:r>
            <a:r>
              <a:rPr lang="ru-RU" sz="2400" dirty="0"/>
              <a:t>. </a:t>
            </a:r>
            <a:r>
              <a:rPr lang="ru-RU" sz="2400" dirty="0" err="1"/>
              <a:t>Це</a:t>
            </a:r>
            <a:r>
              <a:rPr lang="ru-RU" sz="2400" dirty="0"/>
              <a:t> </a:t>
            </a:r>
            <a:r>
              <a:rPr lang="ru-RU" sz="2400" dirty="0" err="1"/>
              <a:t>найчастіше</a:t>
            </a:r>
            <a:r>
              <a:rPr lang="ru-RU" sz="2400" dirty="0"/>
              <a:t> </a:t>
            </a:r>
            <a:r>
              <a:rPr lang="ru-RU" sz="2400" dirty="0" err="1"/>
              <a:t>відбувається</a:t>
            </a:r>
            <a:r>
              <a:rPr lang="ru-RU" sz="2400" dirty="0"/>
              <a:t> в </a:t>
            </a:r>
            <a:r>
              <a:rPr lang="ru-RU" sz="2400" dirty="0" err="1"/>
              <a:t>громадському</a:t>
            </a:r>
            <a:r>
              <a:rPr lang="ru-RU" sz="2400" dirty="0"/>
              <a:t> </a:t>
            </a:r>
            <a:r>
              <a:rPr lang="ru-RU" sz="2400" dirty="0" err="1"/>
              <a:t>транспорті</a:t>
            </a:r>
            <a:r>
              <a:rPr lang="ru-RU" sz="2400" dirty="0"/>
              <a:t>, </a:t>
            </a:r>
            <a:r>
              <a:rPr lang="ru-RU" sz="2400" dirty="0" err="1"/>
              <a:t>дитячому</a:t>
            </a:r>
            <a:r>
              <a:rPr lang="ru-RU" sz="2400" dirty="0"/>
              <a:t> </a:t>
            </a:r>
            <a:r>
              <a:rPr lang="ru-RU" sz="2400" dirty="0" err="1"/>
              <a:t>садочку</a:t>
            </a:r>
            <a:r>
              <a:rPr lang="ru-RU" sz="2400" dirty="0"/>
              <a:t>, </a:t>
            </a:r>
            <a:r>
              <a:rPr lang="ru-RU" sz="2400" dirty="0" err="1"/>
              <a:t>школі</a:t>
            </a:r>
            <a:r>
              <a:rPr lang="ru-RU" sz="2400" dirty="0"/>
              <a:t>, </a:t>
            </a:r>
            <a:r>
              <a:rPr lang="ru-RU" sz="2400" dirty="0" err="1"/>
              <a:t>спортивній</a:t>
            </a:r>
            <a:r>
              <a:rPr lang="ru-RU" sz="2400" dirty="0"/>
              <a:t> </a:t>
            </a:r>
            <a:r>
              <a:rPr lang="ru-RU" sz="2400" dirty="0" err="1"/>
              <a:t>секції</a:t>
            </a:r>
            <a:r>
              <a:rPr lang="ru-RU" sz="2400" dirty="0"/>
              <a:t>,  </a:t>
            </a:r>
            <a:r>
              <a:rPr lang="ru-RU" sz="2400" dirty="0" err="1"/>
              <a:t>басейні</a:t>
            </a:r>
            <a:r>
              <a:rPr lang="ru-RU" sz="2400" dirty="0"/>
              <a:t>, </a:t>
            </a:r>
            <a:r>
              <a:rPr lang="ru-RU" sz="2400" dirty="0" err="1"/>
              <a:t>театрі</a:t>
            </a:r>
            <a:r>
              <a:rPr lang="ru-RU" sz="2400" dirty="0"/>
              <a:t>.</a:t>
            </a:r>
            <a:r>
              <a:rPr lang="ru-RU" sz="2400" dirty="0" smtClean="0"/>
              <a:t> </a:t>
            </a:r>
          </a:p>
          <a:p>
            <a:pPr>
              <a:spcBef>
                <a:spcPts val="0"/>
              </a:spcBef>
            </a:pPr>
            <a:r>
              <a:rPr lang="ru-RU" sz="2400" dirty="0"/>
              <a:t>Вони </a:t>
            </a:r>
            <a:r>
              <a:rPr lang="ru-RU" sz="2400" dirty="0" err="1"/>
              <a:t>харчуються</a:t>
            </a:r>
            <a:r>
              <a:rPr lang="ru-RU" sz="2400" dirty="0"/>
              <a:t> </a:t>
            </a:r>
            <a:r>
              <a:rPr lang="ru-RU" sz="2400" dirty="0" err="1"/>
              <a:t>кров'ю</a:t>
            </a:r>
            <a:r>
              <a:rPr lang="ru-RU" sz="2400" dirty="0"/>
              <a:t> </a:t>
            </a:r>
            <a:r>
              <a:rPr lang="ru-RU" sz="2400" dirty="0" err="1"/>
              <a:t>людини</a:t>
            </a:r>
            <a:r>
              <a:rPr lang="ru-RU" sz="2400" dirty="0" smtClean="0"/>
              <a:t>.</a:t>
            </a:r>
          </a:p>
          <a:p>
            <a:pPr>
              <a:spcBef>
                <a:spcPts val="0"/>
              </a:spcBef>
            </a:pPr>
            <a:r>
              <a:rPr lang="ru-RU" sz="2400" dirty="0"/>
              <a:t>  </a:t>
            </a:r>
            <a:r>
              <a:rPr lang="ru-RU" sz="2400" dirty="0" err="1"/>
              <a:t>Симптоми</a:t>
            </a:r>
            <a:r>
              <a:rPr lang="ru-RU" sz="2400" dirty="0"/>
              <a:t> - </a:t>
            </a:r>
            <a:r>
              <a:rPr lang="ru-RU" sz="2400" dirty="0" err="1"/>
              <a:t>людина</a:t>
            </a:r>
            <a:r>
              <a:rPr lang="ru-RU" sz="2400" dirty="0"/>
              <a:t> </a:t>
            </a:r>
            <a:r>
              <a:rPr lang="ru-RU" sz="2400" dirty="0" err="1"/>
              <a:t>відчуває</a:t>
            </a:r>
            <a:r>
              <a:rPr lang="ru-RU" sz="2400" dirty="0"/>
              <a:t> </a:t>
            </a:r>
            <a:r>
              <a:rPr lang="ru-RU" sz="2400" dirty="0" err="1"/>
              <a:t>сильний</a:t>
            </a:r>
            <a:r>
              <a:rPr lang="ru-RU" sz="2400" dirty="0"/>
              <a:t> </a:t>
            </a:r>
            <a:r>
              <a:rPr lang="ru-RU" sz="2400" dirty="0" err="1"/>
              <a:t>свербіж</a:t>
            </a:r>
            <a:r>
              <a:rPr lang="ru-RU" sz="2400" dirty="0"/>
              <a:t>, </a:t>
            </a:r>
            <a:r>
              <a:rPr lang="ru-RU" sz="2400" dirty="0" err="1"/>
              <a:t>розчісує</a:t>
            </a:r>
            <a:r>
              <a:rPr lang="ru-RU" sz="2400" dirty="0"/>
              <a:t> </a:t>
            </a:r>
            <a:r>
              <a:rPr lang="ru-RU" sz="2400" dirty="0" err="1"/>
              <a:t>місця</a:t>
            </a:r>
            <a:r>
              <a:rPr lang="ru-RU" sz="2400" dirty="0"/>
              <a:t> </a:t>
            </a:r>
            <a:r>
              <a:rPr lang="ru-RU" sz="2400" dirty="0" err="1"/>
              <a:t>укусів</a:t>
            </a:r>
            <a:r>
              <a:rPr lang="ru-RU" sz="2400" dirty="0"/>
              <a:t>. </a:t>
            </a:r>
            <a:endParaRPr lang="ru-RU" sz="2400" dirty="0" smtClean="0"/>
          </a:p>
          <a:p>
            <a:pPr>
              <a:spcBef>
                <a:spcPts val="0"/>
              </a:spcBef>
            </a:pPr>
            <a:r>
              <a:rPr lang="ru-RU" sz="2400" dirty="0" err="1" smtClean="0"/>
              <a:t>Крім</a:t>
            </a:r>
            <a:r>
              <a:rPr lang="ru-RU" sz="2400" dirty="0" smtClean="0"/>
              <a:t> дискомфорту, </a:t>
            </a:r>
            <a:r>
              <a:rPr lang="ru-RU" sz="2400" dirty="0" err="1"/>
              <a:t>який</a:t>
            </a:r>
            <a:r>
              <a:rPr lang="ru-RU" sz="2400" dirty="0"/>
              <a:t> </a:t>
            </a:r>
            <a:r>
              <a:rPr lang="ru-RU" sz="2400" dirty="0" err="1"/>
              <a:t>виникає</a:t>
            </a:r>
            <a:r>
              <a:rPr lang="ru-RU" sz="2400" dirty="0"/>
              <a:t> при </a:t>
            </a:r>
            <a:r>
              <a:rPr lang="ru-RU" sz="2400" dirty="0" err="1"/>
              <a:t>наявності</a:t>
            </a:r>
            <a:r>
              <a:rPr lang="ru-RU" sz="2400" dirty="0"/>
              <a:t> </a:t>
            </a:r>
            <a:r>
              <a:rPr lang="ru-RU" sz="2400" dirty="0" err="1" smtClean="0"/>
              <a:t>вошей</a:t>
            </a:r>
            <a:r>
              <a:rPr lang="ru-RU" sz="2400" dirty="0"/>
              <a:t>, </a:t>
            </a:r>
            <a:r>
              <a:rPr lang="ru-RU" sz="2400" dirty="0" smtClean="0"/>
              <a:t>вони </a:t>
            </a:r>
            <a:r>
              <a:rPr lang="ru-RU" sz="2400" dirty="0" err="1" smtClean="0"/>
              <a:t>ще</a:t>
            </a:r>
            <a:r>
              <a:rPr lang="ru-RU" sz="2400" dirty="0" smtClean="0"/>
              <a:t> </a:t>
            </a:r>
            <a:r>
              <a:rPr lang="ru-RU" sz="2400" dirty="0" err="1" smtClean="0"/>
              <a:t>можуть</a:t>
            </a:r>
            <a:r>
              <a:rPr lang="ru-RU" sz="2400" dirty="0" smtClean="0"/>
              <a:t> бути </a:t>
            </a:r>
            <a:r>
              <a:rPr lang="ru-RU" sz="2400" dirty="0" err="1" smtClean="0"/>
              <a:t>переносниками</a:t>
            </a:r>
            <a:r>
              <a:rPr lang="ru-RU" sz="2400" dirty="0" smtClean="0"/>
              <a:t> </a:t>
            </a:r>
            <a:r>
              <a:rPr lang="ru-RU" sz="2400" dirty="0" err="1" smtClean="0"/>
              <a:t>небезпечних</a:t>
            </a:r>
            <a:r>
              <a:rPr lang="ru-RU" sz="2400" dirty="0" smtClean="0"/>
              <a:t> </a:t>
            </a:r>
            <a:r>
              <a:rPr lang="ru-RU" sz="2400" dirty="0" err="1" smtClean="0"/>
              <a:t>інфекційних</a:t>
            </a:r>
            <a:r>
              <a:rPr lang="ru-RU" sz="2400" dirty="0" smtClean="0"/>
              <a:t> хвороб.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69347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15591"/>
            <a:ext cx="121920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err="1" smtClean="0"/>
              <a:t>Місця</a:t>
            </a:r>
            <a:r>
              <a:rPr lang="ru-RU" sz="2400" dirty="0" smtClean="0"/>
              <a:t> </a:t>
            </a:r>
            <a:r>
              <a:rPr lang="ru-RU" sz="2400" dirty="0" err="1" smtClean="0"/>
              <a:t>локалізації</a:t>
            </a:r>
            <a:r>
              <a:rPr lang="ru-RU" sz="2400" dirty="0" smtClean="0"/>
              <a:t> </a:t>
            </a:r>
            <a:r>
              <a:rPr lang="ru-RU" sz="2400" dirty="0" err="1" smtClean="0"/>
              <a:t>найрізноманітніші</a:t>
            </a:r>
            <a:r>
              <a:rPr lang="ru-RU" sz="2400" dirty="0" smtClean="0"/>
              <a:t>:</a:t>
            </a:r>
          </a:p>
          <a:p>
            <a:pPr algn="just"/>
            <a:r>
              <a:rPr lang="ru-RU" sz="2400" dirty="0" err="1" smtClean="0"/>
              <a:t>печінка</a:t>
            </a:r>
            <a:r>
              <a:rPr lang="ru-RU" sz="2400" dirty="0" smtClean="0"/>
              <a:t>;</a:t>
            </a:r>
          </a:p>
          <a:p>
            <a:pPr algn="just"/>
            <a:r>
              <a:rPr lang="ru-RU" sz="2400" dirty="0" err="1" smtClean="0"/>
              <a:t>очі</a:t>
            </a:r>
            <a:r>
              <a:rPr lang="ru-RU" sz="2400" dirty="0" smtClean="0"/>
              <a:t>;</a:t>
            </a:r>
          </a:p>
          <a:p>
            <a:pPr algn="just"/>
            <a:r>
              <a:rPr lang="ru-RU" sz="2400" dirty="0" err="1" smtClean="0"/>
              <a:t>серце</a:t>
            </a:r>
            <a:r>
              <a:rPr lang="ru-RU" sz="2400" dirty="0" smtClean="0"/>
              <a:t>;</a:t>
            </a:r>
          </a:p>
          <a:p>
            <a:pPr algn="just"/>
            <a:r>
              <a:rPr lang="ru-RU" sz="2400" dirty="0" err="1" smtClean="0"/>
              <a:t>легені</a:t>
            </a:r>
            <a:endParaRPr lang="ru-RU" sz="2400" dirty="0" smtClean="0"/>
          </a:p>
          <a:p>
            <a:pPr algn="just"/>
            <a:r>
              <a:rPr lang="ru-RU" sz="2400" dirty="0" err="1" smtClean="0"/>
              <a:t>мозок</a:t>
            </a:r>
            <a:r>
              <a:rPr lang="ru-RU" sz="2400" dirty="0" smtClean="0"/>
              <a:t>.</a:t>
            </a:r>
          </a:p>
          <a:p>
            <a:pPr algn="just"/>
            <a:r>
              <a:rPr lang="ru-RU" sz="2400" dirty="0" smtClean="0"/>
              <a:t>При </a:t>
            </a:r>
            <a:r>
              <a:rPr lang="ru-RU" sz="2400" dirty="0" err="1" smtClean="0"/>
              <a:t>відсутності</a:t>
            </a:r>
            <a:r>
              <a:rPr lang="ru-RU" sz="2400" dirty="0" smtClean="0"/>
              <a:t> адекватного </a:t>
            </a:r>
            <a:r>
              <a:rPr lang="ru-RU" sz="2400" dirty="0" err="1" smtClean="0"/>
              <a:t>лікування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життєдіяльність</a:t>
            </a:r>
            <a:r>
              <a:rPr lang="ru-RU" sz="2400" dirty="0" smtClean="0"/>
              <a:t> </a:t>
            </a:r>
            <a:r>
              <a:rPr lang="ru-RU" sz="2400" dirty="0" err="1" smtClean="0"/>
              <a:t>паразитів</a:t>
            </a:r>
            <a:r>
              <a:rPr lang="ru-RU" sz="2400" dirty="0" smtClean="0"/>
              <a:t> </a:t>
            </a:r>
            <a:r>
              <a:rPr lang="ru-RU" sz="2400" dirty="0" err="1" smtClean="0"/>
              <a:t>може</a:t>
            </a:r>
            <a:r>
              <a:rPr lang="ru-RU" sz="2400" dirty="0" smtClean="0"/>
              <a:t> </a:t>
            </a:r>
            <a:r>
              <a:rPr lang="ru-RU" sz="2400" dirty="0" err="1" smtClean="0"/>
              <a:t>призвести</a:t>
            </a:r>
            <a:r>
              <a:rPr lang="ru-RU" sz="2400" dirty="0" smtClean="0"/>
              <a:t> до критичного </a:t>
            </a:r>
            <a:r>
              <a:rPr lang="ru-RU" sz="2400" dirty="0" err="1" smtClean="0"/>
              <a:t>руйнування</a:t>
            </a:r>
            <a:r>
              <a:rPr lang="ru-RU" sz="2400" dirty="0" smtClean="0"/>
              <a:t> органу, </a:t>
            </a:r>
            <a:r>
              <a:rPr lang="ru-RU" sz="2400" dirty="0" err="1" smtClean="0"/>
              <a:t>викликати</a:t>
            </a:r>
            <a:r>
              <a:rPr lang="ru-RU" sz="2400" dirty="0" smtClean="0"/>
              <a:t> </a:t>
            </a:r>
            <a:r>
              <a:rPr lang="ru-RU" sz="2400" dirty="0" err="1" smtClean="0"/>
              <a:t>важкі</a:t>
            </a:r>
            <a:r>
              <a:rPr lang="ru-RU" sz="2400" dirty="0" smtClean="0"/>
              <a:t> </a:t>
            </a:r>
            <a:r>
              <a:rPr lang="ru-RU" sz="2400" dirty="0" err="1" smtClean="0"/>
              <a:t>наслідки</a:t>
            </a:r>
            <a:r>
              <a:rPr lang="ru-RU" sz="2400" dirty="0" smtClean="0"/>
              <a:t> </a:t>
            </a:r>
            <a:r>
              <a:rPr lang="ru-RU" sz="2400" dirty="0" err="1" smtClean="0"/>
              <a:t>інвазії</a:t>
            </a:r>
            <a:r>
              <a:rPr lang="ru-RU" sz="2400" dirty="0" smtClean="0"/>
              <a:t>. Для </a:t>
            </a:r>
            <a:r>
              <a:rPr lang="ru-RU" sz="2400" dirty="0" err="1" smtClean="0"/>
              <a:t>запобігання</a:t>
            </a:r>
            <a:r>
              <a:rPr lang="ru-RU" sz="2400" dirty="0" smtClean="0"/>
              <a:t> </a:t>
            </a:r>
            <a:r>
              <a:rPr lang="ru-RU" sz="2400" dirty="0" err="1" smtClean="0"/>
              <a:t>ускладнень</a:t>
            </a:r>
            <a:r>
              <a:rPr lang="ru-RU" sz="2400" dirty="0" smtClean="0"/>
              <a:t> </a:t>
            </a:r>
            <a:r>
              <a:rPr lang="ru-RU" sz="2400" dirty="0" err="1" smtClean="0"/>
              <a:t>потрібно</a:t>
            </a:r>
            <a:r>
              <a:rPr lang="ru-RU" sz="2400" dirty="0" smtClean="0"/>
              <a:t> </a:t>
            </a:r>
            <a:r>
              <a:rPr lang="ru-RU" sz="2400" dirty="0" err="1" smtClean="0"/>
              <a:t>вчасно</a:t>
            </a:r>
            <a:r>
              <a:rPr lang="ru-RU" sz="2400" dirty="0" smtClean="0"/>
              <a:t> </a:t>
            </a:r>
            <a:r>
              <a:rPr lang="ru-RU" sz="2400" dirty="0" err="1" smtClean="0"/>
              <a:t>діагностувати</a:t>
            </a:r>
            <a:r>
              <a:rPr lang="ru-RU" sz="2400" dirty="0" smtClean="0"/>
              <a:t> </a:t>
            </a:r>
            <a:r>
              <a:rPr lang="ru-RU" sz="2400" dirty="0" err="1" smtClean="0"/>
              <a:t>інвазію</a:t>
            </a:r>
            <a:r>
              <a:rPr lang="ru-RU" sz="2400" dirty="0" smtClean="0"/>
              <a:t>, </a:t>
            </a:r>
            <a:r>
              <a:rPr lang="ru-RU" sz="2400" dirty="0" err="1" smtClean="0"/>
              <a:t>адже</a:t>
            </a:r>
            <a:r>
              <a:rPr lang="ru-RU" sz="2400" dirty="0" smtClean="0"/>
              <a:t> </a:t>
            </a:r>
            <a:r>
              <a:rPr lang="ru-RU" sz="2400" dirty="0" err="1" smtClean="0"/>
              <a:t>легше</a:t>
            </a:r>
            <a:r>
              <a:rPr lang="ru-RU" sz="2400" dirty="0" smtClean="0"/>
              <a:t> </a:t>
            </a:r>
            <a:r>
              <a:rPr lang="ru-RU" sz="2400" dirty="0" err="1" smtClean="0"/>
              <a:t>вилікувати</a:t>
            </a:r>
            <a:r>
              <a:rPr lang="ru-RU" sz="2400" dirty="0" smtClean="0"/>
              <a:t> хворобу на </a:t>
            </a:r>
            <a:r>
              <a:rPr lang="ru-RU" sz="2400" dirty="0" err="1" smtClean="0"/>
              <a:t>ранніх</a:t>
            </a:r>
            <a:r>
              <a:rPr lang="ru-RU" sz="2400" dirty="0" smtClean="0"/>
              <a:t> </a:t>
            </a:r>
            <a:r>
              <a:rPr lang="ru-RU" sz="2400" dirty="0" err="1" smtClean="0"/>
              <a:t>стадіях</a:t>
            </a:r>
            <a:r>
              <a:rPr lang="ru-RU" sz="2400" dirty="0" smtClean="0"/>
              <a:t>. </a:t>
            </a:r>
            <a:r>
              <a:rPr lang="ru-RU" sz="2400" dirty="0" err="1" smtClean="0"/>
              <a:t>Важливо</a:t>
            </a:r>
            <a:r>
              <a:rPr lang="ru-RU" sz="2400" dirty="0" smtClean="0"/>
              <a:t> </a:t>
            </a:r>
            <a:r>
              <a:rPr lang="ru-RU" sz="2400" dirty="0" err="1" smtClean="0"/>
              <a:t>визначити</a:t>
            </a:r>
            <a:r>
              <a:rPr lang="ru-RU" sz="2400" dirty="0" smtClean="0"/>
              <a:t> вид </a:t>
            </a:r>
            <a:r>
              <a:rPr lang="ru-RU" sz="2400" dirty="0" err="1" smtClean="0"/>
              <a:t>черв'яків</a:t>
            </a:r>
            <a:r>
              <a:rPr lang="ru-RU" sz="2400" dirty="0" smtClean="0"/>
              <a:t>, </a:t>
            </a:r>
            <a:r>
              <a:rPr lang="ru-RU" sz="2400" dirty="0" err="1" smtClean="0"/>
              <a:t>які</a:t>
            </a:r>
            <a:r>
              <a:rPr lang="ru-RU" sz="2400" dirty="0" smtClean="0"/>
              <a:t> </a:t>
            </a:r>
            <a:r>
              <a:rPr lang="ru-RU" sz="2400" dirty="0" err="1" smtClean="0"/>
              <a:t>вразили</a:t>
            </a:r>
            <a:r>
              <a:rPr lang="ru-RU" sz="2400" dirty="0" smtClean="0"/>
              <a:t> </a:t>
            </a:r>
            <a:r>
              <a:rPr lang="ru-RU" sz="2400" dirty="0" err="1" smtClean="0"/>
              <a:t>носія</a:t>
            </a:r>
            <a:r>
              <a:rPr lang="ru-RU" sz="2400" dirty="0" smtClean="0"/>
              <a:t>, </a:t>
            </a:r>
            <a:r>
              <a:rPr lang="ru-RU" sz="2400" dirty="0" err="1" smtClean="0"/>
              <a:t>щоб</a:t>
            </a:r>
            <a:r>
              <a:rPr lang="ru-RU" sz="2400" dirty="0" smtClean="0"/>
              <a:t> </a:t>
            </a:r>
            <a:r>
              <a:rPr lang="ru-RU" sz="2400" dirty="0" err="1" smtClean="0"/>
              <a:t>підібрати</a:t>
            </a:r>
            <a:r>
              <a:rPr lang="ru-RU" sz="2400" dirty="0" smtClean="0"/>
              <a:t> </a:t>
            </a:r>
            <a:r>
              <a:rPr lang="ru-RU" sz="2400" dirty="0" err="1" smtClean="0"/>
              <a:t>відповідні</a:t>
            </a:r>
            <a:r>
              <a:rPr lang="ru-RU" sz="2400" dirty="0" smtClean="0"/>
              <a:t> </a:t>
            </a:r>
            <a:r>
              <a:rPr lang="ru-RU" sz="2400" dirty="0" err="1" smtClean="0"/>
              <a:t>медикаменти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скласти</a:t>
            </a:r>
            <a:r>
              <a:rPr lang="ru-RU" sz="2400" dirty="0" smtClean="0"/>
              <a:t> курс </a:t>
            </a:r>
            <a:r>
              <a:rPr lang="ru-RU" sz="2400" dirty="0" err="1" smtClean="0"/>
              <a:t>терапії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DA2857E-DC45-4DDA-BE15-092CB232E4AD}"/>
              </a:ext>
            </a:extLst>
          </p:cNvPr>
          <p:cNvSpPr txBox="1"/>
          <p:nvPr/>
        </p:nvSpPr>
        <p:spPr>
          <a:xfrm>
            <a:off x="0" y="135523"/>
            <a:ext cx="6096000" cy="400110"/>
          </a:xfrm>
          <a:prstGeom prst="rect">
            <a:avLst/>
          </a:prstGeom>
          <a:solidFill>
            <a:srgbClr val="2E724F"/>
          </a:solidFill>
        </p:spPr>
        <p:txBody>
          <a:bodyPr wrap="square">
            <a:spAutoFit/>
          </a:bodyPr>
          <a:lstStyle/>
          <a:p>
            <a:pPr algn="ctr"/>
            <a:r>
              <a:rPr lang="uk-UA" sz="20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Серед комах також є паразитичні види</a:t>
            </a:r>
            <a:endParaRPr lang="ru-RU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1BE3F09D-8D2B-48E6-80E3-6510025247B5}"/>
              </a:ext>
            </a:extLst>
          </p:cNvPr>
          <p:cNvGrpSpPr/>
          <p:nvPr/>
        </p:nvGrpSpPr>
        <p:grpSpPr>
          <a:xfrm>
            <a:off x="146755" y="664633"/>
            <a:ext cx="6096000" cy="3752187"/>
            <a:chOff x="146755" y="664633"/>
            <a:chExt cx="6096000" cy="3752187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xmlns="" id="{7324FDFD-78CF-460D-B58D-65B5F73110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/>
            <a:srcRect b="9424"/>
            <a:stretch/>
          </p:blipFill>
          <p:spPr>
            <a:xfrm>
              <a:off x="146755" y="664633"/>
              <a:ext cx="6096000" cy="310585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E970C25-27A5-418E-8454-11EC57321935}"/>
                </a:ext>
              </a:extLst>
            </p:cNvPr>
            <p:cNvSpPr txBox="1"/>
            <p:nvPr/>
          </p:nvSpPr>
          <p:spPr>
            <a:xfrm>
              <a:off x="408972" y="3770489"/>
              <a:ext cx="525104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dirty="0" err="1">
                  <a:latin typeface="Comic Sans MS" panose="030F0702030302020204" pitchFamily="66" charset="0"/>
                </a:rPr>
                <a:t>Слина</a:t>
              </a:r>
              <a:r>
                <a:rPr lang="ru-RU" dirty="0">
                  <a:latin typeface="Comic Sans MS" panose="030F0702030302020204" pitchFamily="66" charset="0"/>
                </a:rPr>
                <a:t> </a:t>
              </a:r>
              <a:r>
                <a:rPr lang="ru-RU" dirty="0" err="1">
                  <a:solidFill>
                    <a:srgbClr val="FF0000"/>
                  </a:solidFill>
                  <a:latin typeface="Comic Sans MS" panose="030F0702030302020204" pitchFamily="66" charset="0"/>
                </a:rPr>
                <a:t>блощиці</a:t>
              </a:r>
              <a:r>
                <a:rPr lang="ru-RU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 </a:t>
              </a:r>
              <a:r>
                <a:rPr lang="ru-RU" dirty="0" err="1">
                  <a:latin typeface="Comic Sans MS" panose="030F0702030302020204" pitchFamily="66" charset="0"/>
                </a:rPr>
                <a:t>містить</a:t>
              </a:r>
              <a:r>
                <a:rPr lang="ru-RU" dirty="0">
                  <a:latin typeface="Comic Sans MS" panose="030F0702030302020204" pitchFamily="66" charset="0"/>
                </a:rPr>
                <a:t> </a:t>
              </a:r>
              <a:r>
                <a:rPr lang="ru-RU" dirty="0" err="1">
                  <a:latin typeface="Comic Sans MS" panose="030F0702030302020204" pitchFamily="66" charset="0"/>
                </a:rPr>
                <a:t>отруйний</a:t>
              </a:r>
              <a:r>
                <a:rPr lang="ru-RU" dirty="0">
                  <a:latin typeface="Comic Sans MS" panose="030F0702030302020204" pitchFamily="66" charset="0"/>
                </a:rPr>
                <a:t> секрет, </a:t>
              </a:r>
            </a:p>
            <a:p>
              <a:pPr algn="ctr"/>
              <a:r>
                <a:rPr lang="ru-RU" dirty="0">
                  <a:latin typeface="Comic Sans MS" panose="030F0702030302020204" pitchFamily="66" charset="0"/>
                </a:rPr>
                <a:t>тому укуси </a:t>
              </a:r>
              <a:r>
                <a:rPr lang="ru-RU" dirty="0" err="1">
                  <a:latin typeface="Comic Sans MS" panose="030F0702030302020204" pitchFamily="66" charset="0"/>
                </a:rPr>
                <a:t>її</a:t>
              </a:r>
              <a:r>
                <a:rPr lang="ru-RU" dirty="0">
                  <a:latin typeface="Comic Sans MS" panose="030F0702030302020204" pitchFamily="66" charset="0"/>
                </a:rPr>
                <a:t> </a:t>
              </a:r>
              <a:r>
                <a:rPr lang="ru-RU" dirty="0" err="1">
                  <a:latin typeface="Comic Sans MS" panose="030F0702030302020204" pitchFamily="66" charset="0"/>
                </a:rPr>
                <a:t>болючі</a:t>
              </a:r>
              <a:r>
                <a:rPr lang="ru-RU" dirty="0">
                  <a:latin typeface="Comic Sans MS" panose="030F0702030302020204" pitchFamily="66" charset="0"/>
                </a:rPr>
                <a:t> </a:t>
              </a: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9C166BEE-69EB-4615-B6C3-51C13987FE6F}"/>
              </a:ext>
            </a:extLst>
          </p:cNvPr>
          <p:cNvGrpSpPr/>
          <p:nvPr/>
        </p:nvGrpSpPr>
        <p:grpSpPr>
          <a:xfrm>
            <a:off x="146755" y="66519"/>
            <a:ext cx="11489582" cy="6711015"/>
            <a:chOff x="146755" y="66519"/>
            <a:chExt cx="11489582" cy="6711015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xmlns="" id="{CA59827D-608E-4241-BE54-A5373F367C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b="3084"/>
            <a:stretch/>
          </p:blipFill>
          <p:spPr>
            <a:xfrm>
              <a:off x="6784259" y="66519"/>
              <a:ext cx="4721412" cy="664651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D027FDEE-5AB0-472B-BF43-7CCC0BB33C0E}"/>
                </a:ext>
              </a:extLst>
            </p:cNvPr>
            <p:cNvSpPr txBox="1"/>
            <p:nvPr/>
          </p:nvSpPr>
          <p:spPr>
            <a:xfrm>
              <a:off x="3625624" y="5577205"/>
              <a:ext cx="5775766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dirty="0" err="1">
                  <a:solidFill>
                    <a:srgbClr val="FF0000"/>
                  </a:solidFill>
                  <a:latin typeface="Comic Sans MS" panose="030F0702030302020204" pitchFamily="66" charset="0"/>
                </a:rPr>
                <a:t>Воша</a:t>
              </a:r>
              <a:r>
                <a:rPr lang="ru-RU" dirty="0">
                  <a:latin typeface="Comic Sans MS" panose="030F0702030302020204" pitchFamily="66" charset="0"/>
                </a:rPr>
                <a:t> </a:t>
              </a:r>
              <a:r>
                <a:rPr lang="ru-RU" dirty="0" err="1">
                  <a:latin typeface="Comic Sans MS" panose="030F0702030302020204" pitchFamily="66" charset="0"/>
                </a:rPr>
                <a:t>оселяється</a:t>
              </a:r>
              <a:r>
                <a:rPr lang="ru-RU" dirty="0">
                  <a:latin typeface="Comic Sans MS" panose="030F0702030302020204" pitchFamily="66" charset="0"/>
                </a:rPr>
                <a:t> на </a:t>
              </a:r>
              <a:r>
                <a:rPr lang="ru-RU" dirty="0" err="1">
                  <a:latin typeface="Comic Sans MS" panose="030F0702030302020204" pitchFamily="66" charset="0"/>
                </a:rPr>
                <a:t>волосистих</a:t>
              </a:r>
              <a:r>
                <a:rPr lang="ru-RU" dirty="0">
                  <a:latin typeface="Comic Sans MS" panose="030F0702030302020204" pitchFamily="66" charset="0"/>
                </a:rPr>
                <a:t> </a:t>
              </a:r>
              <a:r>
                <a:rPr lang="ru-RU" dirty="0" err="1">
                  <a:latin typeface="Comic Sans MS" panose="030F0702030302020204" pitchFamily="66" charset="0"/>
                </a:rPr>
                <a:t>частинах</a:t>
              </a:r>
              <a:r>
                <a:rPr lang="ru-RU" dirty="0">
                  <a:latin typeface="Comic Sans MS" panose="030F0702030302020204" pitchFamily="66" charset="0"/>
                </a:rPr>
                <a:t> </a:t>
              </a:r>
              <a:r>
                <a:rPr lang="ru-RU" dirty="0" err="1">
                  <a:latin typeface="Comic Sans MS" panose="030F0702030302020204" pitchFamily="66" charset="0"/>
                </a:rPr>
                <a:t>тіла</a:t>
              </a:r>
              <a:r>
                <a:rPr lang="ru-RU" dirty="0">
                  <a:latin typeface="Comic Sans MS" panose="030F0702030302020204" pitchFamily="66" charset="0"/>
                </a:rPr>
                <a:t>, </a:t>
              </a:r>
              <a:r>
                <a:rPr lang="ru-RU" dirty="0" err="1">
                  <a:latin typeface="Comic Sans MS" panose="030F0702030302020204" pitchFamily="66" charset="0"/>
                </a:rPr>
                <a:t>переважно</a:t>
              </a:r>
              <a:r>
                <a:rPr lang="ru-RU" dirty="0">
                  <a:latin typeface="Comic Sans MS" panose="030F0702030302020204" pitchFamily="66" charset="0"/>
                </a:rPr>
                <a:t> на </a:t>
              </a:r>
              <a:r>
                <a:rPr lang="ru-RU" dirty="0" err="1">
                  <a:latin typeface="Comic Sans MS" panose="030F0702030302020204" pitchFamily="66" charset="0"/>
                </a:rPr>
                <a:t>голові</a:t>
              </a:r>
              <a:r>
                <a:rPr lang="ru-RU" dirty="0">
                  <a:latin typeface="Comic Sans MS" panose="030F0702030302020204" pitchFamily="66" charset="0"/>
                </a:rPr>
                <a:t>. </a:t>
              </a:r>
              <a:r>
                <a:rPr lang="ru-RU" dirty="0" err="1">
                  <a:latin typeface="Comic Sans MS" panose="030F0702030302020204" pitchFamily="66" charset="0"/>
                </a:rPr>
                <a:t>Яйця</a:t>
              </a:r>
              <a:r>
                <a:rPr lang="ru-RU" dirty="0">
                  <a:latin typeface="Comic Sans MS" panose="030F0702030302020204" pitchFamily="66" charset="0"/>
                </a:rPr>
                <a:t> – </a:t>
              </a:r>
              <a:r>
                <a:rPr lang="ru-RU" dirty="0" err="1">
                  <a:latin typeface="Comic Sans MS" panose="030F0702030302020204" pitchFamily="66" charset="0"/>
                </a:rPr>
                <a:t>гниди</a:t>
              </a:r>
              <a:r>
                <a:rPr lang="ru-RU" dirty="0">
                  <a:latin typeface="Comic Sans MS" panose="030F0702030302020204" pitchFamily="66" charset="0"/>
                </a:rPr>
                <a:t> – вона </a:t>
              </a:r>
              <a:r>
                <a:rPr lang="ru-RU" dirty="0" err="1">
                  <a:latin typeface="Comic Sans MS" panose="030F0702030302020204" pitchFamily="66" charset="0"/>
                </a:rPr>
                <a:t>прикріплює</a:t>
              </a:r>
              <a:r>
                <a:rPr lang="ru-RU" dirty="0">
                  <a:latin typeface="Comic Sans MS" panose="030F0702030302020204" pitchFamily="66" charset="0"/>
                </a:rPr>
                <a:t> до </a:t>
              </a:r>
              <a:r>
                <a:rPr lang="ru-RU" dirty="0" err="1">
                  <a:latin typeface="Comic Sans MS" panose="030F0702030302020204" pitchFamily="66" charset="0"/>
                </a:rPr>
                <a:t>волосся</a:t>
              </a:r>
              <a:r>
                <a:rPr lang="ru-RU" dirty="0">
                  <a:latin typeface="Comic Sans MS" panose="030F0702030302020204" pitchFamily="66" charset="0"/>
                </a:rPr>
                <a:t>. </a:t>
              </a:r>
              <a:r>
                <a:rPr lang="ru-RU" dirty="0" err="1">
                  <a:latin typeface="Comic Sans MS" panose="030F0702030302020204" pitchFamily="66" charset="0"/>
                </a:rPr>
                <a:t>Розвиток</a:t>
              </a:r>
              <a:r>
                <a:rPr lang="ru-RU" dirty="0">
                  <a:latin typeface="Comic Sans MS" panose="030F0702030302020204" pitchFamily="66" charset="0"/>
                </a:rPr>
                <a:t> </a:t>
              </a:r>
              <a:r>
                <a:rPr lang="ru-RU" dirty="0" err="1">
                  <a:latin typeface="Comic Sans MS" panose="030F0702030302020204" pitchFamily="66" charset="0"/>
                </a:rPr>
                <a:t>яєць</a:t>
              </a:r>
              <a:r>
                <a:rPr lang="ru-RU" dirty="0">
                  <a:latin typeface="Comic Sans MS" panose="030F0702030302020204" pitchFamily="66" charset="0"/>
                </a:rPr>
                <a:t> </a:t>
              </a:r>
              <a:r>
                <a:rPr lang="ru-RU" dirty="0" err="1">
                  <a:latin typeface="Comic Sans MS" panose="030F0702030302020204" pitchFamily="66" charset="0"/>
                </a:rPr>
                <a:t>триває</a:t>
              </a:r>
              <a:r>
                <a:rPr lang="ru-RU" dirty="0">
                  <a:latin typeface="Comic Sans MS" panose="030F0702030302020204" pitchFamily="66" charset="0"/>
                </a:rPr>
                <a:t> </a:t>
              </a:r>
            </a:p>
            <a:p>
              <a:pPr algn="ctr"/>
              <a:r>
                <a:rPr lang="ru-RU" dirty="0">
                  <a:latin typeface="Comic Sans MS" panose="030F0702030302020204" pitchFamily="66" charset="0"/>
                </a:rPr>
                <a:t>2-3 </a:t>
              </a:r>
              <a:r>
                <a:rPr lang="ru-RU" dirty="0" err="1">
                  <a:latin typeface="Comic Sans MS" panose="030F0702030302020204" pitchFamily="66" charset="0"/>
                </a:rPr>
                <a:t>тижні</a:t>
              </a:r>
              <a:r>
                <a:rPr lang="ru-RU" dirty="0">
                  <a:latin typeface="Comic Sans MS" panose="030F0702030302020204" pitchFamily="66" charset="0"/>
                </a:rPr>
                <a:t>. </a:t>
              </a:r>
              <a:r>
                <a:rPr lang="ru-RU" dirty="0" err="1">
                  <a:latin typeface="Comic Sans MS" panose="030F0702030302020204" pitchFamily="66" charset="0"/>
                </a:rPr>
                <a:t>Живе</a:t>
              </a:r>
              <a:r>
                <a:rPr lang="ru-RU" dirty="0">
                  <a:latin typeface="Comic Sans MS" panose="030F0702030302020204" pitchFamily="66" charset="0"/>
                </a:rPr>
                <a:t> </a:t>
              </a:r>
              <a:r>
                <a:rPr lang="ru-RU" dirty="0" err="1">
                  <a:latin typeface="Comic Sans MS" panose="030F0702030302020204" pitchFamily="66" charset="0"/>
                </a:rPr>
                <a:t>воша</a:t>
              </a:r>
              <a:r>
                <a:rPr lang="ru-RU" dirty="0">
                  <a:latin typeface="Comic Sans MS" panose="030F0702030302020204" pitchFamily="66" charset="0"/>
                </a:rPr>
                <a:t> 27-38 </a:t>
              </a:r>
              <a:r>
                <a:rPr lang="ru-RU" dirty="0" err="1">
                  <a:latin typeface="Comic Sans MS" panose="030F0702030302020204" pitchFamily="66" charset="0"/>
                </a:rPr>
                <a:t>днів</a:t>
              </a:r>
              <a:r>
                <a:rPr lang="ru-RU" dirty="0">
                  <a:latin typeface="Comic Sans MS" panose="030F0702030302020204" pitchFamily="66" charset="0"/>
                </a:rPr>
                <a:t>.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64AD375B-C96D-4F8D-B143-8167AAAD6A87}"/>
                </a:ext>
              </a:extLst>
            </p:cNvPr>
            <p:cNvSpPr txBox="1"/>
            <p:nvPr/>
          </p:nvSpPr>
          <p:spPr>
            <a:xfrm>
              <a:off x="10486663" y="4896092"/>
              <a:ext cx="6832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uk-UA" sz="1600" dirty="0">
                  <a:latin typeface="Comic Sans MS" panose="030F0702030302020204" pitchFamily="66" charset="0"/>
                </a:rPr>
                <a:t>Яйце</a:t>
              </a:r>
              <a:endParaRPr lang="ru-RU" sz="1600" dirty="0">
                <a:latin typeface="Comic Sans MS" panose="030F0702030302020204" pitchFamily="66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8EAA79C7-8ED0-4758-9E9E-F2F855A25CC8}"/>
                </a:ext>
              </a:extLst>
            </p:cNvPr>
            <p:cNvSpPr txBox="1"/>
            <p:nvPr/>
          </p:nvSpPr>
          <p:spPr>
            <a:xfrm>
              <a:off x="10486663" y="6229514"/>
              <a:ext cx="114967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uk-UA" sz="1600" dirty="0">
                  <a:latin typeface="Comic Sans MS" panose="030F0702030302020204" pitchFamily="66" charset="0"/>
                </a:rPr>
                <a:t>Волосина</a:t>
              </a:r>
              <a:endParaRPr lang="ru-RU" sz="1600" dirty="0">
                <a:latin typeface="Comic Sans MS" panose="030F0702030302020204" pitchFamily="66" charset="0"/>
              </a:endParaRPr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xmlns="" id="{E4E67FEA-9294-4CB3-8FB5-FE34788328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t="14961" r="7901"/>
            <a:stretch/>
          </p:blipFill>
          <p:spPr>
            <a:xfrm>
              <a:off x="146755" y="4442951"/>
              <a:ext cx="3684465" cy="22700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0606650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</a:rPr>
              <a:t>Блохи</a:t>
            </a:r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7859" y="1526301"/>
            <a:ext cx="5181600" cy="3353943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831273"/>
            <a:ext cx="5491941" cy="5345690"/>
          </a:xfrm>
        </p:spPr>
        <p:txBody>
          <a:bodyPr>
            <a:normAutofit/>
          </a:bodyPr>
          <a:lstStyle/>
          <a:p>
            <a:r>
              <a:rPr lang="ru-RU" dirty="0" err="1"/>
              <a:t>Паразитують</a:t>
            </a:r>
            <a:r>
              <a:rPr lang="ru-RU" dirty="0"/>
              <a:t> на </a:t>
            </a:r>
            <a:r>
              <a:rPr lang="ru-RU" dirty="0" err="1"/>
              <a:t>тілі</a:t>
            </a:r>
            <a:r>
              <a:rPr lang="ru-RU" dirty="0"/>
              <a:t> </a:t>
            </a:r>
            <a:r>
              <a:rPr lang="ru-RU" dirty="0" err="1"/>
              <a:t>звірів</a:t>
            </a:r>
            <a:r>
              <a:rPr lang="ru-RU" dirty="0"/>
              <a:t>, </a:t>
            </a:r>
            <a:r>
              <a:rPr lang="ru-RU" dirty="0" err="1"/>
              <a:t>птахів</a:t>
            </a:r>
            <a:r>
              <a:rPr lang="ru-RU" dirty="0"/>
              <a:t> і </a:t>
            </a:r>
            <a:r>
              <a:rPr lang="ru-RU" dirty="0" err="1"/>
              <a:t>людини</a:t>
            </a:r>
            <a:r>
              <a:rPr lang="ru-RU" dirty="0"/>
              <a:t>. </a:t>
            </a:r>
            <a:r>
              <a:rPr lang="ru-RU" dirty="0" err="1"/>
              <a:t>Живляться</a:t>
            </a:r>
            <a:r>
              <a:rPr lang="ru-RU" dirty="0" smtClean="0"/>
              <a:t>, </a:t>
            </a:r>
            <a:r>
              <a:rPr lang="ru-RU" dirty="0" err="1" smtClean="0"/>
              <a:t>висмоктуючи</a:t>
            </a:r>
            <a:r>
              <a:rPr lang="ru-RU" dirty="0"/>
              <a:t> </a:t>
            </a:r>
            <a:r>
              <a:rPr lang="ru-RU" dirty="0" smtClean="0"/>
              <a:t>кров.</a:t>
            </a:r>
          </a:p>
          <a:p>
            <a:r>
              <a:rPr lang="ru-RU" dirty="0"/>
              <a:t>Блохи </a:t>
            </a:r>
            <a:r>
              <a:rPr lang="ru-RU" dirty="0" err="1"/>
              <a:t>поширюють</a:t>
            </a:r>
            <a:r>
              <a:rPr lang="ru-RU" dirty="0"/>
              <a:t> </a:t>
            </a:r>
            <a:r>
              <a:rPr lang="ru-RU" dirty="0" err="1"/>
              <a:t>збудників</a:t>
            </a:r>
            <a:r>
              <a:rPr lang="ru-RU" dirty="0"/>
              <a:t> </a:t>
            </a:r>
            <a:r>
              <a:rPr lang="ru-RU" dirty="0" err="1"/>
              <a:t>небезпечних</a:t>
            </a:r>
            <a:r>
              <a:rPr lang="ru-RU" dirty="0"/>
              <a:t> </a:t>
            </a:r>
            <a:r>
              <a:rPr lang="ru-RU" dirty="0" err="1" smtClean="0"/>
              <a:t>інфекційних</a:t>
            </a:r>
            <a:r>
              <a:rPr lang="ru-RU" dirty="0" smtClean="0"/>
              <a:t> </a:t>
            </a:r>
            <a:r>
              <a:rPr lang="ru-RU" dirty="0" err="1" smtClean="0"/>
              <a:t>захворювань</a:t>
            </a:r>
            <a:r>
              <a:rPr lang="ru-RU" dirty="0" smtClean="0"/>
              <a:t>, </a:t>
            </a:r>
            <a:r>
              <a:rPr lang="ru-RU" dirty="0" err="1"/>
              <a:t>зокрема</a:t>
            </a:r>
            <a:r>
              <a:rPr lang="ru-RU" dirty="0"/>
              <a:t> </a:t>
            </a:r>
            <a:r>
              <a:rPr lang="ru-RU" dirty="0" err="1" smtClean="0"/>
              <a:t>чуми</a:t>
            </a:r>
            <a:r>
              <a:rPr lang="ru-RU" dirty="0" smtClean="0"/>
              <a:t>, </a:t>
            </a:r>
            <a:r>
              <a:rPr lang="ru-RU" dirty="0" err="1" smtClean="0"/>
              <a:t>туляремії</a:t>
            </a:r>
            <a:r>
              <a:rPr lang="ru-RU" dirty="0" smtClean="0"/>
              <a:t>,</a:t>
            </a:r>
            <a:r>
              <a:rPr lang="ru-RU" dirty="0"/>
              <a:t> </a:t>
            </a:r>
            <a:r>
              <a:rPr lang="ru-RU" dirty="0" err="1" smtClean="0"/>
              <a:t>глисних</a:t>
            </a:r>
            <a:r>
              <a:rPr lang="ru-RU" dirty="0" smtClean="0"/>
              <a:t> </a:t>
            </a:r>
            <a:r>
              <a:rPr lang="ru-RU" dirty="0" err="1" smtClean="0"/>
              <a:t>інвазій</a:t>
            </a:r>
            <a:r>
              <a:rPr lang="ru-RU" dirty="0"/>
              <a:t> </a:t>
            </a:r>
            <a:r>
              <a:rPr lang="ru-RU" dirty="0" err="1" smtClean="0"/>
              <a:t>тощо</a:t>
            </a:r>
            <a:r>
              <a:rPr lang="ru-RU" dirty="0" smtClean="0"/>
              <a:t>.</a:t>
            </a:r>
          </a:p>
          <a:p>
            <a:r>
              <a:rPr lang="ru-RU" dirty="0"/>
              <a:t>в </a:t>
            </a:r>
            <a:r>
              <a:rPr lang="ru-RU" dirty="0" err="1"/>
              <a:t>Україні</a:t>
            </a:r>
            <a:r>
              <a:rPr lang="ru-RU" dirty="0"/>
              <a:t> — </a:t>
            </a:r>
            <a:r>
              <a:rPr lang="ru-RU" dirty="0" err="1"/>
              <a:t>близько</a:t>
            </a:r>
            <a:r>
              <a:rPr lang="ru-RU" dirty="0"/>
              <a:t> </a:t>
            </a:r>
            <a:r>
              <a:rPr lang="ru-RU" dirty="0" smtClean="0"/>
              <a:t>90 </a:t>
            </a:r>
            <a:r>
              <a:rPr lang="ru-RU" dirty="0" err="1" smtClean="0"/>
              <a:t>видів</a:t>
            </a:r>
            <a:r>
              <a:rPr lang="ru-RU" dirty="0" smtClean="0"/>
              <a:t>. </a:t>
            </a:r>
            <a:r>
              <a:rPr lang="ru-RU" dirty="0" err="1"/>
              <a:t>Характерний</a:t>
            </a:r>
            <a:r>
              <a:rPr lang="ru-RU" dirty="0"/>
              <a:t> </a:t>
            </a:r>
            <a:r>
              <a:rPr lang="ru-RU" dirty="0" err="1"/>
              <a:t>представник</a:t>
            </a:r>
            <a:r>
              <a:rPr lang="ru-RU" dirty="0"/>
              <a:t> — </a:t>
            </a:r>
            <a:r>
              <a:rPr lang="ru-RU" dirty="0" err="1" smtClean="0"/>
              <a:t>пацюкова</a:t>
            </a:r>
            <a:r>
              <a:rPr lang="ru-RU" dirty="0" smtClean="0"/>
              <a:t> блоха.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011151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739D93D2-143E-4C20-94B6-9BFA83AD38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73673" y="57700"/>
            <a:ext cx="6534150" cy="6819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DBB5CC7-75AF-405D-9920-F2C0F6798C39}"/>
              </a:ext>
            </a:extLst>
          </p:cNvPr>
          <p:cNvSpPr txBox="1"/>
          <p:nvPr/>
        </p:nvSpPr>
        <p:spPr>
          <a:xfrm>
            <a:off x="0" y="135523"/>
            <a:ext cx="6096000" cy="400110"/>
          </a:xfrm>
          <a:prstGeom prst="rect">
            <a:avLst/>
          </a:prstGeom>
          <a:solidFill>
            <a:srgbClr val="2E724F"/>
          </a:solidFill>
        </p:spPr>
        <p:txBody>
          <a:bodyPr wrap="square">
            <a:spAutoFit/>
          </a:bodyPr>
          <a:lstStyle/>
          <a:p>
            <a:pPr algn="ctr"/>
            <a:r>
              <a:rPr lang="uk-UA" sz="20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Серед комах також є паразитичні види</a:t>
            </a:r>
            <a:endParaRPr lang="ru-RU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xmlns="" id="{DBEFBE09-897E-4365-ACF7-5BF37FB98E64}"/>
              </a:ext>
            </a:extLst>
          </p:cNvPr>
          <p:cNvGrpSpPr/>
          <p:nvPr/>
        </p:nvGrpSpPr>
        <p:grpSpPr>
          <a:xfrm>
            <a:off x="158045" y="603704"/>
            <a:ext cx="3657599" cy="6065374"/>
            <a:chOff x="158045" y="603704"/>
            <a:chExt cx="3657599" cy="6065374"/>
          </a:xfrm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xmlns="" id="{156CB3E7-1C28-4445-A600-53DFE791E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4621" y="603704"/>
              <a:ext cx="3172178" cy="2706264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xmlns="" id="{D97523A2-6857-4FC7-8ECA-23EA348D60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/>
            <a:srcRect l="42716" t="31768" r="23581" b="33828"/>
            <a:stretch/>
          </p:blipFill>
          <p:spPr>
            <a:xfrm>
              <a:off x="237066" y="3938078"/>
              <a:ext cx="3567288" cy="2731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DB056E2-7B19-4A5A-BE3E-BCD791C7C22F}"/>
                </a:ext>
              </a:extLst>
            </p:cNvPr>
            <p:cNvSpPr txBox="1"/>
            <p:nvPr/>
          </p:nvSpPr>
          <p:spPr>
            <a:xfrm>
              <a:off x="158045" y="3309968"/>
              <a:ext cx="365759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uk-UA" sz="1600" dirty="0">
                  <a:effectLst/>
                  <a:latin typeface="Comic Sans MS" panose="030F0702030302020204" pitchFamily="66" charset="0"/>
                  <a:ea typeface="Calibri" panose="020F0502020204030204" pitchFamily="34" charset="0"/>
                </a:rPr>
                <a:t>Блохи є переносниками чумних бактерій, що живуть у них в кишках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82A25EE-1FFA-4898-A4E8-E495719381AE}"/>
              </a:ext>
            </a:extLst>
          </p:cNvPr>
          <p:cNvSpPr txBox="1"/>
          <p:nvPr/>
        </p:nvSpPr>
        <p:spPr>
          <a:xfrm>
            <a:off x="8590845" y="135523"/>
            <a:ext cx="34769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uk-UA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Блоха відкладає яйця в шерсть тварин, ледь приклеюючи їх, тому тварина при </a:t>
            </a:r>
            <a:r>
              <a:rPr lang="uk-UA" sz="160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вичухуванні</a:t>
            </a:r>
            <a:r>
              <a:rPr lang="uk-UA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r>
              <a:rPr lang="uk-UA" sz="160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бліх</a:t>
            </a:r>
            <a:r>
              <a:rPr lang="uk-UA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, витрушує також на </a:t>
            </a:r>
          </a:p>
          <a:p>
            <a:pPr algn="r"/>
            <a:r>
              <a:rPr lang="uk-UA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підлогу і їхні яйця </a:t>
            </a:r>
            <a:endParaRPr lang="ru-RU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E3FFBE1-C4ED-4DBD-8796-6B6CF888AEE0}"/>
              </a:ext>
            </a:extLst>
          </p:cNvPr>
          <p:cNvSpPr txBox="1"/>
          <p:nvPr/>
        </p:nvSpPr>
        <p:spPr>
          <a:xfrm>
            <a:off x="9328119" y="5170301"/>
            <a:ext cx="286388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Через 3-5 днів з яєць виходять личинки червоподібної форми, </a:t>
            </a:r>
          </a:p>
          <a:p>
            <a:pPr algn="ctr"/>
            <a:r>
              <a:rPr lang="uk-UA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без ніг</a:t>
            </a:r>
            <a:endParaRPr lang="ru-RU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58CF637-76FE-4CC6-BC54-52B5808A8E0F}"/>
              </a:ext>
            </a:extLst>
          </p:cNvPr>
          <p:cNvSpPr txBox="1"/>
          <p:nvPr/>
        </p:nvSpPr>
        <p:spPr>
          <a:xfrm>
            <a:off x="4334933" y="5802489"/>
            <a:ext cx="10021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Лялечка</a:t>
            </a:r>
            <a:endParaRPr lang="ru-RU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816809A-BE8C-4BDA-B60B-13AAF9DA66E0}"/>
              </a:ext>
            </a:extLst>
          </p:cNvPr>
          <p:cNvSpPr txBox="1"/>
          <p:nvPr/>
        </p:nvSpPr>
        <p:spPr>
          <a:xfrm>
            <a:off x="3984963" y="3259723"/>
            <a:ext cx="18069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Доросла комаха</a:t>
            </a:r>
            <a:endParaRPr lang="ru-RU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31944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</a:rPr>
              <a:t>Комари, москіти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8447" y="1463900"/>
            <a:ext cx="5181600" cy="2647473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789709"/>
            <a:ext cx="5181600" cy="5835535"/>
          </a:xfrm>
        </p:spPr>
        <p:txBody>
          <a:bodyPr>
            <a:normAutofit fontScale="62500" lnSpcReduction="20000"/>
          </a:bodyPr>
          <a:lstStyle/>
          <a:p>
            <a:r>
              <a:rPr lang="ru-RU" sz="3400" dirty="0" err="1"/>
              <a:t>самиці</a:t>
            </a:r>
            <a:r>
              <a:rPr lang="ru-RU" sz="3400" dirty="0"/>
              <a:t> </a:t>
            </a:r>
            <a:r>
              <a:rPr lang="ru-RU" sz="3400" dirty="0" err="1"/>
              <a:t>більшості</a:t>
            </a:r>
            <a:r>
              <a:rPr lang="ru-RU" sz="3400" dirty="0"/>
              <a:t> </a:t>
            </a:r>
            <a:r>
              <a:rPr lang="ru-RU" sz="3400" dirty="0" err="1"/>
              <a:t>видів</a:t>
            </a:r>
            <a:r>
              <a:rPr lang="ru-RU" sz="3400" dirty="0"/>
              <a:t> </a:t>
            </a:r>
            <a:r>
              <a:rPr lang="ru-RU" sz="3400" dirty="0" err="1"/>
              <a:t>комарів</a:t>
            </a:r>
            <a:r>
              <a:rPr lang="ru-RU" sz="3400" dirty="0"/>
              <a:t> </a:t>
            </a:r>
            <a:r>
              <a:rPr lang="ru-RU" sz="3400" dirty="0" err="1"/>
              <a:t>п'ють</a:t>
            </a:r>
            <a:r>
              <a:rPr lang="ru-RU" sz="3400" dirty="0"/>
              <a:t> </a:t>
            </a:r>
            <a:r>
              <a:rPr lang="ru-RU" sz="3400" dirty="0" smtClean="0"/>
              <a:t>кров </a:t>
            </a:r>
            <a:r>
              <a:rPr lang="ru-RU" sz="3400" dirty="0" err="1" smtClean="0"/>
              <a:t>хребетних</a:t>
            </a:r>
            <a:r>
              <a:rPr lang="ru-RU" sz="3400" dirty="0" smtClean="0"/>
              <a:t>:</a:t>
            </a:r>
            <a:r>
              <a:rPr lang="ru-RU" sz="3400" dirty="0"/>
              <a:t> </a:t>
            </a:r>
            <a:r>
              <a:rPr lang="ru-RU" sz="3400" dirty="0" err="1" smtClean="0"/>
              <a:t>ссавців</a:t>
            </a:r>
            <a:r>
              <a:rPr lang="ru-RU" sz="3400" dirty="0" smtClean="0"/>
              <a:t>, </a:t>
            </a:r>
            <a:r>
              <a:rPr lang="ru-RU" sz="3400" dirty="0" err="1" smtClean="0"/>
              <a:t>птахів</a:t>
            </a:r>
            <a:r>
              <a:rPr lang="ru-RU" sz="3400" dirty="0" smtClean="0"/>
              <a:t>, </a:t>
            </a:r>
            <a:r>
              <a:rPr lang="ru-RU" sz="3400" dirty="0" err="1" smtClean="0"/>
              <a:t>рептилій</a:t>
            </a:r>
            <a:r>
              <a:rPr lang="ru-RU" sz="3400" dirty="0" smtClean="0"/>
              <a:t> та </a:t>
            </a:r>
            <a:r>
              <a:rPr lang="ru-RU" sz="3400" dirty="0" err="1" smtClean="0"/>
              <a:t>амфібій</a:t>
            </a:r>
            <a:r>
              <a:rPr lang="ru-RU" sz="3400" dirty="0" smtClean="0"/>
              <a:t>; </a:t>
            </a:r>
            <a:r>
              <a:rPr lang="ru-RU" sz="3400" dirty="0"/>
              <a:t>у той же час </a:t>
            </a:r>
            <a:r>
              <a:rPr lang="ru-RU" sz="3400" dirty="0" err="1"/>
              <a:t>самці</a:t>
            </a:r>
            <a:r>
              <a:rPr lang="ru-RU" sz="3400" dirty="0"/>
              <a:t> </a:t>
            </a:r>
            <a:r>
              <a:rPr lang="ru-RU" sz="3400" dirty="0" err="1" smtClean="0"/>
              <a:t>харчуються</a:t>
            </a:r>
            <a:r>
              <a:rPr lang="ru-RU" sz="3400" dirty="0" smtClean="0"/>
              <a:t> нектаром.</a:t>
            </a:r>
          </a:p>
          <a:p>
            <a:r>
              <a:rPr lang="ru-RU" sz="3400" dirty="0" smtClean="0"/>
              <a:t>На </a:t>
            </a:r>
            <a:r>
              <a:rPr lang="ru-RU" sz="3400" dirty="0" err="1"/>
              <a:t>місцях</a:t>
            </a:r>
            <a:r>
              <a:rPr lang="ru-RU" sz="3400" dirty="0"/>
              <a:t> укусу </a:t>
            </a:r>
            <a:r>
              <a:rPr lang="ru-RU" sz="3400" dirty="0" err="1"/>
              <a:t>комарів</a:t>
            </a:r>
            <a:r>
              <a:rPr lang="ru-RU" sz="3400" dirty="0"/>
              <a:t> часто </a:t>
            </a:r>
            <a:r>
              <a:rPr lang="ru-RU" sz="3400" dirty="0" err="1"/>
              <a:t>виникає</a:t>
            </a:r>
            <a:r>
              <a:rPr lang="ru-RU" sz="3400" dirty="0"/>
              <a:t> </a:t>
            </a:r>
            <a:r>
              <a:rPr lang="ru-RU" sz="3400" dirty="0" err="1"/>
              <a:t>місцеве</a:t>
            </a:r>
            <a:r>
              <a:rPr lang="ru-RU" sz="3400" dirty="0"/>
              <a:t> </a:t>
            </a:r>
            <a:r>
              <a:rPr lang="ru-RU" sz="3400" dirty="0" err="1" smtClean="0"/>
              <a:t>запалення</a:t>
            </a:r>
            <a:r>
              <a:rPr lang="ru-RU" sz="3400" dirty="0"/>
              <a:t> — </a:t>
            </a:r>
            <a:r>
              <a:rPr lang="ru-RU" sz="3400" dirty="0" err="1"/>
              <a:t>приблизно</a:t>
            </a:r>
            <a:r>
              <a:rPr lang="ru-RU" sz="3400" dirty="0"/>
              <a:t> через годину </a:t>
            </a:r>
            <a:r>
              <a:rPr lang="ru-RU" sz="3400" dirty="0" err="1"/>
              <a:t>після</a:t>
            </a:r>
            <a:r>
              <a:rPr lang="ru-RU" sz="3400" dirty="0"/>
              <a:t> укусу, </a:t>
            </a:r>
            <a:r>
              <a:rPr lang="ru-RU" sz="3400" dirty="0" err="1"/>
              <a:t>спричиняючи</a:t>
            </a:r>
            <a:r>
              <a:rPr lang="ru-RU" sz="3400" dirty="0"/>
              <a:t> на </a:t>
            </a:r>
            <a:r>
              <a:rPr lang="ru-RU" sz="3400" dirty="0" err="1"/>
              <a:t>шкірі</a:t>
            </a:r>
            <a:r>
              <a:rPr lang="ru-RU" sz="3400" dirty="0"/>
              <a:t> </a:t>
            </a:r>
            <a:r>
              <a:rPr lang="ru-RU" sz="3400" dirty="0" err="1"/>
              <a:t>опуклість</a:t>
            </a:r>
            <a:r>
              <a:rPr lang="ru-RU" sz="3400" dirty="0"/>
              <a:t> </a:t>
            </a:r>
            <a:r>
              <a:rPr lang="ru-RU" sz="3400" dirty="0" err="1"/>
              <a:t>завбільшки</a:t>
            </a:r>
            <a:r>
              <a:rPr lang="ru-RU" sz="3400" dirty="0"/>
              <a:t> до сантиметра в </a:t>
            </a:r>
            <a:r>
              <a:rPr lang="ru-RU" sz="3400" dirty="0" err="1"/>
              <a:t>діаметрі</a:t>
            </a:r>
            <a:r>
              <a:rPr lang="ru-RU" sz="3400" dirty="0"/>
              <a:t>. </a:t>
            </a:r>
            <a:r>
              <a:rPr lang="ru-RU" sz="3400" dirty="0" err="1"/>
              <a:t>Місце</a:t>
            </a:r>
            <a:r>
              <a:rPr lang="ru-RU" sz="3400" dirty="0"/>
              <a:t> </a:t>
            </a:r>
            <a:r>
              <a:rPr lang="ru-RU" sz="3400" dirty="0" err="1"/>
              <a:t>може</a:t>
            </a:r>
            <a:r>
              <a:rPr lang="ru-RU" sz="3400" dirty="0"/>
              <a:t> </a:t>
            </a:r>
            <a:r>
              <a:rPr lang="ru-RU" sz="3400" dirty="0" err="1"/>
              <a:t>свербіти</a:t>
            </a:r>
            <a:r>
              <a:rPr lang="ru-RU" sz="3400" dirty="0"/>
              <a:t> </a:t>
            </a:r>
            <a:r>
              <a:rPr lang="ru-RU" sz="3400" dirty="0" err="1"/>
              <a:t>протягом</a:t>
            </a:r>
            <a:r>
              <a:rPr lang="ru-RU" sz="3400" dirty="0"/>
              <a:t> </a:t>
            </a:r>
            <a:r>
              <a:rPr lang="ru-RU" sz="3400" dirty="0" err="1"/>
              <a:t>кількох</a:t>
            </a:r>
            <a:r>
              <a:rPr lang="ru-RU" sz="3400" dirty="0"/>
              <a:t> </a:t>
            </a:r>
            <a:r>
              <a:rPr lang="ru-RU" sz="3400" dirty="0" err="1"/>
              <a:t>днів</a:t>
            </a:r>
            <a:r>
              <a:rPr lang="ru-RU" sz="3400" dirty="0"/>
              <a:t> та </a:t>
            </a:r>
            <a:r>
              <a:rPr lang="ru-RU" sz="3400" dirty="0" err="1"/>
              <a:t>інколи</a:t>
            </a:r>
            <a:r>
              <a:rPr lang="ru-RU" sz="3400" dirty="0"/>
              <a:t> </a:t>
            </a:r>
            <a:r>
              <a:rPr lang="ru-RU" sz="3400" dirty="0" err="1"/>
              <a:t>навіть</a:t>
            </a:r>
            <a:r>
              <a:rPr lang="ru-RU" sz="3400" dirty="0"/>
              <a:t> </a:t>
            </a:r>
            <a:r>
              <a:rPr lang="ru-RU" sz="3400" dirty="0" err="1"/>
              <a:t>кровоточити</a:t>
            </a:r>
            <a:r>
              <a:rPr lang="ru-RU" sz="3400" dirty="0"/>
              <a:t>. </a:t>
            </a:r>
            <a:r>
              <a:rPr lang="ru-RU" sz="3400" dirty="0" err="1"/>
              <a:t>Тривале</a:t>
            </a:r>
            <a:r>
              <a:rPr lang="ru-RU" sz="3400" dirty="0"/>
              <a:t> </a:t>
            </a:r>
            <a:r>
              <a:rPr lang="ru-RU" sz="3400" dirty="0" err="1"/>
              <a:t>розчухування</a:t>
            </a:r>
            <a:r>
              <a:rPr lang="ru-RU" sz="3400" dirty="0"/>
              <a:t> </a:t>
            </a:r>
            <a:r>
              <a:rPr lang="ru-RU" sz="3400" dirty="0" err="1"/>
              <a:t>може</a:t>
            </a:r>
            <a:r>
              <a:rPr lang="ru-RU" sz="3400" dirty="0"/>
              <a:t> </a:t>
            </a:r>
            <a:r>
              <a:rPr lang="ru-RU" sz="3400" dirty="0" err="1"/>
              <a:t>призвести</a:t>
            </a:r>
            <a:r>
              <a:rPr lang="ru-RU" sz="3400" dirty="0"/>
              <a:t> до </a:t>
            </a:r>
            <a:r>
              <a:rPr lang="ru-RU" sz="3400" dirty="0" err="1"/>
              <a:t>утворення</a:t>
            </a:r>
            <a:r>
              <a:rPr lang="ru-RU" sz="3400" dirty="0"/>
              <a:t> </a:t>
            </a:r>
            <a:r>
              <a:rPr lang="ru-RU" sz="3400" dirty="0" err="1"/>
              <a:t>дефектів</a:t>
            </a:r>
            <a:r>
              <a:rPr lang="ru-RU" sz="3400" dirty="0"/>
              <a:t> </a:t>
            </a:r>
            <a:r>
              <a:rPr lang="ru-RU" sz="3400" dirty="0" err="1"/>
              <a:t>шкіри</a:t>
            </a:r>
            <a:r>
              <a:rPr lang="ru-RU" sz="3400" dirty="0"/>
              <a:t> — </a:t>
            </a:r>
            <a:r>
              <a:rPr lang="ru-RU" sz="3400" dirty="0" err="1"/>
              <a:t>шрамів</a:t>
            </a:r>
            <a:r>
              <a:rPr lang="ru-RU" sz="3400" dirty="0"/>
              <a:t>. </a:t>
            </a:r>
            <a:r>
              <a:rPr lang="ru-RU" sz="3400" dirty="0" err="1"/>
              <a:t>Комарі</a:t>
            </a:r>
            <a:r>
              <a:rPr lang="ru-RU" sz="3400" dirty="0"/>
              <a:t> через укуси </a:t>
            </a:r>
            <a:r>
              <a:rPr lang="ru-RU" sz="3400" dirty="0" err="1"/>
              <a:t>здатні</a:t>
            </a:r>
            <a:r>
              <a:rPr lang="ru-RU" sz="3400" dirty="0"/>
              <a:t> </a:t>
            </a:r>
            <a:r>
              <a:rPr lang="ru-RU" sz="3400" dirty="0" err="1"/>
              <a:t>передавати</a:t>
            </a:r>
            <a:r>
              <a:rPr lang="ru-RU" sz="3400" dirty="0"/>
              <a:t> </a:t>
            </a:r>
            <a:r>
              <a:rPr lang="ru-RU" sz="3400" dirty="0" err="1" smtClean="0"/>
              <a:t>збудників</a:t>
            </a:r>
            <a:r>
              <a:rPr lang="ru-RU" sz="3400" dirty="0" smtClean="0"/>
              <a:t> </a:t>
            </a:r>
            <a:r>
              <a:rPr lang="ru-RU" sz="3400" dirty="0" err="1" smtClean="0"/>
              <a:t>інфекцій</a:t>
            </a:r>
            <a:r>
              <a:rPr lang="ru-RU" sz="3400" dirty="0" smtClean="0"/>
              <a:t>, тому </a:t>
            </a:r>
            <a:r>
              <a:rPr lang="ru-RU" sz="3400" dirty="0"/>
              <a:t>уряди </a:t>
            </a:r>
            <a:r>
              <a:rPr lang="ru-RU" sz="3400" dirty="0" err="1"/>
              <a:t>багатьох</a:t>
            </a:r>
            <a:r>
              <a:rPr lang="ru-RU" sz="3400" dirty="0"/>
              <a:t> </a:t>
            </a:r>
            <a:r>
              <a:rPr lang="ru-RU" sz="3400" dirty="0" err="1"/>
              <a:t>країн</a:t>
            </a:r>
            <a:r>
              <a:rPr lang="ru-RU" sz="3400" dirty="0"/>
              <a:t> </a:t>
            </a:r>
            <a:r>
              <a:rPr lang="ru-RU" sz="3400" dirty="0" err="1"/>
              <a:t>вживають</a:t>
            </a:r>
            <a:r>
              <a:rPr lang="ru-RU" sz="3400" dirty="0"/>
              <a:t> заходи </a:t>
            </a:r>
            <a:r>
              <a:rPr lang="ru-RU" sz="3400" dirty="0" err="1"/>
              <a:t>щодо</a:t>
            </a:r>
            <a:r>
              <a:rPr lang="ru-RU" sz="3400" dirty="0"/>
              <a:t> </a:t>
            </a:r>
            <a:r>
              <a:rPr lang="ru-RU" sz="3400" dirty="0" err="1"/>
              <a:t>скорочення</a:t>
            </a:r>
            <a:r>
              <a:rPr lang="ru-RU" sz="3400" dirty="0"/>
              <a:t> </a:t>
            </a:r>
            <a:r>
              <a:rPr lang="ru-RU" sz="3400" dirty="0" err="1"/>
              <a:t>популяції</a:t>
            </a:r>
            <a:r>
              <a:rPr lang="ru-RU" sz="3400" dirty="0"/>
              <a:t> </a:t>
            </a:r>
            <a:r>
              <a:rPr lang="ru-RU" sz="3400" dirty="0" err="1"/>
              <a:t>комарів</a:t>
            </a:r>
            <a:r>
              <a:rPr lang="ru-RU" sz="3400" dirty="0"/>
              <a:t> за </a:t>
            </a:r>
            <a:r>
              <a:rPr lang="ru-RU" sz="3400" dirty="0" err="1"/>
              <a:t>допомогою</a:t>
            </a:r>
            <a:r>
              <a:rPr lang="ru-RU" sz="3400" dirty="0"/>
              <a:t> </a:t>
            </a:r>
            <a:r>
              <a:rPr lang="ru-RU" sz="3400" dirty="0" err="1"/>
              <a:t>різних</a:t>
            </a:r>
            <a:r>
              <a:rPr lang="ru-RU" sz="3400" dirty="0"/>
              <a:t> </a:t>
            </a:r>
            <a:r>
              <a:rPr lang="ru-RU" sz="3400" dirty="0" err="1" smtClean="0"/>
              <a:t>заходів</a:t>
            </a:r>
            <a:r>
              <a:rPr lang="ru-RU" sz="3400" dirty="0" smtClean="0"/>
              <a:t>.</a:t>
            </a:r>
            <a:endParaRPr lang="uk-UA" sz="3400" dirty="0" smtClean="0"/>
          </a:p>
          <a:p>
            <a:endParaRPr lang="ru-RU" dirty="0"/>
          </a:p>
        </p:txBody>
      </p:sp>
      <p:pic>
        <p:nvPicPr>
          <p:cNvPr id="1026" name="Picture 2" descr="москіти | GreenPos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8952" y="4393361"/>
            <a:ext cx="4745125" cy="1633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01857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085B949-62DE-4F4F-B680-83B61F2A3446}"/>
              </a:ext>
            </a:extLst>
          </p:cNvPr>
          <p:cNvSpPr txBox="1"/>
          <p:nvPr/>
        </p:nvSpPr>
        <p:spPr>
          <a:xfrm>
            <a:off x="0" y="135523"/>
            <a:ext cx="6096000" cy="400110"/>
          </a:xfrm>
          <a:prstGeom prst="rect">
            <a:avLst/>
          </a:prstGeom>
          <a:solidFill>
            <a:srgbClr val="2E724F"/>
          </a:solidFill>
        </p:spPr>
        <p:txBody>
          <a:bodyPr wrap="square">
            <a:spAutoFit/>
          </a:bodyPr>
          <a:lstStyle/>
          <a:p>
            <a:pPr algn="ctr"/>
            <a:r>
              <a:rPr lang="uk-UA" sz="20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Серед комах також є паразитичні види</a:t>
            </a:r>
            <a:endParaRPr lang="ru-RU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xmlns="" id="{B4D91019-BC53-47E3-B30E-36A04D0BA7B6}"/>
              </a:ext>
            </a:extLst>
          </p:cNvPr>
          <p:cNvGrpSpPr/>
          <p:nvPr/>
        </p:nvGrpSpPr>
        <p:grpSpPr>
          <a:xfrm>
            <a:off x="6229350" y="85465"/>
            <a:ext cx="5962650" cy="6384521"/>
            <a:chOff x="6229350" y="85465"/>
            <a:chExt cx="5962650" cy="6384521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xmlns="" id="{EE04CABB-8246-4566-8259-599791DF2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229350" y="85465"/>
              <a:ext cx="5962650" cy="485775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xmlns="" id="{844EE9F6-8111-474D-BC6E-86D17BEBA2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b="9847"/>
            <a:stretch/>
          </p:blipFill>
          <p:spPr>
            <a:xfrm flipH="1">
              <a:off x="7721600" y="4680052"/>
              <a:ext cx="3318932" cy="178993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B8D287F8-AF4C-4095-ABEB-837808552812}"/>
                </a:ext>
              </a:extLst>
            </p:cNvPr>
            <p:cNvSpPr txBox="1"/>
            <p:nvPr/>
          </p:nvSpPr>
          <p:spPr>
            <a:xfrm>
              <a:off x="10498666" y="1576232"/>
              <a:ext cx="6751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1600" dirty="0">
                  <a:latin typeface="Comic Sans MS" panose="030F0702030302020204" pitchFamily="66" charset="0"/>
                </a:rPr>
                <a:t>Яйця</a:t>
              </a:r>
              <a:endParaRPr lang="ru-RU" sz="1600" dirty="0">
                <a:latin typeface="Comic Sans MS" panose="030F0702030302020204" pitchFamily="66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17BB46DF-C4D8-4A36-8D29-4ADDD9500CDB}"/>
                </a:ext>
              </a:extLst>
            </p:cNvPr>
            <p:cNvSpPr txBox="1"/>
            <p:nvPr/>
          </p:nvSpPr>
          <p:spPr>
            <a:xfrm>
              <a:off x="9210675" y="2621130"/>
              <a:ext cx="20658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600" dirty="0">
                  <a:latin typeface="Comic Sans MS" panose="030F0702030302020204" pitchFamily="66" charset="0"/>
                </a:rPr>
                <a:t>Личинка плаває під водою, активно живиться </a:t>
              </a:r>
              <a:endParaRPr lang="ru-RU" sz="1600" dirty="0">
                <a:latin typeface="Comic Sans MS" panose="030F0702030302020204" pitchFamily="66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D48A42F0-0FF1-44F8-B7A2-FC27CA7C2316}"/>
                </a:ext>
              </a:extLst>
            </p:cNvPr>
            <p:cNvSpPr txBox="1"/>
            <p:nvPr/>
          </p:nvSpPr>
          <p:spPr>
            <a:xfrm>
              <a:off x="7524044" y="2885922"/>
              <a:ext cx="10021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1600" dirty="0">
                  <a:latin typeface="Comic Sans MS" panose="030F0702030302020204" pitchFamily="66" charset="0"/>
                </a:rPr>
                <a:t>Лялечка</a:t>
              </a:r>
              <a:endParaRPr lang="ru-RU" sz="1600" dirty="0">
                <a:latin typeface="Comic Sans MS" panose="030F0702030302020204" pitchFamily="66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5763918A-441C-41C9-9C53-944333965090}"/>
                </a:ext>
              </a:extLst>
            </p:cNvPr>
            <p:cNvSpPr txBox="1"/>
            <p:nvPr/>
          </p:nvSpPr>
          <p:spPr>
            <a:xfrm>
              <a:off x="8476307" y="833964"/>
              <a:ext cx="7713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1600" dirty="0">
                  <a:latin typeface="Comic Sans MS" panose="030F0702030302020204" pitchFamily="66" charset="0"/>
                </a:rPr>
                <a:t>Імаго</a:t>
              </a:r>
              <a:endParaRPr lang="ru-RU" sz="16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xmlns="" id="{63BC16C2-0374-44D5-8992-EAB1067BF066}"/>
              </a:ext>
            </a:extLst>
          </p:cNvPr>
          <p:cNvGrpSpPr/>
          <p:nvPr/>
        </p:nvGrpSpPr>
        <p:grpSpPr>
          <a:xfrm>
            <a:off x="277055" y="623874"/>
            <a:ext cx="6890121" cy="5929000"/>
            <a:chOff x="277055" y="623874"/>
            <a:chExt cx="6890121" cy="5929000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xmlns="" id="{D1513FD5-9421-4C38-919B-1FEA4A824B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r="7604"/>
            <a:stretch/>
          </p:blipFill>
          <p:spPr>
            <a:xfrm>
              <a:off x="281252" y="623874"/>
              <a:ext cx="5187176" cy="3157904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C7490E17-9074-4DF3-8D24-D7CDC0CFFD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/>
            <a:srcRect l="3251" t="18724" r="14608" b="18848"/>
            <a:stretch/>
          </p:blipFill>
          <p:spPr>
            <a:xfrm>
              <a:off x="277055" y="3904188"/>
              <a:ext cx="3485063" cy="264868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711C173B-010F-42BF-9F67-9BAB44C34B29}"/>
                </a:ext>
              </a:extLst>
            </p:cNvPr>
            <p:cNvSpPr txBox="1"/>
            <p:nvPr/>
          </p:nvSpPr>
          <p:spPr>
            <a:xfrm>
              <a:off x="3762118" y="4074369"/>
              <a:ext cx="3405058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uk-UA" dirty="0">
                  <a:solidFill>
                    <a:schemeClr val="bg1"/>
                  </a:solidFill>
                  <a:effectLst/>
                  <a:latin typeface="Comic Sans MS" panose="030F0702030302020204" pitchFamily="66" charset="0"/>
                  <a:ea typeface="Calibri" panose="020F0502020204030204" pitchFamily="34" charset="0"/>
                </a:rPr>
                <a:t>Харчування дорослих комарів часто двояке: </a:t>
              </a:r>
            </a:p>
            <a:p>
              <a:pPr algn="ctr"/>
              <a:r>
                <a:rPr lang="uk-UA" dirty="0">
                  <a:solidFill>
                    <a:schemeClr val="bg1"/>
                  </a:solidFill>
                  <a:effectLst/>
                  <a:latin typeface="Comic Sans MS" panose="030F0702030302020204" pitchFamily="66" charset="0"/>
                  <a:ea typeface="Calibri" panose="020F0502020204030204" pitchFamily="34" charset="0"/>
                </a:rPr>
                <a:t>самиці більшості видів комарів п'ють кров хребетних; у той же час самці всіх без винятку видів комарів харчуються нектаром квіткових рослин</a:t>
              </a:r>
              <a:endParaRPr lang="ru-RU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0292376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AF60250-8092-41B4-B803-FA149B1CE24A}"/>
              </a:ext>
            </a:extLst>
          </p:cNvPr>
          <p:cNvSpPr txBox="1"/>
          <p:nvPr/>
        </p:nvSpPr>
        <p:spPr>
          <a:xfrm>
            <a:off x="0" y="135523"/>
            <a:ext cx="6096000" cy="400110"/>
          </a:xfrm>
          <a:prstGeom prst="rect">
            <a:avLst/>
          </a:prstGeom>
          <a:solidFill>
            <a:srgbClr val="2E724F"/>
          </a:solidFill>
        </p:spPr>
        <p:txBody>
          <a:bodyPr wrap="square">
            <a:spAutoFit/>
          </a:bodyPr>
          <a:lstStyle/>
          <a:p>
            <a:pPr algn="ctr"/>
            <a:r>
              <a:rPr lang="uk-UA" sz="20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Серед комах також є паразитичні види</a:t>
            </a:r>
            <a:endParaRPr lang="ru-RU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4532A93F-0287-4EFA-A04F-6AA7D2E3E549}"/>
              </a:ext>
            </a:extLst>
          </p:cNvPr>
          <p:cNvGrpSpPr/>
          <p:nvPr/>
        </p:nvGrpSpPr>
        <p:grpSpPr>
          <a:xfrm>
            <a:off x="190629" y="653269"/>
            <a:ext cx="5544128" cy="2931852"/>
            <a:chOff x="190629" y="653269"/>
            <a:chExt cx="5544128" cy="293185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1EDBA4A2-B3E8-499E-BACF-0EED2496B0D2}"/>
                </a:ext>
              </a:extLst>
            </p:cNvPr>
            <p:cNvSpPr txBox="1"/>
            <p:nvPr/>
          </p:nvSpPr>
          <p:spPr>
            <a:xfrm>
              <a:off x="3238501" y="807422"/>
              <a:ext cx="2496256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uk-UA" dirty="0">
                  <a:effectLst/>
                  <a:latin typeface="Comic Sans MS" panose="030F0702030302020204" pitchFamily="66" charset="0"/>
                  <a:ea typeface="Calibri" panose="020F0502020204030204" pitchFamily="34" charset="0"/>
                </a:rPr>
                <a:t>Дорослі </a:t>
              </a:r>
              <a:r>
                <a:rPr lang="uk-UA" dirty="0" err="1">
                  <a:solidFill>
                    <a:srgbClr val="FF0000"/>
                  </a:solidFill>
                  <a:latin typeface="Comic Sans MS" panose="030F0702030302020204" pitchFamily="66" charset="0"/>
                  <a:ea typeface="Calibri" panose="020F0502020204030204" pitchFamily="34" charset="0"/>
                </a:rPr>
                <a:t>вольфартові</a:t>
              </a:r>
              <a:r>
                <a:rPr lang="uk-UA" dirty="0">
                  <a:solidFill>
                    <a:srgbClr val="FF0000"/>
                  </a:solidFill>
                  <a:latin typeface="Comic Sans MS" panose="030F0702030302020204" pitchFamily="66" charset="0"/>
                  <a:ea typeface="Calibri" panose="020F0502020204030204" pitchFamily="34" charset="0"/>
                </a:rPr>
                <a:t> мухи </a:t>
              </a:r>
              <a:r>
                <a:rPr lang="uk-UA" dirty="0">
                  <a:effectLst/>
                  <a:latin typeface="Comic Sans MS" panose="030F0702030302020204" pitchFamily="66" charset="0"/>
                  <a:ea typeface="Calibri" panose="020F0502020204030204" pitchFamily="34" charset="0"/>
                </a:rPr>
                <a:t>живляться </a:t>
              </a:r>
            </a:p>
            <a:p>
              <a:pPr algn="ctr"/>
              <a:r>
                <a:rPr lang="uk-UA" dirty="0">
                  <a:effectLst/>
                  <a:latin typeface="Comic Sans MS" panose="030F0702030302020204" pitchFamily="66" charset="0"/>
                  <a:ea typeface="Calibri" panose="020F0502020204030204" pitchFamily="34" charset="0"/>
                </a:rPr>
                <a:t>нектаром квітів 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xmlns="" id="{A4B60866-CEC2-43FE-83B7-B0E50874AD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/>
            <a:srcRect r="19331"/>
            <a:stretch/>
          </p:blipFill>
          <p:spPr>
            <a:xfrm>
              <a:off x="190629" y="653269"/>
              <a:ext cx="3126937" cy="2931852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67834ED-4FD2-4127-8414-8F18F55ED36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08626" y="653269"/>
            <a:ext cx="5715000" cy="5715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62EA98D-5117-4F77-A69E-9559A0746D3F}"/>
              </a:ext>
            </a:extLst>
          </p:cNvPr>
          <p:cNvSpPr txBox="1"/>
          <p:nvPr/>
        </p:nvSpPr>
        <p:spPr>
          <a:xfrm>
            <a:off x="6787345" y="161082"/>
            <a:ext cx="41741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Живородні </a:t>
            </a:r>
            <a:r>
              <a:rPr lang="uk-UA" sz="1600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мухи відкладають личинки </a:t>
            </a:r>
          </a:p>
          <a:p>
            <a:pPr algn="ctr"/>
            <a:r>
              <a:rPr lang="uk-UA" sz="1600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у </a:t>
            </a:r>
            <a:r>
              <a:rPr lang="uk-UA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відкриті порожнини </a:t>
            </a:r>
            <a:endParaRPr lang="ru-RU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xmlns="" id="{69CE764B-0219-4F45-8CD5-DA414F7B2F28}"/>
              </a:ext>
            </a:extLst>
          </p:cNvPr>
          <p:cNvGrpSpPr/>
          <p:nvPr/>
        </p:nvGrpSpPr>
        <p:grpSpPr>
          <a:xfrm>
            <a:off x="190629" y="3702757"/>
            <a:ext cx="6563004" cy="2955093"/>
            <a:chOff x="190629" y="3702757"/>
            <a:chExt cx="6563004" cy="2955093"/>
          </a:xfrm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xmlns="" id="{F81C5BEA-3FD7-4246-BB93-F1EE3992EB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l="13761" r="16665" b="31687"/>
            <a:stretch/>
          </p:blipFill>
          <p:spPr>
            <a:xfrm rot="5400000">
              <a:off x="651206" y="3242180"/>
              <a:ext cx="2955093" cy="387624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9F073473-43D6-4ABD-9043-60799CFAF78D}"/>
                </a:ext>
              </a:extLst>
            </p:cNvPr>
            <p:cNvSpPr txBox="1"/>
            <p:nvPr/>
          </p:nvSpPr>
          <p:spPr>
            <a:xfrm>
              <a:off x="4066876" y="5541127"/>
              <a:ext cx="2686757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Личинки </a:t>
              </a:r>
              <a:r>
                <a:rPr lang="ru-R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заглиблюються</a:t>
              </a:r>
              <a:r>
                <a:rPr lang="ru-R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у </a:t>
              </a:r>
              <a:r>
                <a:rPr lang="ru-R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тканини</a:t>
              </a:r>
              <a:r>
                <a:rPr lang="ru-R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, </a:t>
              </a:r>
              <a:r>
                <a:rPr lang="ru-R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роз’їдаючи</a:t>
              </a:r>
              <a:r>
                <a:rPr lang="ru-R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</a:t>
              </a:r>
              <a:r>
                <a:rPr lang="ru-R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їх</a:t>
              </a:r>
              <a:r>
                <a:rPr lang="ru-R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аж до </a:t>
              </a:r>
              <a:r>
                <a:rPr lang="ru-R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кісток</a:t>
              </a:r>
              <a:r>
                <a:rPr lang="ru-R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, </a:t>
              </a:r>
              <a:r>
                <a:rPr lang="ru-R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руйнують</a:t>
              </a:r>
              <a:r>
                <a:rPr lang="ru-R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</a:t>
              </a:r>
              <a:r>
                <a:rPr lang="ru-R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судини</a:t>
              </a:r>
              <a:endParaRPr lang="ru-RU" sz="16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6FFF072-BED9-4CF1-B498-FAC371FC5E7C}"/>
              </a:ext>
            </a:extLst>
          </p:cNvPr>
          <p:cNvSpPr txBox="1"/>
          <p:nvPr/>
        </p:nvSpPr>
        <p:spPr>
          <a:xfrm>
            <a:off x="9736666" y="4477655"/>
            <a:ext cx="10021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Лялечка</a:t>
            </a:r>
            <a:endParaRPr lang="ru-RU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8927E25-0EF2-462B-9549-97EB37E41B51}"/>
              </a:ext>
            </a:extLst>
          </p:cNvPr>
          <p:cNvSpPr txBox="1"/>
          <p:nvPr/>
        </p:nvSpPr>
        <p:spPr>
          <a:xfrm>
            <a:off x="8103071" y="3702757"/>
            <a:ext cx="7713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Імаго</a:t>
            </a:r>
            <a:endParaRPr lang="ru-RU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76711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022F923-2E8F-46BE-898E-F3D661A29143}"/>
              </a:ext>
            </a:extLst>
          </p:cNvPr>
          <p:cNvSpPr txBox="1"/>
          <p:nvPr/>
        </p:nvSpPr>
        <p:spPr>
          <a:xfrm>
            <a:off x="0" y="148947"/>
            <a:ext cx="12192000" cy="1200329"/>
          </a:xfrm>
          <a:prstGeom prst="rect">
            <a:avLst/>
          </a:prstGeom>
          <a:solidFill>
            <a:srgbClr val="2E724F"/>
          </a:solidFill>
        </p:spPr>
        <p:txBody>
          <a:bodyPr wrap="square">
            <a:spAutoFit/>
          </a:bodyPr>
          <a:lstStyle/>
          <a:p>
            <a:pPr algn="ctr"/>
            <a:r>
              <a:rPr lang="uk-UA" sz="2400" dirty="0" err="1">
                <a:solidFill>
                  <a:srgbClr val="FFC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Паразитоїд</a:t>
            </a:r>
            <a:r>
              <a:rPr lang="uk-UA" sz="2400" dirty="0">
                <a:solidFill>
                  <a:srgbClr val="FFC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r>
              <a:rPr lang="uk-UA" sz="24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— організм, який проводить значну частину свого життя </a:t>
            </a:r>
          </a:p>
          <a:p>
            <a:pPr algn="ctr"/>
            <a:r>
              <a:rPr lang="uk-UA" sz="24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(у личинковій стадії) на або усередині свого єдиного хазяїна, </a:t>
            </a:r>
          </a:p>
          <a:p>
            <a:pPr algn="ctr"/>
            <a:r>
              <a:rPr lang="uk-UA" sz="24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якого він поступово вбиває в процесі поїдання</a:t>
            </a:r>
            <a:endParaRPr lang="ru-RU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Neoneurus_vesculus_ovipositing_in_workers_of_the_ant_Formica_cunicularia.ogv.360p.vp9">
            <a:hlinkClick r:id="" action="ppaction://media"/>
            <a:extLst>
              <a:ext uri="{FF2B5EF4-FFF2-40B4-BE49-F238E27FC236}">
                <a16:creationId xmlns:a16="http://schemas.microsoft.com/office/drawing/2014/main" xmlns="" id="{FF9AC406-0E68-4679-B325-05235A7D6A6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39007" y="1504066"/>
            <a:ext cx="6545616" cy="49092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E301F5A-5CE0-4D34-94FC-1E23A43A3CD3}"/>
              </a:ext>
            </a:extLst>
          </p:cNvPr>
          <p:cNvSpPr txBox="1"/>
          <p:nvPr/>
        </p:nvSpPr>
        <p:spPr>
          <a:xfrm>
            <a:off x="7405508" y="1430269"/>
            <a:ext cx="415431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dirty="0">
                <a:solidFill>
                  <a:srgbClr val="2E724F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Понад 50% </a:t>
            </a:r>
            <a:r>
              <a:rPr lang="uk-UA" dirty="0" err="1">
                <a:solidFill>
                  <a:srgbClr val="2E724F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паразитоїдів</a:t>
            </a:r>
            <a:r>
              <a:rPr lang="uk-UA" dirty="0">
                <a:solidFill>
                  <a:srgbClr val="2E724F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належать до ряду Перетинчастокрилих. Найважливіші </a:t>
            </a:r>
            <a:r>
              <a:rPr lang="uk-UA" dirty="0" err="1">
                <a:solidFill>
                  <a:srgbClr val="2E724F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паразитоїди</a:t>
            </a:r>
            <a:r>
              <a:rPr lang="uk-UA" dirty="0">
                <a:solidFill>
                  <a:srgbClr val="2E724F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в межах цієї великої групи — це наїзники і деякі оси </a:t>
            </a:r>
            <a:endParaRPr lang="ru-RU" dirty="0">
              <a:solidFill>
                <a:srgbClr val="2E724F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2947D24-C135-4666-8408-46BAFF26FEB8}"/>
              </a:ext>
            </a:extLst>
          </p:cNvPr>
          <p:cNvSpPr txBox="1"/>
          <p:nvPr/>
        </p:nvSpPr>
        <p:spPr>
          <a:xfrm>
            <a:off x="6805260" y="5644738"/>
            <a:ext cx="51477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 err="1">
                <a:latin typeface="Comic Sans MS" panose="030F0702030302020204" pitchFamily="66" charset="0"/>
              </a:rPr>
              <a:t>Відео</a:t>
            </a:r>
            <a:r>
              <a:rPr lang="ru-RU" dirty="0">
                <a:latin typeface="Comic Sans MS" panose="030F0702030302020204" pitchFamily="66" charset="0"/>
              </a:rPr>
              <a:t>, на </a:t>
            </a:r>
            <a:r>
              <a:rPr lang="ru-RU" dirty="0" err="1">
                <a:latin typeface="Comic Sans MS" panose="030F0702030302020204" pitchFamily="66" charset="0"/>
              </a:rPr>
              <a:t>якому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самиця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pl-PL" dirty="0">
                <a:latin typeface="Comic Sans MS" panose="030F0702030302020204" pitchFamily="66" charset="0"/>
              </a:rPr>
              <a:t>Neoneurus vesculus </a:t>
            </a:r>
            <a:r>
              <a:rPr lang="ru-RU" dirty="0" err="1">
                <a:latin typeface="Comic Sans MS" panose="030F0702030302020204" pitchFamily="66" charset="0"/>
              </a:rPr>
              <a:t>відкладає</a:t>
            </a:r>
            <a:r>
              <a:rPr lang="ru-RU" dirty="0">
                <a:latin typeface="Comic Sans MS" panose="030F0702030302020204" pitchFamily="66" charset="0"/>
              </a:rPr>
              <a:t> яйце у </a:t>
            </a:r>
            <a:r>
              <a:rPr lang="ru-RU" dirty="0" err="1">
                <a:latin typeface="Comic Sans MS" panose="030F0702030302020204" pitchFamily="66" charset="0"/>
              </a:rPr>
              <a:t>робочу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мураху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pl-PL" dirty="0">
                <a:latin typeface="Comic Sans MS" panose="030F0702030302020204" pitchFamily="66" charset="0"/>
              </a:rPr>
              <a:t>Formica cunicularia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7CC4F101-0B55-48D4-9AF3-30A111F18D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13379" b="16028"/>
          <a:stretch/>
        </p:blipFill>
        <p:spPr>
          <a:xfrm>
            <a:off x="7038620" y="2941682"/>
            <a:ext cx="4888089" cy="258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4252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1. Сформулюйте цикл розвитку медичних п'явок, замалюйте та зробіть опис.</a:t>
            </a:r>
          </a:p>
          <a:p>
            <a:r>
              <a:rPr lang="uk-UA" dirty="0" smtClean="0"/>
              <a:t>2. Опишіть </a:t>
            </a:r>
            <a:r>
              <a:rPr lang="uk-UA" dirty="0" err="1" smtClean="0"/>
              <a:t>інвазивність</a:t>
            </a:r>
            <a:r>
              <a:rPr lang="uk-UA" dirty="0" smtClean="0"/>
              <a:t> п'явок у різних видів тварин.</a:t>
            </a:r>
          </a:p>
          <a:p>
            <a:r>
              <a:rPr lang="uk-UA" dirty="0" smtClean="0"/>
              <a:t>3. Дайте детальну відповідь:</a:t>
            </a:r>
          </a:p>
          <a:p>
            <a:r>
              <a:rPr lang="uk-UA" dirty="0" smtClean="0"/>
              <a:t>- чому п'явки здатні швидко реагувати, на здобич у воді.   </a:t>
            </a:r>
          </a:p>
          <a:p>
            <a:r>
              <a:rPr lang="uk-UA" dirty="0" smtClean="0"/>
              <a:t>- які є </a:t>
            </a:r>
            <a:r>
              <a:rPr lang="uk-UA" dirty="0" err="1" smtClean="0"/>
              <a:t>інвазивні</a:t>
            </a:r>
            <a:r>
              <a:rPr lang="uk-UA" dirty="0" smtClean="0"/>
              <a:t> види п'явок в Україні.</a:t>
            </a:r>
          </a:p>
          <a:p>
            <a:r>
              <a:rPr lang="uk-UA" dirty="0" smtClean="0"/>
              <a:t>4. </a:t>
            </a:r>
            <a:r>
              <a:rPr lang="uk-UA" dirty="0" err="1" smtClean="0"/>
              <a:t>Інвазивні</a:t>
            </a:r>
            <a:r>
              <a:rPr lang="uk-UA" dirty="0" smtClean="0"/>
              <a:t> види комах для рослин та тварин в Україні.</a:t>
            </a:r>
          </a:p>
          <a:p>
            <a:r>
              <a:rPr lang="uk-UA" dirty="0" smtClean="0"/>
              <a:t>5. Сформуйте цикл розвитку </a:t>
            </a:r>
            <a:r>
              <a:rPr lang="uk-UA" dirty="0" err="1" smtClean="0"/>
              <a:t>інвазивних</a:t>
            </a:r>
            <a:r>
              <a:rPr lang="uk-UA" dirty="0" smtClean="0"/>
              <a:t> комах, які шкодять рослинам в Україні.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Завдання до 1 частини лабораторної</a:t>
            </a:r>
            <a:endParaRPr lang="ru-RU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350438"/>
            <a:ext cx="119452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hlinkClick r:id="rId2"/>
              </a:rPr>
              <a:t>https://youtube.com/shorts/ehoj1lrzs2w?si=iK1wvhGgsiYGh-w7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  <a:hlinkClick r:id="rId3"/>
              </a:rPr>
              <a:t>https://youtube.com/shorts/ELwOzuvsCzc?si=Wd8E2VDmQvTcxC2n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  <a:hlinkClick r:id="rId4"/>
              </a:rPr>
              <a:t>https://youtu.be/OXGMJQbNkjk?si=msQ0rsxc0-Pz-3FF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  <a:hlinkClick r:id="rId5"/>
              </a:rPr>
              <a:t>https://youtube.com/shorts/hYt1vSulQfA?si=mbLXT9o_RjCGWzZv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  <a:hlinkClick r:id="rId6"/>
              </a:rPr>
              <a:t>https://youtube.com/shorts/Xo7a7TFWkdY?si=t88hbfecysvU5ZGb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  <a:hlinkClick r:id="rId7"/>
              </a:rPr>
              <a:t>https://youtube.com/shorts/z8nr-cFRYqs?si=ZY9rMZ2dzHCk-m1T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  <a:hlinkClick r:id="rId8"/>
              </a:rPr>
              <a:t>https://youtu.be/pownqaxaR5E?si=0NXsRa4naW9m8X3e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  <a:hlinkClick r:id="rId9"/>
              </a:rPr>
              <a:t>https://youtu.be/1ECWtdstfLc?si=GPww6IWgucDHdn2Q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177143" y="478971"/>
            <a:ext cx="79973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2 </a:t>
            </a:r>
            <a:r>
              <a:rPr lang="uk-UA" dirty="0" smtClean="0"/>
              <a:t>частина лабораторної роботи</a:t>
            </a:r>
          </a:p>
          <a:p>
            <a:r>
              <a:rPr lang="uk-UA" dirty="0" smtClean="0"/>
              <a:t>Переглянувши відео сформуйте схеми життєвих циклів тварин, які ми не </a:t>
            </a:r>
            <a:r>
              <a:rPr lang="uk-UA" dirty="0" smtClean="0"/>
              <a:t>розглядали</a:t>
            </a:r>
            <a:r>
              <a:rPr lang="uk-UA" dirty="0" smtClean="0"/>
              <a:t> </a:t>
            </a:r>
            <a:r>
              <a:rPr lang="uk-UA" dirty="0" smtClean="0"/>
              <a:t>та зробіть висновки.</a:t>
            </a:r>
            <a:endParaRPr lang="ru-RU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04686" y="2061029"/>
            <a:ext cx="10348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 smtClean="0"/>
              <a:t>Дякую за увагу</a:t>
            </a:r>
            <a:endParaRPr lang="ru-RU" sz="4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cdn.paralleli.if.ua/photos/258/258-5619274-h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39150" y="3524250"/>
            <a:ext cx="3752850" cy="333375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121920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Причини</a:t>
            </a:r>
          </a:p>
          <a:p>
            <a:r>
              <a:rPr lang="ru-RU" sz="2800" dirty="0" err="1" smtClean="0"/>
              <a:t>Інвазивне</a:t>
            </a:r>
            <a:r>
              <a:rPr lang="ru-RU" sz="2800" dirty="0" smtClean="0"/>
              <a:t> </a:t>
            </a:r>
            <a:r>
              <a:rPr lang="ru-RU" sz="2800" dirty="0" err="1" smtClean="0"/>
              <a:t>захворювання</a:t>
            </a:r>
            <a:r>
              <a:rPr lang="ru-RU" sz="2800" dirty="0" smtClean="0"/>
              <a:t> в </a:t>
            </a:r>
            <a:r>
              <a:rPr lang="ru-RU" sz="2800" dirty="0" err="1" smtClean="0"/>
              <a:t>більшості</a:t>
            </a:r>
            <a:r>
              <a:rPr lang="ru-RU" sz="2800" dirty="0" smtClean="0"/>
              <a:t> </a:t>
            </a:r>
            <a:r>
              <a:rPr lang="ru-RU" sz="2800" dirty="0" err="1" smtClean="0"/>
              <a:t>випадків</a:t>
            </a:r>
            <a:r>
              <a:rPr lang="ru-RU" sz="2800" dirty="0" smtClean="0"/>
              <a:t> </a:t>
            </a:r>
            <a:r>
              <a:rPr lang="ru-RU" sz="2800" dirty="0" err="1" smtClean="0"/>
              <a:t>відбувається</a:t>
            </a:r>
            <a:r>
              <a:rPr lang="ru-RU" sz="2800" dirty="0" smtClean="0"/>
              <a:t> при </a:t>
            </a:r>
            <a:r>
              <a:rPr lang="ru-RU" sz="2800" dirty="0" err="1" smtClean="0"/>
              <a:t>вживанні</a:t>
            </a:r>
            <a:r>
              <a:rPr lang="ru-RU" sz="2800" dirty="0" smtClean="0"/>
              <a:t> </a:t>
            </a:r>
            <a:r>
              <a:rPr lang="ru-RU" sz="2800" dirty="0" err="1" smtClean="0"/>
              <a:t>брудної</a:t>
            </a:r>
            <a:r>
              <a:rPr lang="ru-RU" sz="2800" dirty="0" smtClean="0"/>
              <a:t> </a:t>
            </a:r>
            <a:r>
              <a:rPr lang="ru-RU" sz="2800" dirty="0" err="1" smtClean="0"/>
              <a:t>їжі</a:t>
            </a:r>
            <a:r>
              <a:rPr lang="ru-RU" sz="2800" dirty="0" smtClean="0"/>
              <a:t>. При </a:t>
            </a:r>
            <a:r>
              <a:rPr lang="ru-RU" sz="2800" dirty="0" err="1" smtClean="0"/>
              <a:t>ігноруванні</a:t>
            </a:r>
            <a:r>
              <a:rPr lang="ru-RU" sz="2800" dirty="0" smtClean="0"/>
              <a:t> правил </a:t>
            </a:r>
            <a:r>
              <a:rPr lang="ru-RU" sz="2800" dirty="0" err="1" smtClean="0"/>
              <a:t>особистої</a:t>
            </a:r>
            <a:r>
              <a:rPr lang="ru-RU" sz="2800" dirty="0" smtClean="0"/>
              <a:t> </a:t>
            </a:r>
            <a:r>
              <a:rPr lang="ru-RU" sz="2800" dirty="0" err="1" smtClean="0"/>
              <a:t>гігієни</a:t>
            </a:r>
            <a:r>
              <a:rPr lang="ru-RU" sz="2800" dirty="0" smtClean="0"/>
              <a:t>, </a:t>
            </a:r>
            <a:r>
              <a:rPr lang="ru-RU" sz="2800" dirty="0" err="1" smtClean="0"/>
              <a:t>технології</a:t>
            </a:r>
            <a:r>
              <a:rPr lang="ru-RU" sz="2800" dirty="0" smtClean="0"/>
              <a:t> </a:t>
            </a:r>
            <a:r>
              <a:rPr lang="ru-RU" sz="2800" dirty="0" err="1" smtClean="0"/>
              <a:t>приготування</a:t>
            </a:r>
            <a:r>
              <a:rPr lang="ru-RU" sz="2800" dirty="0" smtClean="0"/>
              <a:t> </a:t>
            </a:r>
            <a:r>
              <a:rPr lang="ru-RU" sz="2800" dirty="0" err="1" smtClean="0"/>
              <a:t>м'яса</a:t>
            </a:r>
            <a:r>
              <a:rPr lang="ru-RU" sz="2800" dirty="0" smtClean="0"/>
              <a:t>, </a:t>
            </a:r>
            <a:r>
              <a:rPr lang="ru-RU" sz="2800" dirty="0" err="1" smtClean="0"/>
              <a:t>риби</a:t>
            </a:r>
            <a:r>
              <a:rPr lang="ru-RU" sz="2800" dirty="0" smtClean="0"/>
              <a:t> </a:t>
            </a:r>
            <a:r>
              <a:rPr lang="ru-RU" sz="2800" dirty="0" err="1" smtClean="0"/>
              <a:t>паразити</a:t>
            </a:r>
            <a:r>
              <a:rPr lang="ru-RU" sz="2800" dirty="0" smtClean="0"/>
              <a:t> </a:t>
            </a:r>
            <a:r>
              <a:rPr lang="ru-RU" sz="2800" dirty="0" err="1" smtClean="0"/>
              <a:t>потрапляють</a:t>
            </a:r>
            <a:r>
              <a:rPr lang="ru-RU" sz="2800" dirty="0" smtClean="0"/>
              <a:t> в </a:t>
            </a:r>
            <a:r>
              <a:rPr lang="ru-RU" sz="2800" dirty="0" err="1" smtClean="0"/>
              <a:t>організм</a:t>
            </a:r>
            <a:r>
              <a:rPr lang="ru-RU" sz="2800" dirty="0" smtClean="0"/>
              <a:t>. </a:t>
            </a:r>
            <a:r>
              <a:rPr lang="ru-RU" sz="2800" dirty="0" err="1" smtClean="0"/>
              <a:t>Яйця</a:t>
            </a:r>
            <a:r>
              <a:rPr lang="ru-RU" sz="2800" dirty="0" smtClean="0"/>
              <a:t> </a:t>
            </a:r>
            <a:r>
              <a:rPr lang="ru-RU" sz="2800" dirty="0" err="1" smtClean="0"/>
              <a:t>глистів</a:t>
            </a:r>
            <a:r>
              <a:rPr lang="ru-RU" sz="2800" dirty="0" smtClean="0"/>
              <a:t> </a:t>
            </a:r>
            <a:r>
              <a:rPr lang="ru-RU" sz="2800" dirty="0" err="1" smtClean="0"/>
              <a:t>довго</a:t>
            </a:r>
            <a:r>
              <a:rPr lang="ru-RU" sz="2800" dirty="0" smtClean="0"/>
              <a:t> </a:t>
            </a:r>
            <a:r>
              <a:rPr lang="ru-RU" sz="2800" dirty="0" err="1" smtClean="0"/>
              <a:t>можуть</a:t>
            </a:r>
            <a:r>
              <a:rPr lang="ru-RU" sz="2800" dirty="0" smtClean="0"/>
              <a:t> </a:t>
            </a:r>
            <a:r>
              <a:rPr lang="ru-RU" sz="2800" dirty="0" err="1" smtClean="0"/>
              <a:t>зберігати</a:t>
            </a:r>
            <a:r>
              <a:rPr lang="ru-RU" sz="2800" dirty="0" smtClean="0"/>
              <a:t> </a:t>
            </a:r>
            <a:r>
              <a:rPr lang="ru-RU" sz="2800" dirty="0" err="1" smtClean="0"/>
              <a:t>життєздатність</a:t>
            </a:r>
            <a:r>
              <a:rPr lang="ru-RU" sz="2800" dirty="0" smtClean="0"/>
              <a:t> в </a:t>
            </a:r>
            <a:r>
              <a:rPr lang="ru-RU" sz="2800" dirty="0" err="1" smtClean="0"/>
              <a:t>землі</a:t>
            </a:r>
            <a:r>
              <a:rPr lang="ru-RU" sz="2800" dirty="0" smtClean="0"/>
              <a:t>, </a:t>
            </a:r>
            <a:r>
              <a:rPr lang="ru-RU" sz="2800" dirty="0" err="1" smtClean="0"/>
              <a:t>піску</a:t>
            </a:r>
            <a:r>
              <a:rPr lang="ru-RU" sz="2800" dirty="0" smtClean="0"/>
              <a:t>. </a:t>
            </a:r>
            <a:r>
              <a:rPr lang="ru-RU" sz="2800" dirty="0" err="1" smtClean="0"/>
              <a:t>Якщо</a:t>
            </a:r>
            <a:r>
              <a:rPr lang="ru-RU" sz="2800" dirty="0" smtClean="0"/>
              <a:t> </a:t>
            </a:r>
            <a:r>
              <a:rPr lang="ru-RU" sz="2800" dirty="0" err="1" smtClean="0"/>
              <a:t>складуться</a:t>
            </a:r>
            <a:r>
              <a:rPr lang="ru-RU" sz="2800" dirty="0" smtClean="0"/>
              <a:t> </a:t>
            </a:r>
            <a:r>
              <a:rPr lang="ru-RU" sz="2800" dirty="0" err="1" smtClean="0"/>
              <a:t>сприятливі</a:t>
            </a:r>
            <a:r>
              <a:rPr lang="ru-RU" sz="2800" dirty="0" smtClean="0"/>
              <a:t> </a:t>
            </a:r>
            <a:r>
              <a:rPr lang="ru-RU" sz="2800" dirty="0" err="1" smtClean="0"/>
              <a:t>умови</a:t>
            </a:r>
            <a:r>
              <a:rPr lang="ru-RU" sz="2800" dirty="0" smtClean="0"/>
              <a:t>, то вони легко проникнуть в </a:t>
            </a:r>
            <a:r>
              <a:rPr lang="ru-RU" sz="2800" dirty="0" err="1" smtClean="0"/>
              <a:t>живий</a:t>
            </a:r>
            <a:r>
              <a:rPr lang="ru-RU" sz="2800" dirty="0" smtClean="0"/>
              <a:t> </a:t>
            </a:r>
            <a:r>
              <a:rPr lang="ru-RU" sz="2800" dirty="0" err="1" smtClean="0"/>
              <a:t>організм</a:t>
            </a:r>
            <a:r>
              <a:rPr lang="ru-RU" sz="2800" dirty="0" smtClean="0"/>
              <a:t>. </a:t>
            </a:r>
            <a:r>
              <a:rPr lang="ru-RU" sz="2800" dirty="0" err="1" smtClean="0"/>
              <a:t>Виділяють</a:t>
            </a:r>
            <a:r>
              <a:rPr lang="ru-RU" sz="2800" dirty="0" smtClean="0"/>
              <a:t> </a:t>
            </a:r>
            <a:r>
              <a:rPr lang="ru-RU" sz="2800" dirty="0" err="1" smtClean="0"/>
              <a:t>наступні</a:t>
            </a:r>
            <a:r>
              <a:rPr lang="ru-RU" sz="2800" dirty="0" smtClean="0"/>
              <a:t> причини </a:t>
            </a:r>
            <a:r>
              <a:rPr lang="ru-RU" sz="2800" dirty="0" err="1" smtClean="0"/>
              <a:t>інвазії</a:t>
            </a:r>
            <a:r>
              <a:rPr lang="ru-RU" sz="2800" dirty="0" smtClean="0"/>
              <a:t> та шляхи </a:t>
            </a:r>
            <a:r>
              <a:rPr lang="ru-RU" sz="2800" dirty="0" err="1" smtClean="0"/>
              <a:t>зараження</a:t>
            </a:r>
            <a:r>
              <a:rPr lang="ru-RU" sz="2800" dirty="0" smtClean="0"/>
              <a:t>:</a:t>
            </a:r>
          </a:p>
          <a:p>
            <a:r>
              <a:rPr lang="ru-RU" sz="2800" dirty="0" err="1" smtClean="0"/>
              <a:t>брудна</a:t>
            </a:r>
            <a:r>
              <a:rPr lang="ru-RU" sz="2800" dirty="0" smtClean="0"/>
              <a:t> вода;</a:t>
            </a:r>
          </a:p>
          <a:p>
            <a:r>
              <a:rPr lang="ru-RU" sz="2800" dirty="0" smtClean="0"/>
              <a:t>укус комах;</a:t>
            </a:r>
          </a:p>
          <a:p>
            <a:r>
              <a:rPr lang="ru-RU" sz="2800" dirty="0" smtClean="0"/>
              <a:t>при </a:t>
            </a:r>
            <a:r>
              <a:rPr lang="ru-RU" sz="2800" dirty="0" err="1" smtClean="0"/>
              <a:t>контакті</a:t>
            </a:r>
            <a:r>
              <a:rPr lang="ru-RU" sz="2800" dirty="0" smtClean="0"/>
              <a:t> </a:t>
            </a:r>
            <a:r>
              <a:rPr lang="ru-RU" sz="2800" dirty="0" err="1" smtClean="0"/>
              <a:t>із</a:t>
            </a:r>
            <a:r>
              <a:rPr lang="ru-RU" sz="2800" dirty="0" smtClean="0"/>
              <a:t> </a:t>
            </a:r>
            <a:r>
              <a:rPr lang="ru-RU" sz="2800" dirty="0" err="1" smtClean="0"/>
              <a:t>зараженою</a:t>
            </a:r>
            <a:r>
              <a:rPr lang="ru-RU" sz="2800" dirty="0" smtClean="0"/>
              <a:t> </a:t>
            </a:r>
            <a:r>
              <a:rPr lang="ru-RU" sz="2800" dirty="0" err="1" smtClean="0"/>
              <a:t>твариною</a:t>
            </a:r>
            <a:r>
              <a:rPr lang="ru-RU" sz="2800" dirty="0" smtClean="0"/>
              <a:t>;</a:t>
            </a:r>
          </a:p>
          <a:p>
            <a:r>
              <a:rPr lang="ru-RU" sz="2800" dirty="0" smtClean="0"/>
              <a:t>контакт </a:t>
            </a:r>
            <a:r>
              <a:rPr lang="ru-RU" sz="2800" dirty="0" err="1" smtClean="0"/>
              <a:t>з</a:t>
            </a:r>
            <a:r>
              <a:rPr lang="ru-RU" sz="2800" dirty="0" smtClean="0"/>
              <a:t> землею, </a:t>
            </a:r>
            <a:r>
              <a:rPr lang="ru-RU" sz="2800" dirty="0" err="1" smtClean="0"/>
              <a:t>піском</a:t>
            </a:r>
            <a:r>
              <a:rPr lang="ru-RU" sz="2800" dirty="0" smtClean="0"/>
              <a:t>, у </a:t>
            </a:r>
            <a:r>
              <a:rPr lang="ru-RU" sz="2800" dirty="0" err="1" smtClean="0"/>
              <a:t>якому</a:t>
            </a:r>
            <a:r>
              <a:rPr lang="ru-RU" sz="2800" dirty="0" smtClean="0"/>
              <a:t> </a:t>
            </a:r>
            <a:r>
              <a:rPr lang="ru-RU" sz="2800" dirty="0" err="1" smtClean="0"/>
              <a:t>є</a:t>
            </a:r>
            <a:r>
              <a:rPr lang="ru-RU" sz="2800" dirty="0" smtClean="0"/>
              <a:t> </a:t>
            </a:r>
            <a:r>
              <a:rPr lang="ru-RU" sz="2800" dirty="0" err="1" smtClean="0"/>
              <a:t>яйця</a:t>
            </a:r>
            <a:r>
              <a:rPr lang="ru-RU" sz="2800" dirty="0" smtClean="0"/>
              <a:t> </a:t>
            </a:r>
            <a:r>
              <a:rPr lang="ru-RU" sz="2800" dirty="0" err="1" smtClean="0"/>
              <a:t>паразитів</a:t>
            </a:r>
            <a:r>
              <a:rPr lang="ru-RU" sz="2800" dirty="0" smtClean="0"/>
              <a:t>.</a:t>
            </a:r>
            <a:endParaRPr lang="ru-RU" sz="2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9600" y="0"/>
            <a:ext cx="1158240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err="1" smtClean="0"/>
              <a:t>Класифікація</a:t>
            </a:r>
            <a:endParaRPr lang="ru-RU" sz="2400" b="1" dirty="0" smtClean="0"/>
          </a:p>
          <a:p>
            <a:pPr algn="just"/>
            <a:r>
              <a:rPr lang="ru-RU" sz="2400" dirty="0" err="1" smtClean="0"/>
              <a:t>Виділення</a:t>
            </a:r>
            <a:r>
              <a:rPr lang="ru-RU" sz="2400" dirty="0" smtClean="0"/>
              <a:t> типу </a:t>
            </a:r>
            <a:r>
              <a:rPr lang="ru-RU" sz="2400" dirty="0" err="1" smtClean="0"/>
              <a:t>починається</a:t>
            </a:r>
            <a:r>
              <a:rPr lang="ru-RU" sz="2400" dirty="0" smtClean="0"/>
              <a:t> </a:t>
            </a:r>
            <a:r>
              <a:rPr lang="ru-RU" sz="2400" dirty="0" err="1" smtClean="0"/>
              <a:t>з</a:t>
            </a:r>
            <a:r>
              <a:rPr lang="ru-RU" sz="2400" dirty="0" smtClean="0"/>
              <a:t> </a:t>
            </a:r>
            <a:r>
              <a:rPr lang="ru-RU" sz="2400" dirty="0" err="1" smtClean="0"/>
              <a:t>визначення</a:t>
            </a:r>
            <a:r>
              <a:rPr lang="ru-RU" sz="2400" dirty="0" smtClean="0"/>
              <a:t> шляху </a:t>
            </a:r>
            <a:r>
              <a:rPr lang="ru-RU" sz="2400" dirty="0" err="1" smtClean="0"/>
              <a:t>інвазії</a:t>
            </a:r>
            <a:r>
              <a:rPr lang="ru-RU" sz="2400" dirty="0" smtClean="0"/>
              <a:t> в </a:t>
            </a:r>
            <a:r>
              <a:rPr lang="ru-RU" sz="2400" dirty="0" err="1" smtClean="0"/>
              <a:t>організм</a:t>
            </a:r>
            <a:r>
              <a:rPr lang="ru-RU" sz="2400" dirty="0" smtClean="0"/>
              <a:t>. </a:t>
            </a:r>
            <a:r>
              <a:rPr lang="ru-RU" sz="2400" dirty="0" err="1" smtClean="0"/>
              <a:t>Якщо</a:t>
            </a:r>
            <a:r>
              <a:rPr lang="ru-RU" sz="2400" dirty="0" smtClean="0"/>
              <a:t> </a:t>
            </a:r>
            <a:r>
              <a:rPr lang="ru-RU" sz="2400" dirty="0" err="1" smtClean="0"/>
              <a:t>паразити</a:t>
            </a:r>
            <a:r>
              <a:rPr lang="ru-RU" sz="2400" dirty="0" smtClean="0"/>
              <a:t> проникли разом </a:t>
            </a:r>
            <a:r>
              <a:rPr lang="ru-RU" sz="2400" dirty="0" err="1" smtClean="0"/>
              <a:t>з</a:t>
            </a:r>
            <a:r>
              <a:rPr lang="ru-RU" sz="2400" dirty="0" smtClean="0"/>
              <a:t> водою, </a:t>
            </a:r>
            <a:r>
              <a:rPr lang="ru-RU" sz="2400" dirty="0" err="1" smtClean="0"/>
              <a:t>їжею</a:t>
            </a:r>
            <a:r>
              <a:rPr lang="ru-RU" sz="2400" dirty="0" smtClean="0"/>
              <a:t>, </a:t>
            </a:r>
            <a:r>
              <a:rPr lang="ru-RU" sz="2400" dirty="0" err="1" smtClean="0"/>
              <a:t>людина</a:t>
            </a:r>
            <a:r>
              <a:rPr lang="ru-RU" sz="2400" dirty="0" smtClean="0"/>
              <a:t> </a:t>
            </a:r>
            <a:r>
              <a:rPr lang="ru-RU" sz="2400" dirty="0" err="1" smtClean="0"/>
              <a:t>вдихнула</a:t>
            </a:r>
            <a:r>
              <a:rPr lang="ru-RU" sz="2400" dirty="0" smtClean="0"/>
              <a:t> </a:t>
            </a:r>
            <a:r>
              <a:rPr lang="ru-RU" sz="2400" dirty="0" err="1" smtClean="0"/>
              <a:t>їх</a:t>
            </a:r>
            <a:r>
              <a:rPr lang="ru-RU" sz="2400" dirty="0" smtClean="0"/>
              <a:t>, то </a:t>
            </a:r>
            <a:r>
              <a:rPr lang="ru-RU" sz="2400" dirty="0" err="1" smtClean="0"/>
              <a:t>це</a:t>
            </a:r>
            <a:r>
              <a:rPr lang="ru-RU" sz="2400" dirty="0" smtClean="0"/>
              <a:t> </a:t>
            </a:r>
            <a:r>
              <a:rPr lang="ru-RU" sz="2400" dirty="0" err="1" smtClean="0"/>
              <a:t>пасивний</a:t>
            </a:r>
            <a:r>
              <a:rPr lang="ru-RU" sz="2400" dirty="0" smtClean="0"/>
              <a:t> </a:t>
            </a:r>
            <a:r>
              <a:rPr lang="ru-RU" sz="2400" dirty="0" err="1" smtClean="0"/>
              <a:t>варіант</a:t>
            </a:r>
            <a:r>
              <a:rPr lang="ru-RU" sz="2400" dirty="0" smtClean="0"/>
              <a:t>. </a:t>
            </a:r>
            <a:r>
              <a:rPr lang="ru-RU" sz="2400" dirty="0" err="1" smtClean="0"/>
              <a:t>Якщо</a:t>
            </a:r>
            <a:r>
              <a:rPr lang="ru-RU" sz="2400" dirty="0" smtClean="0"/>
              <a:t> </a:t>
            </a:r>
            <a:r>
              <a:rPr lang="ru-RU" sz="2400" dirty="0" err="1" smtClean="0"/>
              <a:t>сталася</a:t>
            </a:r>
            <a:r>
              <a:rPr lang="ru-RU" sz="2400" dirty="0" smtClean="0"/>
              <a:t> </a:t>
            </a:r>
            <a:r>
              <a:rPr lang="ru-RU" sz="2400" dirty="0" err="1" smtClean="0"/>
              <a:t>інвазія</a:t>
            </a:r>
            <a:r>
              <a:rPr lang="ru-RU" sz="2400" dirty="0" smtClean="0"/>
              <a:t> через </a:t>
            </a:r>
            <a:r>
              <a:rPr lang="ru-RU" sz="2400" dirty="0" err="1" smtClean="0"/>
              <a:t>клітину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гельмінти</a:t>
            </a:r>
            <a:r>
              <a:rPr lang="ru-RU" sz="2400" dirty="0" smtClean="0"/>
              <a:t> </a:t>
            </a:r>
            <a:r>
              <a:rPr lang="ru-RU" sz="2400" dirty="0" err="1" smtClean="0"/>
              <a:t>самі</a:t>
            </a:r>
            <a:r>
              <a:rPr lang="ru-RU" sz="2400" dirty="0" smtClean="0"/>
              <a:t> проникли, то </a:t>
            </a:r>
            <a:r>
              <a:rPr lang="ru-RU" sz="2400" dirty="0" err="1" smtClean="0"/>
              <a:t>це</a:t>
            </a:r>
            <a:r>
              <a:rPr lang="ru-RU" sz="2400" dirty="0" smtClean="0"/>
              <a:t> </a:t>
            </a:r>
            <a:r>
              <a:rPr lang="ru-RU" sz="2400" dirty="0" err="1" smtClean="0"/>
              <a:t>активний</a:t>
            </a:r>
            <a:r>
              <a:rPr lang="ru-RU" sz="2400" dirty="0" smtClean="0"/>
              <a:t> шлях </a:t>
            </a:r>
            <a:r>
              <a:rPr lang="ru-RU" sz="2400" dirty="0" err="1" smtClean="0"/>
              <a:t>зараження</a:t>
            </a:r>
            <a:r>
              <a:rPr lang="ru-RU" sz="2400" dirty="0" smtClean="0"/>
              <a:t>. </a:t>
            </a:r>
            <a:r>
              <a:rPr lang="ru-RU" sz="2400" dirty="0" err="1" smtClean="0"/>
              <a:t>Існує</a:t>
            </a:r>
            <a:r>
              <a:rPr lang="ru-RU" sz="2400" dirty="0" smtClean="0"/>
              <a:t> </a:t>
            </a:r>
            <a:r>
              <a:rPr lang="ru-RU" sz="2400" dirty="0" err="1" smtClean="0"/>
              <a:t>ще</a:t>
            </a:r>
            <a:r>
              <a:rPr lang="ru-RU" sz="2400" dirty="0" smtClean="0"/>
              <a:t> один </a:t>
            </a:r>
            <a:r>
              <a:rPr lang="ru-RU" sz="2400" dirty="0" err="1" smtClean="0"/>
              <a:t>критерій</a:t>
            </a:r>
            <a:r>
              <a:rPr lang="ru-RU" sz="2400" dirty="0" smtClean="0"/>
              <a:t> – </a:t>
            </a:r>
            <a:r>
              <a:rPr lang="ru-RU" sz="2400" dirty="0" err="1" smtClean="0"/>
              <a:t>аутоінвазія</a:t>
            </a:r>
            <a:r>
              <a:rPr lang="ru-RU" sz="2400" dirty="0" smtClean="0"/>
              <a:t>, коли </a:t>
            </a:r>
            <a:r>
              <a:rPr lang="ru-RU" sz="2400" dirty="0" err="1" smtClean="0"/>
              <a:t>наступне</a:t>
            </a:r>
            <a:r>
              <a:rPr lang="ru-RU" sz="2400" dirty="0" smtClean="0"/>
              <a:t> </a:t>
            </a:r>
            <a:r>
              <a:rPr lang="ru-RU" sz="2400" dirty="0" err="1" smtClean="0"/>
              <a:t>покоління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паразитів</a:t>
            </a:r>
            <a:r>
              <a:rPr lang="ru-RU" sz="2400" dirty="0" smtClean="0"/>
              <a:t> </a:t>
            </a:r>
            <a:r>
              <a:rPr lang="ru-RU" sz="2400" dirty="0" err="1" smtClean="0"/>
              <a:t>з'явилися</a:t>
            </a:r>
            <a:r>
              <a:rPr lang="ru-RU" sz="2400" dirty="0" smtClean="0"/>
              <a:t> </a:t>
            </a:r>
            <a:r>
              <a:rPr lang="ru-RU" sz="2400" dirty="0" err="1" smtClean="0"/>
              <a:t>вже</a:t>
            </a:r>
            <a:r>
              <a:rPr lang="ru-RU" sz="2400" dirty="0" smtClean="0"/>
              <a:t> </a:t>
            </a:r>
            <a:r>
              <a:rPr lang="ru-RU" sz="2400" dirty="0" err="1" smtClean="0"/>
              <a:t>всередині</a:t>
            </a:r>
            <a:r>
              <a:rPr lang="ru-RU" sz="2400" dirty="0" smtClean="0"/>
              <a:t> господаря. </a:t>
            </a:r>
            <a:r>
              <a:rPr lang="ru-RU" sz="2400" dirty="0" err="1" smtClean="0"/>
              <a:t>Хвороби</a:t>
            </a:r>
            <a:r>
              <a:rPr lang="ru-RU" sz="2400" dirty="0" smtClean="0"/>
              <a:t> </a:t>
            </a:r>
            <a:r>
              <a:rPr lang="ru-RU" sz="2400" dirty="0" err="1" smtClean="0"/>
              <a:t>після</a:t>
            </a:r>
            <a:r>
              <a:rPr lang="ru-RU" sz="2400" dirty="0" smtClean="0"/>
              <a:t> </a:t>
            </a:r>
            <a:r>
              <a:rPr lang="ru-RU" sz="2400" dirty="0" err="1" smtClean="0"/>
              <a:t>зараження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поділяють</a:t>
            </a:r>
            <a:r>
              <a:rPr lang="ru-RU" sz="2400" dirty="0" smtClean="0"/>
              <a:t> за типом </a:t>
            </a:r>
            <a:r>
              <a:rPr lang="ru-RU" sz="2400" dirty="0" err="1" smtClean="0"/>
              <a:t>збудника</a:t>
            </a:r>
            <a:r>
              <a:rPr lang="ru-RU" sz="2400" dirty="0" smtClean="0"/>
              <a:t>, </a:t>
            </a:r>
            <a:r>
              <a:rPr lang="ru-RU" sz="2400" dirty="0" err="1" smtClean="0"/>
              <a:t>виділяють</a:t>
            </a:r>
            <a:r>
              <a:rPr lang="ru-RU" sz="2400" dirty="0" smtClean="0"/>
              <a:t> </a:t>
            </a:r>
            <a:r>
              <a:rPr lang="ru-RU" sz="2400" dirty="0" err="1" smtClean="0"/>
              <a:t>наступні</a:t>
            </a:r>
            <a:r>
              <a:rPr lang="ru-RU" sz="2400" dirty="0" smtClean="0"/>
              <a:t> </a:t>
            </a:r>
            <a:r>
              <a:rPr lang="ru-RU" sz="2400" dirty="0" err="1" smtClean="0"/>
              <a:t>варіанти</a:t>
            </a:r>
            <a:r>
              <a:rPr lang="ru-RU" sz="2400" dirty="0" smtClean="0"/>
              <a:t>:</a:t>
            </a:r>
          </a:p>
          <a:p>
            <a:pPr algn="just"/>
            <a:r>
              <a:rPr lang="ru-RU" sz="2400" dirty="0" err="1" smtClean="0"/>
              <a:t>Протозоози</a:t>
            </a:r>
            <a:r>
              <a:rPr lang="ru-RU" sz="2400" dirty="0" smtClean="0"/>
              <a:t> – </a:t>
            </a:r>
            <a:r>
              <a:rPr lang="ru-RU" sz="2400" dirty="0" err="1" smtClean="0"/>
              <a:t>викликають</a:t>
            </a:r>
            <a:r>
              <a:rPr lang="ru-RU" sz="2400" dirty="0" smtClean="0"/>
              <a:t> </a:t>
            </a:r>
            <a:r>
              <a:rPr lang="ru-RU" sz="2400" dirty="0" err="1" smtClean="0"/>
              <a:t>найпростіші</a:t>
            </a:r>
            <a:r>
              <a:rPr lang="ru-RU" sz="2400" dirty="0" smtClean="0"/>
              <a:t> </a:t>
            </a:r>
            <a:r>
              <a:rPr lang="ru-RU" sz="2400" dirty="0" err="1" smtClean="0"/>
              <a:t>збудники</a:t>
            </a:r>
            <a:r>
              <a:rPr lang="ru-RU" sz="2400" dirty="0" smtClean="0"/>
              <a:t>.</a:t>
            </a:r>
          </a:p>
          <a:p>
            <a:pPr algn="just"/>
            <a:r>
              <a:rPr lang="ru-RU" sz="2400" dirty="0" err="1" smtClean="0"/>
              <a:t>Акарози</a:t>
            </a:r>
            <a:r>
              <a:rPr lang="ru-RU" sz="2400" dirty="0" smtClean="0"/>
              <a:t> – </a:t>
            </a:r>
            <a:r>
              <a:rPr lang="ru-RU" sz="2400" dirty="0" err="1" smtClean="0"/>
              <a:t>розвиваються</a:t>
            </a:r>
            <a:r>
              <a:rPr lang="ru-RU" sz="2400" dirty="0" smtClean="0"/>
              <a:t> </a:t>
            </a:r>
            <a:r>
              <a:rPr lang="ru-RU" sz="2400" dirty="0" err="1" smtClean="0"/>
              <a:t>після</a:t>
            </a:r>
            <a:r>
              <a:rPr lang="ru-RU" sz="2400" dirty="0" smtClean="0"/>
              <a:t> укусу </a:t>
            </a:r>
            <a:r>
              <a:rPr lang="ru-RU" sz="2400" dirty="0" err="1" smtClean="0"/>
              <a:t>кліща</a:t>
            </a:r>
            <a:r>
              <a:rPr lang="ru-RU" sz="2400" dirty="0" smtClean="0"/>
              <a:t>, </a:t>
            </a:r>
            <a:r>
              <a:rPr lang="ru-RU" sz="2400" dirty="0" err="1" smtClean="0"/>
              <a:t>який</a:t>
            </a:r>
            <a:r>
              <a:rPr lang="ru-RU" sz="2400" dirty="0" smtClean="0"/>
              <a:t> </a:t>
            </a:r>
            <a:r>
              <a:rPr lang="ru-RU" sz="2400" dirty="0" err="1" smtClean="0"/>
              <a:t>потрапив</a:t>
            </a:r>
            <a:r>
              <a:rPr lang="ru-RU" sz="2400" dirty="0" smtClean="0"/>
              <a:t> на </a:t>
            </a:r>
            <a:r>
              <a:rPr lang="ru-RU" sz="2400" dirty="0" err="1" smtClean="0"/>
              <a:t>тіло</a:t>
            </a:r>
            <a:r>
              <a:rPr lang="ru-RU" sz="2400" dirty="0" smtClean="0"/>
              <a:t> </a:t>
            </a:r>
            <a:r>
              <a:rPr lang="ru-RU" sz="2400" dirty="0" err="1" smtClean="0"/>
              <a:t>людини</a:t>
            </a:r>
            <a:r>
              <a:rPr lang="ru-RU" sz="2400" dirty="0" smtClean="0"/>
              <a:t> </a:t>
            </a:r>
            <a:r>
              <a:rPr lang="ru-RU" sz="2400" dirty="0" err="1" smtClean="0"/>
              <a:t>від</a:t>
            </a:r>
            <a:r>
              <a:rPr lang="ru-RU" sz="2400" dirty="0" smtClean="0"/>
              <a:t> </a:t>
            </a:r>
            <a:r>
              <a:rPr lang="ru-RU" sz="2400" dirty="0" err="1" smtClean="0"/>
              <a:t>тварини</a:t>
            </a:r>
            <a:r>
              <a:rPr lang="ru-RU" sz="2400" dirty="0" smtClean="0"/>
              <a:t>.</a:t>
            </a:r>
          </a:p>
          <a:p>
            <a:pPr algn="just"/>
            <a:r>
              <a:rPr lang="ru-RU" sz="2400" dirty="0" err="1" smtClean="0"/>
              <a:t>Гельмінтози</a:t>
            </a:r>
            <a:r>
              <a:rPr lang="ru-RU" sz="2400" dirty="0" smtClean="0"/>
              <a:t> – </a:t>
            </a:r>
            <a:r>
              <a:rPr lang="ru-RU" sz="2400" dirty="0" err="1" smtClean="0"/>
              <a:t>стають</a:t>
            </a:r>
            <a:r>
              <a:rPr lang="ru-RU" sz="2400" dirty="0" smtClean="0"/>
              <a:t> </a:t>
            </a:r>
            <a:r>
              <a:rPr lang="ru-RU" sz="2400" dirty="0" err="1" smtClean="0"/>
              <a:t>наслідком</a:t>
            </a:r>
            <a:r>
              <a:rPr lang="ru-RU" sz="2400" dirty="0" smtClean="0"/>
              <a:t> </a:t>
            </a:r>
            <a:r>
              <a:rPr lang="ru-RU" sz="2400" dirty="0" err="1" smtClean="0"/>
              <a:t>інвазії</a:t>
            </a:r>
            <a:r>
              <a:rPr lang="ru-RU" sz="2400" dirty="0" smtClean="0"/>
              <a:t> </a:t>
            </a:r>
            <a:r>
              <a:rPr lang="ru-RU" sz="2400" dirty="0" err="1" smtClean="0"/>
              <a:t>черв'яків</a:t>
            </a:r>
            <a:r>
              <a:rPr lang="ru-RU" sz="2400" dirty="0" smtClean="0"/>
              <a:t>.</a:t>
            </a:r>
          </a:p>
          <a:p>
            <a:pPr algn="just"/>
            <a:r>
              <a:rPr lang="ru-RU" sz="2400" dirty="0" err="1" smtClean="0"/>
              <a:t>Ентомози</a:t>
            </a:r>
            <a:r>
              <a:rPr lang="ru-RU" sz="2400" dirty="0" smtClean="0"/>
              <a:t> – </a:t>
            </a:r>
            <a:r>
              <a:rPr lang="ru-RU" sz="2400" dirty="0" err="1" smtClean="0"/>
              <a:t>розвиваються</a:t>
            </a:r>
            <a:r>
              <a:rPr lang="ru-RU" sz="2400" dirty="0" smtClean="0"/>
              <a:t> </a:t>
            </a:r>
            <a:r>
              <a:rPr lang="ru-RU" sz="2400" dirty="0" err="1" smtClean="0"/>
              <a:t>після</a:t>
            </a:r>
            <a:r>
              <a:rPr lang="ru-RU" sz="2400" dirty="0" smtClean="0"/>
              <a:t> укусу комах.</a:t>
            </a:r>
          </a:p>
          <a:p>
            <a:pPr algn="just"/>
            <a:r>
              <a:rPr lang="ru-RU" sz="2400" dirty="0" err="1" smtClean="0"/>
              <a:t>Існує</a:t>
            </a:r>
            <a:r>
              <a:rPr lang="ru-RU" sz="2400" dirty="0" smtClean="0"/>
              <a:t> </a:t>
            </a:r>
            <a:r>
              <a:rPr lang="ru-RU" sz="2400" dirty="0" err="1" smtClean="0"/>
              <a:t>ще</a:t>
            </a:r>
            <a:r>
              <a:rPr lang="ru-RU" sz="2400" dirty="0" smtClean="0"/>
              <a:t> </a:t>
            </a:r>
            <a:r>
              <a:rPr lang="ru-RU" sz="2400" dirty="0" err="1" smtClean="0"/>
              <a:t>класифікація</a:t>
            </a:r>
            <a:r>
              <a:rPr lang="ru-RU" sz="2400" dirty="0" smtClean="0"/>
              <a:t> по </a:t>
            </a:r>
            <a:r>
              <a:rPr lang="ru-RU" sz="2400" dirty="0" err="1" smtClean="0"/>
              <a:t>розташуванню</a:t>
            </a:r>
            <a:r>
              <a:rPr lang="ru-RU" sz="2400" dirty="0" smtClean="0"/>
              <a:t> </a:t>
            </a:r>
            <a:r>
              <a:rPr lang="ru-RU" sz="2400" dirty="0" err="1" smtClean="0"/>
              <a:t>паразитів</a:t>
            </a:r>
            <a:r>
              <a:rPr lang="ru-RU" sz="2400" dirty="0" smtClean="0"/>
              <a:t>, </a:t>
            </a:r>
            <a:r>
              <a:rPr lang="ru-RU" sz="2400" dirty="0" err="1" smtClean="0"/>
              <a:t>виділяють</a:t>
            </a:r>
            <a:r>
              <a:rPr lang="ru-RU" sz="2400" dirty="0" smtClean="0"/>
              <a:t> </a:t>
            </a:r>
            <a:r>
              <a:rPr lang="ru-RU" sz="2400" dirty="0" err="1" smtClean="0"/>
              <a:t>наступні</a:t>
            </a:r>
            <a:r>
              <a:rPr lang="ru-RU" sz="2400" dirty="0" smtClean="0"/>
              <a:t> </a:t>
            </a:r>
            <a:r>
              <a:rPr lang="ru-RU" sz="2400" dirty="0" err="1" smtClean="0"/>
              <a:t>варіанти</a:t>
            </a:r>
            <a:r>
              <a:rPr lang="ru-RU" sz="2400" dirty="0" smtClean="0"/>
              <a:t>:</a:t>
            </a:r>
          </a:p>
          <a:p>
            <a:pPr algn="just"/>
            <a:r>
              <a:rPr lang="ru-RU" sz="2400" dirty="0" err="1" smtClean="0"/>
              <a:t>кишкові</a:t>
            </a:r>
            <a:r>
              <a:rPr lang="ru-RU" sz="2400" dirty="0" smtClean="0"/>
              <a:t> – аскаридоз, </a:t>
            </a:r>
            <a:r>
              <a:rPr lang="ru-RU" sz="2400" dirty="0" err="1" smtClean="0"/>
              <a:t>стронгілоїдоз</a:t>
            </a:r>
            <a:r>
              <a:rPr lang="ru-RU" sz="2400" dirty="0" smtClean="0"/>
              <a:t>;</a:t>
            </a:r>
          </a:p>
          <a:p>
            <a:pPr algn="just"/>
            <a:r>
              <a:rPr lang="ru-RU" sz="2400" dirty="0" err="1" smtClean="0"/>
              <a:t>тканинні</a:t>
            </a:r>
            <a:r>
              <a:rPr lang="ru-RU" sz="2400" dirty="0" smtClean="0"/>
              <a:t> – </a:t>
            </a:r>
            <a:r>
              <a:rPr lang="ru-RU" sz="2400" dirty="0" err="1" smtClean="0"/>
              <a:t>токсокарози</a:t>
            </a:r>
            <a:r>
              <a:rPr lang="ru-RU" sz="2400" dirty="0" smtClean="0"/>
              <a:t>, </a:t>
            </a:r>
            <a:r>
              <a:rPr lang="ru-RU" sz="2400" dirty="0" err="1" smtClean="0"/>
              <a:t>трихінельоз</a:t>
            </a:r>
            <a:r>
              <a:rPr lang="ru-RU" sz="2400" dirty="0" smtClean="0"/>
              <a:t>, </a:t>
            </a:r>
            <a:r>
              <a:rPr lang="en-US" sz="2400" dirty="0" err="1" smtClean="0"/>
              <a:t>bilharzia</a:t>
            </a:r>
            <a:r>
              <a:rPr lang="en-US" sz="2400" dirty="0" smtClean="0"/>
              <a:t>;</a:t>
            </a:r>
          </a:p>
          <a:p>
            <a:pPr algn="just"/>
            <a:r>
              <a:rPr lang="ru-RU" sz="2400" dirty="0" err="1" smtClean="0"/>
              <a:t>гельмінтози</a:t>
            </a:r>
            <a:r>
              <a:rPr lang="ru-RU" sz="2400" dirty="0" smtClean="0"/>
              <a:t> </a:t>
            </a:r>
            <a:r>
              <a:rPr lang="ru-RU" sz="2400" dirty="0" err="1" smtClean="0"/>
              <a:t>гепатобіліарної</a:t>
            </a:r>
            <a:r>
              <a:rPr lang="ru-RU" sz="2400" dirty="0" smtClean="0"/>
              <a:t> </a:t>
            </a:r>
            <a:r>
              <a:rPr lang="ru-RU" sz="2400" dirty="0" err="1" smtClean="0"/>
              <a:t>системи</a:t>
            </a:r>
            <a:r>
              <a:rPr lang="ru-RU" sz="2400" dirty="0" smtClean="0"/>
              <a:t> – </a:t>
            </a:r>
            <a:r>
              <a:rPr lang="ru-RU" sz="2400" dirty="0" err="1" smtClean="0"/>
              <a:t>опісторхоз</a:t>
            </a:r>
            <a:r>
              <a:rPr lang="ru-RU" sz="2400" dirty="0" smtClean="0"/>
              <a:t>, </a:t>
            </a:r>
            <a:r>
              <a:rPr lang="ru-RU" sz="2400" dirty="0" err="1" smtClean="0"/>
              <a:t>фасціольоз</a:t>
            </a:r>
            <a:r>
              <a:rPr lang="ru-RU" sz="2400" dirty="0" smtClean="0"/>
              <a:t>;</a:t>
            </a:r>
          </a:p>
          <a:p>
            <a:pPr algn="just"/>
            <a:r>
              <a:rPr lang="ru-RU" sz="2400" dirty="0" err="1" smtClean="0"/>
              <a:t>легеневі</a:t>
            </a:r>
            <a:r>
              <a:rPr lang="ru-RU" sz="2400" dirty="0" smtClean="0"/>
              <a:t> – </a:t>
            </a:r>
            <a:r>
              <a:rPr lang="ru-RU" sz="2400" dirty="0" err="1" smtClean="0"/>
              <a:t>парагонимози</a:t>
            </a:r>
            <a:r>
              <a:rPr lang="ru-RU" sz="2400" dirty="0" smtClean="0"/>
              <a:t>, </a:t>
            </a:r>
            <a:r>
              <a:rPr lang="ru-RU" sz="2400" dirty="0" err="1" smtClean="0"/>
              <a:t>томинксоз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 smtClean="0"/>
              <a:t>Ознаки</a:t>
            </a:r>
            <a:endParaRPr lang="ru-RU" sz="1600" b="1" dirty="0" smtClean="0"/>
          </a:p>
          <a:p>
            <a:r>
              <a:rPr lang="ru-RU" sz="1600" dirty="0" err="1" smtClean="0"/>
              <a:t>Клінічна</a:t>
            </a:r>
            <a:r>
              <a:rPr lang="ru-RU" sz="1600" dirty="0" smtClean="0"/>
              <a:t> картина у </a:t>
            </a:r>
            <a:r>
              <a:rPr lang="ru-RU" sz="1600" dirty="0" err="1" smtClean="0"/>
              <a:t>паразитарної</a:t>
            </a:r>
            <a:r>
              <a:rPr lang="ru-RU" sz="1600" dirty="0" smtClean="0"/>
              <a:t> </a:t>
            </a:r>
            <a:r>
              <a:rPr lang="ru-RU" sz="1600" dirty="0" err="1" smtClean="0"/>
              <a:t>інвазії</a:t>
            </a:r>
            <a:r>
              <a:rPr lang="ru-RU" sz="1600" dirty="0" smtClean="0"/>
              <a:t> </a:t>
            </a:r>
            <a:r>
              <a:rPr lang="ru-RU" sz="1600" dirty="0" err="1" smtClean="0"/>
              <a:t>специфічна</a:t>
            </a:r>
            <a:r>
              <a:rPr lang="ru-RU" sz="1600" dirty="0" smtClean="0"/>
              <a:t>. </a:t>
            </a:r>
            <a:r>
              <a:rPr lang="ru-RU" sz="1600" dirty="0" err="1" smtClean="0"/>
              <a:t>Гельмінти</a:t>
            </a:r>
            <a:r>
              <a:rPr lang="ru-RU" sz="1600" dirty="0" smtClean="0"/>
              <a:t> </a:t>
            </a:r>
            <a:r>
              <a:rPr lang="ru-RU" sz="1600" dirty="0" err="1" smtClean="0"/>
              <a:t>живуть</a:t>
            </a:r>
            <a:r>
              <a:rPr lang="ru-RU" sz="1600" dirty="0" smtClean="0"/>
              <a:t>, як правило, у кишечнику, тому </a:t>
            </a:r>
            <a:r>
              <a:rPr lang="ru-RU" sz="1600" dirty="0" err="1" smtClean="0"/>
              <a:t>всі</a:t>
            </a:r>
            <a:r>
              <a:rPr lang="ru-RU" sz="1600" dirty="0" smtClean="0"/>
              <a:t> </a:t>
            </a:r>
            <a:r>
              <a:rPr lang="ru-RU" sz="1600" dirty="0" err="1" smtClean="0"/>
              <a:t>продукти</a:t>
            </a:r>
            <a:r>
              <a:rPr lang="ru-RU" sz="1600" dirty="0" smtClean="0"/>
              <a:t> </a:t>
            </a:r>
            <a:r>
              <a:rPr lang="ru-RU" sz="1600" dirty="0" err="1" smtClean="0"/>
              <a:t>їх</a:t>
            </a:r>
            <a:r>
              <a:rPr lang="ru-RU" sz="1600" dirty="0" smtClean="0"/>
              <a:t> </a:t>
            </a:r>
            <a:r>
              <a:rPr lang="ru-RU" sz="1600" dirty="0" err="1" smtClean="0"/>
              <a:t>життєдіяльності</a:t>
            </a:r>
            <a:r>
              <a:rPr lang="ru-RU" sz="1600" dirty="0" smtClean="0"/>
              <a:t> </a:t>
            </a:r>
            <a:r>
              <a:rPr lang="ru-RU" sz="1600" dirty="0" err="1" smtClean="0"/>
              <a:t>потрапляють</a:t>
            </a:r>
            <a:r>
              <a:rPr lang="ru-RU" sz="1600" dirty="0" smtClean="0"/>
              <a:t> в кров, </a:t>
            </a:r>
            <a:r>
              <a:rPr lang="ru-RU" sz="1600" dirty="0" err="1" smtClean="0"/>
              <a:t>що</a:t>
            </a:r>
            <a:r>
              <a:rPr lang="ru-RU" sz="1600" dirty="0" smtClean="0"/>
              <a:t> </a:t>
            </a:r>
            <a:r>
              <a:rPr lang="ru-RU" sz="1600" dirty="0" err="1" smtClean="0"/>
              <a:t>завдає</a:t>
            </a:r>
            <a:r>
              <a:rPr lang="ru-RU" sz="1600" dirty="0" smtClean="0"/>
              <a:t> </a:t>
            </a:r>
            <a:r>
              <a:rPr lang="ru-RU" sz="1600" dirty="0" err="1" smtClean="0"/>
              <a:t>відчутної</a:t>
            </a:r>
            <a:r>
              <a:rPr lang="ru-RU" sz="1600" dirty="0" smtClean="0"/>
              <a:t> </a:t>
            </a:r>
            <a:r>
              <a:rPr lang="ru-RU" sz="1600" dirty="0" err="1" smtClean="0"/>
              <a:t>шкоди</a:t>
            </a:r>
            <a:r>
              <a:rPr lang="ru-RU" sz="1600" dirty="0" smtClean="0"/>
              <a:t> </a:t>
            </a:r>
            <a:r>
              <a:rPr lang="ru-RU" sz="1600" dirty="0" err="1" smtClean="0"/>
              <a:t>здоров'ю</a:t>
            </a:r>
            <a:r>
              <a:rPr lang="ru-RU" sz="1600" dirty="0" smtClean="0"/>
              <a:t> </a:t>
            </a:r>
            <a:r>
              <a:rPr lang="ru-RU" sz="1600" dirty="0" err="1" smtClean="0"/>
              <a:t>носія</a:t>
            </a:r>
            <a:r>
              <a:rPr lang="ru-RU" sz="1600" dirty="0" smtClean="0"/>
              <a:t>. </a:t>
            </a:r>
            <a:r>
              <a:rPr lang="ru-RU" sz="1600" dirty="0" err="1" smtClean="0"/>
              <a:t>Виділяють</a:t>
            </a:r>
            <a:r>
              <a:rPr lang="ru-RU" sz="1600" dirty="0" smtClean="0"/>
              <a:t> </a:t>
            </a:r>
            <a:r>
              <a:rPr lang="ru-RU" sz="1600" dirty="0" err="1" smtClean="0"/>
              <a:t>такі</a:t>
            </a:r>
            <a:r>
              <a:rPr lang="ru-RU" sz="1600" dirty="0" smtClean="0"/>
              <a:t> </a:t>
            </a:r>
            <a:r>
              <a:rPr lang="ru-RU" sz="1600" dirty="0" err="1" smtClean="0"/>
              <a:t>загальні</a:t>
            </a:r>
            <a:r>
              <a:rPr lang="ru-RU" sz="1600" dirty="0" smtClean="0"/>
              <a:t> </a:t>
            </a:r>
            <a:r>
              <a:rPr lang="ru-RU" sz="1600" dirty="0" err="1" smtClean="0"/>
              <a:t>характерні</a:t>
            </a:r>
            <a:r>
              <a:rPr lang="ru-RU" sz="1600" dirty="0" smtClean="0"/>
              <a:t> </a:t>
            </a:r>
            <a:r>
              <a:rPr lang="ru-RU" sz="1600" dirty="0" err="1" smtClean="0"/>
              <a:t>ознаки</a:t>
            </a:r>
            <a:r>
              <a:rPr lang="ru-RU" sz="1600" dirty="0" smtClean="0"/>
              <a:t> </a:t>
            </a:r>
            <a:r>
              <a:rPr lang="ru-RU" sz="1600" dirty="0" err="1" smtClean="0"/>
              <a:t>інвазії</a:t>
            </a:r>
            <a:r>
              <a:rPr lang="ru-RU" sz="1600" dirty="0" smtClean="0"/>
              <a:t>:</a:t>
            </a:r>
          </a:p>
          <a:p>
            <a:r>
              <a:rPr lang="ru-RU" sz="1600" dirty="0" err="1" smtClean="0"/>
              <a:t>Діарея</a:t>
            </a:r>
            <a:r>
              <a:rPr lang="ru-RU" sz="1600" dirty="0" smtClean="0"/>
              <a:t>, запори. При тяжкому </a:t>
            </a:r>
            <a:r>
              <a:rPr lang="ru-RU" sz="1600" dirty="0" err="1" smtClean="0"/>
              <a:t>перебігу</a:t>
            </a:r>
            <a:r>
              <a:rPr lang="ru-RU" sz="1600" dirty="0" smtClean="0"/>
              <a:t> </a:t>
            </a:r>
            <a:r>
              <a:rPr lang="ru-RU" sz="1600" dirty="0" err="1" smtClean="0"/>
              <a:t>патології</a:t>
            </a:r>
            <a:r>
              <a:rPr lang="ru-RU" sz="1600" dirty="0" smtClean="0"/>
              <a:t>, коли </a:t>
            </a:r>
            <a:r>
              <a:rPr lang="ru-RU" sz="1600" dirty="0" err="1" smtClean="0"/>
              <a:t>розмножилися</a:t>
            </a:r>
            <a:r>
              <a:rPr lang="ru-RU" sz="1600" dirty="0" smtClean="0"/>
              <a:t> </a:t>
            </a:r>
            <a:r>
              <a:rPr lang="ru-RU" sz="1600" dirty="0" err="1" smtClean="0"/>
              <a:t>паразити</a:t>
            </a:r>
            <a:r>
              <a:rPr lang="ru-RU" sz="1600" dirty="0" smtClean="0"/>
              <a:t> </a:t>
            </a:r>
            <a:r>
              <a:rPr lang="ru-RU" sz="1600" dirty="0" err="1" smtClean="0"/>
              <a:t>перекривають</a:t>
            </a:r>
            <a:r>
              <a:rPr lang="ru-RU" sz="1600" dirty="0" smtClean="0"/>
              <a:t> </a:t>
            </a:r>
            <a:r>
              <a:rPr lang="ru-RU" sz="1600" dirty="0" err="1" smtClean="0"/>
              <a:t>просвіт</a:t>
            </a:r>
            <a:r>
              <a:rPr lang="ru-RU" sz="1600" dirty="0" smtClean="0"/>
              <a:t> тонкого кишечника, </a:t>
            </a:r>
            <a:r>
              <a:rPr lang="ru-RU" sz="1600" dirty="0" err="1" smtClean="0"/>
              <a:t>виникає</a:t>
            </a:r>
            <a:r>
              <a:rPr lang="ru-RU" sz="1600" dirty="0" smtClean="0"/>
              <a:t> </a:t>
            </a:r>
            <a:r>
              <a:rPr lang="ru-RU" sz="1600" dirty="0" err="1" smtClean="0"/>
              <a:t>непрохідність</a:t>
            </a:r>
            <a:r>
              <a:rPr lang="ru-RU" sz="1600" dirty="0" smtClean="0"/>
              <a:t>. </a:t>
            </a:r>
            <a:r>
              <a:rPr lang="ru-RU" sz="1600" dirty="0" err="1" smtClean="0"/>
              <a:t>Інші</a:t>
            </a:r>
            <a:r>
              <a:rPr lang="ru-RU" sz="1600" dirty="0" smtClean="0"/>
              <a:t> </a:t>
            </a:r>
            <a:r>
              <a:rPr lang="ru-RU" sz="1600" dirty="0" err="1" smtClean="0"/>
              <a:t>гельмінти</a:t>
            </a:r>
            <a:r>
              <a:rPr lang="ru-RU" sz="1600" dirty="0" smtClean="0"/>
              <a:t> </a:t>
            </a:r>
            <a:r>
              <a:rPr lang="ru-RU" sz="1600" dirty="0" err="1" smtClean="0"/>
              <a:t>змінюють</a:t>
            </a:r>
            <a:r>
              <a:rPr lang="ru-RU" sz="1600" dirty="0" smtClean="0"/>
              <a:t> </a:t>
            </a:r>
            <a:r>
              <a:rPr lang="ru-RU" sz="1600" dirty="0" err="1" smtClean="0"/>
              <a:t>мікрофлору</a:t>
            </a:r>
            <a:r>
              <a:rPr lang="ru-RU" sz="1600" dirty="0" smtClean="0"/>
              <a:t> ШКТ так, </a:t>
            </a:r>
            <a:r>
              <a:rPr lang="ru-RU" sz="1600" dirty="0" err="1" smtClean="0"/>
              <a:t>що</a:t>
            </a:r>
            <a:r>
              <a:rPr lang="ru-RU" sz="1600" dirty="0" smtClean="0"/>
              <a:t> </a:t>
            </a:r>
            <a:r>
              <a:rPr lang="ru-RU" sz="1600" dirty="0" err="1" smtClean="0"/>
              <a:t>хворий</a:t>
            </a:r>
            <a:r>
              <a:rPr lang="ru-RU" sz="1600" dirty="0" smtClean="0"/>
              <a:t> </a:t>
            </a:r>
            <a:r>
              <a:rPr lang="ru-RU" sz="1600" dirty="0" err="1" smtClean="0"/>
              <a:t>починає</a:t>
            </a:r>
            <a:r>
              <a:rPr lang="ru-RU" sz="1600" dirty="0" smtClean="0"/>
              <a:t> </a:t>
            </a:r>
            <a:r>
              <a:rPr lang="ru-RU" sz="1600" dirty="0" err="1" smtClean="0"/>
              <a:t>страждати</a:t>
            </a:r>
            <a:r>
              <a:rPr lang="ru-RU" sz="1600" dirty="0" smtClean="0"/>
              <a:t> </a:t>
            </a:r>
            <a:r>
              <a:rPr lang="ru-RU" sz="1600" dirty="0" err="1" smtClean="0"/>
              <a:t>від</a:t>
            </a:r>
            <a:r>
              <a:rPr lang="ru-RU" sz="1600" dirty="0" smtClean="0"/>
              <a:t> </a:t>
            </a:r>
            <a:r>
              <a:rPr lang="ru-RU" sz="1600" dirty="0" err="1" smtClean="0"/>
              <a:t>діареї</a:t>
            </a:r>
            <a:r>
              <a:rPr lang="ru-RU" sz="1600" dirty="0" smtClean="0"/>
              <a:t>.</a:t>
            </a:r>
          </a:p>
          <a:p>
            <a:r>
              <a:rPr lang="ru-RU" sz="1600" dirty="0" err="1" smtClean="0"/>
              <a:t>Здуття</a:t>
            </a:r>
            <a:r>
              <a:rPr lang="ru-RU" sz="1600" dirty="0" smtClean="0"/>
              <a:t> живота. </a:t>
            </a:r>
            <a:r>
              <a:rPr lang="ru-RU" sz="1600" dirty="0" err="1" smtClean="0"/>
              <a:t>Після</a:t>
            </a:r>
            <a:r>
              <a:rPr lang="ru-RU" sz="1600" dirty="0" smtClean="0"/>
              <a:t> </a:t>
            </a:r>
            <a:r>
              <a:rPr lang="ru-RU" sz="1600" dirty="0" err="1" smtClean="0"/>
              <a:t>інвазії</a:t>
            </a:r>
            <a:r>
              <a:rPr lang="ru-RU" sz="1600" dirty="0" smtClean="0"/>
              <a:t> </a:t>
            </a:r>
            <a:r>
              <a:rPr lang="ru-RU" sz="1600" dirty="0" err="1" smtClean="0"/>
              <a:t>може</a:t>
            </a:r>
            <a:r>
              <a:rPr lang="ru-RU" sz="1600" dirty="0" smtClean="0"/>
              <a:t> </a:t>
            </a:r>
            <a:r>
              <a:rPr lang="ru-RU" sz="1600" dirty="0" err="1" smtClean="0"/>
              <a:t>розвиватися</a:t>
            </a:r>
            <a:r>
              <a:rPr lang="ru-RU" sz="1600" dirty="0" smtClean="0"/>
              <a:t> </a:t>
            </a:r>
            <a:r>
              <a:rPr lang="ru-RU" sz="1600" dirty="0" err="1" smtClean="0"/>
              <a:t>запалення</a:t>
            </a:r>
            <a:r>
              <a:rPr lang="ru-RU" sz="1600" dirty="0" smtClean="0"/>
              <a:t> </a:t>
            </a:r>
            <a:r>
              <a:rPr lang="ru-RU" sz="1600" dirty="0" err="1" smtClean="0"/>
              <a:t>слизової</a:t>
            </a:r>
            <a:r>
              <a:rPr lang="ru-RU" sz="1600" dirty="0" smtClean="0"/>
              <a:t> </a:t>
            </a:r>
            <a:r>
              <a:rPr lang="ru-RU" sz="1600" dirty="0" err="1" smtClean="0"/>
              <a:t>оболонки</a:t>
            </a:r>
            <a:r>
              <a:rPr lang="ru-RU" sz="1600" dirty="0" smtClean="0"/>
              <a:t> кишечнику, </a:t>
            </a:r>
            <a:r>
              <a:rPr lang="ru-RU" sz="1600" dirty="0" err="1" smtClean="0"/>
              <a:t>що</a:t>
            </a:r>
            <a:r>
              <a:rPr lang="ru-RU" sz="1600" dirty="0" smtClean="0"/>
              <a:t> </a:t>
            </a:r>
            <a:r>
              <a:rPr lang="ru-RU" sz="1600" dirty="0" err="1" smtClean="0"/>
              <a:t>призводить</a:t>
            </a:r>
            <a:r>
              <a:rPr lang="ru-RU" sz="1600" dirty="0" smtClean="0"/>
              <a:t> до </a:t>
            </a:r>
            <a:r>
              <a:rPr lang="ru-RU" sz="1600" dirty="0" err="1" smtClean="0"/>
              <a:t>появи</a:t>
            </a:r>
            <a:r>
              <a:rPr lang="ru-RU" sz="1600" dirty="0" smtClean="0"/>
              <a:t> дискомфорту в </a:t>
            </a:r>
            <a:r>
              <a:rPr lang="ru-RU" sz="1600" dirty="0" err="1" smtClean="0"/>
              <a:t>області</a:t>
            </a:r>
            <a:r>
              <a:rPr lang="ru-RU" sz="1600" dirty="0" smtClean="0"/>
              <a:t> живота. </a:t>
            </a:r>
            <a:r>
              <a:rPr lang="ru-RU" sz="1600" dirty="0" err="1" smtClean="0"/>
              <a:t>З'являються</a:t>
            </a:r>
            <a:r>
              <a:rPr lang="ru-RU" sz="1600" dirty="0" smtClean="0"/>
              <a:t> </a:t>
            </a:r>
            <a:r>
              <a:rPr lang="ru-RU" sz="1600" dirty="0" err="1" smtClean="0"/>
              <a:t>тяжкість</a:t>
            </a:r>
            <a:r>
              <a:rPr lang="ru-RU" sz="1600" dirty="0" smtClean="0"/>
              <a:t>, </a:t>
            </a:r>
            <a:r>
              <a:rPr lang="ru-RU" sz="1600" dirty="0" err="1" smtClean="0"/>
              <a:t>здуття</a:t>
            </a:r>
            <a:r>
              <a:rPr lang="ru-RU" sz="1600" dirty="0" smtClean="0"/>
              <a:t>, </a:t>
            </a:r>
            <a:r>
              <a:rPr lang="ru-RU" sz="1600" dirty="0" err="1" smtClean="0"/>
              <a:t>які</a:t>
            </a:r>
            <a:r>
              <a:rPr lang="ru-RU" sz="1600" dirty="0" smtClean="0"/>
              <a:t> </a:t>
            </a:r>
            <a:r>
              <a:rPr lang="ru-RU" sz="1600" dirty="0" err="1" smtClean="0"/>
              <a:t>після</a:t>
            </a:r>
            <a:r>
              <a:rPr lang="ru-RU" sz="1600" dirty="0" smtClean="0"/>
              <a:t> </a:t>
            </a:r>
            <a:r>
              <a:rPr lang="ru-RU" sz="1600" dirty="0" err="1" smtClean="0"/>
              <a:t>прийому</a:t>
            </a:r>
            <a:r>
              <a:rPr lang="ru-RU" sz="1600" dirty="0" smtClean="0"/>
              <a:t> </a:t>
            </a:r>
            <a:r>
              <a:rPr lang="ru-RU" sz="1600" dirty="0" err="1" smtClean="0"/>
              <a:t>медикаментозних</a:t>
            </a:r>
            <a:r>
              <a:rPr lang="ru-RU" sz="1600" dirty="0" smtClean="0"/>
              <a:t> </a:t>
            </a:r>
            <a:r>
              <a:rPr lang="ru-RU" sz="1600" dirty="0" err="1" smtClean="0"/>
              <a:t>засобів</a:t>
            </a:r>
            <a:r>
              <a:rPr lang="ru-RU" sz="1600" dirty="0" smtClean="0"/>
              <a:t> не </a:t>
            </a:r>
            <a:r>
              <a:rPr lang="ru-RU" sz="1600" dirty="0" err="1" smtClean="0"/>
              <a:t>проходять</a:t>
            </a:r>
            <a:r>
              <a:rPr lang="ru-RU" sz="1600" dirty="0" smtClean="0"/>
              <a:t>.</a:t>
            </a:r>
          </a:p>
          <a:p>
            <a:r>
              <a:rPr lang="ru-RU" sz="1600" dirty="0" err="1" smtClean="0"/>
              <a:t>Алергія</a:t>
            </a:r>
            <a:r>
              <a:rPr lang="ru-RU" sz="1600" dirty="0" smtClean="0"/>
              <a:t>. Цей симптом </a:t>
            </a:r>
            <a:r>
              <a:rPr lang="ru-RU" sz="1600" dirty="0" err="1" smtClean="0"/>
              <a:t>свідчить</a:t>
            </a:r>
            <a:r>
              <a:rPr lang="ru-RU" sz="1600" dirty="0" smtClean="0"/>
              <a:t> про подальше </a:t>
            </a:r>
            <a:r>
              <a:rPr lang="ru-RU" sz="1600" dirty="0" err="1" smtClean="0"/>
              <a:t>розмноження</a:t>
            </a:r>
            <a:r>
              <a:rPr lang="ru-RU" sz="1600" dirty="0" smtClean="0"/>
              <a:t> </a:t>
            </a:r>
            <a:r>
              <a:rPr lang="ru-RU" sz="1600" dirty="0" err="1" smtClean="0"/>
              <a:t>паразитів</a:t>
            </a:r>
            <a:r>
              <a:rPr lang="ru-RU" sz="1600" dirty="0" smtClean="0"/>
              <a:t>. </a:t>
            </a:r>
            <a:r>
              <a:rPr lang="ru-RU" sz="1600" dirty="0" err="1" smtClean="0"/>
              <a:t>Гельмінти</a:t>
            </a:r>
            <a:r>
              <a:rPr lang="ru-RU" sz="1600" dirty="0" smtClean="0"/>
              <a:t> </a:t>
            </a:r>
            <a:r>
              <a:rPr lang="ru-RU" sz="1600" dirty="0" err="1" smtClean="0"/>
              <a:t>викликають</a:t>
            </a:r>
            <a:r>
              <a:rPr lang="ru-RU" sz="1600" dirty="0" smtClean="0"/>
              <a:t> </a:t>
            </a:r>
            <a:r>
              <a:rPr lang="ru-RU" sz="1600" dirty="0" err="1" smtClean="0"/>
              <a:t>подразнення</a:t>
            </a:r>
            <a:r>
              <a:rPr lang="ru-RU" sz="1600" dirty="0" smtClean="0"/>
              <a:t> </a:t>
            </a:r>
            <a:r>
              <a:rPr lang="ru-RU" sz="1600" dirty="0" err="1" smtClean="0"/>
              <a:t>слизової</a:t>
            </a:r>
            <a:r>
              <a:rPr lang="ru-RU" sz="1600" dirty="0" smtClean="0"/>
              <a:t> кишечника, </a:t>
            </a:r>
            <a:r>
              <a:rPr lang="ru-RU" sz="1600" dirty="0" err="1" smtClean="0"/>
              <a:t>що</a:t>
            </a:r>
            <a:r>
              <a:rPr lang="ru-RU" sz="1600" dirty="0" smtClean="0"/>
              <a:t> </a:t>
            </a:r>
            <a:r>
              <a:rPr lang="ru-RU" sz="1600" dirty="0" err="1" smtClean="0"/>
              <a:t>змушує</a:t>
            </a:r>
            <a:r>
              <a:rPr lang="ru-RU" sz="1600" dirty="0" smtClean="0"/>
              <a:t> </a:t>
            </a:r>
            <a:r>
              <a:rPr lang="ru-RU" sz="1600" dirty="0" err="1" smtClean="0"/>
              <a:t>організм</a:t>
            </a:r>
            <a:r>
              <a:rPr lang="ru-RU" sz="1600" dirty="0" smtClean="0"/>
              <a:t> </a:t>
            </a:r>
            <a:r>
              <a:rPr lang="ru-RU" sz="1600" dirty="0" err="1" smtClean="0"/>
              <a:t>активізувати</a:t>
            </a:r>
            <a:r>
              <a:rPr lang="ru-RU" sz="1600" dirty="0" smtClean="0"/>
              <a:t> </a:t>
            </a:r>
            <a:r>
              <a:rPr lang="ru-RU" sz="1600" dirty="0" err="1" smtClean="0"/>
              <a:t>захисні</a:t>
            </a:r>
            <a:r>
              <a:rPr lang="ru-RU" sz="1600" dirty="0" smtClean="0"/>
              <a:t> </a:t>
            </a:r>
            <a:r>
              <a:rPr lang="ru-RU" sz="1600" dirty="0" err="1" smtClean="0"/>
              <a:t>функції</a:t>
            </a:r>
            <a:r>
              <a:rPr lang="ru-RU" sz="1600" dirty="0" smtClean="0"/>
              <a:t>. </a:t>
            </a:r>
            <a:r>
              <a:rPr lang="ru-RU" sz="1600" dirty="0" err="1" smtClean="0"/>
              <a:t>Починається</a:t>
            </a:r>
            <a:r>
              <a:rPr lang="ru-RU" sz="1600" dirty="0" smtClean="0"/>
              <a:t> </a:t>
            </a:r>
            <a:r>
              <a:rPr lang="ru-RU" sz="1600" dirty="0" err="1" smtClean="0"/>
              <a:t>посилене</a:t>
            </a:r>
            <a:r>
              <a:rPr lang="ru-RU" sz="1600" dirty="0" smtClean="0"/>
              <a:t> </a:t>
            </a:r>
            <a:r>
              <a:rPr lang="ru-RU" sz="1600" dirty="0" err="1" smtClean="0"/>
              <a:t>вироблення</a:t>
            </a:r>
            <a:r>
              <a:rPr lang="ru-RU" sz="1600" dirty="0" smtClean="0"/>
              <a:t> </a:t>
            </a:r>
            <a:r>
              <a:rPr lang="ru-RU" sz="1600" dirty="0" err="1" smtClean="0"/>
              <a:t>еозинофілів</a:t>
            </a:r>
            <a:r>
              <a:rPr lang="ru-RU" sz="1600" dirty="0" smtClean="0"/>
              <a:t> – </a:t>
            </a:r>
            <a:r>
              <a:rPr lang="ru-RU" sz="1600" dirty="0" err="1" smtClean="0"/>
              <a:t>спеціальних</a:t>
            </a:r>
            <a:r>
              <a:rPr lang="ru-RU" sz="1600" dirty="0" smtClean="0"/>
              <a:t> </a:t>
            </a:r>
            <a:r>
              <a:rPr lang="ru-RU" sz="1600" dirty="0" err="1" smtClean="0"/>
              <a:t>клітин</a:t>
            </a:r>
            <a:r>
              <a:rPr lang="ru-RU" sz="1600" dirty="0" smtClean="0"/>
              <a:t>, </a:t>
            </a:r>
            <a:r>
              <a:rPr lang="ru-RU" sz="1600" dirty="0" err="1" smtClean="0"/>
              <a:t>що</a:t>
            </a:r>
            <a:r>
              <a:rPr lang="ru-RU" sz="1600" dirty="0" smtClean="0"/>
              <a:t> </a:t>
            </a:r>
            <a:r>
              <a:rPr lang="ru-RU" sz="1600" dirty="0" err="1" smtClean="0"/>
              <a:t>захищають</a:t>
            </a:r>
            <a:r>
              <a:rPr lang="ru-RU" sz="1600" dirty="0" smtClean="0"/>
              <a:t> </a:t>
            </a:r>
            <a:r>
              <a:rPr lang="ru-RU" sz="1600" dirty="0" err="1" smtClean="0"/>
              <a:t>організм</a:t>
            </a:r>
            <a:r>
              <a:rPr lang="ru-RU" sz="1600" dirty="0" smtClean="0"/>
              <a:t> </a:t>
            </a:r>
            <a:r>
              <a:rPr lang="ru-RU" sz="1600" dirty="0" err="1" smtClean="0"/>
              <a:t>від</a:t>
            </a:r>
            <a:r>
              <a:rPr lang="ru-RU" sz="1600" dirty="0" smtClean="0"/>
              <a:t> </a:t>
            </a:r>
            <a:r>
              <a:rPr lang="ru-RU" sz="1600" dirty="0" err="1" smtClean="0"/>
              <a:t>проникнення</a:t>
            </a:r>
            <a:r>
              <a:rPr lang="ru-RU" sz="1600" dirty="0" smtClean="0"/>
              <a:t> </a:t>
            </a:r>
            <a:r>
              <a:rPr lang="ru-RU" sz="1600" dirty="0" err="1" smtClean="0"/>
              <a:t>чужорідних</a:t>
            </a:r>
            <a:r>
              <a:rPr lang="ru-RU" sz="1600" dirty="0" smtClean="0"/>
              <a:t> </a:t>
            </a:r>
            <a:r>
              <a:rPr lang="ru-RU" sz="1600" dirty="0" err="1" smtClean="0"/>
              <a:t>організмів</a:t>
            </a:r>
            <a:r>
              <a:rPr lang="ru-RU" sz="1600" dirty="0" smtClean="0"/>
              <a:t>. На </a:t>
            </a:r>
            <a:r>
              <a:rPr lang="ru-RU" sz="1600" dirty="0" err="1" smtClean="0"/>
              <a:t>це</a:t>
            </a:r>
            <a:r>
              <a:rPr lang="ru-RU" sz="1600" dirty="0" smtClean="0"/>
              <a:t> </a:t>
            </a:r>
            <a:r>
              <a:rPr lang="ru-RU" sz="1600" dirty="0" err="1" smtClean="0"/>
              <a:t>паразити</a:t>
            </a:r>
            <a:r>
              <a:rPr lang="ru-RU" sz="1600" dirty="0" smtClean="0"/>
              <a:t> </a:t>
            </a:r>
            <a:r>
              <a:rPr lang="ru-RU" sz="1600" dirty="0" err="1" smtClean="0"/>
              <a:t>відповідають</a:t>
            </a:r>
            <a:r>
              <a:rPr lang="ru-RU" sz="1600" dirty="0" smtClean="0"/>
              <a:t> </a:t>
            </a:r>
            <a:r>
              <a:rPr lang="ru-RU" sz="1600" dirty="0" err="1" smtClean="0"/>
              <a:t>специфічним</a:t>
            </a:r>
            <a:r>
              <a:rPr lang="ru-RU" sz="1600" dirty="0" smtClean="0"/>
              <a:t> </a:t>
            </a:r>
            <a:r>
              <a:rPr lang="ru-RU" sz="1600" dirty="0" err="1" smtClean="0"/>
              <a:t>речовиною</a:t>
            </a:r>
            <a:r>
              <a:rPr lang="ru-RU" sz="1600" dirty="0" smtClean="0"/>
              <a:t>, яка </a:t>
            </a:r>
            <a:r>
              <a:rPr lang="ru-RU" sz="1600" dirty="0" err="1" smtClean="0"/>
              <a:t>і</a:t>
            </a:r>
            <a:r>
              <a:rPr lang="ru-RU" sz="1600" dirty="0" smtClean="0"/>
              <a:t> </a:t>
            </a:r>
            <a:r>
              <a:rPr lang="ru-RU" sz="1600" dirty="0" err="1" smtClean="0"/>
              <a:t>провокує</a:t>
            </a:r>
            <a:r>
              <a:rPr lang="ru-RU" sz="1600" dirty="0" smtClean="0"/>
              <a:t> </a:t>
            </a:r>
            <a:r>
              <a:rPr lang="ru-RU" sz="1600" dirty="0" err="1" smtClean="0"/>
              <a:t>алергічну</a:t>
            </a:r>
            <a:r>
              <a:rPr lang="ru-RU" sz="1600" dirty="0" smtClean="0"/>
              <a:t> </a:t>
            </a:r>
            <a:r>
              <a:rPr lang="ru-RU" sz="1600" dirty="0" err="1" smtClean="0"/>
              <a:t>реакцію</a:t>
            </a:r>
            <a:r>
              <a:rPr lang="ru-RU" sz="1600" dirty="0" smtClean="0"/>
              <a:t>.</a:t>
            </a:r>
          </a:p>
          <a:p>
            <a:r>
              <a:rPr lang="ru-RU" sz="1600" dirty="0" err="1" smtClean="0"/>
              <a:t>Анемія</a:t>
            </a:r>
            <a:r>
              <a:rPr lang="ru-RU" sz="1600" dirty="0" smtClean="0"/>
              <a:t>. При </a:t>
            </a:r>
            <a:r>
              <a:rPr lang="ru-RU" sz="1600" dirty="0" err="1" smtClean="0"/>
              <a:t>розвитку</a:t>
            </a:r>
            <a:r>
              <a:rPr lang="ru-RU" sz="1600" dirty="0" smtClean="0"/>
              <a:t> </a:t>
            </a:r>
            <a:r>
              <a:rPr lang="ru-RU" sz="1600" dirty="0" err="1" smtClean="0"/>
              <a:t>черв'яки</a:t>
            </a:r>
            <a:r>
              <a:rPr lang="ru-RU" sz="1600" dirty="0" smtClean="0"/>
              <a:t> </a:t>
            </a:r>
            <a:r>
              <a:rPr lang="ru-RU" sz="1600" dirty="0" err="1" smtClean="0"/>
              <a:t>можуть</a:t>
            </a:r>
            <a:r>
              <a:rPr lang="ru-RU" sz="1600" dirty="0" smtClean="0"/>
              <a:t> </a:t>
            </a:r>
            <a:r>
              <a:rPr lang="ru-RU" sz="1600" dirty="0" err="1" smtClean="0"/>
              <a:t>кріпитися</a:t>
            </a:r>
            <a:r>
              <a:rPr lang="ru-RU" sz="1600" dirty="0" smtClean="0"/>
              <a:t> до </a:t>
            </a:r>
            <a:r>
              <a:rPr lang="ru-RU" sz="1600" dirty="0" err="1" smtClean="0"/>
              <a:t>стінок</a:t>
            </a:r>
            <a:r>
              <a:rPr lang="ru-RU" sz="1600" dirty="0" smtClean="0"/>
              <a:t> кишечника, </a:t>
            </a:r>
            <a:r>
              <a:rPr lang="ru-RU" sz="1600" dirty="0" err="1" smtClean="0"/>
              <a:t>усмоктувати</a:t>
            </a:r>
            <a:r>
              <a:rPr lang="ru-RU" sz="1600" dirty="0" smtClean="0"/>
              <a:t> </a:t>
            </a:r>
            <a:r>
              <a:rPr lang="ru-RU" sz="1600" dirty="0" err="1" smtClean="0"/>
              <a:t>речовини</a:t>
            </a:r>
            <a:r>
              <a:rPr lang="ru-RU" sz="1600" dirty="0" smtClean="0"/>
              <a:t>, </a:t>
            </a:r>
            <a:r>
              <a:rPr lang="ru-RU" sz="1600" dirty="0" err="1" smtClean="0"/>
              <a:t>які</a:t>
            </a:r>
            <a:r>
              <a:rPr lang="ru-RU" sz="1600" dirty="0" smtClean="0"/>
              <a:t> </a:t>
            </a:r>
            <a:r>
              <a:rPr lang="ru-RU" sz="1600" dirty="0" err="1" smtClean="0"/>
              <a:t>необхідні</a:t>
            </a:r>
            <a:r>
              <a:rPr lang="ru-RU" sz="1600" dirty="0" smtClean="0"/>
              <a:t> </a:t>
            </a:r>
            <a:r>
              <a:rPr lang="ru-RU" sz="1600" dirty="0" err="1" smtClean="0"/>
              <a:t>людському</a:t>
            </a:r>
            <a:r>
              <a:rPr lang="ru-RU" sz="1600" dirty="0" smtClean="0"/>
              <a:t> </a:t>
            </a:r>
            <a:r>
              <a:rPr lang="ru-RU" sz="1600" dirty="0" err="1" smtClean="0"/>
              <a:t>організму</a:t>
            </a:r>
            <a:r>
              <a:rPr lang="ru-RU" sz="1600" dirty="0" smtClean="0"/>
              <a:t> для </a:t>
            </a:r>
            <a:r>
              <a:rPr lang="ru-RU" sz="1600" dirty="0" err="1" smtClean="0"/>
              <a:t>нормальної</a:t>
            </a:r>
            <a:r>
              <a:rPr lang="ru-RU" sz="1600" dirty="0" smtClean="0"/>
              <a:t> </a:t>
            </a:r>
            <a:r>
              <a:rPr lang="ru-RU" sz="1600" dirty="0" err="1" smtClean="0"/>
              <a:t>життєдіяльності</a:t>
            </a:r>
            <a:r>
              <a:rPr lang="ru-RU" sz="1600" dirty="0" smtClean="0"/>
              <a:t>. При </a:t>
            </a:r>
            <a:r>
              <a:rPr lang="ru-RU" sz="1600" dirty="0" err="1" smtClean="0"/>
              <a:t>інвазії</a:t>
            </a:r>
            <a:r>
              <a:rPr lang="ru-RU" sz="1600" dirty="0" smtClean="0"/>
              <a:t> </a:t>
            </a:r>
            <a:r>
              <a:rPr lang="ru-RU" sz="1600" dirty="0" err="1" smtClean="0"/>
              <a:t>великої</a:t>
            </a:r>
            <a:r>
              <a:rPr lang="ru-RU" sz="1600" dirty="0" smtClean="0"/>
              <a:t> </a:t>
            </a:r>
            <a:r>
              <a:rPr lang="ru-RU" sz="1600" dirty="0" err="1" smtClean="0"/>
              <a:t>відбувається</a:t>
            </a:r>
            <a:r>
              <a:rPr lang="ru-RU" sz="1600" dirty="0" smtClean="0"/>
              <a:t> </a:t>
            </a:r>
            <a:r>
              <a:rPr lang="ru-RU" sz="1600" dirty="0" err="1" smtClean="0"/>
              <a:t>втрата</a:t>
            </a:r>
            <a:r>
              <a:rPr lang="ru-RU" sz="1600" dirty="0" smtClean="0"/>
              <a:t> </a:t>
            </a:r>
            <a:r>
              <a:rPr lang="ru-RU" sz="1600" dirty="0" err="1" smtClean="0"/>
              <a:t>крові</a:t>
            </a:r>
            <a:r>
              <a:rPr lang="ru-RU" sz="1600" dirty="0" smtClean="0"/>
              <a:t>, </a:t>
            </a:r>
            <a:r>
              <a:rPr lang="ru-RU" sz="1600" dirty="0" err="1" smtClean="0"/>
              <a:t>що</a:t>
            </a:r>
            <a:r>
              <a:rPr lang="ru-RU" sz="1600" dirty="0" smtClean="0"/>
              <a:t> </a:t>
            </a:r>
            <a:r>
              <a:rPr lang="ru-RU" sz="1600" dirty="0" err="1" smtClean="0"/>
              <a:t>і</a:t>
            </a:r>
            <a:r>
              <a:rPr lang="ru-RU" sz="1600" dirty="0" smtClean="0"/>
              <a:t> </a:t>
            </a:r>
            <a:r>
              <a:rPr lang="ru-RU" sz="1600" dirty="0" err="1" smtClean="0"/>
              <a:t>стає</a:t>
            </a:r>
            <a:r>
              <a:rPr lang="ru-RU" sz="1600" dirty="0" smtClean="0"/>
              <a:t> </a:t>
            </a:r>
            <a:r>
              <a:rPr lang="ru-RU" sz="1600" dirty="0" err="1" smtClean="0"/>
              <a:t>поштовхом</a:t>
            </a:r>
            <a:r>
              <a:rPr lang="ru-RU" sz="1600" dirty="0" smtClean="0"/>
              <a:t> для </a:t>
            </a:r>
            <a:r>
              <a:rPr lang="ru-RU" sz="1600" dirty="0" err="1" smtClean="0"/>
              <a:t>анемії</a:t>
            </a:r>
            <a:r>
              <a:rPr lang="ru-RU" sz="1600" dirty="0" smtClean="0"/>
              <a:t>.</a:t>
            </a:r>
          </a:p>
          <a:p>
            <a:r>
              <a:rPr lang="ru-RU" sz="1600" dirty="0" smtClean="0"/>
              <a:t>Синдром </a:t>
            </a:r>
            <a:r>
              <a:rPr lang="ru-RU" sz="1600" dirty="0" err="1" smtClean="0"/>
              <a:t>хронічної</a:t>
            </a:r>
            <a:r>
              <a:rPr lang="ru-RU" sz="1600" dirty="0" smtClean="0"/>
              <a:t> </a:t>
            </a:r>
            <a:r>
              <a:rPr lang="ru-RU" sz="1600" dirty="0" err="1" smtClean="0"/>
              <a:t>втоми</a:t>
            </a:r>
            <a:r>
              <a:rPr lang="ru-RU" sz="1600" dirty="0" smtClean="0"/>
              <a:t>. </a:t>
            </a:r>
            <a:r>
              <a:rPr lang="ru-RU" sz="1600" dirty="0" err="1" smtClean="0"/>
              <a:t>Вражений</a:t>
            </a:r>
            <a:r>
              <a:rPr lang="ru-RU" sz="1600" dirty="0" smtClean="0"/>
              <a:t> паразитами </a:t>
            </a:r>
            <a:r>
              <a:rPr lang="ru-RU" sz="1600" dirty="0" err="1" smtClean="0"/>
              <a:t>людина</a:t>
            </a:r>
            <a:r>
              <a:rPr lang="ru-RU" sz="1600" dirty="0" smtClean="0"/>
              <a:t> </a:t>
            </a:r>
            <a:r>
              <a:rPr lang="ru-RU" sz="1600" dirty="0" err="1" smtClean="0"/>
              <a:t>відчуває</a:t>
            </a:r>
            <a:r>
              <a:rPr lang="ru-RU" sz="1600" dirty="0" smtClean="0"/>
              <a:t> </a:t>
            </a:r>
            <a:r>
              <a:rPr lang="ru-RU" sz="1600" dirty="0" err="1" smtClean="0"/>
              <a:t>постійну</a:t>
            </a:r>
            <a:r>
              <a:rPr lang="ru-RU" sz="1600" dirty="0" smtClean="0"/>
              <a:t> </a:t>
            </a:r>
            <a:r>
              <a:rPr lang="ru-RU" sz="1600" dirty="0" err="1" smtClean="0"/>
              <a:t>слабкість</a:t>
            </a:r>
            <a:r>
              <a:rPr lang="ru-RU" sz="1600" dirty="0" smtClean="0"/>
              <a:t>. </a:t>
            </a:r>
            <a:r>
              <a:rPr lang="ru-RU" sz="1600" dirty="0" err="1" smtClean="0"/>
              <a:t>Такий</a:t>
            </a:r>
            <a:r>
              <a:rPr lang="ru-RU" sz="1600" dirty="0" smtClean="0"/>
              <a:t> симптом схожий </a:t>
            </a:r>
            <a:r>
              <a:rPr lang="ru-RU" sz="1600" dirty="0" err="1" smtClean="0"/>
              <a:t>з</a:t>
            </a:r>
            <a:r>
              <a:rPr lang="ru-RU" sz="1600" dirty="0" smtClean="0"/>
              <a:t> </a:t>
            </a:r>
            <a:r>
              <a:rPr lang="ru-RU" sz="1600" dirty="0" err="1" smtClean="0"/>
              <a:t>проявом</a:t>
            </a:r>
            <a:r>
              <a:rPr lang="ru-RU" sz="1600" dirty="0" smtClean="0"/>
              <a:t> простудного </a:t>
            </a:r>
            <a:r>
              <a:rPr lang="ru-RU" sz="1600" dirty="0" err="1" smtClean="0"/>
              <a:t>патологічного</a:t>
            </a:r>
            <a:r>
              <a:rPr lang="ru-RU" sz="1600" dirty="0" smtClean="0"/>
              <a:t> стану. </a:t>
            </a:r>
            <a:r>
              <a:rPr lang="ru-RU" sz="1600" dirty="0" err="1" smtClean="0"/>
              <a:t>З'являється</a:t>
            </a:r>
            <a:r>
              <a:rPr lang="ru-RU" sz="1600" dirty="0" smtClean="0"/>
              <a:t> </a:t>
            </a:r>
            <a:r>
              <a:rPr lang="ru-RU" sz="1600" dirty="0" err="1" smtClean="0"/>
              <a:t>він</a:t>
            </a:r>
            <a:r>
              <a:rPr lang="ru-RU" sz="1600" dirty="0" smtClean="0"/>
              <a:t> на </a:t>
            </a:r>
            <a:r>
              <a:rPr lang="ru-RU" sz="1600" dirty="0" err="1" smtClean="0"/>
              <a:t>тлі</a:t>
            </a:r>
            <a:r>
              <a:rPr lang="ru-RU" sz="1600" dirty="0" smtClean="0"/>
              <a:t> </a:t>
            </a:r>
            <a:r>
              <a:rPr lang="ru-RU" sz="1600" dirty="0" err="1" smtClean="0"/>
              <a:t>анемії</a:t>
            </a:r>
            <a:r>
              <a:rPr lang="ru-RU" sz="1600" dirty="0" smtClean="0"/>
              <a:t>, </a:t>
            </a:r>
            <a:r>
              <a:rPr lang="ru-RU" sz="1600" dirty="0" err="1" smtClean="0"/>
              <a:t>розвивається</a:t>
            </a:r>
            <a:r>
              <a:rPr lang="ru-RU" sz="1600" dirty="0" smtClean="0"/>
              <a:t> </a:t>
            </a:r>
            <a:r>
              <a:rPr lang="ru-RU" sz="1600" dirty="0" err="1" smtClean="0"/>
              <a:t>інтоксикації</a:t>
            </a:r>
            <a:r>
              <a:rPr lang="ru-RU" sz="1600" dirty="0" smtClean="0"/>
              <a:t> </a:t>
            </a:r>
            <a:r>
              <a:rPr lang="ru-RU" sz="1600" dirty="0" err="1" smtClean="0"/>
              <a:t>з</a:t>
            </a:r>
            <a:r>
              <a:rPr lang="ru-RU" sz="1600" dirty="0" smtClean="0"/>
              <a:t> </a:t>
            </a:r>
            <a:r>
              <a:rPr lang="ru-RU" sz="1600" dirty="0" err="1" smtClean="0"/>
              <a:t>залишків</a:t>
            </a:r>
            <a:r>
              <a:rPr lang="ru-RU" sz="1600" dirty="0" smtClean="0"/>
              <a:t> </a:t>
            </a:r>
            <a:r>
              <a:rPr lang="ru-RU" sz="1600" dirty="0" err="1" smtClean="0"/>
              <a:t>життєдіяльності</a:t>
            </a:r>
            <a:r>
              <a:rPr lang="ru-RU" sz="1600" dirty="0" smtClean="0"/>
              <a:t> </a:t>
            </a:r>
            <a:r>
              <a:rPr lang="ru-RU" sz="1600" dirty="0" err="1" smtClean="0"/>
              <a:t>паразитів</a:t>
            </a:r>
            <a:r>
              <a:rPr lang="ru-RU" sz="1600" dirty="0" smtClean="0"/>
              <a:t>, </a:t>
            </a:r>
            <a:r>
              <a:rPr lang="ru-RU" sz="1600" dirty="0" err="1" smtClean="0"/>
              <a:t>нестачі</a:t>
            </a:r>
            <a:r>
              <a:rPr lang="ru-RU" sz="1600" dirty="0" smtClean="0"/>
              <a:t> </a:t>
            </a:r>
            <a:r>
              <a:rPr lang="ru-RU" sz="1600" dirty="0" err="1" smtClean="0"/>
              <a:t>поживних</a:t>
            </a:r>
            <a:r>
              <a:rPr lang="ru-RU" sz="1600" dirty="0" smtClean="0"/>
              <a:t> </a:t>
            </a:r>
            <a:r>
              <a:rPr lang="ru-RU" sz="1600" dirty="0" err="1" smtClean="0"/>
              <a:t>речовин</a:t>
            </a:r>
            <a:r>
              <a:rPr lang="ru-RU" sz="1600" dirty="0" smtClean="0"/>
              <a:t>.</a:t>
            </a:r>
          </a:p>
          <a:p>
            <a:r>
              <a:rPr lang="ru-RU" sz="1600" dirty="0" smtClean="0"/>
              <a:t>Ослаблений </a:t>
            </a:r>
            <a:r>
              <a:rPr lang="ru-RU" sz="1600" dirty="0" err="1" smtClean="0"/>
              <a:t>імунітет</a:t>
            </a:r>
            <a:r>
              <a:rPr lang="ru-RU" sz="1600" dirty="0" smtClean="0"/>
              <a:t>. У </a:t>
            </a:r>
            <a:r>
              <a:rPr lang="ru-RU" sz="1600" dirty="0" err="1" smtClean="0"/>
              <a:t>відповідь</a:t>
            </a:r>
            <a:r>
              <a:rPr lang="ru-RU" sz="1600" dirty="0" smtClean="0"/>
              <a:t> на </a:t>
            </a:r>
            <a:r>
              <a:rPr lang="ru-RU" sz="1600" dirty="0" err="1" smtClean="0"/>
              <a:t>діяльність</a:t>
            </a:r>
            <a:r>
              <a:rPr lang="ru-RU" sz="1600" dirty="0" smtClean="0"/>
              <a:t> </a:t>
            </a:r>
            <a:r>
              <a:rPr lang="ru-RU" sz="1600" dirty="0" err="1" smtClean="0"/>
              <a:t>подразника</a:t>
            </a:r>
            <a:r>
              <a:rPr lang="ru-RU" sz="1600" dirty="0" smtClean="0"/>
              <a:t> </a:t>
            </a:r>
            <a:r>
              <a:rPr lang="ru-RU" sz="1600" dirty="0" err="1" smtClean="0"/>
              <a:t>відбувається</a:t>
            </a:r>
            <a:r>
              <a:rPr lang="ru-RU" sz="1600" dirty="0" smtClean="0"/>
              <a:t> </a:t>
            </a:r>
            <a:r>
              <a:rPr lang="ru-RU" sz="1600" dirty="0" err="1" smtClean="0"/>
              <a:t>постійна</a:t>
            </a:r>
            <a:r>
              <a:rPr lang="ru-RU" sz="1600" dirty="0" smtClean="0"/>
              <a:t> </a:t>
            </a:r>
            <a:r>
              <a:rPr lang="ru-RU" sz="1600" dirty="0" err="1" smtClean="0"/>
              <a:t>стимуляція</a:t>
            </a:r>
            <a:r>
              <a:rPr lang="ru-RU" sz="1600" dirty="0" smtClean="0"/>
              <a:t> </a:t>
            </a:r>
            <a:r>
              <a:rPr lang="ru-RU" sz="1600" dirty="0" err="1" smtClean="0"/>
              <a:t>імунітету</a:t>
            </a:r>
            <a:r>
              <a:rPr lang="ru-RU" sz="1600" dirty="0" smtClean="0"/>
              <a:t>, </a:t>
            </a:r>
            <a:r>
              <a:rPr lang="ru-RU" sz="1600" dirty="0" err="1" smtClean="0"/>
              <a:t>що</a:t>
            </a:r>
            <a:r>
              <a:rPr lang="ru-RU" sz="1600" dirty="0" smtClean="0"/>
              <a:t> </a:t>
            </a:r>
            <a:r>
              <a:rPr lang="ru-RU" sz="1600" dirty="0" err="1" smtClean="0"/>
              <a:t>призводить</a:t>
            </a:r>
            <a:r>
              <a:rPr lang="ru-RU" sz="1600" dirty="0" smtClean="0"/>
              <a:t> до </a:t>
            </a:r>
            <a:r>
              <a:rPr lang="ru-RU" sz="1600" dirty="0" err="1" smtClean="0"/>
              <a:t>вичерпування</a:t>
            </a:r>
            <a:r>
              <a:rPr lang="ru-RU" sz="1600" dirty="0" smtClean="0"/>
              <a:t> </a:t>
            </a:r>
            <a:r>
              <a:rPr lang="ru-RU" sz="1600" dirty="0" err="1" smtClean="0"/>
              <a:t>захисних</a:t>
            </a:r>
            <a:r>
              <a:rPr lang="ru-RU" sz="1600" dirty="0" smtClean="0"/>
              <a:t> сил </a:t>
            </a:r>
            <a:r>
              <a:rPr lang="ru-RU" sz="1600" dirty="0" err="1" smtClean="0"/>
              <a:t>організму</a:t>
            </a:r>
            <a:r>
              <a:rPr lang="ru-RU" sz="1600" dirty="0" smtClean="0"/>
              <a:t>, </a:t>
            </a:r>
            <a:r>
              <a:rPr lang="ru-RU" sz="1600" dirty="0" err="1" smtClean="0"/>
              <a:t>його</a:t>
            </a:r>
            <a:r>
              <a:rPr lang="ru-RU" sz="1600" dirty="0" smtClean="0"/>
              <a:t> </a:t>
            </a:r>
            <a:r>
              <a:rPr lang="ru-RU" sz="1600" dirty="0" err="1" smtClean="0"/>
              <a:t>виснаження</a:t>
            </a:r>
            <a:r>
              <a:rPr lang="ru-RU" sz="1600" dirty="0" smtClean="0"/>
              <a:t>. </a:t>
            </a:r>
            <a:r>
              <a:rPr lang="ru-RU" sz="1600" dirty="0" err="1" smtClean="0"/>
              <a:t>Носій</a:t>
            </a:r>
            <a:r>
              <a:rPr lang="ru-RU" sz="1600" dirty="0" smtClean="0"/>
              <a:t> </a:t>
            </a:r>
            <a:r>
              <a:rPr lang="ru-RU" sz="1600" dirty="0" err="1" smtClean="0"/>
              <a:t>стає</a:t>
            </a:r>
            <a:r>
              <a:rPr lang="ru-RU" sz="1600" dirty="0" smtClean="0"/>
              <a:t> </a:t>
            </a:r>
            <a:r>
              <a:rPr lang="ru-RU" sz="1600" dirty="0" err="1" smtClean="0"/>
              <a:t>більш</a:t>
            </a:r>
            <a:r>
              <a:rPr lang="ru-RU" sz="1600" dirty="0" smtClean="0"/>
              <a:t> </a:t>
            </a:r>
            <a:r>
              <a:rPr lang="ru-RU" sz="1600" dirty="0" err="1" smtClean="0"/>
              <a:t>вразливим</a:t>
            </a:r>
            <a:r>
              <a:rPr lang="ru-RU" sz="1600" dirty="0" smtClean="0"/>
              <a:t> до </a:t>
            </a:r>
            <a:r>
              <a:rPr lang="ru-RU" sz="1600" dirty="0" err="1" smtClean="0"/>
              <a:t>бактеріальних</a:t>
            </a:r>
            <a:r>
              <a:rPr lang="ru-RU" sz="1600" dirty="0" smtClean="0"/>
              <a:t>, </a:t>
            </a:r>
            <a:r>
              <a:rPr lang="ru-RU" sz="1600" dirty="0" err="1" smtClean="0"/>
              <a:t>вірусних</a:t>
            </a:r>
            <a:r>
              <a:rPr lang="ru-RU" sz="1600" dirty="0" smtClean="0"/>
              <a:t> </a:t>
            </a:r>
            <a:r>
              <a:rPr lang="ru-RU" sz="1600" dirty="0" err="1" smtClean="0"/>
              <a:t>інфекцій</a:t>
            </a:r>
            <a:r>
              <a:rPr lang="ru-RU" sz="1600" dirty="0" smtClean="0"/>
              <a:t>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5577185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Крім</a:t>
            </a:r>
            <a:r>
              <a:rPr lang="ru-RU" dirty="0" smtClean="0"/>
              <a:t> </a:t>
            </a:r>
            <a:r>
              <a:rPr lang="ru-RU" dirty="0" err="1" smtClean="0"/>
              <a:t>загальних</a:t>
            </a:r>
            <a:r>
              <a:rPr lang="ru-RU" dirty="0" smtClean="0"/>
              <a:t> </a:t>
            </a:r>
            <a:r>
              <a:rPr lang="ru-RU" dirty="0" err="1" smtClean="0"/>
              <a:t>проявів</a:t>
            </a:r>
            <a:r>
              <a:rPr lang="ru-RU" dirty="0" smtClean="0"/>
              <a:t> </a:t>
            </a:r>
            <a:r>
              <a:rPr lang="ru-RU" dirty="0" err="1" smtClean="0"/>
              <a:t>зараження</a:t>
            </a:r>
            <a:r>
              <a:rPr lang="ru-RU" dirty="0" smtClean="0"/>
              <a:t> паразитами </a:t>
            </a:r>
            <a:r>
              <a:rPr lang="ru-RU" dirty="0" err="1" smtClean="0"/>
              <a:t>існують</a:t>
            </a:r>
            <a:r>
              <a:rPr lang="ru-RU" dirty="0" smtClean="0"/>
              <a:t> </a:t>
            </a:r>
            <a:r>
              <a:rPr lang="ru-RU" dirty="0" err="1" smtClean="0"/>
              <a:t>специфічні</a:t>
            </a:r>
            <a:r>
              <a:rPr lang="ru-RU" dirty="0" smtClean="0"/>
              <a:t> прояви,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вказують</a:t>
            </a:r>
            <a:r>
              <a:rPr lang="ru-RU" dirty="0" smtClean="0"/>
              <a:t> на </a:t>
            </a:r>
            <a:r>
              <a:rPr lang="ru-RU" dirty="0" err="1" smtClean="0"/>
              <a:t>конкретний</a:t>
            </a:r>
            <a:r>
              <a:rPr lang="ru-RU" dirty="0" smtClean="0"/>
              <a:t> вид </a:t>
            </a:r>
            <a:r>
              <a:rPr lang="ru-RU" dirty="0" err="1" smtClean="0"/>
              <a:t>черв'яків</a:t>
            </a:r>
            <a:r>
              <a:rPr lang="ru-RU" dirty="0" smtClean="0"/>
              <a:t>. На </a:t>
            </a:r>
            <a:r>
              <a:rPr lang="ru-RU" dirty="0" err="1" smtClean="0"/>
              <a:t>основі</a:t>
            </a:r>
            <a:r>
              <a:rPr lang="ru-RU" dirty="0" smtClean="0"/>
              <a:t> </a:t>
            </a:r>
            <a:r>
              <a:rPr lang="ru-RU" dirty="0" err="1" smtClean="0"/>
              <a:t>цих</a:t>
            </a:r>
            <a:r>
              <a:rPr lang="ru-RU" dirty="0" smtClean="0"/>
              <a:t> </a:t>
            </a:r>
            <a:r>
              <a:rPr lang="ru-RU" dirty="0" err="1" smtClean="0"/>
              <a:t>проявів</a:t>
            </a:r>
            <a:r>
              <a:rPr lang="ru-RU" dirty="0" smtClean="0"/>
              <a:t>, </a:t>
            </a:r>
            <a:r>
              <a:rPr lang="ru-RU" dirty="0" err="1" smtClean="0"/>
              <a:t>аналізів</a:t>
            </a:r>
            <a:r>
              <a:rPr lang="ru-RU" dirty="0" smtClean="0"/>
              <a:t> </a:t>
            </a:r>
            <a:r>
              <a:rPr lang="ru-RU" dirty="0" err="1" smtClean="0"/>
              <a:t>лікар</a:t>
            </a:r>
            <a:r>
              <a:rPr lang="ru-RU" dirty="0" smtClean="0"/>
              <a:t> </a:t>
            </a:r>
            <a:r>
              <a:rPr lang="ru-RU" dirty="0" err="1" smtClean="0"/>
              <a:t>підбирає</a:t>
            </a:r>
            <a:r>
              <a:rPr lang="ru-RU" dirty="0" smtClean="0"/>
              <a:t> </a:t>
            </a:r>
            <a:r>
              <a:rPr lang="ru-RU" dirty="0" err="1" smtClean="0"/>
              <a:t>відповідне</a:t>
            </a:r>
            <a:r>
              <a:rPr lang="ru-RU" dirty="0" smtClean="0"/>
              <a:t> </a:t>
            </a:r>
            <a:r>
              <a:rPr lang="ru-RU" dirty="0" err="1" smtClean="0"/>
              <a:t>медикаментозне</a:t>
            </a:r>
            <a:r>
              <a:rPr lang="ru-RU" dirty="0" smtClean="0"/>
              <a:t> </a:t>
            </a:r>
            <a:r>
              <a:rPr lang="ru-RU" dirty="0" err="1" smtClean="0"/>
              <a:t>лікування</a:t>
            </a:r>
            <a:r>
              <a:rPr lang="ru-RU" dirty="0" smtClean="0"/>
              <a:t>. </a:t>
            </a:r>
            <a:r>
              <a:rPr lang="ru-RU" dirty="0" err="1" smtClean="0"/>
              <a:t>Виділяють</a:t>
            </a:r>
            <a:r>
              <a:rPr lang="ru-RU" dirty="0" smtClean="0"/>
              <a:t> </a:t>
            </a:r>
            <a:r>
              <a:rPr lang="ru-RU" dirty="0" err="1" smtClean="0"/>
              <a:t>наступні</a:t>
            </a:r>
            <a:r>
              <a:rPr lang="ru-RU" dirty="0" smtClean="0"/>
              <a:t> </a:t>
            </a:r>
            <a:r>
              <a:rPr lang="ru-RU" dirty="0" err="1" smtClean="0"/>
              <a:t>симптоми</a:t>
            </a:r>
            <a:r>
              <a:rPr lang="ru-RU" dirty="0" smtClean="0"/>
              <a:t> </a:t>
            </a:r>
            <a:r>
              <a:rPr lang="ru-RU" dirty="0" err="1" smtClean="0"/>
              <a:t>захворювань</a:t>
            </a:r>
            <a:r>
              <a:rPr lang="ru-RU" dirty="0" smtClean="0"/>
              <a:t> при </a:t>
            </a:r>
            <a:r>
              <a:rPr lang="ru-RU" dirty="0" err="1" smtClean="0"/>
              <a:t>інвазії</a:t>
            </a:r>
            <a:r>
              <a:rPr lang="ru-RU" dirty="0" smtClean="0"/>
              <a:t>:</a:t>
            </a: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0" y="685799"/>
          <a:ext cx="12192000" cy="5666819"/>
        </p:xfrm>
        <a:graphic>
          <a:graphicData uri="http://schemas.openxmlformats.org/drawingml/2006/table">
            <a:tbl>
              <a:tblPr/>
              <a:tblGrid>
                <a:gridCol w="3028950"/>
                <a:gridCol w="3733800"/>
                <a:gridCol w="5429250"/>
              </a:tblGrid>
              <a:tr h="15339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Назва</a:t>
                      </a:r>
                      <a:endParaRPr lang="ru-RU" sz="1600" dirty="0">
                        <a:solidFill>
                          <a:schemeClr val="bg1"/>
                        </a:solidFill>
                      </a:endParaRPr>
                    </a:p>
                  </a:txBody>
                  <a:tcPr marL="46195" marR="46195" marT="34646" marB="34646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>
                          <a:solidFill>
                            <a:schemeClr val="bg1"/>
                          </a:solidFill>
                        </a:rPr>
                        <a:t>Що викликає</a:t>
                      </a:r>
                    </a:p>
                  </a:txBody>
                  <a:tcPr marL="46195" marR="46195" marT="34646" marB="34646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>
                          <a:solidFill>
                            <a:schemeClr val="bg1"/>
                          </a:solidFill>
                        </a:rPr>
                        <a:t>Симптоми</a:t>
                      </a:r>
                    </a:p>
                  </a:txBody>
                  <a:tcPr marL="46195" marR="46195" marT="34646" marB="34646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07377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Ентеробіоз</a:t>
                      </a:r>
                      <a:endParaRPr lang="ru-RU" sz="1600" dirty="0">
                        <a:solidFill>
                          <a:schemeClr val="bg1"/>
                        </a:solidFill>
                      </a:endParaRPr>
                    </a:p>
                  </a:txBody>
                  <a:tcPr marL="46195" marR="46195" marT="34646" marB="34646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Найчастіший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варіант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гельмінтозу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який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провокують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гострики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</a:txBody>
                  <a:tcPr marL="46195" marR="46195" marT="34646" marB="34646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Свербіж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в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анусі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вночі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і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ввечері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з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розвитком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він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стає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нестерпним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. У маленьких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дітей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проявляються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такі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ознаки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: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нетримання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сечі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безпричинний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плач,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дратівливість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проблеми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зі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сном (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скреготіння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зубами).</a:t>
                      </a:r>
                    </a:p>
                  </a:txBody>
                  <a:tcPr marL="46195" marR="46195" marT="34646" marB="34646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9010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>
                          <a:solidFill>
                            <a:schemeClr val="bg1"/>
                          </a:solidFill>
                        </a:rPr>
                        <a:t>Аскаридоз</a:t>
                      </a:r>
                    </a:p>
                  </a:txBody>
                  <a:tcPr marL="46195" marR="46195" marT="34646" marB="34646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Викликають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аскариди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</a:txBody>
                  <a:tcPr marL="46195" marR="46195" marT="34646" marB="34646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>
                          <a:solidFill>
                            <a:schemeClr val="bg1"/>
                          </a:solidFill>
                        </a:rPr>
                        <a:t>Симптоми схожі на алергію, у маленьких дітей супроводжуються високою температурою (вище 37 градусів), висипаннями на шкірі, болями в області живота, розладом ШКТ.</a:t>
                      </a:r>
                    </a:p>
                  </a:txBody>
                  <a:tcPr marL="46195" marR="46195" marT="34646" marB="34646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9212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>
                          <a:solidFill>
                            <a:schemeClr val="bg1"/>
                          </a:solidFill>
                        </a:rPr>
                        <a:t>Лямбліоз</a:t>
                      </a:r>
                    </a:p>
                  </a:txBody>
                  <a:tcPr marL="46195" marR="46195" marT="34646" marB="34646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Викликають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паразити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лямблії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</a:txBody>
                  <a:tcPr marL="46195" marR="46195" marT="34646" marB="34646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Хвороба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відразу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починається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з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гострої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фази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: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рідкий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стілець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зі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слідами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жиру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і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різким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запахом. Характерна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відрижка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болі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в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області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очеревини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.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Якщо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виявлена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бластоцистна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інвазія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, то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знебарвлюються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випорожнення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з'являється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в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калі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слиз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кров'яні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прожилки.</a:t>
                      </a:r>
                    </a:p>
                  </a:txBody>
                  <a:tcPr marL="46195" marR="46195" marT="34646" marB="34646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4313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>
                          <a:solidFill>
                            <a:schemeClr val="bg1"/>
                          </a:solidFill>
                        </a:rPr>
                        <a:t>Токсокароз</a:t>
                      </a:r>
                    </a:p>
                  </a:txBody>
                  <a:tcPr marL="46195" marR="46195" marT="34646" marB="34646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>
                          <a:solidFill>
                            <a:schemeClr val="bg1"/>
                          </a:solidFill>
                        </a:rPr>
                        <a:t>Викликають токсокари.</a:t>
                      </a:r>
                    </a:p>
                  </a:txBody>
                  <a:tcPr marL="46195" marR="46195" marT="34646" marB="34646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Субфебрильна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температура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тіла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збільшення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лімфовузлів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висипання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на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шкірі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свербіж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.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Під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час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гострої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фази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спостерігаються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ознаки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пневмонії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і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бронхіту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людина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задихається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. Без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лікування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токсокароз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призводить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до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ускладнень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: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ураження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нервової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системи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серйозна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алергія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, гепатит,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проблеми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з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сітківкою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очі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</a:txBody>
                  <a:tcPr marL="46195" marR="46195" marT="34646" marB="34646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685</TotalTime>
  <Words>5905</Words>
  <Application>Microsoft Office PowerPoint</Application>
  <PresentationFormat>Произвольный</PresentationFormat>
  <Paragraphs>381</Paragraphs>
  <Slides>59</Slides>
  <Notes>1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0" baseType="lpstr">
      <vt:lpstr>Бумажная</vt:lpstr>
      <vt:lpstr>Аналіз причин інвазій та методів запобігання поширенню безхребетних інвазійних видів (видовий склад та особливості біології). Прогнозування інвазій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Клас Сисуни. Вид Печінковий сисун.</vt:lpstr>
      <vt:lpstr>Слайд 28</vt:lpstr>
      <vt:lpstr>Сисун котячий.</vt:lpstr>
      <vt:lpstr>Клас Стьожаки</vt:lpstr>
      <vt:lpstr>Цикли розвитку ціп'яка бичачого, свинячого та широкого стьожака</vt:lpstr>
      <vt:lpstr>Слайд 32</vt:lpstr>
      <vt:lpstr>Слайд 33</vt:lpstr>
      <vt:lpstr>Ехінокок</vt:lpstr>
      <vt:lpstr>Слайд 35</vt:lpstr>
      <vt:lpstr>Паразитичні круглі черви</vt:lpstr>
      <vt:lpstr>Цикл розвитку та шляхи зараження аскаридою людською</vt:lpstr>
      <vt:lpstr>Слайд 38</vt:lpstr>
      <vt:lpstr>Гострики</vt:lpstr>
      <vt:lpstr>Слайд 40</vt:lpstr>
      <vt:lpstr>Трихінела </vt:lpstr>
      <vt:lpstr>Ектопаразити</vt:lpstr>
      <vt:lpstr>Слайд 43</vt:lpstr>
      <vt:lpstr>Ракоподібні</vt:lpstr>
      <vt:lpstr>Павукоподібні. Кліщі </vt:lpstr>
      <vt:lpstr>Залозник вугровий  Зараження відбувається контактним шляхом від хворої людини.</vt:lpstr>
      <vt:lpstr>Слайд 47</vt:lpstr>
      <vt:lpstr>Слайд 48</vt:lpstr>
      <vt:lpstr>Комахи.  Воші</vt:lpstr>
      <vt:lpstr>Слайд 50</vt:lpstr>
      <vt:lpstr>Блохи </vt:lpstr>
      <vt:lpstr>Слайд 52</vt:lpstr>
      <vt:lpstr>Комари, москіти</vt:lpstr>
      <vt:lpstr>Слайд 54</vt:lpstr>
      <vt:lpstr>Слайд 55</vt:lpstr>
      <vt:lpstr>Слайд 56</vt:lpstr>
      <vt:lpstr>Завдання до 1 частини лабораторної</vt:lpstr>
      <vt:lpstr>Слайд 58</vt:lpstr>
      <vt:lpstr>Слайд 59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Руслан Аминов</cp:lastModifiedBy>
  <cp:revision>31</cp:revision>
  <dcterms:created xsi:type="dcterms:W3CDTF">2021-10-07T18:24:05Z</dcterms:created>
  <dcterms:modified xsi:type="dcterms:W3CDTF">2024-09-20T17:48:31Z</dcterms:modified>
</cp:coreProperties>
</file>