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3"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4" r:id="rId20"/>
    <p:sldId id="275" r:id="rId21"/>
    <p:sldId id="281" r:id="rId22"/>
    <p:sldId id="282" r:id="rId23"/>
    <p:sldId id="283" r:id="rId24"/>
    <p:sldId id="285" r:id="rId25"/>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1" d="100"/>
          <a:sy n="61" d="100"/>
        </p:scale>
        <p:origin x="81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F72F59-5D96-F4BA-DAAA-4B0F3E21EDBD}"/>
              </a:ext>
            </a:extLst>
          </p:cNvPr>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p>
        </p:txBody>
      </p:sp>
      <p:sp>
        <p:nvSpPr>
          <p:cNvPr id="3" name="Підзаголовок 2">
            <a:extLst>
              <a:ext uri="{FF2B5EF4-FFF2-40B4-BE49-F238E27FC236}">
                <a16:creationId xmlns:a16="http://schemas.microsoft.com/office/drawing/2014/main" id="{81B73450-66E1-E83E-5028-6B4B1D2039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
        <p:nvSpPr>
          <p:cNvPr id="4" name="Місце для дати 3">
            <a:extLst>
              <a:ext uri="{FF2B5EF4-FFF2-40B4-BE49-F238E27FC236}">
                <a16:creationId xmlns:a16="http://schemas.microsoft.com/office/drawing/2014/main" id="{EFB986CC-0DAC-F2C6-CCC8-3AD1F424FC00}"/>
              </a:ext>
            </a:extLst>
          </p:cNvPr>
          <p:cNvSpPr>
            <a:spLocks noGrp="1"/>
          </p:cNvSpPr>
          <p:nvPr>
            <p:ph type="dt" sz="half" idx="10"/>
          </p:nvPr>
        </p:nvSpPr>
        <p:spPr/>
        <p:txBody>
          <a:bodyPr/>
          <a:lstStyle/>
          <a:p>
            <a:fld id="{AEE6CE58-7D07-4C99-BF6B-659C7605EFC6}" type="datetimeFigureOut">
              <a:rPr lang="uk-UA" smtClean="0"/>
              <a:t>20.02.2024</a:t>
            </a:fld>
            <a:endParaRPr lang="uk-UA"/>
          </a:p>
        </p:txBody>
      </p:sp>
      <p:sp>
        <p:nvSpPr>
          <p:cNvPr id="5" name="Місце для нижнього колонтитула 4">
            <a:extLst>
              <a:ext uri="{FF2B5EF4-FFF2-40B4-BE49-F238E27FC236}">
                <a16:creationId xmlns:a16="http://schemas.microsoft.com/office/drawing/2014/main" id="{CFE77323-6926-D556-3FAC-C81AEB516EBB}"/>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7138CFD5-1325-F2F3-7AFD-8F944C6CF7BF}"/>
              </a:ext>
            </a:extLst>
          </p:cNvPr>
          <p:cNvSpPr>
            <a:spLocks noGrp="1"/>
          </p:cNvSpPr>
          <p:nvPr>
            <p:ph type="sldNum" sz="quarter" idx="12"/>
          </p:nvPr>
        </p:nvSpPr>
        <p:spPr/>
        <p:txBody>
          <a:bodyPr/>
          <a:lstStyle/>
          <a:p>
            <a:fld id="{95B85B51-B677-402F-880D-810C0FDD1B82}" type="slidenum">
              <a:rPr lang="uk-UA" smtClean="0"/>
              <a:t>‹№›</a:t>
            </a:fld>
            <a:endParaRPr lang="uk-UA"/>
          </a:p>
        </p:txBody>
      </p:sp>
    </p:spTree>
    <p:extLst>
      <p:ext uri="{BB962C8B-B14F-4D97-AF65-F5344CB8AC3E}">
        <p14:creationId xmlns:p14="http://schemas.microsoft.com/office/powerpoint/2010/main" val="1125543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D6852E3-CC82-486B-931C-D2382C612E56}"/>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89F1BC53-8461-3F91-EF6C-87FA9D9221E5}"/>
              </a:ext>
            </a:extLst>
          </p:cNvPr>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CE82A88C-BADB-FCFE-FA44-112D79BEB0EF}"/>
              </a:ext>
            </a:extLst>
          </p:cNvPr>
          <p:cNvSpPr>
            <a:spLocks noGrp="1"/>
          </p:cNvSpPr>
          <p:nvPr>
            <p:ph type="dt" sz="half" idx="10"/>
          </p:nvPr>
        </p:nvSpPr>
        <p:spPr/>
        <p:txBody>
          <a:bodyPr/>
          <a:lstStyle/>
          <a:p>
            <a:fld id="{AEE6CE58-7D07-4C99-BF6B-659C7605EFC6}" type="datetimeFigureOut">
              <a:rPr lang="uk-UA" smtClean="0"/>
              <a:t>20.02.2024</a:t>
            </a:fld>
            <a:endParaRPr lang="uk-UA"/>
          </a:p>
        </p:txBody>
      </p:sp>
      <p:sp>
        <p:nvSpPr>
          <p:cNvPr id="5" name="Місце для нижнього колонтитула 4">
            <a:extLst>
              <a:ext uri="{FF2B5EF4-FFF2-40B4-BE49-F238E27FC236}">
                <a16:creationId xmlns:a16="http://schemas.microsoft.com/office/drawing/2014/main" id="{C7302F1D-C6CE-2A56-AD59-9F485BEC7DA0}"/>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83FF87BE-D4F6-07B2-5E3B-EBE7BFD791E2}"/>
              </a:ext>
            </a:extLst>
          </p:cNvPr>
          <p:cNvSpPr>
            <a:spLocks noGrp="1"/>
          </p:cNvSpPr>
          <p:nvPr>
            <p:ph type="sldNum" sz="quarter" idx="12"/>
          </p:nvPr>
        </p:nvSpPr>
        <p:spPr/>
        <p:txBody>
          <a:bodyPr/>
          <a:lstStyle/>
          <a:p>
            <a:fld id="{95B85B51-B677-402F-880D-810C0FDD1B82}" type="slidenum">
              <a:rPr lang="uk-UA" smtClean="0"/>
              <a:t>‹№›</a:t>
            </a:fld>
            <a:endParaRPr lang="uk-UA"/>
          </a:p>
        </p:txBody>
      </p:sp>
    </p:spTree>
    <p:extLst>
      <p:ext uri="{BB962C8B-B14F-4D97-AF65-F5344CB8AC3E}">
        <p14:creationId xmlns:p14="http://schemas.microsoft.com/office/powerpoint/2010/main" val="3591777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a:extLst>
              <a:ext uri="{FF2B5EF4-FFF2-40B4-BE49-F238E27FC236}">
                <a16:creationId xmlns:a16="http://schemas.microsoft.com/office/drawing/2014/main" id="{8C07A17D-D408-725C-C51E-54D1770B843E}"/>
              </a:ext>
            </a:extLst>
          </p:cNvPr>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20240EA0-6832-2C5D-5D9B-5F50D3A9E7A6}"/>
              </a:ext>
            </a:extLst>
          </p:cNvPr>
          <p:cNvSpPr>
            <a:spLocks noGrp="1"/>
          </p:cNvSpPr>
          <p:nvPr>
            <p:ph type="body" orient="vert" idx="1"/>
          </p:nvPr>
        </p:nvSpPr>
        <p:spPr>
          <a:xfrm>
            <a:off x="838200" y="365125"/>
            <a:ext cx="7734300" cy="5811838"/>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14A17172-796A-36A2-B1C5-5846305EB79C}"/>
              </a:ext>
            </a:extLst>
          </p:cNvPr>
          <p:cNvSpPr>
            <a:spLocks noGrp="1"/>
          </p:cNvSpPr>
          <p:nvPr>
            <p:ph type="dt" sz="half" idx="10"/>
          </p:nvPr>
        </p:nvSpPr>
        <p:spPr/>
        <p:txBody>
          <a:bodyPr/>
          <a:lstStyle/>
          <a:p>
            <a:fld id="{AEE6CE58-7D07-4C99-BF6B-659C7605EFC6}" type="datetimeFigureOut">
              <a:rPr lang="uk-UA" smtClean="0"/>
              <a:t>20.02.2024</a:t>
            </a:fld>
            <a:endParaRPr lang="uk-UA"/>
          </a:p>
        </p:txBody>
      </p:sp>
      <p:sp>
        <p:nvSpPr>
          <p:cNvPr id="5" name="Місце для нижнього колонтитула 4">
            <a:extLst>
              <a:ext uri="{FF2B5EF4-FFF2-40B4-BE49-F238E27FC236}">
                <a16:creationId xmlns:a16="http://schemas.microsoft.com/office/drawing/2014/main" id="{635A7CA5-12A7-182C-79B0-DECD68959E59}"/>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B02F97B4-049C-43E2-E06A-F9A49EE18E0F}"/>
              </a:ext>
            </a:extLst>
          </p:cNvPr>
          <p:cNvSpPr>
            <a:spLocks noGrp="1"/>
          </p:cNvSpPr>
          <p:nvPr>
            <p:ph type="sldNum" sz="quarter" idx="12"/>
          </p:nvPr>
        </p:nvSpPr>
        <p:spPr/>
        <p:txBody>
          <a:bodyPr/>
          <a:lstStyle/>
          <a:p>
            <a:fld id="{95B85B51-B677-402F-880D-810C0FDD1B82}" type="slidenum">
              <a:rPr lang="uk-UA" smtClean="0"/>
              <a:t>‹№›</a:t>
            </a:fld>
            <a:endParaRPr lang="uk-UA"/>
          </a:p>
        </p:txBody>
      </p:sp>
    </p:spTree>
    <p:extLst>
      <p:ext uri="{BB962C8B-B14F-4D97-AF65-F5344CB8AC3E}">
        <p14:creationId xmlns:p14="http://schemas.microsoft.com/office/powerpoint/2010/main" val="4147843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43C9F4-1F01-E95E-ECB7-82B2F7D64B69}"/>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E060546B-EDCA-4CF0-23E8-E88320CD61C5}"/>
              </a:ext>
            </a:extLst>
          </p:cNvPr>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3567D2F5-4526-CD7F-18DE-8BB991E5A38E}"/>
              </a:ext>
            </a:extLst>
          </p:cNvPr>
          <p:cNvSpPr>
            <a:spLocks noGrp="1"/>
          </p:cNvSpPr>
          <p:nvPr>
            <p:ph type="dt" sz="half" idx="10"/>
          </p:nvPr>
        </p:nvSpPr>
        <p:spPr/>
        <p:txBody>
          <a:bodyPr/>
          <a:lstStyle/>
          <a:p>
            <a:fld id="{AEE6CE58-7D07-4C99-BF6B-659C7605EFC6}" type="datetimeFigureOut">
              <a:rPr lang="uk-UA" smtClean="0"/>
              <a:t>20.02.2024</a:t>
            </a:fld>
            <a:endParaRPr lang="uk-UA"/>
          </a:p>
        </p:txBody>
      </p:sp>
      <p:sp>
        <p:nvSpPr>
          <p:cNvPr id="5" name="Місце для нижнього колонтитула 4">
            <a:extLst>
              <a:ext uri="{FF2B5EF4-FFF2-40B4-BE49-F238E27FC236}">
                <a16:creationId xmlns:a16="http://schemas.microsoft.com/office/drawing/2014/main" id="{B45882B6-0F6B-704B-24A6-8E1C646E9083}"/>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042EEBBA-0E43-8BD1-A96D-B3A7E6DE0BF3}"/>
              </a:ext>
            </a:extLst>
          </p:cNvPr>
          <p:cNvSpPr>
            <a:spLocks noGrp="1"/>
          </p:cNvSpPr>
          <p:nvPr>
            <p:ph type="sldNum" sz="quarter" idx="12"/>
          </p:nvPr>
        </p:nvSpPr>
        <p:spPr/>
        <p:txBody>
          <a:bodyPr/>
          <a:lstStyle/>
          <a:p>
            <a:fld id="{95B85B51-B677-402F-880D-810C0FDD1B82}" type="slidenum">
              <a:rPr lang="uk-UA" smtClean="0"/>
              <a:t>‹№›</a:t>
            </a:fld>
            <a:endParaRPr lang="uk-UA"/>
          </a:p>
        </p:txBody>
      </p:sp>
    </p:spTree>
    <p:extLst>
      <p:ext uri="{BB962C8B-B14F-4D97-AF65-F5344CB8AC3E}">
        <p14:creationId xmlns:p14="http://schemas.microsoft.com/office/powerpoint/2010/main" val="2085098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00D4DA2-2F5C-D35B-8771-D8C13021A388}"/>
              </a:ext>
            </a:extLst>
          </p:cNvPr>
          <p:cNvSpPr>
            <a:spLocks noGrp="1"/>
          </p:cNvSpPr>
          <p:nvPr>
            <p:ph type="title"/>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C19AF927-15C1-F017-4A77-04CC6C4B45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Місце для дати 3">
            <a:extLst>
              <a:ext uri="{FF2B5EF4-FFF2-40B4-BE49-F238E27FC236}">
                <a16:creationId xmlns:a16="http://schemas.microsoft.com/office/drawing/2014/main" id="{124C674A-8D6D-C2E5-A45C-3C0471BD6557}"/>
              </a:ext>
            </a:extLst>
          </p:cNvPr>
          <p:cNvSpPr>
            <a:spLocks noGrp="1"/>
          </p:cNvSpPr>
          <p:nvPr>
            <p:ph type="dt" sz="half" idx="10"/>
          </p:nvPr>
        </p:nvSpPr>
        <p:spPr/>
        <p:txBody>
          <a:bodyPr/>
          <a:lstStyle/>
          <a:p>
            <a:fld id="{AEE6CE58-7D07-4C99-BF6B-659C7605EFC6}" type="datetimeFigureOut">
              <a:rPr lang="uk-UA" smtClean="0"/>
              <a:t>20.02.2024</a:t>
            </a:fld>
            <a:endParaRPr lang="uk-UA"/>
          </a:p>
        </p:txBody>
      </p:sp>
      <p:sp>
        <p:nvSpPr>
          <p:cNvPr id="5" name="Місце для нижнього колонтитула 4">
            <a:extLst>
              <a:ext uri="{FF2B5EF4-FFF2-40B4-BE49-F238E27FC236}">
                <a16:creationId xmlns:a16="http://schemas.microsoft.com/office/drawing/2014/main" id="{4A755019-3B62-970A-EB28-8B9944311825}"/>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9B90151A-24BA-5CB2-35A7-6C60BC623329}"/>
              </a:ext>
            </a:extLst>
          </p:cNvPr>
          <p:cNvSpPr>
            <a:spLocks noGrp="1"/>
          </p:cNvSpPr>
          <p:nvPr>
            <p:ph type="sldNum" sz="quarter" idx="12"/>
          </p:nvPr>
        </p:nvSpPr>
        <p:spPr/>
        <p:txBody>
          <a:bodyPr/>
          <a:lstStyle/>
          <a:p>
            <a:fld id="{95B85B51-B677-402F-880D-810C0FDD1B82}" type="slidenum">
              <a:rPr lang="uk-UA" smtClean="0"/>
              <a:t>‹№›</a:t>
            </a:fld>
            <a:endParaRPr lang="uk-UA"/>
          </a:p>
        </p:txBody>
      </p:sp>
    </p:spTree>
    <p:extLst>
      <p:ext uri="{BB962C8B-B14F-4D97-AF65-F5344CB8AC3E}">
        <p14:creationId xmlns:p14="http://schemas.microsoft.com/office/powerpoint/2010/main" val="1299381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1A324C-83B1-6B80-24D6-FB2B2045F21D}"/>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9C1A3B8C-8CA4-A511-9A44-CBFA1882A48E}"/>
              </a:ext>
            </a:extLst>
          </p:cNvPr>
          <p:cNvSpPr>
            <a:spLocks noGrp="1"/>
          </p:cNvSpPr>
          <p:nvPr>
            <p:ph sz="half" idx="1"/>
          </p:nvPr>
        </p:nvSpPr>
        <p:spPr>
          <a:xfrm>
            <a:off x="838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a:extLst>
              <a:ext uri="{FF2B5EF4-FFF2-40B4-BE49-F238E27FC236}">
                <a16:creationId xmlns:a16="http://schemas.microsoft.com/office/drawing/2014/main" id="{92669E94-DE9A-684D-EAC1-C0A391409765}"/>
              </a:ext>
            </a:extLst>
          </p:cNvPr>
          <p:cNvSpPr>
            <a:spLocks noGrp="1"/>
          </p:cNvSpPr>
          <p:nvPr>
            <p:ph sz="half" idx="2"/>
          </p:nvPr>
        </p:nvSpPr>
        <p:spPr>
          <a:xfrm>
            <a:off x="6172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a:extLst>
              <a:ext uri="{FF2B5EF4-FFF2-40B4-BE49-F238E27FC236}">
                <a16:creationId xmlns:a16="http://schemas.microsoft.com/office/drawing/2014/main" id="{8FC01AE8-7E18-75FB-2AF3-C75D1D64C0FF}"/>
              </a:ext>
            </a:extLst>
          </p:cNvPr>
          <p:cNvSpPr>
            <a:spLocks noGrp="1"/>
          </p:cNvSpPr>
          <p:nvPr>
            <p:ph type="dt" sz="half" idx="10"/>
          </p:nvPr>
        </p:nvSpPr>
        <p:spPr/>
        <p:txBody>
          <a:bodyPr/>
          <a:lstStyle/>
          <a:p>
            <a:fld id="{AEE6CE58-7D07-4C99-BF6B-659C7605EFC6}" type="datetimeFigureOut">
              <a:rPr lang="uk-UA" smtClean="0"/>
              <a:t>20.02.2024</a:t>
            </a:fld>
            <a:endParaRPr lang="uk-UA"/>
          </a:p>
        </p:txBody>
      </p:sp>
      <p:sp>
        <p:nvSpPr>
          <p:cNvPr id="6" name="Місце для нижнього колонтитула 5">
            <a:extLst>
              <a:ext uri="{FF2B5EF4-FFF2-40B4-BE49-F238E27FC236}">
                <a16:creationId xmlns:a16="http://schemas.microsoft.com/office/drawing/2014/main" id="{1D840F24-16DA-E8ED-4145-6D73601CCFCF}"/>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F24C96F6-140E-7864-F88C-DA3E70401F77}"/>
              </a:ext>
            </a:extLst>
          </p:cNvPr>
          <p:cNvSpPr>
            <a:spLocks noGrp="1"/>
          </p:cNvSpPr>
          <p:nvPr>
            <p:ph type="sldNum" sz="quarter" idx="12"/>
          </p:nvPr>
        </p:nvSpPr>
        <p:spPr/>
        <p:txBody>
          <a:bodyPr/>
          <a:lstStyle/>
          <a:p>
            <a:fld id="{95B85B51-B677-402F-880D-810C0FDD1B82}" type="slidenum">
              <a:rPr lang="uk-UA" smtClean="0"/>
              <a:t>‹№›</a:t>
            </a:fld>
            <a:endParaRPr lang="uk-UA"/>
          </a:p>
        </p:txBody>
      </p:sp>
    </p:spTree>
    <p:extLst>
      <p:ext uri="{BB962C8B-B14F-4D97-AF65-F5344CB8AC3E}">
        <p14:creationId xmlns:p14="http://schemas.microsoft.com/office/powerpoint/2010/main" val="794896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1991DB-2C77-428D-1EC1-32FAFDC75AB4}"/>
              </a:ext>
            </a:extLst>
          </p:cNvPr>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5F520771-3B9F-94E7-57AD-9791A22D70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Місце для вмісту 3">
            <a:extLst>
              <a:ext uri="{FF2B5EF4-FFF2-40B4-BE49-F238E27FC236}">
                <a16:creationId xmlns:a16="http://schemas.microsoft.com/office/drawing/2014/main" id="{45CC2CF2-E04F-11C5-5F10-EFD3AB2DBC70}"/>
              </a:ext>
            </a:extLst>
          </p:cNvPr>
          <p:cNvSpPr>
            <a:spLocks noGrp="1"/>
          </p:cNvSpPr>
          <p:nvPr>
            <p:ph sz="half" idx="2"/>
          </p:nvPr>
        </p:nvSpPr>
        <p:spPr>
          <a:xfrm>
            <a:off x="839788" y="2505075"/>
            <a:ext cx="5157787"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a:extLst>
              <a:ext uri="{FF2B5EF4-FFF2-40B4-BE49-F238E27FC236}">
                <a16:creationId xmlns:a16="http://schemas.microsoft.com/office/drawing/2014/main" id="{9716E450-23A6-ED2E-C24E-5214737F74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Місце для вмісту 5">
            <a:extLst>
              <a:ext uri="{FF2B5EF4-FFF2-40B4-BE49-F238E27FC236}">
                <a16:creationId xmlns:a16="http://schemas.microsoft.com/office/drawing/2014/main" id="{6CB8A245-0F5F-B821-14DC-32EA8DC3F2A5}"/>
              </a:ext>
            </a:extLst>
          </p:cNvPr>
          <p:cNvSpPr>
            <a:spLocks noGrp="1"/>
          </p:cNvSpPr>
          <p:nvPr>
            <p:ph sz="quarter" idx="4"/>
          </p:nvPr>
        </p:nvSpPr>
        <p:spPr>
          <a:xfrm>
            <a:off x="6172200" y="2505075"/>
            <a:ext cx="5183188"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a:extLst>
              <a:ext uri="{FF2B5EF4-FFF2-40B4-BE49-F238E27FC236}">
                <a16:creationId xmlns:a16="http://schemas.microsoft.com/office/drawing/2014/main" id="{96B44B76-5515-3B72-5F0D-67C77D1A84D0}"/>
              </a:ext>
            </a:extLst>
          </p:cNvPr>
          <p:cNvSpPr>
            <a:spLocks noGrp="1"/>
          </p:cNvSpPr>
          <p:nvPr>
            <p:ph type="dt" sz="half" idx="10"/>
          </p:nvPr>
        </p:nvSpPr>
        <p:spPr/>
        <p:txBody>
          <a:bodyPr/>
          <a:lstStyle/>
          <a:p>
            <a:fld id="{AEE6CE58-7D07-4C99-BF6B-659C7605EFC6}" type="datetimeFigureOut">
              <a:rPr lang="uk-UA" smtClean="0"/>
              <a:t>20.02.2024</a:t>
            </a:fld>
            <a:endParaRPr lang="uk-UA"/>
          </a:p>
        </p:txBody>
      </p:sp>
      <p:sp>
        <p:nvSpPr>
          <p:cNvPr id="8" name="Місце для нижнього колонтитула 7">
            <a:extLst>
              <a:ext uri="{FF2B5EF4-FFF2-40B4-BE49-F238E27FC236}">
                <a16:creationId xmlns:a16="http://schemas.microsoft.com/office/drawing/2014/main" id="{77D4E0CB-CE94-2D5D-00B4-8255281DC54B}"/>
              </a:ext>
            </a:extLst>
          </p:cNvPr>
          <p:cNvSpPr>
            <a:spLocks noGrp="1"/>
          </p:cNvSpPr>
          <p:nvPr>
            <p:ph type="ftr" sz="quarter" idx="11"/>
          </p:nvPr>
        </p:nvSpPr>
        <p:spPr/>
        <p:txBody>
          <a:bodyPr/>
          <a:lstStyle/>
          <a:p>
            <a:endParaRPr lang="uk-UA"/>
          </a:p>
        </p:txBody>
      </p:sp>
      <p:sp>
        <p:nvSpPr>
          <p:cNvPr id="9" name="Місце для номера слайда 8">
            <a:extLst>
              <a:ext uri="{FF2B5EF4-FFF2-40B4-BE49-F238E27FC236}">
                <a16:creationId xmlns:a16="http://schemas.microsoft.com/office/drawing/2014/main" id="{0ADFC87A-0E17-A93B-5101-619BC2BCB68E}"/>
              </a:ext>
            </a:extLst>
          </p:cNvPr>
          <p:cNvSpPr>
            <a:spLocks noGrp="1"/>
          </p:cNvSpPr>
          <p:nvPr>
            <p:ph type="sldNum" sz="quarter" idx="12"/>
          </p:nvPr>
        </p:nvSpPr>
        <p:spPr/>
        <p:txBody>
          <a:bodyPr/>
          <a:lstStyle/>
          <a:p>
            <a:fld id="{95B85B51-B677-402F-880D-810C0FDD1B82}" type="slidenum">
              <a:rPr lang="uk-UA" smtClean="0"/>
              <a:t>‹№›</a:t>
            </a:fld>
            <a:endParaRPr lang="uk-UA"/>
          </a:p>
        </p:txBody>
      </p:sp>
    </p:spTree>
    <p:extLst>
      <p:ext uri="{BB962C8B-B14F-4D97-AF65-F5344CB8AC3E}">
        <p14:creationId xmlns:p14="http://schemas.microsoft.com/office/powerpoint/2010/main" val="1021667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69466C-E0AF-5B7B-8F80-EC493DA40AD3}"/>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дати 2">
            <a:extLst>
              <a:ext uri="{FF2B5EF4-FFF2-40B4-BE49-F238E27FC236}">
                <a16:creationId xmlns:a16="http://schemas.microsoft.com/office/drawing/2014/main" id="{2D584F0E-5EF3-B48C-3112-62515C141C79}"/>
              </a:ext>
            </a:extLst>
          </p:cNvPr>
          <p:cNvSpPr>
            <a:spLocks noGrp="1"/>
          </p:cNvSpPr>
          <p:nvPr>
            <p:ph type="dt" sz="half" idx="10"/>
          </p:nvPr>
        </p:nvSpPr>
        <p:spPr/>
        <p:txBody>
          <a:bodyPr/>
          <a:lstStyle/>
          <a:p>
            <a:fld id="{AEE6CE58-7D07-4C99-BF6B-659C7605EFC6}" type="datetimeFigureOut">
              <a:rPr lang="uk-UA" smtClean="0"/>
              <a:t>20.02.2024</a:t>
            </a:fld>
            <a:endParaRPr lang="uk-UA"/>
          </a:p>
        </p:txBody>
      </p:sp>
      <p:sp>
        <p:nvSpPr>
          <p:cNvPr id="4" name="Місце для нижнього колонтитула 3">
            <a:extLst>
              <a:ext uri="{FF2B5EF4-FFF2-40B4-BE49-F238E27FC236}">
                <a16:creationId xmlns:a16="http://schemas.microsoft.com/office/drawing/2014/main" id="{32B6EDA1-B5C6-1732-C59C-D46F39C49BA0}"/>
              </a:ext>
            </a:extLst>
          </p:cNvPr>
          <p:cNvSpPr>
            <a:spLocks noGrp="1"/>
          </p:cNvSpPr>
          <p:nvPr>
            <p:ph type="ftr" sz="quarter" idx="11"/>
          </p:nvPr>
        </p:nvSpPr>
        <p:spPr/>
        <p:txBody>
          <a:bodyPr/>
          <a:lstStyle/>
          <a:p>
            <a:endParaRPr lang="uk-UA"/>
          </a:p>
        </p:txBody>
      </p:sp>
      <p:sp>
        <p:nvSpPr>
          <p:cNvPr id="5" name="Місце для номера слайда 4">
            <a:extLst>
              <a:ext uri="{FF2B5EF4-FFF2-40B4-BE49-F238E27FC236}">
                <a16:creationId xmlns:a16="http://schemas.microsoft.com/office/drawing/2014/main" id="{7E5BEFD0-1BA4-DF06-9D01-2731E25DEEEC}"/>
              </a:ext>
            </a:extLst>
          </p:cNvPr>
          <p:cNvSpPr>
            <a:spLocks noGrp="1"/>
          </p:cNvSpPr>
          <p:nvPr>
            <p:ph type="sldNum" sz="quarter" idx="12"/>
          </p:nvPr>
        </p:nvSpPr>
        <p:spPr/>
        <p:txBody>
          <a:bodyPr/>
          <a:lstStyle/>
          <a:p>
            <a:fld id="{95B85B51-B677-402F-880D-810C0FDD1B82}" type="slidenum">
              <a:rPr lang="uk-UA" smtClean="0"/>
              <a:t>‹№›</a:t>
            </a:fld>
            <a:endParaRPr lang="uk-UA"/>
          </a:p>
        </p:txBody>
      </p:sp>
    </p:spTree>
    <p:extLst>
      <p:ext uri="{BB962C8B-B14F-4D97-AF65-F5344CB8AC3E}">
        <p14:creationId xmlns:p14="http://schemas.microsoft.com/office/powerpoint/2010/main" val="2167651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E9071D4D-2412-AFAB-D732-087C1959E42C}"/>
              </a:ext>
            </a:extLst>
          </p:cNvPr>
          <p:cNvSpPr>
            <a:spLocks noGrp="1"/>
          </p:cNvSpPr>
          <p:nvPr>
            <p:ph type="dt" sz="half" idx="10"/>
          </p:nvPr>
        </p:nvSpPr>
        <p:spPr/>
        <p:txBody>
          <a:bodyPr/>
          <a:lstStyle/>
          <a:p>
            <a:fld id="{AEE6CE58-7D07-4C99-BF6B-659C7605EFC6}" type="datetimeFigureOut">
              <a:rPr lang="uk-UA" smtClean="0"/>
              <a:t>20.02.2024</a:t>
            </a:fld>
            <a:endParaRPr lang="uk-UA"/>
          </a:p>
        </p:txBody>
      </p:sp>
      <p:sp>
        <p:nvSpPr>
          <p:cNvPr id="3" name="Місце для нижнього колонтитула 2">
            <a:extLst>
              <a:ext uri="{FF2B5EF4-FFF2-40B4-BE49-F238E27FC236}">
                <a16:creationId xmlns:a16="http://schemas.microsoft.com/office/drawing/2014/main" id="{1909EAC2-E846-524B-66AB-05480E7C5FF8}"/>
              </a:ext>
            </a:extLst>
          </p:cNvPr>
          <p:cNvSpPr>
            <a:spLocks noGrp="1"/>
          </p:cNvSpPr>
          <p:nvPr>
            <p:ph type="ftr" sz="quarter" idx="11"/>
          </p:nvPr>
        </p:nvSpPr>
        <p:spPr/>
        <p:txBody>
          <a:bodyPr/>
          <a:lstStyle/>
          <a:p>
            <a:endParaRPr lang="uk-UA"/>
          </a:p>
        </p:txBody>
      </p:sp>
      <p:sp>
        <p:nvSpPr>
          <p:cNvPr id="4" name="Місце для номера слайда 3">
            <a:extLst>
              <a:ext uri="{FF2B5EF4-FFF2-40B4-BE49-F238E27FC236}">
                <a16:creationId xmlns:a16="http://schemas.microsoft.com/office/drawing/2014/main" id="{89464643-08F1-31EF-25A0-50D02B499834}"/>
              </a:ext>
            </a:extLst>
          </p:cNvPr>
          <p:cNvSpPr>
            <a:spLocks noGrp="1"/>
          </p:cNvSpPr>
          <p:nvPr>
            <p:ph type="sldNum" sz="quarter" idx="12"/>
          </p:nvPr>
        </p:nvSpPr>
        <p:spPr/>
        <p:txBody>
          <a:bodyPr/>
          <a:lstStyle/>
          <a:p>
            <a:fld id="{95B85B51-B677-402F-880D-810C0FDD1B82}" type="slidenum">
              <a:rPr lang="uk-UA" smtClean="0"/>
              <a:t>‹№›</a:t>
            </a:fld>
            <a:endParaRPr lang="uk-UA"/>
          </a:p>
        </p:txBody>
      </p:sp>
    </p:spTree>
    <p:extLst>
      <p:ext uri="{BB962C8B-B14F-4D97-AF65-F5344CB8AC3E}">
        <p14:creationId xmlns:p14="http://schemas.microsoft.com/office/powerpoint/2010/main" val="3867636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4C35ED-6255-D258-CB39-A24285DBB7EA}"/>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CA20B90C-54C6-C0FE-3F47-D280428AA1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a:extLst>
              <a:ext uri="{FF2B5EF4-FFF2-40B4-BE49-F238E27FC236}">
                <a16:creationId xmlns:a16="http://schemas.microsoft.com/office/drawing/2014/main" id="{270BD75C-386E-5DB2-D84D-043FBE01C3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AF15BFC2-14BD-9EEF-C7C5-BCD9DB48C158}"/>
              </a:ext>
            </a:extLst>
          </p:cNvPr>
          <p:cNvSpPr>
            <a:spLocks noGrp="1"/>
          </p:cNvSpPr>
          <p:nvPr>
            <p:ph type="dt" sz="half" idx="10"/>
          </p:nvPr>
        </p:nvSpPr>
        <p:spPr/>
        <p:txBody>
          <a:bodyPr/>
          <a:lstStyle/>
          <a:p>
            <a:fld id="{AEE6CE58-7D07-4C99-BF6B-659C7605EFC6}" type="datetimeFigureOut">
              <a:rPr lang="uk-UA" smtClean="0"/>
              <a:t>20.02.2024</a:t>
            </a:fld>
            <a:endParaRPr lang="uk-UA"/>
          </a:p>
        </p:txBody>
      </p:sp>
      <p:sp>
        <p:nvSpPr>
          <p:cNvPr id="6" name="Місце для нижнього колонтитула 5">
            <a:extLst>
              <a:ext uri="{FF2B5EF4-FFF2-40B4-BE49-F238E27FC236}">
                <a16:creationId xmlns:a16="http://schemas.microsoft.com/office/drawing/2014/main" id="{FBD8AEB2-9D9F-C74A-0E0D-130508576748}"/>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F24714A8-E547-9543-03BE-7BA165784ED5}"/>
              </a:ext>
            </a:extLst>
          </p:cNvPr>
          <p:cNvSpPr>
            <a:spLocks noGrp="1"/>
          </p:cNvSpPr>
          <p:nvPr>
            <p:ph type="sldNum" sz="quarter" idx="12"/>
          </p:nvPr>
        </p:nvSpPr>
        <p:spPr/>
        <p:txBody>
          <a:bodyPr/>
          <a:lstStyle/>
          <a:p>
            <a:fld id="{95B85B51-B677-402F-880D-810C0FDD1B82}" type="slidenum">
              <a:rPr lang="uk-UA" smtClean="0"/>
              <a:t>‹№›</a:t>
            </a:fld>
            <a:endParaRPr lang="uk-UA"/>
          </a:p>
        </p:txBody>
      </p:sp>
    </p:spTree>
    <p:extLst>
      <p:ext uri="{BB962C8B-B14F-4D97-AF65-F5344CB8AC3E}">
        <p14:creationId xmlns:p14="http://schemas.microsoft.com/office/powerpoint/2010/main" val="976371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723EBC8-897A-3F56-7F9E-D9C9B68BE76F}"/>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зображення 2">
            <a:extLst>
              <a:ext uri="{FF2B5EF4-FFF2-40B4-BE49-F238E27FC236}">
                <a16:creationId xmlns:a16="http://schemas.microsoft.com/office/drawing/2014/main" id="{BA889663-7A8E-4597-7C93-008FAA0315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a:extLst>
              <a:ext uri="{FF2B5EF4-FFF2-40B4-BE49-F238E27FC236}">
                <a16:creationId xmlns:a16="http://schemas.microsoft.com/office/drawing/2014/main" id="{385D215C-E9A6-CFA0-0C5A-14860A538A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79E7E564-0009-B5BA-5E0E-386DC995622A}"/>
              </a:ext>
            </a:extLst>
          </p:cNvPr>
          <p:cNvSpPr>
            <a:spLocks noGrp="1"/>
          </p:cNvSpPr>
          <p:nvPr>
            <p:ph type="dt" sz="half" idx="10"/>
          </p:nvPr>
        </p:nvSpPr>
        <p:spPr/>
        <p:txBody>
          <a:bodyPr/>
          <a:lstStyle/>
          <a:p>
            <a:fld id="{AEE6CE58-7D07-4C99-BF6B-659C7605EFC6}" type="datetimeFigureOut">
              <a:rPr lang="uk-UA" smtClean="0"/>
              <a:t>20.02.2024</a:t>
            </a:fld>
            <a:endParaRPr lang="uk-UA"/>
          </a:p>
        </p:txBody>
      </p:sp>
      <p:sp>
        <p:nvSpPr>
          <p:cNvPr id="6" name="Місце для нижнього колонтитула 5">
            <a:extLst>
              <a:ext uri="{FF2B5EF4-FFF2-40B4-BE49-F238E27FC236}">
                <a16:creationId xmlns:a16="http://schemas.microsoft.com/office/drawing/2014/main" id="{17F2301D-EAEC-5AC2-A793-68352E5376CF}"/>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C11A3215-B470-714E-10D1-26D0C9D724DF}"/>
              </a:ext>
            </a:extLst>
          </p:cNvPr>
          <p:cNvSpPr>
            <a:spLocks noGrp="1"/>
          </p:cNvSpPr>
          <p:nvPr>
            <p:ph type="sldNum" sz="quarter" idx="12"/>
          </p:nvPr>
        </p:nvSpPr>
        <p:spPr/>
        <p:txBody>
          <a:bodyPr/>
          <a:lstStyle/>
          <a:p>
            <a:fld id="{95B85B51-B677-402F-880D-810C0FDD1B82}" type="slidenum">
              <a:rPr lang="uk-UA" smtClean="0"/>
              <a:t>‹№›</a:t>
            </a:fld>
            <a:endParaRPr lang="uk-UA"/>
          </a:p>
        </p:txBody>
      </p:sp>
    </p:spTree>
    <p:extLst>
      <p:ext uri="{BB962C8B-B14F-4D97-AF65-F5344CB8AC3E}">
        <p14:creationId xmlns:p14="http://schemas.microsoft.com/office/powerpoint/2010/main" val="3068794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a16="http://schemas.microsoft.com/office/drawing/2014/main" id="{262F6DF3-6DC2-920D-62D9-67D8134036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2718735F-741D-0766-D0C6-5FFF21FD45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D494909A-BB13-3B5B-6BF2-489F60C76A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E6CE58-7D07-4C99-BF6B-659C7605EFC6}" type="datetimeFigureOut">
              <a:rPr lang="uk-UA" smtClean="0"/>
              <a:t>20.02.2024</a:t>
            </a:fld>
            <a:endParaRPr lang="uk-UA"/>
          </a:p>
        </p:txBody>
      </p:sp>
      <p:sp>
        <p:nvSpPr>
          <p:cNvPr id="5" name="Місце для нижнього колонтитула 4">
            <a:extLst>
              <a:ext uri="{FF2B5EF4-FFF2-40B4-BE49-F238E27FC236}">
                <a16:creationId xmlns:a16="http://schemas.microsoft.com/office/drawing/2014/main" id="{8407A8FF-A52A-A2D2-E02D-31DEFC5E10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a:extLst>
              <a:ext uri="{FF2B5EF4-FFF2-40B4-BE49-F238E27FC236}">
                <a16:creationId xmlns:a16="http://schemas.microsoft.com/office/drawing/2014/main" id="{A0B0F8D6-307A-43AF-7118-94C28F326C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B85B51-B677-402F-880D-810C0FDD1B82}" type="slidenum">
              <a:rPr lang="uk-UA" smtClean="0"/>
              <a:t>‹№›</a:t>
            </a:fld>
            <a:endParaRPr lang="uk-UA"/>
          </a:p>
        </p:txBody>
      </p:sp>
    </p:spTree>
    <p:extLst>
      <p:ext uri="{BB962C8B-B14F-4D97-AF65-F5344CB8AC3E}">
        <p14:creationId xmlns:p14="http://schemas.microsoft.com/office/powerpoint/2010/main" val="4109021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colab.research.google.co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uk.wikipedia.org/wiki/%D0%A1%D0%B0%D0%BD-%D0%A4%D1%80%D0%B0%D0%BD%D1%86%D0%B8%D1%81%D0%BA%D0%BE" TargetMode="External"/><Relationship Id="rId13" Type="http://schemas.openxmlformats.org/officeDocument/2006/relationships/hyperlink" Target="https://uk.wikipedia.org/w/index.php?title=John_Burroughs_School&amp;action=edit&amp;redlink=1" TargetMode="External"/><Relationship Id="rId18" Type="http://schemas.openxmlformats.org/officeDocument/2006/relationships/hyperlink" Target="https://www.wikidata.org/wiki/Q6675901" TargetMode="External"/><Relationship Id="rId3" Type="http://schemas.openxmlformats.org/officeDocument/2006/relationships/hyperlink" Target="https://uk.wikipedia.org/wiki/%D0%90%D0%BD%D0%B3%D0%BB%D1%96%D0%B9%D1%81%D1%8C%D0%BA%D0%B0_%D0%BC%D0%BE%D0%B2%D0%B0" TargetMode="External"/><Relationship Id="rId21" Type="http://schemas.openxmlformats.org/officeDocument/2006/relationships/hyperlink" Target="https://uk.wikipedia.org/wiki/%D0%A1%D0%B5%D0%BC_%D0%90%D0%BB%D1%8C%D1%82%D0%BC%D0%B0%D0%BD#cite_note-[https://openai.com/blog/openai-announces-leadership-transition_OpenAI_announces_leadership_transition]%3Cspan_class=%22wef_low_priority_links%22%3E%3C/span%3E%3Cdiv_style=%22display:none%22%3E%3C/div%3E-2" TargetMode="External"/><Relationship Id="rId7" Type="http://schemas.openxmlformats.org/officeDocument/2006/relationships/hyperlink" Target="https://uk.wikipedia.org/wiki/%D0%A1%D0%BF%D0%BE%D0%BB%D1%83%D1%87%D0%B5%D0%BD%D1%96_%D0%A8%D1%82%D0%B0%D1%82%D0%B8_%D0%90%D0%BC%D0%B5%D1%80%D0%B8%D0%BA%D0%B8" TargetMode="External"/><Relationship Id="rId12" Type="http://schemas.openxmlformats.org/officeDocument/2006/relationships/hyperlink" Target="https://uk.wikipedia.org/wiki/%D0%A1%D1%82%D0%B5%D0%BD%D1%84%D0%BE%D1%80%D0%B4%D1%81%D1%8C%D0%BA%D0%B8%D0%B9_%D1%83%D0%BD%D1%96%D0%B2%D0%B5%D1%80%D1%81%D0%B8%D1%82%D0%B5%D1%82" TargetMode="External"/><Relationship Id="rId17" Type="http://schemas.openxmlformats.org/officeDocument/2006/relationships/hyperlink" Target="https://uk.wikipedia.org/w/index.php?title=Loopt&amp;action=edit&amp;redlink=1" TargetMode="External"/><Relationship Id="rId2" Type="http://schemas.openxmlformats.org/officeDocument/2006/relationships/image" Target="../media/image1.jpeg"/><Relationship Id="rId16" Type="http://schemas.openxmlformats.org/officeDocument/2006/relationships/hyperlink" Target="https://www.wikidata.org/wiki/Q111759432?uselang=uk" TargetMode="External"/><Relationship Id="rId20" Type="http://schemas.openxmlformats.org/officeDocument/2006/relationships/hyperlink" Target="https://uk.wikipedia.org/wiki/%D0%A1%D0%B5%D0%BC_%D0%90%D0%BB%D1%8C%D1%82%D0%BC%D0%B0%D0%BD#cite_note-[https://www.vilaweb.cat/noticies/chatgpt-algunes-inquietants-interioritats-projecte-intelligencia-artificial-fascina-mon/_https://www.vilaweb.cat/noticies/chatgpt-algunes-inquietants-interioritats-projecte-intelligencia-artificial-fascina-mon/]%3Cspan_class=%22wef_low_priority_links%22%3E%3C/span%3E%3Cdiv_style=%22display:none%22%3E%3C/div%3E-1" TargetMode="External"/><Relationship Id="rId1" Type="http://schemas.openxmlformats.org/officeDocument/2006/relationships/slideLayout" Target="../slideLayouts/slideLayout2.xml"/><Relationship Id="rId6" Type="http://schemas.openxmlformats.org/officeDocument/2006/relationships/hyperlink" Target="https://uk.wikipedia.org/wiki/%D0%A7%D0%B8%D0%BA%D0%B0%D0%B3%D0%BE" TargetMode="External"/><Relationship Id="rId11" Type="http://schemas.openxmlformats.org/officeDocument/2006/relationships/hyperlink" Target="https://uk.wikipedia.org/wiki/%D0%91%D0%BB%D0%BE%D0%B3%D0%B5%D1%80" TargetMode="External"/><Relationship Id="rId24" Type="http://schemas.openxmlformats.org/officeDocument/2006/relationships/hyperlink" Target="https://blog.samaltman.com/" TargetMode="External"/><Relationship Id="rId5" Type="http://schemas.openxmlformats.org/officeDocument/2006/relationships/hyperlink" Target="https://uk.wikipedia.org/wiki/1985" TargetMode="External"/><Relationship Id="rId15" Type="http://schemas.openxmlformats.org/officeDocument/2006/relationships/hyperlink" Target="https://uk.wikipedia.org/wiki/Y_Combinator" TargetMode="External"/><Relationship Id="rId23" Type="http://schemas.openxmlformats.org/officeDocument/2006/relationships/hyperlink" Target="https://uk.wikipedia.org/wiki/2005" TargetMode="External"/><Relationship Id="rId10" Type="http://schemas.openxmlformats.org/officeDocument/2006/relationships/hyperlink" Target="https://uk.wikipedia.org/wiki/%D0%9F%D1%80%D0%BE%D0%B3%D1%80%D0%B0%D0%BC%D1%96%D1%81%D1%82" TargetMode="External"/><Relationship Id="rId19" Type="http://schemas.openxmlformats.org/officeDocument/2006/relationships/hyperlink" Target="https://uk.wikipedia.org/wiki/OpenAI" TargetMode="External"/><Relationship Id="rId4" Type="http://schemas.openxmlformats.org/officeDocument/2006/relationships/hyperlink" Target="https://uk.wikipedia.org/wiki/22_%D0%BA%D0%B2%D1%96%D1%82%D0%BD%D1%8F" TargetMode="External"/><Relationship Id="rId9" Type="http://schemas.openxmlformats.org/officeDocument/2006/relationships/hyperlink" Target="https://www.wikidata.org/wiki/Q43845" TargetMode="External"/><Relationship Id="rId14" Type="http://schemas.openxmlformats.org/officeDocument/2006/relationships/hyperlink" Target="https://www.wikidata.org/wiki/Q6224030" TargetMode="External"/><Relationship Id="rId22" Type="http://schemas.openxmlformats.org/officeDocument/2006/relationships/hyperlink" Target="https://www.wikidata.org/wiki/Q7407093#P108"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bizmag.com.ua/bigdata-analiz-velykyh-danyh-dlya-kompanij/" TargetMode="External"/><Relationship Id="rId2" Type="http://schemas.openxmlformats.org/officeDocument/2006/relationships/hyperlink" Target="https://bizmag.com.ua/shho-take-shtuchnyj-intelek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E340D22-6D9C-5E32-9A7B-ADFEDD9346C9}"/>
              </a:ext>
            </a:extLst>
          </p:cNvPr>
          <p:cNvSpPr>
            <a:spLocks noGrp="1"/>
          </p:cNvSpPr>
          <p:nvPr>
            <p:ph type="ctrTitle"/>
          </p:nvPr>
        </p:nvSpPr>
        <p:spPr>
          <a:xfrm>
            <a:off x="1524000" y="491742"/>
            <a:ext cx="9144000" cy="2387600"/>
          </a:xfrm>
        </p:spPr>
        <p:txBody>
          <a:bodyPr/>
          <a:lstStyle/>
          <a:p>
            <a:r>
              <a:rPr lang="uk-UA" b="1" dirty="0">
                <a:solidFill>
                  <a:srgbClr val="FF0000"/>
                </a:solidFill>
              </a:rPr>
              <a:t>Машинне навчання</a:t>
            </a:r>
          </a:p>
        </p:txBody>
      </p:sp>
      <p:sp>
        <p:nvSpPr>
          <p:cNvPr id="3" name="Підзаголовок 2">
            <a:extLst>
              <a:ext uri="{FF2B5EF4-FFF2-40B4-BE49-F238E27FC236}">
                <a16:creationId xmlns:a16="http://schemas.microsoft.com/office/drawing/2014/main" id="{5E5D7277-D28D-D6C3-2AF4-B27B372259E1}"/>
              </a:ext>
            </a:extLst>
          </p:cNvPr>
          <p:cNvSpPr>
            <a:spLocks noGrp="1"/>
          </p:cNvSpPr>
          <p:nvPr>
            <p:ph type="subTitle" idx="1"/>
          </p:nvPr>
        </p:nvSpPr>
        <p:spPr/>
        <p:txBody>
          <a:bodyPr>
            <a:normAutofit/>
          </a:bodyPr>
          <a:lstStyle/>
          <a:p>
            <a:r>
              <a:rPr lang="uk-UA" sz="4000" dirty="0"/>
              <a:t>З кредити</a:t>
            </a:r>
          </a:p>
          <a:p>
            <a:r>
              <a:rPr lang="uk-UA" sz="4000" dirty="0"/>
              <a:t>залік</a:t>
            </a:r>
          </a:p>
        </p:txBody>
      </p:sp>
    </p:spTree>
    <p:extLst>
      <p:ext uri="{BB962C8B-B14F-4D97-AF65-F5344CB8AC3E}">
        <p14:creationId xmlns:p14="http://schemas.microsoft.com/office/powerpoint/2010/main" val="3785136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71B4344-66F6-AD39-67EA-B7C3FC9DE638}"/>
              </a:ext>
            </a:extLst>
          </p:cNvPr>
          <p:cNvSpPr>
            <a:spLocks noGrp="1"/>
          </p:cNvSpPr>
          <p:nvPr>
            <p:ph type="title"/>
          </p:nvPr>
        </p:nvSpPr>
        <p:spPr/>
        <p:txBody>
          <a:bodyPr>
            <a:normAutofit fontScale="90000"/>
          </a:bodyPr>
          <a:lstStyle/>
          <a:p>
            <a:pPr algn="ctr"/>
            <a:r>
              <a:rPr lang="uk-UA" b="1" dirty="0">
                <a:solidFill>
                  <a:srgbClr val="000000"/>
                </a:solidFill>
                <a:latin typeface="PT Sans" panose="020B0503020203020204" pitchFamily="34" charset="-52"/>
                <a:ea typeface="Times New Roman" panose="02020603050405020304" pitchFamily="18" charset="0"/>
              </a:rPr>
              <a:t>Виклики і обмеження машинного навчання</a:t>
            </a:r>
            <a:br>
              <a:rPr lang="uk-UA" b="1" dirty="0">
                <a:latin typeface="Times New Roman" panose="02020603050405020304" pitchFamily="18" charset="0"/>
                <a:ea typeface="Times New Roman" panose="02020603050405020304" pitchFamily="18" charset="0"/>
              </a:rPr>
            </a:br>
            <a:endParaRPr lang="uk-UA" dirty="0"/>
          </a:p>
        </p:txBody>
      </p:sp>
      <p:sp>
        <p:nvSpPr>
          <p:cNvPr id="3" name="Місце для вмісту 2">
            <a:extLst>
              <a:ext uri="{FF2B5EF4-FFF2-40B4-BE49-F238E27FC236}">
                <a16:creationId xmlns:a16="http://schemas.microsoft.com/office/drawing/2014/main" id="{80F2AFA6-056B-939D-BDBF-C5A773A67BAB}"/>
              </a:ext>
            </a:extLst>
          </p:cNvPr>
          <p:cNvSpPr>
            <a:spLocks noGrp="1"/>
          </p:cNvSpPr>
          <p:nvPr>
            <p:ph idx="1"/>
          </p:nvPr>
        </p:nvSpPr>
        <p:spPr>
          <a:xfrm>
            <a:off x="649013" y="1163473"/>
            <a:ext cx="10515600" cy="5016610"/>
          </a:xfrm>
        </p:spPr>
        <p:txBody>
          <a:bodyPr>
            <a:normAutofit lnSpcReduction="10000"/>
          </a:bodyPr>
          <a:lstStyle/>
          <a:p>
            <a:pPr indent="0" algn="just">
              <a:buNone/>
            </a:pPr>
            <a:r>
              <a:rPr lang="uk-UA" sz="2400" dirty="0">
                <a:solidFill>
                  <a:srgbClr val="000000"/>
                </a:solidFill>
                <a:effectLst/>
                <a:latin typeface="Roboto" panose="02000000000000000000" pitchFamily="2" charset="0"/>
                <a:ea typeface="Times New Roman" panose="02020603050405020304" pitchFamily="18" charset="0"/>
              </a:rPr>
              <a:t>Незважаючи на успіхи, машинне навчання має певні обмеження:</a:t>
            </a:r>
            <a:endParaRPr lang="uk-UA" sz="2400" dirty="0">
              <a:effectLst/>
              <a:latin typeface="Times New Roman" panose="02020603050405020304" pitchFamily="18" charset="0"/>
              <a:ea typeface="Times New Roman" panose="02020603050405020304" pitchFamily="18" charset="0"/>
            </a:endParaRPr>
          </a:p>
          <a:p>
            <a:pPr marL="342900" lvl="0" indent="-342900" algn="just">
              <a:buSzPts val="1000"/>
              <a:buFont typeface="Symbol" panose="05050102010706020507" pitchFamily="18" charset="2"/>
              <a:buChar char=""/>
              <a:tabLst>
                <a:tab pos="457200" algn="l"/>
              </a:tabLst>
            </a:pPr>
            <a:r>
              <a:rPr lang="uk-UA" sz="2400" b="1" dirty="0">
                <a:solidFill>
                  <a:srgbClr val="000000"/>
                </a:solidFill>
                <a:effectLst/>
                <a:latin typeface="PT Sans" panose="020B0503020203020204" pitchFamily="34" charset="-52"/>
                <a:ea typeface="Times New Roman" panose="02020603050405020304" pitchFamily="18" charset="0"/>
              </a:rPr>
              <a:t>Якість даних.</a:t>
            </a:r>
            <a:r>
              <a:rPr lang="uk-UA" sz="2400" dirty="0">
                <a:solidFill>
                  <a:srgbClr val="000000"/>
                </a:solidFill>
                <a:effectLst/>
                <a:latin typeface="PT Sans" panose="020B0503020203020204" pitchFamily="34" charset="-52"/>
                <a:ea typeface="Times New Roman" panose="02020603050405020304" pitchFamily="18" charset="0"/>
              </a:rPr>
              <a:t> Від якості навчальних даних залежить успіх моделі.</a:t>
            </a:r>
            <a:endParaRPr lang="uk-UA" sz="2400" dirty="0">
              <a:effectLst/>
              <a:latin typeface="Times New Roman" panose="02020603050405020304" pitchFamily="18" charset="0"/>
              <a:ea typeface="Times New Roman" panose="02020603050405020304" pitchFamily="18" charset="0"/>
            </a:endParaRPr>
          </a:p>
          <a:p>
            <a:pPr marL="342900" lvl="0" indent="-342900" algn="just">
              <a:buSzPts val="1000"/>
              <a:buFont typeface="Symbol" panose="05050102010706020507" pitchFamily="18" charset="2"/>
              <a:buChar char=""/>
              <a:tabLst>
                <a:tab pos="457200" algn="l"/>
              </a:tabLst>
            </a:pPr>
            <a:r>
              <a:rPr lang="uk-UA" sz="2400" b="1" dirty="0">
                <a:solidFill>
                  <a:srgbClr val="000000"/>
                </a:solidFill>
                <a:effectLst/>
                <a:latin typeface="PT Sans" panose="020B0503020203020204" pitchFamily="34" charset="-52"/>
                <a:ea typeface="Times New Roman" panose="02020603050405020304" pitchFamily="18" charset="0"/>
              </a:rPr>
              <a:t>Упередженість даних.</a:t>
            </a:r>
            <a:r>
              <a:rPr lang="uk-UA" sz="2400" dirty="0">
                <a:solidFill>
                  <a:srgbClr val="000000"/>
                </a:solidFill>
                <a:effectLst/>
                <a:latin typeface="PT Sans" panose="020B0503020203020204" pitchFamily="34" charset="-52"/>
                <a:ea typeface="Times New Roman" panose="02020603050405020304" pitchFamily="18" charset="0"/>
              </a:rPr>
              <a:t> Моделі можуть відтворювати і підсилювати людські упередження в даних.</a:t>
            </a:r>
            <a:endParaRPr lang="uk-UA" sz="2400" dirty="0">
              <a:effectLst/>
              <a:latin typeface="Times New Roman" panose="02020603050405020304" pitchFamily="18" charset="0"/>
              <a:ea typeface="Times New Roman" panose="02020603050405020304" pitchFamily="18" charset="0"/>
            </a:endParaRPr>
          </a:p>
          <a:p>
            <a:pPr marL="342900" lvl="0" indent="-342900" algn="just">
              <a:buSzPts val="1000"/>
              <a:buFont typeface="Symbol" panose="05050102010706020507" pitchFamily="18" charset="2"/>
              <a:buChar char=""/>
              <a:tabLst>
                <a:tab pos="457200" algn="l"/>
              </a:tabLst>
            </a:pPr>
            <a:r>
              <a:rPr lang="uk-UA" sz="2400" b="1" dirty="0">
                <a:solidFill>
                  <a:srgbClr val="000000"/>
                </a:solidFill>
                <a:effectLst/>
                <a:latin typeface="PT Sans" panose="020B0503020203020204" pitchFamily="34" charset="-52"/>
                <a:ea typeface="Times New Roman" panose="02020603050405020304" pitchFamily="18" charset="0"/>
              </a:rPr>
              <a:t>“Чорний ящик”.</a:t>
            </a:r>
            <a:r>
              <a:rPr lang="uk-UA" sz="2400" dirty="0">
                <a:solidFill>
                  <a:srgbClr val="000000"/>
                </a:solidFill>
                <a:effectLst/>
                <a:latin typeface="PT Sans" panose="020B0503020203020204" pitchFamily="34" charset="-52"/>
                <a:ea typeface="Times New Roman" panose="02020603050405020304" pitchFamily="18" charset="0"/>
              </a:rPr>
              <a:t> Важко пояснити і зрозуміти, як модель досягла певного результату.</a:t>
            </a:r>
            <a:endParaRPr lang="uk-UA" sz="2400" dirty="0">
              <a:effectLst/>
              <a:latin typeface="Times New Roman" panose="02020603050405020304" pitchFamily="18" charset="0"/>
              <a:ea typeface="Times New Roman" panose="02020603050405020304" pitchFamily="18" charset="0"/>
            </a:endParaRPr>
          </a:p>
          <a:p>
            <a:pPr marL="342900" lvl="0" indent="-342900" algn="just">
              <a:buSzPts val="1000"/>
              <a:buFont typeface="Symbol" panose="05050102010706020507" pitchFamily="18" charset="2"/>
              <a:buChar char=""/>
              <a:tabLst>
                <a:tab pos="457200" algn="l"/>
              </a:tabLst>
            </a:pPr>
            <a:r>
              <a:rPr lang="uk-UA" sz="2400" b="1" dirty="0">
                <a:solidFill>
                  <a:srgbClr val="000000"/>
                </a:solidFill>
                <a:effectLst/>
                <a:latin typeface="PT Sans" panose="020B0503020203020204" pitchFamily="34" charset="-52"/>
                <a:ea typeface="Times New Roman" panose="02020603050405020304" pitchFamily="18" charset="0"/>
              </a:rPr>
              <a:t>Обчислювальні ресурси.</a:t>
            </a:r>
            <a:r>
              <a:rPr lang="uk-UA" sz="2400" dirty="0">
                <a:solidFill>
                  <a:srgbClr val="000000"/>
                </a:solidFill>
                <a:effectLst/>
                <a:latin typeface="PT Sans" panose="020B0503020203020204" pitchFamily="34" charset="-52"/>
                <a:ea typeface="Times New Roman" panose="02020603050405020304" pitchFamily="18" charset="0"/>
              </a:rPr>
              <a:t> Для навчання складних моделей потрібно багато </a:t>
            </a:r>
            <a:r>
              <a:rPr lang="uk-UA" sz="2400" dirty="0" err="1">
                <a:solidFill>
                  <a:srgbClr val="000000"/>
                </a:solidFill>
                <a:effectLst/>
                <a:latin typeface="PT Sans" panose="020B0503020203020204" pitchFamily="34" charset="-52"/>
                <a:ea typeface="Times New Roman" panose="02020603050405020304" pitchFamily="18" charset="0"/>
              </a:rPr>
              <a:t>потужностей</a:t>
            </a:r>
            <a:r>
              <a:rPr lang="uk-UA" sz="2400" dirty="0">
                <a:solidFill>
                  <a:srgbClr val="000000"/>
                </a:solidFill>
                <a:effectLst/>
                <a:latin typeface="PT Sans" panose="020B0503020203020204" pitchFamily="34" charset="-52"/>
                <a:ea typeface="Times New Roman" panose="02020603050405020304" pitchFamily="18" charset="0"/>
              </a:rPr>
              <a:t>.</a:t>
            </a:r>
            <a:endParaRPr lang="uk-UA" sz="2400" dirty="0">
              <a:effectLst/>
              <a:latin typeface="Times New Roman" panose="02020603050405020304" pitchFamily="18" charset="0"/>
              <a:ea typeface="Times New Roman" panose="02020603050405020304" pitchFamily="18" charset="0"/>
            </a:endParaRPr>
          </a:p>
          <a:p>
            <a:pPr marL="342900" lvl="0" indent="-342900" algn="just">
              <a:buSzPts val="1000"/>
              <a:buFont typeface="Symbol" panose="05050102010706020507" pitchFamily="18" charset="2"/>
              <a:buChar char=""/>
              <a:tabLst>
                <a:tab pos="457200" algn="l"/>
              </a:tabLst>
            </a:pPr>
            <a:r>
              <a:rPr lang="uk-UA" sz="2400" b="1" dirty="0" err="1">
                <a:solidFill>
                  <a:srgbClr val="000000"/>
                </a:solidFill>
                <a:effectLst/>
                <a:latin typeface="PT Sans" panose="020B0503020203020204" pitchFamily="34" charset="-52"/>
                <a:ea typeface="Times New Roman" panose="02020603050405020304" pitchFamily="18" charset="0"/>
              </a:rPr>
              <a:t>Кібербезпека</a:t>
            </a:r>
            <a:r>
              <a:rPr lang="uk-UA" sz="2400" b="1" dirty="0">
                <a:solidFill>
                  <a:srgbClr val="000000"/>
                </a:solidFill>
                <a:effectLst/>
                <a:latin typeface="PT Sans" panose="020B0503020203020204" pitchFamily="34" charset="-52"/>
                <a:ea typeface="Times New Roman" panose="02020603050405020304" pitchFamily="18" charset="0"/>
              </a:rPr>
              <a:t>.</a:t>
            </a:r>
            <a:r>
              <a:rPr lang="uk-UA" sz="2400" dirty="0">
                <a:solidFill>
                  <a:srgbClr val="000000"/>
                </a:solidFill>
                <a:effectLst/>
                <a:latin typeface="PT Sans" panose="020B0503020203020204" pitchFamily="34" charset="-52"/>
                <a:ea typeface="Times New Roman" panose="02020603050405020304" pitchFamily="18" charset="0"/>
              </a:rPr>
              <a:t> Моделі можуть бути вразливими до </a:t>
            </a:r>
            <a:r>
              <a:rPr lang="uk-UA" sz="2400" dirty="0" err="1">
                <a:solidFill>
                  <a:srgbClr val="000000"/>
                </a:solidFill>
                <a:effectLst/>
                <a:latin typeface="PT Sans" panose="020B0503020203020204" pitchFamily="34" charset="-52"/>
                <a:ea typeface="Times New Roman" panose="02020603050405020304" pitchFamily="18" charset="0"/>
              </a:rPr>
              <a:t>хакерських</a:t>
            </a:r>
            <a:r>
              <a:rPr lang="uk-UA" sz="2400" dirty="0">
                <a:solidFill>
                  <a:srgbClr val="000000"/>
                </a:solidFill>
                <a:effectLst/>
                <a:latin typeface="PT Sans" panose="020B0503020203020204" pitchFamily="34" charset="-52"/>
                <a:ea typeface="Times New Roman" panose="02020603050405020304" pitchFamily="18" charset="0"/>
              </a:rPr>
              <a:t> атак.</a:t>
            </a:r>
          </a:p>
          <a:p>
            <a:pPr marL="342900" lvl="0" indent="-342900" algn="just">
              <a:buSzPts val="1000"/>
              <a:buFont typeface="Symbol" panose="05050102010706020507" pitchFamily="18" charset="2"/>
              <a:buChar char=""/>
              <a:tabLst>
                <a:tab pos="457200" algn="l"/>
              </a:tabLst>
            </a:pPr>
            <a:r>
              <a:rPr lang="uk-UA" sz="2400" b="1" dirty="0">
                <a:solidFill>
                  <a:srgbClr val="000000"/>
                </a:solidFill>
                <a:latin typeface="PT Sans" panose="020B0503020203020204" pitchFamily="34" charset="-52"/>
              </a:rPr>
              <a:t>Морально-етичні виклики. </a:t>
            </a:r>
            <a:r>
              <a:rPr lang="uk-UA" sz="2400" dirty="0">
                <a:solidFill>
                  <a:srgbClr val="000000"/>
                </a:solidFill>
                <a:latin typeface="PT Sans" panose="020B0503020203020204" pitchFamily="34" charset="-52"/>
              </a:rPr>
              <a:t>Моделі </a:t>
            </a:r>
            <a:r>
              <a:rPr lang="uk-UA" sz="2400" dirty="0" err="1">
                <a:solidFill>
                  <a:srgbClr val="000000"/>
                </a:solidFill>
                <a:latin typeface="PT Sans" panose="020B0503020203020204" pitchFamily="34" charset="-52"/>
              </a:rPr>
              <a:t>можеть</a:t>
            </a:r>
            <a:r>
              <a:rPr lang="uk-UA" sz="2400" dirty="0">
                <a:solidFill>
                  <a:srgbClr val="000000"/>
                </a:solidFill>
                <a:latin typeface="PT Sans" panose="020B0503020203020204" pitchFamily="34" charset="-52"/>
              </a:rPr>
              <a:t> використовуватись в </a:t>
            </a:r>
            <a:r>
              <a:rPr lang="uk-UA" sz="2400" dirty="0" err="1">
                <a:solidFill>
                  <a:srgbClr val="000000"/>
                </a:solidFill>
                <a:latin typeface="PT Sans" panose="020B0503020203020204" pitchFamily="34" charset="-52"/>
              </a:rPr>
              <a:t>дискрутивних</a:t>
            </a:r>
            <a:r>
              <a:rPr lang="uk-UA" sz="2400" dirty="0">
                <a:solidFill>
                  <a:srgbClr val="000000"/>
                </a:solidFill>
                <a:latin typeface="PT Sans" panose="020B0503020203020204" pitchFamily="34" charset="-52"/>
              </a:rPr>
              <a:t> цілях</a:t>
            </a:r>
          </a:p>
          <a:p>
            <a:pPr indent="0" algn="just">
              <a:buNone/>
            </a:pPr>
            <a:r>
              <a:rPr lang="uk-UA" sz="2400" dirty="0">
                <a:solidFill>
                  <a:srgbClr val="000000"/>
                </a:solidFill>
                <a:effectLst/>
                <a:latin typeface="Roboto" panose="02000000000000000000" pitchFamily="2" charset="0"/>
                <a:ea typeface="Times New Roman" panose="02020603050405020304" pitchFamily="18" charset="0"/>
              </a:rPr>
              <a:t>Тому розвиток машинного навчання потребує комплексного підходу, який враховує етичні аспекти та </a:t>
            </a:r>
            <a:r>
              <a:rPr lang="uk-UA" sz="2400" dirty="0" err="1">
                <a:solidFill>
                  <a:srgbClr val="000000"/>
                </a:solidFill>
                <a:effectLst/>
                <a:latin typeface="Roboto" panose="02000000000000000000" pitchFamily="2" charset="0"/>
                <a:ea typeface="Times New Roman" panose="02020603050405020304" pitchFamily="18" charset="0"/>
              </a:rPr>
              <a:t>кібербезпеку</a:t>
            </a:r>
            <a:r>
              <a:rPr lang="uk-UA" sz="2400" dirty="0">
                <a:solidFill>
                  <a:srgbClr val="000000"/>
                </a:solidFill>
                <a:effectLst/>
                <a:latin typeface="Roboto" panose="02000000000000000000" pitchFamily="2" charset="0"/>
                <a:ea typeface="Times New Roman" panose="02020603050405020304" pitchFamily="18" charset="0"/>
              </a:rPr>
              <a:t>.</a:t>
            </a:r>
            <a:endParaRPr lang="uk-UA" sz="2400" dirty="0">
              <a:effectLst/>
              <a:latin typeface="Times New Roman" panose="02020603050405020304" pitchFamily="18" charset="0"/>
              <a:ea typeface="Times New Roman" panose="02020603050405020304" pitchFamily="18" charset="0"/>
            </a:endParaRPr>
          </a:p>
          <a:p>
            <a:endParaRPr lang="uk-UA" dirty="0"/>
          </a:p>
        </p:txBody>
      </p:sp>
    </p:spTree>
    <p:extLst>
      <p:ext uri="{BB962C8B-B14F-4D97-AF65-F5344CB8AC3E}">
        <p14:creationId xmlns:p14="http://schemas.microsoft.com/office/powerpoint/2010/main" val="2244480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56989C7-FAFF-CE03-583E-13C746141107}"/>
              </a:ext>
            </a:extLst>
          </p:cNvPr>
          <p:cNvSpPr>
            <a:spLocks noGrp="1"/>
          </p:cNvSpPr>
          <p:nvPr>
            <p:ph type="title"/>
          </p:nvPr>
        </p:nvSpPr>
        <p:spPr>
          <a:xfrm>
            <a:off x="838200" y="365125"/>
            <a:ext cx="10515600" cy="980199"/>
          </a:xfrm>
        </p:spPr>
        <p:txBody>
          <a:bodyPr/>
          <a:lstStyle/>
          <a:p>
            <a:pPr algn="ctr"/>
            <a:r>
              <a:rPr lang="uk-UA" dirty="0"/>
              <a:t>Типи задач машинного навчання</a:t>
            </a:r>
          </a:p>
        </p:txBody>
      </p:sp>
      <p:sp>
        <p:nvSpPr>
          <p:cNvPr id="3" name="Місце для вмісту 2">
            <a:extLst>
              <a:ext uri="{FF2B5EF4-FFF2-40B4-BE49-F238E27FC236}">
                <a16:creationId xmlns:a16="http://schemas.microsoft.com/office/drawing/2014/main" id="{761BF059-BD36-D058-7C59-AB8A1CC84405}"/>
              </a:ext>
            </a:extLst>
          </p:cNvPr>
          <p:cNvSpPr>
            <a:spLocks noGrp="1"/>
          </p:cNvSpPr>
          <p:nvPr>
            <p:ph idx="1"/>
          </p:nvPr>
        </p:nvSpPr>
        <p:spPr>
          <a:xfrm>
            <a:off x="838200" y="1095375"/>
            <a:ext cx="10515600" cy="5589204"/>
          </a:xfrm>
        </p:spPr>
        <p:txBody>
          <a:bodyPr>
            <a:normAutofit fontScale="92500" lnSpcReduction="20000"/>
          </a:bodyPr>
          <a:lstStyle/>
          <a:p>
            <a:pPr indent="0" algn="just">
              <a:lnSpc>
                <a:spcPct val="120000"/>
              </a:lnSpc>
              <a:spcBef>
                <a:spcPts val="0"/>
              </a:spcBef>
              <a:buNone/>
            </a:pPr>
            <a:r>
              <a:rPr lang="uk-UA" sz="2600" dirty="0">
                <a:effectLst/>
                <a:ea typeface="Times New Roman" panose="02020603050405020304" pitchFamily="18" charset="0"/>
                <a:cs typeface="Calibri" panose="020F0502020204030204" pitchFamily="34" charset="0"/>
              </a:rPr>
              <a:t>У</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машинному</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навчанні</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основні</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типи</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задач</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зазвичай</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поділяють</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на</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наступні</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категорії</a:t>
            </a:r>
            <a:r>
              <a:rPr lang="uk-UA" sz="2600" dirty="0">
                <a:effectLst/>
                <a:ea typeface="Times New Roman" panose="02020603050405020304" pitchFamily="18" charset="0"/>
                <a:cs typeface="Times New Roman" panose="02020603050405020304" pitchFamily="18" charset="0"/>
              </a:rPr>
              <a:t>:</a:t>
            </a:r>
            <a:endParaRPr lang="uk-UA" sz="2600" dirty="0">
              <a:effectLst/>
              <a:ea typeface="DengXian" panose="02010600030101010101" pitchFamily="2" charset="-122"/>
              <a:cs typeface="Arial" panose="020B0604020202020204" pitchFamily="34" charset="0"/>
            </a:endParaRPr>
          </a:p>
          <a:p>
            <a:pPr marL="342900" lvl="0" indent="-342900" algn="just">
              <a:lnSpc>
                <a:spcPct val="120000"/>
              </a:lnSpc>
              <a:spcBef>
                <a:spcPts val="0"/>
              </a:spcBef>
              <a:buFont typeface="+mj-lt"/>
              <a:buAutoNum type="arabicPeriod"/>
            </a:pPr>
            <a:r>
              <a:rPr lang="uk-UA" sz="2600" b="1" dirty="0">
                <a:effectLst/>
                <a:ea typeface="Times New Roman" panose="02020603050405020304" pitchFamily="18" charset="0"/>
                <a:cs typeface="Calibri" panose="020F0502020204030204" pitchFamily="34" charset="0"/>
              </a:rPr>
              <a:t>Класифікація</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Задача</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класифікації</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полягає</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в</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присвоєнні</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категорій</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класів</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вхідним</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даним</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Модель</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машинного</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навчання</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намагається</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визначити</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до</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якого</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класу</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належить</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новий</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приклад</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на</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основі</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навчальних</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даних</a:t>
            </a:r>
            <a:r>
              <a:rPr lang="uk-UA" sz="2600" dirty="0">
                <a:effectLst/>
                <a:ea typeface="Times New Roman" panose="02020603050405020304" pitchFamily="18" charset="0"/>
                <a:cs typeface="Times New Roman" panose="02020603050405020304" pitchFamily="18" charset="0"/>
              </a:rPr>
              <a:t>.</a:t>
            </a:r>
            <a:endParaRPr lang="uk-UA" sz="2600" dirty="0">
              <a:effectLst/>
              <a:ea typeface="DengXian" panose="02010600030101010101" pitchFamily="2" charset="-122"/>
              <a:cs typeface="Arial" panose="020B0604020202020204" pitchFamily="34" charset="0"/>
            </a:endParaRPr>
          </a:p>
          <a:p>
            <a:pPr marL="742950" lvl="1" indent="-285750" algn="just">
              <a:lnSpc>
                <a:spcPct val="120000"/>
              </a:lnSpc>
              <a:spcBef>
                <a:spcPts val="0"/>
              </a:spcBef>
              <a:buSzPts val="1000"/>
              <a:buFont typeface="Courier New" panose="02070309020205020404" pitchFamily="49" charset="0"/>
              <a:buChar char="o"/>
            </a:pPr>
            <a:r>
              <a:rPr lang="uk-UA" sz="2600" b="1" dirty="0">
                <a:effectLst/>
                <a:ea typeface="Times New Roman" panose="02020603050405020304" pitchFamily="18" charset="0"/>
                <a:cs typeface="Calibri" panose="020F0502020204030204" pitchFamily="34" charset="0"/>
              </a:rPr>
              <a:t>Бінарна</a:t>
            </a:r>
            <a:r>
              <a:rPr lang="uk-UA" sz="2600" b="1" dirty="0">
                <a:effectLst/>
                <a:ea typeface="Times New Roman" panose="02020603050405020304" pitchFamily="18" charset="0"/>
                <a:cs typeface="Times New Roman" panose="02020603050405020304" pitchFamily="18" charset="0"/>
              </a:rPr>
              <a:t> </a:t>
            </a:r>
            <a:r>
              <a:rPr lang="uk-UA" sz="2600" b="1" dirty="0">
                <a:effectLst/>
                <a:ea typeface="Times New Roman" panose="02020603050405020304" pitchFamily="18" charset="0"/>
                <a:cs typeface="Calibri" panose="020F0502020204030204" pitchFamily="34" charset="0"/>
              </a:rPr>
              <a:t>класифікація</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Коли</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є</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лише</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два</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класи</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наприклад</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спам</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або</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не</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спам</a:t>
            </a:r>
            <a:r>
              <a:rPr lang="uk-UA" sz="2600" dirty="0">
                <a:effectLst/>
                <a:ea typeface="Times New Roman" panose="02020603050405020304" pitchFamily="18" charset="0"/>
                <a:cs typeface="Times New Roman" panose="02020603050405020304" pitchFamily="18" charset="0"/>
              </a:rPr>
              <a:t>.</a:t>
            </a:r>
            <a:endParaRPr lang="uk-UA" sz="2600" dirty="0">
              <a:effectLst/>
              <a:ea typeface="DengXian" panose="02010600030101010101" pitchFamily="2" charset="-122"/>
              <a:cs typeface="Arial" panose="020B0604020202020204" pitchFamily="34" charset="0"/>
            </a:endParaRPr>
          </a:p>
          <a:p>
            <a:pPr marL="742950" lvl="1" indent="-285750" algn="just">
              <a:lnSpc>
                <a:spcPct val="120000"/>
              </a:lnSpc>
              <a:spcBef>
                <a:spcPts val="0"/>
              </a:spcBef>
              <a:buSzPts val="1000"/>
              <a:buFont typeface="Courier New" panose="02070309020205020404" pitchFamily="49" charset="0"/>
              <a:buChar char="o"/>
            </a:pPr>
            <a:r>
              <a:rPr lang="uk-UA" sz="2600" b="1" dirty="0" err="1">
                <a:effectLst/>
                <a:ea typeface="Times New Roman" panose="02020603050405020304" pitchFamily="18" charset="0"/>
                <a:cs typeface="Calibri" panose="020F0502020204030204" pitchFamily="34" charset="0"/>
              </a:rPr>
              <a:t>Багатокласова</a:t>
            </a:r>
            <a:r>
              <a:rPr lang="uk-UA" sz="2600" b="1" dirty="0">
                <a:effectLst/>
                <a:ea typeface="Times New Roman" panose="02020603050405020304" pitchFamily="18" charset="0"/>
                <a:cs typeface="Times New Roman" panose="02020603050405020304" pitchFamily="18" charset="0"/>
              </a:rPr>
              <a:t> </a:t>
            </a:r>
            <a:r>
              <a:rPr lang="uk-UA" sz="2600" b="1" dirty="0">
                <a:effectLst/>
                <a:ea typeface="Times New Roman" panose="02020603050405020304" pitchFamily="18" charset="0"/>
                <a:cs typeface="Calibri" panose="020F0502020204030204" pitchFamily="34" charset="0"/>
              </a:rPr>
              <a:t>класифікація</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Коли</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є</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більше</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ніж</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два</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класи</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наприклад</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класифікація</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зображень</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за</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категоріями</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об</a:t>
            </a:r>
            <a:r>
              <a:rPr lang="uk-UA" sz="2600" dirty="0">
                <a:effectLst/>
                <a:ea typeface="Times New Roman" panose="02020603050405020304" pitchFamily="18" charset="0"/>
                <a:cs typeface="Times New Roman" panose="02020603050405020304" pitchFamily="18" charset="0"/>
              </a:rPr>
              <a:t>'</a:t>
            </a:r>
            <a:r>
              <a:rPr lang="uk-UA" sz="2600" dirty="0">
                <a:effectLst/>
                <a:ea typeface="Times New Roman" panose="02020603050405020304" pitchFamily="18" charset="0"/>
                <a:cs typeface="Calibri" panose="020F0502020204030204" pitchFamily="34" charset="0"/>
              </a:rPr>
              <a:t>єктів</a:t>
            </a:r>
            <a:r>
              <a:rPr lang="uk-UA" sz="2600" dirty="0">
                <a:effectLst/>
                <a:ea typeface="Times New Roman" panose="02020603050405020304" pitchFamily="18" charset="0"/>
                <a:cs typeface="Times New Roman" panose="02020603050405020304" pitchFamily="18" charset="0"/>
              </a:rPr>
              <a:t>.</a:t>
            </a:r>
            <a:endParaRPr lang="uk-UA" sz="2600" dirty="0">
              <a:effectLst/>
              <a:ea typeface="DengXian" panose="02010600030101010101" pitchFamily="2" charset="-122"/>
              <a:cs typeface="Arial" panose="020B0604020202020204" pitchFamily="34" charset="0"/>
            </a:endParaRPr>
          </a:p>
          <a:p>
            <a:pPr marL="342900" lvl="0" indent="-342900" algn="just">
              <a:lnSpc>
                <a:spcPct val="120000"/>
              </a:lnSpc>
              <a:spcBef>
                <a:spcPts val="0"/>
              </a:spcBef>
              <a:buFont typeface="+mj-lt"/>
              <a:buAutoNum type="arabicPeriod"/>
            </a:pPr>
            <a:r>
              <a:rPr lang="uk-UA" sz="2600" b="1" dirty="0">
                <a:effectLst/>
                <a:ea typeface="Times New Roman" panose="02020603050405020304" pitchFamily="18" charset="0"/>
                <a:cs typeface="Calibri" panose="020F0502020204030204" pitchFamily="34" charset="0"/>
              </a:rPr>
              <a:t>Регресія</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Задача</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регресії</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полягає</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в</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передбаченні</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неперервної</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величини</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Модель</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вивчає</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відносини</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між</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змінними</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та</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прогнозує</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числовий</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результат</a:t>
            </a:r>
            <a:r>
              <a:rPr lang="uk-UA" sz="2600" dirty="0">
                <a:effectLst/>
                <a:ea typeface="Times New Roman" panose="02020603050405020304" pitchFamily="18" charset="0"/>
                <a:cs typeface="Times New Roman" panose="02020603050405020304" pitchFamily="18" charset="0"/>
              </a:rPr>
              <a:t>.</a:t>
            </a:r>
            <a:endParaRPr lang="uk-UA" sz="2600" dirty="0">
              <a:effectLst/>
              <a:ea typeface="DengXian" panose="02010600030101010101" pitchFamily="2" charset="-122"/>
              <a:cs typeface="Arial" panose="020B0604020202020204" pitchFamily="34" charset="0"/>
            </a:endParaRPr>
          </a:p>
          <a:p>
            <a:pPr marL="742950" lvl="1" indent="-285750" algn="just">
              <a:lnSpc>
                <a:spcPct val="120000"/>
              </a:lnSpc>
              <a:spcBef>
                <a:spcPts val="0"/>
              </a:spcBef>
              <a:buSzPts val="1000"/>
              <a:buFont typeface="Courier New" panose="02070309020205020404" pitchFamily="49" charset="0"/>
              <a:buChar char="o"/>
            </a:pPr>
            <a:r>
              <a:rPr lang="uk-UA" sz="2600" b="1" dirty="0">
                <a:effectLst/>
                <a:ea typeface="Times New Roman" panose="02020603050405020304" pitchFamily="18" charset="0"/>
                <a:cs typeface="Calibri" panose="020F0502020204030204" pitchFamily="34" charset="0"/>
              </a:rPr>
              <a:t>Лінійна</a:t>
            </a:r>
            <a:r>
              <a:rPr lang="uk-UA" sz="2600" b="1" dirty="0">
                <a:effectLst/>
                <a:ea typeface="Times New Roman" panose="02020603050405020304" pitchFamily="18" charset="0"/>
                <a:cs typeface="Times New Roman" panose="02020603050405020304" pitchFamily="18" charset="0"/>
              </a:rPr>
              <a:t> </a:t>
            </a:r>
            <a:r>
              <a:rPr lang="uk-UA" sz="2600" b="1" dirty="0">
                <a:effectLst/>
                <a:ea typeface="Times New Roman" panose="02020603050405020304" pitchFamily="18" charset="0"/>
                <a:cs typeface="Calibri" panose="020F0502020204030204" pitchFamily="34" charset="0"/>
              </a:rPr>
              <a:t>регресія</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Прогнозування</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значення</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змінної</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на</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основі</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лінійної</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залежності</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від</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інших</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змінних</a:t>
            </a:r>
            <a:r>
              <a:rPr lang="uk-UA" sz="2600" dirty="0">
                <a:effectLst/>
                <a:ea typeface="Times New Roman" panose="02020603050405020304" pitchFamily="18" charset="0"/>
                <a:cs typeface="Times New Roman" panose="02020603050405020304" pitchFamily="18" charset="0"/>
              </a:rPr>
              <a:t>.</a:t>
            </a:r>
            <a:endParaRPr lang="uk-UA" sz="2600" dirty="0">
              <a:effectLst/>
              <a:ea typeface="DengXian" panose="02010600030101010101" pitchFamily="2" charset="-122"/>
              <a:cs typeface="Arial" panose="020B0604020202020204" pitchFamily="34" charset="0"/>
            </a:endParaRPr>
          </a:p>
          <a:p>
            <a:pPr marL="742950" lvl="1" indent="-285750" algn="just">
              <a:lnSpc>
                <a:spcPct val="120000"/>
              </a:lnSpc>
              <a:spcBef>
                <a:spcPts val="0"/>
              </a:spcBef>
              <a:buSzPts val="1000"/>
              <a:buFont typeface="Courier New" panose="02070309020205020404" pitchFamily="49" charset="0"/>
              <a:buChar char="o"/>
            </a:pPr>
            <a:r>
              <a:rPr lang="uk-UA" sz="2600" b="1" dirty="0">
                <a:effectLst/>
                <a:ea typeface="Times New Roman" panose="02020603050405020304" pitchFamily="18" charset="0"/>
                <a:cs typeface="Calibri" panose="020F0502020204030204" pitchFamily="34" charset="0"/>
              </a:rPr>
              <a:t>Нелінійна</a:t>
            </a:r>
            <a:r>
              <a:rPr lang="uk-UA" sz="2600" b="1" dirty="0">
                <a:effectLst/>
                <a:ea typeface="Times New Roman" panose="02020603050405020304" pitchFamily="18" charset="0"/>
                <a:cs typeface="Times New Roman" panose="02020603050405020304" pitchFamily="18" charset="0"/>
              </a:rPr>
              <a:t> </a:t>
            </a:r>
            <a:r>
              <a:rPr lang="uk-UA" sz="2600" b="1" dirty="0">
                <a:effectLst/>
                <a:ea typeface="Times New Roman" panose="02020603050405020304" pitchFamily="18" charset="0"/>
                <a:cs typeface="Calibri" panose="020F0502020204030204" pitchFamily="34" charset="0"/>
              </a:rPr>
              <a:t>регресія</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Коли</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залежність</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між</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змінними</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є</a:t>
            </a:r>
            <a:r>
              <a:rPr lang="uk-UA" sz="2600" dirty="0">
                <a:effectLst/>
                <a:ea typeface="Times New Roman" panose="02020603050405020304" pitchFamily="18" charset="0"/>
                <a:cs typeface="Times New Roman" panose="02020603050405020304" pitchFamily="18" charset="0"/>
              </a:rPr>
              <a:t> </a:t>
            </a:r>
            <a:r>
              <a:rPr lang="uk-UA" sz="2600" dirty="0">
                <a:effectLst/>
                <a:ea typeface="Times New Roman" panose="02020603050405020304" pitchFamily="18" charset="0"/>
                <a:cs typeface="Calibri" panose="020F0502020204030204" pitchFamily="34" charset="0"/>
              </a:rPr>
              <a:t>нелінійною</a:t>
            </a:r>
            <a:r>
              <a:rPr lang="uk-UA" sz="2600" dirty="0">
                <a:effectLst/>
                <a:ea typeface="Times New Roman" panose="02020603050405020304" pitchFamily="18" charset="0"/>
                <a:cs typeface="Times New Roman" panose="02020603050405020304" pitchFamily="18" charset="0"/>
              </a:rPr>
              <a:t>.</a:t>
            </a:r>
            <a:endParaRPr lang="uk-UA" sz="2600" dirty="0">
              <a:effectLst/>
              <a:ea typeface="DengXian" panose="02010600030101010101" pitchFamily="2" charset="-122"/>
              <a:cs typeface="Arial" panose="020B0604020202020204" pitchFamily="34" charset="0"/>
            </a:endParaRPr>
          </a:p>
          <a:p>
            <a:endParaRPr lang="uk-UA" dirty="0"/>
          </a:p>
        </p:txBody>
      </p:sp>
    </p:spTree>
    <p:extLst>
      <p:ext uri="{BB962C8B-B14F-4D97-AF65-F5344CB8AC3E}">
        <p14:creationId xmlns:p14="http://schemas.microsoft.com/office/powerpoint/2010/main" val="428010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02067E-E544-25BB-4DD0-11837284A926}"/>
              </a:ext>
            </a:extLst>
          </p:cNvPr>
          <p:cNvSpPr>
            <a:spLocks noGrp="1"/>
          </p:cNvSpPr>
          <p:nvPr>
            <p:ph type="title"/>
          </p:nvPr>
        </p:nvSpPr>
        <p:spPr>
          <a:xfrm>
            <a:off x="838200" y="365126"/>
            <a:ext cx="10515600" cy="833054"/>
          </a:xfrm>
        </p:spPr>
        <p:txBody>
          <a:bodyPr/>
          <a:lstStyle/>
          <a:p>
            <a:pPr algn="ctr"/>
            <a:r>
              <a:rPr lang="uk-UA" dirty="0"/>
              <a:t>Типи задач машинного навчання</a:t>
            </a:r>
          </a:p>
        </p:txBody>
      </p:sp>
      <p:sp>
        <p:nvSpPr>
          <p:cNvPr id="3" name="Місце для вмісту 2">
            <a:extLst>
              <a:ext uri="{FF2B5EF4-FFF2-40B4-BE49-F238E27FC236}">
                <a16:creationId xmlns:a16="http://schemas.microsoft.com/office/drawing/2014/main" id="{50CBDA12-8931-03B9-38B0-07461789BBD2}"/>
              </a:ext>
            </a:extLst>
          </p:cNvPr>
          <p:cNvSpPr>
            <a:spLocks noGrp="1"/>
          </p:cNvSpPr>
          <p:nvPr>
            <p:ph idx="1"/>
          </p:nvPr>
        </p:nvSpPr>
        <p:spPr>
          <a:xfrm>
            <a:off x="838200" y="1198179"/>
            <a:ext cx="10515600" cy="5423337"/>
          </a:xfrm>
        </p:spPr>
        <p:txBody>
          <a:bodyPr>
            <a:normAutofit fontScale="55000" lnSpcReduction="20000"/>
          </a:bodyPr>
          <a:lstStyle/>
          <a:p>
            <a:pPr marL="342900" lvl="0" indent="-342900" algn="just">
              <a:lnSpc>
                <a:spcPct val="120000"/>
              </a:lnSpc>
              <a:spcBef>
                <a:spcPts val="0"/>
              </a:spcBef>
              <a:buFont typeface="+mj-lt"/>
              <a:buAutoNum type="arabicPeriod"/>
            </a:pPr>
            <a:endParaRPr lang="uk-UA" sz="105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a:lnSpc>
                <a:spcPct val="120000"/>
              </a:lnSpc>
              <a:spcBef>
                <a:spcPts val="0"/>
              </a:spcBef>
              <a:buFont typeface="+mj-lt"/>
              <a:buAutoNum type="arabicPeriod" startAt="3"/>
            </a:pPr>
            <a:r>
              <a:rPr lang="uk-UA" sz="3400" b="1" dirty="0">
                <a:effectLst/>
                <a:ea typeface="Times New Roman" panose="02020603050405020304" pitchFamily="18" charset="0"/>
                <a:cs typeface="Calibri" panose="020F0502020204030204" pitchFamily="34" charset="0"/>
              </a:rPr>
              <a:t>Кластеризація</a:t>
            </a:r>
            <a:r>
              <a:rPr lang="uk-UA" sz="3400" dirty="0">
                <a:effectLst/>
                <a:ea typeface="Times New Roman" panose="02020603050405020304" pitchFamily="18" charset="0"/>
                <a:cs typeface="Times New Roman" panose="02020603050405020304" pitchFamily="18" charset="0"/>
              </a:rPr>
              <a:t>: </a:t>
            </a:r>
            <a:r>
              <a:rPr lang="uk-UA" sz="3400" dirty="0">
                <a:effectLst/>
                <a:ea typeface="Times New Roman" panose="02020603050405020304" pitchFamily="18" charset="0"/>
                <a:cs typeface="Calibri" panose="020F0502020204030204" pitchFamily="34" charset="0"/>
              </a:rPr>
              <a:t>Задача</a:t>
            </a:r>
            <a:r>
              <a:rPr lang="uk-UA" sz="3400" dirty="0">
                <a:effectLst/>
                <a:ea typeface="Times New Roman" panose="02020603050405020304" pitchFamily="18" charset="0"/>
                <a:cs typeface="Times New Roman" panose="02020603050405020304" pitchFamily="18" charset="0"/>
              </a:rPr>
              <a:t> </a:t>
            </a:r>
            <a:r>
              <a:rPr lang="uk-UA" sz="3400" dirty="0">
                <a:effectLst/>
                <a:ea typeface="Times New Roman" panose="02020603050405020304" pitchFamily="18" charset="0"/>
                <a:cs typeface="Calibri" panose="020F0502020204030204" pitchFamily="34" charset="0"/>
              </a:rPr>
              <a:t>кластеризації</a:t>
            </a:r>
            <a:r>
              <a:rPr lang="uk-UA" sz="3400" dirty="0">
                <a:effectLst/>
                <a:ea typeface="Times New Roman" panose="02020603050405020304" pitchFamily="18" charset="0"/>
                <a:cs typeface="Times New Roman" panose="02020603050405020304" pitchFamily="18" charset="0"/>
              </a:rPr>
              <a:t> </a:t>
            </a:r>
            <a:r>
              <a:rPr lang="uk-UA" sz="3400" dirty="0">
                <a:effectLst/>
                <a:ea typeface="Times New Roman" panose="02020603050405020304" pitchFamily="18" charset="0"/>
                <a:cs typeface="Calibri" panose="020F0502020204030204" pitchFamily="34" charset="0"/>
              </a:rPr>
              <a:t>полягає</a:t>
            </a:r>
            <a:r>
              <a:rPr lang="uk-UA" sz="3400" dirty="0">
                <a:effectLst/>
                <a:ea typeface="Times New Roman" panose="02020603050405020304" pitchFamily="18" charset="0"/>
                <a:cs typeface="Times New Roman" panose="02020603050405020304" pitchFamily="18" charset="0"/>
              </a:rPr>
              <a:t> </a:t>
            </a:r>
            <a:r>
              <a:rPr lang="uk-UA" sz="3400" dirty="0">
                <a:effectLst/>
                <a:ea typeface="Times New Roman" panose="02020603050405020304" pitchFamily="18" charset="0"/>
                <a:cs typeface="Calibri" panose="020F0502020204030204" pitchFamily="34" charset="0"/>
              </a:rPr>
              <a:t>в</a:t>
            </a:r>
            <a:r>
              <a:rPr lang="uk-UA" sz="3400" dirty="0">
                <a:effectLst/>
                <a:ea typeface="Times New Roman" panose="02020603050405020304" pitchFamily="18" charset="0"/>
                <a:cs typeface="Times New Roman" panose="02020603050405020304" pitchFamily="18" charset="0"/>
              </a:rPr>
              <a:t> </a:t>
            </a:r>
            <a:r>
              <a:rPr lang="uk-UA" sz="3400" dirty="0">
                <a:effectLst/>
                <a:ea typeface="Times New Roman" panose="02020603050405020304" pitchFamily="18" charset="0"/>
                <a:cs typeface="Calibri" panose="020F0502020204030204" pitchFamily="34" charset="0"/>
              </a:rPr>
              <a:t>групуванні</a:t>
            </a:r>
            <a:r>
              <a:rPr lang="uk-UA" sz="3400" dirty="0">
                <a:effectLst/>
                <a:ea typeface="Times New Roman" panose="02020603050405020304" pitchFamily="18" charset="0"/>
                <a:cs typeface="Times New Roman" panose="02020603050405020304" pitchFamily="18" charset="0"/>
              </a:rPr>
              <a:t> </a:t>
            </a:r>
            <a:r>
              <a:rPr lang="uk-UA" sz="3400" dirty="0">
                <a:effectLst/>
                <a:ea typeface="Times New Roman" panose="02020603050405020304" pitchFamily="18" charset="0"/>
                <a:cs typeface="Calibri" panose="020F0502020204030204" pitchFamily="34" charset="0"/>
              </a:rPr>
              <a:t>об</a:t>
            </a:r>
            <a:r>
              <a:rPr lang="uk-UA" sz="3400" dirty="0">
                <a:effectLst/>
                <a:ea typeface="Times New Roman" panose="02020603050405020304" pitchFamily="18" charset="0"/>
                <a:cs typeface="Times New Roman" panose="02020603050405020304" pitchFamily="18" charset="0"/>
              </a:rPr>
              <a:t>'</a:t>
            </a:r>
            <a:r>
              <a:rPr lang="uk-UA" sz="3400" dirty="0">
                <a:effectLst/>
                <a:ea typeface="Times New Roman" panose="02020603050405020304" pitchFamily="18" charset="0"/>
                <a:cs typeface="Calibri" panose="020F0502020204030204" pitchFamily="34" charset="0"/>
              </a:rPr>
              <a:t>єктів</a:t>
            </a:r>
            <a:r>
              <a:rPr lang="uk-UA" sz="3400" dirty="0">
                <a:effectLst/>
                <a:ea typeface="Times New Roman" panose="02020603050405020304" pitchFamily="18" charset="0"/>
                <a:cs typeface="Times New Roman" panose="02020603050405020304" pitchFamily="18" charset="0"/>
              </a:rPr>
              <a:t> </a:t>
            </a:r>
            <a:r>
              <a:rPr lang="uk-UA" sz="3400" dirty="0">
                <a:effectLst/>
                <a:ea typeface="Times New Roman" panose="02020603050405020304" pitchFamily="18" charset="0"/>
                <a:cs typeface="Calibri" panose="020F0502020204030204" pitchFamily="34" charset="0"/>
              </a:rPr>
              <a:t>за</a:t>
            </a:r>
            <a:r>
              <a:rPr lang="uk-UA" sz="3400" dirty="0">
                <a:effectLst/>
                <a:ea typeface="Times New Roman" panose="02020603050405020304" pitchFamily="18" charset="0"/>
                <a:cs typeface="Times New Roman" panose="02020603050405020304" pitchFamily="18" charset="0"/>
              </a:rPr>
              <a:t> </a:t>
            </a:r>
            <a:r>
              <a:rPr lang="uk-UA" sz="3400" dirty="0">
                <a:effectLst/>
                <a:ea typeface="Times New Roman" panose="02020603050405020304" pitchFamily="18" charset="0"/>
                <a:cs typeface="Calibri" panose="020F0502020204030204" pitchFamily="34" charset="0"/>
              </a:rPr>
              <a:t>певними</a:t>
            </a:r>
            <a:r>
              <a:rPr lang="uk-UA" sz="3400" dirty="0">
                <a:effectLst/>
                <a:ea typeface="Times New Roman" panose="02020603050405020304" pitchFamily="18" charset="0"/>
                <a:cs typeface="Times New Roman" panose="02020603050405020304" pitchFamily="18" charset="0"/>
              </a:rPr>
              <a:t> </a:t>
            </a:r>
            <a:r>
              <a:rPr lang="uk-UA" sz="3400" dirty="0">
                <a:effectLst/>
                <a:ea typeface="Times New Roman" panose="02020603050405020304" pitchFamily="18" charset="0"/>
                <a:cs typeface="Calibri" panose="020F0502020204030204" pitchFamily="34" charset="0"/>
              </a:rPr>
              <a:t>схожими</a:t>
            </a:r>
            <a:r>
              <a:rPr lang="uk-UA" sz="3400" dirty="0">
                <a:effectLst/>
                <a:ea typeface="Times New Roman" panose="02020603050405020304" pitchFamily="18" charset="0"/>
                <a:cs typeface="Times New Roman" panose="02020603050405020304" pitchFamily="18" charset="0"/>
              </a:rPr>
              <a:t> </a:t>
            </a:r>
            <a:r>
              <a:rPr lang="uk-UA" sz="3400" dirty="0">
                <a:effectLst/>
                <a:ea typeface="Times New Roman" panose="02020603050405020304" pitchFamily="18" charset="0"/>
                <a:cs typeface="Calibri" panose="020F0502020204030204" pitchFamily="34" charset="0"/>
              </a:rPr>
              <a:t>характеристиками</a:t>
            </a:r>
            <a:r>
              <a:rPr lang="uk-UA" sz="3400" dirty="0">
                <a:effectLst/>
                <a:ea typeface="Times New Roman" panose="02020603050405020304" pitchFamily="18" charset="0"/>
                <a:cs typeface="Times New Roman" panose="02020603050405020304" pitchFamily="18" charset="0"/>
              </a:rPr>
              <a:t> </a:t>
            </a:r>
            <a:r>
              <a:rPr lang="uk-UA" sz="3400" dirty="0">
                <a:effectLst/>
                <a:ea typeface="Times New Roman" panose="02020603050405020304" pitchFamily="18" charset="0"/>
                <a:cs typeface="Calibri" panose="020F0502020204030204" pitchFamily="34" charset="0"/>
              </a:rPr>
              <a:t>без</a:t>
            </a:r>
            <a:r>
              <a:rPr lang="uk-UA" sz="3400" dirty="0">
                <a:effectLst/>
                <a:ea typeface="Times New Roman" panose="02020603050405020304" pitchFamily="18" charset="0"/>
                <a:cs typeface="Times New Roman" panose="02020603050405020304" pitchFamily="18" charset="0"/>
              </a:rPr>
              <a:t> </a:t>
            </a:r>
            <a:r>
              <a:rPr lang="uk-UA" sz="3400" dirty="0">
                <a:effectLst/>
                <a:ea typeface="Times New Roman" panose="02020603050405020304" pitchFamily="18" charset="0"/>
                <a:cs typeface="Calibri" panose="020F0502020204030204" pitchFamily="34" charset="0"/>
              </a:rPr>
              <a:t>використання</a:t>
            </a:r>
            <a:r>
              <a:rPr lang="uk-UA" sz="3400" dirty="0">
                <a:effectLst/>
                <a:ea typeface="Times New Roman" panose="02020603050405020304" pitchFamily="18" charset="0"/>
                <a:cs typeface="Times New Roman" panose="02020603050405020304" pitchFamily="18" charset="0"/>
              </a:rPr>
              <a:t> </a:t>
            </a:r>
            <a:r>
              <a:rPr lang="uk-UA" sz="3400" dirty="0">
                <a:effectLst/>
                <a:ea typeface="Times New Roman" panose="02020603050405020304" pitchFamily="18" charset="0"/>
                <a:cs typeface="Calibri" panose="020F0502020204030204" pitchFamily="34" charset="0"/>
              </a:rPr>
              <a:t>попередньо</a:t>
            </a:r>
            <a:r>
              <a:rPr lang="uk-UA" sz="3400" dirty="0">
                <a:effectLst/>
                <a:ea typeface="Times New Roman" panose="02020603050405020304" pitchFamily="18" charset="0"/>
                <a:cs typeface="Times New Roman" panose="02020603050405020304" pitchFamily="18" charset="0"/>
              </a:rPr>
              <a:t> </a:t>
            </a:r>
            <a:r>
              <a:rPr lang="uk-UA" sz="3400" dirty="0">
                <a:effectLst/>
                <a:ea typeface="Times New Roman" panose="02020603050405020304" pitchFamily="18" charset="0"/>
                <a:cs typeface="Calibri" panose="020F0502020204030204" pitchFamily="34" charset="0"/>
              </a:rPr>
              <a:t>визначених</a:t>
            </a:r>
            <a:r>
              <a:rPr lang="uk-UA" sz="3400" dirty="0">
                <a:effectLst/>
                <a:ea typeface="Times New Roman" panose="02020603050405020304" pitchFamily="18" charset="0"/>
                <a:cs typeface="Times New Roman" panose="02020603050405020304" pitchFamily="18" charset="0"/>
              </a:rPr>
              <a:t> </a:t>
            </a:r>
            <a:r>
              <a:rPr lang="uk-UA" sz="3400" dirty="0">
                <a:effectLst/>
                <a:ea typeface="Times New Roman" panose="02020603050405020304" pitchFamily="18" charset="0"/>
                <a:cs typeface="Calibri" panose="020F0502020204030204" pitchFamily="34" charset="0"/>
              </a:rPr>
              <a:t>міток</a:t>
            </a:r>
            <a:r>
              <a:rPr lang="uk-UA" sz="3400" dirty="0">
                <a:effectLst/>
                <a:ea typeface="Times New Roman" panose="02020603050405020304" pitchFamily="18" charset="0"/>
                <a:cs typeface="Times New Roman" panose="02020603050405020304" pitchFamily="18" charset="0"/>
              </a:rPr>
              <a:t>.</a:t>
            </a:r>
            <a:endParaRPr lang="uk-UA" sz="3400" dirty="0">
              <a:effectLst/>
              <a:ea typeface="DengXian" panose="02010600030101010101" pitchFamily="2" charset="-122"/>
              <a:cs typeface="Arial" panose="020B0604020202020204" pitchFamily="34" charset="0"/>
            </a:endParaRPr>
          </a:p>
          <a:p>
            <a:pPr marL="809625" lvl="1" indent="0" algn="just">
              <a:lnSpc>
                <a:spcPct val="120000"/>
              </a:lnSpc>
              <a:spcBef>
                <a:spcPts val="0"/>
              </a:spcBef>
              <a:buSzPts val="1000"/>
              <a:buNone/>
            </a:pPr>
            <a:r>
              <a:rPr lang="uk-UA" sz="3400" b="1" dirty="0">
                <a:effectLst/>
                <a:ea typeface="Times New Roman" panose="02020603050405020304" pitchFamily="18" charset="0"/>
                <a:cs typeface="Calibri" panose="020F0502020204030204" pitchFamily="34" charset="0"/>
              </a:rPr>
              <a:t>Ієрархічна</a:t>
            </a:r>
            <a:r>
              <a:rPr lang="uk-UA" sz="3400" b="1" dirty="0">
                <a:effectLst/>
                <a:ea typeface="Times New Roman" panose="02020603050405020304" pitchFamily="18" charset="0"/>
                <a:cs typeface="Times New Roman" panose="02020603050405020304" pitchFamily="18" charset="0"/>
              </a:rPr>
              <a:t> </a:t>
            </a:r>
            <a:r>
              <a:rPr lang="uk-UA" sz="3400" b="1" dirty="0">
                <a:effectLst/>
                <a:ea typeface="Times New Roman" panose="02020603050405020304" pitchFamily="18" charset="0"/>
                <a:cs typeface="Calibri" panose="020F0502020204030204" pitchFamily="34" charset="0"/>
              </a:rPr>
              <a:t>кластеризація</a:t>
            </a:r>
            <a:r>
              <a:rPr lang="uk-UA" sz="3400" dirty="0">
                <a:effectLst/>
                <a:ea typeface="Times New Roman" panose="02020603050405020304" pitchFamily="18" charset="0"/>
                <a:cs typeface="Times New Roman" panose="02020603050405020304" pitchFamily="18" charset="0"/>
              </a:rPr>
              <a:t>: </a:t>
            </a:r>
            <a:r>
              <a:rPr lang="uk-UA" sz="3400" dirty="0">
                <a:effectLst/>
                <a:ea typeface="Times New Roman" panose="02020603050405020304" pitchFamily="18" charset="0"/>
                <a:cs typeface="Calibri" panose="020F0502020204030204" pitchFamily="34" charset="0"/>
              </a:rPr>
              <a:t>Створення</a:t>
            </a:r>
            <a:r>
              <a:rPr lang="uk-UA" sz="3400" dirty="0">
                <a:effectLst/>
                <a:ea typeface="Times New Roman" panose="02020603050405020304" pitchFamily="18" charset="0"/>
                <a:cs typeface="Times New Roman" panose="02020603050405020304" pitchFamily="18" charset="0"/>
              </a:rPr>
              <a:t> </a:t>
            </a:r>
            <a:r>
              <a:rPr lang="uk-UA" sz="3400" dirty="0">
                <a:effectLst/>
                <a:ea typeface="Times New Roman" panose="02020603050405020304" pitchFamily="18" charset="0"/>
                <a:cs typeface="Calibri" panose="020F0502020204030204" pitchFamily="34" charset="0"/>
              </a:rPr>
              <a:t>ієрархії</a:t>
            </a:r>
            <a:r>
              <a:rPr lang="uk-UA" sz="3400" dirty="0">
                <a:effectLst/>
                <a:ea typeface="Times New Roman" panose="02020603050405020304" pitchFamily="18" charset="0"/>
                <a:cs typeface="Times New Roman" panose="02020603050405020304" pitchFamily="18" charset="0"/>
              </a:rPr>
              <a:t> </a:t>
            </a:r>
            <a:r>
              <a:rPr lang="uk-UA" sz="3400" dirty="0">
                <a:effectLst/>
                <a:ea typeface="Times New Roman" panose="02020603050405020304" pitchFamily="18" charset="0"/>
                <a:cs typeface="Calibri" panose="020F0502020204030204" pitchFamily="34" charset="0"/>
              </a:rPr>
              <a:t>кластерів</a:t>
            </a:r>
            <a:r>
              <a:rPr lang="uk-UA" sz="3400" dirty="0">
                <a:effectLst/>
                <a:ea typeface="Times New Roman" panose="02020603050405020304" pitchFamily="18" charset="0"/>
                <a:cs typeface="Times New Roman" panose="02020603050405020304" pitchFamily="18" charset="0"/>
              </a:rPr>
              <a:t>, </a:t>
            </a:r>
            <a:r>
              <a:rPr lang="uk-UA" sz="3400" dirty="0">
                <a:effectLst/>
                <a:ea typeface="Times New Roman" panose="02020603050405020304" pitchFamily="18" charset="0"/>
                <a:cs typeface="Calibri" panose="020F0502020204030204" pitchFamily="34" charset="0"/>
              </a:rPr>
              <a:t>які</a:t>
            </a:r>
            <a:r>
              <a:rPr lang="uk-UA" sz="3400" dirty="0">
                <a:effectLst/>
                <a:ea typeface="Times New Roman" panose="02020603050405020304" pitchFamily="18" charset="0"/>
                <a:cs typeface="Times New Roman" panose="02020603050405020304" pitchFamily="18" charset="0"/>
              </a:rPr>
              <a:t> </a:t>
            </a:r>
            <a:r>
              <a:rPr lang="uk-UA" sz="3400" dirty="0">
                <a:effectLst/>
                <a:ea typeface="Times New Roman" panose="02020603050405020304" pitchFamily="18" charset="0"/>
                <a:cs typeface="Calibri" panose="020F0502020204030204" pitchFamily="34" charset="0"/>
              </a:rPr>
              <a:t>можуть</a:t>
            </a:r>
            <a:r>
              <a:rPr lang="uk-UA" sz="3400" dirty="0">
                <a:effectLst/>
                <a:ea typeface="Times New Roman" panose="02020603050405020304" pitchFamily="18" charset="0"/>
                <a:cs typeface="Times New Roman" panose="02020603050405020304" pitchFamily="18" charset="0"/>
              </a:rPr>
              <a:t> </a:t>
            </a:r>
            <a:r>
              <a:rPr lang="uk-UA" sz="3400" dirty="0">
                <a:effectLst/>
                <a:ea typeface="Times New Roman" panose="02020603050405020304" pitchFamily="18" charset="0"/>
                <a:cs typeface="Calibri" panose="020F0502020204030204" pitchFamily="34" charset="0"/>
              </a:rPr>
              <a:t>бути</a:t>
            </a:r>
            <a:r>
              <a:rPr lang="uk-UA" sz="3400" dirty="0">
                <a:effectLst/>
                <a:ea typeface="Times New Roman" panose="02020603050405020304" pitchFamily="18" charset="0"/>
                <a:cs typeface="Times New Roman" panose="02020603050405020304" pitchFamily="18" charset="0"/>
              </a:rPr>
              <a:t> </a:t>
            </a:r>
            <a:r>
              <a:rPr lang="uk-UA" sz="3400" dirty="0" err="1">
                <a:effectLst/>
                <a:ea typeface="Times New Roman" panose="02020603050405020304" pitchFamily="18" charset="0"/>
                <a:cs typeface="Calibri" panose="020F0502020204030204" pitchFamily="34" charset="0"/>
              </a:rPr>
              <a:t>візуалізовані</a:t>
            </a:r>
            <a:r>
              <a:rPr lang="uk-UA" sz="3400" dirty="0">
                <a:effectLst/>
                <a:ea typeface="Times New Roman" panose="02020603050405020304" pitchFamily="18" charset="0"/>
                <a:cs typeface="Times New Roman" panose="02020603050405020304" pitchFamily="18" charset="0"/>
              </a:rPr>
              <a:t> </a:t>
            </a:r>
            <a:r>
              <a:rPr lang="uk-UA" sz="3400" dirty="0">
                <a:effectLst/>
                <a:ea typeface="Times New Roman" panose="02020603050405020304" pitchFamily="18" charset="0"/>
                <a:cs typeface="Calibri" panose="020F0502020204030204" pitchFamily="34" charset="0"/>
              </a:rPr>
              <a:t>у</a:t>
            </a:r>
            <a:r>
              <a:rPr lang="uk-UA" sz="3400" dirty="0">
                <a:effectLst/>
                <a:ea typeface="Times New Roman" panose="02020603050405020304" pitchFamily="18" charset="0"/>
                <a:cs typeface="Times New Roman" panose="02020603050405020304" pitchFamily="18" charset="0"/>
              </a:rPr>
              <a:t> </a:t>
            </a:r>
            <a:r>
              <a:rPr lang="uk-UA" sz="3400" dirty="0">
                <a:effectLst/>
                <a:ea typeface="Times New Roman" panose="02020603050405020304" pitchFamily="18" charset="0"/>
                <a:cs typeface="Calibri" panose="020F0502020204030204" pitchFamily="34" charset="0"/>
              </a:rPr>
              <a:t>вигляді</a:t>
            </a:r>
            <a:r>
              <a:rPr lang="uk-UA" sz="3400" dirty="0">
                <a:effectLst/>
                <a:ea typeface="Times New Roman" panose="02020603050405020304" pitchFamily="18" charset="0"/>
                <a:cs typeface="Times New Roman" panose="02020603050405020304" pitchFamily="18" charset="0"/>
              </a:rPr>
              <a:t> </a:t>
            </a:r>
            <a:r>
              <a:rPr lang="uk-UA" sz="3400" dirty="0">
                <a:effectLst/>
                <a:ea typeface="Times New Roman" panose="02020603050405020304" pitchFamily="18" charset="0"/>
                <a:cs typeface="Calibri" panose="020F0502020204030204" pitchFamily="34" charset="0"/>
              </a:rPr>
              <a:t>деревоподібної</a:t>
            </a:r>
            <a:r>
              <a:rPr lang="uk-UA" sz="3400" dirty="0">
                <a:effectLst/>
                <a:ea typeface="Times New Roman" panose="02020603050405020304" pitchFamily="18" charset="0"/>
                <a:cs typeface="Times New Roman" panose="02020603050405020304" pitchFamily="18" charset="0"/>
              </a:rPr>
              <a:t> </a:t>
            </a:r>
            <a:r>
              <a:rPr lang="uk-UA" sz="3400" dirty="0">
                <a:effectLst/>
                <a:ea typeface="Times New Roman" panose="02020603050405020304" pitchFamily="18" charset="0"/>
                <a:cs typeface="Calibri" panose="020F0502020204030204" pitchFamily="34" charset="0"/>
              </a:rPr>
              <a:t>структури</a:t>
            </a:r>
            <a:r>
              <a:rPr lang="uk-UA" sz="3400" dirty="0">
                <a:effectLst/>
                <a:ea typeface="Times New Roman" panose="02020603050405020304" pitchFamily="18" charset="0"/>
                <a:cs typeface="Times New Roman" panose="02020603050405020304" pitchFamily="18" charset="0"/>
              </a:rPr>
              <a:t>.</a:t>
            </a:r>
            <a:endParaRPr lang="uk-UA" sz="3400" dirty="0">
              <a:effectLst/>
              <a:ea typeface="DengXian" panose="02010600030101010101" pitchFamily="2" charset="-122"/>
              <a:cs typeface="Arial" panose="020B0604020202020204" pitchFamily="34" charset="0"/>
            </a:endParaRPr>
          </a:p>
          <a:p>
            <a:pPr marL="809625" lvl="1" indent="0" algn="just">
              <a:lnSpc>
                <a:spcPct val="120000"/>
              </a:lnSpc>
              <a:spcBef>
                <a:spcPts val="0"/>
              </a:spcBef>
              <a:buSzPts val="1000"/>
              <a:buNone/>
            </a:pPr>
            <a:r>
              <a:rPr lang="uk-UA" sz="3400" b="1" dirty="0">
                <a:effectLst/>
                <a:ea typeface="Times New Roman" panose="02020603050405020304" pitchFamily="18" charset="0"/>
                <a:cs typeface="Calibri" panose="020F0502020204030204" pitchFamily="34" charset="0"/>
              </a:rPr>
              <a:t>Нечітка</a:t>
            </a:r>
            <a:r>
              <a:rPr lang="uk-UA" sz="3400" b="1" dirty="0">
                <a:effectLst/>
                <a:ea typeface="Times New Roman" panose="02020603050405020304" pitchFamily="18" charset="0"/>
                <a:cs typeface="Times New Roman" panose="02020603050405020304" pitchFamily="18" charset="0"/>
              </a:rPr>
              <a:t> </a:t>
            </a:r>
            <a:r>
              <a:rPr lang="uk-UA" sz="3400" b="1" dirty="0">
                <a:effectLst/>
                <a:ea typeface="Times New Roman" panose="02020603050405020304" pitchFamily="18" charset="0"/>
                <a:cs typeface="Calibri" panose="020F0502020204030204" pitchFamily="34" charset="0"/>
              </a:rPr>
              <a:t>кластеризація</a:t>
            </a:r>
            <a:r>
              <a:rPr lang="uk-UA" sz="3400" dirty="0">
                <a:effectLst/>
                <a:ea typeface="Times New Roman" panose="02020603050405020304" pitchFamily="18" charset="0"/>
                <a:cs typeface="Times New Roman" panose="02020603050405020304" pitchFamily="18" charset="0"/>
              </a:rPr>
              <a:t>: </a:t>
            </a:r>
            <a:r>
              <a:rPr lang="uk-UA" sz="3400" dirty="0">
                <a:effectLst/>
                <a:ea typeface="Times New Roman" panose="02020603050405020304" pitchFamily="18" charset="0"/>
                <a:cs typeface="Calibri" panose="020F0502020204030204" pitchFamily="34" charset="0"/>
              </a:rPr>
              <a:t>Кожен</a:t>
            </a:r>
            <a:r>
              <a:rPr lang="uk-UA" sz="3400" dirty="0">
                <a:effectLst/>
                <a:ea typeface="Times New Roman" panose="02020603050405020304" pitchFamily="18" charset="0"/>
                <a:cs typeface="Times New Roman" panose="02020603050405020304" pitchFamily="18" charset="0"/>
              </a:rPr>
              <a:t> </a:t>
            </a:r>
            <a:r>
              <a:rPr lang="uk-UA" sz="3400" dirty="0">
                <a:effectLst/>
                <a:ea typeface="Times New Roman" panose="02020603050405020304" pitchFamily="18" charset="0"/>
                <a:cs typeface="Calibri" panose="020F0502020204030204" pitchFamily="34" charset="0"/>
              </a:rPr>
              <a:t>об</a:t>
            </a:r>
            <a:r>
              <a:rPr lang="uk-UA" sz="3400" dirty="0">
                <a:effectLst/>
                <a:ea typeface="Times New Roman" panose="02020603050405020304" pitchFamily="18" charset="0"/>
                <a:cs typeface="Times New Roman" panose="02020603050405020304" pitchFamily="18" charset="0"/>
              </a:rPr>
              <a:t>'</a:t>
            </a:r>
            <a:r>
              <a:rPr lang="uk-UA" sz="3400" dirty="0">
                <a:effectLst/>
                <a:ea typeface="Times New Roman" panose="02020603050405020304" pitchFamily="18" charset="0"/>
                <a:cs typeface="Calibri" panose="020F0502020204030204" pitchFamily="34" charset="0"/>
              </a:rPr>
              <a:t>єкт</a:t>
            </a:r>
            <a:r>
              <a:rPr lang="uk-UA" sz="3400" dirty="0">
                <a:effectLst/>
                <a:ea typeface="Times New Roman" panose="02020603050405020304" pitchFamily="18" charset="0"/>
                <a:cs typeface="Times New Roman" panose="02020603050405020304" pitchFamily="18" charset="0"/>
              </a:rPr>
              <a:t> </a:t>
            </a:r>
            <a:r>
              <a:rPr lang="uk-UA" sz="3400" dirty="0">
                <a:effectLst/>
                <a:ea typeface="Times New Roman" panose="02020603050405020304" pitchFamily="18" charset="0"/>
                <a:cs typeface="Calibri" panose="020F0502020204030204" pitchFamily="34" charset="0"/>
              </a:rPr>
              <a:t>може</a:t>
            </a:r>
            <a:r>
              <a:rPr lang="uk-UA" sz="3400" dirty="0">
                <a:effectLst/>
                <a:ea typeface="Times New Roman" panose="02020603050405020304" pitchFamily="18" charset="0"/>
                <a:cs typeface="Times New Roman" panose="02020603050405020304" pitchFamily="18" charset="0"/>
              </a:rPr>
              <a:t> </a:t>
            </a:r>
            <a:r>
              <a:rPr lang="uk-UA" sz="3400" dirty="0">
                <a:effectLst/>
                <a:ea typeface="Times New Roman" panose="02020603050405020304" pitchFamily="18" charset="0"/>
                <a:cs typeface="Calibri" panose="020F0502020204030204" pitchFamily="34" charset="0"/>
              </a:rPr>
              <a:t>належати</a:t>
            </a:r>
            <a:r>
              <a:rPr lang="uk-UA" sz="3400" dirty="0">
                <a:effectLst/>
                <a:ea typeface="Times New Roman" panose="02020603050405020304" pitchFamily="18" charset="0"/>
                <a:cs typeface="Times New Roman" panose="02020603050405020304" pitchFamily="18" charset="0"/>
              </a:rPr>
              <a:t> </a:t>
            </a:r>
            <a:r>
              <a:rPr lang="uk-UA" sz="3400" dirty="0">
                <a:effectLst/>
                <a:ea typeface="Times New Roman" panose="02020603050405020304" pitchFamily="18" charset="0"/>
                <a:cs typeface="Calibri" panose="020F0502020204030204" pitchFamily="34" charset="0"/>
              </a:rPr>
              <a:t>до</a:t>
            </a:r>
            <a:r>
              <a:rPr lang="uk-UA" sz="3400" dirty="0">
                <a:effectLst/>
                <a:ea typeface="Times New Roman" panose="02020603050405020304" pitchFamily="18" charset="0"/>
                <a:cs typeface="Times New Roman" panose="02020603050405020304" pitchFamily="18" charset="0"/>
              </a:rPr>
              <a:t> </a:t>
            </a:r>
            <a:r>
              <a:rPr lang="uk-UA" sz="3400" dirty="0">
                <a:effectLst/>
                <a:ea typeface="Times New Roman" panose="02020603050405020304" pitchFamily="18" charset="0"/>
                <a:cs typeface="Calibri" panose="020F0502020204030204" pitchFamily="34" charset="0"/>
              </a:rPr>
              <a:t>більше</a:t>
            </a:r>
            <a:r>
              <a:rPr lang="uk-UA" sz="3400" dirty="0">
                <a:effectLst/>
                <a:ea typeface="Times New Roman" panose="02020603050405020304" pitchFamily="18" charset="0"/>
                <a:cs typeface="Times New Roman" panose="02020603050405020304" pitchFamily="18" charset="0"/>
              </a:rPr>
              <a:t> </a:t>
            </a:r>
            <a:r>
              <a:rPr lang="uk-UA" sz="3400" dirty="0">
                <a:effectLst/>
                <a:ea typeface="Times New Roman" panose="02020603050405020304" pitchFamily="18" charset="0"/>
                <a:cs typeface="Calibri" panose="020F0502020204030204" pitchFamily="34" charset="0"/>
              </a:rPr>
              <a:t>ніж</a:t>
            </a:r>
            <a:r>
              <a:rPr lang="uk-UA" sz="3400" dirty="0">
                <a:effectLst/>
                <a:ea typeface="Times New Roman" panose="02020603050405020304" pitchFamily="18" charset="0"/>
                <a:cs typeface="Times New Roman" panose="02020603050405020304" pitchFamily="18" charset="0"/>
              </a:rPr>
              <a:t> </a:t>
            </a:r>
            <a:r>
              <a:rPr lang="uk-UA" sz="3400" dirty="0">
                <a:effectLst/>
                <a:ea typeface="Times New Roman" panose="02020603050405020304" pitchFamily="18" charset="0"/>
                <a:cs typeface="Calibri" panose="020F0502020204030204" pitchFamily="34" charset="0"/>
              </a:rPr>
              <a:t>одного</a:t>
            </a:r>
            <a:r>
              <a:rPr lang="uk-UA" sz="3400" dirty="0">
                <a:effectLst/>
                <a:ea typeface="Times New Roman" panose="02020603050405020304" pitchFamily="18" charset="0"/>
                <a:cs typeface="Times New Roman" panose="02020603050405020304" pitchFamily="18" charset="0"/>
              </a:rPr>
              <a:t> </a:t>
            </a:r>
            <a:r>
              <a:rPr lang="uk-UA" sz="3400" dirty="0">
                <a:effectLst/>
                <a:ea typeface="Times New Roman" panose="02020603050405020304" pitchFamily="18" charset="0"/>
                <a:cs typeface="Calibri" panose="020F0502020204030204" pitchFamily="34" charset="0"/>
              </a:rPr>
              <a:t>кластера</a:t>
            </a:r>
            <a:r>
              <a:rPr lang="uk-UA" sz="3400" dirty="0">
                <a:effectLst/>
                <a:ea typeface="Times New Roman" panose="02020603050405020304" pitchFamily="18" charset="0"/>
                <a:cs typeface="Times New Roman" panose="02020603050405020304" pitchFamily="18" charset="0"/>
              </a:rPr>
              <a:t> </a:t>
            </a:r>
            <a:r>
              <a:rPr lang="uk-UA" sz="3400" dirty="0">
                <a:effectLst/>
                <a:ea typeface="Times New Roman" panose="02020603050405020304" pitchFamily="18" charset="0"/>
                <a:cs typeface="Calibri" panose="020F0502020204030204" pitchFamily="34" charset="0"/>
              </a:rPr>
              <a:t>з</a:t>
            </a:r>
            <a:r>
              <a:rPr lang="uk-UA" sz="3400" dirty="0">
                <a:effectLst/>
                <a:ea typeface="Times New Roman" panose="02020603050405020304" pitchFamily="18" charset="0"/>
                <a:cs typeface="Times New Roman" panose="02020603050405020304" pitchFamily="18" charset="0"/>
              </a:rPr>
              <a:t> </a:t>
            </a:r>
            <a:r>
              <a:rPr lang="uk-UA" sz="3400" dirty="0">
                <a:effectLst/>
                <a:ea typeface="Times New Roman" panose="02020603050405020304" pitchFamily="18" charset="0"/>
                <a:cs typeface="Calibri" panose="020F0502020204030204" pitchFamily="34" charset="0"/>
              </a:rPr>
              <a:t>певним</a:t>
            </a:r>
            <a:r>
              <a:rPr lang="uk-UA" sz="3400" dirty="0">
                <a:effectLst/>
                <a:ea typeface="Times New Roman" panose="02020603050405020304" pitchFamily="18" charset="0"/>
                <a:cs typeface="Times New Roman" panose="02020603050405020304" pitchFamily="18" charset="0"/>
              </a:rPr>
              <a:t> </a:t>
            </a:r>
            <a:r>
              <a:rPr lang="uk-UA" sz="3400" dirty="0">
                <a:effectLst/>
                <a:ea typeface="Times New Roman" panose="02020603050405020304" pitchFamily="18" charset="0"/>
                <a:cs typeface="Calibri" panose="020F0502020204030204" pitchFamily="34" charset="0"/>
              </a:rPr>
              <a:t>ступенем</a:t>
            </a:r>
            <a:r>
              <a:rPr lang="uk-UA" sz="3400" dirty="0">
                <a:effectLst/>
                <a:ea typeface="Times New Roman" panose="02020603050405020304" pitchFamily="18" charset="0"/>
                <a:cs typeface="Times New Roman" panose="02020603050405020304" pitchFamily="18" charset="0"/>
              </a:rPr>
              <a:t> </a:t>
            </a:r>
            <a:r>
              <a:rPr lang="uk-UA" sz="3400" dirty="0">
                <a:effectLst/>
                <a:ea typeface="Times New Roman" panose="02020603050405020304" pitchFamily="18" charset="0"/>
                <a:cs typeface="Calibri" panose="020F0502020204030204" pitchFamily="34" charset="0"/>
              </a:rPr>
              <a:t>приналежності</a:t>
            </a:r>
            <a:r>
              <a:rPr lang="uk-UA" sz="3400" dirty="0">
                <a:effectLst/>
                <a:ea typeface="Times New Roman" panose="02020603050405020304" pitchFamily="18" charset="0"/>
                <a:cs typeface="Times New Roman" panose="02020603050405020304" pitchFamily="18" charset="0"/>
              </a:rPr>
              <a:t>.</a:t>
            </a:r>
            <a:endParaRPr lang="uk-UA" sz="3400" dirty="0">
              <a:effectLst/>
              <a:ea typeface="DengXian" panose="02010600030101010101" pitchFamily="2" charset="-122"/>
              <a:cs typeface="Arial" panose="020B0604020202020204" pitchFamily="34" charset="0"/>
            </a:endParaRPr>
          </a:p>
          <a:p>
            <a:pPr marL="457200" lvl="0" indent="-457200" algn="just">
              <a:lnSpc>
                <a:spcPct val="120000"/>
              </a:lnSpc>
              <a:spcBef>
                <a:spcPts val="0"/>
              </a:spcBef>
              <a:buFont typeface="+mj-lt"/>
              <a:buAutoNum type="arabicPeriod" startAt="3"/>
            </a:pPr>
            <a:r>
              <a:rPr lang="uk-UA" sz="3400" b="1" dirty="0">
                <a:solidFill>
                  <a:srgbClr val="000000"/>
                </a:solidFill>
                <a:effectLst/>
                <a:ea typeface="Times New Roman" panose="02020603050405020304" pitchFamily="18" charset="0"/>
                <a:cs typeface="Calibri" panose="020F0502020204030204" pitchFamily="34" charset="0"/>
              </a:rPr>
              <a:t>Зниження</a:t>
            </a:r>
            <a:r>
              <a:rPr lang="uk-UA" sz="3400" b="1" dirty="0">
                <a:solidFill>
                  <a:srgbClr val="000000"/>
                </a:solidFill>
                <a:effectLst/>
                <a:ea typeface="Times New Roman" panose="02020603050405020304" pitchFamily="18" charset="0"/>
                <a:cs typeface="Times New Roman" panose="02020603050405020304" pitchFamily="18" charset="0"/>
              </a:rPr>
              <a:t> </a:t>
            </a:r>
            <a:r>
              <a:rPr lang="uk-UA" sz="3400" b="1" dirty="0">
                <a:solidFill>
                  <a:srgbClr val="000000"/>
                </a:solidFill>
                <a:effectLst/>
                <a:ea typeface="Times New Roman" panose="02020603050405020304" pitchFamily="18" charset="0"/>
                <a:cs typeface="Calibri" panose="020F0502020204030204" pitchFamily="34" charset="0"/>
              </a:rPr>
              <a:t>розмірності</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Задачі</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які</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полягають</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у</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зменшенні</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кількості</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вхідних</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змінних</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видаляючи</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неважливі</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або</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шумові</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дані</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що</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не</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вносять</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значного</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вкладу</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в</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передбачувану</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змінну</a:t>
            </a:r>
            <a:r>
              <a:rPr lang="uk-UA" sz="3400" dirty="0">
                <a:solidFill>
                  <a:srgbClr val="000000"/>
                </a:solidFill>
                <a:effectLst/>
                <a:ea typeface="Times New Roman" panose="02020603050405020304" pitchFamily="18" charset="0"/>
                <a:cs typeface="Times New Roman" panose="02020603050405020304" pitchFamily="18" charset="0"/>
              </a:rPr>
              <a:t>.</a:t>
            </a:r>
            <a:endParaRPr lang="uk-UA" sz="3400" dirty="0">
              <a:effectLst/>
              <a:ea typeface="DengXian" panose="02010600030101010101" pitchFamily="2" charset="-122"/>
              <a:cs typeface="Arial" panose="020B0604020202020204" pitchFamily="34" charset="0"/>
            </a:endParaRPr>
          </a:p>
          <a:p>
            <a:pPr marL="809625" lvl="1" indent="0" algn="just">
              <a:lnSpc>
                <a:spcPct val="120000"/>
              </a:lnSpc>
              <a:spcBef>
                <a:spcPts val="0"/>
              </a:spcBef>
              <a:buSzPts val="1000"/>
              <a:buNone/>
            </a:pPr>
            <a:r>
              <a:rPr lang="uk-UA" sz="3400" b="1" dirty="0">
                <a:solidFill>
                  <a:srgbClr val="000000"/>
                </a:solidFill>
                <a:effectLst/>
                <a:ea typeface="Times New Roman" panose="02020603050405020304" pitchFamily="18" charset="0"/>
                <a:cs typeface="Calibri" panose="020F0502020204030204" pitchFamily="34" charset="0"/>
              </a:rPr>
              <a:t>Вибір</a:t>
            </a:r>
            <a:r>
              <a:rPr lang="uk-UA" sz="3400" b="1" dirty="0">
                <a:solidFill>
                  <a:srgbClr val="000000"/>
                </a:solidFill>
                <a:effectLst/>
                <a:ea typeface="Times New Roman" panose="02020603050405020304" pitchFamily="18" charset="0"/>
                <a:cs typeface="Times New Roman" panose="02020603050405020304" pitchFamily="18" charset="0"/>
              </a:rPr>
              <a:t> </a:t>
            </a:r>
            <a:r>
              <a:rPr lang="uk-UA" sz="3400" b="1" dirty="0">
                <a:solidFill>
                  <a:srgbClr val="000000"/>
                </a:solidFill>
                <a:effectLst/>
                <a:ea typeface="Times New Roman" panose="02020603050405020304" pitchFamily="18" charset="0"/>
                <a:cs typeface="Calibri" panose="020F0502020204030204" pitchFamily="34" charset="0"/>
              </a:rPr>
              <a:t>особливостей</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Вибір</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найбільш</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значущих</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особливостей</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змінних</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для</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використання</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в</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моделі</a:t>
            </a:r>
            <a:r>
              <a:rPr lang="uk-UA" sz="3400" dirty="0">
                <a:solidFill>
                  <a:srgbClr val="000000"/>
                </a:solidFill>
                <a:effectLst/>
                <a:ea typeface="Times New Roman" panose="02020603050405020304" pitchFamily="18" charset="0"/>
                <a:cs typeface="Times New Roman" panose="02020603050405020304" pitchFamily="18" charset="0"/>
              </a:rPr>
              <a:t>.</a:t>
            </a:r>
            <a:endParaRPr lang="uk-UA" sz="3400" dirty="0">
              <a:effectLst/>
              <a:ea typeface="DengXian" panose="02010600030101010101" pitchFamily="2" charset="-122"/>
              <a:cs typeface="Arial" panose="020B0604020202020204" pitchFamily="34" charset="0"/>
            </a:endParaRPr>
          </a:p>
          <a:p>
            <a:pPr marL="809625" lvl="1" indent="0" algn="just">
              <a:lnSpc>
                <a:spcPct val="120000"/>
              </a:lnSpc>
              <a:spcBef>
                <a:spcPts val="0"/>
              </a:spcBef>
              <a:buSzPts val="1000"/>
              <a:buNone/>
            </a:pPr>
            <a:r>
              <a:rPr lang="uk-UA" sz="3400" b="1" dirty="0">
                <a:solidFill>
                  <a:srgbClr val="000000"/>
                </a:solidFill>
                <a:effectLst/>
                <a:ea typeface="Times New Roman" panose="02020603050405020304" pitchFamily="18" charset="0"/>
                <a:cs typeface="Calibri" panose="020F0502020204030204" pitchFamily="34" charset="0"/>
              </a:rPr>
              <a:t>Витягання</a:t>
            </a:r>
            <a:r>
              <a:rPr lang="uk-UA" sz="3400" b="1" dirty="0">
                <a:solidFill>
                  <a:srgbClr val="000000"/>
                </a:solidFill>
                <a:effectLst/>
                <a:ea typeface="Times New Roman" panose="02020603050405020304" pitchFamily="18" charset="0"/>
                <a:cs typeface="Times New Roman" panose="02020603050405020304" pitchFamily="18" charset="0"/>
              </a:rPr>
              <a:t> </a:t>
            </a:r>
            <a:r>
              <a:rPr lang="uk-UA" sz="3400" b="1" dirty="0">
                <a:solidFill>
                  <a:srgbClr val="000000"/>
                </a:solidFill>
                <a:effectLst/>
                <a:ea typeface="Times New Roman" panose="02020603050405020304" pitchFamily="18" charset="0"/>
                <a:cs typeface="Calibri" panose="020F0502020204030204" pitchFamily="34" charset="0"/>
              </a:rPr>
              <a:t>особливостей</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Трансформація</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вхідних</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даних</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у</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новий</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набір</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особливостей</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як</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правило</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з</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меншою</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розмірністю</a:t>
            </a:r>
            <a:r>
              <a:rPr lang="uk-UA" sz="3400" dirty="0">
                <a:solidFill>
                  <a:srgbClr val="000000"/>
                </a:solidFill>
                <a:effectLst/>
                <a:ea typeface="Times New Roman" panose="02020603050405020304" pitchFamily="18" charset="0"/>
                <a:cs typeface="Times New Roman" panose="02020603050405020304" pitchFamily="18" charset="0"/>
              </a:rPr>
              <a:t>.</a:t>
            </a:r>
            <a:endParaRPr lang="uk-UA" sz="3400" dirty="0">
              <a:effectLst/>
              <a:ea typeface="DengXian" panose="02010600030101010101" pitchFamily="2" charset="-122"/>
              <a:cs typeface="Arial" panose="020B0604020202020204" pitchFamily="34" charset="0"/>
            </a:endParaRPr>
          </a:p>
          <a:p>
            <a:pPr marL="457200" lvl="0" indent="-457200" algn="just">
              <a:lnSpc>
                <a:spcPct val="120000"/>
              </a:lnSpc>
              <a:spcBef>
                <a:spcPts val="0"/>
              </a:spcBef>
              <a:buFont typeface="+mj-lt"/>
              <a:buAutoNum type="arabicPeriod" startAt="3"/>
            </a:pPr>
            <a:r>
              <a:rPr lang="uk-UA" sz="3400" b="1" dirty="0">
                <a:solidFill>
                  <a:srgbClr val="000000"/>
                </a:solidFill>
                <a:effectLst/>
                <a:ea typeface="Times New Roman" panose="02020603050405020304" pitchFamily="18" charset="0"/>
                <a:cs typeface="Calibri" panose="020F0502020204030204" pitchFamily="34" charset="0"/>
              </a:rPr>
              <a:t>Аномалії</a:t>
            </a:r>
            <a:r>
              <a:rPr lang="uk-UA" sz="3400" b="1" dirty="0">
                <a:solidFill>
                  <a:srgbClr val="000000"/>
                </a:solidFill>
                <a:effectLst/>
                <a:ea typeface="Times New Roman" panose="02020603050405020304" pitchFamily="18" charset="0"/>
                <a:cs typeface="Times New Roman" panose="02020603050405020304" pitchFamily="18" charset="0"/>
              </a:rPr>
              <a:t> (</a:t>
            </a:r>
            <a:r>
              <a:rPr lang="uk-UA" sz="3400" b="1" dirty="0">
                <a:solidFill>
                  <a:srgbClr val="000000"/>
                </a:solidFill>
                <a:effectLst/>
                <a:ea typeface="Times New Roman" panose="02020603050405020304" pitchFamily="18" charset="0"/>
                <a:cs typeface="Calibri" panose="020F0502020204030204" pitchFamily="34" charset="0"/>
              </a:rPr>
              <a:t>виявлення</a:t>
            </a:r>
            <a:r>
              <a:rPr lang="uk-UA" sz="3400" b="1" dirty="0">
                <a:solidFill>
                  <a:srgbClr val="000000"/>
                </a:solidFill>
                <a:effectLst/>
                <a:ea typeface="Times New Roman" panose="02020603050405020304" pitchFamily="18" charset="0"/>
                <a:cs typeface="Times New Roman" panose="02020603050405020304" pitchFamily="18" charset="0"/>
              </a:rPr>
              <a:t> </a:t>
            </a:r>
            <a:r>
              <a:rPr lang="uk-UA" sz="3400" b="1" dirty="0">
                <a:solidFill>
                  <a:srgbClr val="000000"/>
                </a:solidFill>
                <a:effectLst/>
                <a:ea typeface="Times New Roman" panose="02020603050405020304" pitchFamily="18" charset="0"/>
                <a:cs typeface="Calibri" panose="020F0502020204030204" pitchFamily="34" charset="0"/>
              </a:rPr>
              <a:t>викидів</a:t>
            </a:r>
            <a:r>
              <a:rPr lang="uk-UA" sz="3400" b="1" dirty="0">
                <a:solidFill>
                  <a:srgbClr val="000000"/>
                </a:solidFill>
                <a:effectLst/>
                <a:ea typeface="Times New Roman" panose="02020603050405020304" pitchFamily="18" charset="0"/>
                <a:cs typeface="Times New Roman" panose="02020603050405020304" pitchFamily="18" charset="0"/>
              </a:rPr>
              <a:t>)</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Задачі</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які</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полягають</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у</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виявленні</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аномальних</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несподіваних</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або</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рідкісних</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елементів</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у</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даних</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які</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можуть</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вказувати</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на</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помилки</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або</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нові</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раніше</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невідомі</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закономірності</a:t>
            </a:r>
            <a:r>
              <a:rPr lang="uk-UA" sz="3400" dirty="0">
                <a:solidFill>
                  <a:srgbClr val="000000"/>
                </a:solidFill>
                <a:effectLst/>
                <a:ea typeface="Times New Roman" panose="02020603050405020304" pitchFamily="18" charset="0"/>
                <a:cs typeface="Times New Roman" panose="02020603050405020304" pitchFamily="18" charset="0"/>
              </a:rPr>
              <a:t>.</a:t>
            </a:r>
            <a:endParaRPr lang="uk-UA" sz="3400" dirty="0">
              <a:effectLst/>
              <a:ea typeface="DengXian" panose="02010600030101010101" pitchFamily="2" charset="-122"/>
              <a:cs typeface="Arial" panose="020B0604020202020204" pitchFamily="34" charset="0"/>
            </a:endParaRPr>
          </a:p>
          <a:p>
            <a:pPr marL="457200" lvl="0" indent="-457200" algn="just">
              <a:lnSpc>
                <a:spcPct val="120000"/>
              </a:lnSpc>
              <a:spcBef>
                <a:spcPts val="0"/>
              </a:spcBef>
              <a:buFont typeface="+mj-lt"/>
              <a:buAutoNum type="arabicPeriod" startAt="3"/>
            </a:pPr>
            <a:r>
              <a:rPr lang="uk-UA" sz="3400" b="1" dirty="0">
                <a:solidFill>
                  <a:srgbClr val="000000"/>
                </a:solidFill>
                <a:effectLst/>
                <a:ea typeface="Times New Roman" panose="02020603050405020304" pitchFamily="18" charset="0"/>
                <a:cs typeface="Calibri" panose="020F0502020204030204" pitchFamily="34" charset="0"/>
              </a:rPr>
              <a:t>Рекомендаційні</a:t>
            </a:r>
            <a:r>
              <a:rPr lang="uk-UA" sz="3400" b="1" dirty="0">
                <a:solidFill>
                  <a:srgbClr val="000000"/>
                </a:solidFill>
                <a:effectLst/>
                <a:ea typeface="Times New Roman" panose="02020603050405020304" pitchFamily="18" charset="0"/>
                <a:cs typeface="Times New Roman" panose="02020603050405020304" pitchFamily="18" charset="0"/>
              </a:rPr>
              <a:t> </a:t>
            </a:r>
            <a:r>
              <a:rPr lang="uk-UA" sz="3400" b="1" dirty="0">
                <a:solidFill>
                  <a:srgbClr val="000000"/>
                </a:solidFill>
                <a:effectLst/>
                <a:ea typeface="Times New Roman" panose="02020603050405020304" pitchFamily="18" charset="0"/>
                <a:cs typeface="Calibri" panose="020F0502020204030204" pitchFamily="34" charset="0"/>
              </a:rPr>
              <a:t>системи</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Задачі</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які</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полягають</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у</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створенні</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систем</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що</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рекомендують</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користувачам</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продукти</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чи</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послуги</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на</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основі</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їхніх</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попередніх</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переваг</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та</a:t>
            </a:r>
            <a:r>
              <a:rPr lang="uk-UA" sz="3400" dirty="0">
                <a:solidFill>
                  <a:srgbClr val="000000"/>
                </a:solidFill>
                <a:effectLst/>
                <a:ea typeface="Times New Roman" panose="02020603050405020304" pitchFamily="18" charset="0"/>
                <a:cs typeface="Times New Roman" panose="02020603050405020304" pitchFamily="18" charset="0"/>
              </a:rPr>
              <a:t> </a:t>
            </a:r>
            <a:r>
              <a:rPr lang="uk-UA" sz="3400" dirty="0">
                <a:solidFill>
                  <a:srgbClr val="000000"/>
                </a:solidFill>
                <a:effectLst/>
                <a:ea typeface="Times New Roman" panose="02020603050405020304" pitchFamily="18" charset="0"/>
                <a:cs typeface="Calibri" panose="020F0502020204030204" pitchFamily="34" charset="0"/>
              </a:rPr>
              <a:t>поведінки</a:t>
            </a:r>
            <a:r>
              <a:rPr lang="uk-UA" sz="3400" dirty="0">
                <a:solidFill>
                  <a:srgbClr val="000000"/>
                </a:solidFill>
                <a:effectLst/>
                <a:ea typeface="Times New Roman" panose="02020603050405020304" pitchFamily="18" charset="0"/>
                <a:cs typeface="Times New Roman" panose="02020603050405020304" pitchFamily="18" charset="0"/>
              </a:rPr>
              <a:t>.</a:t>
            </a:r>
            <a:endParaRPr lang="uk-UA" sz="3400" dirty="0">
              <a:effectLst/>
              <a:ea typeface="DengXian" panose="02010600030101010101" pitchFamily="2" charset="-122"/>
              <a:cs typeface="Arial" panose="020B0604020202020204" pitchFamily="34" charset="0"/>
            </a:endParaRPr>
          </a:p>
          <a:p>
            <a:endParaRPr lang="uk-UA" dirty="0"/>
          </a:p>
        </p:txBody>
      </p:sp>
    </p:spTree>
    <p:extLst>
      <p:ext uri="{BB962C8B-B14F-4D97-AF65-F5344CB8AC3E}">
        <p14:creationId xmlns:p14="http://schemas.microsoft.com/office/powerpoint/2010/main" val="755609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21D260-0FD3-5F5F-4000-960151E1A279}"/>
              </a:ext>
            </a:extLst>
          </p:cNvPr>
          <p:cNvSpPr>
            <a:spLocks noGrp="1"/>
          </p:cNvSpPr>
          <p:nvPr>
            <p:ph type="title"/>
          </p:nvPr>
        </p:nvSpPr>
        <p:spPr>
          <a:xfrm>
            <a:off x="838200" y="365125"/>
            <a:ext cx="10515600" cy="864585"/>
          </a:xfrm>
        </p:spPr>
        <p:txBody>
          <a:bodyPr/>
          <a:lstStyle/>
          <a:p>
            <a:pPr algn="ctr"/>
            <a:r>
              <a:rPr lang="uk-UA" sz="4000" b="1" dirty="0"/>
              <a:t>Алгоритми</a:t>
            </a:r>
            <a:r>
              <a:rPr lang="uk-UA" b="1" dirty="0"/>
              <a:t> машинного навчання</a:t>
            </a:r>
          </a:p>
        </p:txBody>
      </p:sp>
      <p:sp>
        <p:nvSpPr>
          <p:cNvPr id="3" name="Місце для вмісту 2">
            <a:extLst>
              <a:ext uri="{FF2B5EF4-FFF2-40B4-BE49-F238E27FC236}">
                <a16:creationId xmlns:a16="http://schemas.microsoft.com/office/drawing/2014/main" id="{DB635ED7-68F0-625E-B43A-BEF9B81F93A0}"/>
              </a:ext>
            </a:extLst>
          </p:cNvPr>
          <p:cNvSpPr>
            <a:spLocks noGrp="1"/>
          </p:cNvSpPr>
          <p:nvPr>
            <p:ph idx="1"/>
          </p:nvPr>
        </p:nvSpPr>
        <p:spPr>
          <a:xfrm>
            <a:off x="838200" y="1384190"/>
            <a:ext cx="10515600" cy="5473809"/>
          </a:xfrm>
        </p:spPr>
        <p:txBody>
          <a:bodyPr>
            <a:normAutofit/>
          </a:bodyPr>
          <a:lstStyle/>
          <a:p>
            <a:pPr indent="0" algn="just">
              <a:lnSpc>
                <a:spcPct val="120000"/>
              </a:lnSpc>
              <a:spcBef>
                <a:spcPts val="0"/>
              </a:spcBef>
              <a:buNone/>
            </a:pPr>
            <a:r>
              <a:rPr lang="uk-UA" sz="2000" dirty="0">
                <a:solidFill>
                  <a:srgbClr val="000000"/>
                </a:solidFill>
                <a:effectLst/>
                <a:ea typeface="Times New Roman" panose="02020603050405020304" pitchFamily="18" charset="0"/>
                <a:cs typeface="Calibri" panose="020F0502020204030204" pitchFamily="34" charset="0"/>
              </a:rPr>
              <a:t>Існує</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багато</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алгоритмів</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машинного</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навчання</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кожен</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з</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яких</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підходить</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для</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різних</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типів</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задач</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і</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даних</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Ось</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деякі</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з</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найпопулярніших</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алгоритмів</a:t>
            </a:r>
            <a:r>
              <a:rPr lang="uk-UA" sz="2000" dirty="0">
                <a:solidFill>
                  <a:srgbClr val="000000"/>
                </a:solidFill>
                <a:effectLst/>
                <a:ea typeface="Times New Roman" panose="02020603050405020304" pitchFamily="18" charset="0"/>
                <a:cs typeface="Times New Roman" panose="02020603050405020304" pitchFamily="18" charset="0"/>
              </a:rPr>
              <a:t>:</a:t>
            </a:r>
            <a:endParaRPr lang="uk-UA" sz="2000" dirty="0">
              <a:effectLst/>
              <a:ea typeface="DengXian" panose="02010600030101010101" pitchFamily="2" charset="-122"/>
              <a:cs typeface="Arial" panose="020B0604020202020204" pitchFamily="34" charset="0"/>
            </a:endParaRPr>
          </a:p>
          <a:p>
            <a:pPr marL="342900" lvl="0" indent="-342900" algn="just">
              <a:lnSpc>
                <a:spcPct val="120000"/>
              </a:lnSpc>
              <a:spcBef>
                <a:spcPts val="0"/>
              </a:spcBef>
              <a:buFont typeface="+mj-lt"/>
              <a:buAutoNum type="arabicPeriod"/>
            </a:pPr>
            <a:r>
              <a:rPr lang="uk-UA" sz="2000" b="1" dirty="0">
                <a:solidFill>
                  <a:srgbClr val="000000"/>
                </a:solidFill>
                <a:effectLst/>
                <a:ea typeface="Times New Roman" panose="02020603050405020304" pitchFamily="18" charset="0"/>
                <a:cs typeface="Calibri" panose="020F0502020204030204" pitchFamily="34" charset="0"/>
              </a:rPr>
              <a:t>Лінійна</a:t>
            </a:r>
            <a:r>
              <a:rPr lang="uk-UA" sz="2000" b="1" dirty="0">
                <a:solidFill>
                  <a:srgbClr val="000000"/>
                </a:solidFill>
                <a:effectLst/>
                <a:ea typeface="Times New Roman" panose="02020603050405020304" pitchFamily="18" charset="0"/>
                <a:cs typeface="Times New Roman" panose="02020603050405020304" pitchFamily="18" charset="0"/>
              </a:rPr>
              <a:t> </a:t>
            </a:r>
            <a:r>
              <a:rPr lang="uk-UA" sz="2000" b="1" dirty="0">
                <a:solidFill>
                  <a:srgbClr val="000000"/>
                </a:solidFill>
                <a:effectLst/>
                <a:ea typeface="Times New Roman" panose="02020603050405020304" pitchFamily="18" charset="0"/>
                <a:cs typeface="Calibri" panose="020F0502020204030204" pitchFamily="34" charset="0"/>
              </a:rPr>
              <a:t>регресія</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Це</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один</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з</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найпростіших</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алгоритмів</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що</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використовується</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для</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прогнозування</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числових</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значень</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Він</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намагається</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знайти</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найкращу</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лінійну</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відповідність</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між</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вхідними</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та</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вихідними</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змінними</a:t>
            </a:r>
            <a:r>
              <a:rPr lang="uk-UA" sz="2000" dirty="0">
                <a:solidFill>
                  <a:srgbClr val="000000"/>
                </a:solidFill>
                <a:effectLst/>
                <a:ea typeface="Times New Roman" panose="02020603050405020304" pitchFamily="18" charset="0"/>
                <a:cs typeface="Times New Roman" panose="02020603050405020304" pitchFamily="18" charset="0"/>
              </a:rPr>
              <a:t>.</a:t>
            </a:r>
            <a:endParaRPr lang="uk-UA" sz="2000" dirty="0">
              <a:effectLst/>
              <a:ea typeface="DengXian" panose="02010600030101010101" pitchFamily="2" charset="-122"/>
              <a:cs typeface="Arial" panose="020B0604020202020204" pitchFamily="34" charset="0"/>
            </a:endParaRPr>
          </a:p>
          <a:p>
            <a:pPr marL="342900" lvl="0" indent="-342900" algn="just">
              <a:lnSpc>
                <a:spcPct val="120000"/>
              </a:lnSpc>
              <a:spcBef>
                <a:spcPts val="0"/>
              </a:spcBef>
              <a:buFont typeface="+mj-lt"/>
              <a:buAutoNum type="arabicPeriod"/>
            </a:pPr>
            <a:r>
              <a:rPr lang="uk-UA" sz="2000" b="1" dirty="0">
                <a:solidFill>
                  <a:srgbClr val="000000"/>
                </a:solidFill>
                <a:effectLst/>
                <a:ea typeface="Times New Roman" panose="02020603050405020304" pitchFamily="18" charset="0"/>
                <a:cs typeface="Calibri" panose="020F0502020204030204" pitchFamily="34" charset="0"/>
              </a:rPr>
              <a:t>Логістична</a:t>
            </a:r>
            <a:r>
              <a:rPr lang="uk-UA" sz="2000" b="1" dirty="0">
                <a:solidFill>
                  <a:srgbClr val="000000"/>
                </a:solidFill>
                <a:effectLst/>
                <a:ea typeface="Times New Roman" panose="02020603050405020304" pitchFamily="18" charset="0"/>
                <a:cs typeface="Times New Roman" panose="02020603050405020304" pitchFamily="18" charset="0"/>
              </a:rPr>
              <a:t> </a:t>
            </a:r>
            <a:r>
              <a:rPr lang="uk-UA" sz="2000" b="1" dirty="0">
                <a:solidFill>
                  <a:srgbClr val="000000"/>
                </a:solidFill>
                <a:effectLst/>
                <a:ea typeface="Times New Roman" panose="02020603050405020304" pitchFamily="18" charset="0"/>
                <a:cs typeface="Calibri" panose="020F0502020204030204" pitchFamily="34" charset="0"/>
              </a:rPr>
              <a:t>регресія</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Цей</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алгоритм</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використовується</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для</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задач</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бінарної</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класифікації</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і</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вивчає</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ймовірність</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того</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що</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дана</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вхідна</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змінна</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належить</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до</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однієї</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з</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двох</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категорій</a:t>
            </a:r>
            <a:r>
              <a:rPr lang="uk-UA" sz="2000" dirty="0">
                <a:solidFill>
                  <a:srgbClr val="000000"/>
                </a:solidFill>
                <a:effectLst/>
                <a:ea typeface="Times New Roman" panose="02020603050405020304" pitchFamily="18" charset="0"/>
                <a:cs typeface="Times New Roman" panose="02020603050405020304" pitchFamily="18" charset="0"/>
              </a:rPr>
              <a:t>.</a:t>
            </a:r>
            <a:endParaRPr lang="uk-UA" sz="2000" dirty="0">
              <a:effectLst/>
              <a:ea typeface="DengXian" panose="02010600030101010101" pitchFamily="2" charset="-122"/>
              <a:cs typeface="Arial" panose="020B0604020202020204" pitchFamily="34" charset="0"/>
            </a:endParaRPr>
          </a:p>
          <a:p>
            <a:pPr marL="342900" lvl="0" indent="-342900" algn="just">
              <a:lnSpc>
                <a:spcPct val="120000"/>
              </a:lnSpc>
              <a:spcBef>
                <a:spcPts val="0"/>
              </a:spcBef>
              <a:buFont typeface="+mj-lt"/>
              <a:buAutoNum type="arabicPeriod"/>
            </a:pPr>
            <a:r>
              <a:rPr lang="uk-UA" sz="2000" b="1" dirty="0">
                <a:solidFill>
                  <a:srgbClr val="000000"/>
                </a:solidFill>
                <a:effectLst/>
                <a:ea typeface="Times New Roman" panose="02020603050405020304" pitchFamily="18" charset="0"/>
                <a:cs typeface="Calibri" panose="020F0502020204030204" pitchFamily="34" charset="0"/>
              </a:rPr>
              <a:t>Дерева</a:t>
            </a:r>
            <a:r>
              <a:rPr lang="uk-UA" sz="2000" b="1" dirty="0">
                <a:solidFill>
                  <a:srgbClr val="000000"/>
                </a:solidFill>
                <a:effectLst/>
                <a:ea typeface="Times New Roman" panose="02020603050405020304" pitchFamily="18" charset="0"/>
                <a:cs typeface="Times New Roman" panose="02020603050405020304" pitchFamily="18" charset="0"/>
              </a:rPr>
              <a:t> </a:t>
            </a:r>
            <a:r>
              <a:rPr lang="uk-UA" sz="2000" b="1" dirty="0">
                <a:solidFill>
                  <a:srgbClr val="000000"/>
                </a:solidFill>
                <a:effectLst/>
                <a:ea typeface="Times New Roman" panose="02020603050405020304" pitchFamily="18" charset="0"/>
                <a:cs typeface="Calibri" panose="020F0502020204030204" pitchFamily="34" charset="0"/>
              </a:rPr>
              <a:t>рішень</a:t>
            </a:r>
            <a:r>
              <a:rPr lang="uk-UA" sz="2000" b="1" dirty="0">
                <a:solidFill>
                  <a:srgbClr val="000000"/>
                </a:solidFill>
                <a:effectLst/>
                <a:ea typeface="Times New Roman" panose="02020603050405020304" pitchFamily="18" charset="0"/>
                <a:cs typeface="Times New Roman" panose="02020603050405020304" pitchFamily="18" charset="0"/>
              </a:rPr>
              <a:t> (</a:t>
            </a:r>
            <a:r>
              <a:rPr lang="uk-UA" sz="2000" b="1" dirty="0" err="1">
                <a:solidFill>
                  <a:srgbClr val="000000"/>
                </a:solidFill>
                <a:effectLst/>
                <a:ea typeface="Times New Roman" panose="02020603050405020304" pitchFamily="18" charset="0"/>
                <a:cs typeface="Times New Roman" panose="02020603050405020304" pitchFamily="18" charset="0"/>
              </a:rPr>
              <a:t>Decision</a:t>
            </a:r>
            <a:r>
              <a:rPr lang="uk-UA" sz="2000" b="1" dirty="0">
                <a:solidFill>
                  <a:srgbClr val="000000"/>
                </a:solidFill>
                <a:effectLst/>
                <a:ea typeface="Times New Roman" panose="02020603050405020304" pitchFamily="18" charset="0"/>
                <a:cs typeface="Times New Roman" panose="02020603050405020304" pitchFamily="18" charset="0"/>
              </a:rPr>
              <a:t> </a:t>
            </a:r>
            <a:r>
              <a:rPr lang="uk-UA" sz="2000" b="1" dirty="0" err="1">
                <a:solidFill>
                  <a:srgbClr val="000000"/>
                </a:solidFill>
                <a:effectLst/>
                <a:ea typeface="Times New Roman" panose="02020603050405020304" pitchFamily="18" charset="0"/>
                <a:cs typeface="Times New Roman" panose="02020603050405020304" pitchFamily="18" charset="0"/>
              </a:rPr>
              <a:t>Trees</a:t>
            </a:r>
            <a:r>
              <a:rPr lang="uk-UA" sz="2000" b="1" dirty="0">
                <a:solidFill>
                  <a:srgbClr val="000000"/>
                </a:solidFill>
                <a:effectLst/>
                <a:ea typeface="Times New Roman" panose="02020603050405020304" pitchFamily="18" charset="0"/>
                <a:cs typeface="Times New Roman" panose="02020603050405020304" pitchFamily="18" charset="0"/>
              </a:rPr>
              <a:t>)</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Популярний</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метод</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для</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класифікації</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та</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регресії</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який</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використовує</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деревоподібну</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модель</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рішень</a:t>
            </a:r>
            <a:r>
              <a:rPr lang="uk-UA" sz="2000" dirty="0">
                <a:solidFill>
                  <a:srgbClr val="000000"/>
                </a:solidFill>
                <a:effectLst/>
                <a:ea typeface="Times New Roman" panose="02020603050405020304" pitchFamily="18" charset="0"/>
                <a:cs typeface="Times New Roman" panose="02020603050405020304" pitchFamily="18" charset="0"/>
              </a:rPr>
              <a:t>.</a:t>
            </a:r>
            <a:endParaRPr lang="uk-UA" sz="2000" dirty="0">
              <a:effectLst/>
              <a:ea typeface="DengXian" panose="02010600030101010101" pitchFamily="2" charset="-122"/>
              <a:cs typeface="Arial" panose="020B0604020202020204" pitchFamily="34" charset="0"/>
            </a:endParaRPr>
          </a:p>
          <a:p>
            <a:pPr marL="342900" lvl="0" indent="-342900" algn="just">
              <a:lnSpc>
                <a:spcPct val="120000"/>
              </a:lnSpc>
              <a:spcBef>
                <a:spcPts val="0"/>
              </a:spcBef>
              <a:buFont typeface="+mj-lt"/>
              <a:buAutoNum type="arabicPeriod"/>
            </a:pPr>
            <a:r>
              <a:rPr lang="uk-UA" sz="2000" b="1" dirty="0">
                <a:solidFill>
                  <a:srgbClr val="000000"/>
                </a:solidFill>
                <a:effectLst/>
                <a:ea typeface="Times New Roman" panose="02020603050405020304" pitchFamily="18" charset="0"/>
                <a:cs typeface="Calibri" panose="020F0502020204030204" pitchFamily="34" charset="0"/>
              </a:rPr>
              <a:t>Випадковий</a:t>
            </a:r>
            <a:r>
              <a:rPr lang="uk-UA" sz="2000" b="1" dirty="0">
                <a:solidFill>
                  <a:srgbClr val="000000"/>
                </a:solidFill>
                <a:effectLst/>
                <a:ea typeface="Times New Roman" panose="02020603050405020304" pitchFamily="18" charset="0"/>
                <a:cs typeface="Times New Roman" panose="02020603050405020304" pitchFamily="18" charset="0"/>
              </a:rPr>
              <a:t> </a:t>
            </a:r>
            <a:r>
              <a:rPr lang="uk-UA" sz="2000" b="1" dirty="0">
                <a:solidFill>
                  <a:srgbClr val="000000"/>
                </a:solidFill>
                <a:effectLst/>
                <a:ea typeface="Times New Roman" panose="02020603050405020304" pitchFamily="18" charset="0"/>
                <a:cs typeface="Calibri" panose="020F0502020204030204" pitchFamily="34" charset="0"/>
              </a:rPr>
              <a:t>ліс</a:t>
            </a:r>
            <a:r>
              <a:rPr lang="uk-UA" sz="2000" b="1" dirty="0">
                <a:solidFill>
                  <a:srgbClr val="000000"/>
                </a:solidFill>
                <a:effectLst/>
                <a:ea typeface="Times New Roman" panose="02020603050405020304" pitchFamily="18" charset="0"/>
                <a:cs typeface="Times New Roman" panose="02020603050405020304" pitchFamily="18" charset="0"/>
              </a:rPr>
              <a:t> (</a:t>
            </a:r>
            <a:r>
              <a:rPr lang="uk-UA" sz="2000" b="1" dirty="0" err="1">
                <a:solidFill>
                  <a:srgbClr val="000000"/>
                </a:solidFill>
                <a:effectLst/>
                <a:ea typeface="Times New Roman" panose="02020603050405020304" pitchFamily="18" charset="0"/>
                <a:cs typeface="Times New Roman" panose="02020603050405020304" pitchFamily="18" charset="0"/>
              </a:rPr>
              <a:t>Random</a:t>
            </a:r>
            <a:r>
              <a:rPr lang="uk-UA" sz="2000" b="1" dirty="0">
                <a:solidFill>
                  <a:srgbClr val="000000"/>
                </a:solidFill>
                <a:effectLst/>
                <a:ea typeface="Times New Roman" panose="02020603050405020304" pitchFamily="18" charset="0"/>
                <a:cs typeface="Times New Roman" panose="02020603050405020304" pitchFamily="18" charset="0"/>
              </a:rPr>
              <a:t> </a:t>
            </a:r>
            <a:r>
              <a:rPr lang="uk-UA" sz="2000" b="1" dirty="0" err="1">
                <a:solidFill>
                  <a:srgbClr val="000000"/>
                </a:solidFill>
                <a:effectLst/>
                <a:ea typeface="Times New Roman" panose="02020603050405020304" pitchFamily="18" charset="0"/>
                <a:cs typeface="Times New Roman" panose="02020603050405020304" pitchFamily="18" charset="0"/>
              </a:rPr>
              <a:t>Forest</a:t>
            </a:r>
            <a:r>
              <a:rPr lang="uk-UA" sz="2000" b="1" dirty="0">
                <a:solidFill>
                  <a:srgbClr val="000000"/>
                </a:solidFill>
                <a:effectLst/>
                <a:ea typeface="Times New Roman" panose="02020603050405020304" pitchFamily="18" charset="0"/>
                <a:cs typeface="Times New Roman" panose="02020603050405020304" pitchFamily="18" charset="0"/>
              </a:rPr>
              <a:t>)</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Ансамблевий</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метод</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який</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створює</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багато</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дерев</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рішень</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на</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підмножинах</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даних</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та</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використовує</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середнє</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їх</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прогнозів</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для</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покращення</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точності</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та</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контролю</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перенавчання</a:t>
            </a:r>
            <a:r>
              <a:rPr lang="uk-UA" sz="2000" dirty="0">
                <a:solidFill>
                  <a:srgbClr val="000000"/>
                </a:solidFill>
                <a:effectLst/>
                <a:ea typeface="Times New Roman" panose="02020603050405020304" pitchFamily="18" charset="0"/>
                <a:cs typeface="Times New Roman" panose="02020603050405020304" pitchFamily="18" charset="0"/>
              </a:rPr>
              <a:t>.</a:t>
            </a:r>
            <a:endParaRPr lang="uk-UA" sz="2000" dirty="0">
              <a:effectLst/>
              <a:ea typeface="DengXian" panose="02010600030101010101" pitchFamily="2" charset="-122"/>
              <a:cs typeface="Arial" panose="020B0604020202020204" pitchFamily="34" charset="0"/>
            </a:endParaRPr>
          </a:p>
          <a:p>
            <a:pPr marL="342900" lvl="0" indent="-342900" algn="just">
              <a:lnSpc>
                <a:spcPct val="120000"/>
              </a:lnSpc>
              <a:spcBef>
                <a:spcPts val="0"/>
              </a:spcBef>
              <a:buFont typeface="+mj-lt"/>
              <a:buAutoNum type="arabicPeriod"/>
            </a:pPr>
            <a:r>
              <a:rPr lang="uk-UA" sz="2000" b="1" dirty="0">
                <a:solidFill>
                  <a:srgbClr val="000000"/>
                </a:solidFill>
                <a:effectLst/>
                <a:ea typeface="Times New Roman" panose="02020603050405020304" pitchFamily="18" charset="0"/>
                <a:cs typeface="Calibri" panose="020F0502020204030204" pitchFamily="34" charset="0"/>
              </a:rPr>
              <a:t>Машини</a:t>
            </a:r>
            <a:r>
              <a:rPr lang="uk-UA" sz="2000" b="1" dirty="0">
                <a:solidFill>
                  <a:srgbClr val="000000"/>
                </a:solidFill>
                <a:effectLst/>
                <a:ea typeface="Times New Roman" panose="02020603050405020304" pitchFamily="18" charset="0"/>
                <a:cs typeface="Times New Roman" panose="02020603050405020304" pitchFamily="18" charset="0"/>
              </a:rPr>
              <a:t> </a:t>
            </a:r>
            <a:r>
              <a:rPr lang="uk-UA" sz="2000" b="1" dirty="0">
                <a:solidFill>
                  <a:srgbClr val="000000"/>
                </a:solidFill>
                <a:effectLst/>
                <a:ea typeface="Times New Roman" panose="02020603050405020304" pitchFamily="18" charset="0"/>
                <a:cs typeface="Calibri" panose="020F0502020204030204" pitchFamily="34" charset="0"/>
              </a:rPr>
              <a:t>опорних</a:t>
            </a:r>
            <a:r>
              <a:rPr lang="uk-UA" sz="2000" b="1" dirty="0">
                <a:solidFill>
                  <a:srgbClr val="000000"/>
                </a:solidFill>
                <a:effectLst/>
                <a:ea typeface="Times New Roman" panose="02020603050405020304" pitchFamily="18" charset="0"/>
                <a:cs typeface="Times New Roman" panose="02020603050405020304" pitchFamily="18" charset="0"/>
              </a:rPr>
              <a:t> </a:t>
            </a:r>
            <a:r>
              <a:rPr lang="uk-UA" sz="2000" b="1" dirty="0">
                <a:solidFill>
                  <a:srgbClr val="000000"/>
                </a:solidFill>
                <a:effectLst/>
                <a:ea typeface="Times New Roman" panose="02020603050405020304" pitchFamily="18" charset="0"/>
                <a:cs typeface="Calibri" panose="020F0502020204030204" pitchFamily="34" charset="0"/>
              </a:rPr>
              <a:t>векторів</a:t>
            </a:r>
            <a:r>
              <a:rPr lang="uk-UA" sz="2000" b="1" dirty="0">
                <a:solidFill>
                  <a:srgbClr val="000000"/>
                </a:solidFill>
                <a:effectLst/>
                <a:ea typeface="Times New Roman" panose="02020603050405020304" pitchFamily="18" charset="0"/>
                <a:cs typeface="Times New Roman" panose="02020603050405020304" pitchFamily="18" charset="0"/>
              </a:rPr>
              <a:t> (</a:t>
            </a:r>
            <a:r>
              <a:rPr lang="uk-UA" sz="2000" b="1" dirty="0" err="1">
                <a:solidFill>
                  <a:srgbClr val="000000"/>
                </a:solidFill>
                <a:effectLst/>
                <a:ea typeface="Times New Roman" panose="02020603050405020304" pitchFamily="18" charset="0"/>
                <a:cs typeface="Times New Roman" panose="02020603050405020304" pitchFamily="18" charset="0"/>
              </a:rPr>
              <a:t>Support</a:t>
            </a:r>
            <a:r>
              <a:rPr lang="uk-UA" sz="2000" b="1" dirty="0">
                <a:solidFill>
                  <a:srgbClr val="000000"/>
                </a:solidFill>
                <a:effectLst/>
                <a:ea typeface="Times New Roman" panose="02020603050405020304" pitchFamily="18" charset="0"/>
                <a:cs typeface="Times New Roman" panose="02020603050405020304" pitchFamily="18" charset="0"/>
              </a:rPr>
              <a:t> </a:t>
            </a:r>
            <a:r>
              <a:rPr lang="uk-UA" sz="2000" b="1" dirty="0" err="1">
                <a:solidFill>
                  <a:srgbClr val="000000"/>
                </a:solidFill>
                <a:effectLst/>
                <a:ea typeface="Times New Roman" panose="02020603050405020304" pitchFamily="18" charset="0"/>
                <a:cs typeface="Times New Roman" panose="02020603050405020304" pitchFamily="18" charset="0"/>
              </a:rPr>
              <a:t>Vector</a:t>
            </a:r>
            <a:r>
              <a:rPr lang="uk-UA" sz="2000" b="1" dirty="0">
                <a:solidFill>
                  <a:srgbClr val="000000"/>
                </a:solidFill>
                <a:effectLst/>
                <a:ea typeface="Times New Roman" panose="02020603050405020304" pitchFamily="18" charset="0"/>
                <a:cs typeface="Times New Roman" panose="02020603050405020304" pitchFamily="18" charset="0"/>
              </a:rPr>
              <a:t> </a:t>
            </a:r>
            <a:r>
              <a:rPr lang="uk-UA" sz="2000" b="1" dirty="0" err="1">
                <a:solidFill>
                  <a:srgbClr val="000000"/>
                </a:solidFill>
                <a:effectLst/>
                <a:ea typeface="Times New Roman" panose="02020603050405020304" pitchFamily="18" charset="0"/>
                <a:cs typeface="Times New Roman" panose="02020603050405020304" pitchFamily="18" charset="0"/>
              </a:rPr>
              <a:t>Machines</a:t>
            </a:r>
            <a:r>
              <a:rPr lang="uk-UA" sz="2000" b="1" dirty="0">
                <a:solidFill>
                  <a:srgbClr val="000000"/>
                </a:solidFill>
                <a:effectLst/>
                <a:ea typeface="Times New Roman" panose="02020603050405020304" pitchFamily="18" charset="0"/>
                <a:cs typeface="Times New Roman" panose="02020603050405020304" pitchFamily="18" charset="0"/>
              </a:rPr>
              <a:t>, SVM)</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Ефективний</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алгоритм</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класифікації</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який</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шукає</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гіперплощину</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яка</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найкраще</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розділяє</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класи</a:t>
            </a:r>
            <a:r>
              <a:rPr lang="uk-UA" sz="2000" dirty="0">
                <a:solidFill>
                  <a:srgbClr val="000000"/>
                </a:solidFill>
                <a:effectLst/>
                <a:ea typeface="Times New Roman" panose="02020603050405020304" pitchFamily="18" charset="0"/>
                <a:cs typeface="Times New Roman" panose="02020603050405020304" pitchFamily="18" charset="0"/>
              </a:rPr>
              <a:t> </a:t>
            </a:r>
            <a:r>
              <a:rPr lang="uk-UA" sz="2000" dirty="0">
                <a:solidFill>
                  <a:srgbClr val="000000"/>
                </a:solidFill>
                <a:effectLst/>
                <a:ea typeface="Times New Roman" panose="02020603050405020304" pitchFamily="18" charset="0"/>
                <a:cs typeface="Calibri" panose="020F0502020204030204" pitchFamily="34" charset="0"/>
              </a:rPr>
              <a:t>даних</a:t>
            </a:r>
            <a:r>
              <a:rPr lang="uk-UA" sz="2000" dirty="0">
                <a:solidFill>
                  <a:srgbClr val="000000"/>
                </a:solidFill>
                <a:effectLst/>
                <a:ea typeface="Times New Roman" panose="02020603050405020304" pitchFamily="18" charset="0"/>
                <a:cs typeface="Times New Roman" panose="02020603050405020304" pitchFamily="18" charset="0"/>
              </a:rPr>
              <a:t>.</a:t>
            </a:r>
            <a:endParaRPr lang="uk-UA" sz="2000" dirty="0">
              <a:effectLst/>
              <a:ea typeface="DengXian" panose="02010600030101010101" pitchFamily="2" charset="-122"/>
              <a:cs typeface="Arial" panose="020B0604020202020204" pitchFamily="34" charset="0"/>
            </a:endParaRPr>
          </a:p>
          <a:p>
            <a:endParaRPr lang="uk-UA" dirty="0"/>
          </a:p>
        </p:txBody>
      </p:sp>
    </p:spTree>
    <p:extLst>
      <p:ext uri="{BB962C8B-B14F-4D97-AF65-F5344CB8AC3E}">
        <p14:creationId xmlns:p14="http://schemas.microsoft.com/office/powerpoint/2010/main" val="1069414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B0110C2-CE86-8B64-AFAB-DAB9B7BC2F36}"/>
              </a:ext>
            </a:extLst>
          </p:cNvPr>
          <p:cNvSpPr>
            <a:spLocks noGrp="1"/>
          </p:cNvSpPr>
          <p:nvPr>
            <p:ph type="title"/>
          </p:nvPr>
        </p:nvSpPr>
        <p:spPr>
          <a:xfrm>
            <a:off x="838200" y="365126"/>
            <a:ext cx="10515600" cy="748972"/>
          </a:xfrm>
        </p:spPr>
        <p:txBody>
          <a:bodyPr/>
          <a:lstStyle/>
          <a:p>
            <a:pPr algn="ctr"/>
            <a:r>
              <a:rPr lang="uk-UA" sz="4000" b="1" dirty="0"/>
              <a:t>Алгоритми</a:t>
            </a:r>
            <a:r>
              <a:rPr lang="uk-UA" b="1" dirty="0"/>
              <a:t> машинного навчання</a:t>
            </a:r>
            <a:endParaRPr lang="uk-UA" dirty="0"/>
          </a:p>
        </p:txBody>
      </p:sp>
      <p:sp>
        <p:nvSpPr>
          <p:cNvPr id="3" name="Місце для вмісту 2">
            <a:extLst>
              <a:ext uri="{FF2B5EF4-FFF2-40B4-BE49-F238E27FC236}">
                <a16:creationId xmlns:a16="http://schemas.microsoft.com/office/drawing/2014/main" id="{239A6C11-4622-1CD3-3110-C9DA089409CB}"/>
              </a:ext>
            </a:extLst>
          </p:cNvPr>
          <p:cNvSpPr>
            <a:spLocks noGrp="1"/>
          </p:cNvSpPr>
          <p:nvPr>
            <p:ph idx="1"/>
          </p:nvPr>
        </p:nvSpPr>
        <p:spPr>
          <a:xfrm>
            <a:off x="838200" y="1114098"/>
            <a:ext cx="10515600" cy="5378776"/>
          </a:xfrm>
        </p:spPr>
        <p:txBody>
          <a:bodyPr>
            <a:normAutofit fontScale="55000" lnSpcReduction="20000"/>
          </a:bodyPr>
          <a:lstStyle/>
          <a:p>
            <a:pPr marL="514350" lvl="0" indent="-514350" algn="just">
              <a:lnSpc>
                <a:spcPct val="120000"/>
              </a:lnSpc>
              <a:spcBef>
                <a:spcPts val="0"/>
              </a:spcBef>
              <a:buFont typeface="+mj-lt"/>
              <a:buAutoNum type="arabicPeriod" startAt="6"/>
            </a:pPr>
            <a:r>
              <a:rPr lang="uk-UA" sz="3800" b="1" dirty="0">
                <a:solidFill>
                  <a:srgbClr val="000000"/>
                </a:solidFill>
                <a:effectLst/>
                <a:latin typeface="DM Sans" pitchFamily="2" charset="0"/>
                <a:ea typeface="Times New Roman" panose="02020603050405020304" pitchFamily="18" charset="0"/>
                <a:cs typeface="Times New Roman" panose="02020603050405020304" pitchFamily="18" charset="0"/>
              </a:rPr>
              <a:t>k-</a:t>
            </a:r>
            <a:r>
              <a:rPr lang="uk-UA" sz="3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найближчих</a:t>
            </a:r>
            <a:r>
              <a:rPr lang="uk-UA" sz="38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сусідів</a:t>
            </a:r>
            <a:r>
              <a:rPr lang="uk-UA" sz="3800" b="1" dirty="0">
                <a:solidFill>
                  <a:srgbClr val="000000"/>
                </a:solidFill>
                <a:effectLst/>
                <a:latin typeface="DM Sans" pitchFamily="2" charset="0"/>
                <a:ea typeface="Times New Roman" panose="02020603050405020304" pitchFamily="18" charset="0"/>
                <a:cs typeface="Times New Roman" panose="02020603050405020304" pitchFamily="18" charset="0"/>
              </a:rPr>
              <a:t> (k-</a:t>
            </a:r>
            <a:r>
              <a:rPr lang="uk-UA" sz="3800" b="1" dirty="0" err="1">
                <a:solidFill>
                  <a:srgbClr val="000000"/>
                </a:solidFill>
                <a:effectLst/>
                <a:latin typeface="DM Sans" pitchFamily="2" charset="0"/>
                <a:ea typeface="Times New Roman" panose="02020603050405020304" pitchFamily="18" charset="0"/>
                <a:cs typeface="Times New Roman" panose="02020603050405020304" pitchFamily="18" charset="0"/>
              </a:rPr>
              <a:t>Nearest</a:t>
            </a:r>
            <a:r>
              <a:rPr lang="uk-UA" sz="38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b="1" dirty="0" err="1">
                <a:solidFill>
                  <a:srgbClr val="000000"/>
                </a:solidFill>
                <a:effectLst/>
                <a:latin typeface="DM Sans" pitchFamily="2" charset="0"/>
                <a:ea typeface="Times New Roman" panose="02020603050405020304" pitchFamily="18" charset="0"/>
                <a:cs typeface="Times New Roman" panose="02020603050405020304" pitchFamily="18" charset="0"/>
              </a:rPr>
              <a:t>Neighbors</a:t>
            </a:r>
            <a:r>
              <a:rPr lang="uk-UA" sz="3800" b="1" dirty="0">
                <a:solidFill>
                  <a:srgbClr val="000000"/>
                </a:solidFill>
                <a:effectLst/>
                <a:latin typeface="DM Sans" pitchFamily="2" charset="0"/>
                <a:ea typeface="Times New Roman" panose="02020603050405020304" pitchFamily="18" charset="0"/>
                <a:cs typeface="Times New Roman" panose="02020603050405020304" pitchFamily="18" charset="0"/>
              </a:rPr>
              <a:t>, k-NN)</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Простий</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алгоритм</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що</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класифікує</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об</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єкти</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основі</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найближчих</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у</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просторі</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особливостей</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тренувальних</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зразків</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a:t>
            </a:r>
            <a:endParaRPr lang="uk-UA" sz="3800" dirty="0">
              <a:effectLst/>
              <a:latin typeface="Calibri" panose="020F0502020204030204" pitchFamily="34" charset="0"/>
              <a:ea typeface="DengXian" panose="02010600030101010101" pitchFamily="2" charset="-122"/>
              <a:cs typeface="Arial" panose="020B0604020202020204" pitchFamily="34" charset="0"/>
            </a:endParaRPr>
          </a:p>
          <a:p>
            <a:pPr marL="514350" lvl="0" indent="-514350" algn="just">
              <a:lnSpc>
                <a:spcPct val="120000"/>
              </a:lnSpc>
              <a:spcBef>
                <a:spcPts val="0"/>
              </a:spcBef>
              <a:buFont typeface="+mj-lt"/>
              <a:buAutoNum type="arabicPeriod" startAt="6"/>
            </a:pPr>
            <a:r>
              <a:rPr lang="uk-UA" sz="3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Наївний</a:t>
            </a:r>
            <a:r>
              <a:rPr lang="uk-UA" sz="38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Баєсів</a:t>
            </a:r>
            <a:r>
              <a:rPr lang="uk-UA" sz="38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класифікатор</a:t>
            </a:r>
            <a:r>
              <a:rPr lang="uk-UA" sz="38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b="1" dirty="0" err="1">
                <a:solidFill>
                  <a:srgbClr val="000000"/>
                </a:solidFill>
                <a:effectLst/>
                <a:latin typeface="DM Sans" pitchFamily="2" charset="0"/>
                <a:ea typeface="Times New Roman" panose="02020603050405020304" pitchFamily="18" charset="0"/>
                <a:cs typeface="Times New Roman" panose="02020603050405020304" pitchFamily="18" charset="0"/>
              </a:rPr>
              <a:t>Naive</a:t>
            </a:r>
            <a:r>
              <a:rPr lang="uk-UA" sz="38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b="1" dirty="0" err="1">
                <a:solidFill>
                  <a:srgbClr val="000000"/>
                </a:solidFill>
                <a:effectLst/>
                <a:latin typeface="DM Sans" pitchFamily="2" charset="0"/>
                <a:ea typeface="Times New Roman" panose="02020603050405020304" pitchFamily="18" charset="0"/>
                <a:cs typeface="Times New Roman" panose="02020603050405020304" pitchFamily="18" charset="0"/>
              </a:rPr>
              <a:t>Bayes</a:t>
            </a:r>
            <a:r>
              <a:rPr lang="uk-UA" sz="3800" b="1" dirty="0">
                <a:solidFill>
                  <a:srgbClr val="000000"/>
                </a:solidFill>
                <a:effectLst/>
                <a:latin typeface="DM Sans" pitchFamily="2" charset="0"/>
                <a:ea typeface="Times New Roman" panose="02020603050405020304" pitchFamily="18" charset="0"/>
                <a:cs typeface="Times New Roman" panose="02020603050405020304" pitchFamily="18" charset="0"/>
              </a:rPr>
              <a:t>)</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Заснований</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застосуванні</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теореми</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Баєса</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припущенням</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про</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незалежність</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між</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особливостями</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цей</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алгоритм</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часто</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використовується</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для</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класифікації</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текстових</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даних</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a:t>
            </a:r>
            <a:endParaRPr lang="uk-UA" sz="3800" dirty="0">
              <a:effectLst/>
              <a:latin typeface="Calibri" panose="020F0502020204030204" pitchFamily="34" charset="0"/>
              <a:ea typeface="DengXian" panose="02010600030101010101" pitchFamily="2" charset="-122"/>
              <a:cs typeface="Arial" panose="020B0604020202020204" pitchFamily="34" charset="0"/>
            </a:endParaRPr>
          </a:p>
          <a:p>
            <a:pPr marL="514350" lvl="0" indent="-514350" algn="just">
              <a:lnSpc>
                <a:spcPct val="120000"/>
              </a:lnSpc>
              <a:spcBef>
                <a:spcPts val="0"/>
              </a:spcBef>
              <a:buFont typeface="+mj-lt"/>
              <a:buAutoNum type="arabicPeriod" startAt="6"/>
            </a:pPr>
            <a:r>
              <a:rPr lang="uk-UA" sz="3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Градієнтний</a:t>
            </a:r>
            <a:r>
              <a:rPr lang="uk-UA" sz="38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бустінг</a:t>
            </a:r>
            <a:r>
              <a:rPr lang="uk-UA" sz="38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b="1" dirty="0" err="1">
                <a:solidFill>
                  <a:srgbClr val="000000"/>
                </a:solidFill>
                <a:effectLst/>
                <a:latin typeface="DM Sans" pitchFamily="2" charset="0"/>
                <a:ea typeface="Times New Roman" panose="02020603050405020304" pitchFamily="18" charset="0"/>
                <a:cs typeface="Times New Roman" panose="02020603050405020304" pitchFamily="18" charset="0"/>
              </a:rPr>
              <a:t>Gradient</a:t>
            </a:r>
            <a:r>
              <a:rPr lang="uk-UA" sz="38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b="1" dirty="0" err="1">
                <a:solidFill>
                  <a:srgbClr val="000000"/>
                </a:solidFill>
                <a:effectLst/>
                <a:latin typeface="DM Sans" pitchFamily="2" charset="0"/>
                <a:ea typeface="Times New Roman" panose="02020603050405020304" pitchFamily="18" charset="0"/>
                <a:cs typeface="Times New Roman" panose="02020603050405020304" pitchFamily="18" charset="0"/>
              </a:rPr>
              <a:t>Boosting</a:t>
            </a:r>
            <a:r>
              <a:rPr lang="uk-UA" sz="3800" b="1" dirty="0">
                <a:solidFill>
                  <a:srgbClr val="000000"/>
                </a:solidFill>
                <a:effectLst/>
                <a:latin typeface="DM Sans" pitchFamily="2" charset="0"/>
                <a:ea typeface="Times New Roman" panose="02020603050405020304" pitchFamily="18" charset="0"/>
                <a:cs typeface="Times New Roman" panose="02020603050405020304" pitchFamily="18" charset="0"/>
              </a:rPr>
              <a:t>)</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Ще</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один</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ансамблевий</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метод</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який</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покращує</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модель</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за</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допомогою</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послідовного</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додавання</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нових</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моделей</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які</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виправляють</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помилки</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попередніх</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моделей</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a:t>
            </a:r>
            <a:endParaRPr lang="uk-UA" sz="3800" dirty="0">
              <a:effectLst/>
              <a:latin typeface="Calibri" panose="020F0502020204030204" pitchFamily="34" charset="0"/>
              <a:ea typeface="DengXian" panose="02010600030101010101" pitchFamily="2" charset="-122"/>
              <a:cs typeface="Arial" panose="020B0604020202020204" pitchFamily="34" charset="0"/>
            </a:endParaRPr>
          </a:p>
          <a:p>
            <a:pPr marL="514350" lvl="0" indent="-514350" algn="just">
              <a:lnSpc>
                <a:spcPct val="120000"/>
              </a:lnSpc>
              <a:spcBef>
                <a:spcPts val="0"/>
              </a:spcBef>
              <a:buFont typeface="+mj-lt"/>
              <a:buAutoNum type="arabicPeriod" startAt="6"/>
            </a:pPr>
            <a:r>
              <a:rPr lang="uk-UA" sz="3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Нейронні</a:t>
            </a:r>
            <a:r>
              <a:rPr lang="uk-UA" sz="38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мережі</a:t>
            </a:r>
            <a:r>
              <a:rPr lang="uk-UA" sz="38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b="1" dirty="0" err="1">
                <a:solidFill>
                  <a:srgbClr val="000000"/>
                </a:solidFill>
                <a:effectLst/>
                <a:latin typeface="DM Sans" pitchFamily="2" charset="0"/>
                <a:ea typeface="Times New Roman" panose="02020603050405020304" pitchFamily="18" charset="0"/>
                <a:cs typeface="Times New Roman" panose="02020603050405020304" pitchFamily="18" charset="0"/>
              </a:rPr>
              <a:t>Neural</a:t>
            </a:r>
            <a:r>
              <a:rPr lang="uk-UA" sz="38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b="1" dirty="0" err="1">
                <a:solidFill>
                  <a:srgbClr val="000000"/>
                </a:solidFill>
                <a:effectLst/>
                <a:latin typeface="DM Sans" pitchFamily="2" charset="0"/>
                <a:ea typeface="Times New Roman" panose="02020603050405020304" pitchFamily="18" charset="0"/>
                <a:cs typeface="Times New Roman" panose="02020603050405020304" pitchFamily="18" charset="0"/>
              </a:rPr>
              <a:t>Networks</a:t>
            </a:r>
            <a:r>
              <a:rPr lang="uk-UA" sz="3800" b="1" dirty="0">
                <a:solidFill>
                  <a:srgbClr val="000000"/>
                </a:solidFill>
                <a:effectLst/>
                <a:latin typeface="DM Sans" pitchFamily="2" charset="0"/>
                <a:ea typeface="Times New Roman" panose="02020603050405020304" pitchFamily="18" charset="0"/>
                <a:cs typeface="Times New Roman" panose="02020603050405020304" pitchFamily="18" charset="0"/>
              </a:rPr>
              <a:t>)</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Велика</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категорія</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моделей</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що</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намагаються</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імітувати</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роботу</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людського</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мозку</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для</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розв</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язання</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складних</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задач</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таких</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як</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розпізнавання</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образів</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мови</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та</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інших</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складних</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візерунків</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у</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даних</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a:t>
            </a:r>
            <a:endParaRPr lang="uk-UA" sz="3800" dirty="0">
              <a:effectLst/>
              <a:latin typeface="Calibri" panose="020F0502020204030204" pitchFamily="34" charset="0"/>
              <a:ea typeface="DengXian" panose="02010600030101010101" pitchFamily="2" charset="-122"/>
              <a:cs typeface="Arial" panose="020B0604020202020204" pitchFamily="34" charset="0"/>
            </a:endParaRPr>
          </a:p>
          <a:p>
            <a:pPr marL="514350" lvl="0" indent="-514350" algn="just">
              <a:lnSpc>
                <a:spcPct val="120000"/>
              </a:lnSpc>
              <a:spcBef>
                <a:spcPts val="0"/>
              </a:spcBef>
              <a:buFont typeface="+mj-lt"/>
              <a:buAutoNum type="arabicPeriod" startAt="6"/>
            </a:pPr>
            <a:r>
              <a:rPr lang="uk-UA" sz="3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Глибоке</a:t>
            </a:r>
            <a:r>
              <a:rPr lang="uk-UA" sz="38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навчання</a:t>
            </a:r>
            <a:r>
              <a:rPr lang="uk-UA" sz="38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b="1" dirty="0" err="1">
                <a:solidFill>
                  <a:srgbClr val="000000"/>
                </a:solidFill>
                <a:effectLst/>
                <a:latin typeface="DM Sans" pitchFamily="2" charset="0"/>
                <a:ea typeface="Times New Roman" panose="02020603050405020304" pitchFamily="18" charset="0"/>
                <a:cs typeface="Times New Roman" panose="02020603050405020304" pitchFamily="18" charset="0"/>
              </a:rPr>
              <a:t>Deep</a:t>
            </a:r>
            <a:r>
              <a:rPr lang="uk-UA" sz="38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b="1" dirty="0" err="1">
                <a:solidFill>
                  <a:srgbClr val="000000"/>
                </a:solidFill>
                <a:effectLst/>
                <a:latin typeface="DM Sans" pitchFamily="2" charset="0"/>
                <a:ea typeface="Times New Roman" panose="02020603050405020304" pitchFamily="18" charset="0"/>
                <a:cs typeface="Times New Roman" panose="02020603050405020304" pitchFamily="18" charset="0"/>
              </a:rPr>
              <a:t>Learning</a:t>
            </a:r>
            <a:r>
              <a:rPr lang="uk-UA" sz="3800" b="1" dirty="0">
                <a:solidFill>
                  <a:srgbClr val="000000"/>
                </a:solidFill>
                <a:effectLst/>
                <a:latin typeface="DM Sans" pitchFamily="2" charset="0"/>
                <a:ea typeface="Times New Roman" panose="02020603050405020304" pitchFamily="18" charset="0"/>
                <a:cs typeface="Times New Roman" panose="02020603050405020304" pitchFamily="18" charset="0"/>
              </a:rPr>
              <a:t>)</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Підмножина</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нейронних</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мереж</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багатьма</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прихованими</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шарами</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яка</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дозволяє</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моделювати</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дуже</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складні</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відносини</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у</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великих</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обсягах</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3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даних</a:t>
            </a:r>
            <a:r>
              <a:rPr lang="uk-UA" sz="3800" dirty="0">
                <a:solidFill>
                  <a:srgbClr val="000000"/>
                </a:solidFill>
                <a:effectLst/>
                <a:latin typeface="DM Sans" pitchFamily="2" charset="0"/>
                <a:ea typeface="Times New Roman" panose="02020603050405020304" pitchFamily="18" charset="0"/>
                <a:cs typeface="Times New Roman" panose="02020603050405020304" pitchFamily="18" charset="0"/>
              </a:rPr>
              <a:t>.</a:t>
            </a:r>
            <a:endParaRPr lang="uk-UA" sz="3800" dirty="0">
              <a:effectLst/>
              <a:latin typeface="Calibri" panose="020F0502020204030204" pitchFamily="34" charset="0"/>
              <a:ea typeface="DengXian" panose="02010600030101010101" pitchFamily="2" charset="-122"/>
              <a:cs typeface="Arial" panose="020B0604020202020204" pitchFamily="34" charset="0"/>
            </a:endParaRPr>
          </a:p>
          <a:p>
            <a:endParaRPr lang="uk-UA" dirty="0"/>
          </a:p>
        </p:txBody>
      </p:sp>
    </p:spTree>
    <p:extLst>
      <p:ext uri="{BB962C8B-B14F-4D97-AF65-F5344CB8AC3E}">
        <p14:creationId xmlns:p14="http://schemas.microsoft.com/office/powerpoint/2010/main" val="4247208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613ED6C-6E6C-67C6-6178-010859404A34}"/>
              </a:ext>
            </a:extLst>
          </p:cNvPr>
          <p:cNvSpPr>
            <a:spLocks noGrp="1"/>
          </p:cNvSpPr>
          <p:nvPr>
            <p:ph type="title"/>
          </p:nvPr>
        </p:nvSpPr>
        <p:spPr>
          <a:xfrm>
            <a:off x="838200" y="365126"/>
            <a:ext cx="10515600" cy="748972"/>
          </a:xfrm>
        </p:spPr>
        <p:txBody>
          <a:bodyPr>
            <a:noAutofit/>
          </a:bodyPr>
          <a:lstStyle/>
          <a:p>
            <a:pPr algn="ctr"/>
            <a:r>
              <a:rPr lang="uk-UA" sz="3600" dirty="0">
                <a:effectLst/>
                <a:latin typeface="Calibri" panose="020F0502020204030204" pitchFamily="34" charset="0"/>
                <a:ea typeface="Times New Roman" panose="02020603050405020304" pitchFamily="18" charset="0"/>
              </a:rPr>
              <a:t>Інструменти</a:t>
            </a:r>
            <a:r>
              <a:rPr lang="uk-UA" sz="3600" dirty="0">
                <a:effectLst/>
                <a:latin typeface="DM Sans" pitchFamily="2" charset="0"/>
                <a:ea typeface="Times New Roman" panose="02020603050405020304" pitchFamily="18" charset="0"/>
                <a:cs typeface="Times New Roman" panose="02020603050405020304" pitchFamily="18" charset="0"/>
              </a:rPr>
              <a:t> </a:t>
            </a:r>
            <a:r>
              <a:rPr lang="uk-UA" sz="3600" dirty="0">
                <a:effectLst/>
                <a:latin typeface="Calibri" panose="020F0502020204030204" pitchFamily="34" charset="0"/>
                <a:ea typeface="Times New Roman" panose="02020603050405020304" pitchFamily="18" charset="0"/>
              </a:rPr>
              <a:t>та</a:t>
            </a:r>
            <a:r>
              <a:rPr lang="uk-UA" sz="3600" dirty="0">
                <a:effectLst/>
                <a:latin typeface="DM Sans" pitchFamily="2" charset="0"/>
                <a:ea typeface="Times New Roman" panose="02020603050405020304" pitchFamily="18" charset="0"/>
                <a:cs typeface="Times New Roman" panose="02020603050405020304" pitchFamily="18" charset="0"/>
              </a:rPr>
              <a:t> </a:t>
            </a:r>
            <a:r>
              <a:rPr lang="uk-UA" sz="3600" dirty="0">
                <a:effectLst/>
                <a:latin typeface="Calibri" panose="020F0502020204030204" pitchFamily="34" charset="0"/>
                <a:ea typeface="Times New Roman" panose="02020603050405020304" pitchFamily="18" charset="0"/>
              </a:rPr>
              <a:t>бібліотеки</a:t>
            </a:r>
            <a:r>
              <a:rPr lang="uk-UA" sz="3600" dirty="0">
                <a:effectLst/>
                <a:latin typeface="DM Sans" pitchFamily="2" charset="0"/>
                <a:ea typeface="Times New Roman" panose="02020603050405020304" pitchFamily="18" charset="0"/>
                <a:cs typeface="Times New Roman" panose="02020603050405020304" pitchFamily="18" charset="0"/>
              </a:rPr>
              <a:t> </a:t>
            </a:r>
            <a:r>
              <a:rPr lang="uk-UA" sz="3600" dirty="0">
                <a:effectLst/>
                <a:latin typeface="Calibri" panose="020F0502020204030204" pitchFamily="34" charset="0"/>
                <a:ea typeface="Times New Roman" panose="02020603050405020304" pitchFamily="18" charset="0"/>
              </a:rPr>
              <a:t>машинного</a:t>
            </a:r>
            <a:r>
              <a:rPr lang="uk-UA" sz="3600" dirty="0">
                <a:effectLst/>
                <a:latin typeface="DM Sans" pitchFamily="2" charset="0"/>
                <a:ea typeface="Times New Roman" panose="02020603050405020304" pitchFamily="18" charset="0"/>
                <a:cs typeface="Times New Roman" panose="02020603050405020304" pitchFamily="18" charset="0"/>
              </a:rPr>
              <a:t> </a:t>
            </a:r>
            <a:r>
              <a:rPr lang="uk-UA" sz="3600" dirty="0">
                <a:effectLst/>
                <a:latin typeface="Calibri" panose="020F0502020204030204" pitchFamily="34" charset="0"/>
                <a:ea typeface="Times New Roman" panose="02020603050405020304" pitchFamily="18" charset="0"/>
              </a:rPr>
              <a:t>навчання</a:t>
            </a:r>
            <a:r>
              <a:rPr lang="uk-UA" sz="3600" dirty="0">
                <a:effectLst/>
                <a:latin typeface="DM Sans" pitchFamily="2" charset="0"/>
                <a:ea typeface="Times New Roman" panose="02020603050405020304" pitchFamily="18" charset="0"/>
                <a:cs typeface="Times New Roman" panose="02020603050405020304" pitchFamily="18" charset="0"/>
              </a:rPr>
              <a:t> (</a:t>
            </a:r>
            <a:r>
              <a:rPr lang="uk-UA" sz="3600" dirty="0" err="1">
                <a:effectLst/>
                <a:latin typeface="DM Sans" pitchFamily="2" charset="0"/>
                <a:ea typeface="Times New Roman" panose="02020603050405020304" pitchFamily="18" charset="0"/>
                <a:cs typeface="Times New Roman" panose="02020603050405020304" pitchFamily="18" charset="0"/>
              </a:rPr>
              <a:t>Python</a:t>
            </a:r>
            <a:r>
              <a:rPr lang="uk-UA" sz="3600" dirty="0">
                <a:effectLst/>
                <a:latin typeface="DM Sans" pitchFamily="2" charset="0"/>
                <a:ea typeface="Times New Roman" panose="02020603050405020304" pitchFamily="18" charset="0"/>
                <a:cs typeface="Times New Roman" panose="02020603050405020304" pitchFamily="18" charset="0"/>
              </a:rPr>
              <a:t>)</a:t>
            </a:r>
            <a:endParaRPr lang="uk-UA" sz="3600" dirty="0"/>
          </a:p>
        </p:txBody>
      </p:sp>
      <p:sp>
        <p:nvSpPr>
          <p:cNvPr id="3" name="Місце для вмісту 2">
            <a:extLst>
              <a:ext uri="{FF2B5EF4-FFF2-40B4-BE49-F238E27FC236}">
                <a16:creationId xmlns:a16="http://schemas.microsoft.com/office/drawing/2014/main" id="{51988EBB-8BB9-356A-19F7-419272472D72}"/>
              </a:ext>
            </a:extLst>
          </p:cNvPr>
          <p:cNvSpPr>
            <a:spLocks noGrp="1"/>
          </p:cNvSpPr>
          <p:nvPr>
            <p:ph idx="1"/>
          </p:nvPr>
        </p:nvSpPr>
        <p:spPr>
          <a:xfrm>
            <a:off x="838200" y="1253330"/>
            <a:ext cx="10515600" cy="5239543"/>
          </a:xfrm>
        </p:spPr>
        <p:txBody>
          <a:bodyPr>
            <a:normAutofit lnSpcReduction="10000"/>
          </a:bodyPr>
          <a:lstStyle/>
          <a:p>
            <a:pPr indent="0" algn="just">
              <a:lnSpc>
                <a:spcPct val="120000"/>
              </a:lnSpc>
              <a:spcBef>
                <a:spcPts val="0"/>
              </a:spcBef>
              <a:buNone/>
            </a:pP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У</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світі</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машинного</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навчання</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існує</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безліч</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інструментів</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та</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бібліотек</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які</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полегшують</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розробку</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та</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реалізацію</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алгоритмів</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err="1">
                <a:solidFill>
                  <a:srgbClr val="000000"/>
                </a:solidFill>
                <a:effectLst/>
                <a:latin typeface="DM Sans" pitchFamily="2" charset="0"/>
                <a:ea typeface="Times New Roman" panose="02020603050405020304" pitchFamily="18" charset="0"/>
                <a:cs typeface="Times New Roman" panose="02020603050405020304" pitchFamily="18" charset="0"/>
              </a:rPr>
              <a:t>Python</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є</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однією</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найпопулярніших</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мов</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програмування</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для</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машинного</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навчання</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через</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свою</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читабельність</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гнучкість</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та</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велику</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екосистему</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бібліотек</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Ось</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деякі</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ключових</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бібліотек</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та</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інструментів</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які</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використовуються</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err="1">
                <a:solidFill>
                  <a:srgbClr val="000000"/>
                </a:solidFill>
                <a:effectLst/>
                <a:latin typeface="DM Sans" pitchFamily="2" charset="0"/>
                <a:ea typeface="Times New Roman" panose="02020603050405020304" pitchFamily="18" charset="0"/>
                <a:cs typeface="Times New Roman" panose="02020603050405020304" pitchFamily="18" charset="0"/>
              </a:rPr>
              <a:t>Python</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для</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машинного</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навчання</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a:t>
            </a:r>
            <a:endParaRPr lang="uk-UA" sz="1800" dirty="0">
              <a:effectLst/>
              <a:latin typeface="Calibri" panose="020F0502020204030204" pitchFamily="34" charset="0"/>
              <a:ea typeface="DengXian" panose="02010600030101010101" pitchFamily="2" charset="-122"/>
              <a:cs typeface="Arial" panose="020B0604020202020204" pitchFamily="34" charset="0"/>
            </a:endParaRPr>
          </a:p>
          <a:p>
            <a:pPr marL="342900" lvl="0" indent="-342900" algn="just">
              <a:lnSpc>
                <a:spcPct val="120000"/>
              </a:lnSpc>
              <a:spcBef>
                <a:spcPts val="0"/>
              </a:spcBef>
              <a:buFont typeface="+mj-lt"/>
              <a:buAutoNum type="arabicPeriod"/>
            </a:pPr>
            <a:r>
              <a:rPr lang="uk-UA" sz="1800" b="1" dirty="0" err="1">
                <a:solidFill>
                  <a:srgbClr val="000000"/>
                </a:solidFill>
                <a:effectLst/>
                <a:latin typeface="DM Sans" pitchFamily="2" charset="0"/>
                <a:ea typeface="Times New Roman" panose="02020603050405020304" pitchFamily="18" charset="0"/>
                <a:cs typeface="Times New Roman" panose="02020603050405020304" pitchFamily="18" charset="0"/>
              </a:rPr>
              <a:t>Scikit-learn</a:t>
            </a:r>
            <a:r>
              <a:rPr lang="uk-UA" sz="18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b="1" dirty="0" err="1">
                <a:solidFill>
                  <a:srgbClr val="000000"/>
                </a:solidFill>
                <a:effectLst/>
                <a:latin typeface="DM Sans" pitchFamily="2" charset="0"/>
                <a:ea typeface="Times New Roman" panose="02020603050405020304" pitchFamily="18" charset="0"/>
                <a:cs typeface="Times New Roman" panose="02020603050405020304" pitchFamily="18" charset="0"/>
              </a:rPr>
              <a:t>sklearn</a:t>
            </a:r>
            <a:r>
              <a:rPr lang="uk-UA" sz="1800" b="1" dirty="0">
                <a:solidFill>
                  <a:srgbClr val="000000"/>
                </a:solidFill>
                <a:effectLst/>
                <a:latin typeface="DM Sans" pitchFamily="2" charset="0"/>
                <a:ea typeface="Times New Roman" panose="02020603050405020304" pitchFamily="18" charset="0"/>
                <a:cs typeface="Times New Roman" panose="02020603050405020304" pitchFamily="18" charset="0"/>
              </a:rPr>
              <a:t>)</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Це</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одна</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найбільш</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популярних</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бібліотек</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для</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машинного</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навчання</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err="1">
                <a:solidFill>
                  <a:srgbClr val="000000"/>
                </a:solidFill>
                <a:effectLst/>
                <a:latin typeface="DM Sans" pitchFamily="2" charset="0"/>
                <a:ea typeface="Times New Roman" panose="02020603050405020304" pitchFamily="18" charset="0"/>
                <a:cs typeface="Times New Roman" panose="02020603050405020304" pitchFamily="18" charset="0"/>
              </a:rPr>
              <a:t>Python</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Вона</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містить</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широкий</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набір</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алгоритмів</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для</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класифікації</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регресії</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кластеризації</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та</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вибору</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змінних</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а</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також</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інструменти</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для</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попередньої</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обробки</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даних</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оцінки</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моделі</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та</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пайплайнів</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a:t>
            </a:r>
            <a:endParaRPr lang="uk-UA" sz="1800" dirty="0">
              <a:effectLst/>
              <a:latin typeface="Calibri" panose="020F0502020204030204" pitchFamily="34" charset="0"/>
              <a:ea typeface="DengXian" panose="02010600030101010101" pitchFamily="2" charset="-122"/>
              <a:cs typeface="Arial" panose="020B0604020202020204" pitchFamily="34" charset="0"/>
            </a:endParaRPr>
          </a:p>
          <a:p>
            <a:pPr marL="342900" lvl="0" indent="-342900" algn="just">
              <a:lnSpc>
                <a:spcPct val="120000"/>
              </a:lnSpc>
              <a:spcBef>
                <a:spcPts val="0"/>
              </a:spcBef>
              <a:buFont typeface="+mj-lt"/>
              <a:buAutoNum type="arabicPeriod"/>
            </a:pPr>
            <a:r>
              <a:rPr lang="uk-UA" sz="1800" b="1" dirty="0" err="1">
                <a:solidFill>
                  <a:srgbClr val="000000"/>
                </a:solidFill>
                <a:effectLst/>
                <a:latin typeface="DM Sans" pitchFamily="2" charset="0"/>
                <a:ea typeface="Times New Roman" panose="02020603050405020304" pitchFamily="18" charset="0"/>
                <a:cs typeface="Times New Roman" panose="02020603050405020304" pitchFamily="18" charset="0"/>
              </a:rPr>
              <a:t>TensorFlow</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Відкрита</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бібліотека</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розроблена</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err="1">
                <a:solidFill>
                  <a:srgbClr val="000000"/>
                </a:solidFill>
                <a:effectLst/>
                <a:latin typeface="DM Sans" pitchFamily="2" charset="0"/>
                <a:ea typeface="Times New Roman" panose="02020603050405020304" pitchFamily="18" charset="0"/>
                <a:cs typeface="Times New Roman" panose="02020603050405020304" pitchFamily="18" charset="0"/>
              </a:rPr>
              <a:t>Google</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err="1">
                <a:solidFill>
                  <a:srgbClr val="000000"/>
                </a:solidFill>
                <a:effectLst/>
                <a:latin typeface="DM Sans" pitchFamily="2" charset="0"/>
                <a:ea typeface="Times New Roman" panose="02020603050405020304" pitchFamily="18" charset="0"/>
                <a:cs typeface="Times New Roman" panose="02020603050405020304" pitchFamily="18" charset="0"/>
              </a:rPr>
              <a:t>Brain</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err="1">
                <a:solidFill>
                  <a:srgbClr val="000000"/>
                </a:solidFill>
                <a:effectLst/>
                <a:latin typeface="DM Sans" pitchFamily="2" charset="0"/>
                <a:ea typeface="Times New Roman" panose="02020603050405020304" pitchFamily="18" charset="0"/>
                <a:cs typeface="Times New Roman" panose="02020603050405020304" pitchFamily="18" charset="0"/>
              </a:rPr>
              <a:t>Team</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err="1">
                <a:solidFill>
                  <a:srgbClr val="000000"/>
                </a:solidFill>
                <a:effectLst/>
                <a:latin typeface="DM Sans" pitchFamily="2" charset="0"/>
                <a:ea typeface="Times New Roman" panose="02020603050405020304" pitchFamily="18" charset="0"/>
                <a:cs typeface="Times New Roman" panose="02020603050405020304" pitchFamily="18" charset="0"/>
              </a:rPr>
              <a:t>TensorFlow</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широко</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використовується</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для</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глибинного</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навчання</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Вона</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дозволяє</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створювати</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складні</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архітектури</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нейронних</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мереж</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можливістю</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масштабування</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різні</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платформи</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від</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мобільних</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пристроїв</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до</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великих</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кластерів</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серверів</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a:t>
            </a:r>
            <a:endParaRPr lang="uk-UA" sz="1800" dirty="0">
              <a:effectLst/>
              <a:latin typeface="Calibri" panose="020F0502020204030204" pitchFamily="34" charset="0"/>
              <a:ea typeface="DengXian" panose="02010600030101010101" pitchFamily="2" charset="-122"/>
              <a:cs typeface="Arial" panose="020B0604020202020204" pitchFamily="34" charset="0"/>
            </a:endParaRPr>
          </a:p>
          <a:p>
            <a:pPr marL="342900" lvl="0" indent="-342900" algn="just">
              <a:lnSpc>
                <a:spcPct val="120000"/>
              </a:lnSpc>
              <a:spcBef>
                <a:spcPts val="0"/>
              </a:spcBef>
              <a:buFont typeface="+mj-lt"/>
              <a:buAutoNum type="arabicPeriod"/>
            </a:pPr>
            <a:r>
              <a:rPr lang="uk-UA" sz="1800" b="1" dirty="0" err="1">
                <a:solidFill>
                  <a:srgbClr val="000000"/>
                </a:solidFill>
                <a:effectLst/>
                <a:latin typeface="DM Sans" pitchFamily="2" charset="0"/>
                <a:ea typeface="Times New Roman" panose="02020603050405020304" pitchFamily="18" charset="0"/>
                <a:cs typeface="Times New Roman" panose="02020603050405020304" pitchFamily="18" charset="0"/>
              </a:rPr>
              <a:t>Keras</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Це</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високорівневий</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інтерфейс</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для</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нейронних</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мереж</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який</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працює</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поверх</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err="1">
                <a:solidFill>
                  <a:srgbClr val="000000"/>
                </a:solidFill>
                <a:effectLst/>
                <a:latin typeface="DM Sans" pitchFamily="2" charset="0"/>
                <a:ea typeface="Times New Roman" panose="02020603050405020304" pitchFamily="18" charset="0"/>
                <a:cs typeface="Times New Roman" panose="02020603050405020304" pitchFamily="18" charset="0"/>
              </a:rPr>
              <a:t>TensorFlow</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err="1">
                <a:solidFill>
                  <a:srgbClr val="000000"/>
                </a:solidFill>
                <a:effectLst/>
                <a:latin typeface="DM Sans" pitchFamily="2" charset="0"/>
                <a:ea typeface="Times New Roman" panose="02020603050405020304" pitchFamily="18" charset="0"/>
                <a:cs typeface="Times New Roman" panose="02020603050405020304" pitchFamily="18" charset="0"/>
              </a:rPr>
              <a:t>Theano</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або</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CNTK. </a:t>
            </a:r>
            <a:r>
              <a:rPr lang="uk-UA" sz="1800" dirty="0" err="1">
                <a:solidFill>
                  <a:srgbClr val="000000"/>
                </a:solidFill>
                <a:effectLst/>
                <a:latin typeface="DM Sans" pitchFamily="2" charset="0"/>
                <a:ea typeface="Times New Roman" panose="02020603050405020304" pitchFamily="18" charset="0"/>
                <a:cs typeface="Times New Roman" panose="02020603050405020304" pitchFamily="18" charset="0"/>
              </a:rPr>
              <a:t>Keras</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робить</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експериментування</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нейронними</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мережами</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швидким</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та</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простим</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завдяки</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своїй</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простоті</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та</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зручності</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a:t>
            </a:r>
            <a:endParaRPr lang="uk-UA" sz="1800" dirty="0">
              <a:effectLst/>
              <a:latin typeface="Calibri" panose="020F0502020204030204" pitchFamily="34" charset="0"/>
              <a:ea typeface="DengXian" panose="02010600030101010101" pitchFamily="2" charset="-122"/>
              <a:cs typeface="Arial" panose="020B0604020202020204" pitchFamily="34" charset="0"/>
            </a:endParaRPr>
          </a:p>
          <a:p>
            <a:pPr marL="342900" lvl="0" indent="-342900" algn="just">
              <a:lnSpc>
                <a:spcPct val="120000"/>
              </a:lnSpc>
              <a:spcBef>
                <a:spcPts val="0"/>
              </a:spcBef>
              <a:buFont typeface="+mj-lt"/>
              <a:buAutoNum type="arabicPeriod"/>
            </a:pPr>
            <a:r>
              <a:rPr lang="uk-UA" sz="1800" b="1" dirty="0" err="1">
                <a:solidFill>
                  <a:srgbClr val="000000"/>
                </a:solidFill>
                <a:effectLst/>
                <a:latin typeface="DM Sans" pitchFamily="2" charset="0"/>
                <a:ea typeface="Times New Roman" panose="02020603050405020304" pitchFamily="18" charset="0"/>
                <a:cs typeface="Times New Roman" panose="02020603050405020304" pitchFamily="18" charset="0"/>
              </a:rPr>
              <a:t>Pandas</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Бібліотека</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для</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обробки</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та</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аналізу</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даних</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яка</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надає</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швидкі</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гнучкі</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та</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виразні</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структури</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даних</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призначені</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для</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роботи</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реляційними</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або</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маркованими</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даними</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які</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легко</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і</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інтуїтивно</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роблять</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роботу</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даними</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1800" dirty="0" err="1">
                <a:solidFill>
                  <a:srgbClr val="000000"/>
                </a:solidFill>
                <a:effectLst/>
                <a:latin typeface="DM Sans" pitchFamily="2" charset="0"/>
                <a:ea typeface="Times New Roman" panose="02020603050405020304" pitchFamily="18" charset="0"/>
                <a:cs typeface="Times New Roman" panose="02020603050405020304" pitchFamily="18" charset="0"/>
              </a:rPr>
              <a:t>Python</a:t>
            </a:r>
            <a:r>
              <a:rPr lang="uk-UA" sz="1800" dirty="0">
                <a:solidFill>
                  <a:srgbClr val="000000"/>
                </a:solidFill>
                <a:effectLst/>
                <a:latin typeface="DM Sans" pitchFamily="2" charset="0"/>
                <a:ea typeface="Times New Roman" panose="02020603050405020304" pitchFamily="18" charset="0"/>
                <a:cs typeface="Times New Roman" panose="02020603050405020304" pitchFamily="18" charset="0"/>
              </a:rPr>
              <a:t>.</a:t>
            </a:r>
            <a:endParaRPr lang="uk-UA" sz="1800" dirty="0">
              <a:effectLst/>
              <a:latin typeface="Calibri" panose="020F0502020204030204" pitchFamily="34" charset="0"/>
              <a:ea typeface="DengXian" panose="02010600030101010101" pitchFamily="2" charset="-122"/>
              <a:cs typeface="Arial" panose="020B0604020202020204" pitchFamily="34" charset="0"/>
            </a:endParaRPr>
          </a:p>
          <a:p>
            <a:pPr>
              <a:lnSpc>
                <a:spcPct val="120000"/>
              </a:lnSpc>
              <a:spcBef>
                <a:spcPts val="0"/>
              </a:spcBef>
            </a:pPr>
            <a:endParaRPr lang="uk-UA" dirty="0"/>
          </a:p>
        </p:txBody>
      </p:sp>
    </p:spTree>
    <p:extLst>
      <p:ext uri="{BB962C8B-B14F-4D97-AF65-F5344CB8AC3E}">
        <p14:creationId xmlns:p14="http://schemas.microsoft.com/office/powerpoint/2010/main" val="2978739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B23E2C8-DCF6-8A3A-790B-B36D8A5ED6F4}"/>
              </a:ext>
            </a:extLst>
          </p:cNvPr>
          <p:cNvSpPr>
            <a:spLocks noGrp="1"/>
          </p:cNvSpPr>
          <p:nvPr>
            <p:ph type="title"/>
          </p:nvPr>
        </p:nvSpPr>
        <p:spPr>
          <a:xfrm>
            <a:off x="838200" y="365125"/>
            <a:ext cx="10515600" cy="843565"/>
          </a:xfrm>
        </p:spPr>
        <p:txBody>
          <a:bodyPr>
            <a:normAutofit/>
          </a:bodyPr>
          <a:lstStyle/>
          <a:p>
            <a:pPr algn="ctr"/>
            <a:r>
              <a:rPr lang="uk-UA" sz="3600" b="1" dirty="0">
                <a:effectLst/>
                <a:latin typeface="Calibri" panose="020F0502020204030204" pitchFamily="34" charset="0"/>
                <a:ea typeface="Times New Roman" panose="02020603050405020304" pitchFamily="18" charset="0"/>
              </a:rPr>
              <a:t>Інструменти</a:t>
            </a:r>
            <a:r>
              <a:rPr lang="uk-UA" sz="3600" b="1" dirty="0">
                <a:effectLst/>
                <a:latin typeface="DM Sans" pitchFamily="2" charset="0"/>
                <a:ea typeface="Times New Roman" panose="02020603050405020304" pitchFamily="18" charset="0"/>
                <a:cs typeface="Times New Roman" panose="02020603050405020304" pitchFamily="18" charset="0"/>
              </a:rPr>
              <a:t> </a:t>
            </a:r>
            <a:r>
              <a:rPr lang="uk-UA" sz="3600" b="1" dirty="0">
                <a:effectLst/>
                <a:latin typeface="Calibri" panose="020F0502020204030204" pitchFamily="34" charset="0"/>
                <a:ea typeface="Times New Roman" panose="02020603050405020304" pitchFamily="18" charset="0"/>
              </a:rPr>
              <a:t>та</a:t>
            </a:r>
            <a:r>
              <a:rPr lang="uk-UA" sz="3600" b="1" dirty="0">
                <a:effectLst/>
                <a:latin typeface="DM Sans" pitchFamily="2" charset="0"/>
                <a:ea typeface="Times New Roman" panose="02020603050405020304" pitchFamily="18" charset="0"/>
                <a:cs typeface="Times New Roman" panose="02020603050405020304" pitchFamily="18" charset="0"/>
              </a:rPr>
              <a:t> </a:t>
            </a:r>
            <a:r>
              <a:rPr lang="uk-UA" sz="3600" b="1" dirty="0">
                <a:effectLst/>
                <a:latin typeface="Calibri" panose="020F0502020204030204" pitchFamily="34" charset="0"/>
                <a:ea typeface="Times New Roman" panose="02020603050405020304" pitchFamily="18" charset="0"/>
              </a:rPr>
              <a:t>бібліотеки</a:t>
            </a:r>
            <a:r>
              <a:rPr lang="uk-UA" sz="3600" b="1" dirty="0">
                <a:effectLst/>
                <a:latin typeface="DM Sans" pitchFamily="2" charset="0"/>
                <a:ea typeface="Times New Roman" panose="02020603050405020304" pitchFamily="18" charset="0"/>
                <a:cs typeface="Times New Roman" panose="02020603050405020304" pitchFamily="18" charset="0"/>
              </a:rPr>
              <a:t> </a:t>
            </a:r>
            <a:r>
              <a:rPr lang="uk-UA" sz="3600" b="1" dirty="0">
                <a:effectLst/>
                <a:latin typeface="Calibri" panose="020F0502020204030204" pitchFamily="34" charset="0"/>
                <a:ea typeface="Times New Roman" panose="02020603050405020304" pitchFamily="18" charset="0"/>
              </a:rPr>
              <a:t>машинного</a:t>
            </a:r>
            <a:r>
              <a:rPr lang="uk-UA" sz="3600" b="1" dirty="0">
                <a:effectLst/>
                <a:latin typeface="DM Sans" pitchFamily="2" charset="0"/>
                <a:ea typeface="Times New Roman" panose="02020603050405020304" pitchFamily="18" charset="0"/>
                <a:cs typeface="Times New Roman" panose="02020603050405020304" pitchFamily="18" charset="0"/>
              </a:rPr>
              <a:t> </a:t>
            </a:r>
            <a:r>
              <a:rPr lang="uk-UA" sz="3600" b="1" dirty="0">
                <a:effectLst/>
                <a:latin typeface="Calibri" panose="020F0502020204030204" pitchFamily="34" charset="0"/>
                <a:ea typeface="Times New Roman" panose="02020603050405020304" pitchFamily="18" charset="0"/>
              </a:rPr>
              <a:t>навчання</a:t>
            </a:r>
            <a:endParaRPr lang="uk-UA" sz="3600" b="1" dirty="0"/>
          </a:p>
        </p:txBody>
      </p:sp>
      <p:sp>
        <p:nvSpPr>
          <p:cNvPr id="3" name="Місце для вмісту 2">
            <a:extLst>
              <a:ext uri="{FF2B5EF4-FFF2-40B4-BE49-F238E27FC236}">
                <a16:creationId xmlns:a16="http://schemas.microsoft.com/office/drawing/2014/main" id="{AB40EB73-F1B1-4045-9BCE-495BE97128A0}"/>
              </a:ext>
            </a:extLst>
          </p:cNvPr>
          <p:cNvSpPr>
            <a:spLocks noGrp="1"/>
          </p:cNvSpPr>
          <p:nvPr>
            <p:ph idx="1"/>
          </p:nvPr>
        </p:nvSpPr>
        <p:spPr>
          <a:xfrm>
            <a:off x="838200" y="1253330"/>
            <a:ext cx="10515600" cy="5315635"/>
          </a:xfrm>
        </p:spPr>
        <p:txBody>
          <a:bodyPr>
            <a:normAutofit fontScale="92500" lnSpcReduction="10000"/>
          </a:bodyPr>
          <a:lstStyle/>
          <a:p>
            <a:pPr marL="457200" lvl="0" indent="-457200" algn="just">
              <a:lnSpc>
                <a:spcPct val="120000"/>
              </a:lnSpc>
              <a:spcBef>
                <a:spcPts val="0"/>
              </a:spcBef>
              <a:buFont typeface="+mj-lt"/>
              <a:buAutoNum type="arabicPeriod" startAt="5"/>
            </a:pPr>
            <a:r>
              <a:rPr lang="uk-UA" sz="2200" b="1" dirty="0" err="1">
                <a:solidFill>
                  <a:srgbClr val="000000"/>
                </a:solidFill>
                <a:effectLst/>
                <a:latin typeface="DM Sans" pitchFamily="2" charset="0"/>
                <a:ea typeface="Times New Roman" panose="02020603050405020304" pitchFamily="18" charset="0"/>
                <a:cs typeface="Times New Roman" panose="02020603050405020304" pitchFamily="18" charset="0"/>
              </a:rPr>
              <a:t>NumPy</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Бібліотека</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для</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обчислень</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великими</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масивами</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та</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матрицями</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err="1">
                <a:solidFill>
                  <a:srgbClr val="000000"/>
                </a:solidFill>
                <a:effectLst/>
                <a:latin typeface="DM Sans" pitchFamily="2" charset="0"/>
                <a:ea typeface="Times New Roman" panose="02020603050405020304" pitchFamily="18" charset="0"/>
                <a:cs typeface="Times New Roman" panose="02020603050405020304" pitchFamily="18" charset="0"/>
              </a:rPr>
              <a:t>NumPy</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є</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основою</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для</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багатьох</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інших</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бібліотек</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машинного</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навчання</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оскільки</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вона</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надає</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ефективні</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структури</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даних</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та</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операції</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a:t>
            </a:r>
            <a:endParaRPr lang="uk-UA" sz="2200" dirty="0">
              <a:effectLst/>
              <a:latin typeface="Calibri" panose="020F0502020204030204" pitchFamily="34" charset="0"/>
              <a:ea typeface="DengXian" panose="02010600030101010101" pitchFamily="2" charset="-122"/>
              <a:cs typeface="Arial" panose="020B0604020202020204" pitchFamily="34" charset="0"/>
            </a:endParaRPr>
          </a:p>
          <a:p>
            <a:pPr marL="457200" lvl="0" indent="-457200" algn="just">
              <a:lnSpc>
                <a:spcPct val="120000"/>
              </a:lnSpc>
              <a:spcBef>
                <a:spcPts val="0"/>
              </a:spcBef>
              <a:buFont typeface="+mj-lt"/>
              <a:buAutoNum type="arabicPeriod" startAt="5"/>
            </a:pPr>
            <a:r>
              <a:rPr lang="uk-UA" sz="2200" b="1" dirty="0" err="1">
                <a:solidFill>
                  <a:srgbClr val="000000"/>
                </a:solidFill>
                <a:effectLst/>
                <a:latin typeface="DM Sans" pitchFamily="2" charset="0"/>
                <a:ea typeface="Times New Roman" panose="02020603050405020304" pitchFamily="18" charset="0"/>
                <a:cs typeface="Times New Roman" panose="02020603050405020304" pitchFamily="18" charset="0"/>
              </a:rPr>
              <a:t>Matplotlib</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Бібліотека</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для</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створення</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статичних</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інтерактивних</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та</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анімованих</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візуалізацій</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у</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err="1">
                <a:solidFill>
                  <a:srgbClr val="000000"/>
                </a:solidFill>
                <a:effectLst/>
                <a:latin typeface="DM Sans" pitchFamily="2" charset="0"/>
                <a:ea typeface="Times New Roman" panose="02020603050405020304" pitchFamily="18" charset="0"/>
                <a:cs typeface="Times New Roman" panose="02020603050405020304" pitchFamily="18" charset="0"/>
              </a:rPr>
              <a:t>Python</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err="1">
                <a:solidFill>
                  <a:srgbClr val="000000"/>
                </a:solidFill>
                <a:effectLst/>
                <a:latin typeface="DM Sans" pitchFamily="2" charset="0"/>
                <a:ea typeface="Times New Roman" panose="02020603050405020304" pitchFamily="18" charset="0"/>
                <a:cs typeface="Times New Roman" panose="02020603050405020304" pitchFamily="18" charset="0"/>
              </a:rPr>
              <a:t>Matplotlib</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може</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використовуватися</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для</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створення</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графіків</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гістограм</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спектрів</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потужності</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тощо</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a:t>
            </a:r>
            <a:endParaRPr lang="uk-UA" sz="2200" dirty="0">
              <a:effectLst/>
              <a:latin typeface="Calibri" panose="020F0502020204030204" pitchFamily="34" charset="0"/>
              <a:ea typeface="DengXian" panose="02010600030101010101" pitchFamily="2" charset="-122"/>
              <a:cs typeface="Arial" panose="020B0604020202020204" pitchFamily="34" charset="0"/>
            </a:endParaRPr>
          </a:p>
          <a:p>
            <a:pPr marL="457200" lvl="0" indent="-457200" algn="just">
              <a:lnSpc>
                <a:spcPct val="120000"/>
              </a:lnSpc>
              <a:spcBef>
                <a:spcPts val="0"/>
              </a:spcBef>
              <a:buFont typeface="+mj-lt"/>
              <a:buAutoNum type="arabicPeriod" startAt="5"/>
            </a:pPr>
            <a:r>
              <a:rPr lang="uk-UA" sz="2200" b="1" dirty="0" err="1">
                <a:solidFill>
                  <a:srgbClr val="000000"/>
                </a:solidFill>
                <a:effectLst/>
                <a:latin typeface="DM Sans" pitchFamily="2" charset="0"/>
                <a:ea typeface="Times New Roman" panose="02020603050405020304" pitchFamily="18" charset="0"/>
                <a:cs typeface="Times New Roman" panose="02020603050405020304" pitchFamily="18" charset="0"/>
              </a:rPr>
              <a:t>Seaborn</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Надбудова</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над</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err="1">
                <a:solidFill>
                  <a:srgbClr val="000000"/>
                </a:solidFill>
                <a:effectLst/>
                <a:latin typeface="DM Sans" pitchFamily="2" charset="0"/>
                <a:ea typeface="Times New Roman" panose="02020603050405020304" pitchFamily="18" charset="0"/>
                <a:cs typeface="Times New Roman" panose="02020603050405020304" pitchFamily="18" charset="0"/>
              </a:rPr>
              <a:t>Matplotlib</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яка</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надає</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більш</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високорівневий</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інтерфейс</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для</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створення</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статистичних</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графіків</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err="1">
                <a:solidFill>
                  <a:srgbClr val="000000"/>
                </a:solidFill>
                <a:effectLst/>
                <a:latin typeface="DM Sans" pitchFamily="2" charset="0"/>
                <a:ea typeface="Times New Roman" panose="02020603050405020304" pitchFamily="18" charset="0"/>
                <a:cs typeface="Times New Roman" panose="02020603050405020304" pitchFamily="18" charset="0"/>
              </a:rPr>
              <a:t>Seaborn</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робить</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графіки</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більш</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привабливими</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та</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зрозумілими</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за</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замовчуванням</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a:t>
            </a:r>
            <a:endParaRPr lang="uk-UA" sz="2200" dirty="0">
              <a:effectLst/>
              <a:latin typeface="Calibri" panose="020F0502020204030204" pitchFamily="34" charset="0"/>
              <a:ea typeface="DengXian" panose="02010600030101010101" pitchFamily="2" charset="-122"/>
              <a:cs typeface="Arial" panose="020B0604020202020204" pitchFamily="34" charset="0"/>
            </a:endParaRPr>
          </a:p>
          <a:p>
            <a:pPr marL="457200" lvl="0" indent="-457200" algn="just">
              <a:lnSpc>
                <a:spcPct val="120000"/>
              </a:lnSpc>
              <a:spcBef>
                <a:spcPts val="0"/>
              </a:spcBef>
              <a:buFont typeface="+mj-lt"/>
              <a:buAutoNum type="arabicPeriod" startAt="5"/>
            </a:pPr>
            <a:r>
              <a:rPr lang="uk-UA" sz="2200" b="1" dirty="0" err="1">
                <a:solidFill>
                  <a:srgbClr val="000000"/>
                </a:solidFill>
                <a:effectLst/>
                <a:latin typeface="DM Sans" pitchFamily="2" charset="0"/>
                <a:ea typeface="Times New Roman" panose="02020603050405020304" pitchFamily="18" charset="0"/>
                <a:cs typeface="Times New Roman" panose="02020603050405020304" pitchFamily="18" charset="0"/>
              </a:rPr>
              <a:t>Plotly</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Інша</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бібліотека</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для</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візуалізації</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яка</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підтримує</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інтерактивні</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графіки</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та</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дашборди</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a:t>
            </a:r>
            <a:endParaRPr lang="uk-UA" sz="2200" dirty="0">
              <a:effectLst/>
              <a:latin typeface="Calibri" panose="020F0502020204030204" pitchFamily="34" charset="0"/>
              <a:ea typeface="DengXian" panose="02010600030101010101" pitchFamily="2" charset="-122"/>
              <a:cs typeface="Arial" panose="020B0604020202020204" pitchFamily="34" charset="0"/>
            </a:endParaRPr>
          </a:p>
          <a:p>
            <a:pPr marL="457200" lvl="0" indent="-457200" algn="just">
              <a:lnSpc>
                <a:spcPct val="120000"/>
              </a:lnSpc>
              <a:spcBef>
                <a:spcPts val="0"/>
              </a:spcBef>
              <a:buFont typeface="+mj-lt"/>
              <a:buAutoNum type="arabicPeriod" startAt="5"/>
            </a:pPr>
            <a:r>
              <a:rPr lang="uk-UA" sz="2200" b="1" dirty="0" err="1">
                <a:solidFill>
                  <a:srgbClr val="000000"/>
                </a:solidFill>
                <a:effectLst/>
                <a:latin typeface="DM Sans" pitchFamily="2" charset="0"/>
                <a:ea typeface="Times New Roman" panose="02020603050405020304" pitchFamily="18" charset="0"/>
                <a:cs typeface="Times New Roman" panose="02020603050405020304" pitchFamily="18" charset="0"/>
              </a:rPr>
              <a:t>Jupyter</a:t>
            </a:r>
            <a:r>
              <a:rPr lang="uk-UA" sz="22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b="1" dirty="0" err="1">
                <a:solidFill>
                  <a:srgbClr val="000000"/>
                </a:solidFill>
                <a:effectLst/>
                <a:latin typeface="DM Sans" pitchFamily="2" charset="0"/>
                <a:ea typeface="Times New Roman" panose="02020603050405020304" pitchFamily="18" charset="0"/>
                <a:cs typeface="Times New Roman" panose="02020603050405020304" pitchFamily="18" charset="0"/>
              </a:rPr>
              <a:t>Notebook</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Веб</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додаток</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який</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дозволяє</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створювати</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та</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ділитися</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документами</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які</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містять</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живий</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код</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рівняння</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візуалізації</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та</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пояснювальний</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текст</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a:t>
            </a:r>
            <a:endParaRPr lang="uk-UA" sz="2200" dirty="0">
              <a:effectLst/>
              <a:latin typeface="Calibri" panose="020F0502020204030204" pitchFamily="34" charset="0"/>
              <a:ea typeface="DengXian" panose="02010600030101010101" pitchFamily="2" charset="-122"/>
              <a:cs typeface="Arial" panose="020B0604020202020204" pitchFamily="34" charset="0"/>
            </a:endParaRPr>
          </a:p>
          <a:p>
            <a:pPr indent="0" algn="just">
              <a:lnSpc>
                <a:spcPct val="120000"/>
              </a:lnSpc>
              <a:spcBef>
                <a:spcPts val="0"/>
              </a:spcBef>
              <a:buNone/>
            </a:pP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Ці</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інструменти</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та</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бібліотеки</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забезпечують</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потужні</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можливості</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для</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дослідників</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та</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розробників</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що</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працюють</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у</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сфері</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машинного</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навчання</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і</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вони</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стали</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стандартом</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у</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цій</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області</a:t>
            </a:r>
            <a:r>
              <a:rPr lang="uk-UA" sz="2200" dirty="0">
                <a:solidFill>
                  <a:srgbClr val="000000"/>
                </a:solidFill>
                <a:effectLst/>
                <a:latin typeface="DM Sans" pitchFamily="2" charset="0"/>
                <a:ea typeface="Times New Roman" panose="02020603050405020304" pitchFamily="18" charset="0"/>
                <a:cs typeface="Times New Roman" panose="02020603050405020304" pitchFamily="18" charset="0"/>
              </a:rPr>
              <a:t>.</a:t>
            </a:r>
            <a:endParaRPr lang="uk-UA" sz="2200" dirty="0">
              <a:effectLst/>
              <a:latin typeface="Calibri" panose="020F0502020204030204" pitchFamily="34" charset="0"/>
              <a:ea typeface="DengXian" panose="02010600030101010101" pitchFamily="2" charset="-122"/>
              <a:cs typeface="Arial" panose="020B0604020202020204" pitchFamily="34" charset="0"/>
            </a:endParaRPr>
          </a:p>
          <a:p>
            <a:endParaRPr lang="uk-UA" dirty="0"/>
          </a:p>
        </p:txBody>
      </p:sp>
    </p:spTree>
    <p:extLst>
      <p:ext uri="{BB962C8B-B14F-4D97-AF65-F5344CB8AC3E}">
        <p14:creationId xmlns:p14="http://schemas.microsoft.com/office/powerpoint/2010/main" val="3681308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2B9C343-43DC-D7B6-A267-7A45FA98E0EB}"/>
              </a:ext>
            </a:extLst>
          </p:cNvPr>
          <p:cNvSpPr>
            <a:spLocks noGrp="1"/>
          </p:cNvSpPr>
          <p:nvPr>
            <p:ph type="title"/>
          </p:nvPr>
        </p:nvSpPr>
        <p:spPr>
          <a:xfrm>
            <a:off x="838200" y="365126"/>
            <a:ext cx="10515600" cy="812034"/>
          </a:xfrm>
        </p:spPr>
        <p:txBody>
          <a:bodyPr/>
          <a:lstStyle/>
          <a:p>
            <a:pPr algn="ctr"/>
            <a:r>
              <a:rPr lang="uk-UA" dirty="0"/>
              <a:t>Середовища для розробки</a:t>
            </a:r>
          </a:p>
        </p:txBody>
      </p:sp>
      <p:sp>
        <p:nvSpPr>
          <p:cNvPr id="3" name="Місце для вмісту 2">
            <a:extLst>
              <a:ext uri="{FF2B5EF4-FFF2-40B4-BE49-F238E27FC236}">
                <a16:creationId xmlns:a16="http://schemas.microsoft.com/office/drawing/2014/main" id="{0F007221-00AF-F3C8-76A4-243F4824A309}"/>
              </a:ext>
            </a:extLst>
          </p:cNvPr>
          <p:cNvSpPr>
            <a:spLocks noGrp="1"/>
          </p:cNvSpPr>
          <p:nvPr>
            <p:ph idx="1"/>
          </p:nvPr>
        </p:nvSpPr>
        <p:spPr>
          <a:xfrm>
            <a:off x="838200" y="1177160"/>
            <a:ext cx="10515600" cy="5423337"/>
          </a:xfrm>
        </p:spPr>
        <p:txBody>
          <a:bodyPr>
            <a:noAutofit/>
          </a:bodyPr>
          <a:lstStyle/>
          <a:p>
            <a:pPr>
              <a:lnSpc>
                <a:spcPct val="120000"/>
              </a:lnSpc>
              <a:spcBef>
                <a:spcPts val="0"/>
              </a:spcBef>
            </a:pPr>
            <a:r>
              <a:rPr lang="en-US" sz="2400" b="1" dirty="0"/>
              <a:t>Visual Studio Code</a:t>
            </a:r>
          </a:p>
          <a:p>
            <a:pPr>
              <a:lnSpc>
                <a:spcPct val="120000"/>
              </a:lnSpc>
              <a:spcBef>
                <a:spcPts val="0"/>
              </a:spcBef>
            </a:pPr>
            <a:r>
              <a:rPr lang="en-US" sz="2400" b="1" dirty="0"/>
              <a:t>IDLE</a:t>
            </a:r>
          </a:p>
          <a:p>
            <a:pPr>
              <a:lnSpc>
                <a:spcPct val="120000"/>
              </a:lnSpc>
              <a:spcBef>
                <a:spcPts val="0"/>
              </a:spcBef>
            </a:pPr>
            <a:r>
              <a:rPr lang="en-US" sz="2400" b="1" dirty="0"/>
              <a:t>Anaconda (Spider)</a:t>
            </a:r>
          </a:p>
          <a:p>
            <a:pPr>
              <a:lnSpc>
                <a:spcPct val="120000"/>
              </a:lnSpc>
              <a:spcBef>
                <a:spcPts val="0"/>
              </a:spcBef>
            </a:pPr>
            <a:r>
              <a:rPr lang="en-US" sz="2400" b="1" dirty="0" err="1"/>
              <a:t>Colab</a:t>
            </a:r>
            <a:r>
              <a:rPr lang="uk-UA" sz="2400" b="1" dirty="0">
                <a:solidFill>
                  <a:srgbClr val="000000"/>
                </a:solidFill>
                <a:effectLst/>
                <a:latin typeface="DM Sans" pitchFamily="2" charset="0"/>
                <a:ea typeface="Times New Roman" panose="02020603050405020304" pitchFamily="18" charset="0"/>
                <a:cs typeface="Times New Roman" panose="02020603050405020304" pitchFamily="18" charset="0"/>
              </a:rPr>
              <a:t>,</a:t>
            </a:r>
            <a:r>
              <a:rPr lang="uk-UA" sz="24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або</a:t>
            </a:r>
            <a:r>
              <a:rPr lang="uk-UA" sz="24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400" dirty="0" err="1">
                <a:solidFill>
                  <a:srgbClr val="000000"/>
                </a:solidFill>
                <a:effectLst/>
                <a:latin typeface="DM Sans" pitchFamily="2" charset="0"/>
                <a:ea typeface="Times New Roman" panose="02020603050405020304" pitchFamily="18" charset="0"/>
                <a:cs typeface="Times New Roman" panose="02020603050405020304" pitchFamily="18" charset="0"/>
              </a:rPr>
              <a:t>Google</a:t>
            </a:r>
            <a:r>
              <a:rPr lang="uk-UA" sz="24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400" dirty="0" err="1">
                <a:solidFill>
                  <a:srgbClr val="000000"/>
                </a:solidFill>
                <a:effectLst/>
                <a:latin typeface="DM Sans" pitchFamily="2" charset="0"/>
                <a:ea typeface="Times New Roman" panose="02020603050405020304" pitchFamily="18" charset="0"/>
                <a:cs typeface="Times New Roman" panose="02020603050405020304" pitchFamily="18" charset="0"/>
              </a:rPr>
              <a:t>Colaboratory</a:t>
            </a:r>
            <a:r>
              <a:rPr lang="uk-UA" sz="24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є</a:t>
            </a:r>
            <a:r>
              <a:rPr lang="uk-UA" sz="24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безкоштовним</a:t>
            </a:r>
            <a:r>
              <a:rPr lang="uk-UA" sz="24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облачним</a:t>
            </a:r>
            <a:r>
              <a:rPr lang="uk-UA" sz="24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сервісом</a:t>
            </a:r>
            <a:r>
              <a:rPr lang="uk-UA" sz="24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від</a:t>
            </a:r>
            <a:r>
              <a:rPr lang="uk-UA" sz="24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400" dirty="0" err="1">
                <a:solidFill>
                  <a:srgbClr val="000000"/>
                </a:solidFill>
                <a:effectLst/>
                <a:latin typeface="DM Sans" pitchFamily="2" charset="0"/>
                <a:ea typeface="Times New Roman" panose="02020603050405020304" pitchFamily="18" charset="0"/>
                <a:cs typeface="Times New Roman" panose="02020603050405020304" pitchFamily="18" charset="0"/>
              </a:rPr>
              <a:t>Google</a:t>
            </a:r>
            <a:r>
              <a:rPr lang="uk-UA" sz="24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який</a:t>
            </a:r>
            <a:r>
              <a:rPr lang="uk-UA" sz="24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дозволяє</a:t>
            </a:r>
            <a:r>
              <a:rPr lang="uk-UA" sz="24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писати</a:t>
            </a:r>
            <a:r>
              <a:rPr lang="uk-UA" sz="24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та</a:t>
            </a:r>
            <a:r>
              <a:rPr lang="uk-UA" sz="24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виконувати</a:t>
            </a:r>
            <a:r>
              <a:rPr lang="uk-UA" sz="24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код</a:t>
            </a:r>
            <a:r>
              <a:rPr lang="uk-UA" sz="24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400" dirty="0" err="1">
                <a:solidFill>
                  <a:srgbClr val="000000"/>
                </a:solidFill>
                <a:effectLst/>
                <a:latin typeface="DM Sans" pitchFamily="2" charset="0"/>
                <a:ea typeface="Times New Roman" panose="02020603050405020304" pitchFamily="18" charset="0"/>
                <a:cs typeface="Times New Roman" panose="02020603050405020304" pitchFamily="18" charset="0"/>
              </a:rPr>
              <a:t>Python</a:t>
            </a:r>
            <a:r>
              <a:rPr lang="uk-UA" sz="24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через</a:t>
            </a:r>
            <a:r>
              <a:rPr lang="uk-UA" sz="24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веб</a:t>
            </a:r>
            <a:r>
              <a:rPr lang="uk-UA" sz="2400" dirty="0">
                <a:solidFill>
                  <a:srgbClr val="000000"/>
                </a:solidFill>
                <a:effectLst/>
                <a:latin typeface="DM Sans" pitchFamily="2" charset="0"/>
                <a:ea typeface="Times New Roman" panose="02020603050405020304" pitchFamily="18" charset="0"/>
                <a:cs typeface="Times New Roman" panose="02020603050405020304" pitchFamily="18" charset="0"/>
              </a:rPr>
              <a:t>-</a:t>
            </a:r>
            <a:r>
              <a:rPr lang="uk-UA"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браузер</a:t>
            </a:r>
            <a:r>
              <a:rPr lang="uk-UA" sz="24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400" dirty="0" err="1">
                <a:solidFill>
                  <a:srgbClr val="000000"/>
                </a:solidFill>
                <a:effectLst/>
                <a:latin typeface="DM Sans" pitchFamily="2" charset="0"/>
                <a:ea typeface="Times New Roman" panose="02020603050405020304" pitchFamily="18" charset="0"/>
                <a:cs typeface="Times New Roman" panose="02020603050405020304" pitchFamily="18" charset="0"/>
              </a:rPr>
              <a:t>Colab</a:t>
            </a:r>
            <a:r>
              <a:rPr lang="uk-UA" sz="24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широко</a:t>
            </a:r>
            <a:r>
              <a:rPr lang="uk-UA" sz="24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використовується</a:t>
            </a:r>
            <a:r>
              <a:rPr lang="uk-UA" sz="24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для</a:t>
            </a:r>
            <a:r>
              <a:rPr lang="uk-UA" sz="24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машинного</a:t>
            </a:r>
            <a:r>
              <a:rPr lang="uk-UA" sz="24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навчання</a:t>
            </a:r>
            <a:r>
              <a:rPr lang="uk-UA" sz="24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аналізу</a:t>
            </a:r>
            <a:r>
              <a:rPr lang="uk-UA" sz="24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даних</a:t>
            </a:r>
            <a:r>
              <a:rPr lang="uk-UA" sz="24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та</a:t>
            </a:r>
            <a:r>
              <a:rPr lang="uk-UA" sz="24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освіти</a:t>
            </a:r>
            <a:r>
              <a:rPr lang="uk-UA" sz="24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оскільки</a:t>
            </a:r>
            <a:r>
              <a:rPr lang="uk-UA" sz="24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він</a:t>
            </a:r>
            <a:r>
              <a:rPr lang="uk-UA" sz="24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надає</a:t>
            </a:r>
            <a:r>
              <a:rPr lang="uk-UA" sz="24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легкий</a:t>
            </a:r>
            <a:r>
              <a:rPr lang="uk-UA" sz="24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доступ</a:t>
            </a:r>
            <a:r>
              <a:rPr lang="uk-UA" sz="24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до</a:t>
            </a:r>
            <a:r>
              <a:rPr lang="uk-UA" sz="24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потужних</a:t>
            </a:r>
            <a:r>
              <a:rPr lang="uk-UA" sz="24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обчислювальних</a:t>
            </a:r>
            <a:r>
              <a:rPr lang="uk-UA" sz="24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ресурсів</a:t>
            </a:r>
            <a:r>
              <a:rPr lang="uk-UA" sz="24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включаючи</a:t>
            </a:r>
            <a:r>
              <a:rPr lang="uk-UA" sz="24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графічні</a:t>
            </a:r>
            <a:r>
              <a:rPr lang="uk-UA" sz="24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процесори</a:t>
            </a:r>
            <a:r>
              <a:rPr lang="uk-UA" sz="2400" dirty="0">
                <a:solidFill>
                  <a:srgbClr val="000000"/>
                </a:solidFill>
                <a:effectLst/>
                <a:latin typeface="DM Sans" pitchFamily="2" charset="0"/>
                <a:ea typeface="Times New Roman" panose="02020603050405020304" pitchFamily="18" charset="0"/>
                <a:cs typeface="Times New Roman" panose="02020603050405020304" pitchFamily="18" charset="0"/>
              </a:rPr>
              <a:t> (GPU) </a:t>
            </a:r>
            <a:r>
              <a:rPr lang="uk-UA"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та</a:t>
            </a:r>
            <a:r>
              <a:rPr lang="uk-UA" sz="24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тензорні</a:t>
            </a:r>
            <a:r>
              <a:rPr lang="uk-UA" sz="24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процесори</a:t>
            </a:r>
            <a:r>
              <a:rPr lang="uk-UA" sz="2400" dirty="0">
                <a:solidFill>
                  <a:srgbClr val="000000"/>
                </a:solidFill>
                <a:effectLst/>
                <a:latin typeface="DM Sans" pitchFamily="2" charset="0"/>
                <a:ea typeface="Times New Roman" panose="02020603050405020304" pitchFamily="18" charset="0"/>
                <a:cs typeface="Times New Roman" panose="02020603050405020304" pitchFamily="18" charset="0"/>
              </a:rPr>
              <a:t> (TPU).</a:t>
            </a:r>
            <a:endParaRPr lang="uk-UA" sz="2400" dirty="0">
              <a:effectLst/>
              <a:latin typeface="Calibri" panose="020F050202020403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2390941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6AA2B5-C74F-7766-F45B-5B36063C3301}"/>
              </a:ext>
            </a:extLst>
          </p:cNvPr>
          <p:cNvSpPr>
            <a:spLocks noGrp="1"/>
          </p:cNvSpPr>
          <p:nvPr>
            <p:ph type="title"/>
          </p:nvPr>
        </p:nvSpPr>
        <p:spPr>
          <a:xfrm>
            <a:off x="838200" y="365126"/>
            <a:ext cx="10515600" cy="625445"/>
          </a:xfrm>
        </p:spPr>
        <p:txBody>
          <a:bodyPr>
            <a:normAutofit fontScale="90000"/>
          </a:bodyPr>
          <a:lstStyle/>
          <a:p>
            <a:pPr algn="ctr"/>
            <a:r>
              <a:rPr lang="uk-UA" dirty="0">
                <a:solidFill>
                  <a:srgbClr val="000000"/>
                </a:solidFill>
                <a:latin typeface="Calibri" panose="020F0502020204030204" pitchFamily="34" charset="0"/>
                <a:ea typeface="Times New Roman" panose="02020603050405020304" pitchFamily="18" charset="0"/>
                <a:cs typeface="Calibri" panose="020F0502020204030204" pitchFamily="34" charset="0"/>
              </a:rPr>
              <a:t>Основні</a:t>
            </a:r>
            <a:r>
              <a:rPr lang="uk-UA" dirty="0">
                <a:solidFill>
                  <a:srgbClr val="000000"/>
                </a:solidFill>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latin typeface="Calibri" panose="020F0502020204030204" pitchFamily="34" charset="0"/>
                <a:ea typeface="Times New Roman" panose="02020603050405020304" pitchFamily="18" charset="0"/>
                <a:cs typeface="Calibri" panose="020F0502020204030204" pitchFamily="34" charset="0"/>
              </a:rPr>
              <a:t>особливості</a:t>
            </a:r>
            <a:r>
              <a:rPr lang="uk-UA" dirty="0">
                <a:solidFill>
                  <a:srgbClr val="000000"/>
                </a:solidFill>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latin typeface="Calibri" panose="020F0502020204030204" pitchFamily="34" charset="0"/>
                <a:ea typeface="Times New Roman" panose="02020603050405020304" pitchFamily="18" charset="0"/>
                <a:cs typeface="Calibri" panose="020F0502020204030204" pitchFamily="34" charset="0"/>
              </a:rPr>
              <a:t>та</a:t>
            </a:r>
            <a:r>
              <a:rPr lang="uk-UA" dirty="0">
                <a:solidFill>
                  <a:srgbClr val="000000"/>
                </a:solidFill>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latin typeface="Calibri" panose="020F0502020204030204" pitchFamily="34" charset="0"/>
                <a:ea typeface="Times New Roman" panose="02020603050405020304" pitchFamily="18" charset="0"/>
                <a:cs typeface="Calibri" panose="020F0502020204030204" pitchFamily="34" charset="0"/>
              </a:rPr>
              <a:t>переваги</a:t>
            </a:r>
            <a:r>
              <a:rPr lang="uk-UA" dirty="0">
                <a:solidFill>
                  <a:srgbClr val="000000"/>
                </a:solidFill>
                <a:latin typeface="DM Sans" pitchFamily="2" charset="0"/>
                <a:ea typeface="Times New Roman" panose="02020603050405020304" pitchFamily="18" charset="0"/>
                <a:cs typeface="Times New Roman" panose="02020603050405020304" pitchFamily="18" charset="0"/>
              </a:rPr>
              <a:t> </a:t>
            </a:r>
            <a:r>
              <a:rPr lang="uk-UA" dirty="0" err="1">
                <a:solidFill>
                  <a:srgbClr val="000000"/>
                </a:solidFill>
                <a:latin typeface="DM Sans" pitchFamily="2" charset="0"/>
                <a:ea typeface="Times New Roman" panose="02020603050405020304" pitchFamily="18" charset="0"/>
                <a:cs typeface="Times New Roman" panose="02020603050405020304" pitchFamily="18" charset="0"/>
              </a:rPr>
              <a:t>Colab</a:t>
            </a:r>
            <a:br>
              <a:rPr lang="uk-UA" dirty="0">
                <a:latin typeface="Calibri" panose="020F0502020204030204" pitchFamily="34" charset="0"/>
                <a:ea typeface="DengXian" panose="02010600030101010101" pitchFamily="2" charset="-122"/>
                <a:cs typeface="Arial" panose="020B0604020202020204" pitchFamily="34" charset="0"/>
              </a:rPr>
            </a:br>
            <a:endParaRPr lang="uk-UA" dirty="0"/>
          </a:p>
        </p:txBody>
      </p:sp>
      <p:sp>
        <p:nvSpPr>
          <p:cNvPr id="3" name="Місце для вмісту 2">
            <a:extLst>
              <a:ext uri="{FF2B5EF4-FFF2-40B4-BE49-F238E27FC236}">
                <a16:creationId xmlns:a16="http://schemas.microsoft.com/office/drawing/2014/main" id="{B33E2C79-5FE2-8338-8896-B32733491871}"/>
              </a:ext>
            </a:extLst>
          </p:cNvPr>
          <p:cNvSpPr>
            <a:spLocks noGrp="1"/>
          </p:cNvSpPr>
          <p:nvPr>
            <p:ph idx="1"/>
          </p:nvPr>
        </p:nvSpPr>
        <p:spPr>
          <a:xfrm>
            <a:off x="672662" y="771182"/>
            <a:ext cx="10681138" cy="6007990"/>
          </a:xfrm>
        </p:spPr>
        <p:txBody>
          <a:bodyPr>
            <a:noAutofit/>
          </a:bodyPr>
          <a:lstStyle/>
          <a:p>
            <a:pPr marL="342900" lvl="0" indent="-342900" algn="just">
              <a:lnSpc>
                <a:spcPct val="120000"/>
              </a:lnSpc>
              <a:spcBef>
                <a:spcPts val="0"/>
              </a:spcBef>
              <a:buFont typeface="+mj-lt"/>
              <a:buAutoNum type="arabicPeriod"/>
            </a:pPr>
            <a:r>
              <a:rPr lang="uk-UA"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Безкоштовне</a:t>
            </a:r>
            <a:r>
              <a:rPr lang="uk-UA" sz="20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використання</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err="1">
                <a:solidFill>
                  <a:srgbClr val="000000"/>
                </a:solidFill>
                <a:effectLst/>
                <a:latin typeface="DM Sans" pitchFamily="2" charset="0"/>
                <a:ea typeface="Times New Roman" panose="02020603050405020304" pitchFamily="18" charset="0"/>
                <a:cs typeface="Times New Roman" panose="02020603050405020304" pitchFamily="18" charset="0"/>
              </a:rPr>
              <a:t>Colab</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доступний</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безкоштовно</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для</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всіх</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err="1">
                <a:solidFill>
                  <a:srgbClr val="000000"/>
                </a:solidFill>
                <a:effectLst/>
                <a:latin typeface="DM Sans" pitchFamily="2" charset="0"/>
                <a:ea typeface="Times New Roman" panose="02020603050405020304" pitchFamily="18" charset="0"/>
                <a:cs typeface="Times New Roman" panose="02020603050405020304" pitchFamily="18" charset="0"/>
              </a:rPr>
              <a:t>Google</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обліковим</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записом</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a:t>
            </a:r>
            <a:endParaRPr lang="uk-UA" sz="2000" dirty="0">
              <a:effectLst/>
              <a:latin typeface="Calibri" panose="020F0502020204030204" pitchFamily="34" charset="0"/>
              <a:ea typeface="DengXian" panose="02010600030101010101" pitchFamily="2" charset="-122"/>
              <a:cs typeface="Arial" panose="020B0604020202020204" pitchFamily="34" charset="0"/>
            </a:endParaRPr>
          </a:p>
          <a:p>
            <a:pPr marL="342900" lvl="0" indent="-342900" algn="just">
              <a:lnSpc>
                <a:spcPct val="120000"/>
              </a:lnSpc>
              <a:spcBef>
                <a:spcPts val="0"/>
              </a:spcBef>
              <a:buFont typeface="+mj-lt"/>
              <a:buAutoNum type="arabicPeriod"/>
            </a:pPr>
            <a:r>
              <a:rPr lang="uk-UA"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Немає</a:t>
            </a:r>
            <a:r>
              <a:rPr lang="uk-UA" sz="20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необхідності</a:t>
            </a:r>
            <a:r>
              <a:rPr lang="uk-UA" sz="20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встановлення</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Все</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що</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вам</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потрібно</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для</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роботи</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err="1">
                <a:solidFill>
                  <a:srgbClr val="000000"/>
                </a:solidFill>
                <a:effectLst/>
                <a:latin typeface="DM Sans" pitchFamily="2" charset="0"/>
                <a:ea typeface="Times New Roman" panose="02020603050405020304" pitchFamily="18" charset="0"/>
                <a:cs typeface="Times New Roman" panose="02020603050405020304" pitchFamily="18" charset="0"/>
              </a:rPr>
              <a:t>Colab</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це</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веб</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браузер</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Немає</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потреби</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встановлювати</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err="1">
                <a:solidFill>
                  <a:srgbClr val="000000"/>
                </a:solidFill>
                <a:effectLst/>
                <a:latin typeface="DM Sans" pitchFamily="2" charset="0"/>
                <a:ea typeface="Times New Roman" panose="02020603050405020304" pitchFamily="18" charset="0"/>
                <a:cs typeface="Times New Roman" panose="02020603050405020304" pitchFamily="18" charset="0"/>
              </a:rPr>
              <a:t>Python</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чи</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будь</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які</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бібліотеки</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локальний</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комп</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ютер</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a:t>
            </a:r>
            <a:endParaRPr lang="uk-UA" sz="2000" dirty="0">
              <a:effectLst/>
              <a:latin typeface="Calibri" panose="020F0502020204030204" pitchFamily="34" charset="0"/>
              <a:ea typeface="DengXian" panose="02010600030101010101" pitchFamily="2" charset="-122"/>
              <a:cs typeface="Arial" panose="020B0604020202020204" pitchFamily="34" charset="0"/>
            </a:endParaRPr>
          </a:p>
          <a:p>
            <a:pPr marL="342900" lvl="0" indent="-342900" algn="just">
              <a:lnSpc>
                <a:spcPct val="120000"/>
              </a:lnSpc>
              <a:spcBef>
                <a:spcPts val="0"/>
              </a:spcBef>
              <a:buFont typeface="+mj-lt"/>
              <a:buAutoNum type="arabicPeriod"/>
            </a:pPr>
            <a:r>
              <a:rPr lang="uk-UA"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Доступ</a:t>
            </a:r>
            <a:r>
              <a:rPr lang="uk-UA" sz="20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до</a:t>
            </a:r>
            <a:r>
              <a:rPr lang="uk-UA" sz="2000" b="1" dirty="0">
                <a:solidFill>
                  <a:srgbClr val="000000"/>
                </a:solidFill>
                <a:effectLst/>
                <a:latin typeface="DM Sans" pitchFamily="2" charset="0"/>
                <a:ea typeface="Times New Roman" panose="02020603050405020304" pitchFamily="18" charset="0"/>
                <a:cs typeface="Times New Roman" panose="02020603050405020304" pitchFamily="18" charset="0"/>
              </a:rPr>
              <a:t> GPU </a:t>
            </a:r>
            <a:r>
              <a:rPr lang="uk-UA"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та</a:t>
            </a:r>
            <a:r>
              <a:rPr lang="uk-UA" sz="2000" b="1" dirty="0">
                <a:solidFill>
                  <a:srgbClr val="000000"/>
                </a:solidFill>
                <a:effectLst/>
                <a:latin typeface="DM Sans" pitchFamily="2" charset="0"/>
                <a:ea typeface="Times New Roman" panose="02020603050405020304" pitchFamily="18" charset="0"/>
                <a:cs typeface="Times New Roman" panose="02020603050405020304" pitchFamily="18" charset="0"/>
              </a:rPr>
              <a:t> TPU</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err="1">
                <a:solidFill>
                  <a:srgbClr val="000000"/>
                </a:solidFill>
                <a:effectLst/>
                <a:latin typeface="DM Sans" pitchFamily="2" charset="0"/>
                <a:ea typeface="Times New Roman" panose="02020603050405020304" pitchFamily="18" charset="0"/>
                <a:cs typeface="Times New Roman" panose="02020603050405020304" pitchFamily="18" charset="0"/>
              </a:rPr>
              <a:t>Colab</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надає</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доступ</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до</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графічних</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та</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тензорних</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процесорів</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що</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значно</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прискорює</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обчислення</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особливо</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корисно</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для</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тренування</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моделей</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машинного</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навчання</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a:t>
            </a:r>
            <a:endParaRPr lang="uk-UA" sz="2000" dirty="0">
              <a:effectLst/>
              <a:latin typeface="Calibri" panose="020F0502020204030204" pitchFamily="34" charset="0"/>
              <a:ea typeface="DengXian" panose="02010600030101010101" pitchFamily="2" charset="-122"/>
              <a:cs typeface="Arial" panose="020B0604020202020204" pitchFamily="34" charset="0"/>
            </a:endParaRPr>
          </a:p>
          <a:p>
            <a:pPr marL="342900" lvl="0" indent="-342900" algn="just">
              <a:lnSpc>
                <a:spcPct val="120000"/>
              </a:lnSpc>
              <a:spcBef>
                <a:spcPts val="0"/>
              </a:spcBef>
              <a:buFont typeface="+mj-lt"/>
              <a:buAutoNum type="arabicPeriod"/>
            </a:pPr>
            <a:r>
              <a:rPr lang="uk-UA"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Сумісність</a:t>
            </a:r>
            <a:r>
              <a:rPr lang="uk-UA" sz="20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a:t>
            </a:r>
            <a:r>
              <a:rPr lang="uk-UA" sz="20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b="1" dirty="0" err="1">
                <a:solidFill>
                  <a:srgbClr val="000000"/>
                </a:solidFill>
                <a:effectLst/>
                <a:latin typeface="DM Sans" pitchFamily="2" charset="0"/>
                <a:ea typeface="Times New Roman" panose="02020603050405020304" pitchFamily="18" charset="0"/>
                <a:cs typeface="Times New Roman" panose="02020603050405020304" pitchFamily="18" charset="0"/>
              </a:rPr>
              <a:t>Jupyter</a:t>
            </a:r>
            <a:r>
              <a:rPr lang="uk-UA" sz="20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b="1" dirty="0" err="1">
                <a:solidFill>
                  <a:srgbClr val="000000"/>
                </a:solidFill>
                <a:effectLst/>
                <a:latin typeface="DM Sans" pitchFamily="2" charset="0"/>
                <a:ea typeface="Times New Roman" panose="02020603050405020304" pitchFamily="18" charset="0"/>
                <a:cs typeface="Times New Roman" panose="02020603050405020304" pitchFamily="18" charset="0"/>
              </a:rPr>
              <a:t>Notebook</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err="1">
                <a:solidFill>
                  <a:srgbClr val="000000"/>
                </a:solidFill>
                <a:effectLst/>
                <a:latin typeface="DM Sans" pitchFamily="2" charset="0"/>
                <a:ea typeface="Times New Roman" panose="02020603050405020304" pitchFamily="18" charset="0"/>
                <a:cs typeface="Times New Roman" panose="02020603050405020304" pitchFamily="18" charset="0"/>
              </a:rPr>
              <a:t>Colab</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ноутбуки</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сумісні</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err="1">
                <a:solidFill>
                  <a:srgbClr val="000000"/>
                </a:solidFill>
                <a:effectLst/>
                <a:latin typeface="DM Sans" pitchFamily="2" charset="0"/>
                <a:ea typeface="Times New Roman" panose="02020603050405020304" pitchFamily="18" charset="0"/>
                <a:cs typeface="Times New Roman" panose="02020603050405020304" pitchFamily="18" charset="0"/>
              </a:rPr>
              <a:t>Jupyter</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err="1">
                <a:solidFill>
                  <a:srgbClr val="000000"/>
                </a:solidFill>
                <a:effectLst/>
                <a:latin typeface="DM Sans" pitchFamily="2" charset="0"/>
                <a:ea typeface="Times New Roman" panose="02020603050405020304" pitchFamily="18" charset="0"/>
                <a:cs typeface="Times New Roman" panose="02020603050405020304" pitchFamily="18" charset="0"/>
              </a:rPr>
              <a:t>Notebook</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тому</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ви</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можете</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експортувати</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ноутбуки</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err="1">
                <a:solidFill>
                  <a:srgbClr val="000000"/>
                </a:solidFill>
                <a:effectLst/>
                <a:latin typeface="DM Sans" pitchFamily="2" charset="0"/>
                <a:ea typeface="Times New Roman" panose="02020603050405020304" pitchFamily="18" charset="0"/>
                <a:cs typeface="Times New Roman" panose="02020603050405020304" pitchFamily="18" charset="0"/>
              </a:rPr>
              <a:t>Jupyter</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до</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err="1">
                <a:solidFill>
                  <a:srgbClr val="000000"/>
                </a:solidFill>
                <a:effectLst/>
                <a:latin typeface="DM Sans" pitchFamily="2" charset="0"/>
                <a:ea typeface="Times New Roman" panose="02020603050405020304" pitchFamily="18" charset="0"/>
                <a:cs typeface="Times New Roman" panose="02020603050405020304" pitchFamily="18" charset="0"/>
              </a:rPr>
              <a:t>Colab</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і</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навпаки</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a:t>
            </a:r>
            <a:endParaRPr lang="uk-UA" sz="2000" dirty="0">
              <a:effectLst/>
              <a:latin typeface="Calibri" panose="020F0502020204030204" pitchFamily="34" charset="0"/>
              <a:ea typeface="DengXian" panose="02010600030101010101" pitchFamily="2" charset="-122"/>
              <a:cs typeface="Arial" panose="020B0604020202020204" pitchFamily="34" charset="0"/>
            </a:endParaRPr>
          </a:p>
          <a:p>
            <a:pPr marL="342900" lvl="0" indent="-342900" algn="just">
              <a:lnSpc>
                <a:spcPct val="120000"/>
              </a:lnSpc>
              <a:spcBef>
                <a:spcPts val="0"/>
              </a:spcBef>
              <a:buFont typeface="+mj-lt"/>
              <a:buAutoNum type="arabicPeriod"/>
            </a:pPr>
            <a:r>
              <a:rPr lang="uk-UA"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Спільна</a:t>
            </a:r>
            <a:r>
              <a:rPr lang="uk-UA" sz="20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робота</a:t>
            </a:r>
            <a:r>
              <a:rPr lang="uk-UA" sz="20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a:t>
            </a:r>
            <a:r>
              <a:rPr lang="uk-UA" sz="20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реальному</a:t>
            </a:r>
            <a:r>
              <a:rPr lang="uk-UA" sz="20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часі</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err="1">
                <a:solidFill>
                  <a:srgbClr val="000000"/>
                </a:solidFill>
                <a:effectLst/>
                <a:latin typeface="DM Sans" pitchFamily="2" charset="0"/>
                <a:ea typeface="Times New Roman" panose="02020603050405020304" pitchFamily="18" charset="0"/>
                <a:cs typeface="Times New Roman" panose="02020603050405020304" pitchFamily="18" charset="0"/>
              </a:rPr>
              <a:t>Colab</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підтримує</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спільну</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роботу</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над</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ноутбуками</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режимі</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реального</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часу</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подібно</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до</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err="1">
                <a:solidFill>
                  <a:srgbClr val="000000"/>
                </a:solidFill>
                <a:effectLst/>
                <a:latin typeface="DM Sans" pitchFamily="2" charset="0"/>
                <a:ea typeface="Times New Roman" panose="02020603050405020304" pitchFamily="18" charset="0"/>
                <a:cs typeface="Times New Roman" panose="02020603050405020304" pitchFamily="18" charset="0"/>
              </a:rPr>
              <a:t>Google</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err="1">
                <a:solidFill>
                  <a:srgbClr val="000000"/>
                </a:solidFill>
                <a:effectLst/>
                <a:latin typeface="DM Sans" pitchFamily="2" charset="0"/>
                <a:ea typeface="Times New Roman" panose="02020603050405020304" pitchFamily="18" charset="0"/>
                <a:cs typeface="Times New Roman" panose="02020603050405020304" pitchFamily="18" charset="0"/>
              </a:rPr>
              <a:t>Docs</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a:t>
            </a:r>
            <a:endParaRPr lang="uk-UA" sz="2000" dirty="0">
              <a:effectLst/>
              <a:latin typeface="Calibri" panose="020F0502020204030204" pitchFamily="34" charset="0"/>
              <a:ea typeface="DengXian" panose="02010600030101010101" pitchFamily="2" charset="-122"/>
              <a:cs typeface="Arial" panose="020B0604020202020204" pitchFamily="34" charset="0"/>
            </a:endParaRPr>
          </a:p>
          <a:p>
            <a:pPr marL="342900" lvl="0" indent="-342900" algn="just">
              <a:lnSpc>
                <a:spcPct val="120000"/>
              </a:lnSpc>
              <a:spcBef>
                <a:spcPts val="0"/>
              </a:spcBef>
              <a:buFont typeface="+mj-lt"/>
              <a:buAutoNum type="arabicPeriod"/>
            </a:pPr>
            <a:r>
              <a:rPr lang="uk-UA"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Інтеграція</a:t>
            </a:r>
            <a:r>
              <a:rPr lang="uk-UA" sz="20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a:t>
            </a:r>
            <a:r>
              <a:rPr lang="uk-UA" sz="20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b="1" dirty="0" err="1">
                <a:solidFill>
                  <a:srgbClr val="000000"/>
                </a:solidFill>
                <a:effectLst/>
                <a:latin typeface="DM Sans" pitchFamily="2" charset="0"/>
                <a:ea typeface="Times New Roman" panose="02020603050405020304" pitchFamily="18" charset="0"/>
                <a:cs typeface="Times New Roman" panose="02020603050405020304" pitchFamily="18" charset="0"/>
              </a:rPr>
              <a:t>Google</a:t>
            </a:r>
            <a:r>
              <a:rPr lang="uk-UA" sz="20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b="1" dirty="0" err="1">
                <a:solidFill>
                  <a:srgbClr val="000000"/>
                </a:solidFill>
                <a:effectLst/>
                <a:latin typeface="DM Sans" pitchFamily="2" charset="0"/>
                <a:ea typeface="Times New Roman" panose="02020603050405020304" pitchFamily="18" charset="0"/>
                <a:cs typeface="Times New Roman" panose="02020603050405020304" pitchFamily="18" charset="0"/>
              </a:rPr>
              <a:t>Drive</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err="1">
                <a:solidFill>
                  <a:srgbClr val="000000"/>
                </a:solidFill>
                <a:effectLst/>
                <a:latin typeface="DM Sans" pitchFamily="2" charset="0"/>
                <a:ea typeface="Times New Roman" panose="02020603050405020304" pitchFamily="18" charset="0"/>
                <a:cs typeface="Times New Roman" panose="02020603050405020304" pitchFamily="18" charset="0"/>
              </a:rPr>
              <a:t>Colab</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тісно</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інтегрований</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err="1">
                <a:solidFill>
                  <a:srgbClr val="000000"/>
                </a:solidFill>
                <a:effectLst/>
                <a:latin typeface="DM Sans" pitchFamily="2" charset="0"/>
                <a:ea typeface="Times New Roman" panose="02020603050405020304" pitchFamily="18" charset="0"/>
                <a:cs typeface="Times New Roman" panose="02020603050405020304" pitchFamily="18" charset="0"/>
              </a:rPr>
              <a:t>Google</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err="1">
                <a:solidFill>
                  <a:srgbClr val="000000"/>
                </a:solidFill>
                <a:effectLst/>
                <a:latin typeface="DM Sans" pitchFamily="2" charset="0"/>
                <a:ea typeface="Times New Roman" panose="02020603050405020304" pitchFamily="18" charset="0"/>
                <a:cs typeface="Times New Roman" panose="02020603050405020304" pitchFamily="18" charset="0"/>
              </a:rPr>
              <a:t>Drive</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що</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дозволяє</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легко</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зберігати</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та</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ділитися</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ноутбуками</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а</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також</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доступати</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до</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даних</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збережених</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у</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вашому</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000" dirty="0" err="1">
                <a:solidFill>
                  <a:srgbClr val="000000"/>
                </a:solidFill>
                <a:effectLst/>
                <a:latin typeface="DM Sans" pitchFamily="2" charset="0"/>
                <a:ea typeface="Times New Roman" panose="02020603050405020304" pitchFamily="18" charset="0"/>
                <a:cs typeface="Times New Roman" panose="02020603050405020304" pitchFamily="18" charset="0"/>
              </a:rPr>
              <a:t>Drive</a:t>
            </a:r>
            <a:r>
              <a:rPr lang="uk-UA" sz="2000" dirty="0">
                <a:solidFill>
                  <a:srgbClr val="000000"/>
                </a:solidFill>
                <a:effectLst/>
                <a:latin typeface="DM Sans" pitchFamily="2" charset="0"/>
                <a:ea typeface="Times New Roman" panose="02020603050405020304" pitchFamily="18" charset="0"/>
                <a:cs typeface="Times New Roman" panose="02020603050405020304" pitchFamily="18" charset="0"/>
              </a:rPr>
              <a:t>.</a:t>
            </a:r>
            <a:endParaRPr lang="uk-UA" sz="2000" dirty="0">
              <a:effectLst/>
              <a:latin typeface="Calibri" panose="020F0502020204030204" pitchFamily="34" charset="0"/>
              <a:ea typeface="DengXian" panose="02010600030101010101" pitchFamily="2" charset="-122"/>
              <a:cs typeface="Arial" panose="020B0604020202020204" pitchFamily="34" charset="0"/>
            </a:endParaRPr>
          </a:p>
          <a:p>
            <a:pPr marL="0" indent="0">
              <a:lnSpc>
                <a:spcPct val="120000"/>
              </a:lnSpc>
              <a:spcBef>
                <a:spcPts val="0"/>
              </a:spcBef>
              <a:buNone/>
            </a:pPr>
            <a:r>
              <a:rPr lang="uk-UA" sz="2000" dirty="0">
                <a:effectLst/>
                <a:latin typeface="Calibri" panose="020F0502020204030204" pitchFamily="34" charset="0"/>
                <a:ea typeface="Times New Roman" panose="02020603050405020304" pitchFamily="18" charset="0"/>
              </a:rPr>
              <a:t>Для</a:t>
            </a:r>
            <a:r>
              <a:rPr lang="uk-UA" sz="2000" dirty="0">
                <a:effectLst/>
                <a:latin typeface="DM Sans" pitchFamily="2" charset="0"/>
                <a:ea typeface="Times New Roman" panose="02020603050405020304" pitchFamily="18" charset="0"/>
                <a:cs typeface="Times New Roman" panose="02020603050405020304" pitchFamily="18" charset="0"/>
              </a:rPr>
              <a:t> </a:t>
            </a:r>
            <a:r>
              <a:rPr lang="uk-UA" sz="2000" dirty="0">
                <a:effectLst/>
                <a:latin typeface="Calibri" panose="020F0502020204030204" pitchFamily="34" charset="0"/>
                <a:ea typeface="Times New Roman" panose="02020603050405020304" pitchFamily="18" charset="0"/>
              </a:rPr>
              <a:t>роботи</a:t>
            </a:r>
            <a:r>
              <a:rPr lang="uk-UA" sz="2000" dirty="0">
                <a:effectLst/>
                <a:latin typeface="DM Sans" pitchFamily="2" charset="0"/>
                <a:ea typeface="Times New Roman" panose="02020603050405020304" pitchFamily="18" charset="0"/>
                <a:cs typeface="Times New Roman" panose="02020603050405020304" pitchFamily="18" charset="0"/>
              </a:rPr>
              <a:t> </a:t>
            </a:r>
            <a:r>
              <a:rPr lang="uk-UA" sz="2000" dirty="0">
                <a:effectLst/>
                <a:latin typeface="Calibri" panose="020F0502020204030204" pitchFamily="34" charset="0"/>
                <a:ea typeface="Times New Roman" panose="02020603050405020304" pitchFamily="18" charset="0"/>
              </a:rPr>
              <a:t>з</a:t>
            </a:r>
            <a:r>
              <a:rPr lang="uk-UA" sz="2000" dirty="0">
                <a:effectLst/>
                <a:latin typeface="DM Sans" pitchFamily="2" charset="0"/>
                <a:ea typeface="Times New Roman" panose="02020603050405020304" pitchFamily="18" charset="0"/>
                <a:cs typeface="Times New Roman" panose="02020603050405020304" pitchFamily="18" charset="0"/>
              </a:rPr>
              <a:t> </a:t>
            </a:r>
            <a:r>
              <a:rPr lang="uk-UA" sz="2000" dirty="0" err="1">
                <a:effectLst/>
                <a:latin typeface="DM Sans" pitchFamily="2" charset="0"/>
                <a:ea typeface="Times New Roman" panose="02020603050405020304" pitchFamily="18" charset="0"/>
                <a:cs typeface="Times New Roman" panose="02020603050405020304" pitchFamily="18" charset="0"/>
              </a:rPr>
              <a:t>Colab</a:t>
            </a:r>
            <a:r>
              <a:rPr lang="uk-UA" sz="2000" dirty="0">
                <a:effectLst/>
                <a:latin typeface="DM Sans" pitchFamily="2" charset="0"/>
                <a:ea typeface="Times New Roman" panose="02020603050405020304" pitchFamily="18" charset="0"/>
                <a:cs typeface="Times New Roman" panose="02020603050405020304" pitchFamily="18" charset="0"/>
              </a:rPr>
              <a:t>, </a:t>
            </a:r>
            <a:r>
              <a:rPr lang="uk-UA" sz="2000" dirty="0">
                <a:effectLst/>
                <a:latin typeface="Calibri" panose="020F0502020204030204" pitchFamily="34" charset="0"/>
                <a:ea typeface="Times New Roman" panose="02020603050405020304" pitchFamily="18" charset="0"/>
              </a:rPr>
              <a:t>відвідайте</a:t>
            </a:r>
            <a:r>
              <a:rPr lang="uk-UA" sz="2000" dirty="0">
                <a:effectLst/>
                <a:latin typeface="DM Sans" pitchFamily="2" charset="0"/>
                <a:ea typeface="Times New Roman" panose="02020603050405020304" pitchFamily="18" charset="0"/>
                <a:cs typeface="Times New Roman" panose="02020603050405020304" pitchFamily="18" charset="0"/>
              </a:rPr>
              <a:t> </a:t>
            </a:r>
            <a:r>
              <a:rPr lang="uk-UA" sz="2000" dirty="0">
                <a:effectLst/>
                <a:latin typeface="Calibri" panose="020F0502020204030204" pitchFamily="34" charset="0"/>
                <a:ea typeface="Times New Roman" panose="02020603050405020304" pitchFamily="18" charset="0"/>
              </a:rPr>
              <a:t>веб</a:t>
            </a:r>
            <a:r>
              <a:rPr lang="uk-UA" sz="2000" dirty="0">
                <a:effectLst/>
                <a:latin typeface="DM Sans" pitchFamily="2" charset="0"/>
                <a:ea typeface="Times New Roman" panose="02020603050405020304" pitchFamily="18" charset="0"/>
                <a:cs typeface="Times New Roman" panose="02020603050405020304" pitchFamily="18" charset="0"/>
              </a:rPr>
              <a:t>-</a:t>
            </a:r>
            <a:r>
              <a:rPr lang="uk-UA" sz="2000" dirty="0">
                <a:effectLst/>
                <a:latin typeface="Calibri" panose="020F0502020204030204" pitchFamily="34" charset="0"/>
                <a:ea typeface="Times New Roman" panose="02020603050405020304" pitchFamily="18" charset="0"/>
              </a:rPr>
              <a:t>сайт</a:t>
            </a:r>
            <a:r>
              <a:rPr lang="uk-UA" sz="2000" dirty="0">
                <a:effectLst/>
                <a:latin typeface="DM Sans" pitchFamily="2" charset="0"/>
                <a:ea typeface="Times New Roman" panose="02020603050405020304" pitchFamily="18" charset="0"/>
                <a:cs typeface="DM Sans" pitchFamily="2" charset="0"/>
              </a:rPr>
              <a:t> </a:t>
            </a:r>
            <a:r>
              <a:rPr lang="uk-UA" sz="2000" u="sng" dirty="0">
                <a:solidFill>
                  <a:srgbClr val="0969DA"/>
                </a:solidFill>
                <a:effectLst/>
                <a:latin typeface="DM Sans" pitchFamily="2" charset="0"/>
                <a:ea typeface="Times New Roman" panose="02020603050405020304" pitchFamily="18" charset="0"/>
                <a:cs typeface="Times New Roman" panose="02020603050405020304" pitchFamily="18" charset="0"/>
                <a:hlinkClick r:id="rId2"/>
              </a:rPr>
              <a:t>https://colab.research.google.com/</a:t>
            </a:r>
            <a:r>
              <a:rPr lang="uk-UA" sz="2000" dirty="0">
                <a:effectLst/>
                <a:latin typeface="DM Sans" pitchFamily="2" charset="0"/>
                <a:ea typeface="Times New Roman" panose="02020603050405020304" pitchFamily="18" charset="0"/>
                <a:cs typeface="Times New Roman" panose="02020603050405020304" pitchFamily="18" charset="0"/>
              </a:rPr>
              <a:t> </a:t>
            </a:r>
            <a:r>
              <a:rPr lang="uk-UA" sz="2000" dirty="0">
                <a:effectLst/>
                <a:latin typeface="Calibri" panose="020F0502020204030204" pitchFamily="34" charset="0"/>
                <a:ea typeface="Times New Roman" panose="02020603050405020304" pitchFamily="18" charset="0"/>
              </a:rPr>
              <a:t>і</a:t>
            </a:r>
            <a:r>
              <a:rPr lang="uk-UA" sz="2000" dirty="0">
                <a:effectLst/>
                <a:latin typeface="DM Sans" pitchFamily="2" charset="0"/>
                <a:ea typeface="Times New Roman" panose="02020603050405020304" pitchFamily="18" charset="0"/>
                <a:cs typeface="Times New Roman" panose="02020603050405020304" pitchFamily="18" charset="0"/>
              </a:rPr>
              <a:t> </a:t>
            </a:r>
            <a:r>
              <a:rPr lang="uk-UA" sz="2000" dirty="0">
                <a:effectLst/>
                <a:latin typeface="Calibri" panose="020F0502020204030204" pitchFamily="34" charset="0"/>
                <a:ea typeface="Times New Roman" panose="02020603050405020304" pitchFamily="18" charset="0"/>
              </a:rPr>
              <a:t>увійдіть</a:t>
            </a:r>
            <a:r>
              <a:rPr lang="uk-UA" sz="2000" dirty="0">
                <a:effectLst/>
                <a:latin typeface="DM Sans" pitchFamily="2" charset="0"/>
                <a:ea typeface="Times New Roman" panose="02020603050405020304" pitchFamily="18" charset="0"/>
                <a:cs typeface="Times New Roman" panose="02020603050405020304" pitchFamily="18" charset="0"/>
              </a:rPr>
              <a:t> </a:t>
            </a:r>
            <a:r>
              <a:rPr lang="uk-UA" sz="2000" dirty="0">
                <a:effectLst/>
                <a:latin typeface="Calibri" panose="020F0502020204030204" pitchFamily="34" charset="0"/>
                <a:ea typeface="Times New Roman" panose="02020603050405020304" pitchFamily="18" charset="0"/>
              </a:rPr>
              <a:t>за</a:t>
            </a:r>
            <a:r>
              <a:rPr lang="uk-UA" sz="2000" dirty="0">
                <a:effectLst/>
                <a:latin typeface="DM Sans" pitchFamily="2" charset="0"/>
                <a:ea typeface="Times New Roman" panose="02020603050405020304" pitchFamily="18" charset="0"/>
                <a:cs typeface="Times New Roman" panose="02020603050405020304" pitchFamily="18" charset="0"/>
              </a:rPr>
              <a:t> </a:t>
            </a:r>
            <a:r>
              <a:rPr lang="uk-UA" sz="2000" dirty="0">
                <a:effectLst/>
                <a:latin typeface="Calibri" panose="020F0502020204030204" pitchFamily="34" charset="0"/>
                <a:ea typeface="Times New Roman" panose="02020603050405020304" pitchFamily="18" charset="0"/>
              </a:rPr>
              <a:t>допомогою</a:t>
            </a:r>
            <a:r>
              <a:rPr lang="uk-UA" sz="2000" dirty="0">
                <a:effectLst/>
                <a:latin typeface="DM Sans" pitchFamily="2" charset="0"/>
                <a:ea typeface="Times New Roman" panose="02020603050405020304" pitchFamily="18" charset="0"/>
                <a:cs typeface="Times New Roman" panose="02020603050405020304" pitchFamily="18" charset="0"/>
              </a:rPr>
              <a:t> </a:t>
            </a:r>
            <a:r>
              <a:rPr lang="uk-UA" sz="2000" dirty="0">
                <a:effectLst/>
                <a:latin typeface="Calibri" panose="020F0502020204030204" pitchFamily="34" charset="0"/>
                <a:ea typeface="Times New Roman" panose="02020603050405020304" pitchFamily="18" charset="0"/>
              </a:rPr>
              <a:t>вашого</a:t>
            </a:r>
            <a:r>
              <a:rPr lang="uk-UA" sz="2000" dirty="0">
                <a:effectLst/>
                <a:latin typeface="DM Sans" pitchFamily="2" charset="0"/>
                <a:ea typeface="Times New Roman" panose="02020603050405020304" pitchFamily="18" charset="0"/>
                <a:cs typeface="Times New Roman" panose="02020603050405020304" pitchFamily="18" charset="0"/>
              </a:rPr>
              <a:t> </a:t>
            </a:r>
            <a:r>
              <a:rPr lang="uk-UA" sz="2000" dirty="0" err="1">
                <a:effectLst/>
                <a:latin typeface="DM Sans" pitchFamily="2" charset="0"/>
                <a:ea typeface="Times New Roman" panose="02020603050405020304" pitchFamily="18" charset="0"/>
                <a:cs typeface="Times New Roman" panose="02020603050405020304" pitchFamily="18" charset="0"/>
              </a:rPr>
              <a:t>Google</a:t>
            </a:r>
            <a:r>
              <a:rPr lang="uk-UA" sz="2000" dirty="0">
                <a:effectLst/>
                <a:latin typeface="DM Sans" pitchFamily="2" charset="0"/>
                <a:ea typeface="Times New Roman" panose="02020603050405020304" pitchFamily="18" charset="0"/>
                <a:cs typeface="Times New Roman" panose="02020603050405020304" pitchFamily="18" charset="0"/>
              </a:rPr>
              <a:t> </a:t>
            </a:r>
            <a:r>
              <a:rPr lang="uk-UA" sz="2000" dirty="0">
                <a:effectLst/>
                <a:latin typeface="Calibri" panose="020F0502020204030204" pitchFamily="34" charset="0"/>
                <a:ea typeface="Times New Roman" panose="02020603050405020304" pitchFamily="18" charset="0"/>
              </a:rPr>
              <a:t>облікового</a:t>
            </a:r>
            <a:r>
              <a:rPr lang="uk-UA" sz="2000" dirty="0">
                <a:effectLst/>
                <a:latin typeface="DM Sans" pitchFamily="2" charset="0"/>
                <a:ea typeface="Times New Roman" panose="02020603050405020304" pitchFamily="18" charset="0"/>
                <a:cs typeface="Times New Roman" panose="02020603050405020304" pitchFamily="18" charset="0"/>
              </a:rPr>
              <a:t> </a:t>
            </a:r>
            <a:r>
              <a:rPr lang="uk-UA" sz="2000" dirty="0">
                <a:effectLst/>
                <a:latin typeface="Calibri" panose="020F0502020204030204" pitchFamily="34" charset="0"/>
                <a:ea typeface="Times New Roman" panose="02020603050405020304" pitchFamily="18" charset="0"/>
              </a:rPr>
              <a:t>запису</a:t>
            </a:r>
            <a:r>
              <a:rPr lang="uk-UA" sz="2000" dirty="0">
                <a:effectLst/>
                <a:latin typeface="DM Sans" pitchFamily="2" charset="0"/>
                <a:ea typeface="Times New Roman" panose="02020603050405020304" pitchFamily="18" charset="0"/>
                <a:cs typeface="Times New Roman" panose="02020603050405020304" pitchFamily="18" charset="0"/>
              </a:rPr>
              <a:t>.</a:t>
            </a:r>
            <a:endParaRPr lang="uk-UA" sz="2000" dirty="0"/>
          </a:p>
          <a:p>
            <a:endParaRPr lang="uk-UA" sz="1800" dirty="0"/>
          </a:p>
        </p:txBody>
      </p:sp>
    </p:spTree>
    <p:extLst>
      <p:ext uri="{BB962C8B-B14F-4D97-AF65-F5344CB8AC3E}">
        <p14:creationId xmlns:p14="http://schemas.microsoft.com/office/powerpoint/2010/main" val="2444777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0375E7A-F38B-32C4-5855-E6C21F02A983}"/>
              </a:ext>
            </a:extLst>
          </p:cNvPr>
          <p:cNvSpPr>
            <a:spLocks noGrp="1"/>
          </p:cNvSpPr>
          <p:nvPr>
            <p:ph type="title"/>
          </p:nvPr>
        </p:nvSpPr>
        <p:spPr>
          <a:xfrm>
            <a:off x="838200" y="365126"/>
            <a:ext cx="10515600" cy="938158"/>
          </a:xfrm>
        </p:spPr>
        <p:txBody>
          <a:bodyPr>
            <a:normAutofit fontScale="90000"/>
          </a:bodyPr>
          <a:lstStyle/>
          <a:p>
            <a:pPr algn="ctr"/>
            <a:br>
              <a:rPr lang="uk-UA" dirty="0">
                <a:solidFill>
                  <a:srgbClr val="000000"/>
                </a:solidFill>
                <a:latin typeface="Aparajita" panose="02020603050405020304" pitchFamily="18" charset="0"/>
              </a:rPr>
            </a:br>
            <a:r>
              <a:rPr lang="uk-UA" dirty="0">
                <a:solidFill>
                  <a:srgbClr val="000000"/>
                </a:solidFill>
                <a:latin typeface="+mn-lt"/>
              </a:rPr>
              <a:t>О</a:t>
            </a:r>
            <a:r>
              <a:rPr lang="uk-UA" b="0" i="0" dirty="0">
                <a:solidFill>
                  <a:srgbClr val="000000"/>
                </a:solidFill>
                <a:effectLst/>
                <a:latin typeface="+mn-lt"/>
              </a:rPr>
              <a:t>сновні навички, необхідні для штучного інтелекту </a:t>
            </a:r>
            <a:br>
              <a:rPr lang="uk-UA" b="0" i="0" dirty="0">
                <a:solidFill>
                  <a:srgbClr val="000000"/>
                </a:solidFill>
                <a:effectLst/>
                <a:latin typeface="Aparajita" panose="02020603050405020304" pitchFamily="18" charset="0"/>
              </a:rPr>
            </a:br>
            <a:endParaRPr lang="uk-UA" dirty="0"/>
          </a:p>
        </p:txBody>
      </p:sp>
      <p:sp>
        <p:nvSpPr>
          <p:cNvPr id="3" name="Місце для вмісту 2">
            <a:extLst>
              <a:ext uri="{FF2B5EF4-FFF2-40B4-BE49-F238E27FC236}">
                <a16:creationId xmlns:a16="http://schemas.microsoft.com/office/drawing/2014/main" id="{81195635-D6C7-FD56-C1B6-B4E055D57E30}"/>
              </a:ext>
            </a:extLst>
          </p:cNvPr>
          <p:cNvSpPr>
            <a:spLocks noGrp="1"/>
          </p:cNvSpPr>
          <p:nvPr>
            <p:ph idx="1"/>
          </p:nvPr>
        </p:nvSpPr>
        <p:spPr>
          <a:xfrm>
            <a:off x="1027386" y="1507579"/>
            <a:ext cx="10515600" cy="5350421"/>
          </a:xfrm>
        </p:spPr>
        <p:txBody>
          <a:bodyPr>
            <a:normAutofit fontScale="77500" lnSpcReduction="20000"/>
          </a:bodyPr>
          <a:lstStyle/>
          <a:p>
            <a:pPr algn="l" fontAlgn="base">
              <a:buFont typeface="Arial" panose="020B0604020202020204" pitchFamily="34" charset="0"/>
              <a:buChar char="•"/>
            </a:pPr>
            <a:r>
              <a:rPr lang="uk-UA" b="1" i="0" dirty="0">
                <a:solidFill>
                  <a:srgbClr val="000000"/>
                </a:solidFill>
                <a:effectLst/>
                <a:latin typeface="Gautami" panose="020B0502040204020203" pitchFamily="34" charset="0"/>
              </a:rPr>
              <a:t>Наука про дані: </a:t>
            </a:r>
            <a:r>
              <a:rPr lang="uk-UA" b="0" i="0" dirty="0" err="1">
                <a:solidFill>
                  <a:srgbClr val="000000"/>
                </a:solidFill>
                <a:effectLst/>
                <a:latin typeface="Gautami" panose="020B0502040204020203" pitchFamily="34" charset="0"/>
              </a:rPr>
              <a:t>Багатодисциплінарна</a:t>
            </a:r>
            <a:r>
              <a:rPr lang="uk-UA" b="0" i="0" dirty="0">
                <a:solidFill>
                  <a:srgbClr val="000000"/>
                </a:solidFill>
                <a:effectLst/>
                <a:latin typeface="Gautami" panose="020B0502040204020203" pitchFamily="34" charset="0"/>
              </a:rPr>
              <a:t> галузь, зосереджена на використанні даних для отримання розуміння, навички науки про дані мають вирішальне значення для ШІ. Вони можуть включати все, від програмування до математики, і вони допомагають дослідникам даних використовувати такі методи, як статистичне моделювання та візуалізація даних. </a:t>
            </a:r>
          </a:p>
          <a:p>
            <a:pPr algn="l" fontAlgn="base">
              <a:buFont typeface="Arial" panose="020B0604020202020204" pitchFamily="34" charset="0"/>
              <a:buChar char="•"/>
            </a:pPr>
            <a:r>
              <a:rPr lang="uk-UA" b="1" i="0" dirty="0">
                <a:solidFill>
                  <a:srgbClr val="000000"/>
                </a:solidFill>
                <a:effectLst/>
                <a:latin typeface="Gautami" panose="020B0502040204020203" pitchFamily="34" charset="0"/>
              </a:rPr>
              <a:t>робототехніка: </a:t>
            </a:r>
            <a:r>
              <a:rPr lang="nl-NL" b="0" i="0" dirty="0">
                <a:solidFill>
                  <a:srgbClr val="000000"/>
                </a:solidFill>
                <a:effectLst/>
                <a:latin typeface="Gautami" panose="020B0502040204020203" pitchFamily="34" charset="0"/>
              </a:rPr>
              <a:t>AI </a:t>
            </a:r>
            <a:r>
              <a:rPr lang="uk-UA" b="0" i="0" dirty="0">
                <a:solidFill>
                  <a:srgbClr val="000000"/>
                </a:solidFill>
                <a:effectLst/>
                <a:latin typeface="Gautami" panose="020B0502040204020203" pitchFamily="34" charset="0"/>
              </a:rPr>
              <a:t>забезпечує роботів комп’ютерним зором, щоб допомогти їм орієнтуватися та відчувати середовище. </a:t>
            </a:r>
          </a:p>
          <a:p>
            <a:pPr algn="l" fontAlgn="base">
              <a:buFont typeface="Arial" panose="020B0604020202020204" pitchFamily="34" charset="0"/>
              <a:buChar char="•"/>
            </a:pPr>
            <a:r>
              <a:rPr lang="uk-UA" b="1" i="0" dirty="0">
                <a:solidFill>
                  <a:srgbClr val="000000"/>
                </a:solidFill>
                <a:effectLst/>
                <a:latin typeface="Gautami" panose="020B0502040204020203" pitchFamily="34" charset="0"/>
              </a:rPr>
              <a:t>етика: </a:t>
            </a:r>
            <a:r>
              <a:rPr lang="uk-UA" b="0" i="0" dirty="0">
                <a:solidFill>
                  <a:srgbClr val="000000"/>
                </a:solidFill>
                <a:effectLst/>
                <a:latin typeface="Gautami" panose="020B0502040204020203" pitchFamily="34" charset="0"/>
              </a:rPr>
              <a:t>Кожен, хто займається штучним інтелектом, повинен добре знати всі етичні наслідки такої технології. Етика є одним із головних питань, що стосуються розгортання систем ШІ. </a:t>
            </a:r>
          </a:p>
          <a:p>
            <a:pPr algn="l" fontAlgn="base">
              <a:buFont typeface="Arial" panose="020B0604020202020204" pitchFamily="34" charset="0"/>
              <a:buChar char="•"/>
            </a:pPr>
            <a:r>
              <a:rPr lang="uk-UA" b="1" i="0" dirty="0">
                <a:solidFill>
                  <a:srgbClr val="000000"/>
                </a:solidFill>
                <a:effectLst/>
                <a:latin typeface="Gautami" panose="020B0502040204020203" pitchFamily="34" charset="0"/>
              </a:rPr>
              <a:t>Знання домену: </a:t>
            </a:r>
            <a:r>
              <a:rPr lang="uk-UA" b="0" i="0" dirty="0">
                <a:solidFill>
                  <a:srgbClr val="000000"/>
                </a:solidFill>
                <a:effectLst/>
                <a:latin typeface="Gautami" panose="020B0502040204020203" pitchFamily="34" charset="0"/>
              </a:rPr>
              <a:t>Маючи знання в галузі, ви краще зрозумієте галузь. Це також допоможе вам розробити інноваційні технології для вирішення конкретних проблем і ризиків, покращуючи підтримку вашого бізнесу. </a:t>
            </a:r>
          </a:p>
          <a:p>
            <a:pPr algn="l" fontAlgn="base">
              <a:buFont typeface="Arial" panose="020B0604020202020204" pitchFamily="34" charset="0"/>
              <a:buChar char="•"/>
            </a:pPr>
            <a:r>
              <a:rPr lang="uk-UA" b="1" i="0" dirty="0">
                <a:solidFill>
                  <a:srgbClr val="000000"/>
                </a:solidFill>
                <a:effectLst/>
                <a:latin typeface="Gautami" panose="020B0502040204020203" pitchFamily="34" charset="0"/>
              </a:rPr>
              <a:t>Машинне навчання: </a:t>
            </a:r>
            <a:r>
              <a:rPr lang="uk-UA" b="0" i="0" dirty="0">
                <a:solidFill>
                  <a:srgbClr val="000000"/>
                </a:solidFill>
                <a:effectLst/>
                <a:latin typeface="Gautami" panose="020B0502040204020203" pitchFamily="34" charset="0"/>
              </a:rPr>
              <a:t>Щоб по-справжньому зрозуміти ШІ та застосувати його найкращим чином, ви повинні добре розуміти машинне навчання. Хоча вам, можливо, не потрібно знати кожен окремий технічний аспект розробки машинного навчання, ви повинні знати його фундаментальні аспекти. </a:t>
            </a:r>
          </a:p>
          <a:p>
            <a:endParaRPr lang="uk-UA" dirty="0"/>
          </a:p>
        </p:txBody>
      </p:sp>
    </p:spTree>
    <p:extLst>
      <p:ext uri="{BB962C8B-B14F-4D97-AF65-F5344CB8AC3E}">
        <p14:creationId xmlns:p14="http://schemas.microsoft.com/office/powerpoint/2010/main" val="2908929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18FCC81-9A4D-A64E-E6B9-64E1D9A91972}"/>
              </a:ext>
            </a:extLst>
          </p:cNvPr>
          <p:cNvSpPr>
            <a:spLocks noGrp="1"/>
          </p:cNvSpPr>
          <p:nvPr>
            <p:ph type="title"/>
          </p:nvPr>
        </p:nvSpPr>
        <p:spPr>
          <a:xfrm>
            <a:off x="838200" y="365125"/>
            <a:ext cx="10515600" cy="2409606"/>
          </a:xfrm>
        </p:spPr>
        <p:txBody>
          <a:bodyPr>
            <a:normAutofit/>
          </a:bodyPr>
          <a:lstStyle/>
          <a:p>
            <a:pPr algn="ctr"/>
            <a:r>
              <a:rPr lang="uk-UA" b="1" dirty="0">
                <a:solidFill>
                  <a:srgbClr val="FF0000"/>
                </a:solidFill>
              </a:rPr>
              <a:t>Історія </a:t>
            </a:r>
            <a:r>
              <a:rPr lang="en-US" b="1" dirty="0">
                <a:solidFill>
                  <a:srgbClr val="FF0000"/>
                </a:solidFill>
              </a:rPr>
              <a:t>Chat GPT</a:t>
            </a:r>
            <a:br>
              <a:rPr lang="uk-UA" b="1" dirty="0">
                <a:solidFill>
                  <a:srgbClr val="FF0000"/>
                </a:solidFill>
              </a:rPr>
            </a:br>
            <a:r>
              <a:rPr lang="en-US" b="1" dirty="0">
                <a:solidFill>
                  <a:srgbClr val="FF0000"/>
                </a:solidFill>
              </a:rPr>
              <a:t> </a:t>
            </a:r>
            <a:r>
              <a:rPr lang="en-US" sz="3600" dirty="0"/>
              <a:t>(</a:t>
            </a:r>
            <a:r>
              <a:rPr lang="ru-RU" sz="3600" b="0" i="0" dirty="0" err="1">
                <a:solidFill>
                  <a:srgbClr val="040C28"/>
                </a:solidFill>
                <a:effectLst/>
                <a:latin typeface="Google Sans"/>
              </a:rPr>
              <a:t>Generative</a:t>
            </a:r>
            <a:r>
              <a:rPr lang="ru-RU" sz="3600" b="0" i="0" dirty="0">
                <a:solidFill>
                  <a:srgbClr val="040C28"/>
                </a:solidFill>
                <a:effectLst/>
                <a:latin typeface="Google Sans"/>
              </a:rPr>
              <a:t> </a:t>
            </a:r>
            <a:r>
              <a:rPr lang="ru-RU" sz="3600" b="0" i="0" dirty="0" err="1">
                <a:solidFill>
                  <a:srgbClr val="040C28"/>
                </a:solidFill>
                <a:effectLst/>
                <a:latin typeface="Google Sans"/>
              </a:rPr>
              <a:t>Pre-trained</a:t>
            </a:r>
            <a:r>
              <a:rPr lang="ru-RU" sz="3600" b="0" i="0" dirty="0">
                <a:solidFill>
                  <a:srgbClr val="040C28"/>
                </a:solidFill>
                <a:effectLst/>
                <a:latin typeface="Google Sans"/>
              </a:rPr>
              <a:t> </a:t>
            </a:r>
            <a:r>
              <a:rPr lang="ru-RU" sz="3600" b="0" i="0" dirty="0" err="1">
                <a:solidFill>
                  <a:srgbClr val="040C28"/>
                </a:solidFill>
                <a:effectLst/>
                <a:latin typeface="Google Sans"/>
              </a:rPr>
              <a:t>Transformer</a:t>
            </a:r>
            <a:r>
              <a:rPr lang="ru-RU" sz="3600" b="0" i="0" dirty="0">
                <a:solidFill>
                  <a:srgbClr val="202124"/>
                </a:solidFill>
                <a:effectLst/>
                <a:latin typeface="Google Sans"/>
              </a:rPr>
              <a:t>, </a:t>
            </a:r>
            <a:br>
              <a:rPr lang="ru-RU" sz="3600" b="0" i="0" dirty="0">
                <a:solidFill>
                  <a:srgbClr val="202124"/>
                </a:solidFill>
                <a:effectLst/>
                <a:latin typeface="Google Sans"/>
              </a:rPr>
            </a:br>
            <a:r>
              <a:rPr lang="ru-RU" sz="3600" b="0" i="0" dirty="0" err="1">
                <a:solidFill>
                  <a:srgbClr val="202124"/>
                </a:solidFill>
                <a:effectLst/>
                <a:latin typeface="Google Sans"/>
              </a:rPr>
              <a:t>генеративний</a:t>
            </a:r>
            <a:r>
              <a:rPr lang="ru-RU" sz="3600" b="0" i="0" dirty="0">
                <a:solidFill>
                  <a:srgbClr val="202124"/>
                </a:solidFill>
                <a:effectLst/>
                <a:latin typeface="Google Sans"/>
              </a:rPr>
              <a:t> </a:t>
            </a:r>
            <a:r>
              <a:rPr lang="ru-RU" sz="3600" b="0" i="0" dirty="0" err="1">
                <a:solidFill>
                  <a:srgbClr val="202124"/>
                </a:solidFill>
                <a:effectLst/>
                <a:latin typeface="Google Sans"/>
              </a:rPr>
              <a:t>попередньо</a:t>
            </a:r>
            <a:r>
              <a:rPr lang="ru-RU" sz="3600" dirty="0" err="1">
                <a:solidFill>
                  <a:srgbClr val="202124"/>
                </a:solidFill>
                <a:latin typeface="Google Sans"/>
              </a:rPr>
              <a:t>-</a:t>
            </a:r>
            <a:r>
              <a:rPr lang="ru-RU" sz="3600" b="0" i="0" dirty="0" err="1">
                <a:solidFill>
                  <a:srgbClr val="202124"/>
                </a:solidFill>
                <a:effectLst/>
                <a:latin typeface="Google Sans"/>
              </a:rPr>
              <a:t>навчений</a:t>
            </a:r>
            <a:r>
              <a:rPr lang="ru-RU" sz="3600" b="0" i="0" dirty="0">
                <a:solidFill>
                  <a:srgbClr val="202124"/>
                </a:solidFill>
                <a:effectLst/>
                <a:latin typeface="Google Sans"/>
              </a:rPr>
              <a:t> трансформер</a:t>
            </a:r>
            <a:r>
              <a:rPr lang="en-US" sz="3600" dirty="0"/>
              <a:t>)</a:t>
            </a:r>
            <a:endParaRPr lang="uk-UA" sz="3600" dirty="0"/>
          </a:p>
        </p:txBody>
      </p:sp>
      <p:sp>
        <p:nvSpPr>
          <p:cNvPr id="3" name="Місце для вмісту 2">
            <a:extLst>
              <a:ext uri="{FF2B5EF4-FFF2-40B4-BE49-F238E27FC236}">
                <a16:creationId xmlns:a16="http://schemas.microsoft.com/office/drawing/2014/main" id="{0D0B6427-09E3-7BF7-07BC-BA7EA441D0A5}"/>
              </a:ext>
            </a:extLst>
          </p:cNvPr>
          <p:cNvSpPr>
            <a:spLocks noGrp="1"/>
          </p:cNvSpPr>
          <p:nvPr>
            <p:ph idx="1"/>
          </p:nvPr>
        </p:nvSpPr>
        <p:spPr>
          <a:xfrm>
            <a:off x="838200" y="2506662"/>
            <a:ext cx="10515600" cy="4351338"/>
          </a:xfrm>
        </p:spPr>
        <p:txBody>
          <a:bodyPr/>
          <a:lstStyle/>
          <a:p>
            <a:r>
              <a:rPr lang="en-US" b="1" dirty="0"/>
              <a:t>GPT-1    2018</a:t>
            </a:r>
            <a:r>
              <a:rPr lang="uk-UA" b="1" dirty="0"/>
              <a:t> р.</a:t>
            </a:r>
            <a:r>
              <a:rPr lang="en-US" b="1" dirty="0"/>
              <a:t> </a:t>
            </a:r>
            <a:r>
              <a:rPr lang="uk-UA" b="1" dirty="0"/>
              <a:t>Розробник - компанія </a:t>
            </a:r>
            <a:r>
              <a:rPr lang="en-US" b="1" dirty="0"/>
              <a:t>OpenAI</a:t>
            </a:r>
            <a:endParaRPr lang="uk-UA" b="1" dirty="0"/>
          </a:p>
          <a:p>
            <a:pPr marL="0" indent="0">
              <a:buNone/>
            </a:pPr>
            <a:r>
              <a:rPr lang="uk-UA" dirty="0"/>
              <a:t>Генерація наступного слова фрази – на основі </a:t>
            </a:r>
            <a:r>
              <a:rPr lang="uk-UA" dirty="0" err="1"/>
              <a:t>пгенеративної</a:t>
            </a:r>
            <a:r>
              <a:rPr lang="uk-UA" dirty="0"/>
              <a:t> </a:t>
            </a:r>
            <a:r>
              <a:rPr lang="uk-UA" dirty="0" err="1"/>
              <a:t>мовної</a:t>
            </a:r>
            <a:r>
              <a:rPr lang="uk-UA" dirty="0"/>
              <a:t> моделі з використанням нейронної </a:t>
            </a:r>
            <a:r>
              <a:rPr lang="en-US" dirty="0"/>
              <a:t> </a:t>
            </a:r>
            <a:r>
              <a:rPr lang="uk-UA" dirty="0"/>
              <a:t>мережі </a:t>
            </a:r>
            <a:r>
              <a:rPr lang="ru-RU" sz="2800" b="0" i="0" dirty="0" err="1">
                <a:solidFill>
                  <a:srgbClr val="040C28"/>
                </a:solidFill>
                <a:effectLst/>
                <a:latin typeface="Google Sans"/>
              </a:rPr>
              <a:t>Transformer</a:t>
            </a:r>
            <a:r>
              <a:rPr lang="uk-UA" dirty="0"/>
              <a:t>.</a:t>
            </a:r>
          </a:p>
          <a:p>
            <a:pPr marL="0" indent="0">
              <a:buNone/>
            </a:pPr>
            <a:r>
              <a:rPr lang="uk-UA" dirty="0"/>
              <a:t>Навчання на текстах без розмітки.</a:t>
            </a:r>
            <a:r>
              <a:rPr lang="en-US" dirty="0"/>
              <a:t> 70 </a:t>
            </a:r>
            <a:r>
              <a:rPr lang="uk-UA" dirty="0"/>
              <a:t> млн параметрів.</a:t>
            </a:r>
          </a:p>
          <a:p>
            <a:pPr marL="0" indent="0">
              <a:buNone/>
            </a:pPr>
            <a:r>
              <a:rPr lang="uk-UA" dirty="0"/>
              <a:t> </a:t>
            </a:r>
            <a:r>
              <a:rPr lang="en-US" b="1" dirty="0"/>
              <a:t>GPT-</a:t>
            </a:r>
            <a:r>
              <a:rPr lang="uk-UA" b="1" dirty="0"/>
              <a:t>2</a:t>
            </a:r>
            <a:r>
              <a:rPr lang="en-US" b="1" dirty="0"/>
              <a:t>    201</a:t>
            </a:r>
            <a:r>
              <a:rPr lang="uk-UA" b="1" dirty="0"/>
              <a:t>9 р.</a:t>
            </a:r>
            <a:r>
              <a:rPr lang="en-US" b="1" dirty="0"/>
              <a:t> </a:t>
            </a:r>
            <a:r>
              <a:rPr lang="uk-UA" b="1" dirty="0"/>
              <a:t>Розробник - компанія </a:t>
            </a:r>
            <a:r>
              <a:rPr lang="en-US" b="1" dirty="0"/>
              <a:t>OpenAI</a:t>
            </a:r>
            <a:endParaRPr lang="uk-UA" b="1" dirty="0"/>
          </a:p>
          <a:p>
            <a:pPr marL="0" indent="0">
              <a:buNone/>
            </a:pPr>
            <a:r>
              <a:rPr lang="uk-UA" dirty="0"/>
              <a:t>Навчання на основі англомовного форуму</a:t>
            </a:r>
            <a:r>
              <a:rPr lang="en-US" dirty="0"/>
              <a:t> reddit </a:t>
            </a:r>
            <a:r>
              <a:rPr lang="uk-UA" dirty="0"/>
              <a:t>.</a:t>
            </a:r>
            <a:endParaRPr lang="en-US" dirty="0"/>
          </a:p>
          <a:p>
            <a:pPr marL="0" indent="0">
              <a:buNone/>
            </a:pPr>
            <a:r>
              <a:rPr lang="uk-UA" dirty="0"/>
              <a:t>Використані 8 млн текстів (40 </a:t>
            </a:r>
            <a:r>
              <a:rPr lang="en-US" dirty="0"/>
              <a:t>GB), 1.5 </a:t>
            </a:r>
            <a:r>
              <a:rPr lang="uk-UA" dirty="0"/>
              <a:t>млрд параметрів (6 </a:t>
            </a:r>
            <a:r>
              <a:rPr lang="en-US" dirty="0"/>
              <a:t>GB).</a:t>
            </a:r>
          </a:p>
          <a:p>
            <a:pPr marL="0" indent="0">
              <a:buNone/>
            </a:pPr>
            <a:r>
              <a:rPr lang="uk-UA" dirty="0"/>
              <a:t>Генерація есе на задану тему англійською мовою. В 10 разів </a:t>
            </a:r>
            <a:r>
              <a:rPr lang="en-US" dirty="0"/>
              <a:t>&gt;</a:t>
            </a:r>
            <a:r>
              <a:rPr lang="en-US" b="1" dirty="0"/>
              <a:t> GPT-1</a:t>
            </a:r>
            <a:endParaRPr lang="uk-UA" dirty="0"/>
          </a:p>
          <a:p>
            <a:pPr marL="0" indent="0">
              <a:buNone/>
            </a:pPr>
            <a:endParaRPr lang="uk-UA" b="1" dirty="0"/>
          </a:p>
          <a:p>
            <a:pPr marL="0" indent="0">
              <a:buNone/>
            </a:pPr>
            <a:endParaRPr lang="uk-UA" dirty="0"/>
          </a:p>
          <a:p>
            <a:pPr marL="0" indent="0">
              <a:buNone/>
            </a:pPr>
            <a:endParaRPr lang="uk-UA" dirty="0"/>
          </a:p>
        </p:txBody>
      </p:sp>
    </p:spTree>
    <p:extLst>
      <p:ext uri="{BB962C8B-B14F-4D97-AF65-F5344CB8AC3E}">
        <p14:creationId xmlns:p14="http://schemas.microsoft.com/office/powerpoint/2010/main" val="4061463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A01C2C4-86A7-527D-B019-B4F8DEE8EE07}"/>
              </a:ext>
            </a:extLst>
          </p:cNvPr>
          <p:cNvSpPr>
            <a:spLocks noGrp="1"/>
          </p:cNvSpPr>
          <p:nvPr>
            <p:ph type="title"/>
          </p:nvPr>
        </p:nvSpPr>
        <p:spPr/>
        <p:txBody>
          <a:bodyPr>
            <a:normAutofit/>
          </a:bodyPr>
          <a:lstStyle/>
          <a:p>
            <a:pPr algn="ctr"/>
            <a:r>
              <a:rPr lang="uk-UA" sz="4000" dirty="0">
                <a:solidFill>
                  <a:srgbClr val="000000"/>
                </a:solidFill>
                <a:latin typeface="+mn-lt"/>
              </a:rPr>
              <a:t>О</a:t>
            </a:r>
            <a:r>
              <a:rPr lang="uk-UA" sz="4000" b="0" i="0" dirty="0">
                <a:solidFill>
                  <a:srgbClr val="000000"/>
                </a:solidFill>
                <a:effectLst/>
                <a:latin typeface="+mn-lt"/>
              </a:rPr>
              <a:t>сновні навички, необхідні для машинного навчання</a:t>
            </a:r>
            <a:endParaRPr lang="uk-UA" sz="4000" dirty="0">
              <a:latin typeface="+mn-lt"/>
            </a:endParaRPr>
          </a:p>
        </p:txBody>
      </p:sp>
      <p:sp>
        <p:nvSpPr>
          <p:cNvPr id="3" name="Місце для вмісту 2">
            <a:extLst>
              <a:ext uri="{FF2B5EF4-FFF2-40B4-BE49-F238E27FC236}">
                <a16:creationId xmlns:a16="http://schemas.microsoft.com/office/drawing/2014/main" id="{053F1728-411B-E086-1B14-1D5602F66C8C}"/>
              </a:ext>
            </a:extLst>
          </p:cNvPr>
          <p:cNvSpPr>
            <a:spLocks noGrp="1"/>
          </p:cNvSpPr>
          <p:nvPr>
            <p:ph idx="1"/>
          </p:nvPr>
        </p:nvSpPr>
        <p:spPr/>
        <p:txBody>
          <a:bodyPr>
            <a:normAutofit fontScale="70000" lnSpcReduction="20000"/>
          </a:bodyPr>
          <a:lstStyle/>
          <a:p>
            <a:pPr algn="l" fontAlgn="base">
              <a:buFont typeface="Arial" panose="020B0604020202020204" pitchFamily="34" charset="0"/>
              <a:buChar char="•"/>
            </a:pPr>
            <a:r>
              <a:rPr lang="uk-UA" b="1" i="0" dirty="0">
                <a:solidFill>
                  <a:srgbClr val="000000"/>
                </a:solidFill>
                <a:effectLst/>
                <a:latin typeface="Gautami" panose="020B0502040204020203" pitchFamily="34" charset="0"/>
              </a:rPr>
              <a:t>Програмування: </a:t>
            </a:r>
            <a:r>
              <a:rPr lang="uk-UA" b="0" i="0" dirty="0">
                <a:solidFill>
                  <a:srgbClr val="000000"/>
                </a:solidFill>
                <a:effectLst/>
                <a:latin typeface="Gautami" panose="020B0502040204020203" pitchFamily="34" charset="0"/>
              </a:rPr>
              <a:t>Кожен фахівець з машинного навчання повинен володіти такими мовами програмування, як </a:t>
            </a:r>
            <a:r>
              <a:rPr lang="nl-NL" b="0" i="0" dirty="0">
                <a:solidFill>
                  <a:srgbClr val="000000"/>
                </a:solidFill>
                <a:effectLst/>
                <a:latin typeface="Gautami" panose="020B0502040204020203" pitchFamily="34" charset="0"/>
              </a:rPr>
              <a:t>Java, R, Python, C++ </a:t>
            </a:r>
            <a:r>
              <a:rPr lang="uk-UA" b="0" i="0" dirty="0">
                <a:solidFill>
                  <a:srgbClr val="000000"/>
                </a:solidFill>
                <a:effectLst/>
                <a:latin typeface="Gautami" panose="020B0502040204020203" pitchFamily="34" charset="0"/>
              </a:rPr>
              <a:t>і </a:t>
            </a:r>
            <a:r>
              <a:rPr lang="nl-NL" b="0" i="0" dirty="0">
                <a:solidFill>
                  <a:srgbClr val="000000"/>
                </a:solidFill>
                <a:effectLst/>
                <a:latin typeface="Gautami" panose="020B0502040204020203" pitchFamily="34" charset="0"/>
              </a:rPr>
              <a:t>Javascript. </a:t>
            </a:r>
          </a:p>
          <a:p>
            <a:pPr algn="l" fontAlgn="base">
              <a:buFont typeface="Arial" panose="020B0604020202020204" pitchFamily="34" charset="0"/>
              <a:buChar char="•"/>
            </a:pPr>
            <a:r>
              <a:rPr lang="uk-UA" b="1" i="0" dirty="0">
                <a:solidFill>
                  <a:srgbClr val="000000"/>
                </a:solidFill>
                <a:effectLst/>
                <a:latin typeface="Gautami" panose="020B0502040204020203" pitchFamily="34" charset="0"/>
              </a:rPr>
              <a:t>Математика: </a:t>
            </a:r>
            <a:r>
              <a:rPr lang="uk-UA" b="0" i="0" dirty="0">
                <a:solidFill>
                  <a:srgbClr val="000000"/>
                </a:solidFill>
                <a:effectLst/>
                <a:latin typeface="Gautami" panose="020B0502040204020203" pitchFamily="34" charset="0"/>
              </a:rPr>
              <a:t>Фахівці з машинного навчання багато працюють з алгоритмами та прикладною математикою, тому вони повинні володіти сильними аналітичними навичками та навичками вирішення проблем у поєднанні з математичними знаннями. </a:t>
            </a:r>
          </a:p>
          <a:p>
            <a:pPr algn="l" fontAlgn="base">
              <a:buFont typeface="Arial" panose="020B0604020202020204" pitchFamily="34" charset="0"/>
              <a:buChar char="•"/>
            </a:pPr>
            <a:r>
              <a:rPr lang="uk-UA" b="1" i="0" dirty="0">
                <a:solidFill>
                  <a:srgbClr val="000000"/>
                </a:solidFill>
                <a:effectLst/>
                <a:latin typeface="Gautami" panose="020B0502040204020203" pitchFamily="34" charset="0"/>
              </a:rPr>
              <a:t>Архітектура нейронної мережі: </a:t>
            </a:r>
            <a:r>
              <a:rPr lang="uk-UA" b="0" i="0" dirty="0">
                <a:solidFill>
                  <a:srgbClr val="000000"/>
                </a:solidFill>
                <a:effectLst/>
                <a:latin typeface="Gautami" panose="020B0502040204020203" pitchFamily="34" charset="0"/>
              </a:rPr>
              <a:t>Нейронні мережі є фундаментальними для глибокого навчання, яке є підмножиною машинного навчання. Експерти з </a:t>
            </a:r>
            <a:r>
              <a:rPr lang="nl-NL" b="0" i="0" dirty="0">
                <a:solidFill>
                  <a:srgbClr val="000000"/>
                </a:solidFill>
                <a:effectLst/>
                <a:latin typeface="Gautami" panose="020B0502040204020203" pitchFamily="34" charset="0"/>
              </a:rPr>
              <a:t>ML </a:t>
            </a:r>
            <a:r>
              <a:rPr lang="uk-UA" b="0" i="0" dirty="0">
                <a:solidFill>
                  <a:srgbClr val="000000"/>
                </a:solidFill>
                <a:effectLst/>
                <a:latin typeface="Gautami" panose="020B0502040204020203" pitchFamily="34" charset="0"/>
              </a:rPr>
              <a:t>мають глибоке розуміння цих нейронних мереж і того, як їх можна застосовувати в різних секторах. </a:t>
            </a:r>
          </a:p>
          <a:p>
            <a:pPr algn="l" fontAlgn="base">
              <a:buFont typeface="Arial" panose="020B0604020202020204" pitchFamily="34" charset="0"/>
              <a:buChar char="•"/>
            </a:pPr>
            <a:r>
              <a:rPr lang="uk-UA" b="1" dirty="0">
                <a:latin typeface="Gautami" panose="020B0502040204020203" pitchFamily="34" charset="0"/>
              </a:rPr>
              <a:t>Великі дані</a:t>
            </a:r>
            <a:r>
              <a:rPr lang="uk-UA" b="1" i="0" dirty="0">
                <a:effectLst/>
                <a:latin typeface="Gautami" panose="020B0502040204020203" pitchFamily="34" charset="0"/>
              </a:rPr>
              <a:t>:</a:t>
            </a:r>
            <a:r>
              <a:rPr lang="uk-UA" b="0" i="0" dirty="0">
                <a:effectLst/>
                <a:latin typeface="Gautami" panose="020B0502040204020203" pitchFamily="34" charset="0"/>
              </a:rPr>
              <a:t> Основною </a:t>
            </a:r>
            <a:r>
              <a:rPr lang="uk-UA" b="0" i="0" dirty="0">
                <a:solidFill>
                  <a:srgbClr val="000000"/>
                </a:solidFill>
                <a:effectLst/>
                <a:latin typeface="Gautami" panose="020B0502040204020203" pitchFamily="34" charset="0"/>
              </a:rPr>
              <a:t>частиною машинного навчання є великі дані, де ці моделі аналізують масивні набори даних, щоб ідентифікувати закономірності та робити прогнози. Великі дані стосуються ефективного вилучення, управління та аналізу величезних обсягів даних. </a:t>
            </a:r>
          </a:p>
          <a:p>
            <a:pPr algn="l" fontAlgn="base">
              <a:buFont typeface="Arial" panose="020B0604020202020204" pitchFamily="34" charset="0"/>
              <a:buChar char="•"/>
            </a:pPr>
            <a:r>
              <a:rPr lang="uk-UA" b="1" i="0" dirty="0">
                <a:solidFill>
                  <a:srgbClr val="000000"/>
                </a:solidFill>
                <a:effectLst/>
                <a:latin typeface="Gautami" panose="020B0502040204020203" pitchFamily="34" charset="0"/>
              </a:rPr>
              <a:t>Розподілені обчислення: </a:t>
            </a:r>
            <a:r>
              <a:rPr lang="uk-UA" b="0" i="0" dirty="0">
                <a:solidFill>
                  <a:srgbClr val="000000"/>
                </a:solidFill>
                <a:effectLst/>
                <a:latin typeface="Gautami" panose="020B0502040204020203" pitchFamily="34" charset="0"/>
              </a:rPr>
              <a:t>Розподілені обчислення, галузь інформатики, є ще однією важливою частиною машинного навчання. Це відноситься до розподілених систем, компоненти яких розташовані на різних об'єднаних в мережу комп'ютерах, які координують свої дії шляхом обміну повідомленнями. </a:t>
            </a:r>
          </a:p>
          <a:p>
            <a:endParaRPr lang="uk-UA" dirty="0"/>
          </a:p>
        </p:txBody>
      </p:sp>
    </p:spTree>
    <p:extLst>
      <p:ext uri="{BB962C8B-B14F-4D97-AF65-F5344CB8AC3E}">
        <p14:creationId xmlns:p14="http://schemas.microsoft.com/office/powerpoint/2010/main" val="147566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8B977EC-DF18-C609-778D-EDE7042A73DC}"/>
              </a:ext>
            </a:extLst>
          </p:cNvPr>
          <p:cNvSpPr>
            <a:spLocks noGrp="1"/>
          </p:cNvSpPr>
          <p:nvPr>
            <p:ph type="title"/>
          </p:nvPr>
        </p:nvSpPr>
        <p:spPr/>
        <p:txBody>
          <a:bodyPr/>
          <a:lstStyle/>
          <a:p>
            <a:pPr algn="ctr"/>
            <a:r>
              <a:rPr lang="uk-UA" sz="4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Препроцесінг</a:t>
            </a:r>
            <a:r>
              <a:rPr lang="uk-UA" sz="44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4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даних</a:t>
            </a:r>
            <a:endParaRPr lang="uk-UA" dirty="0"/>
          </a:p>
        </p:txBody>
      </p:sp>
      <p:sp>
        <p:nvSpPr>
          <p:cNvPr id="3" name="Місце для вмісту 2">
            <a:extLst>
              <a:ext uri="{FF2B5EF4-FFF2-40B4-BE49-F238E27FC236}">
                <a16:creationId xmlns:a16="http://schemas.microsoft.com/office/drawing/2014/main" id="{0916E629-0751-483F-A734-F30EDE720E16}"/>
              </a:ext>
            </a:extLst>
          </p:cNvPr>
          <p:cNvSpPr>
            <a:spLocks noGrp="1"/>
          </p:cNvSpPr>
          <p:nvPr>
            <p:ph idx="1"/>
          </p:nvPr>
        </p:nvSpPr>
        <p:spPr>
          <a:xfrm>
            <a:off x="838200" y="1499805"/>
            <a:ext cx="10515600" cy="4351338"/>
          </a:xfrm>
        </p:spPr>
        <p:txBody>
          <a:bodyPr/>
          <a:lstStyle/>
          <a:p>
            <a:r>
              <a:rPr lang="uk-UA"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Препроцесінг</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даних</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у</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машинному</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навчанні</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відіграє</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критично</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важливу</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роль</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у</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підготовці</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сировинних</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даних</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для</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ефективного</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та</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точного</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моделювання</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p>
          <a:p>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Цей</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процес</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включає</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різноманітні</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методи</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та</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техніки</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спрямовані</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очищення</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нормалізацію</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трансформацію</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та</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вибір</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ознак</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даних</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перед</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їхнім</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використанням</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у</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алгоритмах</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машинного</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навчання</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p>
          <a:p>
            <a:r>
              <a:rPr lang="uk-UA"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Препроцесінг</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допомагає</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покращити</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якість</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даних</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що</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може</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значно</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збільшити</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точність</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та</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ефективність</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моделей</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машинного</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навчання</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a:t>
            </a:r>
            <a:endParaRPr lang="uk-UA" dirty="0">
              <a:effectLst/>
              <a:latin typeface="Calibri" panose="020F0502020204030204" pitchFamily="34" charset="0"/>
              <a:ea typeface="DengXian" panose="02010600030101010101" pitchFamily="2" charset="-122"/>
              <a:cs typeface="Arial" panose="020B0604020202020204" pitchFamily="34" charset="0"/>
            </a:endParaRPr>
          </a:p>
          <a:p>
            <a:endParaRPr lang="uk-UA" dirty="0"/>
          </a:p>
        </p:txBody>
      </p:sp>
    </p:spTree>
    <p:extLst>
      <p:ext uri="{BB962C8B-B14F-4D97-AF65-F5344CB8AC3E}">
        <p14:creationId xmlns:p14="http://schemas.microsoft.com/office/powerpoint/2010/main" val="2203105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E6BB035-EA85-C39B-3EDA-DEC006C19540}"/>
              </a:ext>
            </a:extLst>
          </p:cNvPr>
          <p:cNvSpPr>
            <a:spLocks noGrp="1"/>
          </p:cNvSpPr>
          <p:nvPr>
            <p:ph type="title"/>
          </p:nvPr>
        </p:nvSpPr>
        <p:spPr>
          <a:xfrm>
            <a:off x="838200" y="365126"/>
            <a:ext cx="10515600" cy="769992"/>
          </a:xfrm>
        </p:spPr>
        <p:txBody>
          <a:bodyPr/>
          <a:lstStyle/>
          <a:p>
            <a:pPr algn="ctr"/>
            <a:r>
              <a:rPr lang="uk-UA"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Основні</a:t>
            </a:r>
            <a:r>
              <a:rPr lang="uk-UA" b="1" dirty="0">
                <a:solidFill>
                  <a:srgbClr val="000000"/>
                </a:solidFill>
                <a:latin typeface="DM Sans" pitchFamily="2" charset="0"/>
                <a:ea typeface="Times New Roman" panose="02020603050405020304" pitchFamily="18" charset="0"/>
                <a:cs typeface="Times New Roman" panose="02020603050405020304" pitchFamily="18" charset="0"/>
              </a:rPr>
              <a:t> </a:t>
            </a:r>
            <a:r>
              <a:rPr lang="uk-UA"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кроки</a:t>
            </a:r>
            <a:r>
              <a:rPr lang="uk-UA" b="1" dirty="0">
                <a:solidFill>
                  <a:srgbClr val="000000"/>
                </a:solidFill>
                <a:latin typeface="DM Sans" pitchFamily="2" charset="0"/>
                <a:ea typeface="Times New Roman" panose="02020603050405020304" pitchFamily="18" charset="0"/>
                <a:cs typeface="Times New Roman" panose="02020603050405020304" pitchFamily="18" charset="0"/>
              </a:rPr>
              <a:t> </a:t>
            </a:r>
            <a:r>
              <a:rPr lang="uk-UA" b="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препроцесінгу</a:t>
            </a:r>
            <a:r>
              <a:rPr lang="uk-UA" b="1" dirty="0">
                <a:solidFill>
                  <a:srgbClr val="000000"/>
                </a:solidFill>
                <a:latin typeface="DM Sans" pitchFamily="2" charset="0"/>
                <a:ea typeface="Times New Roman" panose="02020603050405020304" pitchFamily="18" charset="0"/>
                <a:cs typeface="Times New Roman" panose="02020603050405020304" pitchFamily="18" charset="0"/>
              </a:rPr>
              <a:t> </a:t>
            </a:r>
            <a:r>
              <a:rPr lang="uk-UA"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даних</a:t>
            </a:r>
            <a:endParaRPr lang="uk-UA" dirty="0"/>
          </a:p>
        </p:txBody>
      </p:sp>
      <p:sp>
        <p:nvSpPr>
          <p:cNvPr id="3" name="Місце для вмісту 2">
            <a:extLst>
              <a:ext uri="{FF2B5EF4-FFF2-40B4-BE49-F238E27FC236}">
                <a16:creationId xmlns:a16="http://schemas.microsoft.com/office/drawing/2014/main" id="{6247E4E5-F947-611A-1605-ADCB871AF9F4}"/>
              </a:ext>
            </a:extLst>
          </p:cNvPr>
          <p:cNvSpPr>
            <a:spLocks noGrp="1"/>
          </p:cNvSpPr>
          <p:nvPr>
            <p:ph idx="1"/>
          </p:nvPr>
        </p:nvSpPr>
        <p:spPr>
          <a:xfrm>
            <a:off x="932793" y="1237044"/>
            <a:ext cx="10515600" cy="5153245"/>
          </a:xfrm>
        </p:spPr>
        <p:txBody>
          <a:bodyPr>
            <a:normAutofit fontScale="70000" lnSpcReduction="20000"/>
          </a:bodyPr>
          <a:lstStyle/>
          <a:p>
            <a:pPr marL="0" lvl="0" indent="0">
              <a:lnSpc>
                <a:spcPct val="107000"/>
              </a:lnSpc>
              <a:spcBef>
                <a:spcPts val="1200"/>
              </a:spcBef>
              <a:spcAft>
                <a:spcPts val="1200"/>
              </a:spcAft>
              <a:buNone/>
              <a:tabLst>
                <a:tab pos="457200" algn="l"/>
              </a:tabLst>
            </a:pPr>
            <a:r>
              <a:rPr lang="uk-UA"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r>
              <a:rPr lang="uk-UA"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Очищення</a:t>
            </a:r>
            <a:r>
              <a:rPr lang="uk-UA"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даних</a:t>
            </a:r>
            <a:r>
              <a:rPr lang="uk-UA" b="1" dirty="0">
                <a:solidFill>
                  <a:srgbClr val="000000"/>
                </a:solidFill>
                <a:effectLst/>
                <a:latin typeface="DM Sans" pitchFamily="2" charset="0"/>
                <a:ea typeface="Times New Roman" panose="02020603050405020304" pitchFamily="18" charset="0"/>
                <a:cs typeface="Times New Roman" panose="02020603050405020304" pitchFamily="18" charset="0"/>
              </a:rPr>
              <a:t>:</a:t>
            </a:r>
            <a:endParaRPr lang="uk-UA" dirty="0">
              <a:effectLst/>
              <a:latin typeface="Calibri" panose="020F0502020204030204" pitchFamily="34" charset="0"/>
              <a:ea typeface="DengXian" panose="02010600030101010101" pitchFamily="2" charset="-122"/>
              <a:cs typeface="Arial" panose="020B0604020202020204" pitchFamily="34"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uk-UA"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Видалення</a:t>
            </a:r>
            <a:r>
              <a:rPr lang="uk-UA" sz="28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або</a:t>
            </a:r>
            <a:r>
              <a:rPr lang="uk-UA" sz="28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коригування</a:t>
            </a:r>
            <a:r>
              <a:rPr lang="uk-UA" sz="28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шуму</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неправильні</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або</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викривлені</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дані</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a:t>
            </a:r>
            <a:endParaRPr lang="uk-UA" sz="2800" dirty="0">
              <a:effectLst/>
              <a:latin typeface="Calibri" panose="020F0502020204030204" pitchFamily="34" charset="0"/>
              <a:ea typeface="DengXian" panose="02010600030101010101" pitchFamily="2" charset="-122"/>
              <a:cs typeface="Times New Roman" panose="02020603050405020304" pitchFamily="18" charset="0"/>
            </a:endParaRPr>
          </a:p>
          <a:p>
            <a:pPr marL="742950" lvl="1" indent="-285750">
              <a:lnSpc>
                <a:spcPct val="107000"/>
              </a:lnSpc>
              <a:spcBef>
                <a:spcPts val="300"/>
              </a:spcBef>
              <a:spcAft>
                <a:spcPts val="800"/>
              </a:spcAft>
              <a:buSzPts val="1000"/>
              <a:buFont typeface="Courier New" panose="02070309020205020404" pitchFamily="49" charset="0"/>
              <a:buChar char="o"/>
              <a:tabLst>
                <a:tab pos="914400" algn="l"/>
              </a:tabLst>
            </a:pPr>
            <a:r>
              <a:rPr lang="uk-UA"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Заповнення</a:t>
            </a:r>
            <a:r>
              <a:rPr lang="uk-UA" sz="28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відсутніх</a:t>
            </a:r>
            <a:r>
              <a:rPr lang="uk-UA" sz="28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значень</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через</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інтерполяцію</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використання</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середнього</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медіанного</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значення</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або</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за</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допомогою</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моделювання</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a:t>
            </a:r>
            <a:endParaRPr lang="uk-UA" sz="2800" dirty="0">
              <a:effectLst/>
              <a:latin typeface="Calibri" panose="020F0502020204030204" pitchFamily="34" charset="0"/>
              <a:ea typeface="DengXian" panose="02010600030101010101" pitchFamily="2" charset="-122"/>
              <a:cs typeface="Times New Roman" panose="02020603050405020304" pitchFamily="18" charset="0"/>
            </a:endParaRPr>
          </a:p>
          <a:p>
            <a:pPr marL="742950" lvl="1" indent="-285750">
              <a:lnSpc>
                <a:spcPct val="107000"/>
              </a:lnSpc>
              <a:spcBef>
                <a:spcPts val="300"/>
              </a:spcBef>
              <a:spcAft>
                <a:spcPts val="800"/>
              </a:spcAft>
              <a:buSzPts val="1000"/>
              <a:buFont typeface="Courier New" panose="02070309020205020404" pitchFamily="49" charset="0"/>
              <a:buChar char="o"/>
              <a:tabLst>
                <a:tab pos="914400" algn="l"/>
              </a:tabLst>
            </a:pPr>
            <a:r>
              <a:rPr lang="uk-UA"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Видалення</a:t>
            </a:r>
            <a:r>
              <a:rPr lang="uk-UA" sz="28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дублікатів</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щоб</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уникнути</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зайвого</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впливу</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повторюваних</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даних</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модель</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a:t>
            </a:r>
            <a:endParaRPr lang="uk-UA" dirty="0">
              <a:effectLst/>
            </a:endParaRPr>
          </a:p>
          <a:p>
            <a:pPr marL="742950" lvl="1" indent="-285750">
              <a:lnSpc>
                <a:spcPct val="107000"/>
              </a:lnSpc>
              <a:spcBef>
                <a:spcPts val="300"/>
              </a:spcBef>
              <a:spcAft>
                <a:spcPts val="800"/>
              </a:spcAft>
              <a:buSzPts val="1000"/>
              <a:buFont typeface="Courier New" panose="02070309020205020404" pitchFamily="49" charset="0"/>
              <a:buChar char="o"/>
              <a:tabLst>
                <a:tab pos="914400" algn="l"/>
              </a:tabLst>
            </a:pPr>
            <a:endParaRPr lang="uk-UA" sz="2800" dirty="0">
              <a:effectLst/>
              <a:latin typeface="Calibri" panose="020F0502020204030204" pitchFamily="34" charset="0"/>
              <a:ea typeface="DengXian" panose="02010600030101010101" pitchFamily="2" charset="-122"/>
              <a:cs typeface="Times New Roman" panose="02020603050405020304" pitchFamily="18" charset="0"/>
            </a:endParaRPr>
          </a:p>
          <a:p>
            <a:pPr marL="0" lvl="0" indent="0">
              <a:lnSpc>
                <a:spcPct val="107000"/>
              </a:lnSpc>
              <a:spcBef>
                <a:spcPts val="1200"/>
              </a:spcBef>
              <a:spcAft>
                <a:spcPts val="1200"/>
              </a:spcAft>
              <a:buNone/>
              <a:tabLst>
                <a:tab pos="457200" algn="l"/>
              </a:tabLst>
            </a:pPr>
            <a:r>
              <a:rPr lang="uk-UA"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 Трансформація</a:t>
            </a:r>
            <a:r>
              <a:rPr lang="uk-UA"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даних</a:t>
            </a:r>
            <a:r>
              <a:rPr lang="uk-UA" b="1" dirty="0">
                <a:solidFill>
                  <a:srgbClr val="000000"/>
                </a:solidFill>
                <a:effectLst/>
                <a:latin typeface="DM Sans" pitchFamily="2" charset="0"/>
                <a:ea typeface="Times New Roman" panose="02020603050405020304" pitchFamily="18" charset="0"/>
                <a:cs typeface="Times New Roman" panose="02020603050405020304" pitchFamily="18" charset="0"/>
              </a:rPr>
              <a:t>:</a:t>
            </a:r>
            <a:endParaRPr lang="uk-UA" dirty="0">
              <a:effectLst/>
              <a:latin typeface="Calibri" panose="020F0502020204030204" pitchFamily="34" charset="0"/>
              <a:ea typeface="DengXian" panose="02010600030101010101" pitchFamily="2" charset="-122"/>
              <a:cs typeface="Arial" panose="020B0604020202020204" pitchFamily="34"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uk-UA"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Нормалізація</a:t>
            </a:r>
            <a:r>
              <a:rPr lang="uk-UA" sz="28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та</a:t>
            </a:r>
            <a:r>
              <a:rPr lang="uk-UA" sz="28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стандартизація</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для</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приведення</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всіх</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ознак</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до</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одного</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масштабу</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що</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особливо</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важливо</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для</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алгоритмів</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чутливих</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до</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масштабу</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ознак</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a:t>
            </a:r>
            <a:endParaRPr lang="uk-UA" sz="2800" dirty="0">
              <a:effectLst/>
              <a:latin typeface="Calibri" panose="020F0502020204030204" pitchFamily="34" charset="0"/>
              <a:ea typeface="DengXian" panose="02010600030101010101" pitchFamily="2" charset="-122"/>
              <a:cs typeface="Times New Roman" panose="02020603050405020304" pitchFamily="18" charset="0"/>
            </a:endParaRPr>
          </a:p>
          <a:p>
            <a:pPr marL="742950" lvl="1" indent="-285750">
              <a:lnSpc>
                <a:spcPct val="107000"/>
              </a:lnSpc>
              <a:spcBef>
                <a:spcPts val="300"/>
              </a:spcBef>
              <a:spcAft>
                <a:spcPts val="800"/>
              </a:spcAft>
              <a:buSzPts val="1000"/>
              <a:buFont typeface="Courier New" panose="02070309020205020404" pitchFamily="49" charset="0"/>
              <a:buChar char="o"/>
              <a:tabLst>
                <a:tab pos="914400" algn="l"/>
              </a:tabLst>
            </a:pPr>
            <a:r>
              <a:rPr lang="uk-UA"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Кодування</a:t>
            </a:r>
            <a:r>
              <a:rPr lang="uk-UA" sz="28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категоріальних</a:t>
            </a:r>
            <a:r>
              <a:rPr lang="uk-UA" sz="28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даних</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у</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числовий</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формат</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через</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err="1">
                <a:solidFill>
                  <a:srgbClr val="000000"/>
                </a:solidFill>
                <a:effectLst/>
                <a:latin typeface="DM Sans" pitchFamily="2" charset="0"/>
                <a:ea typeface="Times New Roman" panose="02020603050405020304" pitchFamily="18" charset="0"/>
                <a:cs typeface="Times New Roman" panose="02020603050405020304" pitchFamily="18" charset="0"/>
              </a:rPr>
              <a:t>one-hot</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err="1">
                <a:solidFill>
                  <a:srgbClr val="000000"/>
                </a:solidFill>
                <a:effectLst/>
                <a:latin typeface="DM Sans" pitchFamily="2" charset="0"/>
                <a:ea typeface="Times New Roman" panose="02020603050405020304" pitchFamily="18" charset="0"/>
                <a:cs typeface="Times New Roman" panose="02020603050405020304" pitchFamily="18" charset="0"/>
              </a:rPr>
              <a:t>encoding</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err="1">
                <a:solidFill>
                  <a:srgbClr val="000000"/>
                </a:solidFill>
                <a:effectLst/>
                <a:latin typeface="DM Sans" pitchFamily="2" charset="0"/>
                <a:ea typeface="Times New Roman" panose="02020603050405020304" pitchFamily="18" charset="0"/>
                <a:cs typeface="Times New Roman" panose="02020603050405020304" pitchFamily="18" charset="0"/>
              </a:rPr>
              <a:t>label</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err="1">
                <a:solidFill>
                  <a:srgbClr val="000000"/>
                </a:solidFill>
                <a:effectLst/>
                <a:latin typeface="DM Sans" pitchFamily="2" charset="0"/>
                <a:ea typeface="Times New Roman" panose="02020603050405020304" pitchFamily="18" charset="0"/>
                <a:cs typeface="Times New Roman" panose="02020603050405020304" pitchFamily="18" charset="0"/>
              </a:rPr>
              <a:t>encoding</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тощо</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a:t>
            </a:r>
            <a:endParaRPr lang="uk-UA" sz="2800" dirty="0">
              <a:effectLst/>
              <a:latin typeface="Calibri" panose="020F0502020204030204" pitchFamily="34" charset="0"/>
              <a:ea typeface="DengXian" panose="02010600030101010101" pitchFamily="2" charset="-122"/>
              <a:cs typeface="Times New Roman" panose="02020603050405020304" pitchFamily="18" charset="0"/>
            </a:endParaRPr>
          </a:p>
          <a:p>
            <a:pPr marL="742950" lvl="1" indent="-285750">
              <a:lnSpc>
                <a:spcPct val="107000"/>
              </a:lnSpc>
              <a:spcBef>
                <a:spcPts val="300"/>
              </a:spcBef>
              <a:spcAft>
                <a:spcPts val="800"/>
              </a:spcAft>
              <a:buSzPts val="1000"/>
              <a:buFont typeface="Courier New" panose="02070309020205020404" pitchFamily="49" charset="0"/>
              <a:buChar char="o"/>
              <a:tabLst>
                <a:tab pos="914400" algn="l"/>
              </a:tabLst>
            </a:pPr>
            <a:r>
              <a:rPr lang="uk-UA"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Розбиття</a:t>
            </a:r>
            <a:r>
              <a:rPr lang="uk-UA" sz="28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текстових</a:t>
            </a:r>
            <a:r>
              <a:rPr lang="uk-UA" sz="28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даних</a:t>
            </a:r>
            <a:r>
              <a:rPr lang="uk-UA" sz="28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a:t>
            </a:r>
            <a:r>
              <a:rPr lang="uk-UA" sz="28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токени</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очищення</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від</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стоп</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слів</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стемінг</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лематизація</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для</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подальшої</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роботи</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текстом</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a:t>
            </a:r>
            <a:endParaRPr lang="uk-UA" sz="2800" dirty="0">
              <a:effectLst/>
              <a:latin typeface="Calibri" panose="020F0502020204030204" pitchFamily="34" charset="0"/>
              <a:ea typeface="DengXian" panose="02010600030101010101" pitchFamily="2" charset="-122"/>
              <a:cs typeface="Times New Roman" panose="02020603050405020304" pitchFamily="18" charset="0"/>
            </a:endParaRPr>
          </a:p>
          <a:p>
            <a:endParaRPr lang="uk-UA" dirty="0"/>
          </a:p>
        </p:txBody>
      </p:sp>
    </p:spTree>
    <p:extLst>
      <p:ext uri="{BB962C8B-B14F-4D97-AF65-F5344CB8AC3E}">
        <p14:creationId xmlns:p14="http://schemas.microsoft.com/office/powerpoint/2010/main" val="498011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79A008D-59F1-C0D1-48D1-015F353BBAB0}"/>
              </a:ext>
            </a:extLst>
          </p:cNvPr>
          <p:cNvSpPr>
            <a:spLocks noGrp="1"/>
          </p:cNvSpPr>
          <p:nvPr>
            <p:ph type="title"/>
          </p:nvPr>
        </p:nvSpPr>
        <p:spPr>
          <a:xfrm>
            <a:off x="838200" y="365126"/>
            <a:ext cx="10515600" cy="833054"/>
          </a:xfrm>
        </p:spPr>
        <p:txBody>
          <a:bodyPr/>
          <a:lstStyle/>
          <a:p>
            <a:pPr algn="ctr"/>
            <a:r>
              <a:rPr lang="uk-UA"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Основні</a:t>
            </a:r>
            <a:r>
              <a:rPr lang="uk-UA" b="1" dirty="0">
                <a:solidFill>
                  <a:srgbClr val="000000"/>
                </a:solidFill>
                <a:latin typeface="DM Sans" pitchFamily="2" charset="0"/>
                <a:ea typeface="Times New Roman" panose="02020603050405020304" pitchFamily="18" charset="0"/>
                <a:cs typeface="Times New Roman" panose="02020603050405020304" pitchFamily="18" charset="0"/>
              </a:rPr>
              <a:t> </a:t>
            </a:r>
            <a:r>
              <a:rPr lang="uk-UA"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кроки</a:t>
            </a:r>
            <a:r>
              <a:rPr lang="uk-UA" b="1" dirty="0">
                <a:solidFill>
                  <a:srgbClr val="000000"/>
                </a:solidFill>
                <a:latin typeface="DM Sans" pitchFamily="2" charset="0"/>
                <a:ea typeface="Times New Roman" panose="02020603050405020304" pitchFamily="18" charset="0"/>
                <a:cs typeface="Times New Roman" panose="02020603050405020304" pitchFamily="18" charset="0"/>
              </a:rPr>
              <a:t> </a:t>
            </a:r>
            <a:r>
              <a:rPr lang="uk-UA" b="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препроцесінгу</a:t>
            </a:r>
            <a:r>
              <a:rPr lang="uk-UA" b="1" dirty="0">
                <a:solidFill>
                  <a:srgbClr val="000000"/>
                </a:solidFill>
                <a:latin typeface="DM Sans" pitchFamily="2" charset="0"/>
                <a:ea typeface="Times New Roman" panose="02020603050405020304" pitchFamily="18" charset="0"/>
                <a:cs typeface="Times New Roman" panose="02020603050405020304" pitchFamily="18" charset="0"/>
              </a:rPr>
              <a:t> </a:t>
            </a:r>
            <a:r>
              <a:rPr lang="uk-UA"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даних</a:t>
            </a:r>
            <a:endParaRPr lang="uk-UA" dirty="0"/>
          </a:p>
        </p:txBody>
      </p:sp>
      <p:sp>
        <p:nvSpPr>
          <p:cNvPr id="3" name="Місце для вмісту 2">
            <a:extLst>
              <a:ext uri="{FF2B5EF4-FFF2-40B4-BE49-F238E27FC236}">
                <a16:creationId xmlns:a16="http://schemas.microsoft.com/office/drawing/2014/main" id="{475C605C-FD04-453E-7875-EDCD9F129198}"/>
              </a:ext>
            </a:extLst>
          </p:cNvPr>
          <p:cNvSpPr>
            <a:spLocks noGrp="1"/>
          </p:cNvSpPr>
          <p:nvPr>
            <p:ph idx="1"/>
          </p:nvPr>
        </p:nvSpPr>
        <p:spPr>
          <a:xfrm>
            <a:off x="838200" y="1321127"/>
            <a:ext cx="10515600" cy="5171747"/>
          </a:xfrm>
        </p:spPr>
        <p:txBody>
          <a:bodyPr>
            <a:normAutofit fontScale="70000" lnSpcReduction="20000"/>
          </a:bodyPr>
          <a:lstStyle/>
          <a:p>
            <a:pPr marL="0" lvl="0" indent="0">
              <a:lnSpc>
                <a:spcPct val="107000"/>
              </a:lnSpc>
              <a:spcBef>
                <a:spcPts val="1200"/>
              </a:spcBef>
              <a:spcAft>
                <a:spcPts val="1200"/>
              </a:spcAft>
              <a:buNone/>
              <a:tabLst>
                <a:tab pos="457200" algn="l"/>
              </a:tabLst>
            </a:pPr>
            <a:r>
              <a:rPr lang="uk-UA"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 Вибір</a:t>
            </a:r>
            <a:r>
              <a:rPr lang="uk-UA"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ознак</a:t>
            </a:r>
            <a:r>
              <a:rPr lang="uk-UA" b="1" dirty="0">
                <a:solidFill>
                  <a:srgbClr val="000000"/>
                </a:solidFill>
                <a:effectLst/>
                <a:latin typeface="DM Sans" pitchFamily="2" charset="0"/>
                <a:ea typeface="Times New Roman" panose="02020603050405020304" pitchFamily="18" charset="0"/>
                <a:cs typeface="Times New Roman" panose="02020603050405020304" pitchFamily="18" charset="0"/>
              </a:rPr>
              <a:t>:</a:t>
            </a:r>
            <a:endParaRPr lang="uk-UA" dirty="0">
              <a:effectLst/>
              <a:latin typeface="Calibri" panose="020F0502020204030204" pitchFamily="34" charset="0"/>
              <a:ea typeface="DengXian" panose="02010600030101010101" pitchFamily="2" charset="-122"/>
              <a:cs typeface="Arial" panose="020B0604020202020204" pitchFamily="34"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uk-UA"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Видалення</a:t>
            </a:r>
            <a:r>
              <a:rPr lang="uk-UA" sz="28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нерелевантних</a:t>
            </a:r>
            <a:r>
              <a:rPr lang="uk-UA" sz="28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ознак</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що</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не</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вносять</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корисної</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інформації</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для</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моделі</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a:t>
            </a:r>
            <a:endParaRPr lang="uk-UA" sz="2800" dirty="0">
              <a:effectLst/>
              <a:latin typeface="Calibri" panose="020F0502020204030204" pitchFamily="34" charset="0"/>
              <a:ea typeface="DengXian" panose="02010600030101010101" pitchFamily="2" charset="-122"/>
              <a:cs typeface="Times New Roman" panose="02020603050405020304" pitchFamily="18" charset="0"/>
            </a:endParaRPr>
          </a:p>
          <a:p>
            <a:pPr marL="742950" lvl="1" indent="-285750">
              <a:lnSpc>
                <a:spcPct val="107000"/>
              </a:lnSpc>
              <a:spcBef>
                <a:spcPts val="300"/>
              </a:spcBef>
              <a:spcAft>
                <a:spcPts val="800"/>
              </a:spcAft>
              <a:buSzPts val="1000"/>
              <a:buFont typeface="Courier New" panose="02070309020205020404" pitchFamily="49" charset="0"/>
              <a:buChar char="o"/>
              <a:tabLst>
                <a:tab pos="914400" algn="l"/>
              </a:tabLst>
            </a:pPr>
            <a:r>
              <a:rPr lang="uk-UA"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Вибір</a:t>
            </a:r>
            <a:r>
              <a:rPr lang="uk-UA" sz="28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найважливіших</a:t>
            </a:r>
            <a:r>
              <a:rPr lang="uk-UA" sz="28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ознак</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за</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допомогою</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статистичних</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тестів</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алгоритмів</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вибору</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ознак</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або</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за</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допомогою</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моделей</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машинного</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навчання</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a:t>
            </a:r>
            <a:endParaRPr lang="uk-UA" sz="2800" dirty="0">
              <a:effectLst/>
              <a:latin typeface="Calibri" panose="020F0502020204030204" pitchFamily="34" charset="0"/>
              <a:ea typeface="DengXian" panose="02010600030101010101" pitchFamily="2" charset="-122"/>
              <a:cs typeface="Times New Roman" panose="02020603050405020304" pitchFamily="18" charset="0"/>
            </a:endParaRPr>
          </a:p>
          <a:p>
            <a:pPr marL="742950" lvl="1" indent="-285750">
              <a:lnSpc>
                <a:spcPct val="107000"/>
              </a:lnSpc>
              <a:spcBef>
                <a:spcPts val="300"/>
              </a:spcBef>
              <a:spcAft>
                <a:spcPts val="800"/>
              </a:spcAft>
              <a:buSzPts val="1000"/>
              <a:buFont typeface="Courier New" panose="02070309020205020404" pitchFamily="49" charset="0"/>
              <a:buChar char="o"/>
              <a:tabLst>
                <a:tab pos="914400" algn="l"/>
              </a:tabLst>
            </a:pPr>
            <a:r>
              <a:rPr lang="uk-UA"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Генерація</a:t>
            </a:r>
            <a:r>
              <a:rPr lang="uk-UA" sz="28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нових</a:t>
            </a:r>
            <a:r>
              <a:rPr lang="uk-UA" sz="2800"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ознак</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через</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комбінування</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або</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трансформацію</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існуючих</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ознак</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для</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покращення</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моделі</a:t>
            </a:r>
            <a:r>
              <a:rPr lang="uk-UA" sz="2800" dirty="0">
                <a:solidFill>
                  <a:srgbClr val="000000"/>
                </a:solidFill>
                <a:effectLst/>
                <a:latin typeface="DM Sans" pitchFamily="2" charset="0"/>
                <a:ea typeface="Times New Roman" panose="02020603050405020304" pitchFamily="18" charset="0"/>
                <a:cs typeface="Times New Roman" panose="02020603050405020304" pitchFamily="18" charset="0"/>
              </a:rPr>
              <a:t>.</a:t>
            </a:r>
          </a:p>
          <a:p>
            <a:pPr marL="0" lvl="0" indent="0">
              <a:lnSpc>
                <a:spcPct val="107000"/>
              </a:lnSpc>
              <a:spcBef>
                <a:spcPts val="1200"/>
              </a:spcBef>
              <a:spcAft>
                <a:spcPts val="1200"/>
              </a:spcAft>
              <a:buNone/>
              <a:tabLst>
                <a:tab pos="457200" algn="l"/>
              </a:tabLst>
            </a:pPr>
            <a:r>
              <a:rPr lang="uk-UA" sz="2700" b="1" dirty="0">
                <a:solidFill>
                  <a:srgbClr val="000000"/>
                </a:solidFill>
                <a:latin typeface="Calibri" panose="020F0502020204030204" pitchFamily="34" charset="0"/>
                <a:cs typeface="Calibri" panose="020F0502020204030204" pitchFamily="34" charset="0"/>
              </a:rPr>
              <a:t>4.  Перетворення даних:</a:t>
            </a:r>
          </a:p>
          <a:p>
            <a:pPr marL="742950" lvl="1" indent="-285750">
              <a:lnSpc>
                <a:spcPct val="107000"/>
              </a:lnSpc>
              <a:spcAft>
                <a:spcPts val="800"/>
              </a:spcAft>
              <a:buSzPts val="1000"/>
              <a:buFont typeface="Courier New" panose="02070309020205020404" pitchFamily="49" charset="0"/>
              <a:buChar char="o"/>
              <a:tabLst>
                <a:tab pos="914400" algn="l"/>
              </a:tabLst>
            </a:pPr>
            <a:r>
              <a:rPr lang="uk-UA" sz="2700" b="1" dirty="0">
                <a:solidFill>
                  <a:srgbClr val="000000"/>
                </a:solidFill>
                <a:latin typeface="Calibri" panose="020F0502020204030204" pitchFamily="34" charset="0"/>
                <a:cs typeface="Calibri" panose="020F0502020204030204" pitchFamily="34" charset="0"/>
              </a:rPr>
              <a:t>Кодування категоріальних ознак</a:t>
            </a:r>
          </a:p>
          <a:p>
            <a:pPr marL="742950" lvl="1" indent="-285750">
              <a:lnSpc>
                <a:spcPct val="107000"/>
              </a:lnSpc>
              <a:spcBef>
                <a:spcPts val="300"/>
              </a:spcBef>
              <a:spcAft>
                <a:spcPts val="800"/>
              </a:spcAft>
              <a:buSzPts val="1000"/>
              <a:buFont typeface="Courier New" panose="02070309020205020404" pitchFamily="49" charset="0"/>
              <a:buChar char="o"/>
              <a:tabLst>
                <a:tab pos="914400" algn="l"/>
              </a:tabLst>
            </a:pPr>
            <a:r>
              <a:rPr lang="uk-UA" sz="2700" b="1" dirty="0">
                <a:solidFill>
                  <a:srgbClr val="000000"/>
                </a:solidFill>
                <a:latin typeface="Calibri" panose="020F0502020204030204" pitchFamily="34" charset="0"/>
                <a:cs typeface="Calibri" panose="020F0502020204030204" pitchFamily="34" charset="0"/>
              </a:rPr>
              <a:t>Розбиття тексту на слова/речення</a:t>
            </a:r>
          </a:p>
          <a:p>
            <a:pPr marL="742950" lvl="1" indent="-285750">
              <a:lnSpc>
                <a:spcPct val="107000"/>
              </a:lnSpc>
              <a:spcBef>
                <a:spcPts val="300"/>
              </a:spcBef>
              <a:spcAft>
                <a:spcPts val="800"/>
              </a:spcAft>
              <a:buSzPts val="1000"/>
              <a:buFont typeface="Courier New" panose="02070309020205020404" pitchFamily="49" charset="0"/>
              <a:buChar char="o"/>
              <a:tabLst>
                <a:tab pos="914400" algn="l"/>
              </a:tabLst>
            </a:pPr>
            <a:r>
              <a:rPr lang="uk-UA" sz="2700" b="1" dirty="0">
                <a:solidFill>
                  <a:srgbClr val="000000"/>
                </a:solidFill>
                <a:latin typeface="Calibri" panose="020F0502020204030204" pitchFamily="34" charset="0"/>
                <a:cs typeface="Calibri" panose="020F0502020204030204" pitchFamily="34" charset="0"/>
              </a:rPr>
              <a:t>Перетворення дат/часу</a:t>
            </a:r>
            <a:endParaRPr lang="uk-UA" sz="2800" dirty="0">
              <a:effectLst/>
              <a:latin typeface="Calibri" panose="020F0502020204030204" pitchFamily="34" charset="0"/>
              <a:ea typeface="DengXian" panose="02010600030101010101" pitchFamily="2" charset="-122"/>
              <a:cs typeface="Times New Roman" panose="02020603050405020304" pitchFamily="18" charset="0"/>
            </a:endParaRPr>
          </a:p>
          <a:p>
            <a:pPr marL="0" lvl="0" indent="0">
              <a:lnSpc>
                <a:spcPct val="107000"/>
              </a:lnSpc>
              <a:spcBef>
                <a:spcPts val="1200"/>
              </a:spcBef>
              <a:spcAft>
                <a:spcPts val="1200"/>
              </a:spcAft>
              <a:buNone/>
              <a:tabLst>
                <a:tab pos="457200" algn="l"/>
              </a:tabLst>
            </a:pPr>
            <a:r>
              <a:rPr lang="uk-UA"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5. </a:t>
            </a:r>
            <a:r>
              <a:rPr lang="uk-UA"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Розбиття</a:t>
            </a:r>
            <a:r>
              <a:rPr lang="uk-UA"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даних</a:t>
            </a:r>
            <a:r>
              <a:rPr lang="uk-UA"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a:t>
            </a:r>
            <a:r>
              <a:rPr lang="uk-UA"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навчальну</a:t>
            </a:r>
            <a:r>
              <a:rPr lang="uk-UA"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та</a:t>
            </a:r>
            <a:r>
              <a:rPr lang="uk-UA"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тестову</a:t>
            </a:r>
            <a:r>
              <a:rPr lang="uk-UA" b="1"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вибірки</a:t>
            </a:r>
            <a:r>
              <a:rPr lang="uk-UA" b="1" dirty="0">
                <a:solidFill>
                  <a:srgbClr val="000000"/>
                </a:solidFill>
                <a:effectLst/>
                <a:latin typeface="DM Sans" pitchFamily="2" charset="0"/>
                <a:ea typeface="Times New Roman" panose="02020603050405020304" pitchFamily="18" charset="0"/>
                <a:cs typeface="Times New Roman" panose="02020603050405020304" pitchFamily="18" charset="0"/>
              </a:rPr>
              <a:t>:</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Відокремлення</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частини</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даних</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для</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перевірки</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та</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оцінки</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моделі</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після</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навчання</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a:t>
            </a:r>
            <a:endParaRPr lang="uk-UA" dirty="0">
              <a:effectLst/>
              <a:latin typeface="Calibri" panose="020F0502020204030204" pitchFamily="34" charset="0"/>
              <a:ea typeface="DengXian" panose="02010600030101010101" pitchFamily="2" charset="-122"/>
              <a:cs typeface="Arial" panose="020B0604020202020204" pitchFamily="34" charset="0"/>
            </a:endParaRPr>
          </a:p>
          <a:p>
            <a:endParaRPr lang="uk-UA" dirty="0"/>
          </a:p>
        </p:txBody>
      </p:sp>
    </p:spTree>
    <p:extLst>
      <p:ext uri="{BB962C8B-B14F-4D97-AF65-F5344CB8AC3E}">
        <p14:creationId xmlns:p14="http://schemas.microsoft.com/office/powerpoint/2010/main" val="23836930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8F3D938-6893-113E-E111-EDD7D45E3808}"/>
              </a:ext>
            </a:extLst>
          </p:cNvPr>
          <p:cNvSpPr>
            <a:spLocks noGrp="1"/>
          </p:cNvSpPr>
          <p:nvPr>
            <p:ph type="title"/>
          </p:nvPr>
        </p:nvSpPr>
        <p:spPr>
          <a:xfrm>
            <a:off x="838200" y="365126"/>
            <a:ext cx="10515600" cy="1001220"/>
          </a:xfrm>
        </p:spPr>
        <p:txBody>
          <a:bodyPr>
            <a:normAutofit fontScale="90000"/>
          </a:bodyPr>
          <a:lstStyle/>
          <a:p>
            <a:pPr algn="ctr"/>
            <a:r>
              <a:rPr lang="uk-UA"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Важливість</a:t>
            </a:r>
            <a:r>
              <a:rPr lang="uk-UA" b="1" dirty="0">
                <a:solidFill>
                  <a:srgbClr val="000000"/>
                </a:solidFill>
                <a:latin typeface="DM Sans" pitchFamily="2" charset="0"/>
                <a:ea typeface="Times New Roman" panose="02020603050405020304" pitchFamily="18" charset="0"/>
                <a:cs typeface="Times New Roman" panose="02020603050405020304" pitchFamily="18" charset="0"/>
              </a:rPr>
              <a:t> </a:t>
            </a:r>
            <a:r>
              <a:rPr lang="uk-UA" b="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препроцесінгу</a:t>
            </a:r>
            <a:r>
              <a:rPr lang="uk-UA" b="1" dirty="0">
                <a:solidFill>
                  <a:srgbClr val="000000"/>
                </a:solidFill>
                <a:latin typeface="DM Sans" pitchFamily="2" charset="0"/>
                <a:ea typeface="Times New Roman" panose="02020603050405020304" pitchFamily="18" charset="0"/>
                <a:cs typeface="Times New Roman" panose="02020603050405020304" pitchFamily="18" charset="0"/>
              </a:rPr>
              <a:t>:</a:t>
            </a:r>
            <a:br>
              <a:rPr lang="uk-UA" dirty="0">
                <a:latin typeface="Calibri" panose="020F0502020204030204" pitchFamily="34" charset="0"/>
                <a:ea typeface="DengXian" panose="02010600030101010101" pitchFamily="2" charset="-122"/>
                <a:cs typeface="Arial" panose="020B0604020202020204" pitchFamily="34" charset="0"/>
              </a:rPr>
            </a:br>
            <a:endParaRPr lang="uk-UA" dirty="0"/>
          </a:p>
        </p:txBody>
      </p:sp>
      <p:sp>
        <p:nvSpPr>
          <p:cNvPr id="3" name="Місце для вмісту 2">
            <a:extLst>
              <a:ext uri="{FF2B5EF4-FFF2-40B4-BE49-F238E27FC236}">
                <a16:creationId xmlns:a16="http://schemas.microsoft.com/office/drawing/2014/main" id="{7D2E44C7-104D-2437-9CDE-A6545B951F3A}"/>
              </a:ext>
            </a:extLst>
          </p:cNvPr>
          <p:cNvSpPr>
            <a:spLocks noGrp="1"/>
          </p:cNvSpPr>
          <p:nvPr>
            <p:ph idx="1"/>
          </p:nvPr>
        </p:nvSpPr>
        <p:spPr>
          <a:xfrm>
            <a:off x="995855" y="1110922"/>
            <a:ext cx="10515600" cy="5279368"/>
          </a:xfrm>
        </p:spPr>
        <p:txBody>
          <a:bodyPr>
            <a:normAutofit fontScale="92500" lnSpcReduction="20000"/>
          </a:bodyPr>
          <a:lstStyle/>
          <a:p>
            <a:pPr>
              <a:lnSpc>
                <a:spcPct val="107000"/>
              </a:lnSpc>
              <a:spcAft>
                <a:spcPts val="1200"/>
              </a:spcAft>
            </a:pPr>
            <a:r>
              <a:rPr lang="uk-UA"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Препроцесінг</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даних</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є</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важливим</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оскільки</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a:t>
            </a:r>
            <a:endParaRPr lang="uk-UA" dirty="0">
              <a:effectLst/>
              <a:latin typeface="Calibri" panose="020F0502020204030204" pitchFamily="34" charset="0"/>
              <a:ea typeface="DengXian" panose="02010600030101010101" pitchFamily="2" charset="-122"/>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Покращує</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якість</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даних</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зменшуючи</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шум</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та</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виправляючи</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помилки</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a:t>
            </a:r>
            <a:endParaRPr lang="uk-UA" dirty="0">
              <a:effectLst/>
              <a:latin typeface="Calibri" panose="020F0502020204030204" pitchFamily="34" charset="0"/>
              <a:ea typeface="DengXian" panose="02010600030101010101" pitchFamily="2" charset="-122"/>
              <a:cs typeface="Arial" panose="020B0604020202020204" pitchFamily="34" charset="0"/>
            </a:endParaRPr>
          </a:p>
          <a:p>
            <a:pPr marL="342900" lvl="0" indent="-342900">
              <a:lnSpc>
                <a:spcPct val="107000"/>
              </a:lnSpc>
              <a:spcBef>
                <a:spcPts val="300"/>
              </a:spcBef>
              <a:spcAft>
                <a:spcPts val="800"/>
              </a:spcAft>
              <a:buSzPts val="1000"/>
              <a:buFont typeface="Symbol" panose="05050102010706020507" pitchFamily="18" charset="2"/>
              <a:buChar char=""/>
              <a:tabLst>
                <a:tab pos="457200" algn="l"/>
              </a:tabLst>
            </a:pP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Допомагає</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забезпечити</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більшу</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точність</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моделей</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a:t>
            </a:r>
            <a:endParaRPr lang="uk-UA" dirty="0">
              <a:effectLst/>
              <a:latin typeface="Calibri" panose="020F0502020204030204" pitchFamily="34" charset="0"/>
              <a:ea typeface="DengXian" panose="02010600030101010101" pitchFamily="2" charset="-122"/>
              <a:cs typeface="Arial" panose="020B0604020202020204" pitchFamily="34" charset="0"/>
            </a:endParaRPr>
          </a:p>
          <a:p>
            <a:pPr marL="342900" lvl="0" indent="-342900">
              <a:lnSpc>
                <a:spcPct val="107000"/>
              </a:lnSpc>
              <a:spcBef>
                <a:spcPts val="300"/>
              </a:spcBef>
              <a:spcAft>
                <a:spcPts val="800"/>
              </a:spcAft>
              <a:buSzPts val="1000"/>
              <a:buFont typeface="Symbol" panose="05050102010706020507" pitchFamily="18" charset="2"/>
              <a:buChar char=""/>
              <a:tabLst>
                <a:tab pos="457200" algn="l"/>
              </a:tabLst>
            </a:pP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Зменшує</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обчислювальні</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витрати</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за</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рахунок</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видалення</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нерелевантних</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признаків</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a:t>
            </a:r>
            <a:endParaRPr lang="uk-UA" dirty="0">
              <a:effectLst/>
              <a:latin typeface="Calibri" panose="020F0502020204030204" pitchFamily="34" charset="0"/>
              <a:ea typeface="DengXian" panose="02010600030101010101" pitchFamily="2" charset="-122"/>
              <a:cs typeface="Arial" panose="020B0604020202020204" pitchFamily="34" charset="0"/>
            </a:endParaRPr>
          </a:p>
          <a:p>
            <a:pPr marL="342900" lvl="0" indent="-342900">
              <a:lnSpc>
                <a:spcPct val="107000"/>
              </a:lnSpc>
              <a:spcBef>
                <a:spcPts val="300"/>
              </a:spcBef>
              <a:spcAft>
                <a:spcPts val="800"/>
              </a:spcAft>
              <a:buSzPts val="1000"/>
              <a:buFont typeface="Symbol" panose="05050102010706020507" pitchFamily="18" charset="2"/>
              <a:buChar char=""/>
              <a:tabLst>
                <a:tab pos="457200" algn="l"/>
              </a:tabLst>
            </a:pP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Дозволяє</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алгоритмам</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машинного</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навчання</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ефективніше</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працювати</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даними</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a:t>
            </a:r>
            <a:endParaRPr lang="uk-UA" dirty="0">
              <a:effectLst/>
              <a:latin typeface="Calibri" panose="020F0502020204030204" pitchFamily="34" charset="0"/>
              <a:ea typeface="DengXian" panose="02010600030101010101" pitchFamily="2" charset="-122"/>
              <a:cs typeface="Arial" panose="020B0604020202020204" pitchFamily="34" charset="0"/>
            </a:endParaRPr>
          </a:p>
          <a:p>
            <a:pPr>
              <a:lnSpc>
                <a:spcPct val="107000"/>
              </a:lnSpc>
              <a:spcAft>
                <a:spcPts val="800"/>
              </a:spcAft>
            </a:pP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Правильно</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виконаний</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препроцесінг</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може</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значно</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підвищити</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шанси</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успіх</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проекту</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з</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машинного</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навчання</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тоді</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як</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недостатньо</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якісна</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підготовка</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даних</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може</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призвести</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до</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помилкових</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висновків</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та</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неефективності</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 </a:t>
            </a:r>
            <a:r>
              <a:rPr lang="uk-UA"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моделей</a:t>
            </a:r>
            <a:r>
              <a:rPr lang="uk-UA" dirty="0">
                <a:solidFill>
                  <a:srgbClr val="000000"/>
                </a:solidFill>
                <a:effectLst/>
                <a:latin typeface="DM Sans" pitchFamily="2" charset="0"/>
                <a:ea typeface="Times New Roman" panose="02020603050405020304" pitchFamily="18" charset="0"/>
                <a:cs typeface="Times New Roman" panose="02020603050405020304" pitchFamily="18" charset="0"/>
              </a:rPr>
              <a:t>.</a:t>
            </a:r>
            <a:endParaRPr lang="uk-UA" dirty="0">
              <a:effectLst/>
              <a:latin typeface="Calibri" panose="020F0502020204030204" pitchFamily="34" charset="0"/>
              <a:ea typeface="DengXian" panose="02010600030101010101" pitchFamily="2" charset="-122"/>
              <a:cs typeface="Arial" panose="020B0604020202020204" pitchFamily="34" charset="0"/>
            </a:endParaRPr>
          </a:p>
          <a:p>
            <a:endParaRPr lang="uk-UA" dirty="0"/>
          </a:p>
        </p:txBody>
      </p:sp>
    </p:spTree>
    <p:extLst>
      <p:ext uri="{BB962C8B-B14F-4D97-AF65-F5344CB8AC3E}">
        <p14:creationId xmlns:p14="http://schemas.microsoft.com/office/powerpoint/2010/main" val="1479399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A292EC-80A2-E904-6C53-389A651E1405}"/>
              </a:ext>
            </a:extLst>
          </p:cNvPr>
          <p:cNvSpPr>
            <a:spLocks noGrp="1"/>
          </p:cNvSpPr>
          <p:nvPr>
            <p:ph type="title"/>
          </p:nvPr>
        </p:nvSpPr>
        <p:spPr>
          <a:xfrm>
            <a:off x="838200" y="365126"/>
            <a:ext cx="10515600" cy="1137854"/>
          </a:xfrm>
        </p:spPr>
        <p:txBody>
          <a:bodyPr/>
          <a:lstStyle/>
          <a:p>
            <a:pPr algn="ctr"/>
            <a:r>
              <a:rPr lang="uk-UA" b="1" dirty="0">
                <a:solidFill>
                  <a:srgbClr val="FF0000"/>
                </a:solidFill>
              </a:rPr>
              <a:t>Історія </a:t>
            </a:r>
            <a:r>
              <a:rPr lang="en-US" b="1" dirty="0">
                <a:solidFill>
                  <a:srgbClr val="FF0000"/>
                </a:solidFill>
              </a:rPr>
              <a:t>Chat GPT</a:t>
            </a:r>
            <a:endParaRPr lang="uk-UA" dirty="0"/>
          </a:p>
        </p:txBody>
      </p:sp>
      <p:sp>
        <p:nvSpPr>
          <p:cNvPr id="3" name="Місце для вмісту 2">
            <a:extLst>
              <a:ext uri="{FF2B5EF4-FFF2-40B4-BE49-F238E27FC236}">
                <a16:creationId xmlns:a16="http://schemas.microsoft.com/office/drawing/2014/main" id="{5BA43129-1A8E-7572-FF56-322BEC91EC79}"/>
              </a:ext>
            </a:extLst>
          </p:cNvPr>
          <p:cNvSpPr>
            <a:spLocks noGrp="1"/>
          </p:cNvSpPr>
          <p:nvPr>
            <p:ph idx="1"/>
          </p:nvPr>
        </p:nvSpPr>
        <p:spPr>
          <a:xfrm>
            <a:off x="838200" y="1373679"/>
            <a:ext cx="10515600" cy="5006099"/>
          </a:xfrm>
        </p:spPr>
        <p:txBody>
          <a:bodyPr/>
          <a:lstStyle/>
          <a:p>
            <a:r>
              <a:rPr lang="en-US" b="1" dirty="0"/>
              <a:t>GPT-</a:t>
            </a:r>
            <a:r>
              <a:rPr lang="uk-UA" b="1" dirty="0"/>
              <a:t>3</a:t>
            </a:r>
            <a:r>
              <a:rPr lang="en-US" b="1" dirty="0"/>
              <a:t>    20</a:t>
            </a:r>
            <a:r>
              <a:rPr lang="uk-UA" b="1" dirty="0"/>
              <a:t>20 р.</a:t>
            </a:r>
            <a:r>
              <a:rPr lang="en-US" b="1" dirty="0"/>
              <a:t> </a:t>
            </a:r>
            <a:r>
              <a:rPr lang="uk-UA" b="1" dirty="0"/>
              <a:t>Розробник - компанія </a:t>
            </a:r>
            <a:r>
              <a:rPr lang="en-US" b="1" dirty="0"/>
              <a:t>OpenAI</a:t>
            </a:r>
            <a:endParaRPr lang="uk-UA" b="1" dirty="0"/>
          </a:p>
          <a:p>
            <a:pPr marL="0" indent="0">
              <a:buNone/>
            </a:pPr>
            <a:r>
              <a:rPr lang="uk-UA" dirty="0"/>
              <a:t>420 </a:t>
            </a:r>
            <a:r>
              <a:rPr lang="en-US" dirty="0"/>
              <a:t>GB </a:t>
            </a:r>
            <a:r>
              <a:rPr lang="uk-UA" dirty="0"/>
              <a:t>текстів різними мовами, 175 млрд параметрів, </a:t>
            </a:r>
            <a:r>
              <a:rPr lang="uk-UA" dirty="0" err="1"/>
              <a:t>мовна</a:t>
            </a:r>
            <a:r>
              <a:rPr lang="uk-UA" dirty="0"/>
              <a:t> модель – 700</a:t>
            </a:r>
            <a:r>
              <a:rPr lang="en-US" dirty="0"/>
              <a:t> GB.</a:t>
            </a:r>
          </a:p>
          <a:p>
            <a:pPr marL="0" indent="0">
              <a:buNone/>
            </a:pPr>
            <a:r>
              <a:rPr lang="uk-UA" dirty="0"/>
              <a:t>Модель сама навчилась арифметиці і перекладу між різними мовами. </a:t>
            </a:r>
            <a:r>
              <a:rPr lang="en-US" dirty="0"/>
              <a:t>Prompt –</a:t>
            </a:r>
            <a:r>
              <a:rPr lang="uk-UA" dirty="0"/>
              <a:t> запити до </a:t>
            </a:r>
            <a:r>
              <a:rPr lang="en-US" b="1" dirty="0"/>
              <a:t>GPT</a:t>
            </a:r>
            <a:r>
              <a:rPr lang="uk-UA" b="1" dirty="0"/>
              <a:t>.</a:t>
            </a:r>
          </a:p>
          <a:p>
            <a:pPr marL="0" indent="0">
              <a:buNone/>
            </a:pPr>
            <a:endParaRPr lang="uk-UA" b="1" dirty="0"/>
          </a:p>
          <a:p>
            <a:pPr marL="0" indent="0">
              <a:buNone/>
            </a:pPr>
            <a:r>
              <a:rPr lang="en-US" b="1" dirty="0"/>
              <a:t>GPT-</a:t>
            </a:r>
            <a:r>
              <a:rPr lang="uk-UA" b="1" dirty="0"/>
              <a:t>3.5</a:t>
            </a:r>
            <a:r>
              <a:rPr lang="en-US" b="1" dirty="0"/>
              <a:t>    </a:t>
            </a:r>
            <a:r>
              <a:rPr lang="uk-UA" b="1" dirty="0"/>
              <a:t>листопад </a:t>
            </a:r>
            <a:r>
              <a:rPr lang="en-US" b="1" dirty="0"/>
              <a:t>20</a:t>
            </a:r>
            <a:r>
              <a:rPr lang="uk-UA" b="1" dirty="0"/>
              <a:t>22 р.</a:t>
            </a:r>
            <a:r>
              <a:rPr lang="en-US" b="1" dirty="0"/>
              <a:t> </a:t>
            </a:r>
            <a:r>
              <a:rPr lang="uk-UA" b="1" dirty="0"/>
              <a:t>Розробник - компанія </a:t>
            </a:r>
            <a:r>
              <a:rPr lang="en-US" b="1" dirty="0"/>
              <a:t>OpenAI</a:t>
            </a:r>
            <a:endParaRPr lang="uk-UA" b="1" dirty="0"/>
          </a:p>
          <a:p>
            <a:pPr marL="0" indent="0">
              <a:buNone/>
            </a:pPr>
            <a:r>
              <a:rPr lang="uk-UA" dirty="0" err="1"/>
              <a:t>Нейромережа</a:t>
            </a:r>
            <a:r>
              <a:rPr lang="uk-UA" dirty="0"/>
              <a:t> </a:t>
            </a:r>
            <a:r>
              <a:rPr lang="uk-UA" dirty="0" err="1"/>
              <a:t>донавчалась</a:t>
            </a:r>
            <a:r>
              <a:rPr lang="uk-UA" dirty="0"/>
              <a:t> з використанням зворотного </a:t>
            </a:r>
            <a:r>
              <a:rPr lang="uk-UA" dirty="0" err="1"/>
              <a:t>звязку</a:t>
            </a:r>
            <a:r>
              <a:rPr lang="uk-UA" dirty="0"/>
              <a:t> для врахування морально-етичних обмежень.</a:t>
            </a:r>
          </a:p>
          <a:p>
            <a:pPr marL="0" indent="0">
              <a:buNone/>
            </a:pPr>
            <a:r>
              <a:rPr lang="uk-UA" dirty="0"/>
              <a:t>Вбудована в </a:t>
            </a:r>
            <a:r>
              <a:rPr lang="en-US" dirty="0"/>
              <a:t>Bing, Microsoft </a:t>
            </a:r>
            <a:r>
              <a:rPr lang="uk-UA" dirty="0"/>
              <a:t>придбала </a:t>
            </a:r>
            <a:r>
              <a:rPr lang="en-US" b="1" dirty="0"/>
              <a:t>OpenAI</a:t>
            </a:r>
            <a:endParaRPr lang="uk-UA" dirty="0"/>
          </a:p>
        </p:txBody>
      </p:sp>
    </p:spTree>
    <p:extLst>
      <p:ext uri="{BB962C8B-B14F-4D97-AF65-F5344CB8AC3E}">
        <p14:creationId xmlns:p14="http://schemas.microsoft.com/office/powerpoint/2010/main" val="1034682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BD1487A-3927-6968-6433-9D7D312A273C}"/>
              </a:ext>
            </a:extLst>
          </p:cNvPr>
          <p:cNvSpPr>
            <a:spLocks noGrp="1"/>
          </p:cNvSpPr>
          <p:nvPr>
            <p:ph type="title"/>
          </p:nvPr>
        </p:nvSpPr>
        <p:spPr>
          <a:xfrm>
            <a:off x="838200" y="365126"/>
            <a:ext cx="10515600" cy="850898"/>
          </a:xfrm>
        </p:spPr>
        <p:txBody>
          <a:bodyPr/>
          <a:lstStyle/>
          <a:p>
            <a:pPr algn="ctr"/>
            <a:r>
              <a:rPr lang="uk-UA" b="1" dirty="0">
                <a:solidFill>
                  <a:srgbClr val="FF0000"/>
                </a:solidFill>
              </a:rPr>
              <a:t>Історія </a:t>
            </a:r>
            <a:r>
              <a:rPr lang="en-US" b="1" dirty="0">
                <a:solidFill>
                  <a:srgbClr val="FF0000"/>
                </a:solidFill>
              </a:rPr>
              <a:t>Chat GPT</a:t>
            </a:r>
            <a:endParaRPr lang="uk-UA" dirty="0"/>
          </a:p>
        </p:txBody>
      </p:sp>
      <p:sp>
        <p:nvSpPr>
          <p:cNvPr id="3" name="Місце для вмісту 2">
            <a:extLst>
              <a:ext uri="{FF2B5EF4-FFF2-40B4-BE49-F238E27FC236}">
                <a16:creationId xmlns:a16="http://schemas.microsoft.com/office/drawing/2014/main" id="{D57F1E40-4ED0-D337-5B2B-320AD6438242}"/>
              </a:ext>
            </a:extLst>
          </p:cNvPr>
          <p:cNvSpPr>
            <a:spLocks noGrp="1"/>
          </p:cNvSpPr>
          <p:nvPr>
            <p:ph idx="1"/>
          </p:nvPr>
        </p:nvSpPr>
        <p:spPr>
          <a:xfrm>
            <a:off x="838200" y="1216023"/>
            <a:ext cx="10515600" cy="5195287"/>
          </a:xfrm>
        </p:spPr>
        <p:txBody>
          <a:bodyPr>
            <a:normAutofit fontScale="92500" lnSpcReduction="10000"/>
          </a:bodyPr>
          <a:lstStyle/>
          <a:p>
            <a:pPr marL="0" indent="0">
              <a:buNone/>
            </a:pPr>
            <a:r>
              <a:rPr lang="en-US" b="1" dirty="0"/>
              <a:t>GPT-</a:t>
            </a:r>
            <a:r>
              <a:rPr lang="uk-UA" b="1" dirty="0"/>
              <a:t>4</a:t>
            </a:r>
            <a:r>
              <a:rPr lang="en-US" b="1" dirty="0"/>
              <a:t>    </a:t>
            </a:r>
            <a:r>
              <a:rPr lang="uk-UA" b="1" dirty="0"/>
              <a:t>травень </a:t>
            </a:r>
            <a:r>
              <a:rPr lang="en-US" b="1" dirty="0"/>
              <a:t>20</a:t>
            </a:r>
            <a:r>
              <a:rPr lang="uk-UA" b="1" dirty="0"/>
              <a:t>23 р.</a:t>
            </a:r>
            <a:r>
              <a:rPr lang="en-US" b="1" dirty="0"/>
              <a:t> </a:t>
            </a:r>
            <a:r>
              <a:rPr lang="uk-UA" b="1" dirty="0"/>
              <a:t>Розробник - компанія </a:t>
            </a:r>
            <a:r>
              <a:rPr lang="en-US" b="1" dirty="0"/>
              <a:t>OpenAI</a:t>
            </a:r>
            <a:endParaRPr lang="uk-UA" b="1" dirty="0"/>
          </a:p>
          <a:p>
            <a:pPr marL="0" indent="0">
              <a:buNone/>
            </a:pPr>
            <a:r>
              <a:rPr lang="uk-UA" dirty="0"/>
              <a:t>Зручний інтерфейс –діалогове вікно</a:t>
            </a:r>
          </a:p>
          <a:p>
            <a:pPr marL="0" indent="0">
              <a:buNone/>
            </a:pPr>
            <a:r>
              <a:rPr lang="uk-UA" dirty="0"/>
              <a:t>Модель навчається приблизно на 13 трлн токенів із різних джерел. Здебільшого це інтернет, книги та наукові статті. Щоб зменшити витрати на навчання, </a:t>
            </a:r>
            <a:r>
              <a:rPr lang="nl-NL" dirty="0"/>
              <a:t>OpenAI </a:t>
            </a:r>
            <a:r>
              <a:rPr lang="uk-UA" dirty="0"/>
              <a:t>використовує тензорний і конвеєрний паралелізм.</a:t>
            </a:r>
          </a:p>
          <a:p>
            <a:pPr marL="0" indent="0">
              <a:buNone/>
            </a:pPr>
            <a:r>
              <a:rPr lang="nl-NL" dirty="0"/>
              <a:t>GPT-4 </a:t>
            </a:r>
            <a:r>
              <a:rPr lang="uk-UA" dirty="0"/>
              <a:t>має 1,8 трлн параметрів на 120 рівнях, що в десять разів більше, аніж має </a:t>
            </a:r>
            <a:r>
              <a:rPr lang="nl-NL" dirty="0"/>
              <a:t>GPT-3. </a:t>
            </a:r>
            <a:endParaRPr lang="uk-UA" dirty="0"/>
          </a:p>
          <a:p>
            <a:pPr marL="0" indent="0">
              <a:buNone/>
            </a:pPr>
            <a:r>
              <a:rPr lang="nl-NL" dirty="0"/>
              <a:t>GPT-4 </a:t>
            </a:r>
            <a:r>
              <a:rPr lang="uk-UA" dirty="0"/>
              <a:t>використовує модель </a:t>
            </a:r>
            <a:r>
              <a:rPr lang="nl-NL" dirty="0"/>
              <a:t>MoE (Mixture of Experts) </a:t>
            </a:r>
            <a:r>
              <a:rPr lang="uk-UA" dirty="0"/>
              <a:t>із 16 експертами, кожен із яких має приблизно 111 млрд параметрів. </a:t>
            </a:r>
            <a:r>
              <a:rPr lang="nl-NL" dirty="0"/>
              <a:t>MoE </a:t>
            </a:r>
            <a:r>
              <a:rPr lang="uk-UA" dirty="0"/>
              <a:t>дозволяє робити логічне виведення ефективніше, потребуючи близько 280 млрд параметрів і 560 </a:t>
            </a:r>
            <a:r>
              <a:rPr lang="nl-NL" dirty="0"/>
              <a:t>TFLOPs.</a:t>
            </a:r>
            <a:r>
              <a:rPr lang="uk-UA" dirty="0"/>
              <a:t> </a:t>
            </a:r>
          </a:p>
          <a:p>
            <a:pPr marL="0" indent="0">
              <a:buNone/>
            </a:pPr>
            <a:r>
              <a:rPr lang="uk-UA" dirty="0"/>
              <a:t>Орієнтовна вартість навчання для </a:t>
            </a:r>
            <a:r>
              <a:rPr lang="nl-NL" dirty="0"/>
              <a:t>GPT-4 </a:t>
            </a:r>
            <a:r>
              <a:rPr lang="uk-UA" dirty="0"/>
              <a:t>становить близько $63 млн.</a:t>
            </a:r>
          </a:p>
          <a:p>
            <a:pPr marL="0" indent="0">
              <a:buNone/>
            </a:pPr>
            <a:r>
              <a:rPr lang="uk-UA" dirty="0"/>
              <a:t> </a:t>
            </a:r>
            <a:r>
              <a:rPr lang="uk-UA" b="1" dirty="0"/>
              <a:t>Остання версія - </a:t>
            </a:r>
            <a:r>
              <a:rPr lang="nl-NL" b="1" dirty="0"/>
              <a:t>GPT-4</a:t>
            </a:r>
            <a:r>
              <a:rPr lang="uk-UA" b="1" dirty="0"/>
              <a:t>.4</a:t>
            </a:r>
          </a:p>
          <a:p>
            <a:pPr marL="0" indent="0">
              <a:buNone/>
            </a:pPr>
            <a:endParaRPr lang="uk-UA" b="0" i="0" dirty="0">
              <a:solidFill>
                <a:srgbClr val="0D0D0D"/>
              </a:solidFill>
              <a:effectLst/>
              <a:latin typeface="Roboto" panose="02000000000000000000" pitchFamily="2" charset="0"/>
            </a:endParaRPr>
          </a:p>
          <a:p>
            <a:pPr marL="0" indent="0">
              <a:buNone/>
            </a:pPr>
            <a:endParaRPr lang="uk-UA" b="0" i="0" dirty="0">
              <a:solidFill>
                <a:srgbClr val="0D0D0D"/>
              </a:solidFill>
              <a:effectLst/>
              <a:latin typeface="Roboto" panose="02000000000000000000" pitchFamily="2" charset="0"/>
            </a:endParaRPr>
          </a:p>
          <a:p>
            <a:pPr marL="0" indent="0">
              <a:buNone/>
            </a:pPr>
            <a:endParaRPr lang="uk-UA" b="0" i="0" dirty="0">
              <a:solidFill>
                <a:srgbClr val="0D0D0D"/>
              </a:solidFill>
              <a:effectLst/>
              <a:latin typeface="Roboto" panose="02000000000000000000" pitchFamily="2" charset="0"/>
            </a:endParaRPr>
          </a:p>
          <a:p>
            <a:endParaRPr lang="uk-UA" dirty="0"/>
          </a:p>
        </p:txBody>
      </p:sp>
    </p:spTree>
    <p:extLst>
      <p:ext uri="{BB962C8B-B14F-4D97-AF65-F5344CB8AC3E}">
        <p14:creationId xmlns:p14="http://schemas.microsoft.com/office/powerpoint/2010/main" val="1275180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77DDF2-BE25-F505-75E0-AC176C787A89}"/>
              </a:ext>
            </a:extLst>
          </p:cNvPr>
          <p:cNvSpPr>
            <a:spLocks noGrp="1"/>
          </p:cNvSpPr>
          <p:nvPr>
            <p:ph type="title"/>
          </p:nvPr>
        </p:nvSpPr>
        <p:spPr/>
        <p:txBody>
          <a:bodyPr/>
          <a:lstStyle/>
          <a:p>
            <a:pPr algn="ctr"/>
            <a:r>
              <a:rPr lang="uk-UA" dirty="0"/>
              <a:t>Сем </a:t>
            </a:r>
            <a:r>
              <a:rPr lang="uk-UA" dirty="0" err="1"/>
              <a:t>Альтман</a:t>
            </a:r>
            <a:endParaRPr lang="uk-UA" dirty="0"/>
          </a:p>
        </p:txBody>
      </p:sp>
      <p:pic>
        <p:nvPicPr>
          <p:cNvPr id="4" name="Picture 2">
            <a:extLst>
              <a:ext uri="{FF2B5EF4-FFF2-40B4-BE49-F238E27FC236}">
                <a16:creationId xmlns:a16="http://schemas.microsoft.com/office/drawing/2014/main" id="{C15A26DC-9E46-5FA0-AE34-8FE0668A5FA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4986" y="1959742"/>
            <a:ext cx="4530865" cy="453313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Таблиця 4">
            <a:extLst>
              <a:ext uri="{FF2B5EF4-FFF2-40B4-BE49-F238E27FC236}">
                <a16:creationId xmlns:a16="http://schemas.microsoft.com/office/drawing/2014/main" id="{FDCBD373-5E56-9D4E-5BCF-96E2071CDAE1}"/>
              </a:ext>
            </a:extLst>
          </p:cNvPr>
          <p:cNvGraphicFramePr>
            <a:graphicFrameLocks noGrp="1"/>
          </p:cNvGraphicFramePr>
          <p:nvPr>
            <p:extLst>
              <p:ext uri="{D42A27DB-BD31-4B8C-83A1-F6EECF244321}">
                <p14:modId xmlns:p14="http://schemas.microsoft.com/office/powerpoint/2010/main" val="456100000"/>
              </p:ext>
            </p:extLst>
          </p:nvPr>
        </p:nvGraphicFramePr>
        <p:xfrm>
          <a:off x="6023334" y="1959742"/>
          <a:ext cx="5833680" cy="4533133"/>
        </p:xfrm>
        <a:graphic>
          <a:graphicData uri="http://schemas.openxmlformats.org/drawingml/2006/table">
            <a:tbl>
              <a:tblPr/>
              <a:tblGrid>
                <a:gridCol w="2340665">
                  <a:extLst>
                    <a:ext uri="{9D8B030D-6E8A-4147-A177-3AD203B41FA5}">
                      <a16:colId xmlns:a16="http://schemas.microsoft.com/office/drawing/2014/main" val="492867605"/>
                    </a:ext>
                  </a:extLst>
                </a:gridCol>
                <a:gridCol w="3493015">
                  <a:extLst>
                    <a:ext uri="{9D8B030D-6E8A-4147-A177-3AD203B41FA5}">
                      <a16:colId xmlns:a16="http://schemas.microsoft.com/office/drawing/2014/main" val="780175076"/>
                    </a:ext>
                  </a:extLst>
                </a:gridCol>
              </a:tblGrid>
              <a:tr h="365760">
                <a:tc>
                  <a:txBody>
                    <a:bodyPr/>
                    <a:lstStyle/>
                    <a:p>
                      <a:pPr algn="l" fontAlgn="t"/>
                      <a:r>
                        <a:rPr lang="uk-UA" sz="1800">
                          <a:effectLst/>
                        </a:rPr>
                        <a:t> народженні</a:t>
                      </a:r>
                    </a:p>
                  </a:txBody>
                  <a:tcP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0F0F0"/>
                    </a:solidFill>
                  </a:tcPr>
                </a:tc>
                <a:tc>
                  <a:txBody>
                    <a:bodyPr/>
                    <a:lstStyle/>
                    <a:p>
                      <a:pPr fontAlgn="t"/>
                      <a:r>
                        <a:rPr lang="uk-UA" sz="1800" u="none" strike="noStrike" dirty="0" err="1">
                          <a:solidFill>
                            <a:schemeClr val="tx1"/>
                          </a:solidFill>
                          <a:effectLst/>
                          <a:hlinkClick r:id="rId3" tooltip="Англійська мова">
                            <a:extLst>
                              <a:ext uri="{A12FA001-AC4F-418D-AE19-62706E023703}">
                                <ahyp:hlinkClr xmlns:ahyp="http://schemas.microsoft.com/office/drawing/2018/hyperlinkcolor" val="tx"/>
                              </a:ext>
                            </a:extLst>
                          </a:hlinkClick>
                        </a:rPr>
                        <a:t>англ</a:t>
                      </a:r>
                      <a:r>
                        <a:rPr lang="uk-UA" sz="1800" u="none" strike="noStrike" dirty="0">
                          <a:solidFill>
                            <a:schemeClr val="tx1"/>
                          </a:solidFill>
                          <a:effectLst/>
                          <a:hlinkClick r:id="rId3" tooltip="Англійська мова">
                            <a:extLst>
                              <a:ext uri="{A12FA001-AC4F-418D-AE19-62706E023703}">
                                <ahyp:hlinkClr xmlns:ahyp="http://schemas.microsoft.com/office/drawing/2018/hyperlinkcolor" val="tx"/>
                              </a:ext>
                            </a:extLst>
                          </a:hlinkClick>
                        </a:rPr>
                        <a:t>.</a:t>
                      </a:r>
                      <a:r>
                        <a:rPr lang="uk-UA" sz="1800" dirty="0">
                          <a:solidFill>
                            <a:schemeClr val="tx1"/>
                          </a:solidFill>
                          <a:effectLst/>
                        </a:rPr>
                        <a:t> </a:t>
                      </a:r>
                      <a:r>
                        <a:rPr lang="nl-NL" sz="1800" i="1" dirty="0">
                          <a:solidFill>
                            <a:schemeClr val="tx1"/>
                          </a:solidFill>
                          <a:effectLst/>
                        </a:rPr>
                        <a:t>Samuel Harris Altman</a:t>
                      </a:r>
                      <a:endParaRPr lang="nl-NL" sz="1800" dirty="0">
                        <a:solidFill>
                          <a:schemeClr val="tx1"/>
                        </a:solidFill>
                        <a:effectLst/>
                      </a:endParaRPr>
                    </a:p>
                  </a:txBody>
                  <a:tcP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89292155"/>
                  </a:ext>
                </a:extLst>
              </a:tr>
              <a:tr h="640080">
                <a:tc>
                  <a:txBody>
                    <a:bodyPr/>
                    <a:lstStyle/>
                    <a:p>
                      <a:pPr algn="l" fontAlgn="t"/>
                      <a:r>
                        <a:rPr lang="uk-UA" sz="1800">
                          <a:effectLst/>
                        </a:rPr>
                        <a:t>Народився</a:t>
                      </a:r>
                    </a:p>
                  </a:txBody>
                  <a:tcP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0F0F0"/>
                    </a:solidFill>
                  </a:tcPr>
                </a:tc>
                <a:tc>
                  <a:txBody>
                    <a:bodyPr/>
                    <a:lstStyle/>
                    <a:p>
                      <a:pPr fontAlgn="t"/>
                      <a:r>
                        <a:rPr lang="ru-RU" sz="1800" u="none" strike="noStrike" dirty="0">
                          <a:solidFill>
                            <a:schemeClr val="tx1"/>
                          </a:solidFill>
                          <a:effectLst/>
                          <a:hlinkClick r:id="rId4" tooltip="22 квітня">
                            <a:extLst>
                              <a:ext uri="{A12FA001-AC4F-418D-AE19-62706E023703}">
                                <ahyp:hlinkClr xmlns:ahyp="http://schemas.microsoft.com/office/drawing/2018/hyperlinkcolor" val="tx"/>
                              </a:ext>
                            </a:extLst>
                          </a:hlinkClick>
                        </a:rPr>
                        <a:t>22 </a:t>
                      </a:r>
                      <a:r>
                        <a:rPr lang="ru-RU" sz="1800" u="none" strike="noStrike" dirty="0" err="1">
                          <a:solidFill>
                            <a:schemeClr val="tx1"/>
                          </a:solidFill>
                          <a:effectLst/>
                          <a:hlinkClick r:id="rId4" tooltip="22 квітня">
                            <a:extLst>
                              <a:ext uri="{A12FA001-AC4F-418D-AE19-62706E023703}">
                                <ahyp:hlinkClr xmlns:ahyp="http://schemas.microsoft.com/office/drawing/2018/hyperlinkcolor" val="tx"/>
                              </a:ext>
                            </a:extLst>
                          </a:hlinkClick>
                        </a:rPr>
                        <a:t>квітня</a:t>
                      </a:r>
                      <a:r>
                        <a:rPr lang="ru-RU" sz="1800" dirty="0">
                          <a:solidFill>
                            <a:schemeClr val="tx1"/>
                          </a:solidFill>
                          <a:effectLst/>
                        </a:rPr>
                        <a:t> </a:t>
                      </a:r>
                      <a:r>
                        <a:rPr lang="ru-RU" sz="1800" u="none" strike="noStrike" dirty="0">
                          <a:solidFill>
                            <a:schemeClr val="tx1"/>
                          </a:solidFill>
                          <a:effectLst/>
                          <a:hlinkClick r:id="rId5" tooltip="1985">
                            <a:extLst>
                              <a:ext uri="{A12FA001-AC4F-418D-AE19-62706E023703}">
                                <ahyp:hlinkClr xmlns:ahyp="http://schemas.microsoft.com/office/drawing/2018/hyperlinkcolor" val="tx"/>
                              </a:ext>
                            </a:extLst>
                          </a:hlinkClick>
                        </a:rPr>
                        <a:t>1985</a:t>
                      </a:r>
                      <a:r>
                        <a:rPr lang="ru-RU" sz="1800" dirty="0">
                          <a:solidFill>
                            <a:schemeClr val="tx1"/>
                          </a:solidFill>
                          <a:effectLst/>
                        </a:rPr>
                        <a:t> (38 </a:t>
                      </a:r>
                      <a:r>
                        <a:rPr lang="ru-RU" sz="1800" dirty="0" err="1">
                          <a:solidFill>
                            <a:schemeClr val="tx1"/>
                          </a:solidFill>
                          <a:effectLst/>
                        </a:rPr>
                        <a:t>років</a:t>
                      </a:r>
                      <a:r>
                        <a:rPr lang="ru-RU" sz="1800" dirty="0">
                          <a:solidFill>
                            <a:schemeClr val="tx1"/>
                          </a:solidFill>
                          <a:effectLst/>
                        </a:rPr>
                        <a:t>)</a:t>
                      </a:r>
                      <a:br>
                        <a:rPr lang="ru-RU" sz="1800" dirty="0">
                          <a:solidFill>
                            <a:schemeClr val="tx1"/>
                          </a:solidFill>
                          <a:effectLst/>
                        </a:rPr>
                      </a:br>
                      <a:r>
                        <a:rPr lang="ru-RU" sz="1800" u="none" strike="noStrike" dirty="0">
                          <a:solidFill>
                            <a:schemeClr val="tx1"/>
                          </a:solidFill>
                          <a:effectLst/>
                          <a:hlinkClick r:id="rId6" tooltip="Чикаго">
                            <a:extLst>
                              <a:ext uri="{A12FA001-AC4F-418D-AE19-62706E023703}">
                                <ahyp:hlinkClr xmlns:ahyp="http://schemas.microsoft.com/office/drawing/2018/hyperlinkcolor" val="tx"/>
                              </a:ext>
                            </a:extLst>
                          </a:hlinkClick>
                        </a:rPr>
                        <a:t>Чикаго</a:t>
                      </a:r>
                      <a:endParaRPr lang="ru-RU" sz="1800" dirty="0">
                        <a:solidFill>
                          <a:schemeClr val="tx1"/>
                        </a:solidFill>
                        <a:effectLst/>
                      </a:endParaRPr>
                    </a:p>
                  </a:txBody>
                  <a:tcP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2309135520"/>
                  </a:ext>
                </a:extLst>
              </a:tr>
              <a:tr h="365760">
                <a:tc>
                  <a:txBody>
                    <a:bodyPr/>
                    <a:lstStyle/>
                    <a:p>
                      <a:pPr algn="l" fontAlgn="t"/>
                      <a:r>
                        <a:rPr lang="uk-UA" sz="1800">
                          <a:effectLst/>
                        </a:rPr>
                        <a:t>Країна</a:t>
                      </a:r>
                    </a:p>
                  </a:txBody>
                  <a:tcP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0F0F0"/>
                    </a:solidFill>
                  </a:tcPr>
                </a:tc>
                <a:tc>
                  <a:txBody>
                    <a:bodyPr/>
                    <a:lstStyle/>
                    <a:p>
                      <a:pPr fontAlgn="t"/>
                      <a:r>
                        <a:rPr lang="uk-UA" sz="1800" dirty="0">
                          <a:solidFill>
                            <a:schemeClr val="tx1"/>
                          </a:solidFill>
                          <a:effectLst/>
                        </a:rPr>
                        <a:t> </a:t>
                      </a:r>
                      <a:r>
                        <a:rPr lang="uk-UA" sz="1800" u="none" strike="noStrike" dirty="0">
                          <a:solidFill>
                            <a:schemeClr val="tx1"/>
                          </a:solidFill>
                          <a:effectLst/>
                          <a:hlinkClick r:id="rId7" tooltip="Сполучені Штати Америки">
                            <a:extLst>
                              <a:ext uri="{A12FA001-AC4F-418D-AE19-62706E023703}">
                                <ahyp:hlinkClr xmlns:ahyp="http://schemas.microsoft.com/office/drawing/2018/hyperlinkcolor" val="tx"/>
                              </a:ext>
                            </a:extLst>
                          </a:hlinkClick>
                        </a:rPr>
                        <a:t>США</a:t>
                      </a:r>
                      <a:endParaRPr lang="uk-UA" sz="1800" dirty="0">
                        <a:solidFill>
                          <a:schemeClr val="tx1"/>
                        </a:solidFill>
                        <a:effectLst/>
                      </a:endParaRPr>
                    </a:p>
                  </a:txBody>
                  <a:tcP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152558279"/>
                  </a:ext>
                </a:extLst>
              </a:tr>
              <a:tr h="418333">
                <a:tc>
                  <a:txBody>
                    <a:bodyPr/>
                    <a:lstStyle/>
                    <a:p>
                      <a:pPr algn="l" fontAlgn="t"/>
                      <a:r>
                        <a:rPr lang="uk-UA" sz="1800">
                          <a:effectLst/>
                        </a:rPr>
                        <a:t>Місце проживання</a:t>
                      </a:r>
                    </a:p>
                  </a:txBody>
                  <a:tcP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0F0F0"/>
                    </a:solidFill>
                  </a:tcPr>
                </a:tc>
                <a:tc>
                  <a:txBody>
                    <a:bodyPr/>
                    <a:lstStyle/>
                    <a:p>
                      <a:pPr fontAlgn="t"/>
                      <a:r>
                        <a:rPr lang="uk-UA" sz="1800" u="none" strike="noStrike" dirty="0">
                          <a:solidFill>
                            <a:schemeClr val="tx1"/>
                          </a:solidFill>
                          <a:effectLst/>
                          <a:hlinkClick r:id="rId8" tooltip="Сан-Франциско">
                            <a:extLst>
                              <a:ext uri="{A12FA001-AC4F-418D-AE19-62706E023703}">
                                <ahyp:hlinkClr xmlns:ahyp="http://schemas.microsoft.com/office/drawing/2018/hyperlinkcolor" val="tx"/>
                              </a:ext>
                            </a:extLst>
                          </a:hlinkClick>
                        </a:rPr>
                        <a:t>Сан-Франциско</a:t>
                      </a:r>
                      <a:endParaRPr lang="uk-UA" sz="1800" dirty="0">
                        <a:solidFill>
                          <a:schemeClr val="tx1"/>
                        </a:solidFill>
                        <a:effectLst/>
                      </a:endParaRPr>
                    </a:p>
                  </a:txBody>
                  <a:tcP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566474200"/>
                  </a:ext>
                </a:extLst>
              </a:tr>
              <a:tr h="365760">
                <a:tc>
                  <a:txBody>
                    <a:bodyPr/>
                    <a:lstStyle/>
                    <a:p>
                      <a:pPr algn="l" fontAlgn="t"/>
                      <a:r>
                        <a:rPr lang="uk-UA" sz="1800">
                          <a:effectLst/>
                        </a:rPr>
                        <a:t>Діяльність</a:t>
                      </a:r>
                    </a:p>
                  </a:txBody>
                  <a:tcP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0F0F0"/>
                    </a:solidFill>
                  </a:tcPr>
                </a:tc>
                <a:tc>
                  <a:txBody>
                    <a:bodyPr/>
                    <a:lstStyle/>
                    <a:p>
                      <a:pPr fontAlgn="t"/>
                      <a:r>
                        <a:rPr lang="uk-UA" sz="1800" u="none" strike="noStrike" dirty="0">
                          <a:solidFill>
                            <a:schemeClr val="tx1"/>
                          </a:solidFill>
                          <a:effectLst/>
                          <a:hlinkClick r:id="rId9" tooltip="d:Q43845">
                            <a:extLst>
                              <a:ext uri="{A12FA001-AC4F-418D-AE19-62706E023703}">
                                <ahyp:hlinkClr xmlns:ahyp="http://schemas.microsoft.com/office/drawing/2018/hyperlinkcolor" val="tx"/>
                              </a:ext>
                            </a:extLst>
                          </a:hlinkClick>
                        </a:rPr>
                        <a:t>підприємець</a:t>
                      </a:r>
                      <a:r>
                        <a:rPr lang="uk-UA" sz="1800" dirty="0">
                          <a:solidFill>
                            <a:schemeClr val="tx1"/>
                          </a:solidFill>
                          <a:effectLst/>
                        </a:rPr>
                        <a:t>, </a:t>
                      </a:r>
                      <a:r>
                        <a:rPr lang="uk-UA" sz="1800" u="none" strike="noStrike" dirty="0">
                          <a:solidFill>
                            <a:schemeClr val="tx1"/>
                          </a:solidFill>
                          <a:effectLst/>
                          <a:hlinkClick r:id="rId10" tooltip="Програміст">
                            <a:extLst>
                              <a:ext uri="{A12FA001-AC4F-418D-AE19-62706E023703}">
                                <ahyp:hlinkClr xmlns:ahyp="http://schemas.microsoft.com/office/drawing/2018/hyperlinkcolor" val="tx"/>
                              </a:ext>
                            </a:extLst>
                          </a:hlinkClick>
                        </a:rPr>
                        <a:t>програміст</a:t>
                      </a:r>
                      <a:r>
                        <a:rPr lang="uk-UA" sz="1800" dirty="0">
                          <a:solidFill>
                            <a:schemeClr val="tx1"/>
                          </a:solidFill>
                          <a:effectLst/>
                        </a:rPr>
                        <a:t>, </a:t>
                      </a:r>
                      <a:r>
                        <a:rPr lang="uk-UA" sz="1800" u="none" strike="noStrike" dirty="0">
                          <a:solidFill>
                            <a:schemeClr val="tx1"/>
                          </a:solidFill>
                          <a:effectLst/>
                          <a:hlinkClick r:id="rId11" tooltip="Блогер">
                            <a:extLst>
                              <a:ext uri="{A12FA001-AC4F-418D-AE19-62706E023703}">
                                <ahyp:hlinkClr xmlns:ahyp="http://schemas.microsoft.com/office/drawing/2018/hyperlinkcolor" val="tx"/>
                              </a:ext>
                            </a:extLst>
                          </a:hlinkClick>
                        </a:rPr>
                        <a:t>блогер</a:t>
                      </a:r>
                      <a:endParaRPr lang="uk-UA" sz="1800" dirty="0">
                        <a:solidFill>
                          <a:schemeClr val="tx1"/>
                        </a:solidFill>
                        <a:effectLst/>
                      </a:endParaRPr>
                    </a:p>
                  </a:txBody>
                  <a:tcP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2976745"/>
                  </a:ext>
                </a:extLst>
              </a:tr>
              <a:tr h="640080">
                <a:tc>
                  <a:txBody>
                    <a:bodyPr/>
                    <a:lstStyle/>
                    <a:p>
                      <a:pPr algn="l" fontAlgn="t"/>
                      <a:r>
                        <a:rPr lang="nl-NL" sz="1800" dirty="0">
                          <a:effectLst/>
                        </a:rPr>
                        <a:t>Alma mater</a:t>
                      </a:r>
                    </a:p>
                  </a:txBody>
                  <a:tcP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0F0F0"/>
                    </a:solidFill>
                  </a:tcPr>
                </a:tc>
                <a:tc>
                  <a:txBody>
                    <a:bodyPr/>
                    <a:lstStyle/>
                    <a:p>
                      <a:pPr fontAlgn="t"/>
                      <a:r>
                        <a:rPr lang="uk-UA" sz="1800" u="none" strike="noStrike" dirty="0">
                          <a:solidFill>
                            <a:schemeClr val="tx1"/>
                          </a:solidFill>
                          <a:effectLst/>
                          <a:hlinkClick r:id="rId12" tooltip="Стенфордський університет">
                            <a:extLst>
                              <a:ext uri="{A12FA001-AC4F-418D-AE19-62706E023703}">
                                <ahyp:hlinkClr xmlns:ahyp="http://schemas.microsoft.com/office/drawing/2018/hyperlinkcolor" val="tx"/>
                              </a:ext>
                            </a:extLst>
                          </a:hlinkClick>
                        </a:rPr>
                        <a:t>Стенфордський університет</a:t>
                      </a:r>
                      <a:r>
                        <a:rPr lang="uk-UA" sz="1800" dirty="0">
                          <a:solidFill>
                            <a:schemeClr val="tx1"/>
                          </a:solidFill>
                          <a:effectLst/>
                        </a:rPr>
                        <a:t> і </a:t>
                      </a:r>
                      <a:r>
                        <a:rPr lang="nl-NL" sz="1800" u="none" strike="noStrike" dirty="0">
                          <a:solidFill>
                            <a:schemeClr val="tx1"/>
                          </a:solidFill>
                          <a:effectLst/>
                          <a:hlinkClick r:id="rId13" tooltip="John Burroughs School (ще не написана)">
                            <a:extLst>
                              <a:ext uri="{A12FA001-AC4F-418D-AE19-62706E023703}">
                                <ahyp:hlinkClr xmlns:ahyp="http://schemas.microsoft.com/office/drawing/2018/hyperlinkcolor" val="tx"/>
                              </a:ext>
                            </a:extLst>
                          </a:hlinkClick>
                        </a:rPr>
                        <a:t>John Burroughs School</a:t>
                      </a:r>
                      <a:r>
                        <a:rPr lang="nl-NL" sz="1800" u="none" strike="noStrike" baseline="30000" dirty="0">
                          <a:solidFill>
                            <a:schemeClr val="tx1"/>
                          </a:solidFill>
                          <a:effectLst/>
                          <a:hlinkClick r:id="rId14" tooltip="d:Q6224030">
                            <a:extLst>
                              <a:ext uri="{A12FA001-AC4F-418D-AE19-62706E023703}">
                                <ahyp:hlinkClr xmlns:ahyp="http://schemas.microsoft.com/office/drawing/2018/hyperlinkcolor" val="tx"/>
                              </a:ext>
                            </a:extLst>
                          </a:hlinkClick>
                        </a:rPr>
                        <a:t>d</a:t>
                      </a:r>
                      <a:endParaRPr lang="nl-NL" sz="1800" dirty="0">
                        <a:solidFill>
                          <a:schemeClr val="tx1"/>
                        </a:solidFill>
                        <a:effectLst/>
                      </a:endParaRPr>
                    </a:p>
                  </a:txBody>
                  <a:tcP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528562843"/>
                  </a:ext>
                </a:extLst>
              </a:tr>
              <a:tr h="365760">
                <a:tc>
                  <a:txBody>
                    <a:bodyPr/>
                    <a:lstStyle/>
                    <a:p>
                      <a:pPr algn="l" fontAlgn="t"/>
                      <a:r>
                        <a:rPr lang="uk-UA" sz="1800" dirty="0">
                          <a:effectLst/>
                        </a:rPr>
                        <a:t>Знання мов</a:t>
                      </a:r>
                    </a:p>
                  </a:txBody>
                  <a:tcP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0F0F0"/>
                    </a:solidFill>
                  </a:tcPr>
                </a:tc>
                <a:tc>
                  <a:txBody>
                    <a:bodyPr/>
                    <a:lstStyle/>
                    <a:p>
                      <a:pPr fontAlgn="t"/>
                      <a:r>
                        <a:rPr lang="uk-UA" sz="1800" u="none" strike="noStrike" dirty="0">
                          <a:solidFill>
                            <a:schemeClr val="tx1"/>
                          </a:solidFill>
                          <a:effectLst/>
                          <a:hlinkClick r:id="rId3" tooltip="Англійська мова">
                            <a:extLst>
                              <a:ext uri="{A12FA001-AC4F-418D-AE19-62706E023703}">
                                <ahyp:hlinkClr xmlns:ahyp="http://schemas.microsoft.com/office/drawing/2018/hyperlinkcolor" val="tx"/>
                              </a:ext>
                            </a:extLst>
                          </a:hlinkClick>
                        </a:rPr>
                        <a:t>англійська</a:t>
                      </a:r>
                      <a:endParaRPr lang="uk-UA" sz="1800" dirty="0">
                        <a:solidFill>
                          <a:schemeClr val="tx1"/>
                        </a:solidFill>
                        <a:effectLst/>
                      </a:endParaRPr>
                    </a:p>
                  </a:txBody>
                  <a:tcP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589314583"/>
                  </a:ext>
                </a:extLst>
              </a:tr>
              <a:tr h="640080">
                <a:tc>
                  <a:txBody>
                    <a:bodyPr/>
                    <a:lstStyle/>
                    <a:p>
                      <a:pPr algn="l" fontAlgn="t"/>
                      <a:r>
                        <a:rPr lang="uk-UA" sz="1800">
                          <a:effectLst/>
                        </a:rPr>
                        <a:t>Заклад</a:t>
                      </a:r>
                    </a:p>
                  </a:txBody>
                  <a:tcP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0F0F0"/>
                    </a:solidFill>
                  </a:tcPr>
                </a:tc>
                <a:tc>
                  <a:txBody>
                    <a:bodyPr/>
                    <a:lstStyle/>
                    <a:p>
                      <a:pPr fontAlgn="t"/>
                      <a:r>
                        <a:rPr lang="en-US" sz="1800" u="none" strike="noStrike" dirty="0">
                          <a:solidFill>
                            <a:schemeClr val="tx1"/>
                          </a:solidFill>
                          <a:effectLst/>
                          <a:hlinkClick r:id="rId15" tooltip="Y Combinator">
                            <a:extLst>
                              <a:ext uri="{A12FA001-AC4F-418D-AE19-62706E023703}">
                                <ahyp:hlinkClr xmlns:ahyp="http://schemas.microsoft.com/office/drawing/2018/hyperlinkcolor" val="tx"/>
                              </a:ext>
                            </a:extLst>
                          </a:hlinkClick>
                        </a:rPr>
                        <a:t>Y Combinator</a:t>
                      </a:r>
                      <a:r>
                        <a:rPr lang="en-US" sz="1800" dirty="0">
                          <a:solidFill>
                            <a:schemeClr val="tx1"/>
                          </a:solidFill>
                          <a:effectLst/>
                        </a:rPr>
                        <a:t>, Reddit Inc.</a:t>
                      </a:r>
                      <a:r>
                        <a:rPr lang="en-US" sz="1800" u="none" strike="noStrike" baseline="30000" dirty="0">
                          <a:solidFill>
                            <a:schemeClr val="tx1"/>
                          </a:solidFill>
                          <a:effectLst/>
                          <a:hlinkClick r:id="rId16">
                            <a:extLst>
                              <a:ext uri="{A12FA001-AC4F-418D-AE19-62706E023703}">
                                <ahyp:hlinkClr xmlns:ahyp="http://schemas.microsoft.com/office/drawing/2018/hyperlinkcolor" val="tx"/>
                              </a:ext>
                            </a:extLst>
                          </a:hlinkClick>
                        </a:rPr>
                        <a:t>[d]</a:t>
                      </a:r>
                      <a:r>
                        <a:rPr lang="en-US" sz="1800" dirty="0">
                          <a:solidFill>
                            <a:schemeClr val="tx1"/>
                          </a:solidFill>
                          <a:effectLst/>
                        </a:rPr>
                        <a:t>, </a:t>
                      </a:r>
                      <a:r>
                        <a:rPr lang="en-US" sz="1800" u="none" strike="noStrike" dirty="0" err="1">
                          <a:solidFill>
                            <a:schemeClr val="tx1"/>
                          </a:solidFill>
                          <a:effectLst/>
                          <a:hlinkClick r:id="rId17" tooltip="Loopt (ще не написана)">
                            <a:extLst>
                              <a:ext uri="{A12FA001-AC4F-418D-AE19-62706E023703}">
                                <ahyp:hlinkClr xmlns:ahyp="http://schemas.microsoft.com/office/drawing/2018/hyperlinkcolor" val="tx"/>
                              </a:ext>
                            </a:extLst>
                          </a:hlinkClick>
                        </a:rPr>
                        <a:t>Loopt</a:t>
                      </a:r>
                      <a:r>
                        <a:rPr lang="en-US" sz="1800" u="none" strike="noStrike" baseline="30000" dirty="0" err="1">
                          <a:solidFill>
                            <a:schemeClr val="tx1"/>
                          </a:solidFill>
                          <a:effectLst/>
                          <a:hlinkClick r:id="rId18" tooltip="d:Q6675901">
                            <a:extLst>
                              <a:ext uri="{A12FA001-AC4F-418D-AE19-62706E023703}">
                                <ahyp:hlinkClr xmlns:ahyp="http://schemas.microsoft.com/office/drawing/2018/hyperlinkcolor" val="tx"/>
                              </a:ext>
                            </a:extLst>
                          </a:hlinkClick>
                        </a:rPr>
                        <a:t>d</a:t>
                      </a:r>
                      <a:r>
                        <a:rPr lang="en-US" sz="1800" dirty="0">
                          <a:solidFill>
                            <a:schemeClr val="tx1"/>
                          </a:solidFill>
                          <a:effectLst/>
                        </a:rPr>
                        <a:t> і </a:t>
                      </a:r>
                      <a:r>
                        <a:rPr lang="en-US" sz="1800" u="none" strike="noStrike" dirty="0">
                          <a:solidFill>
                            <a:schemeClr val="tx1"/>
                          </a:solidFill>
                          <a:effectLst/>
                          <a:hlinkClick r:id="rId19" tooltip="OpenAI">
                            <a:extLst>
                              <a:ext uri="{A12FA001-AC4F-418D-AE19-62706E023703}">
                                <ahyp:hlinkClr xmlns:ahyp="http://schemas.microsoft.com/office/drawing/2018/hyperlinkcolor" val="tx"/>
                              </a:ext>
                            </a:extLst>
                          </a:hlinkClick>
                        </a:rPr>
                        <a:t>OpenAI</a:t>
                      </a:r>
                      <a:r>
                        <a:rPr lang="en-US" sz="1800" b="0" i="0" u="none" strike="noStrike" baseline="30000" dirty="0">
                          <a:solidFill>
                            <a:schemeClr val="tx1"/>
                          </a:solidFill>
                          <a:effectLst/>
                          <a:hlinkClick r:id="rId20">
                            <a:extLst>
                              <a:ext uri="{A12FA001-AC4F-418D-AE19-62706E023703}">
                                <ahyp:hlinkClr xmlns:ahyp="http://schemas.microsoft.com/office/drawing/2018/hyperlinkcolor" val="tx"/>
                              </a:ext>
                            </a:extLst>
                          </a:hlinkClick>
                        </a:rPr>
                        <a:t>[1]</a:t>
                      </a:r>
                      <a:r>
                        <a:rPr lang="en-US" sz="1800" b="0" i="0" u="none" strike="noStrike" baseline="30000" dirty="0">
                          <a:solidFill>
                            <a:schemeClr val="tx1"/>
                          </a:solidFill>
                          <a:effectLst/>
                          <a:hlinkClick r:id="rId21">
                            <a:extLst>
                              <a:ext uri="{A12FA001-AC4F-418D-AE19-62706E023703}">
                                <ahyp:hlinkClr xmlns:ahyp="http://schemas.microsoft.com/office/drawing/2018/hyperlinkcolor" val="tx"/>
                              </a:ext>
                            </a:extLst>
                          </a:hlinkClick>
                        </a:rPr>
                        <a:t>[2]</a:t>
                      </a:r>
                      <a:r>
                        <a:rPr lang="en-US" sz="1800" u="none" strike="noStrike" baseline="30000" dirty="0">
                          <a:solidFill>
                            <a:schemeClr val="tx1"/>
                          </a:solidFill>
                          <a:effectLst/>
                          <a:hlinkClick r:id="rId22" tooltip="d:Q7407093">
                            <a:extLst>
                              <a:ext uri="{A12FA001-AC4F-418D-AE19-62706E023703}">
                                <ahyp:hlinkClr xmlns:ahyp="http://schemas.microsoft.com/office/drawing/2018/hyperlinkcolor" val="tx"/>
                              </a:ext>
                            </a:extLst>
                          </a:hlinkClick>
                        </a:rPr>
                        <a:t>[…]</a:t>
                      </a:r>
                      <a:endParaRPr lang="en-US" sz="1800" dirty="0">
                        <a:solidFill>
                          <a:schemeClr val="tx1"/>
                        </a:solidFill>
                        <a:effectLst/>
                      </a:endParaRPr>
                    </a:p>
                  </a:txBody>
                  <a:tcP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665983945"/>
                  </a:ext>
                </a:extLst>
              </a:tr>
              <a:tr h="365760">
                <a:tc>
                  <a:txBody>
                    <a:bodyPr/>
                    <a:lstStyle/>
                    <a:p>
                      <a:pPr algn="l" fontAlgn="t"/>
                      <a:r>
                        <a:rPr lang="uk-UA" sz="1800">
                          <a:effectLst/>
                        </a:rPr>
                        <a:t>Роки активності</a:t>
                      </a:r>
                    </a:p>
                  </a:txBody>
                  <a:tcP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0F0F0"/>
                    </a:solidFill>
                  </a:tcPr>
                </a:tc>
                <a:tc>
                  <a:txBody>
                    <a:bodyPr/>
                    <a:lstStyle/>
                    <a:p>
                      <a:pPr fontAlgn="t"/>
                      <a:r>
                        <a:rPr lang="uk-UA" sz="1800" u="none" strike="noStrike" dirty="0">
                          <a:solidFill>
                            <a:schemeClr val="tx1"/>
                          </a:solidFill>
                          <a:effectLst/>
                          <a:hlinkClick r:id="rId23" tooltip="2005">
                            <a:extLst>
                              <a:ext uri="{A12FA001-AC4F-418D-AE19-62706E023703}">
                                <ahyp:hlinkClr xmlns:ahyp="http://schemas.microsoft.com/office/drawing/2018/hyperlinkcolor" val="tx"/>
                              </a:ext>
                            </a:extLst>
                          </a:hlinkClick>
                        </a:rPr>
                        <a:t>2005</a:t>
                      </a:r>
                      <a:r>
                        <a:rPr lang="uk-UA" sz="1800" dirty="0">
                          <a:solidFill>
                            <a:schemeClr val="tx1"/>
                          </a:solidFill>
                          <a:effectLst/>
                        </a:rPr>
                        <a:t> — тепер. час</a:t>
                      </a:r>
                    </a:p>
                  </a:txBody>
                  <a:tcP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3198332176"/>
                  </a:ext>
                </a:extLst>
              </a:tr>
              <a:tr h="365760">
                <a:tc>
                  <a:txBody>
                    <a:bodyPr/>
                    <a:lstStyle/>
                    <a:p>
                      <a:pPr algn="l" fontAlgn="t"/>
                      <a:r>
                        <a:rPr lang="uk-UA" sz="1800">
                          <a:effectLst/>
                        </a:rPr>
                        <a:t>Сайт</a:t>
                      </a:r>
                    </a:p>
                  </a:txBody>
                  <a:tcP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0F0F0"/>
                    </a:solidFill>
                  </a:tcPr>
                </a:tc>
                <a:tc>
                  <a:txBody>
                    <a:bodyPr/>
                    <a:lstStyle/>
                    <a:p>
                      <a:pPr fontAlgn="t"/>
                      <a:r>
                        <a:rPr lang="nl-NL" sz="1800" u="none" strike="noStrike" dirty="0">
                          <a:solidFill>
                            <a:schemeClr val="tx1"/>
                          </a:solidFill>
                          <a:effectLst/>
                          <a:hlinkClick r:id="rId24">
                            <a:extLst>
                              <a:ext uri="{A12FA001-AC4F-418D-AE19-62706E023703}">
                                <ahyp:hlinkClr xmlns:ahyp="http://schemas.microsoft.com/office/drawing/2018/hyperlinkcolor" val="tx"/>
                              </a:ext>
                            </a:extLst>
                          </a:hlinkClick>
                        </a:rPr>
                        <a:t>blog.samaltman.com</a:t>
                      </a:r>
                      <a:endParaRPr lang="nl-NL" sz="1800" dirty="0">
                        <a:solidFill>
                          <a:schemeClr val="tx1"/>
                        </a:solidFill>
                        <a:effectLst/>
                      </a:endParaRPr>
                    </a:p>
                  </a:txBody>
                  <a:tcP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3339239278"/>
                  </a:ext>
                </a:extLst>
              </a:tr>
            </a:tbl>
          </a:graphicData>
        </a:graphic>
      </p:graphicFrame>
    </p:spTree>
    <p:extLst>
      <p:ext uri="{BB962C8B-B14F-4D97-AF65-F5344CB8AC3E}">
        <p14:creationId xmlns:p14="http://schemas.microsoft.com/office/powerpoint/2010/main" val="1806841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B90C72-81B7-18DF-4AB3-9055123502EE}"/>
              </a:ext>
            </a:extLst>
          </p:cNvPr>
          <p:cNvSpPr>
            <a:spLocks noGrp="1"/>
          </p:cNvSpPr>
          <p:nvPr>
            <p:ph type="title"/>
          </p:nvPr>
        </p:nvSpPr>
        <p:spPr/>
        <p:txBody>
          <a:bodyPr/>
          <a:lstStyle/>
          <a:p>
            <a:pPr algn="ctr"/>
            <a:r>
              <a:rPr lang="uk-UA" sz="4400" dirty="0">
                <a:effectLst/>
                <a:latin typeface="Roboto" panose="02000000000000000000" pitchFamily="2" charset="0"/>
                <a:ea typeface="Times New Roman" panose="02020603050405020304" pitchFamily="18" charset="0"/>
              </a:rPr>
              <a:t>Машинне навчання</a:t>
            </a:r>
            <a:endParaRPr lang="uk-UA" dirty="0"/>
          </a:p>
        </p:txBody>
      </p:sp>
      <p:sp>
        <p:nvSpPr>
          <p:cNvPr id="3" name="Місце для вмісту 2">
            <a:extLst>
              <a:ext uri="{FF2B5EF4-FFF2-40B4-BE49-F238E27FC236}">
                <a16:creationId xmlns:a16="http://schemas.microsoft.com/office/drawing/2014/main" id="{2F68D6A4-0C01-BAD4-102F-3D254853C857}"/>
              </a:ext>
            </a:extLst>
          </p:cNvPr>
          <p:cNvSpPr>
            <a:spLocks noGrp="1"/>
          </p:cNvSpPr>
          <p:nvPr>
            <p:ph idx="1"/>
          </p:nvPr>
        </p:nvSpPr>
        <p:spPr>
          <a:xfrm>
            <a:off x="838200" y="1478783"/>
            <a:ext cx="10515600" cy="4351338"/>
          </a:xfrm>
        </p:spPr>
        <p:txBody>
          <a:bodyPr>
            <a:normAutofit fontScale="92500" lnSpcReduction="10000"/>
          </a:bodyPr>
          <a:lstStyle/>
          <a:p>
            <a:r>
              <a:rPr lang="uk-UA" sz="2400" dirty="0">
                <a:effectLst/>
                <a:latin typeface="Roboto" panose="02000000000000000000" pitchFamily="2" charset="0"/>
                <a:ea typeface="Times New Roman" panose="02020603050405020304" pitchFamily="18" charset="0"/>
              </a:rPr>
              <a:t>Машинне навчання – це підгалузь </a:t>
            </a:r>
            <a:r>
              <a:rPr lang="uk-UA" sz="2400" u="sng" dirty="0">
                <a:effectLst/>
                <a:latin typeface="Roboto" panose="02000000000000000000" pitchFamily="2" charset="0"/>
                <a:ea typeface="Times New Roman" panose="02020603050405020304" pitchFamily="18" charset="0"/>
                <a:hlinkClick r:id="rId2">
                  <a:extLst>
                    <a:ext uri="{A12FA001-AC4F-418D-AE19-62706E023703}">
                      <ahyp:hlinkClr xmlns:ahyp="http://schemas.microsoft.com/office/drawing/2018/hyperlinkcolor" val="tx"/>
                    </a:ext>
                  </a:extLst>
                </a:hlinkClick>
              </a:rPr>
              <a:t>штучного інтелекту</a:t>
            </a:r>
            <a:r>
              <a:rPr lang="uk-UA" sz="2400" dirty="0">
                <a:effectLst/>
                <a:latin typeface="Roboto" panose="02000000000000000000" pitchFamily="2" charset="0"/>
                <a:ea typeface="Times New Roman" panose="02020603050405020304" pitchFamily="18" charset="0"/>
              </a:rPr>
              <a:t>, що базується на створенні алгоритмів, здатних вчитися на даних і приймати рішення без заздалегідь запрограмованих інструкцій. </a:t>
            </a:r>
          </a:p>
          <a:p>
            <a:r>
              <a:rPr lang="uk-UA" sz="2400" dirty="0">
                <a:effectLst/>
                <a:latin typeface="Roboto" panose="02000000000000000000" pitchFamily="2" charset="0"/>
                <a:ea typeface="Times New Roman" panose="02020603050405020304" pitchFamily="18" charset="0"/>
              </a:rPr>
              <a:t>Машинне навчання дозволяє комп’ютерам вирішувати складні задачі, аналізуючи великі масиви </a:t>
            </a:r>
            <a:r>
              <a:rPr lang="uk-UA" sz="2400" u="sng" dirty="0">
                <a:effectLst/>
                <a:latin typeface="Roboto" panose="02000000000000000000" pitchFamily="2" charset="0"/>
                <a:ea typeface="Times New Roman" panose="02020603050405020304" pitchFamily="18" charset="0"/>
                <a:hlinkClick r:id="rId3">
                  <a:extLst>
                    <a:ext uri="{A12FA001-AC4F-418D-AE19-62706E023703}">
                      <ahyp:hlinkClr xmlns:ahyp="http://schemas.microsoft.com/office/drawing/2018/hyperlinkcolor" val="tx"/>
                    </a:ext>
                  </a:extLst>
                </a:hlinkClick>
              </a:rPr>
              <a:t>даних</a:t>
            </a:r>
            <a:r>
              <a:rPr lang="uk-UA" sz="2400" dirty="0">
                <a:effectLst/>
                <a:latin typeface="Roboto" panose="02000000000000000000" pitchFamily="2" charset="0"/>
                <a:ea typeface="Times New Roman" panose="02020603050405020304" pitchFamily="18" charset="0"/>
              </a:rPr>
              <a:t> і виявляючи закономірності.</a:t>
            </a:r>
            <a:endParaRPr lang="uk-UA" sz="2400" dirty="0">
              <a:effectLst/>
              <a:latin typeface="Times New Roman" panose="02020603050405020304" pitchFamily="18" charset="0"/>
              <a:ea typeface="Times New Roman" panose="02020603050405020304" pitchFamily="18" charset="0"/>
            </a:endParaRPr>
          </a:p>
          <a:p>
            <a:pPr algn="just"/>
            <a:r>
              <a:rPr lang="uk-UA" sz="2400" dirty="0">
                <a:latin typeface="Roboto" panose="02000000000000000000" pitchFamily="2" charset="0"/>
              </a:rPr>
              <a:t>Машинне навчання – це потужна технологія, яка відкриває широкі можливості для автоматизації і оптимізації бізнесу. Алгоритми машинного навчання здатні аналізувати великі дані, виявляти приховані закономірності і робити точні прогнози.</a:t>
            </a:r>
          </a:p>
          <a:p>
            <a:pPr algn="just"/>
            <a:r>
              <a:rPr lang="uk-UA" sz="2400" dirty="0">
                <a:latin typeface="Roboto" panose="02000000000000000000" pitchFamily="2" charset="0"/>
              </a:rPr>
              <a:t>Однак застосування машинного навчання потребує обережності і розуміння його сильних та слабких сторін. Лише комплексний підхід з урахуванням етичних принципів дозволить повною мірою використати потенціал цієї технології для вирішення актуальних проблем і покращення нашого життя.</a:t>
            </a:r>
          </a:p>
          <a:p>
            <a:endParaRPr lang="uk-UA" dirty="0"/>
          </a:p>
        </p:txBody>
      </p:sp>
    </p:spTree>
    <p:extLst>
      <p:ext uri="{BB962C8B-B14F-4D97-AF65-F5344CB8AC3E}">
        <p14:creationId xmlns:p14="http://schemas.microsoft.com/office/powerpoint/2010/main" val="2059538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91355DE-3ABF-3828-D1CB-1BB001C1EA9E}"/>
              </a:ext>
            </a:extLst>
          </p:cNvPr>
          <p:cNvSpPr>
            <a:spLocks noGrp="1"/>
          </p:cNvSpPr>
          <p:nvPr>
            <p:ph type="title"/>
          </p:nvPr>
        </p:nvSpPr>
        <p:spPr>
          <a:xfrm>
            <a:off x="838200" y="365126"/>
            <a:ext cx="10515600" cy="938158"/>
          </a:xfrm>
        </p:spPr>
        <p:txBody>
          <a:bodyPr>
            <a:normAutofit fontScale="90000"/>
          </a:bodyPr>
          <a:lstStyle/>
          <a:p>
            <a:pPr algn="ctr"/>
            <a:r>
              <a:rPr lang="uk-UA" b="1" dirty="0">
                <a:solidFill>
                  <a:srgbClr val="000000"/>
                </a:solidFill>
                <a:latin typeface="PT Sans" panose="020B0503020203020204" pitchFamily="34" charset="-52"/>
                <a:ea typeface="Times New Roman" panose="02020603050405020304" pitchFamily="18" charset="0"/>
              </a:rPr>
              <a:t>Як працює машинне навчання</a:t>
            </a:r>
            <a:br>
              <a:rPr lang="uk-UA" b="1" dirty="0">
                <a:latin typeface="Times New Roman" panose="02020603050405020304" pitchFamily="18" charset="0"/>
                <a:ea typeface="Times New Roman" panose="02020603050405020304" pitchFamily="18" charset="0"/>
              </a:rPr>
            </a:br>
            <a:endParaRPr lang="uk-UA" dirty="0"/>
          </a:p>
        </p:txBody>
      </p:sp>
      <p:sp>
        <p:nvSpPr>
          <p:cNvPr id="3" name="Місце для вмісту 2">
            <a:extLst>
              <a:ext uri="{FF2B5EF4-FFF2-40B4-BE49-F238E27FC236}">
                <a16:creationId xmlns:a16="http://schemas.microsoft.com/office/drawing/2014/main" id="{CFA32C67-3349-8CA4-E5E4-CD915662F2F3}"/>
              </a:ext>
            </a:extLst>
          </p:cNvPr>
          <p:cNvSpPr>
            <a:spLocks noGrp="1"/>
          </p:cNvSpPr>
          <p:nvPr>
            <p:ph idx="1"/>
          </p:nvPr>
        </p:nvSpPr>
        <p:spPr>
          <a:xfrm>
            <a:off x="838200" y="1253331"/>
            <a:ext cx="10515600" cy="4351338"/>
          </a:xfrm>
        </p:spPr>
        <p:txBody>
          <a:bodyPr>
            <a:normAutofit fontScale="92500" lnSpcReduction="10000"/>
          </a:bodyPr>
          <a:lstStyle/>
          <a:p>
            <a:pPr indent="0" algn="just">
              <a:buNone/>
            </a:pPr>
            <a:r>
              <a:rPr lang="uk-UA" sz="2400" dirty="0">
                <a:solidFill>
                  <a:srgbClr val="000000"/>
                </a:solidFill>
                <a:effectLst/>
                <a:latin typeface="Roboto" panose="02000000000000000000" pitchFamily="2" charset="0"/>
                <a:ea typeface="Times New Roman" panose="02020603050405020304" pitchFamily="18" charset="0"/>
              </a:rPr>
              <a:t>Процес машинного навчання можна умовно розділити на три етапи:</a:t>
            </a:r>
            <a:endParaRPr lang="uk-UA" sz="2400" dirty="0">
              <a:effectLst/>
              <a:latin typeface="Times New Roman" panose="02020603050405020304" pitchFamily="18" charset="0"/>
              <a:ea typeface="Times New Roman" panose="02020603050405020304" pitchFamily="18" charset="0"/>
            </a:endParaRPr>
          </a:p>
          <a:p>
            <a:pPr indent="0" algn="just">
              <a:buNone/>
            </a:pPr>
            <a:r>
              <a:rPr lang="uk-UA" sz="2400" b="1" dirty="0">
                <a:solidFill>
                  <a:srgbClr val="000000"/>
                </a:solidFill>
                <a:effectLst/>
                <a:latin typeface="PT Sans" panose="020B0503020203020204" pitchFamily="34" charset="-52"/>
                <a:ea typeface="Times New Roman" panose="02020603050405020304" pitchFamily="18" charset="0"/>
              </a:rPr>
              <a:t>1. Навчання</a:t>
            </a:r>
            <a:endParaRPr lang="uk-UA" sz="2400" b="1" dirty="0">
              <a:effectLst/>
              <a:latin typeface="Times New Roman" panose="02020603050405020304" pitchFamily="18" charset="0"/>
              <a:ea typeface="Times New Roman" panose="02020603050405020304" pitchFamily="18" charset="0"/>
            </a:endParaRPr>
          </a:p>
          <a:p>
            <a:pPr indent="0" algn="just">
              <a:buNone/>
            </a:pPr>
            <a:r>
              <a:rPr lang="uk-UA" sz="2400" dirty="0">
                <a:solidFill>
                  <a:srgbClr val="000000"/>
                </a:solidFill>
                <a:effectLst/>
                <a:latin typeface="Roboto" panose="02000000000000000000" pitchFamily="2" charset="0"/>
                <a:ea typeface="Times New Roman" panose="02020603050405020304" pitchFamily="18" charset="0"/>
              </a:rPr>
              <a:t>На цьому етапі алгоритм аналізує навчальний набір даних (тренувальна вибірка) і виявляє закономірності. Чим більше і якісніших даних, тим краще алгоритм зможе навчитися.</a:t>
            </a:r>
            <a:endParaRPr lang="uk-UA" sz="2400" dirty="0">
              <a:effectLst/>
              <a:latin typeface="Times New Roman" panose="02020603050405020304" pitchFamily="18" charset="0"/>
              <a:ea typeface="Times New Roman" panose="02020603050405020304" pitchFamily="18" charset="0"/>
            </a:endParaRPr>
          </a:p>
          <a:p>
            <a:pPr indent="0" algn="just">
              <a:buNone/>
            </a:pPr>
            <a:r>
              <a:rPr lang="uk-UA" sz="2400" b="1" dirty="0">
                <a:solidFill>
                  <a:srgbClr val="000000"/>
                </a:solidFill>
                <a:effectLst/>
                <a:latin typeface="PT Sans" panose="020B0503020203020204" pitchFamily="34" charset="-52"/>
                <a:ea typeface="Times New Roman" panose="02020603050405020304" pitchFamily="18" charset="0"/>
              </a:rPr>
              <a:t>2. Тестування</a:t>
            </a:r>
            <a:endParaRPr lang="uk-UA" sz="2400" b="1" dirty="0">
              <a:effectLst/>
              <a:latin typeface="Times New Roman" panose="02020603050405020304" pitchFamily="18" charset="0"/>
              <a:ea typeface="Times New Roman" panose="02020603050405020304" pitchFamily="18" charset="0"/>
            </a:endParaRPr>
          </a:p>
          <a:p>
            <a:pPr indent="0" algn="just">
              <a:buNone/>
            </a:pPr>
            <a:r>
              <a:rPr lang="uk-UA" sz="2400" dirty="0">
                <a:solidFill>
                  <a:srgbClr val="000000"/>
                </a:solidFill>
                <a:effectLst/>
                <a:latin typeface="Roboto" panose="02000000000000000000" pitchFamily="2" charset="0"/>
                <a:ea typeface="Times New Roman" panose="02020603050405020304" pitchFamily="18" charset="0"/>
              </a:rPr>
              <a:t>Після навчання модель тестується на окремому наборі даних, щоб оцінити її точність. Якщо точність незадовільна, алгоритм доопрацьовується.</a:t>
            </a:r>
            <a:endParaRPr lang="uk-UA" sz="2400" dirty="0">
              <a:effectLst/>
              <a:latin typeface="Times New Roman" panose="02020603050405020304" pitchFamily="18" charset="0"/>
              <a:ea typeface="Times New Roman" panose="02020603050405020304" pitchFamily="18" charset="0"/>
            </a:endParaRPr>
          </a:p>
          <a:p>
            <a:pPr indent="0" algn="just">
              <a:buNone/>
            </a:pPr>
            <a:r>
              <a:rPr lang="uk-UA" sz="2400" b="1" dirty="0">
                <a:solidFill>
                  <a:srgbClr val="000000"/>
                </a:solidFill>
                <a:effectLst/>
                <a:latin typeface="PT Sans" panose="020B0503020203020204" pitchFamily="34" charset="-52"/>
                <a:ea typeface="Times New Roman" panose="02020603050405020304" pitchFamily="18" charset="0"/>
              </a:rPr>
              <a:t>3. Використання</a:t>
            </a:r>
            <a:endParaRPr lang="uk-UA" sz="2400" b="1" dirty="0">
              <a:effectLst/>
              <a:latin typeface="Times New Roman" panose="02020603050405020304" pitchFamily="18" charset="0"/>
              <a:ea typeface="Times New Roman" panose="02020603050405020304" pitchFamily="18" charset="0"/>
            </a:endParaRPr>
          </a:p>
          <a:p>
            <a:pPr indent="0" algn="just">
              <a:buNone/>
            </a:pPr>
            <a:r>
              <a:rPr lang="uk-UA" sz="2400" dirty="0">
                <a:solidFill>
                  <a:srgbClr val="000000"/>
                </a:solidFill>
                <a:effectLst/>
                <a:latin typeface="Roboto" panose="02000000000000000000" pitchFamily="2" charset="0"/>
                <a:ea typeface="Times New Roman" panose="02020603050405020304" pitchFamily="18" charset="0"/>
              </a:rPr>
              <a:t>Коли модель навчилася достатньо добре, її можна застосувати для прогнозування, класифікації чи інших задач штучного інтелекту. Наприклад, розпізнавання образів, машинний переклад, автоматизація роботи чат-ботів тощо.</a:t>
            </a:r>
            <a:endParaRPr lang="uk-UA" sz="2400" dirty="0">
              <a:effectLst/>
              <a:latin typeface="Times New Roman" panose="02020603050405020304" pitchFamily="18" charset="0"/>
              <a:ea typeface="Times New Roman" panose="02020603050405020304" pitchFamily="18" charset="0"/>
            </a:endParaRPr>
          </a:p>
          <a:p>
            <a:endParaRPr lang="uk-UA" dirty="0"/>
          </a:p>
        </p:txBody>
      </p:sp>
    </p:spTree>
    <p:extLst>
      <p:ext uri="{BB962C8B-B14F-4D97-AF65-F5344CB8AC3E}">
        <p14:creationId xmlns:p14="http://schemas.microsoft.com/office/powerpoint/2010/main" val="3974542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47489EF-D8EB-F16E-9DA1-104D4C4097B0}"/>
              </a:ext>
            </a:extLst>
          </p:cNvPr>
          <p:cNvSpPr>
            <a:spLocks noGrp="1"/>
          </p:cNvSpPr>
          <p:nvPr>
            <p:ph type="title"/>
          </p:nvPr>
        </p:nvSpPr>
        <p:spPr/>
        <p:txBody>
          <a:bodyPr/>
          <a:lstStyle/>
          <a:p>
            <a:pPr algn="ctr"/>
            <a:r>
              <a:rPr lang="uk-UA" b="1" dirty="0">
                <a:solidFill>
                  <a:srgbClr val="000000"/>
                </a:solidFill>
                <a:latin typeface="PT Sans" panose="020B0503020203020204" pitchFamily="34" charset="-52"/>
                <a:ea typeface="Times New Roman" panose="02020603050405020304" pitchFamily="18" charset="0"/>
              </a:rPr>
              <a:t>Основні типи машинного навчання</a:t>
            </a:r>
            <a:br>
              <a:rPr lang="uk-UA" b="1" dirty="0">
                <a:latin typeface="Times New Roman" panose="02020603050405020304" pitchFamily="18" charset="0"/>
                <a:ea typeface="Times New Roman" panose="02020603050405020304" pitchFamily="18" charset="0"/>
              </a:rPr>
            </a:br>
            <a:endParaRPr lang="uk-UA" dirty="0"/>
          </a:p>
        </p:txBody>
      </p:sp>
      <p:sp>
        <p:nvSpPr>
          <p:cNvPr id="3" name="Місце для вмісту 2">
            <a:extLst>
              <a:ext uri="{FF2B5EF4-FFF2-40B4-BE49-F238E27FC236}">
                <a16:creationId xmlns:a16="http://schemas.microsoft.com/office/drawing/2014/main" id="{63BA32CF-7346-8285-E861-1E5BFCE2603F}"/>
              </a:ext>
            </a:extLst>
          </p:cNvPr>
          <p:cNvSpPr>
            <a:spLocks noGrp="1"/>
          </p:cNvSpPr>
          <p:nvPr>
            <p:ph idx="1"/>
          </p:nvPr>
        </p:nvSpPr>
        <p:spPr>
          <a:xfrm>
            <a:off x="838200" y="1342149"/>
            <a:ext cx="10515600" cy="5150726"/>
          </a:xfrm>
        </p:spPr>
        <p:txBody>
          <a:bodyPr>
            <a:normAutofit fontScale="55000" lnSpcReduction="20000"/>
          </a:bodyPr>
          <a:lstStyle/>
          <a:p>
            <a:pPr indent="0" algn="just">
              <a:buNone/>
            </a:pPr>
            <a:r>
              <a:rPr lang="uk-UA" sz="3800" dirty="0">
                <a:solidFill>
                  <a:srgbClr val="000000"/>
                </a:solidFill>
                <a:effectLst/>
                <a:latin typeface="Roboto" panose="02000000000000000000" pitchFamily="2" charset="0"/>
                <a:ea typeface="Times New Roman" panose="02020603050405020304" pitchFamily="18" charset="0"/>
              </a:rPr>
              <a:t>Існують три основні підходи в машинному навчанні:</a:t>
            </a:r>
            <a:endParaRPr lang="uk-UA" sz="3800" dirty="0">
              <a:effectLst/>
              <a:latin typeface="Times New Roman" panose="02020603050405020304" pitchFamily="18" charset="0"/>
              <a:ea typeface="Times New Roman" panose="02020603050405020304" pitchFamily="18" charset="0"/>
            </a:endParaRPr>
          </a:p>
          <a:p>
            <a:pPr indent="0" algn="just">
              <a:buNone/>
            </a:pPr>
            <a:r>
              <a:rPr lang="uk-UA" sz="3800" b="1" dirty="0">
                <a:solidFill>
                  <a:srgbClr val="000000"/>
                </a:solidFill>
                <a:effectLst/>
                <a:latin typeface="PT Sans" panose="020B0503020203020204" pitchFamily="34" charset="-52"/>
                <a:ea typeface="Times New Roman" panose="02020603050405020304" pitchFamily="18" charset="0"/>
              </a:rPr>
              <a:t>Навчання з вчителем (контрольоване)</a:t>
            </a:r>
            <a:endParaRPr lang="uk-UA" sz="3800" b="1" dirty="0">
              <a:effectLst/>
              <a:latin typeface="Times New Roman" panose="02020603050405020304" pitchFamily="18" charset="0"/>
              <a:ea typeface="Times New Roman" panose="02020603050405020304" pitchFamily="18" charset="0"/>
            </a:endParaRPr>
          </a:p>
          <a:p>
            <a:pPr indent="0" algn="just">
              <a:buNone/>
            </a:pPr>
            <a:r>
              <a:rPr lang="uk-UA" sz="3800" dirty="0">
                <a:solidFill>
                  <a:srgbClr val="000000"/>
                </a:solidFill>
                <a:effectLst/>
                <a:latin typeface="Roboto" panose="02000000000000000000" pitchFamily="2" charset="0"/>
                <a:ea typeface="Times New Roman" panose="02020603050405020304" pitchFamily="18" charset="0"/>
              </a:rPr>
              <a:t>В алгоритм заздалегідь вводяться правильні відповіді (набір даних з мітками). Модель аналізує дані і намагається знайти зв’язок між вхідними даними і бажаним результатом.</a:t>
            </a:r>
            <a:endParaRPr lang="uk-UA" sz="3800" dirty="0">
              <a:effectLst/>
              <a:latin typeface="Times New Roman" panose="02020603050405020304" pitchFamily="18" charset="0"/>
              <a:ea typeface="Times New Roman" panose="02020603050405020304" pitchFamily="18" charset="0"/>
            </a:endParaRPr>
          </a:p>
          <a:p>
            <a:pPr indent="0" algn="just">
              <a:buNone/>
            </a:pPr>
            <a:r>
              <a:rPr lang="uk-UA" sz="3800" dirty="0">
                <a:solidFill>
                  <a:srgbClr val="000000"/>
                </a:solidFill>
                <a:effectLst/>
                <a:latin typeface="Roboto" panose="02000000000000000000" pitchFamily="2" charset="0"/>
                <a:ea typeface="Times New Roman" panose="02020603050405020304" pitchFamily="18" charset="0"/>
              </a:rPr>
              <a:t>Приклад: розпізнавання об’єктів на зображеннях.</a:t>
            </a:r>
            <a:endParaRPr lang="uk-UA" sz="3800" dirty="0">
              <a:effectLst/>
              <a:latin typeface="Times New Roman" panose="02020603050405020304" pitchFamily="18" charset="0"/>
              <a:ea typeface="Times New Roman" panose="02020603050405020304" pitchFamily="18" charset="0"/>
            </a:endParaRPr>
          </a:p>
          <a:p>
            <a:pPr indent="0" algn="just">
              <a:buNone/>
            </a:pPr>
            <a:r>
              <a:rPr lang="uk-UA" sz="3800" b="1" dirty="0">
                <a:solidFill>
                  <a:srgbClr val="000000"/>
                </a:solidFill>
                <a:effectLst/>
                <a:latin typeface="PT Sans" panose="020B0503020203020204" pitchFamily="34" charset="-52"/>
                <a:ea typeface="Times New Roman" panose="02020603050405020304" pitchFamily="18" charset="0"/>
              </a:rPr>
              <a:t>Навчання без вчителя (не контрольоване)</a:t>
            </a:r>
          </a:p>
          <a:p>
            <a:pPr indent="0" algn="just">
              <a:buNone/>
            </a:pPr>
            <a:endParaRPr lang="uk-UA" sz="3800" b="1" dirty="0">
              <a:effectLst/>
              <a:latin typeface="Times New Roman" panose="02020603050405020304" pitchFamily="18" charset="0"/>
              <a:ea typeface="Times New Roman" panose="02020603050405020304" pitchFamily="18" charset="0"/>
            </a:endParaRPr>
          </a:p>
          <a:p>
            <a:pPr indent="0" algn="just">
              <a:buNone/>
            </a:pPr>
            <a:r>
              <a:rPr lang="uk-UA" sz="3800" dirty="0">
                <a:solidFill>
                  <a:srgbClr val="000000"/>
                </a:solidFill>
                <a:effectLst/>
                <a:latin typeface="Roboto" panose="02000000000000000000" pitchFamily="2" charset="0"/>
                <a:ea typeface="Times New Roman" panose="02020603050405020304" pitchFamily="18" charset="0"/>
              </a:rPr>
              <a:t>Алгоритм самостійно шукає закономірності в даних без попередньо відомих відповідей.</a:t>
            </a:r>
            <a:endParaRPr lang="uk-UA" sz="3800" dirty="0">
              <a:effectLst/>
              <a:latin typeface="Times New Roman" panose="02020603050405020304" pitchFamily="18" charset="0"/>
              <a:ea typeface="Times New Roman" panose="02020603050405020304" pitchFamily="18" charset="0"/>
            </a:endParaRPr>
          </a:p>
          <a:p>
            <a:pPr indent="0" algn="just">
              <a:buNone/>
            </a:pPr>
            <a:r>
              <a:rPr lang="uk-UA" sz="3800" dirty="0">
                <a:solidFill>
                  <a:srgbClr val="000000"/>
                </a:solidFill>
                <a:effectLst/>
                <a:latin typeface="Roboto" panose="02000000000000000000" pitchFamily="2" charset="0"/>
                <a:ea typeface="Times New Roman" panose="02020603050405020304" pitchFamily="18" charset="0"/>
              </a:rPr>
              <a:t>Приклад: кластеризація даних, зниження розмірності.</a:t>
            </a:r>
            <a:endParaRPr lang="uk-UA" sz="3800" dirty="0">
              <a:effectLst/>
              <a:latin typeface="Times New Roman" panose="02020603050405020304" pitchFamily="18" charset="0"/>
              <a:ea typeface="Times New Roman" panose="02020603050405020304" pitchFamily="18" charset="0"/>
            </a:endParaRPr>
          </a:p>
          <a:p>
            <a:pPr indent="0" algn="just">
              <a:buNone/>
            </a:pPr>
            <a:r>
              <a:rPr lang="uk-UA" sz="3800" b="1" dirty="0">
                <a:solidFill>
                  <a:srgbClr val="000000"/>
                </a:solidFill>
                <a:latin typeface="PT Sans" panose="020B0503020203020204" pitchFamily="34" charset="-52"/>
                <a:ea typeface="Times New Roman" panose="02020603050405020304" pitchFamily="18" charset="0"/>
              </a:rPr>
              <a:t>Н</a:t>
            </a:r>
            <a:r>
              <a:rPr lang="uk-UA" sz="3800" b="1" dirty="0">
                <a:solidFill>
                  <a:srgbClr val="000000"/>
                </a:solidFill>
                <a:effectLst/>
                <a:latin typeface="PT Sans" panose="020B0503020203020204" pitchFamily="34" charset="-52"/>
                <a:ea typeface="Times New Roman" panose="02020603050405020304" pitchFamily="18" charset="0"/>
              </a:rPr>
              <a:t>авчання з підкріпленням</a:t>
            </a:r>
            <a:endParaRPr lang="uk-UA" sz="3800" b="1" dirty="0">
              <a:effectLst/>
              <a:latin typeface="Times New Roman" panose="02020603050405020304" pitchFamily="18" charset="0"/>
              <a:ea typeface="Times New Roman" panose="02020603050405020304" pitchFamily="18" charset="0"/>
            </a:endParaRPr>
          </a:p>
          <a:p>
            <a:pPr indent="0" algn="just">
              <a:buNone/>
            </a:pPr>
            <a:r>
              <a:rPr lang="uk-UA" sz="3800" dirty="0">
                <a:solidFill>
                  <a:srgbClr val="000000"/>
                </a:solidFill>
                <a:effectLst/>
                <a:latin typeface="Roboto" panose="02000000000000000000" pitchFamily="2" charset="0"/>
                <a:ea typeface="Times New Roman" panose="02020603050405020304" pitchFamily="18" charset="0"/>
              </a:rPr>
              <a:t>Алгоритм вчиться на основі взаємодії з навколишнім середовищем шляхом випробувань і помилок, отримуючи позитивне або негативне підкріплення за свої дії.</a:t>
            </a:r>
            <a:endParaRPr lang="uk-UA" sz="3800" dirty="0">
              <a:effectLst/>
              <a:latin typeface="Times New Roman" panose="02020603050405020304" pitchFamily="18" charset="0"/>
              <a:ea typeface="Times New Roman" panose="02020603050405020304" pitchFamily="18" charset="0"/>
            </a:endParaRPr>
          </a:p>
          <a:p>
            <a:pPr indent="0" algn="just">
              <a:buNone/>
            </a:pPr>
            <a:r>
              <a:rPr lang="uk-UA" sz="3800" dirty="0">
                <a:solidFill>
                  <a:srgbClr val="000000"/>
                </a:solidFill>
                <a:effectLst/>
                <a:latin typeface="Roboto" panose="02000000000000000000" pitchFamily="2" charset="0"/>
                <a:ea typeface="Times New Roman" panose="02020603050405020304" pitchFamily="18" charset="0"/>
              </a:rPr>
              <a:t>Приклад: навчання АІ-систем грати в ігри.</a:t>
            </a:r>
            <a:endParaRPr lang="uk-UA" sz="3800" dirty="0">
              <a:effectLst/>
              <a:latin typeface="Times New Roman" panose="02020603050405020304" pitchFamily="18" charset="0"/>
              <a:ea typeface="Times New Roman" panose="02020603050405020304" pitchFamily="18" charset="0"/>
            </a:endParaRPr>
          </a:p>
          <a:p>
            <a:endParaRPr lang="uk-UA" dirty="0"/>
          </a:p>
        </p:txBody>
      </p:sp>
    </p:spTree>
    <p:extLst>
      <p:ext uri="{BB962C8B-B14F-4D97-AF65-F5344CB8AC3E}">
        <p14:creationId xmlns:p14="http://schemas.microsoft.com/office/powerpoint/2010/main" val="1858741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43FF1C-60D0-FCFD-8B57-2B11D8A7E6E6}"/>
              </a:ext>
            </a:extLst>
          </p:cNvPr>
          <p:cNvSpPr>
            <a:spLocks noGrp="1"/>
          </p:cNvSpPr>
          <p:nvPr>
            <p:ph type="title"/>
          </p:nvPr>
        </p:nvSpPr>
        <p:spPr/>
        <p:txBody>
          <a:bodyPr/>
          <a:lstStyle/>
          <a:p>
            <a:pPr algn="ctr"/>
            <a:r>
              <a:rPr lang="uk-UA" sz="4400" b="1" dirty="0">
                <a:solidFill>
                  <a:srgbClr val="000000"/>
                </a:solidFill>
                <a:effectLst/>
                <a:latin typeface="PT Sans" panose="020B0503020203020204" pitchFamily="34" charset="-52"/>
                <a:ea typeface="Times New Roman" panose="02020603050405020304" pitchFamily="18" charset="0"/>
              </a:rPr>
              <a:t>Переваги машинного навчання</a:t>
            </a:r>
            <a:br>
              <a:rPr lang="uk-UA" sz="4400" b="1" dirty="0">
                <a:effectLst/>
                <a:latin typeface="Times New Roman" panose="02020603050405020304" pitchFamily="18" charset="0"/>
                <a:ea typeface="Times New Roman" panose="02020603050405020304" pitchFamily="18" charset="0"/>
              </a:rPr>
            </a:br>
            <a:endParaRPr lang="uk-UA" dirty="0"/>
          </a:p>
        </p:txBody>
      </p:sp>
      <p:sp>
        <p:nvSpPr>
          <p:cNvPr id="3" name="Місце для вмісту 2">
            <a:extLst>
              <a:ext uri="{FF2B5EF4-FFF2-40B4-BE49-F238E27FC236}">
                <a16:creationId xmlns:a16="http://schemas.microsoft.com/office/drawing/2014/main" id="{0C4BE89C-7A49-7BED-5A7B-F37741367082}"/>
              </a:ext>
            </a:extLst>
          </p:cNvPr>
          <p:cNvSpPr>
            <a:spLocks noGrp="1"/>
          </p:cNvSpPr>
          <p:nvPr>
            <p:ph idx="1"/>
          </p:nvPr>
        </p:nvSpPr>
        <p:spPr>
          <a:xfrm>
            <a:off x="838200" y="1142451"/>
            <a:ext cx="10515600" cy="5237327"/>
          </a:xfrm>
        </p:spPr>
        <p:txBody>
          <a:bodyPr>
            <a:normAutofit fontScale="92500" lnSpcReduction="20000"/>
          </a:bodyPr>
          <a:lstStyle/>
          <a:p>
            <a:pPr marL="0" lvl="0" indent="0" algn="just">
              <a:buSzPts val="1000"/>
              <a:buNone/>
              <a:tabLst>
                <a:tab pos="457200" algn="l"/>
              </a:tabLst>
            </a:pPr>
            <a:r>
              <a:rPr lang="uk-UA" sz="2400" b="1" dirty="0">
                <a:solidFill>
                  <a:srgbClr val="000000"/>
                </a:solidFill>
                <a:effectLst/>
                <a:latin typeface="PT Sans" panose="020B0503020203020204" pitchFamily="34" charset="-52"/>
                <a:ea typeface="Times New Roman" panose="02020603050405020304" pitchFamily="18" charset="0"/>
              </a:rPr>
              <a:t>Автоматизація складних задач.</a:t>
            </a:r>
            <a:r>
              <a:rPr lang="uk-UA" sz="2400" dirty="0">
                <a:solidFill>
                  <a:srgbClr val="000000"/>
                </a:solidFill>
                <a:effectLst/>
                <a:latin typeface="PT Sans" panose="020B0503020203020204" pitchFamily="34" charset="-52"/>
                <a:ea typeface="Times New Roman" panose="02020603050405020304" pitchFamily="18" charset="0"/>
              </a:rPr>
              <a:t> Машинне навчання дозволяє автоматизувати задачі, які раніше потребували людської участі.</a:t>
            </a:r>
            <a:endParaRPr lang="uk-UA" sz="2400" dirty="0">
              <a:effectLst/>
              <a:latin typeface="Times New Roman" panose="02020603050405020304" pitchFamily="18" charset="0"/>
              <a:ea typeface="Times New Roman" panose="02020603050405020304" pitchFamily="18" charset="0"/>
            </a:endParaRPr>
          </a:p>
          <a:p>
            <a:pPr marL="0" lvl="0" indent="0" algn="just">
              <a:buSzPts val="1000"/>
              <a:buNone/>
              <a:tabLst>
                <a:tab pos="457200" algn="l"/>
              </a:tabLst>
            </a:pPr>
            <a:r>
              <a:rPr lang="uk-UA" sz="2400" b="1" dirty="0">
                <a:solidFill>
                  <a:srgbClr val="000000"/>
                </a:solidFill>
                <a:effectLst/>
                <a:latin typeface="PT Sans" panose="020B0503020203020204" pitchFamily="34" charset="-52"/>
                <a:ea typeface="Times New Roman" panose="02020603050405020304" pitchFamily="18" charset="0"/>
              </a:rPr>
              <a:t>Обробка великих даних.</a:t>
            </a:r>
            <a:r>
              <a:rPr lang="uk-UA" sz="2400" dirty="0">
                <a:solidFill>
                  <a:srgbClr val="000000"/>
                </a:solidFill>
                <a:effectLst/>
                <a:latin typeface="PT Sans" panose="020B0503020203020204" pitchFamily="34" charset="-52"/>
                <a:ea typeface="Times New Roman" panose="02020603050405020304" pitchFamily="18" charset="0"/>
              </a:rPr>
              <a:t> Алгоритми можуть аналізувати величезні масиви даних, виявляючи неочевидні закономірності.</a:t>
            </a:r>
            <a:endParaRPr lang="uk-UA" sz="2400" dirty="0">
              <a:effectLst/>
              <a:latin typeface="Times New Roman" panose="02020603050405020304" pitchFamily="18" charset="0"/>
              <a:ea typeface="Times New Roman" panose="02020603050405020304" pitchFamily="18" charset="0"/>
            </a:endParaRPr>
          </a:p>
          <a:p>
            <a:pPr marL="0" lvl="0" indent="0" algn="just">
              <a:buSzPts val="1000"/>
              <a:buNone/>
              <a:tabLst>
                <a:tab pos="457200" algn="l"/>
              </a:tabLst>
            </a:pPr>
            <a:r>
              <a:rPr lang="uk-UA" sz="2400" b="1" dirty="0">
                <a:solidFill>
                  <a:srgbClr val="000000"/>
                </a:solidFill>
                <a:effectLst/>
                <a:latin typeface="PT Sans" panose="020B0503020203020204" pitchFamily="34" charset="-52"/>
                <a:ea typeface="Times New Roman" panose="02020603050405020304" pitchFamily="18" charset="0"/>
              </a:rPr>
              <a:t>Адаптивність.</a:t>
            </a:r>
            <a:r>
              <a:rPr lang="uk-UA" sz="2400" dirty="0">
                <a:solidFill>
                  <a:srgbClr val="000000"/>
                </a:solidFill>
                <a:effectLst/>
                <a:latin typeface="PT Sans" panose="020B0503020203020204" pitchFamily="34" charset="-52"/>
                <a:ea typeface="Times New Roman" panose="02020603050405020304" pitchFamily="18" charset="0"/>
              </a:rPr>
              <a:t> Моделі постійно вдосконалюються і адаптуються під нові дані.</a:t>
            </a:r>
            <a:endParaRPr lang="uk-UA" sz="2400" dirty="0">
              <a:effectLst/>
              <a:latin typeface="Times New Roman" panose="02020603050405020304" pitchFamily="18" charset="0"/>
              <a:ea typeface="Times New Roman" panose="02020603050405020304" pitchFamily="18" charset="0"/>
            </a:endParaRPr>
          </a:p>
          <a:p>
            <a:pPr marL="0" lvl="0" indent="0" algn="just">
              <a:buSzPts val="1000"/>
              <a:buNone/>
              <a:tabLst>
                <a:tab pos="457200" algn="l"/>
              </a:tabLst>
            </a:pPr>
            <a:r>
              <a:rPr lang="uk-UA" sz="2400" b="1" dirty="0">
                <a:solidFill>
                  <a:srgbClr val="000000"/>
                </a:solidFill>
                <a:effectLst/>
                <a:latin typeface="PT Sans" panose="020B0503020203020204" pitchFamily="34" charset="-52"/>
                <a:ea typeface="Times New Roman" panose="02020603050405020304" pitchFamily="18" charset="0"/>
              </a:rPr>
              <a:t>Персоналізація.</a:t>
            </a:r>
            <a:r>
              <a:rPr lang="uk-UA" sz="2400" dirty="0">
                <a:solidFill>
                  <a:srgbClr val="000000"/>
                </a:solidFill>
                <a:effectLst/>
                <a:latin typeface="PT Sans" panose="020B0503020203020204" pitchFamily="34" charset="-52"/>
                <a:ea typeface="Times New Roman" panose="02020603050405020304" pitchFamily="18" charset="0"/>
              </a:rPr>
              <a:t> Можливість навчати моделі під конкретного користувача.</a:t>
            </a:r>
            <a:endParaRPr lang="uk-UA" sz="2400" dirty="0">
              <a:effectLst/>
              <a:latin typeface="Times New Roman" panose="02020603050405020304" pitchFamily="18" charset="0"/>
              <a:ea typeface="Times New Roman" panose="02020603050405020304" pitchFamily="18" charset="0"/>
            </a:endParaRPr>
          </a:p>
          <a:p>
            <a:pPr marL="0" lvl="0" indent="0" algn="just">
              <a:buSzPts val="1000"/>
              <a:buNone/>
              <a:tabLst>
                <a:tab pos="457200" algn="l"/>
              </a:tabLst>
            </a:pPr>
            <a:r>
              <a:rPr lang="uk-UA" sz="2400" b="1" dirty="0">
                <a:solidFill>
                  <a:srgbClr val="000000"/>
                </a:solidFill>
                <a:effectLst/>
                <a:latin typeface="PT Sans" panose="020B0503020203020204" pitchFamily="34" charset="-52"/>
                <a:ea typeface="Times New Roman" panose="02020603050405020304" pitchFamily="18" charset="0"/>
              </a:rPr>
              <a:t>Економія.</a:t>
            </a:r>
            <a:r>
              <a:rPr lang="uk-UA" sz="2400" dirty="0">
                <a:solidFill>
                  <a:srgbClr val="000000"/>
                </a:solidFill>
                <a:effectLst/>
                <a:latin typeface="PT Sans" panose="020B0503020203020204" pitchFamily="34" charset="-52"/>
                <a:ea typeface="Times New Roman" panose="02020603050405020304" pitchFamily="18" charset="0"/>
              </a:rPr>
              <a:t> Автоматизація дозволяє знизити витрати на рутинні операції.</a:t>
            </a:r>
            <a:endParaRPr lang="en-US" sz="2400" dirty="0">
              <a:solidFill>
                <a:srgbClr val="000000"/>
              </a:solidFill>
              <a:latin typeface="PT Sans" panose="020B0503020203020204" pitchFamily="34" charset="-52"/>
              <a:ea typeface="Times New Roman" panose="02020603050405020304" pitchFamily="18" charset="0"/>
            </a:endParaRPr>
          </a:p>
          <a:p>
            <a:pPr marL="0" lvl="0" indent="0" algn="just">
              <a:buSzPts val="1000"/>
              <a:buNone/>
              <a:tabLst>
                <a:tab pos="457200" algn="l"/>
              </a:tabLst>
            </a:pPr>
            <a:endParaRPr lang="uk-UA" sz="2400" b="1" dirty="0">
              <a:solidFill>
                <a:srgbClr val="000000"/>
              </a:solidFill>
              <a:effectLst/>
              <a:latin typeface="Roboto" panose="02000000000000000000" pitchFamily="2" charset="0"/>
              <a:ea typeface="Times New Roman" panose="02020603050405020304" pitchFamily="18" charset="0"/>
            </a:endParaRPr>
          </a:p>
          <a:p>
            <a:pPr marL="0" lvl="0" indent="0" algn="just">
              <a:buSzPts val="1000"/>
              <a:buNone/>
              <a:tabLst>
                <a:tab pos="457200" algn="l"/>
              </a:tabLst>
            </a:pPr>
            <a:r>
              <a:rPr lang="uk-UA" sz="2400" b="1" dirty="0">
                <a:solidFill>
                  <a:srgbClr val="000000"/>
                </a:solidFill>
                <a:effectLst/>
                <a:latin typeface="Roboto" panose="02000000000000000000" pitchFamily="2" charset="0"/>
                <a:ea typeface="Times New Roman" panose="02020603050405020304" pitchFamily="18" charset="0"/>
              </a:rPr>
              <a:t>Сфери застосування:</a:t>
            </a:r>
            <a:endParaRPr lang="uk-UA" sz="2400" b="1" dirty="0">
              <a:effectLst/>
              <a:latin typeface="Times New Roman" panose="02020603050405020304" pitchFamily="18" charset="0"/>
              <a:ea typeface="Times New Roman" panose="02020603050405020304" pitchFamily="18" charset="0"/>
            </a:endParaRPr>
          </a:p>
          <a:p>
            <a:pPr marL="714375" lvl="0" indent="-342900" algn="just">
              <a:buSzPts val="1000"/>
              <a:buFont typeface="Symbol" panose="05050102010706020507" pitchFamily="18" charset="2"/>
              <a:buChar char=""/>
              <a:tabLst>
                <a:tab pos="457200" algn="l"/>
              </a:tabLst>
            </a:pPr>
            <a:r>
              <a:rPr lang="uk-UA" sz="2400" dirty="0">
                <a:solidFill>
                  <a:srgbClr val="000000"/>
                </a:solidFill>
                <a:effectLst/>
                <a:latin typeface="PT Sans" panose="020B0503020203020204" pitchFamily="34" charset="-52"/>
                <a:ea typeface="Times New Roman" panose="02020603050405020304" pitchFamily="18" charset="0"/>
              </a:rPr>
              <a:t>Рекомендаційні системи (</a:t>
            </a:r>
            <a:r>
              <a:rPr lang="uk-UA" sz="2400" dirty="0" err="1">
                <a:solidFill>
                  <a:srgbClr val="000000"/>
                </a:solidFill>
                <a:effectLst/>
                <a:latin typeface="PT Sans" panose="020B0503020203020204" pitchFamily="34" charset="-52"/>
                <a:ea typeface="Times New Roman" panose="02020603050405020304" pitchFamily="18" charset="0"/>
              </a:rPr>
              <a:t>YouTube</a:t>
            </a:r>
            <a:r>
              <a:rPr lang="uk-UA" sz="2400" dirty="0">
                <a:solidFill>
                  <a:srgbClr val="000000"/>
                </a:solidFill>
                <a:effectLst/>
                <a:latin typeface="PT Sans" panose="020B0503020203020204" pitchFamily="34" charset="-52"/>
                <a:ea typeface="Times New Roman" panose="02020603050405020304" pitchFamily="18" charset="0"/>
              </a:rPr>
              <a:t>, </a:t>
            </a:r>
            <a:r>
              <a:rPr lang="uk-UA" sz="2400" dirty="0" err="1">
                <a:solidFill>
                  <a:srgbClr val="000000"/>
                </a:solidFill>
                <a:effectLst/>
                <a:latin typeface="PT Sans" panose="020B0503020203020204" pitchFamily="34" charset="-52"/>
                <a:ea typeface="Times New Roman" panose="02020603050405020304" pitchFamily="18" charset="0"/>
              </a:rPr>
              <a:t>Netflix</a:t>
            </a:r>
            <a:r>
              <a:rPr lang="uk-UA" sz="2400" dirty="0">
                <a:solidFill>
                  <a:srgbClr val="000000"/>
                </a:solidFill>
                <a:effectLst/>
                <a:latin typeface="PT Sans" panose="020B0503020203020204" pitchFamily="34" charset="-52"/>
                <a:ea typeface="Times New Roman" panose="02020603050405020304" pitchFamily="18" charset="0"/>
              </a:rPr>
              <a:t>)</a:t>
            </a:r>
            <a:endParaRPr lang="uk-UA" sz="2400" dirty="0">
              <a:effectLst/>
              <a:latin typeface="Times New Roman" panose="02020603050405020304" pitchFamily="18" charset="0"/>
              <a:ea typeface="Times New Roman" panose="02020603050405020304" pitchFamily="18" charset="0"/>
            </a:endParaRPr>
          </a:p>
          <a:p>
            <a:pPr marL="714375" lvl="0" indent="-342900" algn="just">
              <a:buSzPts val="1000"/>
              <a:buFont typeface="Symbol" panose="05050102010706020507" pitchFamily="18" charset="2"/>
              <a:buChar char=""/>
              <a:tabLst>
                <a:tab pos="457200" algn="l"/>
              </a:tabLst>
            </a:pPr>
            <a:r>
              <a:rPr lang="uk-UA" sz="2400" dirty="0">
                <a:solidFill>
                  <a:srgbClr val="000000"/>
                </a:solidFill>
                <a:effectLst/>
                <a:latin typeface="PT Sans" panose="020B0503020203020204" pitchFamily="34" charset="-52"/>
                <a:ea typeface="Times New Roman" panose="02020603050405020304" pitchFamily="18" charset="0"/>
              </a:rPr>
              <a:t>Розпізнавання образів (</a:t>
            </a:r>
            <a:r>
              <a:rPr lang="uk-UA" sz="2400" dirty="0" err="1">
                <a:solidFill>
                  <a:srgbClr val="000000"/>
                </a:solidFill>
                <a:effectLst/>
                <a:latin typeface="PT Sans" panose="020B0503020203020204" pitchFamily="34" charset="-52"/>
                <a:ea typeface="Times New Roman" panose="02020603050405020304" pitchFamily="18" charset="0"/>
              </a:rPr>
              <a:t>Face</a:t>
            </a:r>
            <a:r>
              <a:rPr lang="uk-UA" sz="2400" dirty="0">
                <a:solidFill>
                  <a:srgbClr val="000000"/>
                </a:solidFill>
                <a:effectLst/>
                <a:latin typeface="PT Sans" panose="020B0503020203020204" pitchFamily="34" charset="-52"/>
                <a:ea typeface="Times New Roman" panose="02020603050405020304" pitchFamily="18" charset="0"/>
              </a:rPr>
              <a:t> ID, автопілоти)</a:t>
            </a:r>
            <a:endParaRPr lang="uk-UA" sz="2400" dirty="0">
              <a:effectLst/>
              <a:latin typeface="Times New Roman" panose="02020603050405020304" pitchFamily="18" charset="0"/>
              <a:ea typeface="Times New Roman" panose="02020603050405020304" pitchFamily="18" charset="0"/>
            </a:endParaRPr>
          </a:p>
          <a:p>
            <a:pPr marL="714375" lvl="0" indent="-342900" algn="just">
              <a:buSzPts val="1000"/>
              <a:buFont typeface="Symbol" panose="05050102010706020507" pitchFamily="18" charset="2"/>
              <a:buChar char=""/>
              <a:tabLst>
                <a:tab pos="457200" algn="l"/>
              </a:tabLst>
            </a:pPr>
            <a:r>
              <a:rPr lang="uk-UA" sz="2400" dirty="0">
                <a:solidFill>
                  <a:srgbClr val="000000"/>
                </a:solidFill>
                <a:effectLst/>
                <a:latin typeface="PT Sans" panose="020B0503020203020204" pitchFamily="34" charset="-52"/>
                <a:ea typeface="Times New Roman" panose="02020603050405020304" pitchFamily="18" charset="0"/>
              </a:rPr>
              <a:t>Обробка природної мови (</a:t>
            </a:r>
            <a:r>
              <a:rPr lang="uk-UA" sz="2400" dirty="0" err="1">
                <a:solidFill>
                  <a:srgbClr val="000000"/>
                </a:solidFill>
                <a:effectLst/>
                <a:latin typeface="PT Sans" panose="020B0503020203020204" pitchFamily="34" charset="-52"/>
                <a:ea typeface="Times New Roman" panose="02020603050405020304" pitchFamily="18" charset="0"/>
              </a:rPr>
              <a:t>Siri</a:t>
            </a:r>
            <a:r>
              <a:rPr lang="uk-UA" sz="2400" dirty="0">
                <a:solidFill>
                  <a:srgbClr val="000000"/>
                </a:solidFill>
                <a:effectLst/>
                <a:latin typeface="PT Sans" panose="020B0503020203020204" pitchFamily="34" charset="-52"/>
                <a:ea typeface="Times New Roman" panose="02020603050405020304" pitchFamily="18" charset="0"/>
              </a:rPr>
              <a:t>, </a:t>
            </a:r>
            <a:r>
              <a:rPr lang="uk-UA" sz="2400" dirty="0" err="1">
                <a:solidFill>
                  <a:srgbClr val="000000"/>
                </a:solidFill>
                <a:effectLst/>
                <a:latin typeface="PT Sans" panose="020B0503020203020204" pitchFamily="34" charset="-52"/>
                <a:ea typeface="Times New Roman" panose="02020603050405020304" pitchFamily="18" charset="0"/>
              </a:rPr>
              <a:t>Google</a:t>
            </a:r>
            <a:r>
              <a:rPr lang="uk-UA" sz="2400" dirty="0">
                <a:solidFill>
                  <a:srgbClr val="000000"/>
                </a:solidFill>
                <a:effectLst/>
                <a:latin typeface="PT Sans" panose="020B0503020203020204" pitchFamily="34" charset="-52"/>
                <a:ea typeface="Times New Roman" panose="02020603050405020304" pitchFamily="18" charset="0"/>
              </a:rPr>
              <a:t> </a:t>
            </a:r>
            <a:r>
              <a:rPr lang="uk-UA" sz="2400" dirty="0" err="1">
                <a:solidFill>
                  <a:srgbClr val="000000"/>
                </a:solidFill>
                <a:effectLst/>
                <a:latin typeface="PT Sans" panose="020B0503020203020204" pitchFamily="34" charset="-52"/>
                <a:ea typeface="Times New Roman" panose="02020603050405020304" pitchFamily="18" charset="0"/>
              </a:rPr>
              <a:t>Assistant</a:t>
            </a:r>
            <a:r>
              <a:rPr lang="uk-UA" sz="2400" dirty="0">
                <a:solidFill>
                  <a:srgbClr val="000000"/>
                </a:solidFill>
                <a:effectLst/>
                <a:latin typeface="PT Sans" panose="020B0503020203020204" pitchFamily="34" charset="-52"/>
                <a:ea typeface="Times New Roman" panose="02020603050405020304" pitchFamily="18" charset="0"/>
              </a:rPr>
              <a:t>, С</a:t>
            </a:r>
            <a:r>
              <a:rPr lang="en-US" sz="2400" dirty="0" err="1">
                <a:solidFill>
                  <a:srgbClr val="000000"/>
                </a:solidFill>
                <a:effectLst/>
                <a:latin typeface="PT Sans" panose="020B0503020203020204" pitchFamily="34" charset="-52"/>
                <a:ea typeface="Times New Roman" panose="02020603050405020304" pitchFamily="18" charset="0"/>
              </a:rPr>
              <a:t>hatGPT</a:t>
            </a:r>
            <a:r>
              <a:rPr lang="uk-UA" sz="2400" dirty="0">
                <a:solidFill>
                  <a:srgbClr val="000000"/>
                </a:solidFill>
                <a:effectLst/>
                <a:latin typeface="PT Sans" panose="020B0503020203020204" pitchFamily="34" charset="-52"/>
                <a:ea typeface="Times New Roman" panose="02020603050405020304" pitchFamily="18" charset="0"/>
              </a:rPr>
              <a:t>)</a:t>
            </a:r>
            <a:endParaRPr lang="uk-UA" sz="2400" dirty="0">
              <a:effectLst/>
              <a:latin typeface="Times New Roman" panose="02020603050405020304" pitchFamily="18" charset="0"/>
              <a:ea typeface="Times New Roman" panose="02020603050405020304" pitchFamily="18" charset="0"/>
            </a:endParaRPr>
          </a:p>
          <a:p>
            <a:pPr marL="714375" lvl="0" indent="-342900" algn="just">
              <a:buSzPts val="1000"/>
              <a:buFont typeface="Symbol" panose="05050102010706020507" pitchFamily="18" charset="2"/>
              <a:buChar char=""/>
              <a:tabLst>
                <a:tab pos="457200" algn="l"/>
              </a:tabLst>
            </a:pPr>
            <a:r>
              <a:rPr lang="uk-UA" sz="2400" dirty="0">
                <a:solidFill>
                  <a:srgbClr val="000000"/>
                </a:solidFill>
                <a:effectLst/>
                <a:latin typeface="PT Sans" panose="020B0503020203020204" pitchFamily="34" charset="-52"/>
                <a:ea typeface="Times New Roman" panose="02020603050405020304" pitchFamily="18" charset="0"/>
              </a:rPr>
              <a:t>Аналіз даних і прогнозування (фінанси, маркетинг)</a:t>
            </a:r>
            <a:endParaRPr lang="uk-UA" sz="2400" dirty="0">
              <a:effectLst/>
              <a:latin typeface="Times New Roman" panose="02020603050405020304" pitchFamily="18" charset="0"/>
              <a:ea typeface="Times New Roman" panose="02020603050405020304" pitchFamily="18" charset="0"/>
            </a:endParaRPr>
          </a:p>
          <a:p>
            <a:pPr marL="714375" lvl="0" indent="-342900" algn="just">
              <a:buSzPts val="1000"/>
              <a:buFont typeface="Symbol" panose="05050102010706020507" pitchFamily="18" charset="2"/>
              <a:buChar char=""/>
              <a:tabLst>
                <a:tab pos="457200" algn="l"/>
              </a:tabLst>
            </a:pPr>
            <a:r>
              <a:rPr lang="uk-UA" sz="2400" dirty="0" err="1">
                <a:solidFill>
                  <a:srgbClr val="000000"/>
                </a:solidFill>
                <a:effectLst/>
                <a:latin typeface="PT Sans" panose="020B0503020203020204" pitchFamily="34" charset="-52"/>
                <a:ea typeface="Times New Roman" panose="02020603050405020304" pitchFamily="18" charset="0"/>
              </a:rPr>
              <a:t>Кібербезпека</a:t>
            </a:r>
            <a:r>
              <a:rPr lang="uk-UA" sz="2400" dirty="0">
                <a:solidFill>
                  <a:srgbClr val="000000"/>
                </a:solidFill>
                <a:effectLst/>
                <a:latin typeface="PT Sans" panose="020B0503020203020204" pitchFamily="34" charset="-52"/>
                <a:ea typeface="Times New Roman" panose="02020603050405020304" pitchFamily="18" charset="0"/>
              </a:rPr>
              <a:t> (виявлення шахрайства)</a:t>
            </a:r>
            <a:endParaRPr lang="uk-UA" sz="2400" dirty="0">
              <a:effectLst/>
              <a:latin typeface="Times New Roman" panose="02020603050405020304" pitchFamily="18" charset="0"/>
              <a:ea typeface="Times New Roman" panose="02020603050405020304" pitchFamily="18" charset="0"/>
            </a:endParaRPr>
          </a:p>
          <a:p>
            <a:pPr marL="714375" lvl="0" indent="-342900" algn="just">
              <a:buSzPts val="1000"/>
              <a:buFont typeface="Symbol" panose="05050102010706020507" pitchFamily="18" charset="2"/>
              <a:buChar char=""/>
              <a:tabLst>
                <a:tab pos="457200" algn="l"/>
              </a:tabLst>
            </a:pPr>
            <a:r>
              <a:rPr lang="uk-UA" sz="2400" dirty="0">
                <a:solidFill>
                  <a:srgbClr val="000000"/>
                </a:solidFill>
                <a:effectLst/>
                <a:latin typeface="PT Sans" panose="020B0503020203020204" pitchFamily="34" charset="-52"/>
                <a:ea typeface="Times New Roman" panose="02020603050405020304" pitchFamily="18" charset="0"/>
              </a:rPr>
              <a:t>Медицина (діагностика захворювань)</a:t>
            </a:r>
            <a:endParaRPr lang="uk-UA" sz="2400" dirty="0">
              <a:effectLst/>
              <a:latin typeface="Times New Roman" panose="02020603050405020304" pitchFamily="18" charset="0"/>
              <a:ea typeface="Times New Roman" panose="02020603050405020304" pitchFamily="18" charset="0"/>
            </a:endParaRPr>
          </a:p>
          <a:p>
            <a:pPr marL="0" lvl="0" indent="0" algn="just">
              <a:buSzPts val="1000"/>
              <a:buNone/>
              <a:tabLst>
                <a:tab pos="457200" algn="l"/>
              </a:tabLst>
            </a:pPr>
            <a:endParaRPr lang="uk-UA" sz="2400" dirty="0">
              <a:effectLst/>
              <a:latin typeface="Times New Roman" panose="02020603050405020304" pitchFamily="18" charset="0"/>
              <a:ea typeface="Times New Roman" panose="02020603050405020304" pitchFamily="18" charset="0"/>
            </a:endParaRPr>
          </a:p>
          <a:p>
            <a:endParaRPr lang="uk-UA" dirty="0"/>
          </a:p>
        </p:txBody>
      </p:sp>
    </p:spTree>
    <p:extLst>
      <p:ext uri="{BB962C8B-B14F-4D97-AF65-F5344CB8AC3E}">
        <p14:creationId xmlns:p14="http://schemas.microsoft.com/office/powerpoint/2010/main" val="4092164380"/>
      </p:ext>
    </p:extLst>
  </p:cSld>
  <p:clrMapOvr>
    <a:masterClrMapping/>
  </p:clrMapOvr>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4026</TotalTime>
  <Words>2826</Words>
  <Application>Microsoft Office PowerPoint</Application>
  <PresentationFormat>Широкий екран</PresentationFormat>
  <Paragraphs>199</Paragraphs>
  <Slides>24</Slides>
  <Notes>0</Notes>
  <HiddenSlides>0</HiddenSlides>
  <MMClips>0</MMClips>
  <ScaleCrop>false</ScaleCrop>
  <HeadingPairs>
    <vt:vector size="6" baseType="variant">
      <vt:variant>
        <vt:lpstr>Використані шрифти</vt:lpstr>
      </vt:variant>
      <vt:variant>
        <vt:i4>13</vt:i4>
      </vt:variant>
      <vt:variant>
        <vt:lpstr>Тема</vt:lpstr>
      </vt:variant>
      <vt:variant>
        <vt:i4>1</vt:i4>
      </vt:variant>
      <vt:variant>
        <vt:lpstr>Заголовки слайдів</vt:lpstr>
      </vt:variant>
      <vt:variant>
        <vt:i4>24</vt:i4>
      </vt:variant>
    </vt:vector>
  </HeadingPairs>
  <TitlesOfParts>
    <vt:vector size="38" baseType="lpstr">
      <vt:lpstr>DengXian</vt:lpstr>
      <vt:lpstr>Google Sans</vt:lpstr>
      <vt:lpstr>Aparajita</vt:lpstr>
      <vt:lpstr>Arial</vt:lpstr>
      <vt:lpstr>Calibri</vt:lpstr>
      <vt:lpstr>Calibri Light</vt:lpstr>
      <vt:lpstr>Courier New</vt:lpstr>
      <vt:lpstr>DM Sans</vt:lpstr>
      <vt:lpstr>Gautami</vt:lpstr>
      <vt:lpstr>PT Sans</vt:lpstr>
      <vt:lpstr>Roboto</vt:lpstr>
      <vt:lpstr>Symbol</vt:lpstr>
      <vt:lpstr>Times New Roman</vt:lpstr>
      <vt:lpstr>Тема Office</vt:lpstr>
      <vt:lpstr>Машинне навчання</vt:lpstr>
      <vt:lpstr>Історія Chat GPT  (Generative Pre-trained Transformer,  генеративний попередньо-навчений трансформер)</vt:lpstr>
      <vt:lpstr>Історія Chat GPT</vt:lpstr>
      <vt:lpstr>Історія Chat GPT</vt:lpstr>
      <vt:lpstr>Сем Альтман</vt:lpstr>
      <vt:lpstr>Машинне навчання</vt:lpstr>
      <vt:lpstr>Як працює машинне навчання </vt:lpstr>
      <vt:lpstr>Основні типи машинного навчання </vt:lpstr>
      <vt:lpstr>Переваги машинного навчання </vt:lpstr>
      <vt:lpstr>Виклики і обмеження машинного навчання </vt:lpstr>
      <vt:lpstr>Типи задач машинного навчання</vt:lpstr>
      <vt:lpstr>Типи задач машинного навчання</vt:lpstr>
      <vt:lpstr>Алгоритми машинного навчання</vt:lpstr>
      <vt:lpstr>Алгоритми машинного навчання</vt:lpstr>
      <vt:lpstr>Інструменти та бібліотеки машинного навчання (Python)</vt:lpstr>
      <vt:lpstr>Інструменти та бібліотеки машинного навчання</vt:lpstr>
      <vt:lpstr>Середовища для розробки</vt:lpstr>
      <vt:lpstr>Основні особливості та переваги Colab </vt:lpstr>
      <vt:lpstr> Основні навички, необхідні для штучного інтелекту  </vt:lpstr>
      <vt:lpstr>Основні навички, необхідні для машинного навчання</vt:lpstr>
      <vt:lpstr>Препроцесінг даних</vt:lpstr>
      <vt:lpstr>Основні кроки препроцесінгу даних</vt:lpstr>
      <vt:lpstr>Основні кроки препроцесінгу даних</vt:lpstr>
      <vt:lpstr>Важливість препроцесінгу: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Машинне навчання</dc:title>
  <dc:creator>Anatoliy Bezverkhyi</dc:creator>
  <cp:lastModifiedBy>Anatoliy Bezverkhyi</cp:lastModifiedBy>
  <cp:revision>15</cp:revision>
  <dcterms:created xsi:type="dcterms:W3CDTF">2024-02-12T17:20:05Z</dcterms:created>
  <dcterms:modified xsi:type="dcterms:W3CDTF">2024-02-20T19:53:12Z</dcterms:modified>
</cp:coreProperties>
</file>