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42.svg" ContentType="image/svg+xml"/>
  <Override PartName="/ppt/media/image43.svg" ContentType="image/svg+xml"/>
  <Override PartName="/ppt/media/image44.svg" ContentType="image/svg+xml"/>
  <Override PartName="/ppt/media/image4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78" r:id="rId15"/>
    <p:sldId id="270" r:id="rId16"/>
    <p:sldId id="267" r:id="rId17"/>
    <p:sldId id="271" r:id="rId18"/>
    <p:sldId id="273" r:id="rId19"/>
    <p:sldId id="274" r:id="rId20"/>
    <p:sldId id="275" r:id="rId21"/>
    <p:sldId id="276" r:id="rId22"/>
    <p:sldId id="277" r:id="rId23"/>
    <p:sldId id="279" r:id="rId24"/>
  </p:sldIdLst>
  <p:sldSz cx="14630400" cy="8229600"/>
  <p:notesSz cx="8229600" cy="14630400"/>
  <p:embeddedFontLst>
    <p:embeddedFont>
      <p:font typeface="Montserrat" pitchFamily="34" charset="0"/>
      <p:bold r:id="rId28"/>
    </p:embeddedFont>
    <p:embeddedFont>
      <p:font typeface="Montserrat" pitchFamily="34" charset="-122"/>
      <p:bold r:id="rId29"/>
    </p:embeddedFont>
    <p:embeddedFont>
      <p:font typeface="Montserrat" pitchFamily="34" charset="-120"/>
      <p:bold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Myanmar Text" panose="020B0502040204020203" charset="0"/>
      <p:regular r:id="rId35"/>
      <p:bold r:id="rId3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D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svg"/><Relationship Id="rId3" Type="http://schemas.openxmlformats.org/officeDocument/2006/relationships/image" Target="../media/image43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sv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0.jpe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8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image" Target="../media/image23.svg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22.sv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24.pn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9.xml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image" Target="../media/image26.png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590" y="544830"/>
            <a:ext cx="7627620" cy="28835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Ключові </a:t>
            </a:r>
            <a:r>
              <a:rPr lang="uk-UA" alt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</a:t>
            </a: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спекти </a:t>
            </a:r>
            <a:r>
              <a:rPr lang="uk-UA" alt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</a:t>
            </a: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хвалення </a:t>
            </a:r>
            <a:r>
              <a:rPr lang="uk-UA" alt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 в </a:t>
            </a:r>
            <a:r>
              <a:rPr lang="uk-UA" alt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</a:t>
            </a: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світньому </a:t>
            </a:r>
            <a:r>
              <a:rPr lang="uk-UA" alt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роцесі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590" y="3666490"/>
            <a:ext cx="7627620" cy="12585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uk-UA" alt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озглянемо ключові механізми, алгоритми та психологічні аспекти, що впливають на якість рішень та їхні наслідки.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6244709" y="5138738"/>
            <a:ext cx="7627382" cy="9097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Наша мета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навчити вас приймати обґрунтовані  рішення, знаходити стійку мотивацію для досягнення цілей та розуміти довгострокові результати ваших дій.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590" y="365760"/>
            <a:ext cx="7627620" cy="26498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Рішення. Вибір. Дія.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590" y="1270000"/>
            <a:ext cx="7627620" cy="24174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569710" y="2327275"/>
            <a:ext cx="7302500" cy="25406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Рішення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</a:t>
            </a:r>
            <a:r>
              <a:rPr lang="uk-UA" alt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endParaRPr lang="uk-UA" alt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 виконання дій чи розумової діяльності, направлений на досягнення цілі або виконання завдання.</a:t>
            </a:r>
            <a:endParaRPr 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2700"/>
              </a:lnSpc>
              <a:buNone/>
            </a:pP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569710" y="4114800"/>
            <a:ext cx="7302500" cy="13436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Вибір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</a:t>
            </a:r>
            <a:r>
              <a:rPr lang="uk-UA" alt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endParaRPr lang="uk-UA" alt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прийняття одного чи кількох рішень з наявних </a:t>
            </a:r>
            <a:endParaRPr 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варіантів.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569710" y="5323840"/>
            <a:ext cx="7302500" cy="1071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Дія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</a:t>
            </a:r>
            <a:r>
              <a:rPr lang="uk-UA" alt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endParaRPr lang="uk-UA" alt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27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одиничний акт діяльності, механізм вирішення простого завдання в один крок.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 flipH="1">
            <a:off x="6242685" y="2723515"/>
            <a:ext cx="76200" cy="3916045"/>
          </a:xfrm>
          <a:prstGeom prst="rect">
            <a:avLst/>
          </a:prstGeom>
          <a:solidFill>
            <a:srgbClr val="75BAE6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18768"/>
            <a:ext cx="8394025" cy="5700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Загальна схема прийняття рішень: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58309" y="1622108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2400" b="1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1959650"/>
            <a:ext cx="6448544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2128838"/>
            <a:ext cx="3455432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Визначення мети (цілі)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58309" y="2614970"/>
            <a:ext cx="6448544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 засобів її досягнення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423428" y="1622108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2400" b="1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428" y="1959650"/>
            <a:ext cx="6448663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3428" y="2128838"/>
            <a:ext cx="5513308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Побудова варіантів досягнення мети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23428" y="2614970"/>
            <a:ext cx="6448663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(множини альтернативних варіантів)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58309" y="3340656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2400" b="1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656528"/>
            <a:ext cx="6448544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8309" y="3847386"/>
            <a:ext cx="4880848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Формування множини наслідків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58309" y="4333518"/>
            <a:ext cx="6448544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(оцінка альтернативних наслідків прийнятих рішень)</a:t>
            </a:r>
            <a:endParaRPr lang="en-US" sz="1700" dirty="0"/>
          </a:p>
        </p:txBody>
      </p:sp>
      <p:sp>
        <p:nvSpPr>
          <p:cNvPr id="15" name="Text 10"/>
          <p:cNvSpPr/>
          <p:nvPr/>
        </p:nvSpPr>
        <p:spPr>
          <a:xfrm>
            <a:off x="7423428" y="3340656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2400" b="1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428" y="3656528"/>
            <a:ext cx="6448663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23428" y="3847386"/>
            <a:ext cx="6448663" cy="712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Визначення принципу порівняння альтернатив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23428" y="4689753"/>
            <a:ext cx="6448663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(за якими критеріями ми будемо порівнювати результат прийнятих рішень)</a:t>
            </a:r>
            <a:endParaRPr lang="en-US" sz="1700" dirty="0"/>
          </a:p>
        </p:txBody>
      </p:sp>
      <p:sp>
        <p:nvSpPr>
          <p:cNvPr id="19" name="Text 13"/>
          <p:cNvSpPr/>
          <p:nvPr/>
        </p:nvSpPr>
        <p:spPr>
          <a:xfrm>
            <a:off x="758309" y="5762149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05</a:t>
            </a:r>
            <a:endParaRPr lang="en-US" sz="2400" b="1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6056471"/>
            <a:ext cx="6448544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58309" y="6268879"/>
            <a:ext cx="603087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Структурування множини альтернатив: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758309" y="6755011"/>
            <a:ext cx="6448544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(кластеризація, впорядкування, вибір найкращої альтернативи)</a:t>
            </a:r>
            <a:endParaRPr lang="en-US" sz="1700" dirty="0"/>
          </a:p>
        </p:txBody>
      </p:sp>
      <p:sp>
        <p:nvSpPr>
          <p:cNvPr id="23" name="Text 16"/>
          <p:cNvSpPr/>
          <p:nvPr/>
        </p:nvSpPr>
        <p:spPr>
          <a:xfrm>
            <a:off x="7423428" y="5762149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06</a:t>
            </a:r>
            <a:endParaRPr lang="en-US" sz="2400" b="1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428" y="6078022"/>
            <a:ext cx="6448663" cy="3048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7423428" y="6268879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Аналіз результатів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2080" y="355163"/>
            <a:ext cx="3585448" cy="3399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</a:t>
            </a:r>
            <a:r>
              <a:rPr 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права</a:t>
            </a:r>
            <a:r>
              <a:rPr lang="uk-UA" alt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“</a:t>
            </a:r>
            <a:r>
              <a:rPr 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Квадрат Декарта</a:t>
            </a:r>
            <a:r>
              <a:rPr lang="uk-UA" alt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”</a:t>
            </a:r>
            <a:endParaRPr lang="uk-UA" altLang="en-US" sz="240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52080" y="1305282"/>
            <a:ext cx="13726239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600"/>
              </a:lnSpc>
              <a:buSzPct val="100000"/>
              <a:buFont typeface="Wingdings" panose="05000000000000000000" charset="0"/>
              <a:buChar char="q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Візьми аркуш паперу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51485" y="1536065"/>
            <a:ext cx="13788390" cy="1873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600"/>
              </a:lnSpc>
              <a:buSzPct val="100000"/>
              <a:buFont typeface="Wingdings" panose="05000000000000000000" charset="0"/>
              <a:buChar char="q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Розділи його на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 частини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452080" y="1808917"/>
            <a:ext cx="13726239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600"/>
              </a:lnSpc>
              <a:buSzPct val="100000"/>
              <a:buFont typeface="Wingdings" panose="05000000000000000000" charset="0"/>
              <a:buChar char="q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Зверху кожного блоку напиши питання, як в таблиці знизу.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52080" y="2060734"/>
            <a:ext cx="13726239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600"/>
              </a:lnSpc>
              <a:buSzPct val="100000"/>
              <a:buFont typeface="Wingdings" panose="05000000000000000000" charset="0"/>
              <a:buChar char="q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Напиши, в кожен блок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наслідки прийнятого та не прийнятого рішення</a:t>
            </a: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20" y="2122805"/>
            <a:ext cx="13726160" cy="626681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13715" y="4981575"/>
            <a:ext cx="2578100" cy="1176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Втрати при відмові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1524615" y="4929505"/>
            <a:ext cx="2578100" cy="1228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Наслідки відсутності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686854" y="2684573"/>
            <a:ext cx="3247479" cy="4060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Вірогідні наслідки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3729990" y="6576695"/>
            <a:ext cx="3215005" cy="12115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Чого НЕ буде, якщо це трапиться?</a:t>
            </a:r>
            <a:endParaRPr lang="en-US" sz="2400" dirty="0"/>
          </a:p>
        </p:txBody>
      </p:sp>
      <p:sp>
        <p:nvSpPr>
          <p:cNvPr id="15" name="Text 11"/>
          <p:cNvSpPr/>
          <p:nvPr/>
        </p:nvSpPr>
        <p:spPr>
          <a:xfrm>
            <a:off x="7932420" y="6339205"/>
            <a:ext cx="3184525" cy="16167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Чого НЕ буде, якщо цього НЕ трапиться?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7932420" y="4051935"/>
            <a:ext cx="2990850" cy="1212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Що буде, якщо це НЕ трапиться?</a:t>
            </a:r>
            <a:endParaRPr lang="en-US" sz="2400" dirty="0"/>
          </a:p>
        </p:txBody>
      </p:sp>
      <p:sp>
        <p:nvSpPr>
          <p:cNvPr id="19" name="Text 13"/>
          <p:cNvSpPr/>
          <p:nvPr/>
        </p:nvSpPr>
        <p:spPr>
          <a:xfrm>
            <a:off x="4216400" y="4114800"/>
            <a:ext cx="2646680" cy="11499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Що буде, якщо це трапиться</a:t>
            </a: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190" y="531495"/>
            <a:ext cx="6156960" cy="19157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працює метод Декарта</a:t>
            </a:r>
            <a:r>
              <a:rPr lang="uk-UA" alt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? </a:t>
            </a:r>
            <a:endParaRPr lang="uk-UA" altLang="en-US" sz="355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190" y="1823085"/>
            <a:ext cx="13114020" cy="1750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SzPct val="100000"/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допомогою цього методу можна визначити, </a:t>
            </a:r>
            <a:r>
              <a:rPr lang="en-US" sz="2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які будуть результати прийнятого рішення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і </a:t>
            </a:r>
            <a:r>
              <a:rPr lang="en-US" sz="2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що буде, якщо це рішення не буде прийнято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58190" y="2648585"/>
            <a:ext cx="13114020" cy="1348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SzPct val="100000"/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Необхідно </a:t>
            </a:r>
            <a:r>
              <a:rPr lang="en-US" sz="2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послідовно відповідати на кожне окреме питання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При цьому не думати про інші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190" y="3203575"/>
            <a:ext cx="13114020" cy="1562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SzPct val="100000"/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Після того, як ти записав відповіді на всі питання, навпроти кожної відповіді постав </a:t>
            </a:r>
            <a:r>
              <a:rPr lang="en-US" sz="2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“+”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якщо це наблизить тебе до цілі, та </a:t>
            </a:r>
            <a:r>
              <a:rPr lang="en-US" sz="2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“–”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якщо не наблизить.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58190" y="4157345"/>
            <a:ext cx="13114020" cy="10306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Порахуй всі “+” та “–” і зроби свій вибір</a:t>
            </a: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8309" y="5431750"/>
            <a:ext cx="13113782" cy="920472"/>
          </a:xfrm>
          <a:prstGeom prst="roundRect">
            <a:avLst>
              <a:gd name="adj" fmla="val 35307"/>
            </a:avLst>
          </a:prstGeom>
          <a:solidFill>
            <a:srgbClr val="BEDFF3"/>
          </a:solidFill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884" y="5764292"/>
            <a:ext cx="270748" cy="21657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462207" y="5702379"/>
            <a:ext cx="12193310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Використовуйте </a:t>
            </a: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Квадрат Декарта</a:t>
            </a: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для зваженого аналізу наслідків.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751205" y="546100"/>
            <a:ext cx="13305790" cy="5968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en-US" altLang="en-US" sz="2400" b="1">
                <a:latin typeface="Myanmar Text" panose="020B0502040204020203" charset="0"/>
                <a:cs typeface="Myanmar Text" panose="020B0502040204020203" charset="0"/>
              </a:rPr>
              <a:t>Раціональне рішення </a:t>
            </a:r>
            <a:r>
              <a:rPr lang="en-US" altLang="en-US" sz="2400">
                <a:latin typeface="Myanmar Text" panose="020B0502040204020203" charset="0"/>
                <a:cs typeface="Myanmar Text" panose="020B0502040204020203" charset="0"/>
              </a:rPr>
              <a:t>– це вибір альтернативи за допомогою об'єктивного аналітичного процесу. Відповідальна за прийняття рішення особа діє неупереджено, на основі логіки і міркування, шляхом вироблення критеріїв та аналізу альтернатив.</a:t>
            </a:r>
            <a:endParaRPr lang="en-US" altLang="en-US" sz="2400">
              <a:latin typeface="Myanmar Text" panose="020B0502040204020203" charset="0"/>
              <a:cs typeface="Myanmar Text" panose="020B0502040204020203" charset="0"/>
            </a:endParaRPr>
          </a:p>
          <a:p>
            <a:endParaRPr lang="en-US" altLang="en-US"/>
          </a:p>
          <a:p>
            <a:pPr indent="0" algn="just">
              <a:buFont typeface="Wingdings" panose="05000000000000000000" charset="0"/>
              <a:buNone/>
            </a:pPr>
            <a:r>
              <a:rPr lang="en-US" altLang="en-US" sz="2800"/>
              <a:t>Раціональне прийняття рішень означає послідовне здійснення наступних видів діяльності:</a:t>
            </a: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r>
              <a:rPr lang="en-US" altLang="en-US" sz="2800"/>
              <a:t>визначення проблеми;</a:t>
            </a: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r>
              <a:rPr lang="en-US" altLang="en-US" sz="2800"/>
              <a:t>збір фактів;</a:t>
            </a: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r>
              <a:rPr lang="en-US" altLang="en-US" sz="2800"/>
              <a:t>вибір відповідного рішення;</a:t>
            </a: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r>
              <a:rPr lang="en-US" altLang="en-US" sz="2800"/>
              <a:t>виконання рішення</a:t>
            </a: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endParaRPr lang="en-US" altLang="en-US" sz="2800"/>
          </a:p>
          <a:p>
            <a:pPr marL="457200" indent="-457200">
              <a:buFont typeface="Wingdings" panose="05000000000000000000" charset="0"/>
              <a:buChar char="v"/>
            </a:pPr>
            <a:r>
              <a:rPr lang="en-US" altLang="en-US" sz="2800"/>
              <a:t>оцінки результатів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6405" y="2975610"/>
            <a:ext cx="638175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8309" y="1158002"/>
            <a:ext cx="6276142" cy="5700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Ірраціональні рішення</a:t>
            </a:r>
            <a:r>
              <a:rPr lang="uk-UA" alt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-</a:t>
            </a: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це: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58309" y="2052995"/>
            <a:ext cx="3705344" cy="2921079"/>
          </a:xfrm>
          <a:prstGeom prst="roundRect">
            <a:avLst>
              <a:gd name="adj" fmla="val 500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829" y="2052995"/>
            <a:ext cx="121920" cy="292107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6804" y="2300049"/>
            <a:ext cx="3119795" cy="2080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Рішення, до яких нас схиляють оточуючі, керівництво чи посадові інструкції, але ми не хочемо приймати такі рішення.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4680228" y="2052995"/>
            <a:ext cx="3705463" cy="2921079"/>
          </a:xfrm>
          <a:prstGeom prst="roundRect">
            <a:avLst>
              <a:gd name="adj" fmla="val 500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9748" y="2052995"/>
            <a:ext cx="121920" cy="292107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18723" y="2300049"/>
            <a:ext cx="3119914" cy="24269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 рішення, прийняті всупереч здоровому глузду, коли емоції відключають кору головного мозку, залишаючи тільки тваринні інстинкти.</a:t>
            </a:r>
            <a:endParaRPr lang="en-US" sz="1700" dirty="0"/>
          </a:p>
        </p:txBody>
      </p:sp>
      <p:sp>
        <p:nvSpPr>
          <p:cNvPr id="10" name="Shape 5"/>
          <p:cNvSpPr/>
          <p:nvPr/>
        </p:nvSpPr>
        <p:spPr>
          <a:xfrm>
            <a:off x="758309" y="5190649"/>
            <a:ext cx="3705344" cy="1880949"/>
          </a:xfrm>
          <a:prstGeom prst="roundRect">
            <a:avLst>
              <a:gd name="adj" fmla="val 7778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9" y="5190649"/>
            <a:ext cx="121920" cy="188094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96804" y="5437703"/>
            <a:ext cx="3119795" cy="1386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Виважені рішення, прийняті за допомогою аналізу логічних аргументів.</a:t>
            </a:r>
            <a:endParaRPr lang="en-US" sz="17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20" y="87630"/>
            <a:ext cx="5638165" cy="805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d60c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190" y="591820"/>
            <a:ext cx="13114020" cy="2054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Кожне рішення приймається в оточенні і </a:t>
            </a:r>
            <a:endParaRPr lang="en-US" sz="355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під впливом обставин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58190" y="2207895"/>
            <a:ext cx="13114020" cy="13798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може впливати на наші рішення? </a:t>
            </a:r>
            <a:endParaRPr lang="en-US" sz="2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3912513"/>
            <a:ext cx="649962" cy="6499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79019" y="4095274"/>
            <a:ext cx="4321135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Фізичний та емоційний стан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79019" y="4581406"/>
            <a:ext cx="5500807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(коли ми втомлені, то робимо більше помилок)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0574" y="3912513"/>
            <a:ext cx="649962" cy="6499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71284" y="4095274"/>
            <a:ext cx="3801666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Оточення та керівництво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71284" y="4581406"/>
            <a:ext cx="5500807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(зовнішні суб’єкти прийняття рішень), непередбачувані обставини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309" y="5708094"/>
            <a:ext cx="649962" cy="64996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79019" y="5890855"/>
            <a:ext cx="3713559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Актуальність результату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679019" y="6376987"/>
            <a:ext cx="5500807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прийняття рішення</a:t>
            </a:r>
            <a:endParaRPr lang="en-US" sz="17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0574" y="5708094"/>
            <a:ext cx="649962" cy="6499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371284" y="5890855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Все перелічене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d60c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74370"/>
            <a:ext cx="13113782" cy="11401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Цілепокладання як механізм формування рішень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58190" y="2756535"/>
            <a:ext cx="7656830" cy="1807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SzPct val="100000"/>
              <a:buNone/>
            </a:pPr>
            <a:r>
              <a:rPr lang="en-US" sz="2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Постановка цілі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передбачає аналіз умов діяльності, визначення шляхів та засобів досягнення цілей, що має практичну реалізацію </a:t>
            </a:r>
            <a:r>
              <a:rPr lang="uk-UA" alt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прийнятті рішень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58190" y="5145405"/>
            <a:ext cx="7656830" cy="11391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SzPct val="100000"/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 </a:t>
            </a:r>
            <a:r>
              <a:rPr lang="en-US" sz="2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 прийняття рішень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важлива частина щоденної діяльності </a:t>
            </a:r>
            <a:r>
              <a:rPr lang="uk-UA" alt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вчителя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що забезпечує досягнення поставлених цілей.</a:t>
            </a:r>
            <a:endParaRPr lang="en-US" sz="2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1357" y="2383155"/>
            <a:ext cx="4928235" cy="49282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4670" y="1179195"/>
            <a:ext cx="9527540" cy="11404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Аналіз прийнятих рішень. </a:t>
            </a:r>
            <a:endParaRPr lang="en-US" sz="355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Правильні та неправильні цілі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598160" y="2752090"/>
            <a:ext cx="8274050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Завжди оцінюйте результат прийнятих рішень.</a:t>
            </a:r>
            <a:endParaRPr lang="en-US" sz="1700" dirty="0"/>
          </a:p>
        </p:txBody>
      </p:sp>
      <p:sp>
        <p:nvSpPr>
          <p:cNvPr id="5" name="Shape 3"/>
          <p:cNvSpPr/>
          <p:nvPr/>
        </p:nvSpPr>
        <p:spPr>
          <a:xfrm>
            <a:off x="5427345" y="3342640"/>
            <a:ext cx="8569325" cy="2407920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989955" y="3566795"/>
            <a:ext cx="3526790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Оцінка результату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592445" y="4053205"/>
            <a:ext cx="8273415" cy="10401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Якщо </a:t>
            </a:r>
            <a:r>
              <a:rPr lang="en-US" sz="2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 наближає тебе до цілі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то рішення правильне, якщо ні - проаналізуй причини невдалого рішення і прийми інше рішення.</a:t>
            </a:r>
            <a:endParaRPr lang="en-US" sz="24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790" y="483235"/>
            <a:ext cx="4935220" cy="70504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818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2598182"/>
          </a:xfrm>
          <a:prstGeom prst="rect">
            <a:avLst/>
          </a:prstGeom>
          <a:solidFill>
            <a:srgbClr val="DFDFE0"/>
          </a:solidFill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5981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2825" y="3179326"/>
            <a:ext cx="7908250" cy="520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же визначити правильність цілі?</a:t>
            </a:r>
            <a:endParaRPr lang="en-US" sz="3250" dirty="0"/>
          </a:p>
        </p:txBody>
      </p:sp>
      <p:sp>
        <p:nvSpPr>
          <p:cNvPr id="6" name="Text 2"/>
          <p:cNvSpPr/>
          <p:nvPr/>
        </p:nvSpPr>
        <p:spPr>
          <a:xfrm>
            <a:off x="692825" y="4195048"/>
            <a:ext cx="3201710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Логічний критерій:</a:t>
            </a:r>
            <a:endParaRPr lang="en-US" sz="2450" dirty="0"/>
          </a:p>
        </p:txBody>
      </p:sp>
      <p:sp>
        <p:nvSpPr>
          <p:cNvPr id="7" name="Text 3"/>
          <p:cNvSpPr/>
          <p:nvPr/>
        </p:nvSpPr>
        <p:spPr>
          <a:xfrm>
            <a:off x="692825" y="4783574"/>
            <a:ext cx="6380917" cy="316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Правильні цілі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суперечать іншим цілям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92825" y="5169456"/>
            <a:ext cx="6380917" cy="316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 їх досягнення означає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позитивні зміни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7564279" y="4195048"/>
            <a:ext cx="3493532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Емоційний критерій:</a:t>
            </a:r>
            <a:endParaRPr lang="en-US" sz="2450" dirty="0"/>
          </a:p>
        </p:txBody>
      </p:sp>
      <p:sp>
        <p:nvSpPr>
          <p:cNvPr id="10" name="Text 6"/>
          <p:cNvSpPr/>
          <p:nvPr/>
        </p:nvSpPr>
        <p:spPr>
          <a:xfrm>
            <a:off x="7564279" y="4783574"/>
            <a:ext cx="6380917" cy="950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Якщо ціль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мотивує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тебе одразу почати її реалізацію, ти отримуєш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задоволення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від процесу її досягнення, то вона правильна.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564279" y="5802868"/>
            <a:ext cx="6380917" cy="950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Якщо для отримання результату потрібно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переборювати себе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кожен крок до цілі вимагає неймовірних зусиль — то ціль, скоріше за все, </a:t>
            </a: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неправильна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564279" y="6822162"/>
            <a:ext cx="6380917" cy="633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Отримання результату не має демотивовувати. Правильна ціль надихає.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008" y="594955"/>
            <a:ext cx="7794784" cy="11096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Навігація до </a:t>
            </a:r>
            <a:r>
              <a:rPr lang="uk-UA" alt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</a:t>
            </a: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правлінської </a:t>
            </a:r>
            <a:r>
              <a:rPr lang="uk-UA" alt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</a:t>
            </a: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айстерності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61008" y="1957626"/>
            <a:ext cx="7794784" cy="539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 детально розглянемо три ключові розділи, які формують основу ефективного управлінського процесу в освіті.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6160770" y="2687320"/>
            <a:ext cx="7794625" cy="1704975"/>
          </a:xfrm>
          <a:prstGeom prst="roundRect">
            <a:avLst>
              <a:gd name="adj" fmla="val 155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83868" y="2709982"/>
            <a:ext cx="674608" cy="1581031"/>
          </a:xfrm>
          <a:prstGeom prst="roundRect">
            <a:avLst>
              <a:gd name="adj" fmla="val 33439"/>
            </a:avLst>
          </a:prstGeom>
          <a:solidFill>
            <a:srgbClr val="D4E9F7"/>
          </a:solidFill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0799" y="3373874"/>
            <a:ext cx="253008" cy="2530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27069" y="2878574"/>
            <a:ext cx="5060752" cy="332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Цілепокладання та 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аслідки 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7027069" y="3312676"/>
            <a:ext cx="6737271" cy="8097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цілепокладання як фундаменту для формування рішень, а також дослідження безпосередніх та довгострокових наслідків кожного управлінського вибору.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6199505" y="4482465"/>
            <a:ext cx="7755890" cy="1704340"/>
          </a:xfrm>
          <a:prstGeom prst="roundRect">
            <a:avLst>
              <a:gd name="adj" fmla="val 155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183868" y="4505325"/>
            <a:ext cx="674608" cy="1581031"/>
          </a:xfrm>
          <a:prstGeom prst="roundRect">
            <a:avLst>
              <a:gd name="adj" fmla="val 33439"/>
            </a:avLst>
          </a:prstGeom>
          <a:solidFill>
            <a:srgbClr val="D4E9F7"/>
          </a:solidFill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0799" y="5169218"/>
            <a:ext cx="253008" cy="25300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027069" y="4673918"/>
            <a:ext cx="4447342" cy="332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Контроль та 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айм-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енеджмент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7027069" y="5108019"/>
            <a:ext cx="6737271" cy="8097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Огляд різних видів контролю та застосування ефективних технік тайм-менеджменту, необхідних для своєчасного та якісного виконання рішень в освітньому середовищі.</a:t>
            </a:r>
            <a:endParaRPr lang="en-US" dirty="0"/>
          </a:p>
        </p:txBody>
      </p:sp>
      <p:sp>
        <p:nvSpPr>
          <p:cNvPr id="15" name="Shape 10"/>
          <p:cNvSpPr/>
          <p:nvPr/>
        </p:nvSpPr>
        <p:spPr>
          <a:xfrm>
            <a:off x="6222365" y="6277610"/>
            <a:ext cx="7733030" cy="1512570"/>
          </a:xfrm>
          <a:prstGeom prst="roundRect">
            <a:avLst>
              <a:gd name="adj" fmla="val 18648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183868" y="6300668"/>
            <a:ext cx="674608" cy="1311116"/>
          </a:xfrm>
          <a:prstGeom prst="roundRect">
            <a:avLst>
              <a:gd name="adj" fmla="val 33439"/>
            </a:avLst>
          </a:prstGeom>
          <a:solidFill>
            <a:srgbClr val="D4E9F7"/>
          </a:solidFill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0799" y="6829663"/>
            <a:ext cx="253008" cy="25300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027069" y="6469261"/>
            <a:ext cx="5362932" cy="332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Підвищення 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фективності </a:t>
            </a:r>
            <a:r>
              <a:rPr lang="uk-UA" alt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</a:t>
            </a: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правління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7027069" y="6903363"/>
            <a:ext cx="6737271" cy="539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Практичні шляхи та стратегії для систематичного підвищення якості та ефективності управлінських рішень, що приймаються в закладах освіти.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81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2825" y="3179326"/>
            <a:ext cx="7908250" cy="520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же визначити правильність цілі?</a:t>
            </a:r>
            <a:endParaRPr lang="en-US" sz="3250" dirty="0"/>
          </a:p>
        </p:txBody>
      </p:sp>
      <p:sp>
        <p:nvSpPr>
          <p:cNvPr id="6" name="Text 2"/>
          <p:cNvSpPr/>
          <p:nvPr/>
        </p:nvSpPr>
        <p:spPr>
          <a:xfrm>
            <a:off x="692825" y="4195048"/>
            <a:ext cx="3201710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Логічний критерій:</a:t>
            </a:r>
            <a:endParaRPr lang="en-US" sz="2450" dirty="0"/>
          </a:p>
        </p:txBody>
      </p:sp>
      <p:sp>
        <p:nvSpPr>
          <p:cNvPr id="7" name="Text 3"/>
          <p:cNvSpPr/>
          <p:nvPr/>
        </p:nvSpPr>
        <p:spPr>
          <a:xfrm>
            <a:off x="692825" y="4783574"/>
            <a:ext cx="6380917" cy="316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Правильні цілі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суперечать іншим цілям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692825" y="5169456"/>
            <a:ext cx="6380917" cy="316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SzPct val="100000"/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 їх досягнення означає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позитивні зміни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7564279" y="4195048"/>
            <a:ext cx="3493532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Емоційний критерій:</a:t>
            </a:r>
            <a:endParaRPr lang="en-US" sz="2450" dirty="0"/>
          </a:p>
        </p:txBody>
      </p:sp>
      <p:sp>
        <p:nvSpPr>
          <p:cNvPr id="10" name="Text 6"/>
          <p:cNvSpPr/>
          <p:nvPr/>
        </p:nvSpPr>
        <p:spPr>
          <a:xfrm>
            <a:off x="7564279" y="4719439"/>
            <a:ext cx="6380917" cy="950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SzPct val="100000"/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Якщо ціль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мотивує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тебе одразу почати її реалізацію, ти отримуєш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задоволення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від процесу її досягнення, то вона правильна.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7564279" y="5802868"/>
            <a:ext cx="6380917" cy="950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SzPct val="100000"/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Якщо для отримання результату потрібно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переборювати себе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кожен крок до цілі вимагає неймовірних зусиль — то ціль, скоріше за все, </a:t>
            </a:r>
            <a:r>
              <a:rPr lang="en-US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неправильна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7314565" y="7160260"/>
            <a:ext cx="6630670" cy="295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Отримання результату не має демотивовувати. Правильна ціль надихає.</a:t>
            </a:r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253230" y="232410"/>
            <a:ext cx="5186680" cy="29952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7050" y="655955"/>
            <a:ext cx="13579475" cy="3962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7 правил постановки та досягнення цілей за Браяном Трейсі</a:t>
            </a:r>
            <a:endParaRPr lang="en-US" sz="2450" dirty="0"/>
          </a:p>
        </p:txBody>
      </p:sp>
      <p:sp>
        <p:nvSpPr>
          <p:cNvPr id="3" name="Shape 1"/>
          <p:cNvSpPr/>
          <p:nvPr/>
        </p:nvSpPr>
        <p:spPr>
          <a:xfrm>
            <a:off x="527090" y="1353145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77632" y="1373981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1016437" y="1404818"/>
            <a:ext cx="3911441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Чітко визначте, що ви хочете досягти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016437" y="1742718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uk-UA" alt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різних сферах свого життя. Будьте максимально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чіткі та конкретні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Ваша ціль має бути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зрозумілою</a:t>
            </a: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527090" y="2284809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77632" y="2305645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1016437" y="2336483"/>
            <a:ext cx="1981676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Запишіть ваші цілі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016437" y="2674382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Тільки 3% дорослого населення це роблять, але це важливо. Записавши свої цілі, ви проводите активацію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психонейронної моделі, яка допоможе в досягненні цілей.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27090" y="3216473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77632" y="3237309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1016437" y="3268147"/>
            <a:ext cx="3554849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Зробіть декомпозицію своїх цілей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1016437" y="3606046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Розподіліть їх на послідовність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чітких завдань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які треба виконати. Пропишіть час виконання кожного завдання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 сумарний час досягнення кожної цілі.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27090" y="4148138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577632" y="4168973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016437" y="4199811"/>
            <a:ext cx="7567017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Напишіть список тих дій, речей і вчинків, які наблизять вас до вашої цілі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1016437" y="4537710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Пишіть список доти, поки у вас не закінчаться ідеї.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27090" y="5079802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577632" y="5100638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1016437" y="5131475"/>
            <a:ext cx="2186940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Структуруйте список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1016437" y="5469374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послідовністю та важливістю завдань.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27090" y="6011466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77632" y="6032302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6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6437" y="6063139"/>
            <a:ext cx="1981676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Почніть діяти</a:t>
            </a: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1016437" y="6401038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Зробіть першу дію (завдання)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одразу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так буде легше продовжити.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27090" y="6943130"/>
            <a:ext cx="338852" cy="338852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577632" y="6963966"/>
            <a:ext cx="237768" cy="29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7</a:t>
            </a:r>
            <a:endParaRPr lang="en-US" sz="1850" dirty="0"/>
          </a:p>
        </p:txBody>
      </p:sp>
      <p:sp>
        <p:nvSpPr>
          <p:cNvPr id="29" name="Text 27"/>
          <p:cNvSpPr/>
          <p:nvPr/>
        </p:nvSpPr>
        <p:spPr>
          <a:xfrm>
            <a:off x="1016437" y="6994803"/>
            <a:ext cx="2263259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Будьте послідовними</a:t>
            </a: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1016437" y="7332702"/>
            <a:ext cx="13086874" cy="240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Кожен день робіть хоча б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маленький крок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 вашої цілі.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9346" y="329565"/>
            <a:ext cx="6264950" cy="3942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Розділ 1: Принципи </a:t>
            </a:r>
            <a:r>
              <a:rPr lang="uk-UA" alt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</a:t>
            </a: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хвалення </a:t>
            </a:r>
            <a:r>
              <a:rPr lang="uk-UA" alt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79346" y="771644"/>
            <a:ext cx="7713345" cy="3152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Основа: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ілепокладання як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еханізм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ормування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479346" y="1266706"/>
            <a:ext cx="13671709" cy="1918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Ефективне рішення завжди починається з чітко визначеної мети.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ts val="1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Рішення — це не просто дія, а свідомий вибір засобу для досягнення бажаного стану або результату</a:t>
            </a: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130" y="1715770"/>
            <a:ext cx="13234035" cy="484314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0044" y="2858188"/>
            <a:ext cx="683570" cy="6835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391027" y="5141097"/>
            <a:ext cx="1996024" cy="8096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Дія і наслідки</a:t>
            </a:r>
            <a:endParaRPr lang="en-US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7538" y="2859469"/>
            <a:ext cx="683569" cy="6835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875489" y="5141097"/>
            <a:ext cx="1996024" cy="8096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Ухвалення рішення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5672" y="2859469"/>
            <a:ext cx="683570" cy="6835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3624" y="5141097"/>
            <a:ext cx="1996024" cy="8096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Генерація варіантів</a:t>
            </a:r>
            <a:endParaRPr lang="en-US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3806" y="2859469"/>
            <a:ext cx="683570" cy="68357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3871758" y="5141097"/>
            <a:ext cx="1996024" cy="8096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Виявлення проблеми</a:t>
            </a:r>
            <a:endParaRPr lang="en-US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8269" y="2859469"/>
            <a:ext cx="683570" cy="6835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15206" y="5141097"/>
            <a:ext cx="1996024" cy="8096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Постановка мети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59130" y="5793105"/>
            <a:ext cx="13491845" cy="12274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Управлінське рішення в освітній сфері має бути спрямоване на підвищення якості навчання,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оптимізацію ресурсів або поліпшення благополуччя учасників освітнього процесу.</a:t>
            </a:r>
            <a:endParaRPr lang="en-US" sz="1600" dirty="0"/>
          </a:p>
        </p:txBody>
      </p:sp>
      <p:sp>
        <p:nvSpPr>
          <p:cNvPr id="17" name="Shape 9"/>
          <p:cNvSpPr/>
          <p:nvPr/>
        </p:nvSpPr>
        <p:spPr>
          <a:xfrm flipH="1">
            <a:off x="403225" y="5793105"/>
            <a:ext cx="76200" cy="461645"/>
          </a:xfrm>
          <a:prstGeom prst="rect">
            <a:avLst/>
          </a:prstGeom>
          <a:solidFill>
            <a:srgbClr val="75BAE6"/>
          </a:solidFill>
        </p:spPr>
      </p:sp>
      <p:sp>
        <p:nvSpPr>
          <p:cNvPr id="19" name="Text 11"/>
          <p:cNvSpPr/>
          <p:nvPr/>
        </p:nvSpPr>
        <p:spPr>
          <a:xfrm>
            <a:off x="479425" y="6554470"/>
            <a:ext cx="13671550" cy="13887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Кожне рішення, незалежно від його масштабу, має свої наслідки. Вони можуть бути</a:t>
            </a: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900" dirty="0"/>
          </a:p>
        </p:txBody>
      </p:sp>
      <p:sp>
        <p:nvSpPr>
          <p:cNvPr id="20" name="Text 12"/>
          <p:cNvSpPr/>
          <p:nvPr/>
        </p:nvSpPr>
        <p:spPr>
          <a:xfrm>
            <a:off x="479425" y="7030085"/>
            <a:ext cx="13671550" cy="12395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500"/>
              </a:lnSpc>
              <a:buSzPct val="100000"/>
              <a:buFont typeface="Wingdings" panose="05000000000000000000" charset="0"/>
              <a:buChar char="q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Прямі та непрямі: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Прямі видно одразу (наприклад, виданий наказ), непрямі проявляються з часом (зміна клімату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indent="0" algn="l">
              <a:lnSpc>
                <a:spcPts val="1500"/>
              </a:lnSpc>
              <a:buSzPct val="100000"/>
              <a:buFont typeface="Wingdings" panose="05000000000000000000" charset="0"/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колективі)</a:t>
            </a: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00" dirty="0"/>
          </a:p>
        </p:txBody>
      </p:sp>
      <p:sp>
        <p:nvSpPr>
          <p:cNvPr id="21" name="Text 13"/>
          <p:cNvSpPr/>
          <p:nvPr/>
        </p:nvSpPr>
        <p:spPr>
          <a:xfrm>
            <a:off x="479425" y="7446645"/>
            <a:ext cx="13671550" cy="10566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171450" indent="-171450" algn="l">
              <a:lnSpc>
                <a:spcPts val="1500"/>
              </a:lnSpc>
              <a:buSzPct val="100000"/>
              <a:buFont typeface="Wingdings" panose="05000000000000000000" charset="0"/>
              <a:buChar char="q"/>
            </a:pPr>
            <a:r>
              <a:rPr lang="uk-UA" alt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Позитивні та негативні: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ідеалі рішення має максимізувати позитивні наслідки та мінімізувати негативні</a:t>
            </a: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00" dirty="0"/>
          </a:p>
        </p:txBody>
      </p:sp>
      <p:sp>
        <p:nvSpPr>
          <p:cNvPr id="22" name="Text 14"/>
          <p:cNvSpPr/>
          <p:nvPr/>
        </p:nvSpPr>
        <p:spPr>
          <a:xfrm>
            <a:off x="479425" y="7733665"/>
            <a:ext cx="13248640" cy="1003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500"/>
              </a:lnSpc>
              <a:buSzPct val="100000"/>
              <a:buFont typeface="Wingdings" panose="05000000000000000000" charset="0"/>
              <a:buChar char="q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Короткострокові та довгострокові: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Деякі рішення дають швидкий ефект, але можуть мати негативні віддалені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indent="0" algn="l">
              <a:lnSpc>
                <a:spcPts val="1500"/>
              </a:lnSpc>
              <a:buSzPct val="100000"/>
              <a:buFont typeface="Wingdings" panose="05000000000000000000" charset="0"/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наслідки (і навпаки).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428" y="388620"/>
            <a:ext cx="11101149" cy="4649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Приклад: </a:t>
            </a:r>
            <a:r>
              <a:rPr lang="uk-UA" alt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аціональний </a:t>
            </a:r>
            <a:r>
              <a:rPr lang="uk-UA" alt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</a:t>
            </a: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ибір проти </a:t>
            </a:r>
            <a:r>
              <a:rPr lang="uk-UA" alt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</a:t>
            </a: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моційного </a:t>
            </a:r>
            <a:r>
              <a:rPr lang="uk-UA" alt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ідходу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65428" y="909995"/>
            <a:ext cx="10346174" cy="372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</a:t>
            </a:r>
            <a:r>
              <a:rPr lang="uk-UA" alt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директору школи</a:t>
            </a: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варто прийняти рішення щодо преміювання?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565428" y="1493996"/>
            <a:ext cx="13499544" cy="452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Цей приклад ілюструє різницю між емоційно-інтуїтивним підходом та раціональним, заснованим на логіці та справедливості. Управління освітою вимагає об'єктивності, особливо у питаннях, що стосуються фінансового стимулювання та оцінки роботи.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65428" y="2264093"/>
            <a:ext cx="7961709" cy="1471612"/>
          </a:xfrm>
          <a:prstGeom prst="roundRect">
            <a:avLst>
              <a:gd name="adj" fmla="val 4971"/>
            </a:avLst>
          </a:prstGeom>
          <a:solidFill>
            <a:srgbClr val="FFFFFF"/>
          </a:solidFill>
          <a:ln w="15240">
            <a:solidFill>
              <a:srgbClr val="063E5F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50188" y="2264093"/>
            <a:ext cx="60960" cy="1471612"/>
          </a:xfrm>
          <a:prstGeom prst="roundRect">
            <a:avLst>
              <a:gd name="adj" fmla="val 347833"/>
            </a:avLst>
          </a:prstGeom>
          <a:solidFill>
            <a:srgbClr val="063E5F"/>
          </a:solidFill>
        </p:spPr>
      </p:sp>
      <p:sp>
        <p:nvSpPr>
          <p:cNvPr id="7" name="Text 5"/>
          <p:cNvSpPr/>
          <p:nvPr/>
        </p:nvSpPr>
        <p:spPr>
          <a:xfrm>
            <a:off x="767715" y="2420660"/>
            <a:ext cx="3765709" cy="2400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❌</a:t>
            </a: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Слабкі Стратегії (Емоції/Уникнення)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67715" y="2802017"/>
            <a:ext cx="7602855" cy="22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Покластися на інтуїцію —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ризик необ'єктивності.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767715" y="3077528"/>
            <a:ext cx="7602855" cy="22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Рекомендувати премію тим, хто подобається —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фаворитизм, руйнування колективу.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767715" y="3353038"/>
            <a:ext cx="7602855" cy="22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Обрати навчання і позбутися "тягаря" —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ухилення від відповідальності, ігнорування потреб.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565428" y="3877032"/>
            <a:ext cx="7961709" cy="1697712"/>
          </a:xfrm>
          <a:prstGeom prst="roundRect">
            <a:avLst>
              <a:gd name="adj" fmla="val 4309"/>
            </a:avLst>
          </a:prstGeom>
          <a:solidFill>
            <a:srgbClr val="FFFFFF"/>
          </a:solidFill>
          <a:ln w="15240">
            <a:solidFill>
              <a:srgbClr val="2589C9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550188" y="3877032"/>
            <a:ext cx="60960" cy="1697712"/>
          </a:xfrm>
          <a:prstGeom prst="roundRect">
            <a:avLst>
              <a:gd name="adj" fmla="val 347833"/>
            </a:avLst>
          </a:prstGeom>
          <a:solidFill>
            <a:srgbClr val="2589C9"/>
          </a:solidFill>
        </p:spPr>
      </p:sp>
      <p:sp>
        <p:nvSpPr>
          <p:cNvPr id="13" name="Text 11"/>
          <p:cNvSpPr/>
          <p:nvPr/>
        </p:nvSpPr>
        <p:spPr>
          <a:xfrm>
            <a:off x="767715" y="4033599"/>
            <a:ext cx="4125754" cy="2400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✅</a:t>
            </a: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Оптимальна Стратегія (Раціональність)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767715" y="4414957"/>
            <a:ext cx="7602855" cy="452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Керуватись логічними аргументами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справедливо оцінити ефективність роботи колег та їх потреби.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767715" y="4916567"/>
            <a:ext cx="7602855" cy="22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Використовувати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критерії оцінки ефективності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(KPIs) та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прозорість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процесу.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767715" y="5192078"/>
            <a:ext cx="7602855" cy="22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Справедливе рішення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підвищує довіру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та </a:t>
            </a: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мотивацію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команди.</a:t>
            </a:r>
            <a:endParaRPr lang="en-US" sz="11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5710" y="2263775"/>
            <a:ext cx="5201920" cy="520192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9091295" y="7015480"/>
            <a:ext cx="4980940" cy="12788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рішення повинні ґрунтуватися на фактах, даних та принципах справедливості, а не на особистих симпатіях чи настроях.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 flipH="1">
            <a:off x="8832850" y="6924675"/>
            <a:ext cx="76200" cy="678180"/>
          </a:xfrm>
          <a:prstGeom prst="rect">
            <a:avLst/>
          </a:prstGeom>
          <a:solidFill>
            <a:srgbClr val="75BAE6"/>
          </a:solid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694" y="414338"/>
            <a:ext cx="10143768" cy="4955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Універсальність </a:t>
            </a:r>
            <a:r>
              <a:rPr lang="uk-UA" alt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роцесу: </a:t>
            </a:r>
            <a:r>
              <a:rPr lang="uk-UA" alt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х</a:t>
            </a: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то </a:t>
            </a:r>
            <a:r>
              <a:rPr lang="uk-UA" alt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риймає </a:t>
            </a:r>
            <a:r>
              <a:rPr lang="uk-UA" alt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ішення?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02615" y="1007745"/>
            <a:ext cx="13425170" cy="444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Прийняття рішень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це фундаментальний процес, притаманний кожній людині, незалежно від її посади. 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Різниця лише в масштабі наслідків.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1822450"/>
            <a:ext cx="4149090" cy="41490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2694" y="6121837"/>
            <a:ext cx="1982510" cy="2477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Побутові </a:t>
            </a:r>
            <a:r>
              <a:rPr lang="uk-UA" alt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ішення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02694" y="6459974"/>
            <a:ext cx="4349472" cy="7233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Вибір між чаєм чи кавою, відпусткою на морі чи у горах. Ці рішення мають </a:t>
            </a: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незначні наслідки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але формують наш щоденний комфорт.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404" y="1621750"/>
            <a:ext cx="4349472" cy="434947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40404" y="6121837"/>
            <a:ext cx="1982510" cy="2477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Кар'єрні </a:t>
            </a:r>
            <a:r>
              <a:rPr lang="uk-UA" alt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ішення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5140404" y="6459974"/>
            <a:ext cx="4349472" cy="7233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Працювати на державній службі чи в приватному </a:t>
            </a:r>
            <a:r>
              <a:rPr lang="uk-UA" alt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закладі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 Це рішення має </a:t>
            </a: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довгострокові наслідки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для особистого розвитку та фінансового стану.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114" y="1621750"/>
            <a:ext cx="4349591" cy="43495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8114" y="6121956"/>
            <a:ext cx="2269569" cy="2477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Управлінські </a:t>
            </a:r>
            <a:r>
              <a:rPr lang="uk-UA" alt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ішення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9678114" y="6460093"/>
            <a:ext cx="4349591" cy="7233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Оптимізація навчальних планів чи введення нових ІТ-систем. Ці рішення мають </a:t>
            </a: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критичні наслідки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для великої кількості людей (учнів, викладачів, батьків).</a:t>
            </a: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602615" y="7561580"/>
            <a:ext cx="13425170" cy="431165"/>
          </a:xfrm>
          <a:prstGeom prst="roundRect">
            <a:avLst>
              <a:gd name="adj" fmla="val 35310"/>
            </a:avLst>
          </a:prstGeom>
          <a:solidFill>
            <a:srgbClr val="BEDFF3"/>
          </a:solidFill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08" y="7576899"/>
            <a:ext cx="188238" cy="15061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63270" y="7562850"/>
            <a:ext cx="13114020" cy="219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Кожне прийняте рішення має свої наслідки.</a:t>
            </a:r>
            <a:r>
              <a:rPr lang="en-US" sz="16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Усвідомлення цього факту — перший крок до відповідального управління</a:t>
            </a: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230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426" y="2816543"/>
            <a:ext cx="12379762" cy="6073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Психологія </a:t>
            </a:r>
            <a:r>
              <a:rPr lang="uk-UA" alt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ішень: </a:t>
            </a:r>
            <a:r>
              <a:rPr lang="uk-UA" alt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</a:t>
            </a: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отивація «ДО» (Позитивна)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38426" y="3700701"/>
            <a:ext cx="13153549" cy="2953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Позитивна мотивація, або мотивація «ДО», спонукає нас рухатися до бажаного результату, покращення чи задоволення потреби.</a:t>
            </a:r>
            <a:endParaRPr lang="en-US" sz="1450" dirty="0"/>
          </a:p>
        </p:txBody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738426" y="4203740"/>
            <a:ext cx="4261485" cy="2718554"/>
          </a:xfrm>
          <a:prstGeom prst="roundRect">
            <a:avLst>
              <a:gd name="adj" fmla="val 10187"/>
            </a:avLst>
          </a:prstGeom>
          <a:solidFill>
            <a:srgbClr val="D4E9F7"/>
          </a:solidFill>
          <a:ln w="7620">
            <a:solidFill>
              <a:srgbClr val="75BAE6"/>
            </a:solidFill>
            <a:prstDash val="solid"/>
          </a:ln>
        </p:spPr>
      </p:sp>
      <p:sp>
        <p:nvSpPr>
          <p:cNvPr id="6" name="Shape 3"/>
          <p:cNvSpPr/>
          <p:nvPr>
            <p:custDataLst>
              <p:tags r:id="rId3"/>
            </p:custDataLst>
          </p:nvPr>
        </p:nvSpPr>
        <p:spPr>
          <a:xfrm>
            <a:off x="930592" y="4395907"/>
            <a:ext cx="553760" cy="553760"/>
          </a:xfrm>
          <a:prstGeom prst="roundRect">
            <a:avLst>
              <a:gd name="adj" fmla="val 16510917"/>
            </a:avLst>
          </a:prstGeom>
          <a:solidFill>
            <a:srgbClr val="75BAE6"/>
          </a:solidFill>
        </p:spPr>
      </p:sp>
      <p:pic>
        <p:nvPicPr>
          <p:cNvPr id="7" name="Image 1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873" y="4548068"/>
            <a:ext cx="249198" cy="249198"/>
          </a:xfrm>
          <a:prstGeom prst="rect">
            <a:avLst/>
          </a:prstGeom>
        </p:spPr>
      </p:pic>
      <p:sp>
        <p:nvSpPr>
          <p:cNvPr id="8" name="Text 4"/>
          <p:cNvSpPr/>
          <p:nvPr>
            <p:custDataLst>
              <p:tags r:id="rId7"/>
            </p:custDataLst>
          </p:nvPr>
        </p:nvSpPr>
        <p:spPr>
          <a:xfrm>
            <a:off x="1485265" y="4521835"/>
            <a:ext cx="2757170" cy="915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Фінансове </a:t>
            </a:r>
            <a:r>
              <a:rPr lang="uk-UA" alt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</a:t>
            </a: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тимулювання</a:t>
            </a:r>
            <a:endParaRPr lang="en-US" sz="1900" dirty="0"/>
          </a:p>
        </p:txBody>
      </p:sp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930275" y="5273040"/>
            <a:ext cx="3877310" cy="14573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Заробітна плата, премії та надбавки – пряма позитивна мотивація до виконання роботи. Ми вирішуємо діяти, щоб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отримати винагороду.</a:t>
            </a:r>
            <a:endParaRPr lang="en-US" sz="1600" dirty="0"/>
          </a:p>
        </p:txBody>
      </p:sp>
      <p:sp>
        <p:nvSpPr>
          <p:cNvPr id="10" name="Shape 6"/>
          <p:cNvSpPr/>
          <p:nvPr>
            <p:custDataLst>
              <p:tags r:id="rId9"/>
            </p:custDataLst>
          </p:nvPr>
        </p:nvSpPr>
        <p:spPr>
          <a:xfrm>
            <a:off x="5184457" y="4203740"/>
            <a:ext cx="4261485" cy="2718554"/>
          </a:xfrm>
          <a:prstGeom prst="roundRect">
            <a:avLst>
              <a:gd name="adj" fmla="val 10187"/>
            </a:avLst>
          </a:prstGeom>
          <a:solidFill>
            <a:srgbClr val="D4E9F7"/>
          </a:solidFill>
          <a:ln w="7620">
            <a:solidFill>
              <a:srgbClr val="75BAE6"/>
            </a:solidFill>
            <a:prstDash val="solid"/>
          </a:ln>
        </p:spPr>
      </p:sp>
      <p:sp>
        <p:nvSpPr>
          <p:cNvPr id="11" name="Shape 7"/>
          <p:cNvSpPr/>
          <p:nvPr>
            <p:custDataLst>
              <p:tags r:id="rId10"/>
            </p:custDataLst>
          </p:nvPr>
        </p:nvSpPr>
        <p:spPr>
          <a:xfrm>
            <a:off x="5376624" y="4395907"/>
            <a:ext cx="553760" cy="553760"/>
          </a:xfrm>
          <a:prstGeom prst="roundRect">
            <a:avLst>
              <a:gd name="adj" fmla="val 16510917"/>
            </a:avLst>
          </a:prstGeom>
          <a:solidFill>
            <a:srgbClr val="75BAE6"/>
          </a:solidFill>
        </p:spPr>
      </p:sp>
      <p:pic>
        <p:nvPicPr>
          <p:cNvPr id="12" name="Image 2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28905" y="4548068"/>
            <a:ext cx="249198" cy="249198"/>
          </a:xfrm>
          <a:prstGeom prst="rect">
            <a:avLst/>
          </a:prstGeom>
        </p:spPr>
      </p:pic>
      <p:sp>
        <p:nvSpPr>
          <p:cNvPr id="13" name="Text 8"/>
          <p:cNvSpPr/>
          <p:nvPr>
            <p:custDataLst>
              <p:tags r:id="rId13"/>
            </p:custDataLst>
          </p:nvPr>
        </p:nvSpPr>
        <p:spPr>
          <a:xfrm>
            <a:off x="6096000" y="4413885"/>
            <a:ext cx="1842135" cy="10236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Статусна </a:t>
            </a:r>
            <a:r>
              <a:rPr lang="uk-UA" alt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</a:t>
            </a: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отивація</a:t>
            </a:r>
            <a:endParaRPr lang="en-US" sz="1900" dirty="0"/>
          </a:p>
        </p:txBody>
      </p:sp>
      <p:sp>
        <p:nvSpPr>
          <p:cNvPr id="14" name="Text 9"/>
          <p:cNvSpPr/>
          <p:nvPr>
            <p:custDataLst>
              <p:tags r:id="rId14"/>
            </p:custDataLst>
          </p:nvPr>
        </p:nvSpPr>
        <p:spPr>
          <a:xfrm>
            <a:off x="5376624" y="5548551"/>
            <a:ext cx="3877151" cy="8861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 мотивує важливість роботи, яку ми виконуємо, збереження та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досягнення статусу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у суспільстві.</a:t>
            </a:r>
            <a:endParaRPr lang="en-US" sz="1600" dirty="0"/>
          </a:p>
        </p:txBody>
      </p:sp>
      <p:sp>
        <p:nvSpPr>
          <p:cNvPr id="15" name="Shape 10"/>
          <p:cNvSpPr/>
          <p:nvPr>
            <p:custDataLst>
              <p:tags r:id="rId15"/>
            </p:custDataLst>
          </p:nvPr>
        </p:nvSpPr>
        <p:spPr>
          <a:xfrm>
            <a:off x="9630489" y="4203740"/>
            <a:ext cx="4261485" cy="2718554"/>
          </a:xfrm>
          <a:prstGeom prst="roundRect">
            <a:avLst>
              <a:gd name="adj" fmla="val 10187"/>
            </a:avLst>
          </a:prstGeom>
          <a:solidFill>
            <a:srgbClr val="D4E9F7"/>
          </a:solidFill>
          <a:ln w="7620">
            <a:solidFill>
              <a:srgbClr val="75BAE6"/>
            </a:solidFill>
            <a:prstDash val="solid"/>
          </a:ln>
        </p:spPr>
      </p:sp>
      <p:sp>
        <p:nvSpPr>
          <p:cNvPr id="16" name="Shape 11"/>
          <p:cNvSpPr/>
          <p:nvPr>
            <p:custDataLst>
              <p:tags r:id="rId16"/>
            </p:custDataLst>
          </p:nvPr>
        </p:nvSpPr>
        <p:spPr>
          <a:xfrm>
            <a:off x="9822656" y="4395907"/>
            <a:ext cx="553760" cy="553760"/>
          </a:xfrm>
          <a:prstGeom prst="roundRect">
            <a:avLst>
              <a:gd name="adj" fmla="val 16510917"/>
            </a:avLst>
          </a:prstGeom>
          <a:solidFill>
            <a:srgbClr val="75BAE6"/>
          </a:solidFill>
        </p:spPr>
      </p:sp>
      <p:pic>
        <p:nvPicPr>
          <p:cNvPr id="17" name="Image 3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74937" y="4548068"/>
            <a:ext cx="249198" cy="249198"/>
          </a:xfrm>
          <a:prstGeom prst="rect">
            <a:avLst/>
          </a:prstGeom>
        </p:spPr>
      </p:pic>
      <p:sp>
        <p:nvSpPr>
          <p:cNvPr id="18" name="Text 12"/>
          <p:cNvSpPr/>
          <p:nvPr>
            <p:custDataLst>
              <p:tags r:id="rId19"/>
            </p:custDataLst>
          </p:nvPr>
        </p:nvSpPr>
        <p:spPr>
          <a:xfrm>
            <a:off x="10389870" y="4547870"/>
            <a:ext cx="2886075" cy="889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Інтелектуальний </a:t>
            </a:r>
            <a:r>
              <a:rPr lang="uk-UA" alt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озвиток</a:t>
            </a:r>
            <a:endParaRPr lang="en-US" sz="1900" dirty="0"/>
          </a:p>
        </p:txBody>
      </p:sp>
      <p:sp>
        <p:nvSpPr>
          <p:cNvPr id="19" name="Text 13"/>
          <p:cNvSpPr/>
          <p:nvPr>
            <p:custDataLst>
              <p:tags r:id="rId20"/>
            </p:custDataLst>
          </p:nvPr>
        </p:nvSpPr>
        <p:spPr>
          <a:xfrm>
            <a:off x="9822815" y="5172710"/>
            <a:ext cx="3877310" cy="15576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Бажання отримати нові знання, освоїти навичку чи вирішити складну проблему.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Рухаємось ДО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самовдосконалення.</a:t>
            </a:r>
            <a:endParaRPr lang="en-US" sz="1600" dirty="0"/>
          </a:p>
        </p:txBody>
      </p:sp>
      <p:sp>
        <p:nvSpPr>
          <p:cNvPr id="20" name="Text 14"/>
          <p:cNvSpPr/>
          <p:nvPr/>
        </p:nvSpPr>
        <p:spPr>
          <a:xfrm>
            <a:off x="738426" y="7129939"/>
            <a:ext cx="13153549" cy="5907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 шлях, коли ми йдемо на прямку своєї цілі, виконуючи заплановані завдання. Наприклад, якщо хочемо їсти, ми вирішуємо замовити піцу чи відварити пельмені, щоб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втамувати голод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(досягти стану ситості).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0558" y="447675"/>
            <a:ext cx="10907435" cy="5349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Психологія </a:t>
            </a:r>
            <a:r>
              <a:rPr lang="uk-UA" alt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ішень: Мотивація «ВІД» (Негативна)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50558" y="1307902"/>
            <a:ext cx="13329285" cy="2601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Негативна мотивація, або мотивація «ВІД», виникає з підсвідомого бажання позбутися негативу, проблеми, побороти чи втекти від небезпеки.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0558" y="1750933"/>
            <a:ext cx="4443055" cy="650558"/>
          </a:xfrm>
          <a:prstGeom prst="rect">
            <a:avLst/>
          </a:prstGeom>
        </p:spPr>
      </p:pic>
      <p:sp>
        <p:nvSpPr>
          <p:cNvPr id="5" name="Text 2"/>
          <p:cNvSpPr/>
          <p:nvPr>
            <p:custDataLst>
              <p:tags r:id="rId3"/>
            </p:custDataLst>
          </p:nvPr>
        </p:nvSpPr>
        <p:spPr>
          <a:xfrm>
            <a:off x="813197" y="2564130"/>
            <a:ext cx="2172176" cy="2674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Страх та Небезпека</a:t>
            </a:r>
            <a:endParaRPr lang="en-US" sz="1650" dirty="0"/>
          </a:p>
        </p:txBody>
      </p:sp>
      <p:sp>
        <p:nvSpPr>
          <p:cNvPr id="6" name="Text 3"/>
          <p:cNvSpPr/>
          <p:nvPr>
            <p:custDataLst>
              <p:tags r:id="rId4"/>
            </p:custDataLst>
          </p:nvPr>
        </p:nvSpPr>
        <p:spPr>
          <a:xfrm>
            <a:off x="813197" y="2929057"/>
            <a:ext cx="4117777" cy="7804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Люди вирішують: боротися, сховатися чи бігти. Це реакція на зовнішню загрозу чи дискомфорт.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93613" y="1750933"/>
            <a:ext cx="4443055" cy="650558"/>
          </a:xfrm>
          <a:prstGeom prst="rect">
            <a:avLst/>
          </a:prstGeom>
        </p:spPr>
      </p:pic>
      <p:sp>
        <p:nvSpPr>
          <p:cNvPr id="8" name="Text 4"/>
          <p:cNvSpPr/>
          <p:nvPr>
            <p:custDataLst>
              <p:tags r:id="rId7"/>
            </p:custDataLst>
          </p:nvPr>
        </p:nvSpPr>
        <p:spPr>
          <a:xfrm>
            <a:off x="5256252" y="2564130"/>
            <a:ext cx="2371844" cy="2674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Уникнення Наслідків</a:t>
            </a:r>
            <a:endParaRPr lang="en-US" sz="1650" dirty="0"/>
          </a:p>
        </p:txBody>
      </p:sp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5256252" y="2929057"/>
            <a:ext cx="4117777" cy="7804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 заводимо вранці будильник, щоб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запізнитися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Дія мотивована уникненням покарання чи втрати.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36668" y="1750933"/>
            <a:ext cx="4443174" cy="650558"/>
          </a:xfrm>
          <a:prstGeom prst="rect">
            <a:avLst/>
          </a:prstGeom>
        </p:spPr>
      </p:pic>
      <p:sp>
        <p:nvSpPr>
          <p:cNvPr id="11" name="Text 6"/>
          <p:cNvSpPr/>
          <p:nvPr>
            <p:custDataLst>
              <p:tags r:id="rId11"/>
            </p:custDataLst>
          </p:nvPr>
        </p:nvSpPr>
        <p:spPr>
          <a:xfrm>
            <a:off x="9699308" y="2564130"/>
            <a:ext cx="2317433" cy="2674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Дотримання Правил</a:t>
            </a:r>
            <a:endParaRPr lang="en-US" sz="1650" dirty="0"/>
          </a:p>
        </p:txBody>
      </p:sp>
      <p:sp>
        <p:nvSpPr>
          <p:cNvPr id="12" name="Text 7"/>
          <p:cNvSpPr/>
          <p:nvPr>
            <p:custDataLst>
              <p:tags r:id="rId12"/>
            </p:custDataLst>
          </p:nvPr>
        </p:nvSpPr>
        <p:spPr>
          <a:xfrm>
            <a:off x="9699308" y="2929057"/>
            <a:ext cx="4117896" cy="7804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Дотримуємось дрес-коду, аби відповідати правилам внутрішнього розпорядку і </a:t>
            </a: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втратити роботу.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94517" y="4237911"/>
            <a:ext cx="13085326" cy="5203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uk-UA" alt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ішення, прийняті на основі страху (наприклад, страху перед перевірками чи втратою фінансування), часто менш ефективні, ніж рішення, мотивовані баченням розвитку (мотивація «ДО»).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650558" y="4055031"/>
            <a:ext cx="22860" cy="886063"/>
          </a:xfrm>
          <a:prstGeom prst="rect">
            <a:avLst/>
          </a:prstGeom>
          <a:solidFill>
            <a:srgbClr val="75BAE6"/>
          </a:solidFill>
        </p:spPr>
      </p:sp>
      <p:sp>
        <p:nvSpPr>
          <p:cNvPr id="15" name="Text 10"/>
          <p:cNvSpPr/>
          <p:nvPr/>
        </p:nvSpPr>
        <p:spPr>
          <a:xfrm>
            <a:off x="650558" y="5123974"/>
            <a:ext cx="13329285" cy="2601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Страх і потреби змушують нас приймати рішення,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але ефективний керівник повинен прагнути переважання</a:t>
            </a:r>
            <a:endParaRPr lang="en-US" sz="16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мотивації «ДО» у своїй команді.</a:t>
            </a:r>
            <a:endParaRPr lang="en-US" sz="16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5907" y="5673804"/>
            <a:ext cx="2854285" cy="1951673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0208" y="5673804"/>
            <a:ext cx="2854285" cy="19516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2980" y="489585"/>
            <a:ext cx="5257165" cy="14046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Для чого </a:t>
            </a:r>
            <a:r>
              <a:rPr lang="uk-UA" alt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риймаються </a:t>
            </a:r>
            <a:r>
              <a:rPr lang="uk-UA" alt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ішення?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6062980" y="1551305"/>
            <a:ext cx="7990840" cy="577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 вміння приймати рішення залежить не лише особистий успіх, але й траєкторія розвитку цілих організацій та суспільних інститутів.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6171128" y="2733913"/>
            <a:ext cx="15240" cy="4986576"/>
          </a:xfrm>
          <a:prstGeom prst="roundRect">
            <a:avLst>
              <a:gd name="adj" fmla="val 1418976"/>
            </a:avLst>
          </a:prstGeom>
          <a:solidFill>
            <a:srgbClr val="BACFDD"/>
          </a:solidFill>
        </p:spPr>
      </p:sp>
      <p:sp>
        <p:nvSpPr>
          <p:cNvPr id="7" name="Shape 4"/>
          <p:cNvSpPr/>
          <p:nvPr/>
        </p:nvSpPr>
        <p:spPr>
          <a:xfrm>
            <a:off x="6155888" y="3155037"/>
            <a:ext cx="432435" cy="15240"/>
          </a:xfrm>
          <a:prstGeom prst="roundRect">
            <a:avLst>
              <a:gd name="adj" fmla="val 1418976"/>
            </a:avLst>
          </a:prstGeom>
          <a:solidFill>
            <a:srgbClr val="BACFDD"/>
          </a:solidFill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74" y="3108603"/>
            <a:ext cx="108109" cy="108109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556375" y="2733675"/>
            <a:ext cx="7497445" cy="991870"/>
          </a:xfrm>
          <a:prstGeom prst="roundRect">
            <a:avLst>
              <a:gd name="adj" fmla="val 2521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755249" y="2885599"/>
            <a:ext cx="2360652" cy="2370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Вибір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иттєвого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ляху</a:t>
            </a:r>
            <a:endParaRPr lang="en-US" sz="1450" u="sng" dirty="0"/>
          </a:p>
        </p:txBody>
      </p:sp>
      <p:sp>
        <p:nvSpPr>
          <p:cNvPr id="11" name="Text 7"/>
          <p:cNvSpPr/>
          <p:nvPr/>
        </p:nvSpPr>
        <p:spPr>
          <a:xfrm>
            <a:off x="6755249" y="3209092"/>
            <a:ext cx="7146846" cy="2306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ундаментальні особисті рішення, що визначають професійну долю </a:t>
            </a:r>
            <a:endParaRPr lang="en-US" sz="14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 задоволеність життям.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6155888" y="4416028"/>
            <a:ext cx="432435" cy="15240"/>
          </a:xfrm>
          <a:prstGeom prst="roundRect">
            <a:avLst>
              <a:gd name="adj" fmla="val 1418976"/>
            </a:avLst>
          </a:prstGeom>
          <a:solidFill>
            <a:srgbClr val="BACFDD"/>
          </a:solidFill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74" y="4369594"/>
            <a:ext cx="108109" cy="108109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6603563" y="3879652"/>
            <a:ext cx="7450217" cy="1088112"/>
          </a:xfrm>
          <a:prstGeom prst="roundRect">
            <a:avLst>
              <a:gd name="adj" fmla="val 1987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6755249" y="4031337"/>
            <a:ext cx="3066574" cy="2370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Можливість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тати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ерівником</a:t>
            </a:r>
            <a:endParaRPr lang="en-US" sz="1450" u="sng" dirty="0"/>
          </a:p>
        </p:txBody>
      </p:sp>
      <p:sp>
        <p:nvSpPr>
          <p:cNvPr id="16" name="Text 11"/>
          <p:cNvSpPr/>
          <p:nvPr/>
        </p:nvSpPr>
        <p:spPr>
          <a:xfrm>
            <a:off x="6755249" y="4354830"/>
            <a:ext cx="7146846" cy="4612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Лідерські якості та рішучість у прийнятті складних рішень є ключовими для кар'єрного зростання</a:t>
            </a: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00" dirty="0"/>
          </a:p>
        </p:txBody>
      </p:sp>
      <p:sp>
        <p:nvSpPr>
          <p:cNvPr id="17" name="Shape 12"/>
          <p:cNvSpPr/>
          <p:nvPr/>
        </p:nvSpPr>
        <p:spPr>
          <a:xfrm>
            <a:off x="6155888" y="5792391"/>
            <a:ext cx="432435" cy="15240"/>
          </a:xfrm>
          <a:prstGeom prst="roundRect">
            <a:avLst>
              <a:gd name="adj" fmla="val 1418976"/>
            </a:avLst>
          </a:prstGeom>
          <a:solidFill>
            <a:srgbClr val="BACFDD"/>
          </a:solidFill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74" y="5745956"/>
            <a:ext cx="108109" cy="108109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6603563" y="5256014"/>
            <a:ext cx="7450217" cy="1088112"/>
          </a:xfrm>
          <a:prstGeom prst="roundRect">
            <a:avLst>
              <a:gd name="adj" fmla="val 1987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14"/>
          <p:cNvSpPr/>
          <p:nvPr/>
        </p:nvSpPr>
        <p:spPr>
          <a:xfrm>
            <a:off x="6755249" y="5407700"/>
            <a:ext cx="1906072" cy="2370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Стиль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ерівництва</a:t>
            </a:r>
            <a:endParaRPr lang="en-US" sz="1450" u="sng" dirty="0"/>
          </a:p>
        </p:txBody>
      </p:sp>
      <p:sp>
        <p:nvSpPr>
          <p:cNvPr id="21" name="Text 15"/>
          <p:cNvSpPr/>
          <p:nvPr/>
        </p:nvSpPr>
        <p:spPr>
          <a:xfrm>
            <a:off x="6755249" y="5731193"/>
            <a:ext cx="7146846" cy="4612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Характер прийнятих рішень формує стиль керівництва та впливає на ефективність командної роботи.</a:t>
            </a:r>
            <a:endParaRPr lang="en-US" sz="1400" dirty="0"/>
          </a:p>
        </p:txBody>
      </p:sp>
      <p:sp>
        <p:nvSpPr>
          <p:cNvPr id="22" name="Shape 16"/>
          <p:cNvSpPr/>
          <p:nvPr/>
        </p:nvSpPr>
        <p:spPr>
          <a:xfrm>
            <a:off x="6155888" y="7168753"/>
            <a:ext cx="432435" cy="15240"/>
          </a:xfrm>
          <a:prstGeom prst="roundRect">
            <a:avLst>
              <a:gd name="adj" fmla="val 1418976"/>
            </a:avLst>
          </a:prstGeom>
          <a:solidFill>
            <a:srgbClr val="BACFDD"/>
          </a:solidFill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74" y="7122319"/>
            <a:ext cx="108109" cy="108109"/>
          </a:xfrm>
          <a:prstGeom prst="rect">
            <a:avLst/>
          </a:prstGeom>
        </p:spPr>
      </p:pic>
      <p:sp>
        <p:nvSpPr>
          <p:cNvPr id="24" name="Shape 17"/>
          <p:cNvSpPr/>
          <p:nvPr/>
        </p:nvSpPr>
        <p:spPr>
          <a:xfrm>
            <a:off x="6603563" y="6632377"/>
            <a:ext cx="7450217" cy="1088112"/>
          </a:xfrm>
          <a:prstGeom prst="roundRect">
            <a:avLst>
              <a:gd name="adj" fmla="val 1987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5" name="Text 18"/>
          <p:cNvSpPr/>
          <p:nvPr/>
        </p:nvSpPr>
        <p:spPr>
          <a:xfrm>
            <a:off x="6755249" y="6784062"/>
            <a:ext cx="3351728" cy="2370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Формування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ержавної </a:t>
            </a:r>
            <a:r>
              <a:rPr lang="uk-UA" alt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1450" b="1" u="sng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олітики</a:t>
            </a:r>
            <a:endParaRPr lang="en-US" sz="1450" u="sng" dirty="0"/>
          </a:p>
        </p:txBody>
      </p:sp>
      <p:sp>
        <p:nvSpPr>
          <p:cNvPr id="26" name="Text 19"/>
          <p:cNvSpPr/>
          <p:nvPr/>
        </p:nvSpPr>
        <p:spPr>
          <a:xfrm>
            <a:off x="6755249" y="7107555"/>
            <a:ext cx="7146846" cy="4612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 найвищому рівні — рішення впливають на реалізацію освітніх реформ та стратегічний розвиток галузі.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9095" y="260628"/>
            <a:ext cx="6930985" cy="311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Перевірка: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чікуваний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 р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езультат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рийнятих </a:t>
            </a:r>
            <a:r>
              <a:rPr lang="uk-UA" alt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</a:t>
            </a: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ішень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4970" y="735965"/>
            <a:ext cx="13789025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Наслідки – це кінцевий результат прийнятих рішень, який завжди слід прогнозувати та оцінювати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379095" y="1020008"/>
            <a:ext cx="13872210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Розглянемо просту ситуацію, щоб закріпити розуміння ціни вибору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700" dirty="0"/>
          </a:p>
        </p:txBody>
      </p:sp>
      <p:sp>
        <p:nvSpPr>
          <p:cNvPr id="5" name="Text 3"/>
          <p:cNvSpPr/>
          <p:nvPr/>
        </p:nvSpPr>
        <p:spPr>
          <a:xfrm>
            <a:off x="521256" y="1420297"/>
            <a:ext cx="8433435" cy="1870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</a:t>
            </a: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иноптики обіцяють сильну зливу після обіду, що триватиме до наступного ранку. Ти візьмеш парасольку?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379095" y="1278136"/>
            <a:ext cx="15240" cy="471368"/>
          </a:xfrm>
          <a:prstGeom prst="rect">
            <a:avLst/>
          </a:prstGeom>
          <a:solidFill>
            <a:srgbClr val="75BAE6"/>
          </a:solidFill>
        </p:spPr>
      </p:sp>
      <p:sp>
        <p:nvSpPr>
          <p:cNvPr id="7" name="Text 5"/>
          <p:cNvSpPr/>
          <p:nvPr/>
        </p:nvSpPr>
        <p:spPr>
          <a:xfrm>
            <a:off x="379095" y="1950839"/>
            <a:ext cx="3442335" cy="4301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ТАК</a:t>
            </a:r>
            <a:endParaRPr lang="en-US" sz="2700" dirty="0"/>
          </a:p>
        </p:txBody>
      </p:sp>
      <p:sp>
        <p:nvSpPr>
          <p:cNvPr id="8" name="Text 6"/>
          <p:cNvSpPr/>
          <p:nvPr/>
        </p:nvSpPr>
        <p:spPr>
          <a:xfrm>
            <a:off x="379095" y="2475786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Вибір "ТАК" (Мотивація "ДО" комфорту/сухості).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79095" y="2712601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Залишишся сухим, уникнеш застуди.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79095" y="2897267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 Комфортне повернення додому.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79095" y="3081933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Додатковий тягар, необхідність пам'ятати про парасольку.</a:t>
            </a:r>
            <a:endParaRPr lang="en-US" sz="16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" y="3450590"/>
            <a:ext cx="4719955" cy="471995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438430" y="1950839"/>
            <a:ext cx="3442335" cy="4301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НІ</a:t>
            </a:r>
            <a:endParaRPr lang="en-US" sz="2700" dirty="0"/>
          </a:p>
        </p:txBody>
      </p:sp>
      <p:sp>
        <p:nvSpPr>
          <p:cNvPr id="14" name="Text 11"/>
          <p:cNvSpPr/>
          <p:nvPr/>
        </p:nvSpPr>
        <p:spPr>
          <a:xfrm>
            <a:off x="7438430" y="2475786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Вибір "НІ" (Мотивація "ВІД" незручностей/тягаря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).</a:t>
            </a:r>
            <a:endParaRPr lang="en-US" sz="700" dirty="0"/>
          </a:p>
        </p:txBody>
      </p:sp>
      <p:sp>
        <p:nvSpPr>
          <p:cNvPr id="15" name="Text 12"/>
          <p:cNvSpPr/>
          <p:nvPr/>
        </p:nvSpPr>
        <p:spPr>
          <a:xfrm>
            <a:off x="7438430" y="2712601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 Вільні руки, відсутність зайвого предмета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700" dirty="0"/>
          </a:p>
        </p:txBody>
      </p:sp>
      <p:sp>
        <p:nvSpPr>
          <p:cNvPr id="16" name="Text 13"/>
          <p:cNvSpPr/>
          <p:nvPr/>
        </p:nvSpPr>
        <p:spPr>
          <a:xfrm>
            <a:off x="7438430" y="2897267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Промокнеш, ризик застуди.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7438430" y="3081933"/>
            <a:ext cx="6820495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 Необхідність сушити одяг і взуття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70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70" y="3340100"/>
            <a:ext cx="4731385" cy="4731385"/>
          </a:xfrm>
          <a:prstGeom prst="rect">
            <a:avLst/>
          </a:prstGeom>
        </p:spPr>
      </p:pic>
      <p:sp>
        <p:nvSpPr>
          <p:cNvPr id="19" name="Shape 15"/>
          <p:cNvSpPr/>
          <p:nvPr/>
        </p:nvSpPr>
        <p:spPr>
          <a:xfrm>
            <a:off x="379095" y="9667045"/>
            <a:ext cx="13872210" cy="19407"/>
          </a:xfrm>
          <a:prstGeom prst="rect">
            <a:avLst/>
          </a:prstGeom>
          <a:solidFill>
            <a:srgbClr val="384653">
              <a:alpha val="50000"/>
            </a:srgbClr>
          </a:solidFill>
        </p:spPr>
      </p:sp>
      <p:sp>
        <p:nvSpPr>
          <p:cNvPr id="20" name="Text 16"/>
          <p:cNvSpPr/>
          <p:nvPr/>
        </p:nvSpPr>
        <p:spPr>
          <a:xfrm>
            <a:off x="379095" y="9793010"/>
            <a:ext cx="13872210" cy="1515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Висновок:</a:t>
            </a:r>
            <a:r>
              <a:rPr lang="en-US" sz="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Усвідомлення потенційних наслідків – це основа раціонального управлінського мислення. Приймайте рішення, керуючись об'єктивними даними та прагненням до позитивних, довгострокових результатів.</a:t>
            </a:r>
            <a:endParaRPr lang="en-US" sz="7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0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1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2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3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4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5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16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17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18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19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2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20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21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22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23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24.xml><?xml version="1.0" encoding="utf-8"?>
<p:tagLst xmlns:p="http://schemas.openxmlformats.org/presentationml/2006/main">
  <p:tag name="KSO_WM_DIAGRAM_VIRTUALLY_FRAME" val="{&quot;height&quot;:154.21881889763782,&quot;left&quot;:51.22503937007874,&quot;top&quot;:137.86874015748032,&quot;width&quot;:1049.5499212598424}"/>
</p:tagLst>
</file>

<file path=ppt/tags/tag3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4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5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6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7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8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ags/tag9.xml><?xml version="1.0" encoding="utf-8"?>
<p:tagLst xmlns:p="http://schemas.openxmlformats.org/presentationml/2006/main">
  <p:tag name="KSO_WM_DIAGRAM_VIRTUALLY_FRAME" val="{&quot;height&quot;:214.0593700787402,&quot;left&quot;:58.14377952755906,&quot;top&quot;:331.0031496062992,&quot;width&quot;:1035.71244094488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11808</Words>
  <Application>WPS Presentation</Application>
  <PresentationFormat>On-screen Show (16:9)</PresentationFormat>
  <Paragraphs>404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SimSun</vt:lpstr>
      <vt:lpstr>Wingdings</vt:lpstr>
      <vt:lpstr>Barlow Bold</vt:lpstr>
      <vt:lpstr>Segoe Print</vt:lpstr>
      <vt:lpstr>Barlow Bold</vt:lpstr>
      <vt:lpstr>Barlow Bold</vt:lpstr>
      <vt:lpstr>Montserrat</vt:lpstr>
      <vt:lpstr>Montserrat</vt:lpstr>
      <vt:lpstr>Montserrat</vt:lpstr>
      <vt:lpstr>Wingdings</vt:lpstr>
      <vt:lpstr>Calibri</vt:lpstr>
      <vt:lpstr>Microsoft YaHei</vt:lpstr>
      <vt:lpstr>Arial Unicode MS</vt:lpstr>
      <vt:lpstr>Barlow Light</vt:lpstr>
      <vt:lpstr>Barlow Light</vt:lpstr>
      <vt:lpstr>Barlow Light</vt:lpstr>
      <vt:lpstr>Myanmar Text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Юлія Тимошенко</cp:lastModifiedBy>
  <cp:revision>5</cp:revision>
  <dcterms:created xsi:type="dcterms:W3CDTF">2025-11-02T10:04:00Z</dcterms:created>
  <dcterms:modified xsi:type="dcterms:W3CDTF">2025-11-02T20:06:20Z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72F43C9EB938446BBF6B3691B6AED045_12</vt:lpwstr>
  </property>
  <property fmtid="{D5CDD505-2E9C-101B-9397-08002B2CF9AE}" pid="3" name="KSOProductBuildVer">
    <vt:lpwstr>1033-12.2.0.22549</vt:lpwstr>
  </property>
</Properties>
</file>