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Merriweather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Merriweather-bold.fntdata"/><Relationship Id="rId16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58c08cb9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58c08cb9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58c08cb9d_2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58c08cb9d_2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58c08cb9d_2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58c08cb9d_2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58c08cb9d_2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a58c08cb9d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58c08cb9d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58c08cb9d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82975"/>
            <a:ext cx="8520600" cy="13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11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3100">
                <a:solidFill>
                  <a:srgbClr val="7E7E7E"/>
                </a:solidFill>
                <a:highlight>
                  <a:srgbClr val="FFFFFF"/>
                </a:highlight>
              </a:rPr>
              <a:t>          </a:t>
            </a:r>
            <a:r>
              <a:rPr b="1" lang="uk" sz="3100">
                <a:solidFill>
                  <a:srgbClr val="000000"/>
                </a:solidFill>
                <a:highlight>
                  <a:srgbClr val="FFFFFF"/>
                </a:highlight>
              </a:rPr>
              <a:t>Презентація на тему: Логопедія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26349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>
                <a:solidFill>
                  <a:srgbClr val="F3F3F3"/>
                </a:solidFill>
              </a:rPr>
              <a:t>Виконала студентка</a:t>
            </a:r>
            <a:endParaRPr sz="1800">
              <a:solidFill>
                <a:srgbClr val="F3F3F3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F3F3F3"/>
                </a:solidFill>
              </a:rPr>
              <a:t> 1-го курсу групи 6.0160-1</a:t>
            </a:r>
            <a:endParaRPr sz="1800">
              <a:solidFill>
                <a:srgbClr val="F3F3F3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800">
                <a:solidFill>
                  <a:srgbClr val="F3F3F3"/>
                </a:solidFill>
              </a:rPr>
              <a:t>Гребенюк Єлизавета</a:t>
            </a:r>
            <a:endParaRPr sz="18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63375" y="-204500"/>
            <a:ext cx="3706500" cy="9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600">
                <a:solidFill>
                  <a:srgbClr val="7E7E7E"/>
                </a:solidFill>
                <a:highlight>
                  <a:srgbClr val="FFFFFF"/>
                </a:highlight>
              </a:rPr>
              <a:t>                                 </a:t>
            </a:r>
            <a:r>
              <a:rPr b="1" lang="uk" sz="2600">
                <a:solidFill>
                  <a:srgbClr val="000000"/>
                </a:solidFill>
                <a:highlight>
                  <a:srgbClr val="FFFFFF"/>
                </a:highlight>
              </a:rPr>
              <a:t>ЛОГОПЕДІЯ</a:t>
            </a:r>
            <a:endParaRPr b="1" sz="2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700">
                <a:solidFill>
                  <a:srgbClr val="000000"/>
                </a:solidFill>
                <a:highlight>
                  <a:srgbClr val="FFFFFF"/>
                </a:highlight>
              </a:rPr>
              <a:t>Л</a:t>
            </a:r>
            <a:r>
              <a:rPr lang="uk">
                <a:solidFill>
                  <a:srgbClr val="000000"/>
                </a:solidFill>
                <a:highlight>
                  <a:srgbClr val="FFFFFF"/>
                </a:highlight>
              </a:rPr>
              <a:t>огопедія — це наука, яка досліджує різноманітні порушення мови й розробляє способи їх корекції. Переважна більшість людей проходять профілактичний огляд у логопеда в дитячому віці і при виявленні будь-яких дефектів, фахівці прописують курс занять для їх усунення. Особливо важливо приділити увагу логопедії при серйозних порушеннях мови, пов'язаних з аутизмом. Логопеди можуть значно поліпшити мовні навички дитини і його соціалізацію в майбутньому.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descr="Логопед 1 при разстройство на слуховата обработка"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54600"/>
            <a:ext cx="3917476" cy="27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 flipH="1" rot="10800000">
            <a:off x="369775" y="36950"/>
            <a:ext cx="3626400" cy="1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uk" sz="15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Логопеди коригують у людини письмову і усну мову. Логопед проводить логопедичну діагностику, виявляє дефекти мови, усуває, пом'якшує або компенсує ці дефекти, консультує людей з дефектами мови і їх родичів. Він допомагає дітям і дорослим вилікуватися від шепелявого "с", заїкання і гаркавого "р". Також, логопед допомагає дітям розвивати і висловлювати свої думки і читати.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125" y="1320950"/>
            <a:ext cx="3626326" cy="23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25" y="302550"/>
            <a:ext cx="3706500" cy="6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ЩО ЛІКУЄ ЛОГОПЕД:</a:t>
            </a:r>
            <a:endParaRPr sz="3400">
              <a:solidFill>
                <a:srgbClr val="000000"/>
              </a:solidFill>
            </a:endParaRPr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4644675" y="44275"/>
            <a:ext cx="4166400" cy="50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uk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заїкання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uk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затримку мови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uk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дислалію (порушення вимови звуків)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uk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мутизм (небажання дитини спілкуватися і відповідати на питання)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uk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ехолалію (мимовільне повторення слів)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uk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різні порушення темпу і ритму мови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uk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дисграфію (заміна букв і складів, написання букв в протилежну сторону)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uk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дислексію (порушення мовного слуху, викривлення слів, відсутність розуміння прочитаного)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uk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алалію (повна або часткова відсутність мови, викликане недорозвиненням мовної зони кори головного мозку)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uk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ринолалію («носове звучання» через анатомічні особливості будови мовного апарату)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uk" sz="1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дизартрію (збій в роботі мовного апарату з боку нервової системи)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02100"/>
            <a:ext cx="4265350" cy="275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25" y="51650"/>
            <a:ext cx="3706500" cy="9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5CD2E3"/>
                </a:solidFill>
                <a:highlight>
                  <a:srgbClr val="FFFFFF"/>
                </a:highlight>
              </a:rPr>
              <a:t> </a:t>
            </a:r>
            <a:r>
              <a:rPr lang="uk" sz="2000">
                <a:solidFill>
                  <a:srgbClr val="000000"/>
                </a:solidFill>
                <a:highlight>
                  <a:srgbClr val="FFFFFF"/>
                </a:highlight>
              </a:rPr>
              <a:t>ОСНОВНІ МЕТОДИ ЛІКУВАННЯ В ЛОГОПЕДІЇ: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4644675" y="0"/>
            <a:ext cx="4166400" cy="50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uk" sz="1700">
                <a:solidFill>
                  <a:srgbClr val="000000"/>
                </a:solidFill>
                <a:highlight>
                  <a:srgbClr val="FFFFFF"/>
                </a:highlight>
              </a:rPr>
              <a:t>індивідуальні та групові заняття з коригування порушень мовлення за допомогою ігор і з використанням різних наукових методик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655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uk" sz="1700">
                <a:solidFill>
                  <a:srgbClr val="000000"/>
                </a:solidFill>
                <a:highlight>
                  <a:srgbClr val="FFFFFF"/>
                </a:highlight>
              </a:rPr>
              <a:t>дихальні вправи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655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uk" sz="1700">
                <a:solidFill>
                  <a:srgbClr val="000000"/>
                </a:solidFill>
                <a:highlight>
                  <a:srgbClr val="FFFFFF"/>
                </a:highlight>
              </a:rPr>
              <a:t>логопедичний масаж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655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uk" sz="1700">
                <a:solidFill>
                  <a:srgbClr val="000000"/>
                </a:solidFill>
                <a:highlight>
                  <a:srgbClr val="FFFFFF"/>
                </a:highlight>
              </a:rPr>
              <a:t>заняття логоритмікою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655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uk" sz="1700">
                <a:solidFill>
                  <a:srgbClr val="000000"/>
                </a:solidFill>
                <a:highlight>
                  <a:srgbClr val="FFFFFF"/>
                </a:highlight>
              </a:rPr>
              <a:t>розвиток комунікативних навичок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655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uk" sz="1700">
                <a:solidFill>
                  <a:srgbClr val="000000"/>
                </a:solidFill>
                <a:highlight>
                  <a:srgbClr val="FFFFFF"/>
                </a:highlight>
              </a:rPr>
              <a:t>сенсомоторна корекція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655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uk" sz="1700">
                <a:solidFill>
                  <a:srgbClr val="000000"/>
                </a:solidFill>
                <a:highlight>
                  <a:srgbClr val="FFFFFF"/>
                </a:highlight>
              </a:rPr>
              <a:t>нейропсихологія та нейрологопедія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3655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Char char="●"/>
            </a:pPr>
            <a:r>
              <a:rPr lang="uk" sz="1700">
                <a:solidFill>
                  <a:srgbClr val="000000"/>
                </a:solidFill>
                <a:highlight>
                  <a:srgbClr val="FFFFFF"/>
                </a:highlight>
              </a:rPr>
              <a:t>арт-терапія</a:t>
            </a:r>
            <a:endParaRPr sz="17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100"/>
          </a:p>
        </p:txBody>
      </p:sp>
      <p:pic>
        <p:nvPicPr>
          <p:cNvPr descr="Логопед 2 при разстройство на слуховата обработка"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75" y="1584025"/>
            <a:ext cx="3987499" cy="248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04325" y="36025"/>
            <a:ext cx="3706500" cy="14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>
                <a:solidFill>
                  <a:srgbClr val="000000"/>
                </a:solidFill>
                <a:highlight>
                  <a:srgbClr val="FFFFFF"/>
                </a:highlight>
              </a:rPr>
              <a:t>ОСНОВНІ МЕТОДИ ДІАГНОСТИКИ В ЛОГОПЕДІЇ:</a:t>
            </a:r>
            <a:endParaRPr sz="3500">
              <a:solidFill>
                <a:srgbClr val="000000"/>
              </a:solidFill>
            </a:endParaRPr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4644675" y="0"/>
            <a:ext cx="4166400" cy="50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uk">
                <a:solidFill>
                  <a:srgbClr val="000000"/>
                </a:solidFill>
                <a:highlight>
                  <a:srgbClr val="FFFFFF"/>
                </a:highlight>
              </a:rPr>
              <a:t>перед консультацією батьків просять докладно розповісти про розвиток дитини з народження і описати проблеми з промовою, якщо вони є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115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uk">
                <a:solidFill>
                  <a:srgbClr val="000000"/>
                </a:solidFill>
                <a:highlight>
                  <a:srgbClr val="FFFFFF"/>
                </a:highlight>
              </a:rPr>
              <a:t>під час консультації у логопеда дитині можуть задавати різні питання, перевірити, як він читає і пише, складає речення, вимовляє слова та звуки, сприймає слова на слух, а також визначити, чи є його мова зв'язково і граматично правильною. Для цього використовуються індивідуальні методики, ігри, картки і т.д.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115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uk">
                <a:solidFill>
                  <a:srgbClr val="000000"/>
                </a:solidFill>
                <a:highlight>
                  <a:srgbClr val="FFFFFF"/>
                </a:highlight>
              </a:rPr>
              <a:t>після тестів логопед складає висновок, де детально розписує всі показники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115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uk">
                <a:solidFill>
                  <a:srgbClr val="000000"/>
                </a:solidFill>
                <a:highlight>
                  <a:srgbClr val="FFFFFF"/>
                </a:highlight>
              </a:rPr>
              <a:t>при необхідності крім логопеда може знадобитися консультація дитячого невролога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11150" lvl="0" marL="457200" marR="50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●"/>
            </a:pPr>
            <a:r>
              <a:rPr lang="uk">
                <a:solidFill>
                  <a:srgbClr val="000000"/>
                </a:solidFill>
                <a:highlight>
                  <a:srgbClr val="FFFFFF"/>
                </a:highlight>
              </a:rPr>
              <a:t>після обстеження, логопед складає план корекції порушення мови, якщо воно виявлене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900"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00" y="1591525"/>
            <a:ext cx="4112951" cy="316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