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4"/>
  </p:notesMasterIdLst>
  <p:handoutMasterIdLst>
    <p:handoutMasterId r:id="rId105"/>
  </p:handoutMasterIdLst>
  <p:sldIdLst>
    <p:sldId id="256" r:id="rId2"/>
    <p:sldId id="257" r:id="rId3"/>
    <p:sldId id="265" r:id="rId4"/>
    <p:sldId id="266" r:id="rId5"/>
    <p:sldId id="267" r:id="rId6"/>
    <p:sldId id="268" r:id="rId7"/>
    <p:sldId id="527" r:id="rId8"/>
    <p:sldId id="269" r:id="rId9"/>
    <p:sldId id="270" r:id="rId10"/>
    <p:sldId id="271" r:id="rId11"/>
    <p:sldId id="273" r:id="rId12"/>
    <p:sldId id="548" r:id="rId13"/>
    <p:sldId id="561" r:id="rId14"/>
    <p:sldId id="274" r:id="rId15"/>
    <p:sldId id="530" r:id="rId16"/>
    <p:sldId id="549" r:id="rId17"/>
    <p:sldId id="531" r:id="rId18"/>
    <p:sldId id="551" r:id="rId19"/>
    <p:sldId id="552" r:id="rId20"/>
    <p:sldId id="553" r:id="rId21"/>
    <p:sldId id="554" r:id="rId22"/>
    <p:sldId id="555" r:id="rId23"/>
    <p:sldId id="556" r:id="rId24"/>
    <p:sldId id="564" r:id="rId25"/>
    <p:sldId id="566" r:id="rId26"/>
    <p:sldId id="567" r:id="rId27"/>
    <p:sldId id="568" r:id="rId28"/>
    <p:sldId id="569" r:id="rId29"/>
    <p:sldId id="570" r:id="rId30"/>
    <p:sldId id="571" r:id="rId31"/>
    <p:sldId id="572" r:id="rId32"/>
    <p:sldId id="573" r:id="rId33"/>
    <p:sldId id="574" r:id="rId34"/>
    <p:sldId id="575" r:id="rId35"/>
    <p:sldId id="630" r:id="rId36"/>
    <p:sldId id="649" r:id="rId37"/>
    <p:sldId id="650" r:id="rId38"/>
    <p:sldId id="631" r:id="rId39"/>
    <p:sldId id="558" r:id="rId40"/>
    <p:sldId id="633" r:id="rId41"/>
    <p:sldId id="634" r:id="rId42"/>
    <p:sldId id="642" r:id="rId43"/>
    <p:sldId id="640" r:id="rId44"/>
    <p:sldId id="636" r:id="rId45"/>
    <p:sldId id="532" r:id="rId46"/>
    <p:sldId id="591" r:id="rId47"/>
    <p:sldId id="593" r:id="rId48"/>
    <p:sldId id="589" r:id="rId49"/>
    <p:sldId id="595" r:id="rId50"/>
    <p:sldId id="596" r:id="rId51"/>
    <p:sldId id="598" r:id="rId52"/>
    <p:sldId id="599" r:id="rId53"/>
    <p:sldId id="621" r:id="rId54"/>
    <p:sldId id="622" r:id="rId55"/>
    <p:sldId id="623" r:id="rId56"/>
    <p:sldId id="647" r:id="rId57"/>
    <p:sldId id="601" r:id="rId58"/>
    <p:sldId id="602" r:id="rId59"/>
    <p:sldId id="603" r:id="rId60"/>
    <p:sldId id="604" r:id="rId61"/>
    <p:sldId id="606" r:id="rId62"/>
    <p:sldId id="607" r:id="rId63"/>
    <p:sldId id="608" r:id="rId64"/>
    <p:sldId id="609" r:id="rId65"/>
    <p:sldId id="533" r:id="rId66"/>
    <p:sldId id="625" r:id="rId67"/>
    <p:sldId id="629" r:id="rId68"/>
    <p:sldId id="611" r:id="rId69"/>
    <p:sldId id="612" r:id="rId70"/>
    <p:sldId id="613" r:id="rId71"/>
    <p:sldId id="614" r:id="rId72"/>
    <p:sldId id="638" r:id="rId73"/>
    <p:sldId id="646" r:id="rId74"/>
    <p:sldId id="615" r:id="rId75"/>
    <p:sldId id="616" r:id="rId76"/>
    <p:sldId id="627" r:id="rId77"/>
    <p:sldId id="617" r:id="rId78"/>
    <p:sldId id="435" r:id="rId79"/>
    <p:sldId id="619" r:id="rId80"/>
    <p:sldId id="451" r:id="rId81"/>
    <p:sldId id="452" r:id="rId82"/>
    <p:sldId id="453" r:id="rId83"/>
    <p:sldId id="490" r:id="rId84"/>
    <p:sldId id="491" r:id="rId85"/>
    <p:sldId id="508" r:id="rId86"/>
    <p:sldId id="645" r:id="rId87"/>
    <p:sldId id="525" r:id="rId88"/>
    <p:sldId id="454" r:id="rId89"/>
    <p:sldId id="455" r:id="rId90"/>
    <p:sldId id="456" r:id="rId91"/>
    <p:sldId id="457" r:id="rId92"/>
    <p:sldId id="458" r:id="rId93"/>
    <p:sldId id="464" r:id="rId94"/>
    <p:sldId id="306" r:id="rId95"/>
    <p:sldId id="307" r:id="rId96"/>
    <p:sldId id="310" r:id="rId97"/>
    <p:sldId id="313" r:id="rId98"/>
    <p:sldId id="314" r:id="rId99"/>
    <p:sldId id="648" r:id="rId100"/>
    <p:sldId id="260" r:id="rId101"/>
    <p:sldId id="643" r:id="rId102"/>
    <p:sldId id="259" r:id="rId103"/>
  </p:sldIdLst>
  <p:sldSz cx="9144000" cy="6858000" type="screen4x3"/>
  <p:notesSz cx="6735763" cy="9866313"/>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93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0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2296BF-63BD-4B70-AA7B-45B28E76B6E8}" type="doc">
      <dgm:prSet loTypeId="urn:microsoft.com/office/officeart/2005/8/layout/vList4#2" loCatId="list" qsTypeId="urn:microsoft.com/office/officeart/2005/8/quickstyle/simple1#1" qsCatId="simple" csTypeId="urn:microsoft.com/office/officeart/2005/8/colors/accent1_2#1" csCatId="accent1" phldr="1"/>
      <dgm:spPr/>
      <dgm:t>
        <a:bodyPr/>
        <a:lstStyle/>
        <a:p>
          <a:endParaRPr lang="ru-RU"/>
        </a:p>
      </dgm:t>
    </dgm:pt>
    <dgm:pt modelId="{51AA4D48-324A-42B6-8268-97A25FC5D2D1}">
      <dgm:prSet custT="1"/>
      <dgm:spPr>
        <a:solidFill>
          <a:schemeClr val="accent6">
            <a:lumMod val="75000"/>
          </a:schemeClr>
        </a:solidFill>
        <a:scene3d>
          <a:camera prst="orthographicFront"/>
          <a:lightRig rig="threePt" dir="t"/>
        </a:scene3d>
        <a:sp3d>
          <a:bevelT w="114300" prst="artDeco"/>
        </a:sp3d>
      </dgm:spPr>
      <dgm:t>
        <a:bodyPr/>
        <a:lstStyle/>
        <a:p>
          <a:r>
            <a:rPr lang="ru-RU" sz="2400" b="1" i="1" dirty="0" err="1" smtClean="0">
              <a:latin typeface="Georgia" pitchFamily="18" charset="0"/>
            </a:rPr>
            <a:t>Розширення</a:t>
          </a:r>
          <a:r>
            <a:rPr lang="ru-RU" sz="2400" b="1" i="1" dirty="0" smtClean="0">
              <a:latin typeface="Georgia" pitchFamily="18" charset="0"/>
            </a:rPr>
            <a:t> </a:t>
          </a:r>
          <a:r>
            <a:rPr lang="ru-RU" sz="2400" b="1" i="1" dirty="0" err="1" smtClean="0">
              <a:latin typeface="Georgia" pitchFamily="18" charset="0"/>
            </a:rPr>
            <a:t>зіниць</a:t>
          </a:r>
          <a:r>
            <a:rPr lang="ru-RU" sz="2400" b="1" i="1" dirty="0" smtClean="0">
              <a:latin typeface="Georgia" pitchFamily="18" charset="0"/>
            </a:rPr>
            <a:t> </a:t>
          </a:r>
          <a:r>
            <a:rPr lang="uk-UA" sz="2400" dirty="0" smtClean="0"/>
            <a:t>(через 30-60 сек. після припинення кровообігу)</a:t>
          </a:r>
          <a:r>
            <a:rPr lang="ru-RU" sz="2400" b="1" i="1" dirty="0" smtClean="0">
              <a:latin typeface="Georgia" pitchFamily="18" charset="0"/>
            </a:rPr>
            <a:t>, </a:t>
          </a:r>
          <a:r>
            <a:rPr lang="ru-RU" sz="2400" b="1" i="1" dirty="0" err="1" smtClean="0">
              <a:latin typeface="Georgia" pitchFamily="18" charset="0"/>
            </a:rPr>
            <a:t>відсутність</a:t>
          </a:r>
          <a:r>
            <a:rPr lang="ru-RU" sz="2400" b="1" i="1" dirty="0" smtClean="0">
              <a:latin typeface="Georgia" pitchFamily="18" charset="0"/>
            </a:rPr>
            <a:t> </a:t>
          </a:r>
          <a:r>
            <a:rPr lang="ru-RU" sz="2400" b="1" i="1" dirty="0" err="1" smtClean="0">
              <a:latin typeface="Georgia" pitchFamily="18" charset="0"/>
            </a:rPr>
            <a:t>реакції</a:t>
          </a:r>
          <a:r>
            <a:rPr lang="ru-RU" sz="2400" b="1" i="1" dirty="0" smtClean="0">
              <a:latin typeface="Georgia" pitchFamily="18" charset="0"/>
            </a:rPr>
            <a:t> </a:t>
          </a:r>
          <a:r>
            <a:rPr lang="ru-RU" sz="2400" b="1" i="1" dirty="0" err="1" smtClean="0">
              <a:latin typeface="Georgia" pitchFamily="18" charset="0"/>
            </a:rPr>
            <a:t>їх</a:t>
          </a:r>
          <a:r>
            <a:rPr lang="ru-RU" sz="2400" b="1" i="1" dirty="0" smtClean="0">
              <a:latin typeface="Georgia" pitchFamily="18" charset="0"/>
            </a:rPr>
            <a:t> на </a:t>
          </a:r>
          <a:r>
            <a:rPr lang="ru-RU" sz="2400" b="1" i="1" dirty="0" err="1" smtClean="0">
              <a:latin typeface="Georgia" pitchFamily="18" charset="0"/>
            </a:rPr>
            <a:t>світло</a:t>
          </a:r>
          <a:endParaRPr lang="ru-RU" sz="2400" b="1" i="1" dirty="0">
            <a:latin typeface="Georgia" pitchFamily="18" charset="0"/>
          </a:endParaRPr>
        </a:p>
      </dgm:t>
    </dgm:pt>
    <dgm:pt modelId="{5769851B-9E58-4169-92CA-EF22BC4DAE2F}" type="parTrans" cxnId="{65AD971D-8675-4216-BC02-6AE42F753407}">
      <dgm:prSet/>
      <dgm:spPr/>
      <dgm:t>
        <a:bodyPr/>
        <a:lstStyle/>
        <a:p>
          <a:endParaRPr lang="ru-RU"/>
        </a:p>
      </dgm:t>
    </dgm:pt>
    <dgm:pt modelId="{D389B673-4264-4D0A-9D0A-71A8D6130F0B}" type="sibTrans" cxnId="{65AD971D-8675-4216-BC02-6AE42F753407}">
      <dgm:prSet/>
      <dgm:spPr/>
      <dgm:t>
        <a:bodyPr/>
        <a:lstStyle/>
        <a:p>
          <a:endParaRPr lang="ru-RU"/>
        </a:p>
      </dgm:t>
    </dgm:pt>
    <dgm:pt modelId="{50CAD8F9-7101-4532-8924-677E8175F00C}">
      <dgm:prSet custT="1"/>
      <dgm:spPr>
        <a:solidFill>
          <a:schemeClr val="accent6">
            <a:lumMod val="75000"/>
          </a:schemeClr>
        </a:solidFill>
        <a:scene3d>
          <a:camera prst="orthographicFront"/>
          <a:lightRig rig="threePt" dir="t"/>
        </a:scene3d>
        <a:sp3d>
          <a:bevelT w="114300" prst="artDeco"/>
        </a:sp3d>
      </dgm:spPr>
      <dgm:t>
        <a:bodyPr/>
        <a:lstStyle/>
        <a:p>
          <a:r>
            <a:rPr lang="ru-RU" sz="2400" b="1" i="1" dirty="0" err="1" smtClean="0">
              <a:latin typeface="Georgia" pitchFamily="18" charset="0"/>
            </a:rPr>
            <a:t>Відсутність</a:t>
          </a:r>
          <a:r>
            <a:rPr lang="ru-RU" sz="2400" b="1" i="1" dirty="0" smtClean="0">
              <a:latin typeface="Georgia" pitchFamily="18" charset="0"/>
            </a:rPr>
            <a:t> </a:t>
          </a:r>
          <a:r>
            <a:rPr lang="ru-RU" sz="2400" b="1" i="1" dirty="0" err="1" smtClean="0">
              <a:latin typeface="Georgia" pitchFamily="18" charset="0"/>
            </a:rPr>
            <a:t>самостійного</a:t>
          </a:r>
          <a:r>
            <a:rPr lang="ru-RU" sz="2400" b="1" i="1" dirty="0" smtClean="0">
              <a:latin typeface="Georgia" pitchFamily="18" charset="0"/>
            </a:rPr>
            <a:t> </a:t>
          </a:r>
          <a:r>
            <a:rPr lang="ru-RU" sz="2400" b="1" i="1" dirty="0" err="1" smtClean="0">
              <a:latin typeface="Georgia" pitchFamily="18" charset="0"/>
            </a:rPr>
            <a:t>дихання</a:t>
          </a:r>
          <a:r>
            <a:rPr lang="ru-RU" sz="2400" b="1" i="1" dirty="0" smtClean="0">
              <a:latin typeface="Georgia" pitchFamily="18" charset="0"/>
            </a:rPr>
            <a:t> (</a:t>
          </a:r>
          <a:r>
            <a:rPr lang="ru-RU" sz="2400" b="1" i="1" dirty="0" err="1" smtClean="0">
              <a:latin typeface="Georgia" pitchFamily="18" charset="0"/>
            </a:rPr>
            <a:t>рухів</a:t>
          </a:r>
          <a:r>
            <a:rPr lang="ru-RU" sz="2400" b="1" i="1" dirty="0" smtClean="0">
              <a:latin typeface="Georgia" pitchFamily="18" charset="0"/>
            </a:rPr>
            <a:t> </a:t>
          </a:r>
          <a:r>
            <a:rPr lang="ru-RU" sz="2400" b="1" i="1" dirty="0" err="1" smtClean="0">
              <a:latin typeface="Georgia" pitchFamily="18" charset="0"/>
            </a:rPr>
            <a:t>грудної</a:t>
          </a:r>
          <a:r>
            <a:rPr lang="ru-RU" sz="2400" b="1" i="1" dirty="0" smtClean="0">
              <a:latin typeface="Georgia" pitchFamily="18" charset="0"/>
            </a:rPr>
            <a:t> </a:t>
          </a:r>
          <a:r>
            <a:rPr lang="ru-RU" sz="2400" b="1" i="1" dirty="0" err="1" smtClean="0">
              <a:latin typeface="Georgia" pitchFamily="18" charset="0"/>
            </a:rPr>
            <a:t>клітки</a:t>
          </a:r>
          <a:r>
            <a:rPr lang="ru-RU" sz="2400" b="1" i="1" dirty="0" smtClean="0">
              <a:latin typeface="Georgia" pitchFamily="18" charset="0"/>
            </a:rPr>
            <a:t>, </a:t>
          </a:r>
          <a:r>
            <a:rPr lang="ru-RU" sz="2400" b="1" i="1" dirty="0" err="1" smtClean="0">
              <a:latin typeface="Georgia" pitchFamily="18" charset="0"/>
            </a:rPr>
            <a:t>дихальних</a:t>
          </a:r>
          <a:r>
            <a:rPr lang="ru-RU" sz="2400" b="1" i="1" dirty="0" smtClean="0">
              <a:latin typeface="Georgia" pitchFamily="18" charset="0"/>
            </a:rPr>
            <a:t> </a:t>
          </a:r>
          <a:r>
            <a:rPr lang="ru-RU" sz="2400" b="1" i="1" dirty="0" err="1" smtClean="0">
              <a:latin typeface="Georgia" pitchFamily="18" charset="0"/>
            </a:rPr>
            <a:t>шумів</a:t>
          </a:r>
          <a:r>
            <a:rPr lang="ru-RU" sz="2400" b="1" i="1" dirty="0" smtClean="0">
              <a:latin typeface="Georgia" pitchFamily="18" charset="0"/>
            </a:rPr>
            <a:t>)</a:t>
          </a:r>
          <a:endParaRPr lang="ru-RU" sz="2400" b="1" i="1" dirty="0">
            <a:latin typeface="Georgia" pitchFamily="18" charset="0"/>
          </a:endParaRPr>
        </a:p>
      </dgm:t>
    </dgm:pt>
    <dgm:pt modelId="{F45A017E-B072-4891-A544-750617D6EE5B}" type="parTrans" cxnId="{E008F1FE-3D66-4901-86E7-096ED1CF4821}">
      <dgm:prSet/>
      <dgm:spPr/>
      <dgm:t>
        <a:bodyPr/>
        <a:lstStyle/>
        <a:p>
          <a:endParaRPr lang="ru-RU"/>
        </a:p>
      </dgm:t>
    </dgm:pt>
    <dgm:pt modelId="{77711F2A-0B56-4BA0-B517-261F3C0078DC}" type="sibTrans" cxnId="{E008F1FE-3D66-4901-86E7-096ED1CF4821}">
      <dgm:prSet/>
      <dgm:spPr/>
      <dgm:t>
        <a:bodyPr/>
        <a:lstStyle/>
        <a:p>
          <a:endParaRPr lang="ru-RU"/>
        </a:p>
      </dgm:t>
    </dgm:pt>
    <dgm:pt modelId="{305F9680-FB36-4590-BE6A-5B08A028DCA6}">
      <dgm:prSet custT="1"/>
      <dgm:spPr>
        <a:solidFill>
          <a:schemeClr val="accent6">
            <a:lumMod val="75000"/>
          </a:schemeClr>
        </a:solidFill>
        <a:scene3d>
          <a:camera prst="orthographicFront"/>
          <a:lightRig rig="threePt" dir="t"/>
        </a:scene3d>
        <a:sp3d>
          <a:bevelT w="114300" prst="artDeco"/>
        </a:sp3d>
      </dgm:spPr>
      <dgm:t>
        <a:bodyPr/>
        <a:lstStyle/>
        <a:p>
          <a:r>
            <a:rPr lang="ru-RU" sz="2400" b="1" i="1" dirty="0" err="1" smtClean="0">
              <a:latin typeface="Georgia" pitchFamily="18" charset="0"/>
            </a:rPr>
            <a:t>Зміна</a:t>
          </a:r>
          <a:r>
            <a:rPr lang="ru-RU" sz="2400" b="1" i="1" dirty="0" smtClean="0">
              <a:latin typeface="Georgia" pitchFamily="18" charset="0"/>
            </a:rPr>
            <a:t> </a:t>
          </a:r>
          <a:r>
            <a:rPr lang="ru-RU" sz="2400" b="1" i="1" dirty="0" err="1" smtClean="0">
              <a:latin typeface="Georgia" pitchFamily="18" charset="0"/>
            </a:rPr>
            <a:t>кольору</a:t>
          </a:r>
          <a:r>
            <a:rPr lang="ru-RU" sz="2400" b="1" i="1" dirty="0" smtClean="0">
              <a:latin typeface="Georgia" pitchFamily="18" charset="0"/>
            </a:rPr>
            <a:t> </a:t>
          </a:r>
          <a:r>
            <a:rPr lang="ru-RU" sz="2400" b="1" i="1" dirty="0" err="1" smtClean="0">
              <a:latin typeface="Georgia" pitchFamily="18" charset="0"/>
            </a:rPr>
            <a:t>шкіри</a:t>
          </a:r>
          <a:endParaRPr lang="ru-RU" sz="2400" b="1" i="1" dirty="0">
            <a:latin typeface="Georgia" pitchFamily="18" charset="0"/>
          </a:endParaRPr>
        </a:p>
      </dgm:t>
    </dgm:pt>
    <dgm:pt modelId="{BBFC0881-FB4D-4E35-B2ED-47D5A783C5D8}" type="parTrans" cxnId="{CD457416-EBC9-43A0-8055-4EDF95B17AC7}">
      <dgm:prSet/>
      <dgm:spPr/>
      <dgm:t>
        <a:bodyPr/>
        <a:lstStyle/>
        <a:p>
          <a:endParaRPr lang="ru-RU"/>
        </a:p>
      </dgm:t>
    </dgm:pt>
    <dgm:pt modelId="{9C994BF6-1D85-41D6-A41F-94A0AC826C80}" type="sibTrans" cxnId="{CD457416-EBC9-43A0-8055-4EDF95B17AC7}">
      <dgm:prSet/>
      <dgm:spPr/>
      <dgm:t>
        <a:bodyPr/>
        <a:lstStyle/>
        <a:p>
          <a:endParaRPr lang="ru-RU"/>
        </a:p>
      </dgm:t>
    </dgm:pt>
    <dgm:pt modelId="{ACF01B3C-7A82-4522-8287-E30A2C80219A}">
      <dgm:prSet custT="1"/>
      <dgm:spPr>
        <a:solidFill>
          <a:schemeClr val="accent6">
            <a:lumMod val="75000"/>
          </a:schemeClr>
        </a:solidFill>
        <a:scene3d>
          <a:camera prst="orthographicFront"/>
          <a:lightRig rig="threePt" dir="t"/>
        </a:scene3d>
        <a:sp3d>
          <a:bevelT w="114300" prst="artDeco"/>
        </a:sp3d>
      </dgm:spPr>
      <dgm:t>
        <a:bodyPr/>
        <a:lstStyle/>
        <a:p>
          <a:r>
            <a:rPr lang="ru-RU" sz="2400" b="1" i="1" dirty="0" err="1" smtClean="0">
              <a:latin typeface="Georgia" pitchFamily="18" charset="0"/>
            </a:rPr>
            <a:t>Відсутність</a:t>
          </a:r>
          <a:r>
            <a:rPr lang="ru-RU" sz="2400" b="1" i="1" dirty="0" smtClean="0">
              <a:latin typeface="Georgia" pitchFamily="18" charset="0"/>
            </a:rPr>
            <a:t> </a:t>
          </a:r>
          <a:r>
            <a:rPr lang="ru-RU" sz="2400" b="1" i="1" dirty="0" err="1" smtClean="0">
              <a:latin typeface="Georgia" pitchFamily="18" charset="0"/>
            </a:rPr>
            <a:t>серцебиття</a:t>
          </a:r>
          <a:r>
            <a:rPr lang="ru-RU" sz="2400" b="1" i="1" dirty="0" smtClean="0">
              <a:latin typeface="Georgia" pitchFamily="18" charset="0"/>
            </a:rPr>
            <a:t> (</a:t>
          </a:r>
          <a:r>
            <a:rPr lang="ru-RU" sz="2400" b="1" i="1" dirty="0" err="1" smtClean="0">
              <a:latin typeface="Georgia" pitchFamily="18" charset="0"/>
            </a:rPr>
            <a:t>асистолія</a:t>
          </a:r>
          <a:r>
            <a:rPr lang="ru-RU" sz="2400" b="1" i="1" dirty="0" smtClean="0">
              <a:latin typeface="Georgia" pitchFamily="18" charset="0"/>
            </a:rPr>
            <a:t>), пульсу на </a:t>
          </a:r>
          <a:r>
            <a:rPr lang="ru-RU" sz="2400" b="1" i="1" dirty="0" err="1" smtClean="0">
              <a:latin typeface="Georgia" pitchFamily="18" charset="0"/>
            </a:rPr>
            <a:t>центральних</a:t>
          </a:r>
          <a:r>
            <a:rPr lang="ru-RU" sz="2400" b="1" i="1" dirty="0" smtClean="0">
              <a:latin typeface="Georgia" pitchFamily="18" charset="0"/>
            </a:rPr>
            <a:t> </a:t>
          </a:r>
          <a:r>
            <a:rPr lang="ru-RU" sz="2400" b="1" i="1" dirty="0" err="1" smtClean="0">
              <a:latin typeface="Georgia" pitchFamily="18" charset="0"/>
            </a:rPr>
            <a:t>артеріях</a:t>
          </a:r>
          <a:r>
            <a:rPr lang="ru-RU" sz="2400" b="1" i="1" dirty="0" smtClean="0">
              <a:latin typeface="Georgia" pitchFamily="18" charset="0"/>
            </a:rPr>
            <a:t>  </a:t>
          </a:r>
          <a:endParaRPr lang="ru-RU" sz="2400" b="1" i="1" dirty="0">
            <a:latin typeface="Georgia" pitchFamily="18" charset="0"/>
          </a:endParaRPr>
        </a:p>
      </dgm:t>
    </dgm:pt>
    <dgm:pt modelId="{40D45A81-E71F-477F-AC7D-E1040A9F63D2}" type="parTrans" cxnId="{B1A229A9-7CDA-4018-ACF6-5E6832B4F147}">
      <dgm:prSet/>
      <dgm:spPr/>
      <dgm:t>
        <a:bodyPr/>
        <a:lstStyle/>
        <a:p>
          <a:endParaRPr lang="ru-RU"/>
        </a:p>
      </dgm:t>
    </dgm:pt>
    <dgm:pt modelId="{B8450B2F-0382-47C1-A10F-24C6C2992EB8}" type="sibTrans" cxnId="{B1A229A9-7CDA-4018-ACF6-5E6832B4F147}">
      <dgm:prSet/>
      <dgm:spPr/>
      <dgm:t>
        <a:bodyPr/>
        <a:lstStyle/>
        <a:p>
          <a:endParaRPr lang="ru-RU"/>
        </a:p>
      </dgm:t>
    </dgm:pt>
    <dgm:pt modelId="{3786B4F2-8DF4-4D85-BAFD-3649711DA63B}">
      <dgm:prSet phldrT="[Текст]"/>
      <dgm:spPr>
        <a:solidFill>
          <a:schemeClr val="accent6">
            <a:lumMod val="75000"/>
          </a:schemeClr>
        </a:solidFill>
        <a:scene3d>
          <a:camera prst="orthographicFront"/>
          <a:lightRig rig="threePt" dir="t"/>
        </a:scene3d>
        <a:sp3d>
          <a:bevelT w="114300" prst="artDeco"/>
        </a:sp3d>
      </dgm:spPr>
      <dgm:t>
        <a:bodyPr/>
        <a:lstStyle/>
        <a:p>
          <a:r>
            <a:rPr lang="ru-RU" b="1" i="1" dirty="0" err="1" smtClean="0">
              <a:latin typeface="Georgia" pitchFamily="18" charset="0"/>
            </a:rPr>
            <a:t>Повна</a:t>
          </a:r>
          <a:r>
            <a:rPr lang="ru-RU" b="1" i="1" dirty="0" smtClean="0">
              <a:latin typeface="Georgia" pitchFamily="18" charset="0"/>
            </a:rPr>
            <a:t> </a:t>
          </a:r>
          <a:r>
            <a:rPr lang="ru-RU" b="1" i="1" dirty="0" err="1" smtClean="0">
              <a:latin typeface="Georgia" pitchFamily="18" charset="0"/>
            </a:rPr>
            <a:t>втрата</a:t>
          </a:r>
          <a:r>
            <a:rPr lang="ru-RU" b="1" i="1" dirty="0" smtClean="0">
              <a:latin typeface="Georgia" pitchFamily="18" charset="0"/>
            </a:rPr>
            <a:t> </a:t>
          </a:r>
          <a:r>
            <a:rPr lang="ru-RU" b="1" i="1" dirty="0" err="1" smtClean="0">
              <a:latin typeface="Georgia" pitchFamily="18" charset="0"/>
            </a:rPr>
            <a:t>свідомості</a:t>
          </a:r>
          <a:r>
            <a:rPr lang="ru-RU" b="1" i="1" dirty="0" smtClean="0">
              <a:latin typeface="Georgia" pitchFamily="18" charset="0"/>
            </a:rPr>
            <a:t> та </a:t>
          </a:r>
          <a:r>
            <a:rPr lang="ru-RU" b="1" i="1" dirty="0" err="1" smtClean="0">
              <a:latin typeface="Georgia" pitchFamily="18" charset="0"/>
            </a:rPr>
            <a:t>рефлексів</a:t>
          </a:r>
          <a:r>
            <a:rPr lang="ru-RU" b="1" i="1" dirty="0" smtClean="0">
              <a:latin typeface="Georgia" pitchFamily="18" charset="0"/>
            </a:rPr>
            <a:t> (</a:t>
          </a:r>
          <a:r>
            <a:rPr lang="ru-RU" b="1" i="1" dirty="0" err="1" smtClean="0">
              <a:latin typeface="Georgia" pitchFamily="18" charset="0"/>
            </a:rPr>
            <a:t>арефлексія</a:t>
          </a:r>
          <a:r>
            <a:rPr lang="ru-RU" b="1" i="1" dirty="0" smtClean="0">
              <a:latin typeface="Georgia" pitchFamily="18" charset="0"/>
            </a:rPr>
            <a:t>), м</a:t>
          </a:r>
          <a:r>
            <a:rPr lang="en-US" b="1" i="1" dirty="0" smtClean="0">
              <a:latin typeface="Georgia" pitchFamily="18" charset="0"/>
            </a:rPr>
            <a:t>’</a:t>
          </a:r>
          <a:r>
            <a:rPr lang="ru-RU" b="1" i="1" dirty="0" err="1" smtClean="0">
              <a:latin typeface="Georgia" pitchFamily="18" charset="0"/>
            </a:rPr>
            <a:t>язова</a:t>
          </a:r>
          <a:r>
            <a:rPr lang="ru-RU" b="1" i="1" dirty="0" smtClean="0">
              <a:latin typeface="Georgia" pitchFamily="18" charset="0"/>
            </a:rPr>
            <a:t> </a:t>
          </a:r>
          <a:r>
            <a:rPr lang="ru-RU" b="1" i="1" dirty="0" err="1" smtClean="0">
              <a:latin typeface="Georgia" pitchFamily="18" charset="0"/>
            </a:rPr>
            <a:t>атонія</a:t>
          </a:r>
          <a:endParaRPr lang="ru-RU" b="1" i="1" dirty="0">
            <a:latin typeface="Georgia" pitchFamily="18" charset="0"/>
          </a:endParaRPr>
        </a:p>
      </dgm:t>
    </dgm:pt>
    <dgm:pt modelId="{82EBF529-E028-425B-BD6F-9A11D58D3661}" type="sibTrans" cxnId="{00CE8BB4-A8F9-49BE-9A76-6D82C1BB9063}">
      <dgm:prSet/>
      <dgm:spPr/>
      <dgm:t>
        <a:bodyPr/>
        <a:lstStyle/>
        <a:p>
          <a:endParaRPr lang="ru-RU"/>
        </a:p>
      </dgm:t>
    </dgm:pt>
    <dgm:pt modelId="{20DCBFC2-29F6-4914-BB1E-06EDBCDFA487}" type="parTrans" cxnId="{00CE8BB4-A8F9-49BE-9A76-6D82C1BB9063}">
      <dgm:prSet/>
      <dgm:spPr/>
      <dgm:t>
        <a:bodyPr/>
        <a:lstStyle/>
        <a:p>
          <a:endParaRPr lang="ru-RU"/>
        </a:p>
      </dgm:t>
    </dgm:pt>
    <dgm:pt modelId="{52186568-A32A-45AF-A9EB-2D8B19950E1A}" type="pres">
      <dgm:prSet presAssocID="{712296BF-63BD-4B70-AA7B-45B28E76B6E8}" presName="linear" presStyleCnt="0">
        <dgm:presLayoutVars>
          <dgm:dir/>
          <dgm:resizeHandles val="exact"/>
        </dgm:presLayoutVars>
      </dgm:prSet>
      <dgm:spPr/>
      <dgm:t>
        <a:bodyPr/>
        <a:lstStyle/>
        <a:p>
          <a:endParaRPr lang="ru-RU"/>
        </a:p>
      </dgm:t>
    </dgm:pt>
    <dgm:pt modelId="{259141E8-A7E6-4C9C-8F65-FDD860BAB14D}" type="pres">
      <dgm:prSet presAssocID="{3786B4F2-8DF4-4D85-BAFD-3649711DA63B}" presName="comp" presStyleCnt="0"/>
      <dgm:spPr/>
    </dgm:pt>
    <dgm:pt modelId="{AABDC421-ADD0-4122-BD65-13FD4B2295C2}" type="pres">
      <dgm:prSet presAssocID="{3786B4F2-8DF4-4D85-BAFD-3649711DA63B}" presName="box" presStyleLbl="node1" presStyleIdx="0" presStyleCnt="5"/>
      <dgm:spPr/>
      <dgm:t>
        <a:bodyPr/>
        <a:lstStyle/>
        <a:p>
          <a:endParaRPr lang="ru-RU"/>
        </a:p>
      </dgm:t>
    </dgm:pt>
    <dgm:pt modelId="{30358942-1112-4AAF-86E7-8057A3DE6522}" type="pres">
      <dgm:prSet presAssocID="{3786B4F2-8DF4-4D85-BAFD-3649711DA63B}" presName="img" presStyleLbl="fgImgPlace1" presStyleIdx="0" presStyleCnt="5"/>
      <dgm:spPr>
        <a:blipFill rotWithShape="1">
          <a:blip xmlns:r="http://schemas.openxmlformats.org/officeDocument/2006/relationships" r:embed="rId1"/>
          <a:stretch>
            <a:fillRect/>
          </a:stretch>
        </a:blipFill>
      </dgm:spPr>
    </dgm:pt>
    <dgm:pt modelId="{334EC0E1-E870-4845-8DE8-E9040252DDBC}" type="pres">
      <dgm:prSet presAssocID="{3786B4F2-8DF4-4D85-BAFD-3649711DA63B}" presName="text" presStyleLbl="node1" presStyleIdx="0" presStyleCnt="5">
        <dgm:presLayoutVars>
          <dgm:bulletEnabled val="1"/>
        </dgm:presLayoutVars>
      </dgm:prSet>
      <dgm:spPr/>
      <dgm:t>
        <a:bodyPr/>
        <a:lstStyle/>
        <a:p>
          <a:endParaRPr lang="ru-RU"/>
        </a:p>
      </dgm:t>
    </dgm:pt>
    <dgm:pt modelId="{6BA4D187-C20E-4082-BCA1-EF07434D30E8}" type="pres">
      <dgm:prSet presAssocID="{82EBF529-E028-425B-BD6F-9A11D58D3661}" presName="spacer" presStyleCnt="0"/>
      <dgm:spPr/>
    </dgm:pt>
    <dgm:pt modelId="{4C7AF076-FBE5-4A77-9D72-9611BC1E1A95}" type="pres">
      <dgm:prSet presAssocID="{305F9680-FB36-4590-BE6A-5B08A028DCA6}" presName="comp" presStyleCnt="0"/>
      <dgm:spPr/>
    </dgm:pt>
    <dgm:pt modelId="{AD3A7CB3-376D-484B-AE15-41E1F7446985}" type="pres">
      <dgm:prSet presAssocID="{305F9680-FB36-4590-BE6A-5B08A028DCA6}" presName="box" presStyleLbl="node1" presStyleIdx="1" presStyleCnt="5"/>
      <dgm:spPr/>
      <dgm:t>
        <a:bodyPr/>
        <a:lstStyle/>
        <a:p>
          <a:endParaRPr lang="ru-RU"/>
        </a:p>
      </dgm:t>
    </dgm:pt>
    <dgm:pt modelId="{72D26DB6-D735-48AA-81F9-2ED53608E3E8}" type="pres">
      <dgm:prSet presAssocID="{305F9680-FB36-4590-BE6A-5B08A028DCA6}" presName="img" presStyleLbl="fgImgPlace1" presStyleIdx="1" presStyleCnt="5"/>
      <dgm:spPr>
        <a:blipFill>
          <a:blip xmlns:r="http://schemas.openxmlformats.org/officeDocument/2006/relationships" r:embed="rId2" cstate="print">
            <a:extLst>
              <a:ext uri="{28A0092B-C50C-407E-A947-70E740481C1C}"/>
            </a:extLst>
          </a:blip>
          <a:srcRect/>
          <a:stretch>
            <a:fillRect t="-52000" b="-52000"/>
          </a:stretch>
        </a:blipFill>
      </dgm:spPr>
    </dgm:pt>
    <dgm:pt modelId="{E212BFBA-1BB9-4ED9-9DA2-89335C7CAD84}" type="pres">
      <dgm:prSet presAssocID="{305F9680-FB36-4590-BE6A-5B08A028DCA6}" presName="text" presStyleLbl="node1" presStyleIdx="1" presStyleCnt="5">
        <dgm:presLayoutVars>
          <dgm:bulletEnabled val="1"/>
        </dgm:presLayoutVars>
      </dgm:prSet>
      <dgm:spPr/>
      <dgm:t>
        <a:bodyPr/>
        <a:lstStyle/>
        <a:p>
          <a:endParaRPr lang="ru-RU"/>
        </a:p>
      </dgm:t>
    </dgm:pt>
    <dgm:pt modelId="{21C6D7D5-CE4E-4AF3-8702-57DF1DEBECCA}" type="pres">
      <dgm:prSet presAssocID="{9C994BF6-1D85-41D6-A41F-94A0AC826C80}" presName="spacer" presStyleCnt="0"/>
      <dgm:spPr/>
    </dgm:pt>
    <dgm:pt modelId="{D61750D2-BC2E-4DB3-8A26-39B8D306D7FA}" type="pres">
      <dgm:prSet presAssocID="{51AA4D48-324A-42B6-8268-97A25FC5D2D1}" presName="comp" presStyleCnt="0"/>
      <dgm:spPr/>
    </dgm:pt>
    <dgm:pt modelId="{AD6426C8-1CDA-41CD-BDDB-D91CBDDC4B4D}" type="pres">
      <dgm:prSet presAssocID="{51AA4D48-324A-42B6-8268-97A25FC5D2D1}" presName="box" presStyleLbl="node1" presStyleIdx="2" presStyleCnt="5" custScaleY="129621" custLinFactNeighborX="-847" custLinFactNeighborY="1061"/>
      <dgm:spPr/>
      <dgm:t>
        <a:bodyPr/>
        <a:lstStyle/>
        <a:p>
          <a:endParaRPr lang="ru-RU"/>
        </a:p>
      </dgm:t>
    </dgm:pt>
    <dgm:pt modelId="{EDA56228-AF01-4711-8542-8B98901A6EDF}" type="pres">
      <dgm:prSet presAssocID="{51AA4D48-324A-42B6-8268-97A25FC5D2D1}" presName="img" presStyleLbl="fgImgPlace1" presStyleIdx="2" presStyleCnt="5"/>
      <dgm:spPr>
        <a:blipFill rotWithShape="1">
          <a:blip xmlns:r="http://schemas.openxmlformats.org/officeDocument/2006/relationships" r:embed="rId3"/>
          <a:stretch>
            <a:fillRect/>
          </a:stretch>
        </a:blipFill>
      </dgm:spPr>
    </dgm:pt>
    <dgm:pt modelId="{B1CC686F-F207-4E3E-BFEC-90D3D1FE3A32}" type="pres">
      <dgm:prSet presAssocID="{51AA4D48-324A-42B6-8268-97A25FC5D2D1}" presName="text" presStyleLbl="node1" presStyleIdx="2" presStyleCnt="5">
        <dgm:presLayoutVars>
          <dgm:bulletEnabled val="1"/>
        </dgm:presLayoutVars>
      </dgm:prSet>
      <dgm:spPr/>
      <dgm:t>
        <a:bodyPr/>
        <a:lstStyle/>
        <a:p>
          <a:endParaRPr lang="ru-RU"/>
        </a:p>
      </dgm:t>
    </dgm:pt>
    <dgm:pt modelId="{78C2504F-0A07-4ADB-BCD0-0677BACC3D37}" type="pres">
      <dgm:prSet presAssocID="{D389B673-4264-4D0A-9D0A-71A8D6130F0B}" presName="spacer" presStyleCnt="0"/>
      <dgm:spPr/>
    </dgm:pt>
    <dgm:pt modelId="{85154580-E2C5-4EC5-9D22-E8D96BA82D0D}" type="pres">
      <dgm:prSet presAssocID="{ACF01B3C-7A82-4522-8287-E30A2C80219A}" presName="comp" presStyleCnt="0"/>
      <dgm:spPr/>
    </dgm:pt>
    <dgm:pt modelId="{2BA929EE-5763-4E6D-9BD2-8BDFDCA9178C}" type="pres">
      <dgm:prSet presAssocID="{ACF01B3C-7A82-4522-8287-E30A2C80219A}" presName="box" presStyleLbl="node1" presStyleIdx="3" presStyleCnt="5"/>
      <dgm:spPr/>
      <dgm:t>
        <a:bodyPr/>
        <a:lstStyle/>
        <a:p>
          <a:endParaRPr lang="ru-RU"/>
        </a:p>
      </dgm:t>
    </dgm:pt>
    <dgm:pt modelId="{19638FF7-1EBD-4C99-951D-2A491D8CA433}" type="pres">
      <dgm:prSet presAssocID="{ACF01B3C-7A82-4522-8287-E30A2C80219A}" presName="img" presStyleLbl="fgImgPlace1" presStyleIdx="3" presStyleCnt="5"/>
      <dgm:spPr>
        <a:blipFill rotWithShape="1">
          <a:blip xmlns:r="http://schemas.openxmlformats.org/officeDocument/2006/relationships" r:embed="rId1"/>
          <a:stretch>
            <a:fillRect/>
          </a:stretch>
        </a:blipFill>
      </dgm:spPr>
    </dgm:pt>
    <dgm:pt modelId="{4521CC53-C322-44D7-8FB8-28378BC46479}" type="pres">
      <dgm:prSet presAssocID="{ACF01B3C-7A82-4522-8287-E30A2C80219A}" presName="text" presStyleLbl="node1" presStyleIdx="3" presStyleCnt="5">
        <dgm:presLayoutVars>
          <dgm:bulletEnabled val="1"/>
        </dgm:presLayoutVars>
      </dgm:prSet>
      <dgm:spPr/>
      <dgm:t>
        <a:bodyPr/>
        <a:lstStyle/>
        <a:p>
          <a:endParaRPr lang="ru-RU"/>
        </a:p>
      </dgm:t>
    </dgm:pt>
    <dgm:pt modelId="{62EDF8D1-B0AD-44F3-9183-D9ABD271BC62}" type="pres">
      <dgm:prSet presAssocID="{B8450B2F-0382-47C1-A10F-24C6C2992EB8}" presName="spacer" presStyleCnt="0"/>
      <dgm:spPr/>
    </dgm:pt>
    <dgm:pt modelId="{1231BCF7-85E5-4CD1-8980-727F969CB53E}" type="pres">
      <dgm:prSet presAssocID="{50CAD8F9-7101-4532-8924-677E8175F00C}" presName="comp" presStyleCnt="0"/>
      <dgm:spPr/>
    </dgm:pt>
    <dgm:pt modelId="{C88F111E-0A53-4D23-9790-8590285F0CC9}" type="pres">
      <dgm:prSet presAssocID="{50CAD8F9-7101-4532-8924-677E8175F00C}" presName="box" presStyleLbl="node1" presStyleIdx="4" presStyleCnt="5"/>
      <dgm:spPr/>
      <dgm:t>
        <a:bodyPr/>
        <a:lstStyle/>
        <a:p>
          <a:endParaRPr lang="ru-RU"/>
        </a:p>
      </dgm:t>
    </dgm:pt>
    <dgm:pt modelId="{7C5FEC5B-8081-40AD-AC6F-DDC2454DD6A0}" type="pres">
      <dgm:prSet presAssocID="{50CAD8F9-7101-4532-8924-677E8175F00C}" presName="img" presStyleLbl="fgImgPlace1" presStyleIdx="4" presStyleCnt="5"/>
      <dgm:spPr>
        <a:blipFill rotWithShape="1">
          <a:blip xmlns:r="http://schemas.openxmlformats.org/officeDocument/2006/relationships" r:embed="rId1"/>
          <a:stretch>
            <a:fillRect/>
          </a:stretch>
        </a:blipFill>
      </dgm:spPr>
    </dgm:pt>
    <dgm:pt modelId="{D0F26C8E-C857-4564-9A9B-FCCF7E5D2C3F}" type="pres">
      <dgm:prSet presAssocID="{50CAD8F9-7101-4532-8924-677E8175F00C}" presName="text" presStyleLbl="node1" presStyleIdx="4" presStyleCnt="5">
        <dgm:presLayoutVars>
          <dgm:bulletEnabled val="1"/>
        </dgm:presLayoutVars>
      </dgm:prSet>
      <dgm:spPr/>
      <dgm:t>
        <a:bodyPr/>
        <a:lstStyle/>
        <a:p>
          <a:endParaRPr lang="ru-RU"/>
        </a:p>
      </dgm:t>
    </dgm:pt>
  </dgm:ptLst>
  <dgm:cxnLst>
    <dgm:cxn modelId="{CD457416-EBC9-43A0-8055-4EDF95B17AC7}" srcId="{712296BF-63BD-4B70-AA7B-45B28E76B6E8}" destId="{305F9680-FB36-4590-BE6A-5B08A028DCA6}" srcOrd="1" destOrd="0" parTransId="{BBFC0881-FB4D-4E35-B2ED-47D5A783C5D8}" sibTransId="{9C994BF6-1D85-41D6-A41F-94A0AC826C80}"/>
    <dgm:cxn modelId="{85B0BE1F-52AD-471D-A219-DF241440FC54}" type="presOf" srcId="{3786B4F2-8DF4-4D85-BAFD-3649711DA63B}" destId="{AABDC421-ADD0-4122-BD65-13FD4B2295C2}" srcOrd="0" destOrd="0" presId="urn:microsoft.com/office/officeart/2005/8/layout/vList4#2"/>
    <dgm:cxn modelId="{B1A229A9-7CDA-4018-ACF6-5E6832B4F147}" srcId="{712296BF-63BD-4B70-AA7B-45B28E76B6E8}" destId="{ACF01B3C-7A82-4522-8287-E30A2C80219A}" srcOrd="3" destOrd="0" parTransId="{40D45A81-E71F-477F-AC7D-E1040A9F63D2}" sibTransId="{B8450B2F-0382-47C1-A10F-24C6C2992EB8}"/>
    <dgm:cxn modelId="{A6696299-BD13-46AA-BBE9-9C98224BD6CF}" type="presOf" srcId="{51AA4D48-324A-42B6-8268-97A25FC5D2D1}" destId="{B1CC686F-F207-4E3E-BFEC-90D3D1FE3A32}" srcOrd="1" destOrd="0" presId="urn:microsoft.com/office/officeart/2005/8/layout/vList4#2"/>
    <dgm:cxn modelId="{CD78D762-5EA7-4C0B-A76C-B02C86E7533B}" type="presOf" srcId="{305F9680-FB36-4590-BE6A-5B08A028DCA6}" destId="{E212BFBA-1BB9-4ED9-9DA2-89335C7CAD84}" srcOrd="1" destOrd="0" presId="urn:microsoft.com/office/officeart/2005/8/layout/vList4#2"/>
    <dgm:cxn modelId="{A977F612-1552-41B8-A06D-8DFFD9D02E8F}" type="presOf" srcId="{ACF01B3C-7A82-4522-8287-E30A2C80219A}" destId="{4521CC53-C322-44D7-8FB8-28378BC46479}" srcOrd="1" destOrd="0" presId="urn:microsoft.com/office/officeart/2005/8/layout/vList4#2"/>
    <dgm:cxn modelId="{D68C8D37-E455-42AA-B3D5-38D08600D2D3}" type="presOf" srcId="{305F9680-FB36-4590-BE6A-5B08A028DCA6}" destId="{AD3A7CB3-376D-484B-AE15-41E1F7446985}" srcOrd="0" destOrd="0" presId="urn:microsoft.com/office/officeart/2005/8/layout/vList4#2"/>
    <dgm:cxn modelId="{00CE8BB4-A8F9-49BE-9A76-6D82C1BB9063}" srcId="{712296BF-63BD-4B70-AA7B-45B28E76B6E8}" destId="{3786B4F2-8DF4-4D85-BAFD-3649711DA63B}" srcOrd="0" destOrd="0" parTransId="{20DCBFC2-29F6-4914-BB1E-06EDBCDFA487}" sibTransId="{82EBF529-E028-425B-BD6F-9A11D58D3661}"/>
    <dgm:cxn modelId="{B0E99B28-D52C-4A0A-A2D6-840B672F6653}" type="presOf" srcId="{ACF01B3C-7A82-4522-8287-E30A2C80219A}" destId="{2BA929EE-5763-4E6D-9BD2-8BDFDCA9178C}" srcOrd="0" destOrd="0" presId="urn:microsoft.com/office/officeart/2005/8/layout/vList4#2"/>
    <dgm:cxn modelId="{1940B9ED-AE11-420A-89CD-84E1319F9112}" type="presOf" srcId="{50CAD8F9-7101-4532-8924-677E8175F00C}" destId="{C88F111E-0A53-4D23-9790-8590285F0CC9}" srcOrd="0" destOrd="0" presId="urn:microsoft.com/office/officeart/2005/8/layout/vList4#2"/>
    <dgm:cxn modelId="{650E8148-6D04-4FC0-8FCC-8898E18724D1}" type="presOf" srcId="{3786B4F2-8DF4-4D85-BAFD-3649711DA63B}" destId="{334EC0E1-E870-4845-8DE8-E9040252DDBC}" srcOrd="1" destOrd="0" presId="urn:microsoft.com/office/officeart/2005/8/layout/vList4#2"/>
    <dgm:cxn modelId="{D5D091A5-A803-460C-8A12-A07A82BC506A}" type="presOf" srcId="{712296BF-63BD-4B70-AA7B-45B28E76B6E8}" destId="{52186568-A32A-45AF-A9EB-2D8B19950E1A}" srcOrd="0" destOrd="0" presId="urn:microsoft.com/office/officeart/2005/8/layout/vList4#2"/>
    <dgm:cxn modelId="{337D42F6-CC94-434C-95F8-89F44EDD18D0}" type="presOf" srcId="{50CAD8F9-7101-4532-8924-677E8175F00C}" destId="{D0F26C8E-C857-4564-9A9B-FCCF7E5D2C3F}" srcOrd="1" destOrd="0" presId="urn:microsoft.com/office/officeart/2005/8/layout/vList4#2"/>
    <dgm:cxn modelId="{65AD971D-8675-4216-BC02-6AE42F753407}" srcId="{712296BF-63BD-4B70-AA7B-45B28E76B6E8}" destId="{51AA4D48-324A-42B6-8268-97A25FC5D2D1}" srcOrd="2" destOrd="0" parTransId="{5769851B-9E58-4169-92CA-EF22BC4DAE2F}" sibTransId="{D389B673-4264-4D0A-9D0A-71A8D6130F0B}"/>
    <dgm:cxn modelId="{E008F1FE-3D66-4901-86E7-096ED1CF4821}" srcId="{712296BF-63BD-4B70-AA7B-45B28E76B6E8}" destId="{50CAD8F9-7101-4532-8924-677E8175F00C}" srcOrd="4" destOrd="0" parTransId="{F45A017E-B072-4891-A544-750617D6EE5B}" sibTransId="{77711F2A-0B56-4BA0-B517-261F3C0078DC}"/>
    <dgm:cxn modelId="{8CB802CE-D5DD-408F-B549-9D39FC698002}" type="presOf" srcId="{51AA4D48-324A-42B6-8268-97A25FC5D2D1}" destId="{AD6426C8-1CDA-41CD-BDDB-D91CBDDC4B4D}" srcOrd="0" destOrd="0" presId="urn:microsoft.com/office/officeart/2005/8/layout/vList4#2"/>
    <dgm:cxn modelId="{43688230-1B7C-4A93-907A-A61789004B42}" type="presParOf" srcId="{52186568-A32A-45AF-A9EB-2D8B19950E1A}" destId="{259141E8-A7E6-4C9C-8F65-FDD860BAB14D}" srcOrd="0" destOrd="0" presId="urn:microsoft.com/office/officeart/2005/8/layout/vList4#2"/>
    <dgm:cxn modelId="{8B8ECA71-8DFD-46B5-A7B3-26DECA1C143C}" type="presParOf" srcId="{259141E8-A7E6-4C9C-8F65-FDD860BAB14D}" destId="{AABDC421-ADD0-4122-BD65-13FD4B2295C2}" srcOrd="0" destOrd="0" presId="urn:microsoft.com/office/officeart/2005/8/layout/vList4#2"/>
    <dgm:cxn modelId="{ABF1E63A-E299-4B95-B40F-C15D3EC03B62}" type="presParOf" srcId="{259141E8-A7E6-4C9C-8F65-FDD860BAB14D}" destId="{30358942-1112-4AAF-86E7-8057A3DE6522}" srcOrd="1" destOrd="0" presId="urn:microsoft.com/office/officeart/2005/8/layout/vList4#2"/>
    <dgm:cxn modelId="{5ED455BA-F3CD-4B52-B64C-AC53D03B93DB}" type="presParOf" srcId="{259141E8-A7E6-4C9C-8F65-FDD860BAB14D}" destId="{334EC0E1-E870-4845-8DE8-E9040252DDBC}" srcOrd="2" destOrd="0" presId="urn:microsoft.com/office/officeart/2005/8/layout/vList4#2"/>
    <dgm:cxn modelId="{24951C93-4834-4446-ACE6-BBA63B6D877D}" type="presParOf" srcId="{52186568-A32A-45AF-A9EB-2D8B19950E1A}" destId="{6BA4D187-C20E-4082-BCA1-EF07434D30E8}" srcOrd="1" destOrd="0" presId="urn:microsoft.com/office/officeart/2005/8/layout/vList4#2"/>
    <dgm:cxn modelId="{7A1D1779-6FA3-40F1-8963-7F8444DCD6C8}" type="presParOf" srcId="{52186568-A32A-45AF-A9EB-2D8B19950E1A}" destId="{4C7AF076-FBE5-4A77-9D72-9611BC1E1A95}" srcOrd="2" destOrd="0" presId="urn:microsoft.com/office/officeart/2005/8/layout/vList4#2"/>
    <dgm:cxn modelId="{EC1347F5-9D0D-43A2-BBBC-85848E3E5077}" type="presParOf" srcId="{4C7AF076-FBE5-4A77-9D72-9611BC1E1A95}" destId="{AD3A7CB3-376D-484B-AE15-41E1F7446985}" srcOrd="0" destOrd="0" presId="urn:microsoft.com/office/officeart/2005/8/layout/vList4#2"/>
    <dgm:cxn modelId="{F5182F05-A36A-40B7-8042-96B5C108CF7D}" type="presParOf" srcId="{4C7AF076-FBE5-4A77-9D72-9611BC1E1A95}" destId="{72D26DB6-D735-48AA-81F9-2ED53608E3E8}" srcOrd="1" destOrd="0" presId="urn:microsoft.com/office/officeart/2005/8/layout/vList4#2"/>
    <dgm:cxn modelId="{6C5203D1-D694-4BF5-B044-C583ACDC83AF}" type="presParOf" srcId="{4C7AF076-FBE5-4A77-9D72-9611BC1E1A95}" destId="{E212BFBA-1BB9-4ED9-9DA2-89335C7CAD84}" srcOrd="2" destOrd="0" presId="urn:microsoft.com/office/officeart/2005/8/layout/vList4#2"/>
    <dgm:cxn modelId="{B796AE26-1297-4142-9279-3C97DB535D90}" type="presParOf" srcId="{52186568-A32A-45AF-A9EB-2D8B19950E1A}" destId="{21C6D7D5-CE4E-4AF3-8702-57DF1DEBECCA}" srcOrd="3" destOrd="0" presId="urn:microsoft.com/office/officeart/2005/8/layout/vList4#2"/>
    <dgm:cxn modelId="{4F77EA0D-7481-4DE8-9C19-23C89D50B468}" type="presParOf" srcId="{52186568-A32A-45AF-A9EB-2D8B19950E1A}" destId="{D61750D2-BC2E-4DB3-8A26-39B8D306D7FA}" srcOrd="4" destOrd="0" presId="urn:microsoft.com/office/officeart/2005/8/layout/vList4#2"/>
    <dgm:cxn modelId="{22D9B8D6-0F7B-487B-8BC1-487F7D034578}" type="presParOf" srcId="{D61750D2-BC2E-4DB3-8A26-39B8D306D7FA}" destId="{AD6426C8-1CDA-41CD-BDDB-D91CBDDC4B4D}" srcOrd="0" destOrd="0" presId="urn:microsoft.com/office/officeart/2005/8/layout/vList4#2"/>
    <dgm:cxn modelId="{8C6C6A05-BB3E-42C5-8620-68FDE4C85DE8}" type="presParOf" srcId="{D61750D2-BC2E-4DB3-8A26-39B8D306D7FA}" destId="{EDA56228-AF01-4711-8542-8B98901A6EDF}" srcOrd="1" destOrd="0" presId="urn:microsoft.com/office/officeart/2005/8/layout/vList4#2"/>
    <dgm:cxn modelId="{2669598F-B820-4CD1-96EE-3BEB9E1B176C}" type="presParOf" srcId="{D61750D2-BC2E-4DB3-8A26-39B8D306D7FA}" destId="{B1CC686F-F207-4E3E-BFEC-90D3D1FE3A32}" srcOrd="2" destOrd="0" presId="urn:microsoft.com/office/officeart/2005/8/layout/vList4#2"/>
    <dgm:cxn modelId="{57DE788F-A751-4532-AE5F-6E3503C7212C}" type="presParOf" srcId="{52186568-A32A-45AF-A9EB-2D8B19950E1A}" destId="{78C2504F-0A07-4ADB-BCD0-0677BACC3D37}" srcOrd="5" destOrd="0" presId="urn:microsoft.com/office/officeart/2005/8/layout/vList4#2"/>
    <dgm:cxn modelId="{6CE620CF-C30C-45A9-8430-3EB8D94B7C08}" type="presParOf" srcId="{52186568-A32A-45AF-A9EB-2D8B19950E1A}" destId="{85154580-E2C5-4EC5-9D22-E8D96BA82D0D}" srcOrd="6" destOrd="0" presId="urn:microsoft.com/office/officeart/2005/8/layout/vList4#2"/>
    <dgm:cxn modelId="{8D5080FC-F946-4BA4-A387-D18E0428DA28}" type="presParOf" srcId="{85154580-E2C5-4EC5-9D22-E8D96BA82D0D}" destId="{2BA929EE-5763-4E6D-9BD2-8BDFDCA9178C}" srcOrd="0" destOrd="0" presId="urn:microsoft.com/office/officeart/2005/8/layout/vList4#2"/>
    <dgm:cxn modelId="{3D0F0527-8656-4D5E-A223-A5C053C8911B}" type="presParOf" srcId="{85154580-E2C5-4EC5-9D22-E8D96BA82D0D}" destId="{19638FF7-1EBD-4C99-951D-2A491D8CA433}" srcOrd="1" destOrd="0" presId="urn:microsoft.com/office/officeart/2005/8/layout/vList4#2"/>
    <dgm:cxn modelId="{303492F6-F233-4388-A685-9001A711FD57}" type="presParOf" srcId="{85154580-E2C5-4EC5-9D22-E8D96BA82D0D}" destId="{4521CC53-C322-44D7-8FB8-28378BC46479}" srcOrd="2" destOrd="0" presId="urn:microsoft.com/office/officeart/2005/8/layout/vList4#2"/>
    <dgm:cxn modelId="{99968D8B-D6C7-44A7-8F73-C9968D4DA115}" type="presParOf" srcId="{52186568-A32A-45AF-A9EB-2D8B19950E1A}" destId="{62EDF8D1-B0AD-44F3-9183-D9ABD271BC62}" srcOrd="7" destOrd="0" presId="urn:microsoft.com/office/officeart/2005/8/layout/vList4#2"/>
    <dgm:cxn modelId="{2DDFCB4D-E907-4EBD-AEBE-91241C15EFC2}" type="presParOf" srcId="{52186568-A32A-45AF-A9EB-2D8B19950E1A}" destId="{1231BCF7-85E5-4CD1-8980-727F969CB53E}" srcOrd="8" destOrd="0" presId="urn:microsoft.com/office/officeart/2005/8/layout/vList4#2"/>
    <dgm:cxn modelId="{37B2C52D-BF10-41B9-8BD3-C22F13C1ED5A}" type="presParOf" srcId="{1231BCF7-85E5-4CD1-8980-727F969CB53E}" destId="{C88F111E-0A53-4D23-9790-8590285F0CC9}" srcOrd="0" destOrd="0" presId="urn:microsoft.com/office/officeart/2005/8/layout/vList4#2"/>
    <dgm:cxn modelId="{FAA9FF79-3A57-46A7-B2F1-07C55BE2D848}" type="presParOf" srcId="{1231BCF7-85E5-4CD1-8980-727F969CB53E}" destId="{7C5FEC5B-8081-40AD-AC6F-DDC2454DD6A0}" srcOrd="1" destOrd="0" presId="urn:microsoft.com/office/officeart/2005/8/layout/vList4#2"/>
    <dgm:cxn modelId="{D38E431F-CD50-482F-813E-D2FDFA56BF7E}" type="presParOf" srcId="{1231BCF7-85E5-4CD1-8980-727F969CB53E}" destId="{D0F26C8E-C857-4564-9A9B-FCCF7E5D2C3F}"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651299-ADC0-48E7-ABEB-FDEAAA122142}" type="doc">
      <dgm:prSet loTypeId="urn:microsoft.com/office/officeart/2005/8/layout/chevron2" loCatId="list" qsTypeId="urn:microsoft.com/office/officeart/2005/8/quickstyle/3d6" qsCatId="3D" csTypeId="urn:microsoft.com/office/officeart/2005/8/colors/accent1_2#2" csCatId="accent1" phldr="1"/>
      <dgm:spPr/>
      <dgm:t>
        <a:bodyPr/>
        <a:lstStyle/>
        <a:p>
          <a:endParaRPr lang="ru-RU"/>
        </a:p>
      </dgm:t>
    </dgm:pt>
    <dgm:pt modelId="{552B3465-4EB8-4D37-B522-F95176F71EE9}">
      <dgm:prSet phldrT="[Текст]"/>
      <dgm:spPr/>
      <dgm:t>
        <a:bodyPr/>
        <a:lstStyle/>
        <a:p>
          <a:r>
            <a:rPr lang="uk-UA" dirty="0" smtClean="0"/>
            <a:t>1</a:t>
          </a:r>
          <a:endParaRPr lang="ru-RU" dirty="0"/>
        </a:p>
      </dgm:t>
    </dgm:pt>
    <dgm:pt modelId="{5C47899C-E306-40DC-8F19-20EC281372CF}" type="parTrans" cxnId="{8C473CC3-59E3-4962-A84A-29DC4C0DF097}">
      <dgm:prSet/>
      <dgm:spPr/>
      <dgm:t>
        <a:bodyPr/>
        <a:lstStyle/>
        <a:p>
          <a:endParaRPr lang="ru-RU"/>
        </a:p>
      </dgm:t>
    </dgm:pt>
    <dgm:pt modelId="{F1315F06-0CCB-4758-A116-2289B0B3FD63}" type="sibTrans" cxnId="{8C473CC3-59E3-4962-A84A-29DC4C0DF097}">
      <dgm:prSet/>
      <dgm:spPr/>
      <dgm:t>
        <a:bodyPr/>
        <a:lstStyle/>
        <a:p>
          <a:endParaRPr lang="ru-RU"/>
        </a:p>
      </dgm:t>
    </dgm:pt>
    <dgm:pt modelId="{A3025CF8-A5D4-4821-97C8-B45DF7002603}">
      <dgm:prSet phldrT="[Текст]"/>
      <dgm:spPr/>
      <dgm:t>
        <a:bodyPr/>
        <a:lstStyle/>
        <a:p>
          <a:r>
            <a:rPr lang="uk-UA" dirty="0" smtClean="0"/>
            <a:t>2</a:t>
          </a:r>
          <a:endParaRPr lang="ru-RU" dirty="0"/>
        </a:p>
      </dgm:t>
    </dgm:pt>
    <dgm:pt modelId="{8DD0C5F8-C53C-4F0F-B6A8-2B55A16DD2AB}" type="parTrans" cxnId="{937D78AB-BCE2-44B1-92C6-C5880400599C}">
      <dgm:prSet/>
      <dgm:spPr/>
      <dgm:t>
        <a:bodyPr/>
        <a:lstStyle/>
        <a:p>
          <a:endParaRPr lang="ru-RU"/>
        </a:p>
      </dgm:t>
    </dgm:pt>
    <dgm:pt modelId="{D12DAB90-2BA0-40BE-95B4-28C903FA5D7C}" type="sibTrans" cxnId="{937D78AB-BCE2-44B1-92C6-C5880400599C}">
      <dgm:prSet/>
      <dgm:spPr/>
      <dgm:t>
        <a:bodyPr/>
        <a:lstStyle/>
        <a:p>
          <a:endParaRPr lang="ru-RU"/>
        </a:p>
      </dgm:t>
    </dgm:pt>
    <dgm:pt modelId="{72B40524-6AE5-46DA-9AD1-F305086CA457}">
      <dgm:prSet phldrT="[Текст]"/>
      <dgm:spPr/>
      <dgm:t>
        <a:bodyPr/>
        <a:lstStyle/>
        <a:p>
          <a:r>
            <a:rPr lang="uk-UA" b="1" dirty="0" smtClean="0"/>
            <a:t>Наявність симптому ”котяче око” </a:t>
          </a:r>
          <a:endParaRPr lang="ru-RU" dirty="0"/>
        </a:p>
      </dgm:t>
    </dgm:pt>
    <dgm:pt modelId="{DF4F9AC9-A703-49A6-A6D0-66095CA27095}" type="parTrans" cxnId="{2BB4A121-6D63-4CCA-B0A1-D91AD8EA981C}">
      <dgm:prSet/>
      <dgm:spPr/>
      <dgm:t>
        <a:bodyPr/>
        <a:lstStyle/>
        <a:p>
          <a:endParaRPr lang="ru-RU"/>
        </a:p>
      </dgm:t>
    </dgm:pt>
    <dgm:pt modelId="{C6FD4B8C-3843-4285-882F-2A4CB3FA6AC3}" type="sibTrans" cxnId="{2BB4A121-6D63-4CCA-B0A1-D91AD8EA981C}">
      <dgm:prSet/>
      <dgm:spPr/>
      <dgm:t>
        <a:bodyPr/>
        <a:lstStyle/>
        <a:p>
          <a:endParaRPr lang="ru-RU"/>
        </a:p>
      </dgm:t>
    </dgm:pt>
    <dgm:pt modelId="{F7A7CA38-4C21-4953-A518-A88643716425}">
      <dgm:prSet phldrT="[Текст]"/>
      <dgm:spPr/>
      <dgm:t>
        <a:bodyPr/>
        <a:lstStyle/>
        <a:p>
          <a:r>
            <a:rPr lang="uk-UA" dirty="0" smtClean="0"/>
            <a:t>3</a:t>
          </a:r>
          <a:endParaRPr lang="ru-RU" dirty="0"/>
        </a:p>
      </dgm:t>
    </dgm:pt>
    <dgm:pt modelId="{9D765F7D-E737-4789-B934-D4F1C2CDAFBD}" type="parTrans" cxnId="{9E68BEAD-C943-4509-87EF-7D6067067795}">
      <dgm:prSet/>
      <dgm:spPr/>
      <dgm:t>
        <a:bodyPr/>
        <a:lstStyle/>
        <a:p>
          <a:endParaRPr lang="ru-RU"/>
        </a:p>
      </dgm:t>
    </dgm:pt>
    <dgm:pt modelId="{32F44C5B-F6D5-4B7C-A620-3F119219CE31}" type="sibTrans" cxnId="{9E68BEAD-C943-4509-87EF-7D6067067795}">
      <dgm:prSet/>
      <dgm:spPr/>
      <dgm:t>
        <a:bodyPr/>
        <a:lstStyle/>
        <a:p>
          <a:endParaRPr lang="ru-RU"/>
        </a:p>
      </dgm:t>
    </dgm:pt>
    <dgm:pt modelId="{8140408B-9FC8-477B-83EB-6328E0528AEA}">
      <dgm:prSet phldrT="[Текст]"/>
      <dgm:spPr/>
      <dgm:t>
        <a:bodyPr/>
        <a:lstStyle/>
        <a:p>
          <a:r>
            <a:rPr lang="uk-UA" b="1" dirty="0" smtClean="0"/>
            <a:t>Зниження температури тіла </a:t>
          </a:r>
          <a:endParaRPr lang="ru-RU" dirty="0"/>
        </a:p>
      </dgm:t>
    </dgm:pt>
    <dgm:pt modelId="{D0D4C0D2-4FE3-449E-8F07-698CFB7B7C7F}" type="parTrans" cxnId="{12984B41-1E43-4301-A6DB-DBA453F211C9}">
      <dgm:prSet/>
      <dgm:spPr/>
      <dgm:t>
        <a:bodyPr/>
        <a:lstStyle/>
        <a:p>
          <a:endParaRPr lang="ru-RU"/>
        </a:p>
      </dgm:t>
    </dgm:pt>
    <dgm:pt modelId="{C6A42E21-70CA-4736-8067-CC2C5A2C7830}" type="sibTrans" cxnId="{12984B41-1E43-4301-A6DB-DBA453F211C9}">
      <dgm:prSet/>
      <dgm:spPr/>
      <dgm:t>
        <a:bodyPr/>
        <a:lstStyle/>
        <a:p>
          <a:endParaRPr lang="ru-RU"/>
        </a:p>
      </dgm:t>
    </dgm:pt>
    <dgm:pt modelId="{B0286D15-7D84-4F7D-8BD9-862E728C6C5E}">
      <dgm:prSet/>
      <dgm:spPr/>
      <dgm:t>
        <a:bodyPr/>
        <a:lstStyle/>
        <a:p>
          <a:r>
            <a:rPr lang="uk-UA" b="1" dirty="0" smtClean="0"/>
            <a:t>Помутніння і висихання рогівки ока</a:t>
          </a:r>
          <a:endParaRPr lang="uk-UA" b="1" dirty="0"/>
        </a:p>
      </dgm:t>
    </dgm:pt>
    <dgm:pt modelId="{0220A1C3-71E6-49C3-9CE4-012FC605A337}" type="parTrans" cxnId="{AA56B6BD-10AF-44C2-BF9F-02FE3CCC9311}">
      <dgm:prSet/>
      <dgm:spPr/>
      <dgm:t>
        <a:bodyPr/>
        <a:lstStyle/>
        <a:p>
          <a:endParaRPr lang="ru-RU"/>
        </a:p>
      </dgm:t>
    </dgm:pt>
    <dgm:pt modelId="{E7E83CB2-1026-4BB6-B883-666D60B2E565}" type="sibTrans" cxnId="{AA56B6BD-10AF-44C2-BF9F-02FE3CCC9311}">
      <dgm:prSet/>
      <dgm:spPr/>
      <dgm:t>
        <a:bodyPr/>
        <a:lstStyle/>
        <a:p>
          <a:endParaRPr lang="ru-RU"/>
        </a:p>
      </dgm:t>
    </dgm:pt>
    <dgm:pt modelId="{B11C9F51-DBBD-415E-A0D7-A86BB5F5533E}">
      <dgm:prSet/>
      <dgm:spPr/>
      <dgm:t>
        <a:bodyPr/>
        <a:lstStyle/>
        <a:p>
          <a:r>
            <a:rPr lang="uk-UA" dirty="0" smtClean="0"/>
            <a:t>4</a:t>
          </a:r>
          <a:endParaRPr lang="ru-RU" dirty="0"/>
        </a:p>
      </dgm:t>
    </dgm:pt>
    <dgm:pt modelId="{FFFE79AB-9220-4B11-906F-719CC7259775}" type="parTrans" cxnId="{01820100-D586-40B1-8CD6-C5E54A58E9EA}">
      <dgm:prSet/>
      <dgm:spPr/>
      <dgm:t>
        <a:bodyPr/>
        <a:lstStyle/>
        <a:p>
          <a:endParaRPr lang="ru-RU"/>
        </a:p>
      </dgm:t>
    </dgm:pt>
    <dgm:pt modelId="{A1018A03-33EA-4939-887F-B951CB638720}" type="sibTrans" cxnId="{01820100-D586-40B1-8CD6-C5E54A58E9EA}">
      <dgm:prSet/>
      <dgm:spPr/>
      <dgm:t>
        <a:bodyPr/>
        <a:lstStyle/>
        <a:p>
          <a:endParaRPr lang="ru-RU"/>
        </a:p>
      </dgm:t>
    </dgm:pt>
    <dgm:pt modelId="{7E38021C-C68E-44D0-A771-8283EA808463}">
      <dgm:prSet/>
      <dgm:spPr/>
      <dgm:t>
        <a:bodyPr/>
        <a:lstStyle/>
        <a:p>
          <a:r>
            <a:rPr lang="uk-UA" b="1" dirty="0" smtClean="0"/>
            <a:t>Поява плям синьо-фіолетового відтінку </a:t>
          </a:r>
          <a:endParaRPr lang="ru-RU" dirty="0"/>
        </a:p>
      </dgm:t>
    </dgm:pt>
    <dgm:pt modelId="{DD7C3F55-AE8C-4E54-ABA1-E05935131214}" type="parTrans" cxnId="{6C25A2D3-C6BA-44D9-B024-C2797B66B630}">
      <dgm:prSet/>
      <dgm:spPr/>
      <dgm:t>
        <a:bodyPr/>
        <a:lstStyle/>
        <a:p>
          <a:endParaRPr lang="ru-RU"/>
        </a:p>
      </dgm:t>
    </dgm:pt>
    <dgm:pt modelId="{A0BE308D-3424-4212-8500-3451F252132F}" type="sibTrans" cxnId="{6C25A2D3-C6BA-44D9-B024-C2797B66B630}">
      <dgm:prSet/>
      <dgm:spPr/>
      <dgm:t>
        <a:bodyPr/>
        <a:lstStyle/>
        <a:p>
          <a:endParaRPr lang="ru-RU"/>
        </a:p>
      </dgm:t>
    </dgm:pt>
    <dgm:pt modelId="{FAECADE7-98A3-4642-89A7-F99FA8A30435}">
      <dgm:prSet/>
      <dgm:spPr/>
      <dgm:t>
        <a:bodyPr/>
        <a:lstStyle/>
        <a:p>
          <a:r>
            <a:rPr lang="uk-UA" dirty="0" smtClean="0"/>
            <a:t>5</a:t>
          </a:r>
          <a:endParaRPr lang="ru-RU" dirty="0"/>
        </a:p>
      </dgm:t>
    </dgm:pt>
    <dgm:pt modelId="{B09BC2A3-B898-4EB6-A603-1A62EBAB9117}" type="parTrans" cxnId="{96CE48FA-9CA2-42A2-AD85-1B01E4C7E6D0}">
      <dgm:prSet/>
      <dgm:spPr/>
      <dgm:t>
        <a:bodyPr/>
        <a:lstStyle/>
        <a:p>
          <a:endParaRPr lang="ru-RU"/>
        </a:p>
      </dgm:t>
    </dgm:pt>
    <dgm:pt modelId="{6537117B-8A5C-4128-AEED-F0596CB620B1}" type="sibTrans" cxnId="{96CE48FA-9CA2-42A2-AD85-1B01E4C7E6D0}">
      <dgm:prSet/>
      <dgm:spPr/>
      <dgm:t>
        <a:bodyPr/>
        <a:lstStyle/>
        <a:p>
          <a:endParaRPr lang="ru-RU"/>
        </a:p>
      </dgm:t>
    </dgm:pt>
    <dgm:pt modelId="{78D9E894-3209-4B00-8A53-A985ADA43A0E}">
      <dgm:prSet/>
      <dgm:spPr/>
      <dgm:t>
        <a:bodyPr/>
        <a:lstStyle/>
        <a:p>
          <a:r>
            <a:rPr lang="uk-UA" b="1" dirty="0" smtClean="0"/>
            <a:t>Трупне заклякання – через 2-4 години після смерті</a:t>
          </a:r>
          <a:endParaRPr lang="ru-RU" dirty="0"/>
        </a:p>
      </dgm:t>
    </dgm:pt>
    <dgm:pt modelId="{C3AD3403-EBA7-421A-833F-8AD7B3521744}" type="parTrans" cxnId="{679F7566-9E63-4041-AA62-D725F491B82B}">
      <dgm:prSet/>
      <dgm:spPr/>
      <dgm:t>
        <a:bodyPr/>
        <a:lstStyle/>
        <a:p>
          <a:endParaRPr lang="ru-RU"/>
        </a:p>
      </dgm:t>
    </dgm:pt>
    <dgm:pt modelId="{72516A7E-70B9-4576-AA51-49DFDA34C4D9}" type="sibTrans" cxnId="{679F7566-9E63-4041-AA62-D725F491B82B}">
      <dgm:prSet/>
      <dgm:spPr/>
      <dgm:t>
        <a:bodyPr/>
        <a:lstStyle/>
        <a:p>
          <a:endParaRPr lang="ru-RU"/>
        </a:p>
      </dgm:t>
    </dgm:pt>
    <dgm:pt modelId="{4619708E-DFA9-4EBE-9675-048DCF336232}" type="pres">
      <dgm:prSet presAssocID="{B7651299-ADC0-48E7-ABEB-FDEAAA122142}" presName="linearFlow" presStyleCnt="0">
        <dgm:presLayoutVars>
          <dgm:dir/>
          <dgm:animLvl val="lvl"/>
          <dgm:resizeHandles val="exact"/>
        </dgm:presLayoutVars>
      </dgm:prSet>
      <dgm:spPr/>
      <dgm:t>
        <a:bodyPr/>
        <a:lstStyle/>
        <a:p>
          <a:endParaRPr lang="ru-RU"/>
        </a:p>
      </dgm:t>
    </dgm:pt>
    <dgm:pt modelId="{2F666513-1848-4E34-A979-02FB5EF17028}" type="pres">
      <dgm:prSet presAssocID="{552B3465-4EB8-4D37-B522-F95176F71EE9}" presName="composite" presStyleCnt="0"/>
      <dgm:spPr/>
    </dgm:pt>
    <dgm:pt modelId="{223EC669-7EF5-4C2C-87E3-F376BF6EF703}" type="pres">
      <dgm:prSet presAssocID="{552B3465-4EB8-4D37-B522-F95176F71EE9}" presName="parentText" presStyleLbl="alignNode1" presStyleIdx="0" presStyleCnt="5">
        <dgm:presLayoutVars>
          <dgm:chMax val="1"/>
          <dgm:bulletEnabled val="1"/>
        </dgm:presLayoutVars>
      </dgm:prSet>
      <dgm:spPr/>
      <dgm:t>
        <a:bodyPr/>
        <a:lstStyle/>
        <a:p>
          <a:endParaRPr lang="ru-RU"/>
        </a:p>
      </dgm:t>
    </dgm:pt>
    <dgm:pt modelId="{0A30A3E8-57A3-4783-A2DA-045667A78E5E}" type="pres">
      <dgm:prSet presAssocID="{552B3465-4EB8-4D37-B522-F95176F71EE9}" presName="descendantText" presStyleLbl="alignAcc1" presStyleIdx="0" presStyleCnt="5">
        <dgm:presLayoutVars>
          <dgm:bulletEnabled val="1"/>
        </dgm:presLayoutVars>
      </dgm:prSet>
      <dgm:spPr/>
      <dgm:t>
        <a:bodyPr/>
        <a:lstStyle/>
        <a:p>
          <a:endParaRPr lang="ru-RU"/>
        </a:p>
      </dgm:t>
    </dgm:pt>
    <dgm:pt modelId="{BA2C6831-A3F6-45FE-A66B-62DA95146740}" type="pres">
      <dgm:prSet presAssocID="{F1315F06-0CCB-4758-A116-2289B0B3FD63}" presName="sp" presStyleCnt="0"/>
      <dgm:spPr/>
    </dgm:pt>
    <dgm:pt modelId="{B046292C-78C0-4380-B59A-166755723946}" type="pres">
      <dgm:prSet presAssocID="{A3025CF8-A5D4-4821-97C8-B45DF7002603}" presName="composite" presStyleCnt="0"/>
      <dgm:spPr/>
    </dgm:pt>
    <dgm:pt modelId="{2E6AB2DB-52FC-44F8-8D49-51FB1AC94D0A}" type="pres">
      <dgm:prSet presAssocID="{A3025CF8-A5D4-4821-97C8-B45DF7002603}" presName="parentText" presStyleLbl="alignNode1" presStyleIdx="1" presStyleCnt="5">
        <dgm:presLayoutVars>
          <dgm:chMax val="1"/>
          <dgm:bulletEnabled val="1"/>
        </dgm:presLayoutVars>
      </dgm:prSet>
      <dgm:spPr/>
      <dgm:t>
        <a:bodyPr/>
        <a:lstStyle/>
        <a:p>
          <a:endParaRPr lang="ru-RU"/>
        </a:p>
      </dgm:t>
    </dgm:pt>
    <dgm:pt modelId="{60C7DE23-EDAC-48D0-A033-17E3423848BC}" type="pres">
      <dgm:prSet presAssocID="{A3025CF8-A5D4-4821-97C8-B45DF7002603}" presName="descendantText" presStyleLbl="alignAcc1" presStyleIdx="1" presStyleCnt="5">
        <dgm:presLayoutVars>
          <dgm:bulletEnabled val="1"/>
        </dgm:presLayoutVars>
      </dgm:prSet>
      <dgm:spPr/>
      <dgm:t>
        <a:bodyPr/>
        <a:lstStyle/>
        <a:p>
          <a:endParaRPr lang="ru-RU"/>
        </a:p>
      </dgm:t>
    </dgm:pt>
    <dgm:pt modelId="{3F45B458-9D28-4F20-AF66-072BAA601B62}" type="pres">
      <dgm:prSet presAssocID="{D12DAB90-2BA0-40BE-95B4-28C903FA5D7C}" presName="sp" presStyleCnt="0"/>
      <dgm:spPr/>
    </dgm:pt>
    <dgm:pt modelId="{F74E9A90-BD21-4F56-B519-7A95D57C36A8}" type="pres">
      <dgm:prSet presAssocID="{F7A7CA38-4C21-4953-A518-A88643716425}" presName="composite" presStyleCnt="0"/>
      <dgm:spPr/>
    </dgm:pt>
    <dgm:pt modelId="{96A9743E-0AEC-4C64-833D-39336BBE19AB}" type="pres">
      <dgm:prSet presAssocID="{F7A7CA38-4C21-4953-A518-A88643716425}" presName="parentText" presStyleLbl="alignNode1" presStyleIdx="2" presStyleCnt="5">
        <dgm:presLayoutVars>
          <dgm:chMax val="1"/>
          <dgm:bulletEnabled val="1"/>
        </dgm:presLayoutVars>
      </dgm:prSet>
      <dgm:spPr/>
      <dgm:t>
        <a:bodyPr/>
        <a:lstStyle/>
        <a:p>
          <a:endParaRPr lang="ru-RU"/>
        </a:p>
      </dgm:t>
    </dgm:pt>
    <dgm:pt modelId="{0B2E263B-E4AA-4E19-BB99-DF899CEB300E}" type="pres">
      <dgm:prSet presAssocID="{F7A7CA38-4C21-4953-A518-A88643716425}" presName="descendantText" presStyleLbl="alignAcc1" presStyleIdx="2" presStyleCnt="5">
        <dgm:presLayoutVars>
          <dgm:bulletEnabled val="1"/>
        </dgm:presLayoutVars>
      </dgm:prSet>
      <dgm:spPr/>
      <dgm:t>
        <a:bodyPr/>
        <a:lstStyle/>
        <a:p>
          <a:endParaRPr lang="ru-RU"/>
        </a:p>
      </dgm:t>
    </dgm:pt>
    <dgm:pt modelId="{B2BD4EA7-C5E1-4EB7-B44C-084E22EBFEEC}" type="pres">
      <dgm:prSet presAssocID="{32F44C5B-F6D5-4B7C-A620-3F119219CE31}" presName="sp" presStyleCnt="0"/>
      <dgm:spPr/>
    </dgm:pt>
    <dgm:pt modelId="{571215D5-6798-481A-B63B-C6E3A0684C41}" type="pres">
      <dgm:prSet presAssocID="{B11C9F51-DBBD-415E-A0D7-A86BB5F5533E}" presName="composite" presStyleCnt="0"/>
      <dgm:spPr/>
    </dgm:pt>
    <dgm:pt modelId="{58319809-C446-4DB3-9C91-B3807D24C898}" type="pres">
      <dgm:prSet presAssocID="{B11C9F51-DBBD-415E-A0D7-A86BB5F5533E}" presName="parentText" presStyleLbl="alignNode1" presStyleIdx="3" presStyleCnt="5">
        <dgm:presLayoutVars>
          <dgm:chMax val="1"/>
          <dgm:bulletEnabled val="1"/>
        </dgm:presLayoutVars>
      </dgm:prSet>
      <dgm:spPr/>
      <dgm:t>
        <a:bodyPr/>
        <a:lstStyle/>
        <a:p>
          <a:endParaRPr lang="ru-RU"/>
        </a:p>
      </dgm:t>
    </dgm:pt>
    <dgm:pt modelId="{D2225B5B-3693-4F71-832E-1E84D3353311}" type="pres">
      <dgm:prSet presAssocID="{B11C9F51-DBBD-415E-A0D7-A86BB5F5533E}" presName="descendantText" presStyleLbl="alignAcc1" presStyleIdx="3" presStyleCnt="5">
        <dgm:presLayoutVars>
          <dgm:bulletEnabled val="1"/>
        </dgm:presLayoutVars>
      </dgm:prSet>
      <dgm:spPr/>
      <dgm:t>
        <a:bodyPr/>
        <a:lstStyle/>
        <a:p>
          <a:endParaRPr lang="ru-RU"/>
        </a:p>
      </dgm:t>
    </dgm:pt>
    <dgm:pt modelId="{07D0F97F-E7DB-402C-92BC-847BA44A81BA}" type="pres">
      <dgm:prSet presAssocID="{A1018A03-33EA-4939-887F-B951CB638720}" presName="sp" presStyleCnt="0"/>
      <dgm:spPr/>
    </dgm:pt>
    <dgm:pt modelId="{BA634211-07A9-45A9-A851-615888CFAB4C}" type="pres">
      <dgm:prSet presAssocID="{FAECADE7-98A3-4642-89A7-F99FA8A30435}" presName="composite" presStyleCnt="0"/>
      <dgm:spPr/>
    </dgm:pt>
    <dgm:pt modelId="{F55377DC-42A9-4BFB-86F4-5A48EF384FC5}" type="pres">
      <dgm:prSet presAssocID="{FAECADE7-98A3-4642-89A7-F99FA8A30435}" presName="parentText" presStyleLbl="alignNode1" presStyleIdx="4" presStyleCnt="5">
        <dgm:presLayoutVars>
          <dgm:chMax val="1"/>
          <dgm:bulletEnabled val="1"/>
        </dgm:presLayoutVars>
      </dgm:prSet>
      <dgm:spPr/>
      <dgm:t>
        <a:bodyPr/>
        <a:lstStyle/>
        <a:p>
          <a:endParaRPr lang="ru-RU"/>
        </a:p>
      </dgm:t>
    </dgm:pt>
    <dgm:pt modelId="{49B97A17-8B58-4173-814B-3440E24DD5BC}" type="pres">
      <dgm:prSet presAssocID="{FAECADE7-98A3-4642-89A7-F99FA8A30435}" presName="descendantText" presStyleLbl="alignAcc1" presStyleIdx="4" presStyleCnt="5">
        <dgm:presLayoutVars>
          <dgm:bulletEnabled val="1"/>
        </dgm:presLayoutVars>
      </dgm:prSet>
      <dgm:spPr/>
      <dgm:t>
        <a:bodyPr/>
        <a:lstStyle/>
        <a:p>
          <a:endParaRPr lang="ru-RU"/>
        </a:p>
      </dgm:t>
    </dgm:pt>
  </dgm:ptLst>
  <dgm:cxnLst>
    <dgm:cxn modelId="{679F7566-9E63-4041-AA62-D725F491B82B}" srcId="{FAECADE7-98A3-4642-89A7-F99FA8A30435}" destId="{78D9E894-3209-4B00-8A53-A985ADA43A0E}" srcOrd="0" destOrd="0" parTransId="{C3AD3403-EBA7-421A-833F-8AD7B3521744}" sibTransId="{72516A7E-70B9-4576-AA51-49DFDA34C4D9}"/>
    <dgm:cxn modelId="{6C25A2D3-C6BA-44D9-B024-C2797B66B630}" srcId="{B11C9F51-DBBD-415E-A0D7-A86BB5F5533E}" destId="{7E38021C-C68E-44D0-A771-8283EA808463}" srcOrd="0" destOrd="0" parTransId="{DD7C3F55-AE8C-4E54-ABA1-E05935131214}" sibTransId="{A0BE308D-3424-4212-8500-3451F252132F}"/>
    <dgm:cxn modelId="{AA56B6BD-10AF-44C2-BF9F-02FE3CCC9311}" srcId="{552B3465-4EB8-4D37-B522-F95176F71EE9}" destId="{B0286D15-7D84-4F7D-8BD9-862E728C6C5E}" srcOrd="0" destOrd="0" parTransId="{0220A1C3-71E6-49C3-9CE4-012FC605A337}" sibTransId="{E7E83CB2-1026-4BB6-B883-666D60B2E565}"/>
    <dgm:cxn modelId="{9E8D177C-A5BE-4E83-897B-DA39B08247AE}" type="presOf" srcId="{A3025CF8-A5D4-4821-97C8-B45DF7002603}" destId="{2E6AB2DB-52FC-44F8-8D49-51FB1AC94D0A}" srcOrd="0" destOrd="0" presId="urn:microsoft.com/office/officeart/2005/8/layout/chevron2"/>
    <dgm:cxn modelId="{BD683CAA-2286-448F-8529-E3AD3FF9C404}" type="presOf" srcId="{B7651299-ADC0-48E7-ABEB-FDEAAA122142}" destId="{4619708E-DFA9-4EBE-9675-048DCF336232}" srcOrd="0" destOrd="0" presId="urn:microsoft.com/office/officeart/2005/8/layout/chevron2"/>
    <dgm:cxn modelId="{8C473CC3-59E3-4962-A84A-29DC4C0DF097}" srcId="{B7651299-ADC0-48E7-ABEB-FDEAAA122142}" destId="{552B3465-4EB8-4D37-B522-F95176F71EE9}" srcOrd="0" destOrd="0" parTransId="{5C47899C-E306-40DC-8F19-20EC281372CF}" sibTransId="{F1315F06-0CCB-4758-A116-2289B0B3FD63}"/>
    <dgm:cxn modelId="{BB673865-ABA3-40D0-96D5-7074140D97E9}" type="presOf" srcId="{8140408B-9FC8-477B-83EB-6328E0528AEA}" destId="{0B2E263B-E4AA-4E19-BB99-DF899CEB300E}" srcOrd="0" destOrd="0" presId="urn:microsoft.com/office/officeart/2005/8/layout/chevron2"/>
    <dgm:cxn modelId="{DD8DC9FC-8162-42AC-B03B-130D984CE590}" type="presOf" srcId="{7E38021C-C68E-44D0-A771-8283EA808463}" destId="{D2225B5B-3693-4F71-832E-1E84D3353311}" srcOrd="0" destOrd="0" presId="urn:microsoft.com/office/officeart/2005/8/layout/chevron2"/>
    <dgm:cxn modelId="{2A9C0DB6-B47C-4B05-A4D7-4BD62F624D5A}" type="presOf" srcId="{78D9E894-3209-4B00-8A53-A985ADA43A0E}" destId="{49B97A17-8B58-4173-814B-3440E24DD5BC}" srcOrd="0" destOrd="0" presId="urn:microsoft.com/office/officeart/2005/8/layout/chevron2"/>
    <dgm:cxn modelId="{A3D94B38-C807-4AA3-A67E-EA17EAECABDC}" type="presOf" srcId="{552B3465-4EB8-4D37-B522-F95176F71EE9}" destId="{223EC669-7EF5-4C2C-87E3-F376BF6EF703}" srcOrd="0" destOrd="0" presId="urn:microsoft.com/office/officeart/2005/8/layout/chevron2"/>
    <dgm:cxn modelId="{2C6D6C32-DC06-431F-88B2-D71423359715}" type="presOf" srcId="{B11C9F51-DBBD-415E-A0D7-A86BB5F5533E}" destId="{58319809-C446-4DB3-9C91-B3807D24C898}" srcOrd="0" destOrd="0" presId="urn:microsoft.com/office/officeart/2005/8/layout/chevron2"/>
    <dgm:cxn modelId="{96CE48FA-9CA2-42A2-AD85-1B01E4C7E6D0}" srcId="{B7651299-ADC0-48E7-ABEB-FDEAAA122142}" destId="{FAECADE7-98A3-4642-89A7-F99FA8A30435}" srcOrd="4" destOrd="0" parTransId="{B09BC2A3-B898-4EB6-A603-1A62EBAB9117}" sibTransId="{6537117B-8A5C-4128-AEED-F0596CB620B1}"/>
    <dgm:cxn modelId="{12984B41-1E43-4301-A6DB-DBA453F211C9}" srcId="{F7A7CA38-4C21-4953-A518-A88643716425}" destId="{8140408B-9FC8-477B-83EB-6328E0528AEA}" srcOrd="0" destOrd="0" parTransId="{D0D4C0D2-4FE3-449E-8F07-698CFB7B7C7F}" sibTransId="{C6A42E21-70CA-4736-8067-CC2C5A2C7830}"/>
    <dgm:cxn modelId="{048E67BE-C9AF-4DE7-86B5-FAFA73E053F5}" type="presOf" srcId="{72B40524-6AE5-46DA-9AD1-F305086CA457}" destId="{60C7DE23-EDAC-48D0-A033-17E3423848BC}" srcOrd="0" destOrd="0" presId="urn:microsoft.com/office/officeart/2005/8/layout/chevron2"/>
    <dgm:cxn modelId="{937D78AB-BCE2-44B1-92C6-C5880400599C}" srcId="{B7651299-ADC0-48E7-ABEB-FDEAAA122142}" destId="{A3025CF8-A5D4-4821-97C8-B45DF7002603}" srcOrd="1" destOrd="0" parTransId="{8DD0C5F8-C53C-4F0F-B6A8-2B55A16DD2AB}" sibTransId="{D12DAB90-2BA0-40BE-95B4-28C903FA5D7C}"/>
    <dgm:cxn modelId="{C98BAFE4-7C86-4FDD-BB8C-50A4A3E85B3A}" type="presOf" srcId="{F7A7CA38-4C21-4953-A518-A88643716425}" destId="{96A9743E-0AEC-4C64-833D-39336BBE19AB}" srcOrd="0" destOrd="0" presId="urn:microsoft.com/office/officeart/2005/8/layout/chevron2"/>
    <dgm:cxn modelId="{01820100-D586-40B1-8CD6-C5E54A58E9EA}" srcId="{B7651299-ADC0-48E7-ABEB-FDEAAA122142}" destId="{B11C9F51-DBBD-415E-A0D7-A86BB5F5533E}" srcOrd="3" destOrd="0" parTransId="{FFFE79AB-9220-4B11-906F-719CC7259775}" sibTransId="{A1018A03-33EA-4939-887F-B951CB638720}"/>
    <dgm:cxn modelId="{052FEA7E-EA60-48CB-A26A-90B7B0DB4143}" type="presOf" srcId="{B0286D15-7D84-4F7D-8BD9-862E728C6C5E}" destId="{0A30A3E8-57A3-4783-A2DA-045667A78E5E}" srcOrd="0" destOrd="0" presId="urn:microsoft.com/office/officeart/2005/8/layout/chevron2"/>
    <dgm:cxn modelId="{30791E95-9E33-442E-BEDF-0CA17887A851}" type="presOf" srcId="{FAECADE7-98A3-4642-89A7-F99FA8A30435}" destId="{F55377DC-42A9-4BFB-86F4-5A48EF384FC5}" srcOrd="0" destOrd="0" presId="urn:microsoft.com/office/officeart/2005/8/layout/chevron2"/>
    <dgm:cxn modelId="{2BB4A121-6D63-4CCA-B0A1-D91AD8EA981C}" srcId="{A3025CF8-A5D4-4821-97C8-B45DF7002603}" destId="{72B40524-6AE5-46DA-9AD1-F305086CA457}" srcOrd="0" destOrd="0" parTransId="{DF4F9AC9-A703-49A6-A6D0-66095CA27095}" sibTransId="{C6FD4B8C-3843-4285-882F-2A4CB3FA6AC3}"/>
    <dgm:cxn modelId="{9E68BEAD-C943-4509-87EF-7D6067067795}" srcId="{B7651299-ADC0-48E7-ABEB-FDEAAA122142}" destId="{F7A7CA38-4C21-4953-A518-A88643716425}" srcOrd="2" destOrd="0" parTransId="{9D765F7D-E737-4789-B934-D4F1C2CDAFBD}" sibTransId="{32F44C5B-F6D5-4B7C-A620-3F119219CE31}"/>
    <dgm:cxn modelId="{DEBFDC7A-4596-482E-BCDF-7670EC14C47D}" type="presParOf" srcId="{4619708E-DFA9-4EBE-9675-048DCF336232}" destId="{2F666513-1848-4E34-A979-02FB5EF17028}" srcOrd="0" destOrd="0" presId="urn:microsoft.com/office/officeart/2005/8/layout/chevron2"/>
    <dgm:cxn modelId="{CFEC33DF-C0D0-4DA1-BF64-D94E7B28894C}" type="presParOf" srcId="{2F666513-1848-4E34-A979-02FB5EF17028}" destId="{223EC669-7EF5-4C2C-87E3-F376BF6EF703}" srcOrd="0" destOrd="0" presId="urn:microsoft.com/office/officeart/2005/8/layout/chevron2"/>
    <dgm:cxn modelId="{B753DE43-7F04-483C-96F4-B2B495182A52}" type="presParOf" srcId="{2F666513-1848-4E34-A979-02FB5EF17028}" destId="{0A30A3E8-57A3-4783-A2DA-045667A78E5E}" srcOrd="1" destOrd="0" presId="urn:microsoft.com/office/officeart/2005/8/layout/chevron2"/>
    <dgm:cxn modelId="{17BFF94B-E264-452D-B3FA-EB0064612EE0}" type="presParOf" srcId="{4619708E-DFA9-4EBE-9675-048DCF336232}" destId="{BA2C6831-A3F6-45FE-A66B-62DA95146740}" srcOrd="1" destOrd="0" presId="urn:microsoft.com/office/officeart/2005/8/layout/chevron2"/>
    <dgm:cxn modelId="{A055160B-EEE0-4871-9162-516B33746E10}" type="presParOf" srcId="{4619708E-DFA9-4EBE-9675-048DCF336232}" destId="{B046292C-78C0-4380-B59A-166755723946}" srcOrd="2" destOrd="0" presId="urn:microsoft.com/office/officeart/2005/8/layout/chevron2"/>
    <dgm:cxn modelId="{149B9696-1414-4D33-87D3-C1C091B91070}" type="presParOf" srcId="{B046292C-78C0-4380-B59A-166755723946}" destId="{2E6AB2DB-52FC-44F8-8D49-51FB1AC94D0A}" srcOrd="0" destOrd="0" presId="urn:microsoft.com/office/officeart/2005/8/layout/chevron2"/>
    <dgm:cxn modelId="{3FE153C6-7A1C-4710-8071-02A273560CD3}" type="presParOf" srcId="{B046292C-78C0-4380-B59A-166755723946}" destId="{60C7DE23-EDAC-48D0-A033-17E3423848BC}" srcOrd="1" destOrd="0" presId="urn:microsoft.com/office/officeart/2005/8/layout/chevron2"/>
    <dgm:cxn modelId="{1FAF0025-2CC5-4FD2-909B-B238307B1AE2}" type="presParOf" srcId="{4619708E-DFA9-4EBE-9675-048DCF336232}" destId="{3F45B458-9D28-4F20-AF66-072BAA601B62}" srcOrd="3" destOrd="0" presId="urn:microsoft.com/office/officeart/2005/8/layout/chevron2"/>
    <dgm:cxn modelId="{AAFFD6C6-413F-4C96-B191-E5108725204A}" type="presParOf" srcId="{4619708E-DFA9-4EBE-9675-048DCF336232}" destId="{F74E9A90-BD21-4F56-B519-7A95D57C36A8}" srcOrd="4" destOrd="0" presId="urn:microsoft.com/office/officeart/2005/8/layout/chevron2"/>
    <dgm:cxn modelId="{9DBC1CE2-1E7D-4883-B6E2-082B73ACD5F1}" type="presParOf" srcId="{F74E9A90-BD21-4F56-B519-7A95D57C36A8}" destId="{96A9743E-0AEC-4C64-833D-39336BBE19AB}" srcOrd="0" destOrd="0" presId="urn:microsoft.com/office/officeart/2005/8/layout/chevron2"/>
    <dgm:cxn modelId="{036CD4FC-9AE6-4D5D-AFD3-A0162AD0F485}" type="presParOf" srcId="{F74E9A90-BD21-4F56-B519-7A95D57C36A8}" destId="{0B2E263B-E4AA-4E19-BB99-DF899CEB300E}" srcOrd="1" destOrd="0" presId="urn:microsoft.com/office/officeart/2005/8/layout/chevron2"/>
    <dgm:cxn modelId="{18864A1F-7EEC-4EDE-B940-EA5C872098EB}" type="presParOf" srcId="{4619708E-DFA9-4EBE-9675-048DCF336232}" destId="{B2BD4EA7-C5E1-4EB7-B44C-084E22EBFEEC}" srcOrd="5" destOrd="0" presId="urn:microsoft.com/office/officeart/2005/8/layout/chevron2"/>
    <dgm:cxn modelId="{14EB7D68-FF9E-4223-A715-A2A02CD5B336}" type="presParOf" srcId="{4619708E-DFA9-4EBE-9675-048DCF336232}" destId="{571215D5-6798-481A-B63B-C6E3A0684C41}" srcOrd="6" destOrd="0" presId="urn:microsoft.com/office/officeart/2005/8/layout/chevron2"/>
    <dgm:cxn modelId="{4A2E15BF-52B2-485D-A4F4-9CA01DE332DF}" type="presParOf" srcId="{571215D5-6798-481A-B63B-C6E3A0684C41}" destId="{58319809-C446-4DB3-9C91-B3807D24C898}" srcOrd="0" destOrd="0" presId="urn:microsoft.com/office/officeart/2005/8/layout/chevron2"/>
    <dgm:cxn modelId="{02A91E77-83EB-438D-91C8-719E26E087AF}" type="presParOf" srcId="{571215D5-6798-481A-B63B-C6E3A0684C41}" destId="{D2225B5B-3693-4F71-832E-1E84D3353311}" srcOrd="1" destOrd="0" presId="urn:microsoft.com/office/officeart/2005/8/layout/chevron2"/>
    <dgm:cxn modelId="{3224FDF7-FAC9-4CD8-86DC-DF7D68ABF09A}" type="presParOf" srcId="{4619708E-DFA9-4EBE-9675-048DCF336232}" destId="{07D0F97F-E7DB-402C-92BC-847BA44A81BA}" srcOrd="7" destOrd="0" presId="urn:microsoft.com/office/officeart/2005/8/layout/chevron2"/>
    <dgm:cxn modelId="{A1A7DD64-76FE-4B67-A4D1-1AC8D8CBC5F4}" type="presParOf" srcId="{4619708E-DFA9-4EBE-9675-048DCF336232}" destId="{BA634211-07A9-45A9-A851-615888CFAB4C}" srcOrd="8" destOrd="0" presId="urn:microsoft.com/office/officeart/2005/8/layout/chevron2"/>
    <dgm:cxn modelId="{3EFD0257-C28C-4924-B0D3-115BB66890B6}" type="presParOf" srcId="{BA634211-07A9-45A9-A851-615888CFAB4C}" destId="{F55377DC-42A9-4BFB-86F4-5A48EF384FC5}" srcOrd="0" destOrd="0" presId="urn:microsoft.com/office/officeart/2005/8/layout/chevron2"/>
    <dgm:cxn modelId="{7DC2A36A-F0FA-4B3B-A139-FCAC09F39E35}" type="presParOf" srcId="{BA634211-07A9-45A9-A851-615888CFAB4C}" destId="{49B97A17-8B58-4173-814B-3440E24DD5B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BDC421-ADD0-4122-BD65-13FD4B2295C2}">
      <dsp:nvSpPr>
        <dsp:cNvPr id="0" name=""/>
        <dsp:cNvSpPr/>
      </dsp:nvSpPr>
      <dsp:spPr>
        <a:xfrm>
          <a:off x="0" y="0"/>
          <a:ext cx="8929718" cy="815097"/>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i="1" kern="1200" dirty="0" err="1" smtClean="0">
              <a:latin typeface="Georgia" pitchFamily="18" charset="0"/>
            </a:rPr>
            <a:t>Повна</a:t>
          </a:r>
          <a:r>
            <a:rPr lang="ru-RU" sz="2400" b="1" i="1" kern="1200" dirty="0" smtClean="0">
              <a:latin typeface="Georgia" pitchFamily="18" charset="0"/>
            </a:rPr>
            <a:t> </a:t>
          </a:r>
          <a:r>
            <a:rPr lang="ru-RU" sz="2400" b="1" i="1" kern="1200" dirty="0" err="1" smtClean="0">
              <a:latin typeface="Georgia" pitchFamily="18" charset="0"/>
            </a:rPr>
            <a:t>втрата</a:t>
          </a:r>
          <a:r>
            <a:rPr lang="ru-RU" sz="2400" b="1" i="1" kern="1200" dirty="0" smtClean="0">
              <a:latin typeface="Georgia" pitchFamily="18" charset="0"/>
            </a:rPr>
            <a:t> </a:t>
          </a:r>
          <a:r>
            <a:rPr lang="ru-RU" sz="2400" b="1" i="1" kern="1200" dirty="0" err="1" smtClean="0">
              <a:latin typeface="Georgia" pitchFamily="18" charset="0"/>
            </a:rPr>
            <a:t>свідомості</a:t>
          </a:r>
          <a:r>
            <a:rPr lang="ru-RU" sz="2400" b="1" i="1" kern="1200" dirty="0" smtClean="0">
              <a:latin typeface="Georgia" pitchFamily="18" charset="0"/>
            </a:rPr>
            <a:t> та </a:t>
          </a:r>
          <a:r>
            <a:rPr lang="ru-RU" sz="2400" b="1" i="1" kern="1200" dirty="0" err="1" smtClean="0">
              <a:latin typeface="Georgia" pitchFamily="18" charset="0"/>
            </a:rPr>
            <a:t>рефлексів</a:t>
          </a:r>
          <a:r>
            <a:rPr lang="ru-RU" sz="2400" b="1" i="1" kern="1200" dirty="0" smtClean="0">
              <a:latin typeface="Georgia" pitchFamily="18" charset="0"/>
            </a:rPr>
            <a:t> (</a:t>
          </a:r>
          <a:r>
            <a:rPr lang="ru-RU" sz="2400" b="1" i="1" kern="1200" dirty="0" err="1" smtClean="0">
              <a:latin typeface="Georgia" pitchFamily="18" charset="0"/>
            </a:rPr>
            <a:t>арефлексія</a:t>
          </a:r>
          <a:r>
            <a:rPr lang="ru-RU" sz="2400" b="1" i="1" kern="1200" dirty="0" smtClean="0">
              <a:latin typeface="Georgia" pitchFamily="18" charset="0"/>
            </a:rPr>
            <a:t>), м</a:t>
          </a:r>
          <a:r>
            <a:rPr lang="en-US" sz="2400" b="1" i="1" kern="1200" dirty="0" smtClean="0">
              <a:latin typeface="Georgia" pitchFamily="18" charset="0"/>
            </a:rPr>
            <a:t>’</a:t>
          </a:r>
          <a:r>
            <a:rPr lang="ru-RU" sz="2400" b="1" i="1" kern="1200" dirty="0" err="1" smtClean="0">
              <a:latin typeface="Georgia" pitchFamily="18" charset="0"/>
            </a:rPr>
            <a:t>язова</a:t>
          </a:r>
          <a:r>
            <a:rPr lang="ru-RU" sz="2400" b="1" i="1" kern="1200" dirty="0" smtClean="0">
              <a:latin typeface="Georgia" pitchFamily="18" charset="0"/>
            </a:rPr>
            <a:t> </a:t>
          </a:r>
          <a:r>
            <a:rPr lang="ru-RU" sz="2400" b="1" i="1" kern="1200" dirty="0" err="1" smtClean="0">
              <a:latin typeface="Georgia" pitchFamily="18" charset="0"/>
            </a:rPr>
            <a:t>атонія</a:t>
          </a:r>
          <a:endParaRPr lang="ru-RU" sz="2400" b="1" i="1" kern="1200" dirty="0">
            <a:latin typeface="Georgia" pitchFamily="18" charset="0"/>
          </a:endParaRPr>
        </a:p>
      </dsp:txBody>
      <dsp:txXfrm>
        <a:off x="1867453" y="0"/>
        <a:ext cx="7062264" cy="815097"/>
      </dsp:txXfrm>
    </dsp:sp>
    <dsp:sp modelId="{30358942-1112-4AAF-86E7-8057A3DE6522}">
      <dsp:nvSpPr>
        <dsp:cNvPr id="0" name=""/>
        <dsp:cNvSpPr/>
      </dsp:nvSpPr>
      <dsp:spPr>
        <a:xfrm>
          <a:off x="81509" y="81509"/>
          <a:ext cx="1785943" cy="65207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3A7CB3-376D-484B-AE15-41E1F7446985}">
      <dsp:nvSpPr>
        <dsp:cNvPr id="0" name=""/>
        <dsp:cNvSpPr/>
      </dsp:nvSpPr>
      <dsp:spPr>
        <a:xfrm>
          <a:off x="0" y="896606"/>
          <a:ext cx="8929718" cy="815097"/>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i="1" kern="1200" dirty="0" err="1" smtClean="0">
              <a:latin typeface="Georgia" pitchFamily="18" charset="0"/>
            </a:rPr>
            <a:t>Зміна</a:t>
          </a:r>
          <a:r>
            <a:rPr lang="ru-RU" sz="2400" b="1" i="1" kern="1200" dirty="0" smtClean="0">
              <a:latin typeface="Georgia" pitchFamily="18" charset="0"/>
            </a:rPr>
            <a:t> </a:t>
          </a:r>
          <a:r>
            <a:rPr lang="ru-RU" sz="2400" b="1" i="1" kern="1200" dirty="0" err="1" smtClean="0">
              <a:latin typeface="Georgia" pitchFamily="18" charset="0"/>
            </a:rPr>
            <a:t>кольору</a:t>
          </a:r>
          <a:r>
            <a:rPr lang="ru-RU" sz="2400" b="1" i="1" kern="1200" dirty="0" smtClean="0">
              <a:latin typeface="Georgia" pitchFamily="18" charset="0"/>
            </a:rPr>
            <a:t> </a:t>
          </a:r>
          <a:r>
            <a:rPr lang="ru-RU" sz="2400" b="1" i="1" kern="1200" dirty="0" err="1" smtClean="0">
              <a:latin typeface="Georgia" pitchFamily="18" charset="0"/>
            </a:rPr>
            <a:t>шкіри</a:t>
          </a:r>
          <a:endParaRPr lang="ru-RU" sz="2400" b="1" i="1" kern="1200" dirty="0">
            <a:latin typeface="Georgia" pitchFamily="18" charset="0"/>
          </a:endParaRPr>
        </a:p>
      </dsp:txBody>
      <dsp:txXfrm>
        <a:off x="1867453" y="896606"/>
        <a:ext cx="7062264" cy="815097"/>
      </dsp:txXfrm>
    </dsp:sp>
    <dsp:sp modelId="{72D26DB6-D735-48AA-81F9-2ED53608E3E8}">
      <dsp:nvSpPr>
        <dsp:cNvPr id="0" name=""/>
        <dsp:cNvSpPr/>
      </dsp:nvSpPr>
      <dsp:spPr>
        <a:xfrm>
          <a:off x="81509" y="978116"/>
          <a:ext cx="1785943" cy="652077"/>
        </a:xfrm>
        <a:prstGeom prst="roundRect">
          <a:avLst>
            <a:gd name="adj" fmla="val 10000"/>
          </a:avLst>
        </a:prstGeom>
        <a:blipFill>
          <a:blip xmlns:r="http://schemas.openxmlformats.org/officeDocument/2006/relationships" r:embed="rId2" cstate="print">
            <a:extLst>
              <a:ext uri="{28A0092B-C50C-407E-A947-70E740481C1C}"/>
            </a:extLst>
          </a:blip>
          <a:srcRect/>
          <a:stretch>
            <a:fillRect t="-52000" b="-5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6426C8-1CDA-41CD-BDDB-D91CBDDC4B4D}">
      <dsp:nvSpPr>
        <dsp:cNvPr id="0" name=""/>
        <dsp:cNvSpPr/>
      </dsp:nvSpPr>
      <dsp:spPr>
        <a:xfrm>
          <a:off x="0" y="1801861"/>
          <a:ext cx="8929718" cy="1056536"/>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i="1" kern="1200" dirty="0" err="1" smtClean="0">
              <a:latin typeface="Georgia" pitchFamily="18" charset="0"/>
            </a:rPr>
            <a:t>Розширення</a:t>
          </a:r>
          <a:r>
            <a:rPr lang="ru-RU" sz="2400" b="1" i="1" kern="1200" dirty="0" smtClean="0">
              <a:latin typeface="Georgia" pitchFamily="18" charset="0"/>
            </a:rPr>
            <a:t> </a:t>
          </a:r>
          <a:r>
            <a:rPr lang="ru-RU" sz="2400" b="1" i="1" kern="1200" dirty="0" err="1" smtClean="0">
              <a:latin typeface="Georgia" pitchFamily="18" charset="0"/>
            </a:rPr>
            <a:t>зіниць</a:t>
          </a:r>
          <a:r>
            <a:rPr lang="ru-RU" sz="2400" b="1" i="1" kern="1200" dirty="0" smtClean="0">
              <a:latin typeface="Georgia" pitchFamily="18" charset="0"/>
            </a:rPr>
            <a:t> </a:t>
          </a:r>
          <a:r>
            <a:rPr lang="uk-UA" sz="2400" kern="1200" dirty="0" smtClean="0"/>
            <a:t>(через 30-60 сек. після припинення кровообігу)</a:t>
          </a:r>
          <a:r>
            <a:rPr lang="ru-RU" sz="2400" b="1" i="1" kern="1200" dirty="0" smtClean="0">
              <a:latin typeface="Georgia" pitchFamily="18" charset="0"/>
            </a:rPr>
            <a:t>, </a:t>
          </a:r>
          <a:r>
            <a:rPr lang="ru-RU" sz="2400" b="1" i="1" kern="1200" dirty="0" err="1" smtClean="0">
              <a:latin typeface="Georgia" pitchFamily="18" charset="0"/>
            </a:rPr>
            <a:t>відсутність</a:t>
          </a:r>
          <a:r>
            <a:rPr lang="ru-RU" sz="2400" b="1" i="1" kern="1200" dirty="0" smtClean="0">
              <a:latin typeface="Georgia" pitchFamily="18" charset="0"/>
            </a:rPr>
            <a:t> </a:t>
          </a:r>
          <a:r>
            <a:rPr lang="ru-RU" sz="2400" b="1" i="1" kern="1200" dirty="0" err="1" smtClean="0">
              <a:latin typeface="Georgia" pitchFamily="18" charset="0"/>
            </a:rPr>
            <a:t>реакції</a:t>
          </a:r>
          <a:r>
            <a:rPr lang="ru-RU" sz="2400" b="1" i="1" kern="1200" dirty="0" smtClean="0">
              <a:latin typeface="Georgia" pitchFamily="18" charset="0"/>
            </a:rPr>
            <a:t> </a:t>
          </a:r>
          <a:r>
            <a:rPr lang="ru-RU" sz="2400" b="1" i="1" kern="1200" dirty="0" err="1" smtClean="0">
              <a:latin typeface="Georgia" pitchFamily="18" charset="0"/>
            </a:rPr>
            <a:t>їх</a:t>
          </a:r>
          <a:r>
            <a:rPr lang="ru-RU" sz="2400" b="1" i="1" kern="1200" dirty="0" smtClean="0">
              <a:latin typeface="Georgia" pitchFamily="18" charset="0"/>
            </a:rPr>
            <a:t> на </a:t>
          </a:r>
          <a:r>
            <a:rPr lang="ru-RU" sz="2400" b="1" i="1" kern="1200" dirty="0" err="1" smtClean="0">
              <a:latin typeface="Georgia" pitchFamily="18" charset="0"/>
            </a:rPr>
            <a:t>світло</a:t>
          </a:r>
          <a:endParaRPr lang="ru-RU" sz="2400" b="1" i="1" kern="1200" dirty="0">
            <a:latin typeface="Georgia" pitchFamily="18" charset="0"/>
          </a:endParaRPr>
        </a:p>
      </dsp:txBody>
      <dsp:txXfrm>
        <a:off x="1867453" y="1801861"/>
        <a:ext cx="7062264" cy="1056536"/>
      </dsp:txXfrm>
    </dsp:sp>
    <dsp:sp modelId="{EDA56228-AF01-4711-8542-8B98901A6EDF}">
      <dsp:nvSpPr>
        <dsp:cNvPr id="0" name=""/>
        <dsp:cNvSpPr/>
      </dsp:nvSpPr>
      <dsp:spPr>
        <a:xfrm>
          <a:off x="81509" y="1995443"/>
          <a:ext cx="1785943" cy="65207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A929EE-5763-4E6D-9BD2-8BDFDCA9178C}">
      <dsp:nvSpPr>
        <dsp:cNvPr id="0" name=""/>
        <dsp:cNvSpPr/>
      </dsp:nvSpPr>
      <dsp:spPr>
        <a:xfrm>
          <a:off x="0" y="2931260"/>
          <a:ext cx="8929718" cy="815097"/>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i="1" kern="1200" dirty="0" err="1" smtClean="0">
              <a:latin typeface="Georgia" pitchFamily="18" charset="0"/>
            </a:rPr>
            <a:t>Відсутність</a:t>
          </a:r>
          <a:r>
            <a:rPr lang="ru-RU" sz="2400" b="1" i="1" kern="1200" dirty="0" smtClean="0">
              <a:latin typeface="Georgia" pitchFamily="18" charset="0"/>
            </a:rPr>
            <a:t> </a:t>
          </a:r>
          <a:r>
            <a:rPr lang="ru-RU" sz="2400" b="1" i="1" kern="1200" dirty="0" err="1" smtClean="0">
              <a:latin typeface="Georgia" pitchFamily="18" charset="0"/>
            </a:rPr>
            <a:t>серцебиття</a:t>
          </a:r>
          <a:r>
            <a:rPr lang="ru-RU" sz="2400" b="1" i="1" kern="1200" dirty="0" smtClean="0">
              <a:latin typeface="Georgia" pitchFamily="18" charset="0"/>
            </a:rPr>
            <a:t> (</a:t>
          </a:r>
          <a:r>
            <a:rPr lang="ru-RU" sz="2400" b="1" i="1" kern="1200" dirty="0" err="1" smtClean="0">
              <a:latin typeface="Georgia" pitchFamily="18" charset="0"/>
            </a:rPr>
            <a:t>асистолія</a:t>
          </a:r>
          <a:r>
            <a:rPr lang="ru-RU" sz="2400" b="1" i="1" kern="1200" dirty="0" smtClean="0">
              <a:latin typeface="Georgia" pitchFamily="18" charset="0"/>
            </a:rPr>
            <a:t>), пульсу на </a:t>
          </a:r>
          <a:r>
            <a:rPr lang="ru-RU" sz="2400" b="1" i="1" kern="1200" dirty="0" err="1" smtClean="0">
              <a:latin typeface="Georgia" pitchFamily="18" charset="0"/>
            </a:rPr>
            <a:t>центральних</a:t>
          </a:r>
          <a:r>
            <a:rPr lang="ru-RU" sz="2400" b="1" i="1" kern="1200" dirty="0" smtClean="0">
              <a:latin typeface="Georgia" pitchFamily="18" charset="0"/>
            </a:rPr>
            <a:t> </a:t>
          </a:r>
          <a:r>
            <a:rPr lang="ru-RU" sz="2400" b="1" i="1" kern="1200" dirty="0" err="1" smtClean="0">
              <a:latin typeface="Georgia" pitchFamily="18" charset="0"/>
            </a:rPr>
            <a:t>артеріях</a:t>
          </a:r>
          <a:r>
            <a:rPr lang="ru-RU" sz="2400" b="1" i="1" kern="1200" dirty="0" smtClean="0">
              <a:latin typeface="Georgia" pitchFamily="18" charset="0"/>
            </a:rPr>
            <a:t>  </a:t>
          </a:r>
          <a:endParaRPr lang="ru-RU" sz="2400" b="1" i="1" kern="1200" dirty="0">
            <a:latin typeface="Georgia" pitchFamily="18" charset="0"/>
          </a:endParaRPr>
        </a:p>
      </dsp:txBody>
      <dsp:txXfrm>
        <a:off x="1867453" y="2931260"/>
        <a:ext cx="7062264" cy="815097"/>
      </dsp:txXfrm>
    </dsp:sp>
    <dsp:sp modelId="{19638FF7-1EBD-4C99-951D-2A491D8CA433}">
      <dsp:nvSpPr>
        <dsp:cNvPr id="0" name=""/>
        <dsp:cNvSpPr/>
      </dsp:nvSpPr>
      <dsp:spPr>
        <a:xfrm>
          <a:off x="81509" y="3012770"/>
          <a:ext cx="1785943" cy="65207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8F111E-0A53-4D23-9790-8590285F0CC9}">
      <dsp:nvSpPr>
        <dsp:cNvPr id="0" name=""/>
        <dsp:cNvSpPr/>
      </dsp:nvSpPr>
      <dsp:spPr>
        <a:xfrm>
          <a:off x="0" y="3827867"/>
          <a:ext cx="8929718" cy="815097"/>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b="1" i="1" kern="1200" dirty="0" err="1" smtClean="0">
              <a:latin typeface="Georgia" pitchFamily="18" charset="0"/>
            </a:rPr>
            <a:t>Відсутність</a:t>
          </a:r>
          <a:r>
            <a:rPr lang="ru-RU" sz="2400" b="1" i="1" kern="1200" dirty="0" smtClean="0">
              <a:latin typeface="Georgia" pitchFamily="18" charset="0"/>
            </a:rPr>
            <a:t> </a:t>
          </a:r>
          <a:r>
            <a:rPr lang="ru-RU" sz="2400" b="1" i="1" kern="1200" dirty="0" err="1" smtClean="0">
              <a:latin typeface="Georgia" pitchFamily="18" charset="0"/>
            </a:rPr>
            <a:t>самостійного</a:t>
          </a:r>
          <a:r>
            <a:rPr lang="ru-RU" sz="2400" b="1" i="1" kern="1200" dirty="0" smtClean="0">
              <a:latin typeface="Georgia" pitchFamily="18" charset="0"/>
            </a:rPr>
            <a:t> </a:t>
          </a:r>
          <a:r>
            <a:rPr lang="ru-RU" sz="2400" b="1" i="1" kern="1200" dirty="0" err="1" smtClean="0">
              <a:latin typeface="Georgia" pitchFamily="18" charset="0"/>
            </a:rPr>
            <a:t>дихання</a:t>
          </a:r>
          <a:r>
            <a:rPr lang="ru-RU" sz="2400" b="1" i="1" kern="1200" dirty="0" smtClean="0">
              <a:latin typeface="Georgia" pitchFamily="18" charset="0"/>
            </a:rPr>
            <a:t> (</a:t>
          </a:r>
          <a:r>
            <a:rPr lang="ru-RU" sz="2400" b="1" i="1" kern="1200" dirty="0" err="1" smtClean="0">
              <a:latin typeface="Georgia" pitchFamily="18" charset="0"/>
            </a:rPr>
            <a:t>рухів</a:t>
          </a:r>
          <a:r>
            <a:rPr lang="ru-RU" sz="2400" b="1" i="1" kern="1200" dirty="0" smtClean="0">
              <a:latin typeface="Georgia" pitchFamily="18" charset="0"/>
            </a:rPr>
            <a:t> </a:t>
          </a:r>
          <a:r>
            <a:rPr lang="ru-RU" sz="2400" b="1" i="1" kern="1200" dirty="0" err="1" smtClean="0">
              <a:latin typeface="Georgia" pitchFamily="18" charset="0"/>
            </a:rPr>
            <a:t>грудної</a:t>
          </a:r>
          <a:r>
            <a:rPr lang="ru-RU" sz="2400" b="1" i="1" kern="1200" dirty="0" smtClean="0">
              <a:latin typeface="Georgia" pitchFamily="18" charset="0"/>
            </a:rPr>
            <a:t> </a:t>
          </a:r>
          <a:r>
            <a:rPr lang="ru-RU" sz="2400" b="1" i="1" kern="1200" dirty="0" err="1" smtClean="0">
              <a:latin typeface="Georgia" pitchFamily="18" charset="0"/>
            </a:rPr>
            <a:t>клітки</a:t>
          </a:r>
          <a:r>
            <a:rPr lang="ru-RU" sz="2400" b="1" i="1" kern="1200" dirty="0" smtClean="0">
              <a:latin typeface="Georgia" pitchFamily="18" charset="0"/>
            </a:rPr>
            <a:t>, </a:t>
          </a:r>
          <a:r>
            <a:rPr lang="ru-RU" sz="2400" b="1" i="1" kern="1200" dirty="0" err="1" smtClean="0">
              <a:latin typeface="Georgia" pitchFamily="18" charset="0"/>
            </a:rPr>
            <a:t>дихальних</a:t>
          </a:r>
          <a:r>
            <a:rPr lang="ru-RU" sz="2400" b="1" i="1" kern="1200" dirty="0" smtClean="0">
              <a:latin typeface="Georgia" pitchFamily="18" charset="0"/>
            </a:rPr>
            <a:t> </a:t>
          </a:r>
          <a:r>
            <a:rPr lang="ru-RU" sz="2400" b="1" i="1" kern="1200" dirty="0" err="1" smtClean="0">
              <a:latin typeface="Georgia" pitchFamily="18" charset="0"/>
            </a:rPr>
            <a:t>шумів</a:t>
          </a:r>
          <a:r>
            <a:rPr lang="ru-RU" sz="2400" b="1" i="1" kern="1200" dirty="0" smtClean="0">
              <a:latin typeface="Georgia" pitchFamily="18" charset="0"/>
            </a:rPr>
            <a:t>)</a:t>
          </a:r>
          <a:endParaRPr lang="ru-RU" sz="2400" b="1" i="1" kern="1200" dirty="0">
            <a:latin typeface="Georgia" pitchFamily="18" charset="0"/>
          </a:endParaRPr>
        </a:p>
      </dsp:txBody>
      <dsp:txXfrm>
        <a:off x="1867453" y="3827867"/>
        <a:ext cx="7062264" cy="815097"/>
      </dsp:txXfrm>
    </dsp:sp>
    <dsp:sp modelId="{7C5FEC5B-8081-40AD-AC6F-DDC2454DD6A0}">
      <dsp:nvSpPr>
        <dsp:cNvPr id="0" name=""/>
        <dsp:cNvSpPr/>
      </dsp:nvSpPr>
      <dsp:spPr>
        <a:xfrm>
          <a:off x="81509" y="3909376"/>
          <a:ext cx="1785943" cy="65207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3EC669-7EF5-4C2C-87E3-F376BF6EF703}">
      <dsp:nvSpPr>
        <dsp:cNvPr id="0" name=""/>
        <dsp:cNvSpPr/>
      </dsp:nvSpPr>
      <dsp:spPr>
        <a:xfrm rot="5400000">
          <a:off x="-146953" y="149279"/>
          <a:ext cx="979691" cy="685783"/>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1</a:t>
          </a:r>
          <a:endParaRPr lang="ru-RU" sz="1900" kern="1200" dirty="0"/>
        </a:p>
      </dsp:txBody>
      <dsp:txXfrm rot="5400000">
        <a:off x="-146953" y="149279"/>
        <a:ext cx="979691" cy="685783"/>
      </dsp:txXfrm>
    </dsp:sp>
    <dsp:sp modelId="{0A30A3E8-57A3-4783-A2DA-045667A78E5E}">
      <dsp:nvSpPr>
        <dsp:cNvPr id="0" name=""/>
        <dsp:cNvSpPr/>
      </dsp:nvSpPr>
      <dsp:spPr>
        <a:xfrm rot="5400000">
          <a:off x="4255579" y="-3567469"/>
          <a:ext cx="636799" cy="777639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uk-UA" sz="2600" b="1" kern="1200" dirty="0" smtClean="0"/>
            <a:t>Помутніння і висихання рогівки ока</a:t>
          </a:r>
          <a:endParaRPr lang="uk-UA" sz="2600" b="1" kern="1200" dirty="0"/>
        </a:p>
      </dsp:txBody>
      <dsp:txXfrm rot="5400000">
        <a:off x="4255579" y="-3567469"/>
        <a:ext cx="636799" cy="7776390"/>
      </dsp:txXfrm>
    </dsp:sp>
    <dsp:sp modelId="{2E6AB2DB-52FC-44F8-8D49-51FB1AC94D0A}">
      <dsp:nvSpPr>
        <dsp:cNvPr id="0" name=""/>
        <dsp:cNvSpPr/>
      </dsp:nvSpPr>
      <dsp:spPr>
        <a:xfrm rot="5400000">
          <a:off x="-146953" y="1010482"/>
          <a:ext cx="979691" cy="685783"/>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2</a:t>
          </a:r>
          <a:endParaRPr lang="ru-RU" sz="1900" kern="1200" dirty="0"/>
        </a:p>
      </dsp:txBody>
      <dsp:txXfrm rot="5400000">
        <a:off x="-146953" y="1010482"/>
        <a:ext cx="979691" cy="685783"/>
      </dsp:txXfrm>
    </dsp:sp>
    <dsp:sp modelId="{60C7DE23-EDAC-48D0-A033-17E3423848BC}">
      <dsp:nvSpPr>
        <dsp:cNvPr id="0" name=""/>
        <dsp:cNvSpPr/>
      </dsp:nvSpPr>
      <dsp:spPr>
        <a:xfrm rot="5400000">
          <a:off x="4255579" y="-2706266"/>
          <a:ext cx="636799" cy="777639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uk-UA" sz="2600" b="1" kern="1200" dirty="0" smtClean="0"/>
            <a:t>Наявність симптому ”котяче око” </a:t>
          </a:r>
          <a:endParaRPr lang="ru-RU" sz="2600" kern="1200" dirty="0"/>
        </a:p>
      </dsp:txBody>
      <dsp:txXfrm rot="5400000">
        <a:off x="4255579" y="-2706266"/>
        <a:ext cx="636799" cy="7776390"/>
      </dsp:txXfrm>
    </dsp:sp>
    <dsp:sp modelId="{96A9743E-0AEC-4C64-833D-39336BBE19AB}">
      <dsp:nvSpPr>
        <dsp:cNvPr id="0" name=""/>
        <dsp:cNvSpPr/>
      </dsp:nvSpPr>
      <dsp:spPr>
        <a:xfrm rot="5400000">
          <a:off x="-146953" y="1871686"/>
          <a:ext cx="979691" cy="685783"/>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3</a:t>
          </a:r>
          <a:endParaRPr lang="ru-RU" sz="1900" kern="1200" dirty="0"/>
        </a:p>
      </dsp:txBody>
      <dsp:txXfrm rot="5400000">
        <a:off x="-146953" y="1871686"/>
        <a:ext cx="979691" cy="685783"/>
      </dsp:txXfrm>
    </dsp:sp>
    <dsp:sp modelId="{0B2E263B-E4AA-4E19-BB99-DF899CEB300E}">
      <dsp:nvSpPr>
        <dsp:cNvPr id="0" name=""/>
        <dsp:cNvSpPr/>
      </dsp:nvSpPr>
      <dsp:spPr>
        <a:xfrm rot="5400000">
          <a:off x="4255579" y="-1845063"/>
          <a:ext cx="636799" cy="777639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uk-UA" sz="2600" b="1" kern="1200" dirty="0" smtClean="0"/>
            <a:t>Зниження температури тіла </a:t>
          </a:r>
          <a:endParaRPr lang="ru-RU" sz="2600" kern="1200" dirty="0"/>
        </a:p>
      </dsp:txBody>
      <dsp:txXfrm rot="5400000">
        <a:off x="4255579" y="-1845063"/>
        <a:ext cx="636799" cy="7776390"/>
      </dsp:txXfrm>
    </dsp:sp>
    <dsp:sp modelId="{58319809-C446-4DB3-9C91-B3807D24C898}">
      <dsp:nvSpPr>
        <dsp:cNvPr id="0" name=""/>
        <dsp:cNvSpPr/>
      </dsp:nvSpPr>
      <dsp:spPr>
        <a:xfrm rot="5400000">
          <a:off x="-146953" y="2732889"/>
          <a:ext cx="979691" cy="685783"/>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4</a:t>
          </a:r>
          <a:endParaRPr lang="ru-RU" sz="1900" kern="1200" dirty="0"/>
        </a:p>
      </dsp:txBody>
      <dsp:txXfrm rot="5400000">
        <a:off x="-146953" y="2732889"/>
        <a:ext cx="979691" cy="685783"/>
      </dsp:txXfrm>
    </dsp:sp>
    <dsp:sp modelId="{D2225B5B-3693-4F71-832E-1E84D3353311}">
      <dsp:nvSpPr>
        <dsp:cNvPr id="0" name=""/>
        <dsp:cNvSpPr/>
      </dsp:nvSpPr>
      <dsp:spPr>
        <a:xfrm rot="5400000">
          <a:off x="4255579" y="-983859"/>
          <a:ext cx="636799" cy="777639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uk-UA" sz="2600" b="1" kern="1200" dirty="0" smtClean="0"/>
            <a:t>Поява плям синьо-фіолетового відтінку </a:t>
          </a:r>
          <a:endParaRPr lang="ru-RU" sz="2600" kern="1200" dirty="0"/>
        </a:p>
      </dsp:txBody>
      <dsp:txXfrm rot="5400000">
        <a:off x="4255579" y="-983859"/>
        <a:ext cx="636799" cy="7776390"/>
      </dsp:txXfrm>
    </dsp:sp>
    <dsp:sp modelId="{F55377DC-42A9-4BFB-86F4-5A48EF384FC5}">
      <dsp:nvSpPr>
        <dsp:cNvPr id="0" name=""/>
        <dsp:cNvSpPr/>
      </dsp:nvSpPr>
      <dsp:spPr>
        <a:xfrm rot="5400000">
          <a:off x="-146953" y="3594092"/>
          <a:ext cx="979691" cy="685783"/>
        </a:xfrm>
        <a:prstGeom prst="chevron">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uk-UA" sz="1900" kern="1200" dirty="0" smtClean="0"/>
            <a:t>5</a:t>
          </a:r>
          <a:endParaRPr lang="ru-RU" sz="1900" kern="1200" dirty="0"/>
        </a:p>
      </dsp:txBody>
      <dsp:txXfrm rot="5400000">
        <a:off x="-146953" y="3594092"/>
        <a:ext cx="979691" cy="685783"/>
      </dsp:txXfrm>
    </dsp:sp>
    <dsp:sp modelId="{49B97A17-8B58-4173-814B-3440E24DD5BC}">
      <dsp:nvSpPr>
        <dsp:cNvPr id="0" name=""/>
        <dsp:cNvSpPr/>
      </dsp:nvSpPr>
      <dsp:spPr>
        <a:xfrm rot="5400000">
          <a:off x="4255579" y="-122656"/>
          <a:ext cx="636799" cy="777639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uk-UA" sz="2600" b="1" kern="1200" dirty="0" smtClean="0"/>
            <a:t>Трупне заклякання – через 2-4 години після смерті</a:t>
          </a:r>
          <a:endParaRPr lang="ru-RU" sz="2600" kern="1200" dirty="0"/>
        </a:p>
      </dsp:txBody>
      <dsp:txXfrm rot="5400000">
        <a:off x="4255579" y="-122656"/>
        <a:ext cx="636799" cy="7776390"/>
      </dsp:txXfrm>
    </dsp:sp>
  </dsp:spTree>
</dsp:drawing>
</file>

<file path=ppt/diagrams/layout1.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23D3595-471A-4757-9EB0-E5F5DB2526E6}" type="datetimeFigureOut">
              <a:rPr lang="ru-RU"/>
              <a:pPr>
                <a:defRPr/>
              </a:pPr>
              <a:t>22.03.2024</a:t>
            </a:fld>
            <a:endParaRPr lang="ru-RU"/>
          </a:p>
        </p:txBody>
      </p:sp>
      <p:sp>
        <p:nvSpPr>
          <p:cNvPr id="4" name="Нижний колонтитул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7DFE5E0-729D-4916-A386-00DC1DC550A0}"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C1405E3-B9F2-45EC-AD72-DE4EA0AE2884}" type="datetimeFigureOut">
              <a:rPr lang="ru-RU"/>
              <a:pPr>
                <a:defRPr/>
              </a:pPr>
              <a:t>22.03.2024</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44F1A40-0711-4F12-86D0-C9D6CC134149}"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2105025" y="749300"/>
            <a:ext cx="2527300" cy="3700463"/>
          </a:xfrm>
          <a:prstGeom prst="rect">
            <a:avLst/>
          </a:prstGeom>
          <a:solidFill>
            <a:srgbClr val="FFFFFF"/>
          </a:solidFill>
          <a:ln w="9525">
            <a:solidFill>
              <a:srgbClr val="000000"/>
            </a:solidFill>
            <a:miter lim="800000"/>
            <a:headEnd/>
            <a:tailEnd/>
          </a:ln>
        </p:spPr>
        <p:txBody>
          <a:bodyPr wrap="none" lIns="84408" tIns="42204" rIns="84408" bIns="42204" anchor="ctr"/>
          <a:lstStyle/>
          <a:p>
            <a:endParaRPr lang="uk-UA">
              <a:latin typeface="Calibri" pitchFamily="34" charset="0"/>
            </a:endParaRPr>
          </a:p>
        </p:txBody>
      </p:sp>
      <p:sp>
        <p:nvSpPr>
          <p:cNvPr id="91139" name="Rectangle 3"/>
          <p:cNvSpPr>
            <a:spLocks noGrp="1" noChangeArrowheads="1"/>
          </p:cNvSpPr>
          <p:nvPr>
            <p:ph type="body"/>
          </p:nvPr>
        </p:nvSpPr>
        <p:spPr bwMode="auto">
          <a:xfrm>
            <a:off x="673100" y="4686300"/>
            <a:ext cx="5387975" cy="4438650"/>
          </a:xfrm>
          <a:noFill/>
        </p:spPr>
        <p:txBody>
          <a:bodyPr wrap="none" numCol="1" anchor="ctr" anchorCtr="0" compatLnSpc="1">
            <a:prstTxWarp prst="textNoShape">
              <a:avLst/>
            </a:prstTxWarp>
          </a:bodyPr>
          <a:lstStyle/>
          <a:p>
            <a:pPr>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68F4672-5E7A-4A30-A4CA-8F67F1AFE1EB}" type="datetimeFigureOut">
              <a:rPr lang="ru-RU"/>
              <a:pPr>
                <a:defRPr/>
              </a:pPr>
              <a:t>22.03.2024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3C0BD5D-6EC6-4724-8E84-B30D4BC8AB5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BA273FA-4892-4C22-97B2-3B5FE1DFF829}" type="datetimeFigureOut">
              <a:rPr lang="ru-RU"/>
              <a:pPr>
                <a:defRPr/>
              </a:pPr>
              <a:t>22.03.2024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E541C4-8164-4359-95E1-669F7E1AE8B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C7E714C-FD6F-4170-9B39-A037494FF2D6}" type="datetimeFigureOut">
              <a:rPr lang="ru-RU"/>
              <a:pPr>
                <a:defRPr/>
              </a:pPr>
              <a:t>22.03.2024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708A895-A002-41FF-A74F-5CEB116E5DE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D56F19-5A59-4572-B813-EF9F87AD41AD}" type="datetimeFigureOut">
              <a:rPr lang="ru-RU"/>
              <a:pPr>
                <a:defRPr/>
              </a:pPr>
              <a:t>22.03.2024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67A74F0-9745-453F-8896-6004737DCDE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5C781C1-8958-431E-8D0E-0F818AE2CF75}" type="datetimeFigureOut">
              <a:rPr lang="ru-RU"/>
              <a:pPr>
                <a:defRPr/>
              </a:pPr>
              <a:t>22.03.2024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41BF2C1-B772-427B-8C9B-B0B08E0920D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90266A0-1B36-4190-B313-D50BD12C017B}" type="datetimeFigureOut">
              <a:rPr lang="ru-RU"/>
              <a:pPr>
                <a:defRPr/>
              </a:pPr>
              <a:t>22.03.2024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A598609-570B-4797-8806-3839641B987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6BA076A-CC2E-4BBA-90BC-2BD0609BC44D}" type="datetimeFigureOut">
              <a:rPr lang="ru-RU"/>
              <a:pPr>
                <a:defRPr/>
              </a:pPr>
              <a:t>22.03.2024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B38538E-32EC-4965-8AEE-4429AEFB61C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E0EBF44-843F-4810-BC92-C0D9FFBF0CFD}" type="datetimeFigureOut">
              <a:rPr lang="ru-RU"/>
              <a:pPr>
                <a:defRPr/>
              </a:pPr>
              <a:t>22.03.2024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C1790E0-F047-4A69-93D3-9AEE4DB4933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97522BF-0388-431C-B48B-CCC0297309E2}" type="datetimeFigureOut">
              <a:rPr lang="ru-RU"/>
              <a:pPr>
                <a:defRPr/>
              </a:pPr>
              <a:t>22.03.2024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7B7E7F0-274F-4388-A276-494B6255356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BDAC89C-440C-425D-965C-9A03CB0E3E50}" type="datetimeFigureOut">
              <a:rPr lang="ru-RU"/>
              <a:pPr>
                <a:defRPr/>
              </a:pPr>
              <a:t>22.03.2024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92C35B1-4874-4ABF-A829-76FB0122EF9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84EBEBB-1184-4D6C-8D48-D28D0A1D1479}" type="datetimeFigureOut">
              <a:rPr lang="ru-RU"/>
              <a:pPr>
                <a:defRPr/>
              </a:pPr>
              <a:t>22.03.2024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0925FA5-E34B-41F0-A486-55BFB5ABB64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D36170B-4B4D-4C5C-B3F7-5325A4D31009}" type="datetimeFigureOut">
              <a:rPr lang="ru-RU"/>
              <a:pPr>
                <a:defRPr/>
              </a:pPr>
              <a:t>22.03.2024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87D6F8-280F-484F-9113-410993DC7F8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hyperlink" Target="https://youtu.be/H4eOqyo79Ic" TargetMode="External"/><Relationship Id="rId2" Type="http://schemas.openxmlformats.org/officeDocument/2006/relationships/hyperlink" Target="https://youtu.be/p_JsO_gWjQI" TargetMode="External"/><Relationship Id="rId1" Type="http://schemas.openxmlformats.org/officeDocument/2006/relationships/slideLayout" Target="../slideLayouts/slideLayout1.xml"/><Relationship Id="rId4" Type="http://schemas.openxmlformats.org/officeDocument/2006/relationships/hyperlink" Target="https://youtu.be/4PtGG4Vt_ZM"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047750" y="333375"/>
            <a:ext cx="7854950" cy="738188"/>
          </a:xfrm>
        </p:spPr>
        <p:txBody>
          <a:bodyPr rtlCol="0">
            <a:normAutofit fontScale="90000"/>
          </a:bodyPr>
          <a:lstStyle/>
          <a:p>
            <a:pPr fontAlgn="auto">
              <a:spcAft>
                <a:spcPts val="0"/>
              </a:spcAft>
              <a:defRPr/>
            </a:pPr>
            <a:r>
              <a:rPr lang="uk-UA" b="1" dirty="0" smtClean="0">
                <a:solidFill>
                  <a:srgbClr val="0070C0"/>
                </a:solidFill>
                <a:effectLst>
                  <a:outerShdw blurRad="38100" dist="38100" dir="2700000" algn="tl">
                    <a:srgbClr val="000000">
                      <a:alpha val="43137"/>
                    </a:srgbClr>
                  </a:outerShdw>
                </a:effectLst>
              </a:rPr>
              <a:t>ОСНОВИ МЕДИЧНИХ ЗНАНЬ</a:t>
            </a:r>
            <a:endParaRPr lang="ru-RU" dirty="0" smtClean="0">
              <a:solidFill>
                <a:srgbClr val="0070C0"/>
              </a:solidFill>
              <a:effectLst>
                <a:outerShdw blurRad="38100" dist="38100" dir="2700000" algn="tl">
                  <a:srgbClr val="000000">
                    <a:alpha val="43137"/>
                  </a:srgbClr>
                </a:outerShdw>
              </a:effectLst>
            </a:endParaRPr>
          </a:p>
        </p:txBody>
      </p:sp>
      <p:sp>
        <p:nvSpPr>
          <p:cNvPr id="3075" name="Rectangle 5"/>
          <p:cNvSpPr>
            <a:spLocks noGrp="1" noChangeArrowheads="1"/>
          </p:cNvSpPr>
          <p:nvPr>
            <p:ph type="subTitle" idx="1"/>
          </p:nvPr>
        </p:nvSpPr>
        <p:spPr>
          <a:xfrm>
            <a:off x="1187450" y="2133600"/>
            <a:ext cx="7143750" cy="1785938"/>
          </a:xfrm>
        </p:spPr>
        <p:txBody>
          <a:bodyPr rtlCol="0">
            <a:normAutofit/>
          </a:bodyPr>
          <a:lstStyle/>
          <a:p>
            <a:pPr fontAlgn="auto">
              <a:lnSpc>
                <a:spcPct val="90000"/>
              </a:lnSpc>
              <a:spcAft>
                <a:spcPts val="0"/>
              </a:spcAft>
              <a:buFont typeface="Arial" pitchFamily="34" charset="0"/>
              <a:buNone/>
              <a:defRPr/>
            </a:pPr>
            <a:r>
              <a:rPr lang="uk-UA" sz="2400" b="1" dirty="0" smtClean="0"/>
              <a:t> </a:t>
            </a:r>
            <a:r>
              <a:rPr lang="ru-RU" b="1" dirty="0" err="1" smtClean="0">
                <a:solidFill>
                  <a:srgbClr val="FF0000"/>
                </a:solidFill>
                <a:effectLst>
                  <a:outerShdw blurRad="38100" dist="38100" dir="2700000" algn="tl">
                    <a:srgbClr val="000000">
                      <a:alpha val="43137"/>
                    </a:srgbClr>
                  </a:outerShdw>
                </a:effectLst>
              </a:rPr>
              <a:t>Лекція</a:t>
            </a:r>
            <a:r>
              <a:rPr lang="ru-RU" b="1" dirty="0" smtClean="0">
                <a:solidFill>
                  <a:srgbClr val="FF0000"/>
                </a:solidFill>
                <a:effectLst>
                  <a:outerShdw blurRad="38100" dist="38100" dir="2700000" algn="tl">
                    <a:srgbClr val="000000">
                      <a:alpha val="43137"/>
                    </a:srgbClr>
                  </a:outerShdw>
                </a:effectLst>
              </a:rPr>
              <a:t> </a:t>
            </a:r>
            <a:r>
              <a:rPr lang="ru-RU" b="1" dirty="0" smtClean="0">
                <a:solidFill>
                  <a:srgbClr val="FF0000"/>
                </a:solidFill>
                <a:effectLst>
                  <a:outerShdw blurRad="38100" dist="38100" dir="2700000" algn="tl">
                    <a:srgbClr val="000000">
                      <a:alpha val="43137"/>
                    </a:srgbClr>
                  </a:outerShdw>
                </a:effectLst>
              </a:rPr>
              <a:t>№ 6</a:t>
            </a:r>
            <a:endParaRPr lang="ru-RU" b="1" dirty="0" smtClean="0">
              <a:solidFill>
                <a:srgbClr val="FF0000"/>
              </a:solidFill>
              <a:effectLst>
                <a:outerShdw blurRad="38100" dist="38100" dir="2700000" algn="tl">
                  <a:srgbClr val="000000">
                    <a:alpha val="43137"/>
                  </a:srgbClr>
                </a:outerShdw>
              </a:effectLst>
            </a:endParaRPr>
          </a:p>
          <a:p>
            <a:pPr fontAlgn="auto">
              <a:lnSpc>
                <a:spcPct val="90000"/>
              </a:lnSpc>
              <a:spcAft>
                <a:spcPts val="0"/>
              </a:spcAft>
              <a:buFont typeface="Arial" pitchFamily="34" charset="0"/>
              <a:buNone/>
              <a:defRPr/>
            </a:pPr>
            <a:r>
              <a:rPr lang="uk-UA" b="1" dirty="0" smtClean="0">
                <a:solidFill>
                  <a:srgbClr val="FF0000"/>
                </a:solidFill>
              </a:rPr>
              <a:t>Невідкладні стани. </a:t>
            </a:r>
            <a:r>
              <a:rPr lang="ru-RU" b="1" dirty="0" smtClean="0">
                <a:solidFill>
                  <a:srgbClr val="FF0000"/>
                </a:solidFill>
              </a:rPr>
              <a:t>Перша </a:t>
            </a:r>
            <a:r>
              <a:rPr lang="ru-RU" b="1" dirty="0" err="1" smtClean="0">
                <a:solidFill>
                  <a:srgbClr val="FF0000"/>
                </a:solidFill>
              </a:rPr>
              <a:t>домедична</a:t>
            </a:r>
            <a:r>
              <a:rPr lang="ru-RU" b="1" dirty="0" smtClean="0">
                <a:solidFill>
                  <a:srgbClr val="FF0000"/>
                </a:solidFill>
              </a:rPr>
              <a:t> </a:t>
            </a:r>
            <a:r>
              <a:rPr lang="ru-RU" b="1" dirty="0" err="1" smtClean="0">
                <a:solidFill>
                  <a:srgbClr val="FF0000"/>
                </a:solidFill>
              </a:rPr>
              <a:t>допомога</a:t>
            </a:r>
            <a:r>
              <a:rPr lang="ru-RU" b="1" dirty="0" smtClean="0">
                <a:solidFill>
                  <a:srgbClr val="FF0000"/>
                </a:solidFill>
              </a:rPr>
              <a:t> при </a:t>
            </a:r>
            <a:r>
              <a:rPr lang="ru-RU" b="1" dirty="0" err="1" smtClean="0">
                <a:solidFill>
                  <a:srgbClr val="FF0000"/>
                </a:solidFill>
              </a:rPr>
              <a:t>невідкладних</a:t>
            </a:r>
            <a:r>
              <a:rPr lang="ru-RU" b="1" dirty="0" smtClean="0">
                <a:solidFill>
                  <a:srgbClr val="FF0000"/>
                </a:solidFill>
              </a:rPr>
              <a:t> станах</a:t>
            </a:r>
          </a:p>
          <a:p>
            <a:pPr fontAlgn="auto">
              <a:lnSpc>
                <a:spcPct val="90000"/>
              </a:lnSpc>
              <a:spcAft>
                <a:spcPts val="0"/>
              </a:spcAft>
              <a:buFont typeface="Arial" pitchFamily="34" charset="0"/>
              <a:buNone/>
              <a:defRPr/>
            </a:pPr>
            <a:endParaRPr lang="ru-RU" sz="2500" b="1" dirty="0" smtClean="0"/>
          </a:p>
        </p:txBody>
      </p:sp>
      <p:sp>
        <p:nvSpPr>
          <p:cNvPr id="15363" name="AutoShape 6" descr="Картинки по запросу хвороби органів дихання"/>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15365" name="AutoShape 4" descr="Картинки по запросу медична допомога"/>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857250" y="357188"/>
            <a:ext cx="8001000" cy="3540125"/>
          </a:xfrm>
          <a:prstGeom prst="rect">
            <a:avLst/>
          </a:prstGeom>
          <a:noFill/>
          <a:ln w="9525">
            <a:noFill/>
            <a:miter lim="800000"/>
            <a:headEnd/>
            <a:tailEnd/>
          </a:ln>
        </p:spPr>
        <p:txBody>
          <a:bodyPr anchor="ctr">
            <a:spAutoFit/>
          </a:bodyPr>
          <a:lstStyle/>
          <a:p>
            <a:pPr algn="just"/>
            <a:r>
              <a:rPr lang="uk-UA" sz="2800" b="1">
                <a:cs typeface="Times New Roman" pitchFamily="18" charset="0"/>
              </a:rPr>
              <a:t>Усі перелічені дії будуть залежати від того, </a:t>
            </a:r>
            <a:r>
              <a:rPr lang="uk-UA" sz="2800" b="1" i="1">
                <a:solidFill>
                  <a:srgbClr val="FF0000"/>
                </a:solidFill>
                <a:cs typeface="Times New Roman" pitchFamily="18" charset="0"/>
              </a:rPr>
              <a:t>живий чи мертвий постраждалий? </a:t>
            </a:r>
          </a:p>
          <a:p>
            <a:pPr algn="just"/>
            <a:r>
              <a:rPr lang="uk-UA" sz="2800" b="1">
                <a:cs typeface="Times New Roman" pitchFamily="18" charset="0"/>
              </a:rPr>
              <a:t>Це запитання дуже важливе при тяжких травмах, коли потерпілий не подає ніяких ознак життя. </a:t>
            </a:r>
          </a:p>
          <a:p>
            <a:pPr algn="just"/>
            <a:r>
              <a:rPr lang="uk-UA" sz="2800" b="1">
                <a:cs typeface="Times New Roman" pitchFamily="18" charset="0"/>
              </a:rPr>
              <a:t>Разом із тим при виявленні хоча б мінімальних ознак життя необхідно негайно приступити до оживлення постраждалого.</a:t>
            </a:r>
            <a:endParaRPr lang="uk-UA" sz="2800" b="1"/>
          </a:p>
        </p:txBody>
      </p:sp>
      <p:pic>
        <p:nvPicPr>
          <p:cNvPr id="24578" name="Picture 7" descr="машина"/>
          <p:cNvPicPr>
            <a:picLocks noChangeAspect="1" noChangeArrowheads="1"/>
          </p:cNvPicPr>
          <p:nvPr/>
        </p:nvPicPr>
        <p:blipFill>
          <a:blip r:embed="rId2" cstate="print"/>
          <a:srcRect/>
          <a:stretch>
            <a:fillRect/>
          </a:stretch>
        </p:blipFill>
        <p:spPr bwMode="auto">
          <a:xfrm>
            <a:off x="4786313" y="4000500"/>
            <a:ext cx="3770312" cy="2457450"/>
          </a:xfrm>
          <a:prstGeom prst="rect">
            <a:avLst/>
          </a:prstGeom>
          <a:noFill/>
          <a:ln w="9525">
            <a:noFill/>
            <a:miter lim="800000"/>
            <a:headEnd/>
            <a:tailEnd/>
          </a:ln>
        </p:spPr>
      </p:pic>
      <p:pic>
        <p:nvPicPr>
          <p:cNvPr id="24579" name="Picture 7" descr="непритосність"/>
          <p:cNvPicPr>
            <a:picLocks noChangeAspect="1" noChangeArrowheads="1"/>
          </p:cNvPicPr>
          <p:nvPr/>
        </p:nvPicPr>
        <p:blipFill>
          <a:blip r:embed="rId3" cstate="print"/>
          <a:srcRect/>
          <a:stretch>
            <a:fillRect/>
          </a:stretch>
        </p:blipFill>
        <p:spPr bwMode="auto">
          <a:xfrm>
            <a:off x="642938" y="4214813"/>
            <a:ext cx="3286125" cy="2179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Заголовок 1"/>
          <p:cNvSpPr>
            <a:spLocks noGrp="1"/>
          </p:cNvSpPr>
          <p:nvPr>
            <p:ph type="ctrTitle"/>
          </p:nvPr>
        </p:nvSpPr>
        <p:spPr>
          <a:xfrm>
            <a:off x="857250" y="428625"/>
            <a:ext cx="7824788" cy="1285875"/>
          </a:xfrm>
        </p:spPr>
        <p:txBody>
          <a:bodyPr rtlCol="0">
            <a:normAutofit fontScale="90000"/>
          </a:bodyPr>
          <a:lstStyle/>
          <a:p>
            <a:pPr fontAlgn="auto">
              <a:spcAft>
                <a:spcPts val="0"/>
              </a:spcAft>
              <a:defRPr/>
            </a:pPr>
            <a:r>
              <a:rPr lang="ru-RU" b="1" dirty="0" err="1" smtClean="0"/>
              <a:t>Домашнє</a:t>
            </a:r>
            <a:r>
              <a:rPr lang="ru-RU" b="1" dirty="0" smtClean="0"/>
              <a:t> </a:t>
            </a:r>
            <a:r>
              <a:rPr lang="ru-RU" b="1" dirty="0" err="1" smtClean="0"/>
              <a:t>завдання</a:t>
            </a:r>
            <a:r>
              <a:rPr lang="ru-RU" b="1" dirty="0" smtClean="0"/>
              <a:t> </a:t>
            </a:r>
            <a:br>
              <a:rPr lang="ru-RU" b="1" dirty="0" smtClean="0"/>
            </a:br>
            <a:r>
              <a:rPr lang="ru-RU" b="1" dirty="0" smtClean="0"/>
              <a:t>(</a:t>
            </a:r>
            <a:r>
              <a:rPr lang="ru-RU" b="1" dirty="0" err="1" smtClean="0"/>
              <a:t>самостійна</a:t>
            </a:r>
            <a:r>
              <a:rPr lang="ru-RU" b="1" dirty="0" smtClean="0"/>
              <a:t> робота)</a:t>
            </a:r>
          </a:p>
        </p:txBody>
      </p:sp>
      <p:sp>
        <p:nvSpPr>
          <p:cNvPr id="142339" name="Подзаголовок 2"/>
          <p:cNvSpPr>
            <a:spLocks noGrp="1"/>
          </p:cNvSpPr>
          <p:nvPr>
            <p:ph type="subTitle" idx="1"/>
          </p:nvPr>
        </p:nvSpPr>
        <p:spPr>
          <a:xfrm>
            <a:off x="642938" y="1785938"/>
            <a:ext cx="8039100" cy="3394075"/>
          </a:xfrm>
        </p:spPr>
        <p:txBody>
          <a:bodyPr rtlCol="0">
            <a:normAutofit fontScale="85000" lnSpcReduction="20000"/>
          </a:bodyPr>
          <a:lstStyle/>
          <a:p>
            <a:pPr marL="514350" indent="-514350" algn="just" fontAlgn="auto">
              <a:spcAft>
                <a:spcPts val="0"/>
              </a:spcAft>
              <a:buFont typeface="Arial" pitchFamily="34" charset="0"/>
              <a:buNone/>
              <a:defRPr/>
            </a:pPr>
            <a:r>
              <a:rPr lang="uk-UA" sz="3600" b="1" dirty="0" smtClean="0">
                <a:solidFill>
                  <a:srgbClr val="FF0000"/>
                </a:solidFill>
              </a:rPr>
              <a:t>Способи фіксації язика.</a:t>
            </a:r>
          </a:p>
          <a:p>
            <a:pPr marL="514350" indent="-514350" algn="just" fontAlgn="auto">
              <a:spcAft>
                <a:spcPts val="0"/>
              </a:spcAft>
              <a:buFont typeface="Arial" pitchFamily="34" charset="0"/>
              <a:buNone/>
              <a:defRPr/>
            </a:pPr>
            <a:r>
              <a:rPr lang="uk-UA" sz="3600" b="1" dirty="0" smtClean="0">
                <a:solidFill>
                  <a:srgbClr val="FF0000"/>
                </a:solidFill>
              </a:rPr>
              <a:t>ШВЛ методом Сильвестра, </a:t>
            </a:r>
            <a:r>
              <a:rPr lang="uk-UA" sz="3600" b="1" dirty="0" err="1" smtClean="0">
                <a:solidFill>
                  <a:srgbClr val="FF0000"/>
                </a:solidFill>
              </a:rPr>
              <a:t>Шеффера</a:t>
            </a:r>
            <a:r>
              <a:rPr lang="uk-UA" sz="3600" b="1" dirty="0" smtClean="0">
                <a:solidFill>
                  <a:srgbClr val="FF0000"/>
                </a:solidFill>
              </a:rPr>
              <a:t>.</a:t>
            </a:r>
          </a:p>
          <a:p>
            <a:pPr marL="514350" indent="-514350" algn="just" fontAlgn="auto">
              <a:spcAft>
                <a:spcPts val="0"/>
              </a:spcAft>
              <a:buFont typeface="Arial" pitchFamily="34" charset="0"/>
              <a:buNone/>
              <a:defRPr/>
            </a:pPr>
            <a:endParaRPr lang="uk-UA" sz="3600" b="1" dirty="0" smtClean="0">
              <a:solidFill>
                <a:srgbClr val="FF0000"/>
              </a:solidFill>
            </a:endParaRPr>
          </a:p>
          <a:p>
            <a:pPr marL="514350" indent="-514350" algn="just" fontAlgn="auto">
              <a:spcAft>
                <a:spcPts val="0"/>
              </a:spcAft>
              <a:buFont typeface="Arial" pitchFamily="34" charset="0"/>
              <a:buNone/>
              <a:defRPr/>
            </a:pPr>
            <a:r>
              <a:rPr lang="uk-UA" sz="3600" b="1" dirty="0" smtClean="0">
                <a:solidFill>
                  <a:srgbClr val="FF0000"/>
                </a:solidFill>
              </a:rPr>
              <a:t>Перегляньте відео:</a:t>
            </a:r>
          </a:p>
          <a:p>
            <a:pPr marL="514350" indent="-514350" algn="just" fontAlgn="auto">
              <a:spcAft>
                <a:spcPts val="0"/>
              </a:spcAft>
              <a:buFont typeface="Arial" pitchFamily="34" charset="0"/>
              <a:buNone/>
              <a:defRPr/>
            </a:pPr>
            <a:r>
              <a:rPr lang="en-US" sz="3600" b="1" dirty="0" smtClean="0">
                <a:solidFill>
                  <a:srgbClr val="FF0000"/>
                </a:solidFill>
                <a:hlinkClick r:id="rId2"/>
              </a:rPr>
              <a:t>https://youtu.be/p_JsO_gWjQI</a:t>
            </a:r>
            <a:endParaRPr lang="ru-RU" sz="3600" b="1" dirty="0" smtClean="0">
              <a:solidFill>
                <a:srgbClr val="FF0000"/>
              </a:solidFill>
            </a:endParaRPr>
          </a:p>
          <a:p>
            <a:pPr marL="514350" indent="-514350" algn="just" fontAlgn="auto">
              <a:spcAft>
                <a:spcPts val="0"/>
              </a:spcAft>
              <a:buFont typeface="Arial" pitchFamily="34" charset="0"/>
              <a:buNone/>
              <a:defRPr/>
            </a:pPr>
            <a:r>
              <a:rPr lang="en-US" sz="3600" b="1" dirty="0" smtClean="0">
                <a:solidFill>
                  <a:srgbClr val="FF0000"/>
                </a:solidFill>
                <a:hlinkClick r:id="rId3"/>
              </a:rPr>
              <a:t>https://youtu.be/H4eOqyo79Ic</a:t>
            </a:r>
            <a:endParaRPr lang="ru-RU" sz="3600" b="1" dirty="0" smtClean="0">
              <a:solidFill>
                <a:srgbClr val="FF0000"/>
              </a:solidFill>
            </a:endParaRPr>
          </a:p>
          <a:p>
            <a:pPr marL="514350" indent="-514350" algn="just" fontAlgn="auto">
              <a:spcAft>
                <a:spcPts val="0"/>
              </a:spcAft>
              <a:buFont typeface="Arial" pitchFamily="34" charset="0"/>
              <a:buNone/>
              <a:defRPr/>
            </a:pPr>
            <a:r>
              <a:rPr lang="en-US" sz="3600" b="1" dirty="0" smtClean="0">
                <a:solidFill>
                  <a:srgbClr val="FF0000"/>
                </a:solidFill>
                <a:hlinkClick r:id="rId4"/>
              </a:rPr>
              <a:t>https://youtu.be/4PtGG4Vt_ZM</a:t>
            </a:r>
            <a:endParaRPr lang="ru-RU" sz="3600" b="1" dirty="0" smtClean="0">
              <a:solidFill>
                <a:srgbClr val="FF0000"/>
              </a:solidFill>
            </a:endParaRPr>
          </a:p>
          <a:p>
            <a:pPr marL="514350" indent="-514350" algn="just" fontAlgn="auto">
              <a:spcAft>
                <a:spcPts val="0"/>
              </a:spcAft>
              <a:buFont typeface="Arial" pitchFamily="34" charset="0"/>
              <a:buNone/>
              <a:defRPr/>
            </a:pPr>
            <a:endParaRPr lang="uk-UA" sz="3600" b="1" dirty="0" smtClean="0">
              <a:solidFill>
                <a:srgbClr val="FF00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63" y="285750"/>
            <a:ext cx="8429625" cy="6286500"/>
          </a:xfrm>
        </p:spPr>
        <p:txBody>
          <a:bodyPr rtlCol="0">
            <a:normAutofit fontScale="70000" lnSpcReduction="20000"/>
          </a:bodyPr>
          <a:lstStyle/>
          <a:p>
            <a:pPr fontAlgn="auto">
              <a:spcAft>
                <a:spcPts val="0"/>
              </a:spcAft>
              <a:buFont typeface="Arial" pitchFamily="34" charset="0"/>
              <a:buChar char="•"/>
              <a:defRPr/>
            </a:pPr>
            <a:r>
              <a:rPr lang="ru-RU" dirty="0" err="1" smtClean="0"/>
              <a:t>Способи</a:t>
            </a:r>
            <a:r>
              <a:rPr lang="ru-RU" dirty="0" smtClean="0"/>
              <a:t> </a:t>
            </a:r>
            <a:r>
              <a:rPr lang="ru-RU" dirty="0" err="1" smtClean="0"/>
              <a:t>Сильвестра-Броша</a:t>
            </a:r>
            <a:r>
              <a:rPr lang="ru-RU" dirty="0" smtClean="0"/>
              <a:t> та Шеффера </a:t>
            </a:r>
            <a:r>
              <a:rPr lang="ru-RU" dirty="0" err="1" smtClean="0"/>
              <a:t>застосовуються</a:t>
            </a:r>
            <a:r>
              <a:rPr lang="ru-RU" dirty="0" smtClean="0"/>
              <a:t> </a:t>
            </a:r>
            <a:r>
              <a:rPr lang="ru-RU" dirty="0" err="1" smtClean="0"/>
              <a:t>рідко</a:t>
            </a:r>
            <a:r>
              <a:rPr lang="ru-RU" dirty="0" smtClean="0"/>
              <a:t>: вони </a:t>
            </a:r>
            <a:r>
              <a:rPr lang="ru-RU" dirty="0" err="1" smtClean="0"/>
              <a:t>менш</a:t>
            </a:r>
            <a:r>
              <a:rPr lang="ru-RU" dirty="0" smtClean="0"/>
              <a:t> </a:t>
            </a:r>
            <a:r>
              <a:rPr lang="ru-RU" dirty="0" err="1" smtClean="0"/>
              <a:t>ефективні</a:t>
            </a:r>
            <a:r>
              <a:rPr lang="ru-RU" dirty="0" smtClean="0"/>
              <a:t>, </a:t>
            </a:r>
            <a:r>
              <a:rPr lang="ru-RU" dirty="0" err="1" smtClean="0"/>
              <a:t>ніж</a:t>
            </a:r>
            <a:r>
              <a:rPr lang="ru-RU" dirty="0" smtClean="0"/>
              <a:t> </a:t>
            </a:r>
            <a:r>
              <a:rPr lang="ru-RU" dirty="0" err="1" smtClean="0"/>
              <a:t>методи</a:t>
            </a:r>
            <a:r>
              <a:rPr lang="ru-RU" dirty="0" smtClean="0"/>
              <a:t>, </a:t>
            </a:r>
            <a:r>
              <a:rPr lang="ru-RU" dirty="0" err="1" smtClean="0"/>
              <a:t>що</a:t>
            </a:r>
            <a:r>
              <a:rPr lang="ru-RU" dirty="0" smtClean="0"/>
              <a:t> </a:t>
            </a:r>
            <a:r>
              <a:rPr lang="ru-RU" dirty="0" err="1" smtClean="0"/>
              <a:t>застосовуються</a:t>
            </a:r>
            <a:r>
              <a:rPr lang="ru-RU" dirty="0" smtClean="0"/>
              <a:t> на </a:t>
            </a:r>
            <a:r>
              <a:rPr lang="ru-RU" dirty="0" err="1" smtClean="0"/>
              <a:t>принципі</a:t>
            </a:r>
            <a:r>
              <a:rPr lang="ru-RU" dirty="0" smtClean="0"/>
              <a:t> </a:t>
            </a:r>
            <a:r>
              <a:rPr lang="ru-RU" dirty="0" err="1" smtClean="0"/>
              <a:t>вдування</a:t>
            </a:r>
            <a:r>
              <a:rPr lang="ru-RU" dirty="0" smtClean="0"/>
              <a:t> </a:t>
            </a:r>
            <a:r>
              <a:rPr lang="ru-RU" dirty="0" err="1" smtClean="0"/>
              <a:t>повітря</a:t>
            </a:r>
            <a:r>
              <a:rPr lang="ru-RU" dirty="0" smtClean="0"/>
              <a:t> в </a:t>
            </a:r>
            <a:r>
              <a:rPr lang="ru-RU" dirty="0" err="1" smtClean="0"/>
              <a:t>легені</a:t>
            </a:r>
            <a:r>
              <a:rPr lang="ru-RU" dirty="0" smtClean="0"/>
              <a:t>, </a:t>
            </a:r>
            <a:r>
              <a:rPr lang="ru-RU" dirty="0" err="1" smtClean="0"/>
              <a:t>протипоказані</a:t>
            </a:r>
            <a:r>
              <a:rPr lang="ru-RU" dirty="0" smtClean="0"/>
              <a:t> при травмах </a:t>
            </a:r>
            <a:r>
              <a:rPr lang="ru-RU" dirty="0" err="1" smtClean="0"/>
              <a:t>грудної</a:t>
            </a:r>
            <a:r>
              <a:rPr lang="ru-RU" dirty="0" smtClean="0"/>
              <a:t> </a:t>
            </a:r>
            <a:r>
              <a:rPr lang="ru-RU" dirty="0" err="1" smtClean="0"/>
              <a:t>клітки</a:t>
            </a:r>
            <a:r>
              <a:rPr lang="ru-RU" dirty="0" smtClean="0"/>
              <a:t>.</a:t>
            </a:r>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r>
              <a:rPr lang="ru-RU" dirty="0" smtClean="0"/>
              <a:t>Метод </a:t>
            </a:r>
            <a:r>
              <a:rPr lang="ru-RU" dirty="0" err="1" smtClean="0"/>
              <a:t>Сильвестра-Броша</a:t>
            </a:r>
            <a:r>
              <a:rPr lang="ru-RU" dirty="0" smtClean="0"/>
              <a:t>, при </a:t>
            </a:r>
            <a:r>
              <a:rPr lang="ru-RU" dirty="0" err="1" smtClean="0"/>
              <a:t>якому</a:t>
            </a:r>
            <a:r>
              <a:rPr lang="ru-RU" dirty="0" smtClean="0"/>
              <a:t> </a:t>
            </a:r>
            <a:r>
              <a:rPr lang="ru-RU" dirty="0" err="1" smtClean="0"/>
              <a:t>хворий</a:t>
            </a:r>
            <a:r>
              <a:rPr lang="ru-RU" dirty="0" smtClean="0"/>
              <a:t> </a:t>
            </a:r>
            <a:r>
              <a:rPr lang="ru-RU" dirty="0" err="1" smtClean="0"/>
              <a:t>лежить</a:t>
            </a:r>
            <a:r>
              <a:rPr lang="ru-RU" dirty="0" smtClean="0"/>
              <a:t> на </a:t>
            </a:r>
            <a:r>
              <a:rPr lang="ru-RU" dirty="0" err="1" smtClean="0"/>
              <a:t>спині</a:t>
            </a:r>
            <a:r>
              <a:rPr lang="ru-RU" dirty="0" smtClean="0"/>
              <a:t>, не </a:t>
            </a:r>
            <a:r>
              <a:rPr lang="ru-RU" dirty="0" err="1" smtClean="0"/>
              <a:t>можна</a:t>
            </a:r>
            <a:r>
              <a:rPr lang="ru-RU" dirty="0" smtClean="0"/>
              <a:t> </a:t>
            </a:r>
            <a:r>
              <a:rPr lang="ru-RU" dirty="0" err="1" smtClean="0"/>
              <a:t>застосовувати</a:t>
            </a:r>
            <a:r>
              <a:rPr lang="ru-RU" dirty="0" smtClean="0"/>
              <a:t> при </a:t>
            </a:r>
            <a:r>
              <a:rPr lang="ru-RU" dirty="0" err="1" smtClean="0"/>
              <a:t>непрохідності</a:t>
            </a:r>
            <a:r>
              <a:rPr lang="ru-RU" dirty="0" smtClean="0"/>
              <a:t> </a:t>
            </a:r>
            <a:r>
              <a:rPr lang="ru-RU" dirty="0" err="1" smtClean="0"/>
              <a:t>дихальних</a:t>
            </a:r>
            <a:r>
              <a:rPr lang="ru-RU" dirty="0" smtClean="0"/>
              <a:t> </a:t>
            </a:r>
            <a:r>
              <a:rPr lang="ru-RU" dirty="0" err="1" smtClean="0"/>
              <a:t>шляхів</a:t>
            </a:r>
            <a:r>
              <a:rPr lang="ru-RU" dirty="0" smtClean="0"/>
              <a:t> у </a:t>
            </a:r>
            <a:r>
              <a:rPr lang="ru-RU" dirty="0" err="1" smtClean="0"/>
              <a:t>зв'язку</a:t>
            </a:r>
            <a:r>
              <a:rPr lang="ru-RU" dirty="0" smtClean="0"/>
              <a:t> </a:t>
            </a:r>
            <a:r>
              <a:rPr lang="ru-RU" dirty="0" err="1" smtClean="0"/>
              <a:t>з</a:t>
            </a:r>
            <a:r>
              <a:rPr lang="ru-RU" dirty="0" smtClean="0"/>
              <a:t> </a:t>
            </a:r>
            <a:r>
              <a:rPr lang="ru-RU" dirty="0" err="1" smtClean="0"/>
              <a:t>втопленням</a:t>
            </a:r>
            <a:r>
              <a:rPr lang="ru-RU" dirty="0" smtClean="0"/>
              <a:t>.</a:t>
            </a:r>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r>
              <a:rPr lang="ru-RU" dirty="0" err="1" smtClean="0"/>
              <a:t>Спосіб</a:t>
            </a:r>
            <a:r>
              <a:rPr lang="ru-RU" dirty="0" smtClean="0"/>
              <a:t> </a:t>
            </a:r>
            <a:r>
              <a:rPr lang="ru-RU" dirty="0" err="1" smtClean="0"/>
              <a:t>Сильвестра-Броша</a:t>
            </a:r>
            <a:r>
              <a:rPr lang="ru-RU" dirty="0" smtClean="0"/>
              <a:t> - </a:t>
            </a:r>
            <a:r>
              <a:rPr lang="ru-RU" dirty="0" err="1" smtClean="0"/>
              <a:t>потерпілого</a:t>
            </a:r>
            <a:r>
              <a:rPr lang="ru-RU" dirty="0" smtClean="0"/>
              <a:t> </a:t>
            </a:r>
            <a:r>
              <a:rPr lang="ru-RU" dirty="0" err="1" smtClean="0"/>
              <a:t>кладуть</a:t>
            </a:r>
            <a:r>
              <a:rPr lang="ru-RU" dirty="0" smtClean="0"/>
              <a:t> на спину, </a:t>
            </a:r>
            <a:r>
              <a:rPr lang="ru-RU" dirty="0" err="1" smtClean="0"/>
              <a:t>під</a:t>
            </a:r>
            <a:r>
              <a:rPr lang="ru-RU" dirty="0" smtClean="0"/>
              <a:t> лопатки </a:t>
            </a:r>
            <a:r>
              <a:rPr lang="ru-RU" dirty="0" err="1" smtClean="0"/>
              <a:t>підкладають</a:t>
            </a:r>
            <a:r>
              <a:rPr lang="ru-RU" dirty="0" smtClean="0"/>
              <a:t> валик, у </a:t>
            </a:r>
            <a:r>
              <a:rPr lang="ru-RU" dirty="0" err="1" smtClean="0"/>
              <a:t>зв'язку</a:t>
            </a:r>
            <a:r>
              <a:rPr lang="ru-RU" dirty="0" smtClean="0"/>
              <a:t> </a:t>
            </a:r>
            <a:r>
              <a:rPr lang="ru-RU" dirty="0" err="1" smtClean="0"/>
              <a:t>з</a:t>
            </a:r>
            <a:r>
              <a:rPr lang="ru-RU" dirty="0" smtClean="0"/>
              <a:t> </a:t>
            </a:r>
            <a:r>
              <a:rPr lang="ru-RU" dirty="0" err="1" smtClean="0"/>
              <a:t>чим</a:t>
            </a:r>
            <a:r>
              <a:rPr lang="ru-RU" dirty="0" smtClean="0"/>
              <a:t> голова </a:t>
            </a:r>
            <a:r>
              <a:rPr lang="ru-RU" dirty="0" err="1" smtClean="0"/>
              <a:t>закидається</a:t>
            </a:r>
            <a:r>
              <a:rPr lang="ru-RU" dirty="0" smtClean="0"/>
              <a:t>. </a:t>
            </a:r>
            <a:r>
              <a:rPr lang="ru-RU" dirty="0" err="1" smtClean="0"/>
              <a:t>Потім</a:t>
            </a:r>
            <a:r>
              <a:rPr lang="ru-RU" dirty="0" smtClean="0"/>
              <a:t> той, </a:t>
            </a:r>
            <a:r>
              <a:rPr lang="ru-RU" dirty="0" err="1" smtClean="0"/>
              <a:t>хто</a:t>
            </a:r>
            <a:r>
              <a:rPr lang="ru-RU" dirty="0" smtClean="0"/>
              <a:t> </a:t>
            </a:r>
            <a:r>
              <a:rPr lang="ru-RU" dirty="0" err="1" smtClean="0"/>
              <a:t>виконує</a:t>
            </a:r>
            <a:r>
              <a:rPr lang="ru-RU" dirty="0" smtClean="0"/>
              <a:t> </a:t>
            </a:r>
            <a:r>
              <a:rPr lang="ru-RU" dirty="0" err="1" smtClean="0"/>
              <a:t>штучне</a:t>
            </a:r>
            <a:r>
              <a:rPr lang="ru-RU" dirty="0" smtClean="0"/>
              <a:t> </a:t>
            </a:r>
            <a:r>
              <a:rPr lang="ru-RU" dirty="0" err="1" smtClean="0"/>
              <a:t>дихання</a:t>
            </a:r>
            <a:r>
              <a:rPr lang="ru-RU" dirty="0" smtClean="0"/>
              <a:t> </a:t>
            </a:r>
            <a:r>
              <a:rPr lang="ru-RU" dirty="0" err="1" smtClean="0"/>
              <a:t>стає</a:t>
            </a:r>
            <a:r>
              <a:rPr lang="ru-RU" dirty="0" smtClean="0"/>
              <a:t> </a:t>
            </a:r>
            <a:r>
              <a:rPr lang="ru-RU" dirty="0" err="1" smtClean="0"/>
              <a:t>навколішки</a:t>
            </a:r>
            <a:r>
              <a:rPr lang="ru-RU" dirty="0" smtClean="0"/>
              <a:t> </a:t>
            </a:r>
            <a:r>
              <a:rPr lang="ru-RU" dirty="0" err="1" smtClean="0"/>
              <a:t>біля</a:t>
            </a:r>
            <a:r>
              <a:rPr lang="ru-RU" dirty="0" smtClean="0"/>
              <a:t> </a:t>
            </a:r>
            <a:r>
              <a:rPr lang="ru-RU" dirty="0" err="1" smtClean="0"/>
              <a:t>голови</a:t>
            </a:r>
            <a:r>
              <a:rPr lang="ru-RU" dirty="0" smtClean="0"/>
              <a:t>, на </a:t>
            </a:r>
            <a:r>
              <a:rPr lang="ru-RU" dirty="0" err="1" smtClean="0"/>
              <a:t>рахунок</a:t>
            </a:r>
            <a:r>
              <a:rPr lang="ru-RU" dirty="0" smtClean="0"/>
              <a:t> 1 - 2 </a:t>
            </a:r>
            <a:r>
              <a:rPr lang="ru-RU" dirty="0" err="1" smtClean="0"/>
              <a:t>підіймає</a:t>
            </a:r>
            <a:r>
              <a:rPr lang="ru-RU" dirty="0" smtClean="0"/>
              <a:t> руки </a:t>
            </a:r>
            <a:r>
              <a:rPr lang="ru-RU" dirty="0" err="1" smtClean="0"/>
              <a:t>потерпілого</a:t>
            </a:r>
            <a:r>
              <a:rPr lang="ru-RU" dirty="0" smtClean="0"/>
              <a:t> догори </a:t>
            </a:r>
            <a:r>
              <a:rPr lang="ru-RU" dirty="0" err="1" smtClean="0"/>
              <a:t>і</a:t>
            </a:r>
            <a:r>
              <a:rPr lang="ru-RU" dirty="0" smtClean="0"/>
              <a:t> назад - </a:t>
            </a:r>
            <a:r>
              <a:rPr lang="ru-RU" dirty="0" err="1" smtClean="0"/>
              <a:t>вдих</a:t>
            </a:r>
            <a:r>
              <a:rPr lang="ru-RU" dirty="0" smtClean="0"/>
              <a:t>, на </a:t>
            </a:r>
            <a:r>
              <a:rPr lang="ru-RU" dirty="0" err="1" smtClean="0"/>
              <a:t>рахунок</a:t>
            </a:r>
            <a:r>
              <a:rPr lang="ru-RU" dirty="0" smtClean="0"/>
              <a:t> 3 - 4 </a:t>
            </a:r>
            <a:r>
              <a:rPr lang="ru-RU" dirty="0" err="1" smtClean="0"/>
              <a:t>опускає</a:t>
            </a:r>
            <a:r>
              <a:rPr lang="ru-RU" dirty="0" smtClean="0"/>
              <a:t> донизу руки, </a:t>
            </a:r>
            <a:r>
              <a:rPr lang="ru-RU" dirty="0" err="1" smtClean="0"/>
              <a:t>притискаючи</a:t>
            </a:r>
            <a:r>
              <a:rPr lang="ru-RU" dirty="0" smtClean="0"/>
              <a:t> до </a:t>
            </a:r>
            <a:r>
              <a:rPr lang="ru-RU" dirty="0" err="1" smtClean="0"/>
              <a:t>грудної</a:t>
            </a:r>
            <a:r>
              <a:rPr lang="ru-RU" dirty="0" smtClean="0"/>
              <a:t> </a:t>
            </a:r>
            <a:r>
              <a:rPr lang="ru-RU" dirty="0" err="1" smtClean="0"/>
              <a:t>клітини</a:t>
            </a:r>
            <a:r>
              <a:rPr lang="ru-RU" dirty="0" smtClean="0"/>
              <a:t> </a:t>
            </a:r>
            <a:r>
              <a:rPr lang="ru-RU" dirty="0" err="1" smtClean="0"/>
              <a:t>з</a:t>
            </a:r>
            <a:r>
              <a:rPr lang="ru-RU" dirty="0" smtClean="0"/>
              <a:t> </a:t>
            </a:r>
            <a:r>
              <a:rPr lang="ru-RU" dirty="0" err="1" smtClean="0"/>
              <a:t>зігнутими</a:t>
            </a:r>
            <a:r>
              <a:rPr lang="ru-RU" dirty="0" smtClean="0"/>
              <a:t> </a:t>
            </a:r>
            <a:r>
              <a:rPr lang="ru-RU" dirty="0" err="1" smtClean="0"/>
              <a:t>ліктями</a:t>
            </a:r>
            <a:r>
              <a:rPr lang="ru-RU" dirty="0" smtClean="0"/>
              <a:t> - </a:t>
            </a:r>
            <a:r>
              <a:rPr lang="ru-RU" dirty="0" err="1" smtClean="0"/>
              <a:t>видих</a:t>
            </a:r>
            <a:r>
              <a:rPr lang="ru-RU" dirty="0" smtClean="0"/>
              <a:t>.</a:t>
            </a:r>
          </a:p>
          <a:p>
            <a:pPr fontAlgn="auto">
              <a:spcAft>
                <a:spcPts val="0"/>
              </a:spcAft>
              <a:buFont typeface="Arial" pitchFamily="34" charset="0"/>
              <a:buChar char="•"/>
              <a:defRPr/>
            </a:pPr>
            <a:endParaRPr lang="ru-RU" dirty="0" smtClean="0"/>
          </a:p>
          <a:p>
            <a:pPr fontAlgn="auto">
              <a:spcAft>
                <a:spcPts val="0"/>
              </a:spcAft>
              <a:buFont typeface="Arial" pitchFamily="34" charset="0"/>
              <a:buChar char="•"/>
              <a:defRPr/>
            </a:pPr>
            <a:r>
              <a:rPr lang="ru-RU" dirty="0" err="1" smtClean="0"/>
              <a:t>Спосіб</a:t>
            </a:r>
            <a:r>
              <a:rPr lang="ru-RU" dirty="0" smtClean="0"/>
              <a:t> Шеффера – </a:t>
            </a:r>
            <a:r>
              <a:rPr lang="ru-RU" dirty="0" err="1" smtClean="0"/>
              <a:t>потерпілого</a:t>
            </a:r>
            <a:r>
              <a:rPr lang="ru-RU" dirty="0" smtClean="0"/>
              <a:t> </a:t>
            </a:r>
            <a:r>
              <a:rPr lang="ru-RU" dirty="0" err="1" smtClean="0"/>
              <a:t>кладуть</a:t>
            </a:r>
            <a:r>
              <a:rPr lang="ru-RU" dirty="0" smtClean="0"/>
              <a:t> на </a:t>
            </a:r>
            <a:r>
              <a:rPr lang="ru-RU" dirty="0" err="1" smtClean="0"/>
              <a:t>живіт</a:t>
            </a:r>
            <a:r>
              <a:rPr lang="ru-RU" dirty="0" smtClean="0"/>
              <a:t>: той, </a:t>
            </a:r>
            <a:r>
              <a:rPr lang="ru-RU" dirty="0" err="1" smtClean="0"/>
              <a:t>хто</a:t>
            </a:r>
            <a:r>
              <a:rPr lang="ru-RU" dirty="0" smtClean="0"/>
              <a:t> </a:t>
            </a:r>
            <a:r>
              <a:rPr lang="ru-RU" dirty="0" err="1" smtClean="0"/>
              <a:t>робить</a:t>
            </a:r>
            <a:r>
              <a:rPr lang="ru-RU" dirty="0" smtClean="0"/>
              <a:t> </a:t>
            </a:r>
            <a:r>
              <a:rPr lang="ru-RU" dirty="0" err="1" smtClean="0"/>
              <a:t>штучне</a:t>
            </a:r>
            <a:r>
              <a:rPr lang="ru-RU" dirty="0" smtClean="0"/>
              <a:t> </a:t>
            </a:r>
            <a:r>
              <a:rPr lang="ru-RU" dirty="0" err="1" smtClean="0"/>
              <a:t>дихання</a:t>
            </a:r>
            <a:r>
              <a:rPr lang="ru-RU" dirty="0" smtClean="0"/>
              <a:t> </a:t>
            </a:r>
            <a:r>
              <a:rPr lang="ru-RU" dirty="0" err="1" smtClean="0"/>
              <a:t>сідає</a:t>
            </a:r>
            <a:r>
              <a:rPr lang="ru-RU" dirty="0" smtClean="0"/>
              <a:t> </a:t>
            </a:r>
            <a:r>
              <a:rPr lang="ru-RU" dirty="0" err="1" smtClean="0"/>
              <a:t>зверху</a:t>
            </a:r>
            <a:r>
              <a:rPr lang="ru-RU" dirty="0" smtClean="0"/>
              <a:t> (</a:t>
            </a:r>
            <a:r>
              <a:rPr lang="ru-RU" dirty="0" err="1" smtClean="0"/>
              <a:t>навколішки</a:t>
            </a:r>
            <a:r>
              <a:rPr lang="ru-RU" dirty="0" smtClean="0"/>
              <a:t> на </a:t>
            </a:r>
            <a:r>
              <a:rPr lang="ru-RU" dirty="0" err="1" smtClean="0"/>
              <a:t>сідниці</a:t>
            </a:r>
            <a:r>
              <a:rPr lang="ru-RU" dirty="0" smtClean="0"/>
              <a:t> </a:t>
            </a:r>
            <a:r>
              <a:rPr lang="ru-RU" dirty="0" err="1" smtClean="0"/>
              <a:t>потерпілого</a:t>
            </a:r>
            <a:r>
              <a:rPr lang="ru-RU" dirty="0" smtClean="0"/>
              <a:t>) </a:t>
            </a:r>
            <a:r>
              <a:rPr lang="ru-RU" dirty="0" err="1" smtClean="0"/>
              <a:t>обхоплює</a:t>
            </a:r>
            <a:r>
              <a:rPr lang="ru-RU" dirty="0" smtClean="0"/>
              <a:t> руками </a:t>
            </a:r>
            <a:r>
              <a:rPr lang="ru-RU" dirty="0" err="1" smtClean="0"/>
              <a:t>бічні</a:t>
            </a:r>
            <a:r>
              <a:rPr lang="ru-RU" dirty="0" smtClean="0"/>
              <a:t> </a:t>
            </a:r>
            <a:r>
              <a:rPr lang="ru-RU" dirty="0" err="1" smtClean="0"/>
              <a:t>поверхні</a:t>
            </a:r>
            <a:r>
              <a:rPr lang="ru-RU" dirty="0" smtClean="0"/>
              <a:t> </a:t>
            </a:r>
            <a:r>
              <a:rPr lang="ru-RU" dirty="0" err="1" smtClean="0"/>
              <a:t>грудної</a:t>
            </a:r>
            <a:r>
              <a:rPr lang="ru-RU" dirty="0" smtClean="0"/>
              <a:t> </a:t>
            </a:r>
            <a:r>
              <a:rPr lang="ru-RU" dirty="0" err="1" smtClean="0"/>
              <a:t>клітки</a:t>
            </a:r>
            <a:r>
              <a:rPr lang="ru-RU" dirty="0" smtClean="0"/>
              <a:t>, </a:t>
            </a:r>
            <a:r>
              <a:rPr lang="ru-RU" dirty="0" err="1" smtClean="0"/>
              <a:t>стискує</a:t>
            </a:r>
            <a:r>
              <a:rPr lang="ru-RU" dirty="0" smtClean="0"/>
              <a:t> </a:t>
            </a:r>
            <a:r>
              <a:rPr lang="ru-RU" dirty="0" err="1" smtClean="0"/>
              <a:t>грудну</a:t>
            </a:r>
            <a:r>
              <a:rPr lang="ru-RU" dirty="0" smtClean="0"/>
              <a:t> </a:t>
            </a:r>
            <a:r>
              <a:rPr lang="ru-RU" dirty="0" err="1" smtClean="0"/>
              <a:t>клітку</a:t>
            </a:r>
            <a:r>
              <a:rPr lang="ru-RU" dirty="0" smtClean="0"/>
              <a:t> - </a:t>
            </a:r>
            <a:r>
              <a:rPr lang="ru-RU" dirty="0" err="1" smtClean="0"/>
              <a:t>видих</a:t>
            </a:r>
            <a:r>
              <a:rPr lang="ru-RU" dirty="0" smtClean="0"/>
              <a:t>, </a:t>
            </a:r>
            <a:r>
              <a:rPr lang="ru-RU" dirty="0" err="1" smtClean="0"/>
              <a:t>відпускає</a:t>
            </a:r>
            <a:r>
              <a:rPr lang="ru-RU" dirty="0" smtClean="0"/>
              <a:t> - </a:t>
            </a:r>
            <a:r>
              <a:rPr lang="ru-RU" dirty="0" err="1" smtClean="0"/>
              <a:t>вдих</a:t>
            </a:r>
            <a:r>
              <a:rPr lang="ru-RU" dirty="0" smtClean="0"/>
              <a:t>. Цей метод </a:t>
            </a:r>
            <a:r>
              <a:rPr lang="ru-RU" dirty="0" err="1" smtClean="0"/>
              <a:t>застосовується</a:t>
            </a:r>
            <a:r>
              <a:rPr lang="ru-RU" dirty="0" smtClean="0"/>
              <a:t> при переломах </a:t>
            </a:r>
            <a:r>
              <a:rPr lang="ru-RU" dirty="0" err="1" smtClean="0"/>
              <a:t>верхніх</a:t>
            </a:r>
            <a:r>
              <a:rPr lang="ru-RU" dirty="0" smtClean="0"/>
              <a:t> </a:t>
            </a:r>
            <a:r>
              <a:rPr lang="ru-RU" dirty="0" err="1" smtClean="0"/>
              <a:t>кінцівок</a:t>
            </a:r>
            <a:r>
              <a:rPr lang="ru-RU" dirty="0" smtClean="0"/>
              <a:t>.</a:t>
            </a:r>
            <a:endParaRPr lang="ru-RU"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Заголовок 1"/>
          <p:cNvSpPr>
            <a:spLocks noGrp="1"/>
          </p:cNvSpPr>
          <p:nvPr>
            <p:ph type="ctrTitle"/>
          </p:nvPr>
        </p:nvSpPr>
        <p:spPr>
          <a:xfrm>
            <a:off x="714375" y="2214563"/>
            <a:ext cx="7539038" cy="1444625"/>
          </a:xfrm>
        </p:spPr>
        <p:txBody>
          <a:bodyPr/>
          <a:lstStyle/>
          <a:p>
            <a:r>
              <a:rPr lang="ru-RU" b="1" i="1" smtClean="0">
                <a:solidFill>
                  <a:srgbClr val="FF0000"/>
                </a:solidFill>
              </a:rPr>
              <a:t>Дякую за увагу!</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0"/>
            <a:ext cx="8329612" cy="642938"/>
          </a:xfrm>
        </p:spPr>
        <p:txBody>
          <a:bodyPr rtlCol="0">
            <a:normAutofit fontScale="90000"/>
          </a:bodyPr>
          <a:lstStyle/>
          <a:p>
            <a:pPr algn="just" fontAlgn="auto">
              <a:spcAft>
                <a:spcPts val="0"/>
              </a:spcAft>
              <a:defRPr/>
            </a:pPr>
            <a:r>
              <a:rPr lang="ru-RU" sz="2800" b="1" dirty="0" smtClean="0">
                <a:solidFill>
                  <a:srgbClr val="FF0000"/>
                </a:solidFill>
              </a:rPr>
              <a:t>3. Причини та </a:t>
            </a:r>
            <a:r>
              <a:rPr lang="ru-RU" sz="2800" b="1" dirty="0" err="1" smtClean="0">
                <a:solidFill>
                  <a:srgbClr val="FF0000"/>
                </a:solidFill>
              </a:rPr>
              <a:t>ознаки</a:t>
            </a:r>
            <a:r>
              <a:rPr lang="ru-RU" sz="2800" b="1" dirty="0" smtClean="0">
                <a:solidFill>
                  <a:srgbClr val="FF0000"/>
                </a:solidFill>
              </a:rPr>
              <a:t> </a:t>
            </a:r>
            <a:r>
              <a:rPr lang="ru-RU" sz="2800" b="1" dirty="0" err="1" smtClean="0">
                <a:solidFill>
                  <a:srgbClr val="FF0000"/>
                </a:solidFill>
              </a:rPr>
              <a:t>зупинки</a:t>
            </a:r>
            <a:r>
              <a:rPr lang="ru-RU" sz="2800" b="1" dirty="0" smtClean="0">
                <a:solidFill>
                  <a:srgbClr val="FF0000"/>
                </a:solidFill>
              </a:rPr>
              <a:t> </a:t>
            </a:r>
            <a:r>
              <a:rPr lang="ru-RU" sz="2800" b="1" dirty="0" err="1" smtClean="0">
                <a:solidFill>
                  <a:srgbClr val="FF0000"/>
                </a:solidFill>
              </a:rPr>
              <a:t>дихання</a:t>
            </a:r>
            <a:r>
              <a:rPr lang="ru-RU" sz="2800" b="1" dirty="0" smtClean="0">
                <a:solidFill>
                  <a:srgbClr val="FF0000"/>
                </a:solidFill>
              </a:rPr>
              <a:t> </a:t>
            </a:r>
            <a:r>
              <a:rPr lang="ru-RU" sz="2800" b="1" dirty="0" err="1" smtClean="0">
                <a:solidFill>
                  <a:srgbClr val="FF0000"/>
                </a:solidFill>
              </a:rPr>
              <a:t>та</a:t>
            </a:r>
            <a:r>
              <a:rPr lang="ru-RU" sz="2800" b="1" dirty="0" smtClean="0">
                <a:solidFill>
                  <a:srgbClr val="FF0000"/>
                </a:solidFill>
              </a:rPr>
              <a:t> </a:t>
            </a:r>
            <a:r>
              <a:rPr lang="ru-RU" sz="2800" b="1" dirty="0" err="1" smtClean="0">
                <a:solidFill>
                  <a:srgbClr val="FF0000"/>
                </a:solidFill>
              </a:rPr>
              <a:t>кровообігу</a:t>
            </a:r>
            <a:r>
              <a:rPr lang="ru-RU" sz="2800" b="1" dirty="0" smtClean="0">
                <a:solidFill>
                  <a:srgbClr val="FF0000"/>
                </a:solidFill>
              </a:rPr>
              <a:t>. </a:t>
            </a:r>
            <a:endParaRPr lang="ru-RU" sz="2800" b="1" dirty="0">
              <a:solidFill>
                <a:srgbClr val="FF0000"/>
              </a:solidFill>
            </a:endParaRPr>
          </a:p>
        </p:txBody>
      </p:sp>
      <p:sp>
        <p:nvSpPr>
          <p:cNvPr id="3" name="Содержимое 2"/>
          <p:cNvSpPr>
            <a:spLocks noGrp="1"/>
          </p:cNvSpPr>
          <p:nvPr>
            <p:ph idx="1"/>
          </p:nvPr>
        </p:nvSpPr>
        <p:spPr>
          <a:xfrm>
            <a:off x="0" y="500063"/>
            <a:ext cx="8929688" cy="5626100"/>
          </a:xfrm>
        </p:spPr>
        <p:txBody>
          <a:bodyPr rtlCol="0">
            <a:noAutofit/>
          </a:bodyPr>
          <a:lstStyle/>
          <a:p>
            <a:pPr fontAlgn="auto">
              <a:spcAft>
                <a:spcPts val="0"/>
              </a:spcAft>
              <a:buFont typeface="Arial" pitchFamily="34" charset="0"/>
              <a:buNone/>
              <a:defRPr/>
            </a:pPr>
            <a:r>
              <a:rPr lang="uk-UA" sz="2400" b="1" i="1" dirty="0" smtClean="0">
                <a:solidFill>
                  <a:srgbClr val="FF0000"/>
                </a:solidFill>
              </a:rPr>
              <a:t>Ознаки життя. </a:t>
            </a:r>
          </a:p>
          <a:p>
            <a:pPr algn="just" fontAlgn="auto">
              <a:spcAft>
                <a:spcPts val="0"/>
              </a:spcAft>
              <a:buFont typeface="Arial" pitchFamily="34" charset="0"/>
              <a:buNone/>
              <a:defRPr/>
            </a:pPr>
            <a:r>
              <a:rPr lang="uk-UA" sz="2000" b="1" dirty="0" smtClean="0"/>
              <a:t>Головною з них є </a:t>
            </a:r>
            <a:r>
              <a:rPr lang="uk-UA" sz="2000" b="1" dirty="0" smtClean="0">
                <a:solidFill>
                  <a:srgbClr val="FF0000"/>
                </a:solidFill>
              </a:rPr>
              <a:t>серцебиття</a:t>
            </a:r>
            <a:r>
              <a:rPr lang="uk-UA" sz="2000" b="1" dirty="0" smtClean="0"/>
              <a:t>. Визначення останнього проводиться рукою або ж на слух ліворуч на 4‒5 см від нижньої третини груднини. </a:t>
            </a:r>
          </a:p>
          <a:p>
            <a:pPr algn="just" fontAlgn="auto">
              <a:spcAft>
                <a:spcPts val="0"/>
              </a:spcAft>
              <a:buFont typeface="Arial" pitchFamily="34" charset="0"/>
              <a:buChar char="•"/>
              <a:defRPr/>
            </a:pPr>
            <a:r>
              <a:rPr lang="uk-UA" sz="2000" b="1" dirty="0" smtClean="0"/>
              <a:t>Відчуття поштовхів чи ударів є першою ознакою того, що потерпілий ще живий. </a:t>
            </a:r>
            <a:r>
              <a:rPr lang="uk-UA" sz="2000" b="1" dirty="0" smtClean="0">
                <a:solidFill>
                  <a:srgbClr val="FF0000"/>
                </a:solidFill>
              </a:rPr>
              <a:t>Пульс</a:t>
            </a:r>
            <a:r>
              <a:rPr lang="uk-UA" sz="2000" b="1" dirty="0" smtClean="0"/>
              <a:t> визначається на шиї, по внутрішній поверхні </a:t>
            </a:r>
            <a:r>
              <a:rPr lang="uk-UA" sz="2000" b="1" dirty="0" err="1" smtClean="0"/>
              <a:t>кивального</a:t>
            </a:r>
            <a:r>
              <a:rPr lang="uk-UA" sz="2000" b="1" dirty="0" smtClean="0"/>
              <a:t> </a:t>
            </a:r>
            <a:r>
              <a:rPr lang="uk-UA" sz="2000" b="1" dirty="0" err="1" smtClean="0"/>
              <a:t>м′яза</a:t>
            </a:r>
            <a:r>
              <a:rPr lang="uk-UA" sz="2000" b="1" dirty="0" smtClean="0"/>
              <a:t>, де проходить найбільша з артерій – сонна, внутрішній частині плеча </a:t>
            </a:r>
            <a:r>
              <a:rPr lang="uk-UA" sz="2000" b="1" dirty="0" err="1" smtClean="0"/>
              <a:t>медіальніше</a:t>
            </a:r>
            <a:r>
              <a:rPr lang="uk-UA" sz="2000" b="1" dirty="0" smtClean="0"/>
              <a:t> двоголового </a:t>
            </a:r>
            <a:r>
              <a:rPr lang="uk-UA" sz="2000" b="1" dirty="0" err="1" smtClean="0"/>
              <a:t>м′яза</a:t>
            </a:r>
            <a:r>
              <a:rPr lang="uk-UA" sz="2000" b="1" dirty="0" smtClean="0"/>
              <a:t> чи на передпліччі.</a:t>
            </a:r>
            <a:endParaRPr lang="ru-RU" sz="2000" b="1" dirty="0" smtClean="0"/>
          </a:p>
          <a:p>
            <a:pPr algn="just" fontAlgn="auto">
              <a:spcAft>
                <a:spcPts val="0"/>
              </a:spcAft>
              <a:buFont typeface="Arial" pitchFamily="34" charset="0"/>
              <a:buChar char="•"/>
              <a:defRPr/>
            </a:pPr>
            <a:r>
              <a:rPr lang="uk-UA" sz="2000" b="1" dirty="0" smtClean="0">
                <a:solidFill>
                  <a:srgbClr val="FF0000"/>
                </a:solidFill>
              </a:rPr>
              <a:t>Дихання</a:t>
            </a:r>
            <a:r>
              <a:rPr lang="uk-UA" sz="2000" b="1" dirty="0" smtClean="0"/>
              <a:t> встановлюється за наявністю рухів грудної клітки або за зволоженням дзеркала, прикладеного до носа потерпілого. Іншою ознакою дихання є рух вати, піднесеної до носових отворів. </a:t>
            </a:r>
            <a:endParaRPr lang="ru-RU" sz="2000" b="1" dirty="0" smtClean="0"/>
          </a:p>
          <a:p>
            <a:pPr algn="just" fontAlgn="auto">
              <a:spcAft>
                <a:spcPts val="0"/>
              </a:spcAft>
              <a:buFont typeface="Arial" pitchFamily="34" charset="0"/>
              <a:buChar char="•"/>
              <a:defRPr/>
            </a:pPr>
            <a:r>
              <a:rPr lang="uk-UA" sz="2000" b="1" dirty="0" smtClean="0"/>
              <a:t>При різкому освітленні очей кишеньковим ліхтариком спостерігається </a:t>
            </a:r>
            <a:r>
              <a:rPr lang="uk-UA" sz="2000" b="1" dirty="0" smtClean="0">
                <a:solidFill>
                  <a:srgbClr val="FF0000"/>
                </a:solidFill>
              </a:rPr>
              <a:t>звуження зіниць.</a:t>
            </a:r>
            <a:r>
              <a:rPr lang="uk-UA" sz="2000" b="1" dirty="0" smtClean="0"/>
              <a:t> Подібну реакцію можна побачити і в тому випадку, якщо відкриті очі потерпілого затулити рукою, а потім руку швидко відвести убік. Однак при глибокій втраті свідомості реакція на світло може бути відсутня. </a:t>
            </a:r>
            <a:endParaRPr lang="ru-RU" sz="2000" b="1" dirty="0" smtClean="0"/>
          </a:p>
          <a:p>
            <a:pPr algn="just" fontAlgn="auto">
              <a:spcAft>
                <a:spcPts val="0"/>
              </a:spcAft>
              <a:buFont typeface="Arial" pitchFamily="34" charset="0"/>
              <a:buChar char="•"/>
              <a:defRPr/>
            </a:pPr>
            <a:r>
              <a:rPr lang="uk-UA" sz="2000" b="1" i="1" dirty="0" smtClean="0">
                <a:effectLst>
                  <a:outerShdw blurRad="38100" dist="38100" dir="2700000" algn="tl">
                    <a:srgbClr val="000000">
                      <a:alpha val="43137"/>
                    </a:srgbClr>
                  </a:outerShdw>
                </a:effectLst>
              </a:rPr>
              <a:t>Ці ознаки життя є безпомилковим доказом того, що негайне надання допомоги ще може дати успіх. Однак не потрібно гаяти часу на їх визначення. Краще відразу розпочати "оживлення</a:t>
            </a:r>
            <a:r>
              <a:rPr lang="uk-UA" sz="2000" i="1" dirty="0" smtClean="0">
                <a:effectLst>
                  <a:outerShdw blurRad="38100" dist="38100" dir="2700000" algn="tl">
                    <a:srgbClr val="000000">
                      <a:alpha val="43137"/>
                    </a:srgbClr>
                  </a:outerShdw>
                </a:effectLst>
              </a:rPr>
              <a:t>" </a:t>
            </a:r>
            <a:r>
              <a:rPr lang="uk-UA" sz="2000" b="1" i="1" dirty="0" smtClean="0">
                <a:effectLst>
                  <a:outerShdw blurRad="38100" dist="38100" dir="2700000" algn="tl">
                    <a:srgbClr val="000000">
                      <a:alpha val="43137"/>
                    </a:srgbClr>
                  </a:outerShdw>
                </a:effectLst>
              </a:rPr>
              <a:t>і паралельно цьому визначати ознаки життя.</a:t>
            </a:r>
            <a:endParaRPr lang="ru-RU" sz="2000" b="1" i="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83568" y="548680"/>
            <a:ext cx="7848872" cy="936104"/>
          </a:xfrm>
          <a:prstGeom prst="roundRect">
            <a:avLst/>
          </a:prstGeom>
          <a:solidFill>
            <a:schemeClr val="accent6">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4400" b="1" i="1" dirty="0">
                <a:solidFill>
                  <a:srgbClr val="00B050"/>
                </a:solidFill>
                <a:latin typeface="Georgia" pitchFamily="18" charset="0"/>
              </a:rPr>
              <a:t>Ознаки життя</a:t>
            </a:r>
            <a:endParaRPr lang="ru-RU" sz="4400" b="1" i="1" dirty="0">
              <a:solidFill>
                <a:srgbClr val="00B050"/>
              </a:solidFill>
              <a:latin typeface="Georgia" pitchFamily="18" charset="0"/>
            </a:endParaRPr>
          </a:p>
        </p:txBody>
      </p:sp>
      <p:sp>
        <p:nvSpPr>
          <p:cNvPr id="3" name="Скругленный прямоугольник 2"/>
          <p:cNvSpPr/>
          <p:nvPr/>
        </p:nvSpPr>
        <p:spPr>
          <a:xfrm>
            <a:off x="684213" y="3225800"/>
            <a:ext cx="2232025" cy="1368425"/>
          </a:xfrm>
          <a:prstGeom prst="roundRect">
            <a:avLst/>
          </a:prstGeom>
          <a:ln w="57150"/>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uk-UA" sz="2000" b="1" i="1" dirty="0">
                <a:solidFill>
                  <a:srgbClr val="0070C0"/>
                </a:solidFill>
                <a:latin typeface="Georgia" pitchFamily="18" charset="0"/>
              </a:rPr>
              <a:t>Серцебиття,</a:t>
            </a:r>
          </a:p>
          <a:p>
            <a:pPr algn="ctr" fontAlgn="auto">
              <a:spcBef>
                <a:spcPts val="0"/>
              </a:spcBef>
              <a:spcAft>
                <a:spcPts val="0"/>
              </a:spcAft>
              <a:defRPr/>
            </a:pPr>
            <a:r>
              <a:rPr lang="uk-UA" sz="2000" b="1" i="1" dirty="0">
                <a:solidFill>
                  <a:srgbClr val="0070C0"/>
                </a:solidFill>
                <a:latin typeface="Georgia" pitchFamily="18" charset="0"/>
              </a:rPr>
              <a:t>Пульс</a:t>
            </a:r>
            <a:endParaRPr lang="ru-RU" sz="2000" b="1" i="1" dirty="0">
              <a:solidFill>
                <a:srgbClr val="0070C0"/>
              </a:solidFill>
              <a:latin typeface="Georgia" pitchFamily="18" charset="0"/>
            </a:endParaRPr>
          </a:p>
        </p:txBody>
      </p:sp>
      <p:sp>
        <p:nvSpPr>
          <p:cNvPr id="4" name="Скругленный прямоугольник 3"/>
          <p:cNvSpPr/>
          <p:nvPr/>
        </p:nvSpPr>
        <p:spPr>
          <a:xfrm>
            <a:off x="3492500" y="3225800"/>
            <a:ext cx="2232025" cy="1368425"/>
          </a:xfrm>
          <a:prstGeom prst="roundRect">
            <a:avLst/>
          </a:prstGeom>
          <a:ln w="57150"/>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uk-UA" sz="2000" b="1" i="1" dirty="0">
                <a:solidFill>
                  <a:srgbClr val="0070C0"/>
                </a:solidFill>
                <a:latin typeface="Georgia" pitchFamily="18" charset="0"/>
              </a:rPr>
              <a:t>Дихання</a:t>
            </a:r>
            <a:endParaRPr lang="ru-RU" sz="2000" b="1" i="1" dirty="0">
              <a:solidFill>
                <a:srgbClr val="0070C0"/>
              </a:solidFill>
              <a:latin typeface="Georgia" pitchFamily="18" charset="0"/>
            </a:endParaRPr>
          </a:p>
        </p:txBody>
      </p:sp>
      <p:sp>
        <p:nvSpPr>
          <p:cNvPr id="5" name="Скругленный прямоугольник 4"/>
          <p:cNvSpPr/>
          <p:nvPr/>
        </p:nvSpPr>
        <p:spPr>
          <a:xfrm>
            <a:off x="6300788" y="3225800"/>
            <a:ext cx="2232025" cy="1368425"/>
          </a:xfrm>
          <a:prstGeom prst="roundRect">
            <a:avLst/>
          </a:prstGeom>
          <a:ln w="57150"/>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uk-UA" sz="2000" b="1" i="1" dirty="0">
                <a:solidFill>
                  <a:srgbClr val="0070C0"/>
                </a:solidFill>
                <a:latin typeface="Georgia" pitchFamily="18" charset="0"/>
              </a:rPr>
              <a:t>Реакція зіниць</a:t>
            </a:r>
            <a:endParaRPr lang="ru-RU" sz="2000" b="1" i="1" dirty="0">
              <a:solidFill>
                <a:srgbClr val="0070C0"/>
              </a:solidFill>
              <a:latin typeface="Georgia" pitchFamily="18" charset="0"/>
            </a:endParaRPr>
          </a:p>
        </p:txBody>
      </p:sp>
      <p:cxnSp>
        <p:nvCxnSpPr>
          <p:cNvPr id="7" name="Прямая соединительная линия 6"/>
          <p:cNvCxnSpPr>
            <a:stCxn id="0" idx="2"/>
            <a:endCxn id="3" idx="0"/>
          </p:cNvCxnSpPr>
          <p:nvPr/>
        </p:nvCxnSpPr>
        <p:spPr>
          <a:xfrm flipH="1">
            <a:off x="1800225" y="1484313"/>
            <a:ext cx="2808288" cy="1741487"/>
          </a:xfrm>
          <a:prstGeom prst="line">
            <a:avLst/>
          </a:prstGeom>
        </p:spPr>
        <p:style>
          <a:lnRef idx="2">
            <a:schemeClr val="accent6"/>
          </a:lnRef>
          <a:fillRef idx="0">
            <a:schemeClr val="accent6"/>
          </a:fillRef>
          <a:effectRef idx="1">
            <a:schemeClr val="accent6"/>
          </a:effectRef>
          <a:fontRef idx="minor">
            <a:schemeClr val="tx1"/>
          </a:fontRef>
        </p:style>
      </p:cxnSp>
      <p:cxnSp>
        <p:nvCxnSpPr>
          <p:cNvPr id="9" name="Прямая соединительная линия 8"/>
          <p:cNvCxnSpPr>
            <a:stCxn id="0" idx="2"/>
            <a:endCxn id="4" idx="0"/>
          </p:cNvCxnSpPr>
          <p:nvPr/>
        </p:nvCxnSpPr>
        <p:spPr>
          <a:xfrm>
            <a:off x="4608513" y="1484313"/>
            <a:ext cx="0" cy="1741487"/>
          </a:xfrm>
          <a:prstGeom prst="line">
            <a:avLst/>
          </a:prstGeom>
        </p:spPr>
        <p:style>
          <a:lnRef idx="2">
            <a:schemeClr val="accent6"/>
          </a:lnRef>
          <a:fillRef idx="0">
            <a:schemeClr val="accent6"/>
          </a:fillRef>
          <a:effectRef idx="1">
            <a:schemeClr val="accent6"/>
          </a:effectRef>
          <a:fontRef idx="minor">
            <a:schemeClr val="tx1"/>
          </a:fontRef>
        </p:style>
      </p:cxnSp>
      <p:cxnSp>
        <p:nvCxnSpPr>
          <p:cNvPr id="11" name="Прямая соединительная линия 10"/>
          <p:cNvCxnSpPr>
            <a:stCxn id="0" idx="2"/>
            <a:endCxn id="5" idx="0"/>
          </p:cNvCxnSpPr>
          <p:nvPr/>
        </p:nvCxnSpPr>
        <p:spPr>
          <a:xfrm>
            <a:off x="4608513" y="1484313"/>
            <a:ext cx="2808287" cy="1741487"/>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582612"/>
          </a:xfrm>
        </p:spPr>
        <p:txBody>
          <a:bodyPr rtlCol="0">
            <a:normAutofit fontScale="90000"/>
          </a:bodyPr>
          <a:lstStyle/>
          <a:p>
            <a:pPr marL="484632" fontAlgn="auto">
              <a:spcAft>
                <a:spcPts val="0"/>
              </a:spcAft>
              <a:defRPr/>
            </a:pPr>
            <a:r>
              <a:rPr lang="uk-UA" b="1" dirty="0" smtClean="0">
                <a:solidFill>
                  <a:srgbClr val="7030A0"/>
                </a:solidFill>
              </a:rPr>
              <a:t>Термінальний стан</a:t>
            </a:r>
            <a:endParaRPr lang="ru-RU" b="1" dirty="0">
              <a:solidFill>
                <a:srgbClr val="7030A0"/>
              </a:solidFill>
            </a:endParaRPr>
          </a:p>
        </p:txBody>
      </p:sp>
      <p:sp>
        <p:nvSpPr>
          <p:cNvPr id="4" name="Содержимое 3"/>
          <p:cNvSpPr>
            <a:spLocks noGrp="1"/>
          </p:cNvSpPr>
          <p:nvPr>
            <p:ph idx="1"/>
          </p:nvPr>
        </p:nvSpPr>
        <p:spPr>
          <a:xfrm>
            <a:off x="214313" y="1000125"/>
            <a:ext cx="8572500" cy="5500688"/>
          </a:xfrm>
        </p:spPr>
        <p:txBody>
          <a:bodyPr rtlCol="0">
            <a:normAutofit fontScale="70000" lnSpcReduction="20000"/>
          </a:bodyPr>
          <a:lstStyle/>
          <a:p>
            <a:pPr marL="448056" indent="-384048" algn="just" fontAlgn="auto">
              <a:spcAft>
                <a:spcPts val="0"/>
              </a:spcAft>
              <a:buFont typeface="Wingdings 2"/>
              <a:buChar char=""/>
              <a:defRPr/>
            </a:pPr>
            <a:r>
              <a:rPr lang="uk-UA" sz="3300" b="1" i="1" dirty="0" smtClean="0">
                <a:solidFill>
                  <a:srgbClr val="FF0000"/>
                </a:solidFill>
                <a:effectLst>
                  <a:outerShdw blurRad="38100" dist="38100" dir="2700000" algn="tl">
                    <a:srgbClr val="000000">
                      <a:alpha val="43137"/>
                    </a:srgbClr>
                  </a:outerShdw>
                </a:effectLst>
              </a:rPr>
              <a:t>Термінальний стан </a:t>
            </a:r>
            <a:r>
              <a:rPr lang="uk-UA" sz="2800" b="1" dirty="0" smtClean="0"/>
              <a:t>– це період вмирання людини.</a:t>
            </a:r>
          </a:p>
          <a:p>
            <a:pPr marL="448056" indent="-384048" algn="just" fontAlgn="auto">
              <a:spcAft>
                <a:spcPts val="0"/>
              </a:spcAft>
              <a:buFont typeface="Wingdings 2"/>
              <a:buChar char=""/>
              <a:defRPr/>
            </a:pPr>
            <a:r>
              <a:rPr lang="uk-UA" sz="2800" b="1" dirty="0" smtClean="0">
                <a:solidFill>
                  <a:srgbClr val="7030A0"/>
                </a:solidFill>
                <a:effectLst>
                  <a:outerShdw blurRad="38100" dist="38100" dir="2700000" algn="tl">
                    <a:srgbClr val="000000">
                      <a:alpha val="43137"/>
                    </a:srgbClr>
                  </a:outerShdw>
                </a:effectLst>
              </a:rPr>
              <a:t>Термінальний стан </a:t>
            </a:r>
            <a:r>
              <a:rPr lang="uk-UA" sz="2800" b="1" dirty="0" smtClean="0">
                <a:solidFill>
                  <a:srgbClr val="7030A0"/>
                </a:solidFill>
              </a:rPr>
              <a:t>- критичний стан пацієнта, при якому виникає комплекс порушень регуляції життєво важливих функцій організму з характерними загальними синдромами і органними розладами, становить безпосередню загрозу життю і є початковою стадією </a:t>
            </a:r>
            <a:r>
              <a:rPr lang="uk-UA" sz="2800" b="1" dirty="0" err="1" smtClean="0">
                <a:solidFill>
                  <a:srgbClr val="7030A0"/>
                </a:solidFill>
              </a:rPr>
              <a:t>танатогенезу</a:t>
            </a:r>
            <a:r>
              <a:rPr lang="uk-UA" sz="2800" b="1" dirty="0" smtClean="0">
                <a:solidFill>
                  <a:srgbClr val="7030A0"/>
                </a:solidFill>
              </a:rPr>
              <a:t> .</a:t>
            </a:r>
          </a:p>
          <a:p>
            <a:pPr marL="448056" indent="-384048" algn="just" fontAlgn="auto">
              <a:spcAft>
                <a:spcPts val="0"/>
              </a:spcAft>
              <a:buFont typeface="Wingdings 2"/>
              <a:buChar char=""/>
              <a:defRPr/>
            </a:pPr>
            <a:r>
              <a:rPr lang="uk-UA" sz="3100" b="1" dirty="0" smtClean="0"/>
              <a:t>Розрізняють</a:t>
            </a:r>
            <a:r>
              <a:rPr lang="uk-UA" sz="3400" b="1" dirty="0" smtClean="0"/>
              <a:t> </a:t>
            </a:r>
            <a:r>
              <a:rPr lang="uk-UA" sz="3400" b="1" i="1" dirty="0" smtClean="0">
                <a:solidFill>
                  <a:srgbClr val="002060"/>
                </a:solidFill>
                <a:effectLst>
                  <a:outerShdw blurRad="38100" dist="38100" dir="2700000" algn="tl">
                    <a:srgbClr val="000000">
                      <a:alpha val="43137"/>
                    </a:srgbClr>
                  </a:outerShdw>
                </a:effectLst>
              </a:rPr>
              <a:t>три стадії термінального стану </a:t>
            </a:r>
            <a:r>
              <a:rPr lang="uk-UA" sz="3100" b="1" dirty="0" smtClean="0"/>
              <a:t>залежно від клінічних ознак з боку центральної нервової, серцево-судинної та дихальної систем:</a:t>
            </a:r>
            <a:endParaRPr lang="uk-UA" sz="3100" b="1" i="1" dirty="0" smtClean="0">
              <a:effectLst>
                <a:outerShdw blurRad="38100" dist="38100" dir="2700000" algn="tl">
                  <a:srgbClr val="000000">
                    <a:alpha val="43137"/>
                  </a:srgbClr>
                </a:outerShdw>
              </a:effectLst>
            </a:endParaRPr>
          </a:p>
          <a:p>
            <a:pPr marL="448056" indent="-384048" algn="just" fontAlgn="auto">
              <a:spcAft>
                <a:spcPts val="0"/>
              </a:spcAft>
              <a:buFont typeface="Wingdings 2"/>
              <a:buNone/>
              <a:defRPr/>
            </a:pPr>
            <a:r>
              <a:rPr lang="uk-UA" sz="2800" b="1" dirty="0" smtClean="0"/>
              <a:t>      - </a:t>
            </a:r>
            <a:r>
              <a:rPr lang="uk-UA" sz="2800" b="1" u="sng" dirty="0" err="1" smtClean="0">
                <a:solidFill>
                  <a:srgbClr val="FF0000"/>
                </a:solidFill>
              </a:rPr>
              <a:t>передагональний</a:t>
            </a:r>
            <a:r>
              <a:rPr lang="uk-UA" sz="2800" b="1" u="sng" dirty="0" smtClean="0">
                <a:solidFill>
                  <a:srgbClr val="FF0000"/>
                </a:solidFill>
              </a:rPr>
              <a:t> стан</a:t>
            </a:r>
            <a:r>
              <a:rPr lang="uk-UA" sz="2800" b="1" dirty="0" smtClean="0">
                <a:solidFill>
                  <a:srgbClr val="FF0000"/>
                </a:solidFill>
              </a:rPr>
              <a:t> </a:t>
            </a:r>
            <a:r>
              <a:rPr lang="uk-UA" sz="2800" b="1" dirty="0" smtClean="0"/>
              <a:t>- етап умирання, в ході якого поступово порушуються функції кірково-підкіркових відділів головного мозку (свідомість зберігається, різке зростання пульсу, утруднене дихання, бліда шкіра);</a:t>
            </a:r>
          </a:p>
          <a:p>
            <a:pPr marL="448056" indent="-384048" algn="just" fontAlgn="auto">
              <a:spcAft>
                <a:spcPts val="0"/>
              </a:spcAft>
              <a:buFont typeface="Wingdings 2"/>
              <a:buNone/>
              <a:defRPr/>
            </a:pPr>
            <a:r>
              <a:rPr lang="uk-UA" sz="2800" b="1" dirty="0" smtClean="0"/>
              <a:t>      - </a:t>
            </a:r>
            <a:r>
              <a:rPr lang="uk-UA" sz="2800" b="1" u="sng" dirty="0" smtClean="0">
                <a:solidFill>
                  <a:srgbClr val="FF0000"/>
                </a:solidFill>
              </a:rPr>
              <a:t>агонія</a:t>
            </a:r>
            <a:r>
              <a:rPr lang="uk-UA" sz="2800" b="1" dirty="0" smtClean="0"/>
              <a:t> (відсутні свідомість, пульс, реакція зіниці на світло, дихання з частотою 2-6 за хвилину);</a:t>
            </a:r>
          </a:p>
          <a:p>
            <a:pPr marL="448056" indent="-384048" algn="just" fontAlgn="auto">
              <a:spcAft>
                <a:spcPts val="0"/>
              </a:spcAft>
              <a:buFont typeface="Wingdings 2"/>
              <a:buNone/>
              <a:defRPr/>
            </a:pPr>
            <a:r>
              <a:rPr lang="uk-UA" sz="2800" b="1" dirty="0" smtClean="0"/>
              <a:t>      - </a:t>
            </a:r>
            <a:r>
              <a:rPr lang="uk-UA" sz="2800" b="1" u="sng" dirty="0" smtClean="0">
                <a:solidFill>
                  <a:srgbClr val="FF0000"/>
                </a:solidFill>
              </a:rPr>
              <a:t>клінічна смерть</a:t>
            </a:r>
            <a:r>
              <a:rPr lang="uk-UA" sz="2800" b="1" dirty="0" smtClean="0">
                <a:solidFill>
                  <a:srgbClr val="FF0000"/>
                </a:solidFill>
              </a:rPr>
              <a:t> </a:t>
            </a:r>
            <a:r>
              <a:rPr lang="uk-UA" sz="2800" b="1" dirty="0" smtClean="0"/>
              <a:t>(відсутність дихання, серцебиття, реакції на світло, холодна шкіра). Тривалість клінічної смерті – 3-6 хвилин.  Потім наступає </a:t>
            </a:r>
            <a:r>
              <a:rPr lang="uk-UA" sz="2800" b="1" dirty="0" smtClean="0">
                <a:solidFill>
                  <a:srgbClr val="FF0000"/>
                </a:solidFill>
                <a:effectLst>
                  <a:outerShdw blurRad="38100" dist="38100" dir="2700000" algn="tl">
                    <a:srgbClr val="000000">
                      <a:alpha val="43137"/>
                    </a:srgbClr>
                  </a:outerShdw>
                </a:effectLst>
              </a:rPr>
              <a:t>біологічна смерть</a:t>
            </a:r>
            <a:r>
              <a:rPr lang="uk-UA" sz="2800" b="1" dirty="0" smtClean="0"/>
              <a:t>.</a:t>
            </a:r>
          </a:p>
          <a:p>
            <a:pPr marL="448056" indent="-384048" algn="just" fontAlgn="auto">
              <a:spcAft>
                <a:spcPts val="0"/>
              </a:spcAft>
              <a:buFont typeface="Arial" pitchFamily="34" charset="0"/>
              <a:buNone/>
              <a:defRPr/>
            </a:pPr>
            <a:r>
              <a:rPr lang="uk-UA" sz="2800" b="1" dirty="0" smtClean="0"/>
              <a:t>Термін </a:t>
            </a:r>
            <a:r>
              <a:rPr lang="uk-UA" sz="2800" b="1" dirty="0" smtClean="0">
                <a:solidFill>
                  <a:srgbClr val="00B050"/>
                </a:solidFill>
              </a:rPr>
              <a:t>«реанімація» </a:t>
            </a:r>
            <a:r>
              <a:rPr lang="uk-UA" sz="2800" b="1" dirty="0" smtClean="0"/>
              <a:t>тісно пов’язаний з таким поняттям, як </a:t>
            </a:r>
            <a:r>
              <a:rPr lang="uk-UA" sz="2800" b="1" dirty="0" smtClean="0">
                <a:solidFill>
                  <a:srgbClr val="00B050"/>
                </a:solidFill>
              </a:rPr>
              <a:t>«клінічна смерть».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285750"/>
            <a:ext cx="8643937" cy="6572250"/>
          </a:xfrm>
        </p:spPr>
        <p:txBody>
          <a:bodyPr rtlCol="0">
            <a:normAutofit fontScale="47500" lnSpcReduction="20000"/>
          </a:bodyPr>
          <a:lstStyle/>
          <a:p>
            <a:pPr algn="just" fontAlgn="auto">
              <a:spcAft>
                <a:spcPts val="0"/>
              </a:spcAft>
              <a:buFont typeface="Arial" pitchFamily="34" charset="0"/>
              <a:buChar char="•"/>
              <a:defRPr/>
            </a:pPr>
            <a:r>
              <a:rPr lang="uk-UA" sz="5900" b="1" i="1" dirty="0" smtClean="0">
                <a:solidFill>
                  <a:srgbClr val="FF0000"/>
                </a:solidFill>
              </a:rPr>
              <a:t>Ознаки смерті. </a:t>
            </a:r>
          </a:p>
          <a:p>
            <a:pPr algn="just" fontAlgn="auto">
              <a:spcAft>
                <a:spcPts val="0"/>
              </a:spcAft>
              <a:buFont typeface="Arial" pitchFamily="34" charset="0"/>
              <a:buChar char="•"/>
              <a:defRPr/>
            </a:pPr>
            <a:r>
              <a:rPr lang="uk-UA" sz="4600" b="1" i="1" dirty="0" smtClean="0"/>
              <a:t>При зупинці серця та припиненні дихання настає смерть. </a:t>
            </a:r>
            <a:r>
              <a:rPr lang="uk-UA" sz="4600" b="1" dirty="0" smtClean="0"/>
              <a:t>Цей стан складається із двох фаз – </a:t>
            </a:r>
            <a:r>
              <a:rPr lang="uk-UA" sz="4600" b="1" i="1" dirty="0" smtClean="0">
                <a:solidFill>
                  <a:srgbClr val="FF0000"/>
                </a:solidFill>
              </a:rPr>
              <a:t>клінічної</a:t>
            </a:r>
            <a:r>
              <a:rPr lang="uk-UA" sz="4600" b="1" dirty="0" smtClean="0"/>
              <a:t> та </a:t>
            </a:r>
            <a:r>
              <a:rPr lang="uk-UA" sz="4600" b="1" i="1" dirty="0" smtClean="0">
                <a:solidFill>
                  <a:srgbClr val="FF0000"/>
                </a:solidFill>
              </a:rPr>
              <a:t>біологічної смерті</a:t>
            </a:r>
            <a:r>
              <a:rPr lang="uk-UA" sz="4600" b="1" dirty="0" smtClean="0"/>
              <a:t>. </a:t>
            </a:r>
          </a:p>
          <a:p>
            <a:pPr algn="just" fontAlgn="auto">
              <a:spcAft>
                <a:spcPts val="0"/>
              </a:spcAft>
              <a:buFont typeface="Arial" pitchFamily="34" charset="0"/>
              <a:buChar char="•"/>
              <a:defRPr/>
            </a:pPr>
            <a:r>
              <a:rPr lang="uk-UA" sz="4600" b="1" dirty="0" smtClean="0"/>
              <a:t>Під час </a:t>
            </a:r>
            <a:r>
              <a:rPr lang="uk-UA" sz="4600" b="1" i="1" dirty="0" smtClean="0">
                <a:solidFill>
                  <a:srgbClr val="FF0000"/>
                </a:solidFill>
                <a:effectLst>
                  <a:outerShdw blurRad="38100" dist="38100" dir="2700000" algn="tl">
                    <a:srgbClr val="000000">
                      <a:alpha val="43137"/>
                    </a:srgbClr>
                  </a:outerShdw>
                </a:effectLst>
              </a:rPr>
              <a:t>клінічної смерті</a:t>
            </a:r>
            <a:r>
              <a:rPr lang="uk-UA" sz="4600" b="1" dirty="0" smtClean="0"/>
              <a:t>, тривалість якої становить 5‒7 хвилин (</a:t>
            </a:r>
            <a:r>
              <a:rPr lang="uk-UA" sz="4600" b="1" i="1" dirty="0" smtClean="0"/>
              <a:t>рідко – до 15 хвилин, </a:t>
            </a:r>
            <a:r>
              <a:rPr lang="uk-UA" sz="4600" i="1" dirty="0" smtClean="0"/>
              <a:t>що залежить від причини та швидкості розвитку критичного стану - крововтрата, травма, температури тіла та навколишнього середовища, вживання препаратів,які сповільнюють клітинний метаболізм)</a:t>
            </a:r>
            <a:r>
              <a:rPr lang="uk-UA" sz="4600" b="1" dirty="0" smtClean="0"/>
              <a:t>, людина не дихає, серце перестає битися, однак незворотні явища у тканинах відсутні. У цей період, поки ще не відбулося тяжких порушень у тканинах мозку, серця та легень, організм можна оживити. </a:t>
            </a:r>
          </a:p>
          <a:p>
            <a:pPr algn="just" fontAlgn="auto">
              <a:spcAft>
                <a:spcPts val="0"/>
              </a:spcAft>
              <a:buFont typeface="Arial" pitchFamily="34" charset="0"/>
              <a:buChar char="•"/>
              <a:defRPr/>
            </a:pPr>
            <a:r>
              <a:rPr lang="uk-UA" sz="4600" b="1" dirty="0" smtClean="0"/>
              <a:t>Після 8‒10 хвилинної зупинки серця та припинення дихання настає </a:t>
            </a:r>
            <a:r>
              <a:rPr lang="uk-UA" sz="4600" b="1" i="1" dirty="0" smtClean="0">
                <a:solidFill>
                  <a:srgbClr val="FF0000"/>
                </a:solidFill>
                <a:effectLst>
                  <a:outerShdw blurRad="38100" dist="38100" dir="2700000" algn="tl">
                    <a:srgbClr val="000000">
                      <a:alpha val="43137"/>
                    </a:srgbClr>
                  </a:outerShdw>
                </a:effectLst>
              </a:rPr>
              <a:t>біологічна смерть</a:t>
            </a:r>
            <a:r>
              <a:rPr lang="uk-UA" sz="4600" b="1" dirty="0" smtClean="0"/>
              <a:t>. У цій фазі врятувати потерпілому життя вже неможливо.</a:t>
            </a:r>
            <a:endParaRPr lang="ru-RU" sz="4600" b="1" dirty="0" smtClean="0"/>
          </a:p>
          <a:p>
            <a:pPr algn="just" fontAlgn="auto">
              <a:spcAft>
                <a:spcPts val="0"/>
              </a:spcAft>
              <a:buFont typeface="Arial" pitchFamily="34" charset="0"/>
              <a:buChar char="•"/>
              <a:defRPr/>
            </a:pPr>
            <a:r>
              <a:rPr lang="uk-UA" sz="4600" b="1" i="1" dirty="0" smtClean="0"/>
              <a:t>При встановленні, що потерпілий </a:t>
            </a:r>
            <a:r>
              <a:rPr lang="uk-UA" sz="4600" b="1" i="1" dirty="0" err="1" smtClean="0"/>
              <a:t>″виходить″</a:t>
            </a:r>
            <a:r>
              <a:rPr lang="uk-UA" sz="4600" b="1" i="1" dirty="0" smtClean="0"/>
              <a:t> із проявів клінічної смерті, їх потрібно назвати </a:t>
            </a:r>
            <a:r>
              <a:rPr lang="uk-UA" sz="4600" b="1" i="1" dirty="0" smtClean="0">
                <a:solidFill>
                  <a:srgbClr val="FF0000"/>
                </a:solidFill>
              </a:rPr>
              <a:t>сумнівними</a:t>
            </a:r>
            <a:r>
              <a:rPr lang="uk-UA" sz="4600" b="1" i="1" dirty="0" smtClean="0"/>
              <a:t>.</a:t>
            </a:r>
          </a:p>
          <a:p>
            <a:pPr algn="just" fontAlgn="auto">
              <a:spcAft>
                <a:spcPts val="0"/>
              </a:spcAft>
              <a:buFont typeface="Arial" pitchFamily="34" charset="0"/>
              <a:buChar char="•"/>
              <a:defRPr/>
            </a:pPr>
            <a:r>
              <a:rPr lang="uk-UA" sz="4600" b="1" i="1" dirty="0" smtClean="0">
                <a:solidFill>
                  <a:srgbClr val="FF0000"/>
                </a:solidFill>
                <a:effectLst>
                  <a:outerShdw blurRad="38100" dist="38100" dir="2700000" algn="tl">
                    <a:srgbClr val="000000">
                      <a:alpha val="43137"/>
                    </a:srgbClr>
                  </a:outerShdw>
                </a:effectLst>
              </a:rPr>
              <a:t>Сумнівні ознаки смерті.</a:t>
            </a:r>
            <a:r>
              <a:rPr lang="uk-UA" sz="4600" b="1" dirty="0" smtClean="0">
                <a:solidFill>
                  <a:srgbClr val="FF0000"/>
                </a:solidFill>
                <a:effectLst>
                  <a:outerShdw blurRad="38100" dist="38100" dir="2700000" algn="tl">
                    <a:srgbClr val="000000">
                      <a:alpha val="43137"/>
                    </a:srgbClr>
                  </a:outerShdw>
                </a:effectLst>
              </a:rPr>
              <a:t> </a:t>
            </a:r>
            <a:r>
              <a:rPr lang="uk-UA" sz="4600" b="1" dirty="0" smtClean="0"/>
              <a:t>Потерпілий не дихає, серцебиття не визначається, відсутня реакція на укол голкою, реакція зіниць на сильне світло негативна, незважаючи на те, про що вище йшла мова. Поки немає повної впевненості у смерті потерпілого, ми зобов'язані надавати йому допомогу у повному обсязі.</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214282" y="2214554"/>
          <a:ext cx="8929718" cy="4643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1285852" y="1714488"/>
            <a:ext cx="6643734" cy="500066"/>
          </a:xfrm>
          <a:prstGeom prst="roundRect">
            <a:avLst/>
          </a:prstGeom>
          <a:solidFill>
            <a:schemeClr val="accent6">
              <a:lumMod val="40000"/>
              <a:lumOff val="6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200" b="1" i="1" dirty="0">
                <a:solidFill>
                  <a:schemeClr val="accent3">
                    <a:lumMod val="50000"/>
                  </a:schemeClr>
                </a:solidFill>
                <a:latin typeface="Georgia" pitchFamily="18" charset="0"/>
              </a:rPr>
              <a:t>Ознаки клінічної смерті</a:t>
            </a:r>
            <a:endParaRPr lang="ru-RU" sz="3200" b="1" i="1" dirty="0">
              <a:solidFill>
                <a:schemeClr val="accent3">
                  <a:lumMod val="50000"/>
                </a:schemeClr>
              </a:solidFill>
              <a:latin typeface="Georgia" pitchFamily="18" charset="0"/>
            </a:endParaRPr>
          </a:p>
        </p:txBody>
      </p:sp>
      <p:sp>
        <p:nvSpPr>
          <p:cNvPr id="6" name="Скругленный прямоугольник 5"/>
          <p:cNvSpPr/>
          <p:nvPr/>
        </p:nvSpPr>
        <p:spPr>
          <a:xfrm>
            <a:off x="214282" y="0"/>
            <a:ext cx="8929718" cy="1714488"/>
          </a:xfrm>
          <a:prstGeom prst="roundRect">
            <a:avLst/>
          </a:prstGeom>
          <a:solidFill>
            <a:schemeClr val="accent6">
              <a:lumMod val="40000"/>
              <a:lumOff val="6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90000"/>
              </a:lnSpc>
              <a:spcBef>
                <a:spcPts val="0"/>
              </a:spcBef>
              <a:spcAft>
                <a:spcPts val="0"/>
              </a:spcAft>
              <a:defRPr/>
            </a:pPr>
            <a:r>
              <a:rPr lang="uk-UA" sz="2400" b="1" i="1" u="sng" dirty="0">
                <a:solidFill>
                  <a:srgbClr val="7030A0"/>
                </a:solidFill>
                <a:latin typeface="Georgia" pitchFamily="18" charset="0"/>
              </a:rPr>
              <a:t>Клінічна смерть</a:t>
            </a:r>
            <a:r>
              <a:rPr lang="uk-UA" sz="2400" b="1" i="1" dirty="0">
                <a:solidFill>
                  <a:srgbClr val="7030A0"/>
                </a:solidFill>
                <a:latin typeface="Georgia" pitchFamily="18" charset="0"/>
              </a:rPr>
              <a:t> – короткочасна перехідна стадія між життям і смертю, яка наступає при припиненні серцевої діяльності і диханні.</a:t>
            </a:r>
          </a:p>
          <a:p>
            <a:pPr algn="just" fontAlgn="auto">
              <a:lnSpc>
                <a:spcPct val="90000"/>
              </a:lnSpc>
              <a:spcBef>
                <a:spcPts val="0"/>
              </a:spcBef>
              <a:spcAft>
                <a:spcPts val="0"/>
              </a:spcAft>
              <a:defRPr/>
            </a:pPr>
            <a:r>
              <a:rPr lang="uk-UA" sz="2000" b="1" dirty="0">
                <a:solidFill>
                  <a:srgbClr val="002060"/>
                </a:solidFill>
              </a:rPr>
              <a:t>Поступово (впродовж 3-6 хв.) запаси глікогену у мозку виснажуються, і нервова тканина вмирає.</a:t>
            </a:r>
            <a:endParaRPr lang="ru-RU" sz="2400" b="1" i="1" dirty="0">
              <a:solidFill>
                <a:srgbClr val="7030A0"/>
              </a:solidFill>
              <a:latin typeface="Georg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285750"/>
            <a:ext cx="8429625" cy="6143625"/>
          </a:xfrm>
        </p:spPr>
        <p:txBody>
          <a:bodyPr rtlCol="0">
            <a:normAutofit lnSpcReduction="10000"/>
          </a:bodyPr>
          <a:lstStyle/>
          <a:p>
            <a:pPr algn="just" fontAlgn="auto">
              <a:spcBef>
                <a:spcPts val="0"/>
              </a:spcBef>
              <a:spcAft>
                <a:spcPts val="0"/>
              </a:spcAft>
              <a:buFont typeface="Arial" pitchFamily="34" charset="0"/>
              <a:buChar char="•"/>
              <a:defRPr/>
            </a:pPr>
            <a:r>
              <a:rPr lang="uk-UA" b="1" i="1" dirty="0" smtClean="0">
                <a:solidFill>
                  <a:srgbClr val="FF0000"/>
                </a:solidFill>
              </a:rPr>
              <a:t>Явні трупні ознаки.</a:t>
            </a:r>
            <a:r>
              <a:rPr lang="uk-UA" b="1" dirty="0" smtClean="0">
                <a:solidFill>
                  <a:srgbClr val="FF0000"/>
                </a:solidFill>
              </a:rPr>
              <a:t> </a:t>
            </a:r>
          </a:p>
          <a:p>
            <a:pPr algn="just" fontAlgn="auto">
              <a:spcBef>
                <a:spcPts val="0"/>
              </a:spcBef>
              <a:spcAft>
                <a:spcPts val="0"/>
              </a:spcAft>
              <a:buFont typeface="Arial" pitchFamily="34" charset="0"/>
              <a:buChar char="•"/>
              <a:defRPr/>
            </a:pPr>
            <a:r>
              <a:rPr lang="uk-UA" sz="2400" b="1" dirty="0" smtClean="0"/>
              <a:t>Одними з перших ознак є </a:t>
            </a:r>
            <a:r>
              <a:rPr lang="uk-UA" sz="2400" b="1" i="1" dirty="0" smtClean="0">
                <a:solidFill>
                  <a:srgbClr val="FF0000"/>
                </a:solidFill>
                <a:effectLst>
                  <a:outerShdw blurRad="38100" dist="38100" dir="2700000" algn="tl">
                    <a:srgbClr val="000000">
                      <a:alpha val="43137"/>
                    </a:srgbClr>
                  </a:outerShdw>
                </a:effectLst>
              </a:rPr>
              <a:t>помутніння рогівки та її висихання, </a:t>
            </a:r>
            <a:r>
              <a:rPr lang="uk-UA" sz="2400" b="1" dirty="0" smtClean="0"/>
              <a:t>з'являється через 1,5-2 години після смерті. Це пов’язано з припиненням функції слізних залоз, внаслідок чого рогівка мертвої людини втрачає природний блиск, стає каламутною. </a:t>
            </a:r>
          </a:p>
          <a:p>
            <a:pPr algn="just" fontAlgn="auto">
              <a:spcBef>
                <a:spcPts val="0"/>
              </a:spcBef>
              <a:spcAft>
                <a:spcPts val="0"/>
              </a:spcAft>
              <a:buFont typeface="Arial" pitchFamily="34" charset="0"/>
              <a:buChar char="•"/>
              <a:defRPr/>
            </a:pPr>
            <a:endParaRPr lang="uk-UA" sz="2400" b="1" dirty="0" smtClean="0"/>
          </a:p>
          <a:p>
            <a:pPr algn="just" fontAlgn="auto">
              <a:spcBef>
                <a:spcPts val="0"/>
              </a:spcBef>
              <a:spcAft>
                <a:spcPts val="0"/>
              </a:spcAft>
              <a:buFont typeface="Arial" pitchFamily="34" charset="0"/>
              <a:buChar char="•"/>
              <a:defRPr/>
            </a:pPr>
            <a:r>
              <a:rPr lang="uk-UA" sz="2400" b="1" dirty="0" smtClean="0"/>
              <a:t>Розм’якшення очних яблук з появою </a:t>
            </a:r>
            <a:r>
              <a:rPr lang="uk-UA" sz="2400" b="1" i="1" dirty="0" smtClean="0">
                <a:solidFill>
                  <a:srgbClr val="00B050"/>
                </a:solidFill>
              </a:rPr>
              <a:t>феномену</a:t>
            </a:r>
            <a:r>
              <a:rPr lang="uk-UA" sz="2400" b="1" dirty="0" smtClean="0"/>
              <a:t> </a:t>
            </a:r>
            <a:r>
              <a:rPr lang="uk-UA" sz="2400" b="1" dirty="0" smtClean="0">
                <a:solidFill>
                  <a:srgbClr val="00B050"/>
                </a:solidFill>
              </a:rPr>
              <a:t>«</a:t>
            </a:r>
            <a:r>
              <a:rPr lang="uk-UA" sz="2400" b="1" dirty="0" smtClean="0">
                <a:solidFill>
                  <a:srgbClr val="FF0000"/>
                </a:solidFill>
              </a:rPr>
              <a:t>котячого ока</a:t>
            </a:r>
            <a:r>
              <a:rPr lang="uk-UA" sz="2400" b="1" dirty="0" smtClean="0">
                <a:solidFill>
                  <a:srgbClr val="00B050"/>
                </a:solidFill>
              </a:rPr>
              <a:t>»</a:t>
            </a:r>
            <a:r>
              <a:rPr lang="uk-UA" sz="2400" b="1" dirty="0" smtClean="0"/>
              <a:t> (</a:t>
            </a:r>
            <a:r>
              <a:rPr lang="uk-UA" sz="2400" b="1" i="1" u="sng" dirty="0" smtClean="0">
                <a:solidFill>
                  <a:srgbClr val="FF0000"/>
                </a:solidFill>
                <a:effectLst>
                  <a:outerShdw blurRad="38100" dist="38100" dir="2700000" algn="tl">
                    <a:srgbClr val="000000">
                      <a:alpha val="43137"/>
                    </a:srgbClr>
                  </a:outerShdw>
                </a:effectLst>
              </a:rPr>
              <a:t>ознака </a:t>
            </a:r>
            <a:r>
              <a:rPr lang="uk-UA" sz="2400" b="1" i="1" u="sng" dirty="0" err="1" smtClean="0">
                <a:solidFill>
                  <a:srgbClr val="FF0000"/>
                </a:solidFill>
                <a:effectLst>
                  <a:outerShdw blurRad="38100" dist="38100" dir="2700000" algn="tl">
                    <a:srgbClr val="000000">
                      <a:alpha val="43137"/>
                    </a:srgbClr>
                  </a:outerShdw>
                </a:effectLst>
              </a:rPr>
              <a:t>Бєлоглазова</a:t>
            </a:r>
            <a:r>
              <a:rPr lang="uk-UA" sz="2400" b="1" dirty="0" smtClean="0"/>
              <a:t>) - при стисненні очного яблука з боків зіниця набуває форми вузької вертикальної щілини.</a:t>
            </a:r>
          </a:p>
          <a:p>
            <a:pPr algn="just" fontAlgn="auto">
              <a:spcBef>
                <a:spcPts val="0"/>
              </a:spcBef>
              <a:spcAft>
                <a:spcPts val="0"/>
              </a:spcAft>
              <a:buFont typeface="Arial" pitchFamily="34" charset="0"/>
              <a:buChar char="•"/>
              <a:defRPr/>
            </a:pPr>
            <a:endParaRPr lang="uk-UA" sz="2400" b="1" dirty="0" smtClean="0"/>
          </a:p>
          <a:p>
            <a:pPr algn="just" fontAlgn="auto">
              <a:spcBef>
                <a:spcPts val="0"/>
              </a:spcBef>
              <a:spcAft>
                <a:spcPts val="0"/>
              </a:spcAft>
              <a:buFont typeface="Arial" pitchFamily="34" charset="0"/>
              <a:buChar char="•"/>
              <a:defRPr/>
            </a:pPr>
            <a:r>
              <a:rPr lang="uk-UA" sz="2400" b="1" i="1" dirty="0" smtClean="0">
                <a:solidFill>
                  <a:srgbClr val="FF0000"/>
                </a:solidFill>
                <a:effectLst>
                  <a:outerShdw blurRad="38100" dist="38100" dir="2700000" algn="tl">
                    <a:srgbClr val="000000">
                      <a:alpha val="43137"/>
                    </a:srgbClr>
                  </a:outerShdw>
                </a:effectLst>
              </a:rPr>
              <a:t>Трупне заклякання </a:t>
            </a:r>
            <a:r>
              <a:rPr lang="uk-UA" sz="2400" b="1" dirty="0" smtClean="0"/>
              <a:t>починається із голови через 2‒4 години після смерті. </a:t>
            </a:r>
          </a:p>
          <a:p>
            <a:pPr algn="just" fontAlgn="auto">
              <a:spcBef>
                <a:spcPts val="0"/>
              </a:spcBef>
              <a:spcAft>
                <a:spcPts val="0"/>
              </a:spcAft>
              <a:buFont typeface="Arial" pitchFamily="34" charset="0"/>
              <a:buChar char="•"/>
              <a:defRPr/>
            </a:pPr>
            <a:endParaRPr lang="uk-UA" sz="2400" b="1" dirty="0" smtClean="0"/>
          </a:p>
          <a:p>
            <a:pPr algn="just" fontAlgn="auto">
              <a:spcBef>
                <a:spcPts val="0"/>
              </a:spcBef>
              <a:spcAft>
                <a:spcPts val="0"/>
              </a:spcAft>
              <a:buFont typeface="Arial" pitchFamily="34" charset="0"/>
              <a:buChar char="•"/>
              <a:defRPr/>
            </a:pPr>
            <a:r>
              <a:rPr lang="uk-UA" sz="2400" b="1" i="1" dirty="0" smtClean="0">
                <a:solidFill>
                  <a:srgbClr val="FF0000"/>
                </a:solidFill>
                <a:effectLst>
                  <a:outerShdw blurRad="38100" dist="38100" dir="2700000" algn="tl">
                    <a:srgbClr val="000000">
                      <a:alpha val="43137"/>
                    </a:srgbClr>
                  </a:outerShdw>
                </a:effectLst>
              </a:rPr>
              <a:t>Охолодження тіла </a:t>
            </a:r>
            <a:r>
              <a:rPr lang="uk-UA" sz="2400" b="1" dirty="0" smtClean="0"/>
              <a:t>відбувається поступово: з'являються </a:t>
            </a:r>
            <a:r>
              <a:rPr lang="uk-UA" sz="2400" b="1" dirty="0" smtClean="0">
                <a:solidFill>
                  <a:srgbClr val="FF0000"/>
                </a:solidFill>
              </a:rPr>
              <a:t>трупні плями бузкового кольору</a:t>
            </a:r>
            <a:r>
              <a:rPr lang="uk-UA" sz="2400" b="1" dirty="0" smtClean="0"/>
              <a:t>, що виникають через стікання крові у нижче розміщені частини тіла.</a:t>
            </a:r>
            <a:endParaRPr lang="ru-R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476672"/>
            <a:ext cx="8352928" cy="792088"/>
          </a:xfrm>
          <a:prstGeom prst="roundRect">
            <a:avLst/>
          </a:prstGeom>
          <a:solidFill>
            <a:schemeClr val="accent6">
              <a:lumMod val="40000"/>
              <a:lumOff val="6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200" b="1" i="1" dirty="0">
                <a:solidFill>
                  <a:schemeClr val="accent3">
                    <a:lumMod val="50000"/>
                  </a:schemeClr>
                </a:solidFill>
                <a:latin typeface="Georgia" pitchFamily="18" charset="0"/>
              </a:rPr>
              <a:t>Ознаки біологічної смерті</a:t>
            </a:r>
            <a:endParaRPr lang="ru-RU" sz="3200" b="1" i="1" dirty="0">
              <a:solidFill>
                <a:schemeClr val="accent3">
                  <a:lumMod val="50000"/>
                </a:schemeClr>
              </a:solidFill>
              <a:latin typeface="Georgia" pitchFamily="18" charset="0"/>
            </a:endParaRPr>
          </a:p>
        </p:txBody>
      </p:sp>
      <p:graphicFrame>
        <p:nvGraphicFramePr>
          <p:cNvPr id="3" name="Схема 2"/>
          <p:cNvGraphicFramePr/>
          <p:nvPr/>
        </p:nvGraphicFramePr>
        <p:xfrm>
          <a:off x="467544" y="2071678"/>
          <a:ext cx="8462174"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428625" y="1357313"/>
            <a:ext cx="8358188" cy="1089025"/>
          </a:xfrm>
          <a:prstGeom prst="rect">
            <a:avLst/>
          </a:prstGeom>
        </p:spPr>
        <p:txBody>
          <a:bodyPr>
            <a:spAutoFit/>
          </a:bodyPr>
          <a:lstStyle/>
          <a:p>
            <a:pPr indent="-182880" algn="just" fontAlgn="auto">
              <a:lnSpc>
                <a:spcPct val="90000"/>
              </a:lnSpc>
              <a:spcBef>
                <a:spcPts val="0"/>
              </a:spcBef>
              <a:spcAft>
                <a:spcPts val="0"/>
              </a:spcAft>
              <a:buClr>
                <a:schemeClr val="accent6">
                  <a:lumMod val="75000"/>
                </a:schemeClr>
              </a:buClr>
              <a:defRPr/>
            </a:pPr>
            <a:r>
              <a:rPr lang="uk-UA" sz="2400" b="1" dirty="0">
                <a:solidFill>
                  <a:srgbClr val="FF0000"/>
                </a:solidFill>
                <a:latin typeface="+mn-lt"/>
                <a:cs typeface="+mn-cs"/>
              </a:rPr>
              <a:t>Біологічна смерть </a:t>
            </a:r>
            <a:r>
              <a:rPr lang="uk-UA" sz="2400" b="1" dirty="0">
                <a:latin typeface="+mn-lt"/>
                <a:cs typeface="+mn-cs"/>
              </a:rPr>
              <a:t>- це незворотне припинення всіх життєвих функцій організму з припиненням всіх фізіологічних процесів.</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8288"/>
            <a:ext cx="8229600" cy="1398587"/>
          </a:xfrm>
        </p:spPr>
        <p:txBody>
          <a:bodyPr rtlCol="0">
            <a:normAutofit fontScale="90000"/>
          </a:bodyPr>
          <a:lstStyle/>
          <a:p>
            <a:pPr marL="484632" fontAlgn="auto">
              <a:spcAft>
                <a:spcPts val="0"/>
              </a:spcAft>
              <a:defRPr/>
            </a:pPr>
            <a:r>
              <a:rPr lang="uk-UA" b="1" dirty="0" smtClean="0">
                <a:solidFill>
                  <a:srgbClr val="7030A0"/>
                </a:solidFill>
                <a:effectLst>
                  <a:outerShdw blurRad="38100" dist="38100" dir="2700000" algn="tl">
                    <a:srgbClr val="000000">
                      <a:alpha val="43137"/>
                    </a:srgbClr>
                  </a:outerShdw>
                </a:effectLst>
              </a:rPr>
              <a:t>Порядок дій щодо визначення ознак життя</a:t>
            </a:r>
            <a:endParaRPr lang="ru-RU" b="1" dirty="0">
              <a:solidFill>
                <a:srgbClr val="7030A0"/>
              </a:solidFill>
              <a:effectLst>
                <a:outerShdw blurRad="38100" dist="38100" dir="2700000" algn="tl">
                  <a:srgbClr val="000000">
                    <a:alpha val="43137"/>
                  </a:srgbClr>
                </a:outerShdw>
              </a:effectLst>
            </a:endParaRPr>
          </a:p>
        </p:txBody>
      </p:sp>
      <p:pic>
        <p:nvPicPr>
          <p:cNvPr id="33794" name="Picture 2"/>
          <p:cNvPicPr>
            <a:picLocks noChangeAspect="1" noChangeArrowheads="1"/>
          </p:cNvPicPr>
          <p:nvPr/>
        </p:nvPicPr>
        <p:blipFill>
          <a:blip r:embed="rId2" cstate="print"/>
          <a:srcRect l="4205" t="7347" r="5396" b="10362"/>
          <a:stretch>
            <a:fillRect/>
          </a:stretch>
        </p:blipFill>
        <p:spPr bwMode="auto">
          <a:xfrm>
            <a:off x="1500188" y="1857375"/>
            <a:ext cx="6643687" cy="432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8288"/>
            <a:ext cx="8229600" cy="1398587"/>
          </a:xfrm>
        </p:spPr>
        <p:txBody>
          <a:bodyPr rtlCol="0">
            <a:normAutofit fontScale="90000"/>
          </a:bodyPr>
          <a:lstStyle/>
          <a:p>
            <a:pPr marL="484632" fontAlgn="auto">
              <a:spcAft>
                <a:spcPts val="0"/>
              </a:spcAft>
              <a:defRPr/>
            </a:pPr>
            <a:r>
              <a:rPr lang="uk-UA" b="1" dirty="0" smtClean="0">
                <a:solidFill>
                  <a:srgbClr val="7030A0"/>
                </a:solidFill>
                <a:effectLst>
                  <a:outerShdw blurRad="38100" dist="38100" dir="2700000" algn="tl">
                    <a:srgbClr val="000000">
                      <a:alpha val="43137"/>
                    </a:srgbClr>
                  </a:outerShdw>
                </a:effectLst>
              </a:rPr>
              <a:t>Порядок дій щодо визначення ознак життя</a:t>
            </a:r>
            <a:endParaRPr lang="ru-RU" b="1" dirty="0">
              <a:solidFill>
                <a:srgbClr val="7030A0"/>
              </a:solidFill>
              <a:effectLst>
                <a:outerShdw blurRad="38100" dist="38100" dir="2700000" algn="tl">
                  <a:srgbClr val="000000">
                    <a:alpha val="43137"/>
                  </a:srgbClr>
                </a:outerShdw>
              </a:effectLst>
            </a:endParaRPr>
          </a:p>
        </p:txBody>
      </p:sp>
      <p:pic>
        <p:nvPicPr>
          <p:cNvPr id="34818" name="Picture 2"/>
          <p:cNvPicPr>
            <a:picLocks noChangeAspect="1" noChangeArrowheads="1"/>
          </p:cNvPicPr>
          <p:nvPr/>
        </p:nvPicPr>
        <p:blipFill>
          <a:blip r:embed="rId2" cstate="print"/>
          <a:srcRect l="6897" t="6044" r="10345" b="9334"/>
          <a:stretch>
            <a:fillRect/>
          </a:stretch>
        </p:blipFill>
        <p:spPr bwMode="auto">
          <a:xfrm>
            <a:off x="1785938" y="1785938"/>
            <a:ext cx="6030912" cy="4691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42938" y="285750"/>
            <a:ext cx="8183562" cy="500063"/>
          </a:xfrm>
        </p:spPr>
        <p:txBody>
          <a:bodyPr rtlCol="0">
            <a:normAutofit fontScale="90000"/>
          </a:bodyPr>
          <a:lstStyle/>
          <a:p>
            <a:pPr fontAlgn="auto">
              <a:spcAft>
                <a:spcPts val="0"/>
              </a:spcAft>
              <a:defRPr/>
            </a:pPr>
            <a:r>
              <a:rPr lang="uk-UA" b="1" dirty="0" smtClean="0">
                <a:solidFill>
                  <a:srgbClr val="FF0000"/>
                </a:solidFill>
              </a:rPr>
              <a:t>План</a:t>
            </a:r>
          </a:p>
        </p:txBody>
      </p:sp>
      <p:sp>
        <p:nvSpPr>
          <p:cNvPr id="16386" name="Rectangle 3"/>
          <p:cNvSpPr>
            <a:spLocks noGrp="1" noChangeArrowheads="1"/>
          </p:cNvSpPr>
          <p:nvPr>
            <p:ph idx="1"/>
          </p:nvPr>
        </p:nvSpPr>
        <p:spPr>
          <a:xfrm>
            <a:off x="571500" y="928688"/>
            <a:ext cx="8358188" cy="5143500"/>
          </a:xfrm>
        </p:spPr>
        <p:txBody>
          <a:bodyPr/>
          <a:lstStyle/>
          <a:p>
            <a:pPr algn="just">
              <a:lnSpc>
                <a:spcPct val="80000"/>
              </a:lnSpc>
              <a:buFont typeface="Arial" charset="0"/>
              <a:buNone/>
            </a:pPr>
            <a:r>
              <a:rPr lang="ru-RU" sz="2100" smtClean="0"/>
              <a:t>1. Визначення поняття "невідкладний стан" та "нещасний випадок". </a:t>
            </a:r>
          </a:p>
          <a:p>
            <a:pPr algn="just">
              <a:lnSpc>
                <a:spcPct val="80000"/>
              </a:lnSpc>
              <a:buFont typeface="Arial" charset="0"/>
              <a:buNone/>
            </a:pPr>
            <a:r>
              <a:rPr lang="ru-RU" sz="2100" smtClean="0"/>
              <a:t>2. Поняття про першу домедичну допомогу, її завдання. </a:t>
            </a:r>
            <a:r>
              <a:rPr lang="uk-UA" sz="2100" smtClean="0"/>
              <a:t>Загальні принципи надання першої домедичної допомоги. </a:t>
            </a:r>
          </a:p>
          <a:p>
            <a:pPr algn="just">
              <a:lnSpc>
                <a:spcPct val="80000"/>
              </a:lnSpc>
              <a:buFont typeface="Arial" charset="0"/>
              <a:buNone/>
            </a:pPr>
            <a:r>
              <a:rPr lang="ru-RU" sz="2100" smtClean="0"/>
              <a:t>3. Причини та ознаки зупинки дихання та кровообігу. </a:t>
            </a:r>
          </a:p>
          <a:p>
            <a:pPr algn="just">
              <a:lnSpc>
                <a:spcPct val="80000"/>
              </a:lnSpc>
            </a:pPr>
            <a:r>
              <a:rPr lang="ru-RU" sz="2100" smtClean="0"/>
              <a:t>Термінальні стани. </a:t>
            </a:r>
          </a:p>
          <a:p>
            <a:pPr algn="just">
              <a:lnSpc>
                <a:spcPct val="80000"/>
              </a:lnSpc>
            </a:pPr>
            <a:r>
              <a:rPr lang="ru-RU" sz="2100" smtClean="0"/>
              <a:t>Стадії термінального стану: передагонія, агонія, клінічна смерть. Основні ознаки термінальних станів. </a:t>
            </a:r>
          </a:p>
          <a:p>
            <a:pPr algn="just">
              <a:lnSpc>
                <a:spcPct val="80000"/>
              </a:lnSpc>
            </a:pPr>
            <a:r>
              <a:rPr lang="ru-RU" sz="2100" smtClean="0"/>
              <a:t>Ознаки клінічної смерті. Відносні та явні ознаки біологічної смерті. </a:t>
            </a:r>
          </a:p>
          <a:p>
            <a:pPr algn="just">
              <a:lnSpc>
                <a:spcPct val="80000"/>
              </a:lnSpc>
              <a:buFont typeface="Arial" charset="0"/>
              <a:buNone/>
            </a:pPr>
            <a:r>
              <a:rPr lang="ru-RU" sz="2100" smtClean="0"/>
              <a:t>4. Екстремальні стани. Шок, контузії, кома, непритомність, колапс. </a:t>
            </a:r>
          </a:p>
          <a:p>
            <a:pPr algn="just">
              <a:lnSpc>
                <a:spcPct val="80000"/>
              </a:lnSpc>
              <a:buFont typeface="Arial" charset="0"/>
              <a:buNone/>
            </a:pPr>
            <a:r>
              <a:rPr lang="ru-RU" sz="2100" smtClean="0"/>
              <a:t>5. Реанімація. Реанімаційні заходи. </a:t>
            </a:r>
          </a:p>
          <a:p>
            <a:pPr algn="just">
              <a:lnSpc>
                <a:spcPct val="80000"/>
              </a:lnSpc>
            </a:pPr>
            <a:r>
              <a:rPr lang="ru-RU" sz="2100" smtClean="0"/>
              <a:t>Заходи первинної реанімації при травмах. </a:t>
            </a:r>
          </a:p>
          <a:p>
            <a:pPr algn="just">
              <a:lnSpc>
                <a:spcPct val="80000"/>
              </a:lnSpc>
            </a:pPr>
            <a:r>
              <a:rPr lang="ru-RU" sz="2100" smtClean="0"/>
              <a:t>Методи проведення реанімації; підготовка потерпілого до реанімації; очищення верхніх дихальних шляхів від сторонніх предметів; фіксація язика; штучна вентиляція легень методами "рот в рот", "рот в ніс", Сільвестра; непрямий (закритий) масаж серця. </a:t>
            </a:r>
          </a:p>
          <a:p>
            <a:pPr algn="just">
              <a:lnSpc>
                <a:spcPct val="80000"/>
              </a:lnSpc>
            </a:pPr>
            <a:r>
              <a:rPr lang="ru-RU" sz="2100" smtClean="0"/>
              <a:t>Методика проведення непрямого масажу серця дітям залежно від віку. </a:t>
            </a:r>
            <a:endParaRPr lang="uk-UA" sz="2100" b="1" smtClean="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8288"/>
            <a:ext cx="8229600" cy="1160462"/>
          </a:xfrm>
        </p:spPr>
        <p:txBody>
          <a:bodyPr rtlCol="0">
            <a:normAutofit fontScale="90000"/>
          </a:bodyPr>
          <a:lstStyle/>
          <a:p>
            <a:pPr marL="484632" fontAlgn="auto">
              <a:spcAft>
                <a:spcPts val="0"/>
              </a:spcAft>
              <a:defRPr/>
            </a:pPr>
            <a:r>
              <a:rPr lang="uk-UA" b="1" dirty="0" smtClean="0">
                <a:solidFill>
                  <a:srgbClr val="7030A0"/>
                </a:solidFill>
                <a:effectLst>
                  <a:outerShdw blurRad="38100" dist="38100" dir="2700000" algn="tl">
                    <a:srgbClr val="000000">
                      <a:alpha val="43137"/>
                    </a:srgbClr>
                  </a:outerShdw>
                </a:effectLst>
              </a:rPr>
              <a:t>Порядок дій щодо визначення </a:t>
            </a:r>
            <a:r>
              <a:rPr lang="uk-UA" b="1" dirty="0" err="1" smtClean="0">
                <a:solidFill>
                  <a:srgbClr val="7030A0"/>
                </a:solidFill>
                <a:effectLst>
                  <a:outerShdw blurRad="38100" dist="38100" dir="2700000" algn="tl">
                    <a:srgbClr val="000000">
                      <a:alpha val="43137"/>
                    </a:srgbClr>
                  </a:outerShdw>
                </a:effectLst>
              </a:rPr>
              <a:t>ознаків</a:t>
            </a:r>
            <a:r>
              <a:rPr lang="uk-UA" b="1" dirty="0" smtClean="0">
                <a:solidFill>
                  <a:srgbClr val="7030A0"/>
                </a:solidFill>
                <a:effectLst>
                  <a:outerShdw blurRad="38100" dist="38100" dir="2700000" algn="tl">
                    <a:srgbClr val="000000">
                      <a:alpha val="43137"/>
                    </a:srgbClr>
                  </a:outerShdw>
                </a:effectLst>
              </a:rPr>
              <a:t> життя</a:t>
            </a:r>
            <a:endParaRPr lang="ru-RU" b="1" dirty="0">
              <a:solidFill>
                <a:srgbClr val="7030A0"/>
              </a:solidFill>
              <a:effectLst>
                <a:outerShdw blurRad="38100" dist="38100" dir="2700000" algn="tl">
                  <a:srgbClr val="000000">
                    <a:alpha val="43137"/>
                  </a:srgbClr>
                </a:outerShdw>
              </a:effectLst>
            </a:endParaRPr>
          </a:p>
        </p:txBody>
      </p:sp>
      <p:pic>
        <p:nvPicPr>
          <p:cNvPr id="35842" name="Picture 3" descr="G:\Ashampoo Magical Snap 2\Magical Snap - 2010.03.16 18.16 - 004.png"/>
          <p:cNvPicPr>
            <a:picLocks noChangeAspect="1" noChangeArrowheads="1"/>
          </p:cNvPicPr>
          <p:nvPr/>
        </p:nvPicPr>
        <p:blipFill>
          <a:blip r:embed="rId2" cstate="print"/>
          <a:srcRect l="17355" t="17664" r="15701" b="27580"/>
          <a:stretch>
            <a:fillRect/>
          </a:stretch>
        </p:blipFill>
        <p:spPr bwMode="auto">
          <a:xfrm>
            <a:off x="1214438" y="1571625"/>
            <a:ext cx="6858000" cy="3833813"/>
          </a:xfrm>
          <a:prstGeom prst="rect">
            <a:avLst/>
          </a:prstGeom>
          <a:noFill/>
          <a:ln w="9525">
            <a:noFill/>
            <a:miter lim="800000"/>
            <a:headEnd/>
            <a:tailEnd/>
          </a:ln>
        </p:spPr>
      </p:pic>
      <p:sp>
        <p:nvSpPr>
          <p:cNvPr id="5" name="TextBox 4"/>
          <p:cNvSpPr txBox="1">
            <a:spLocks noChangeArrowheads="1"/>
          </p:cNvSpPr>
          <p:nvPr/>
        </p:nvSpPr>
        <p:spPr bwMode="auto">
          <a:xfrm>
            <a:off x="285750" y="5572125"/>
            <a:ext cx="8858250" cy="1200150"/>
          </a:xfrm>
          <a:prstGeom prst="rect">
            <a:avLst/>
          </a:prstGeom>
          <a:noFill/>
          <a:ln w="9525">
            <a:noFill/>
            <a:miter lim="800000"/>
            <a:headEnd/>
            <a:tailEnd/>
          </a:ln>
        </p:spPr>
        <p:txBody>
          <a:bodyPr>
            <a:spAutoFit/>
          </a:bodyPr>
          <a:lstStyle/>
          <a:p>
            <a:r>
              <a:rPr lang="uk-UA" sz="2400" b="1" i="1">
                <a:solidFill>
                  <a:srgbClr val="FF0000"/>
                </a:solidFill>
                <a:latin typeface="Calibri" pitchFamily="34" charset="0"/>
              </a:rPr>
              <a:t>Запам</a:t>
            </a:r>
            <a:r>
              <a:rPr lang="en-US" sz="2400" b="1" i="1">
                <a:solidFill>
                  <a:srgbClr val="FF0000"/>
                </a:solidFill>
                <a:latin typeface="Calibri" pitchFamily="34" charset="0"/>
              </a:rPr>
              <a:t>’</a:t>
            </a:r>
            <a:r>
              <a:rPr lang="uk-UA" sz="2400" b="1" i="1">
                <a:solidFill>
                  <a:srgbClr val="FF0000"/>
                </a:solidFill>
                <a:latin typeface="Calibri" pitchFamily="34" charset="0"/>
              </a:rPr>
              <a:t>ятайте! Відсутність  серцебиття, пульсу, дихання і реакції зіниць на світло, ще не свідчить про те, що постраждалий мертвий.</a:t>
            </a:r>
            <a:endParaRPr lang="ru-RU" sz="2400" b="1" i="1">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8288"/>
            <a:ext cx="8229600" cy="1398587"/>
          </a:xfrm>
        </p:spPr>
        <p:txBody>
          <a:bodyPr rtlCol="0">
            <a:normAutofit/>
          </a:bodyPr>
          <a:lstStyle/>
          <a:p>
            <a:pPr marL="484632" fontAlgn="auto">
              <a:spcAft>
                <a:spcPts val="0"/>
              </a:spcAft>
              <a:defRPr/>
            </a:pPr>
            <a:r>
              <a:rPr lang="uk-UA" b="1" dirty="0" smtClean="0">
                <a:solidFill>
                  <a:srgbClr val="7030A0"/>
                </a:solidFill>
                <a:effectLst>
                  <a:outerShdw blurRad="38100" dist="38100" dir="2700000" algn="tl">
                    <a:srgbClr val="000000">
                      <a:alpha val="43137"/>
                    </a:srgbClr>
                  </a:outerShdw>
                </a:effectLst>
              </a:rPr>
              <a:t>Явні ознаки біологічної смерті</a:t>
            </a:r>
            <a:endParaRPr lang="ru-RU" b="1" dirty="0">
              <a:solidFill>
                <a:srgbClr val="7030A0"/>
              </a:solidFill>
              <a:effectLst>
                <a:outerShdw blurRad="38100" dist="38100" dir="2700000" algn="tl">
                  <a:srgbClr val="000000">
                    <a:alpha val="43137"/>
                  </a:srgbClr>
                </a:outerShdw>
              </a:effectLst>
            </a:endParaRPr>
          </a:p>
        </p:txBody>
      </p:sp>
      <p:pic>
        <p:nvPicPr>
          <p:cNvPr id="36866" name="Picture 2" descr="G:\Ashampoo Magical Snap 2\Magical Snap - 2010.03.16 18.16 - 005.png"/>
          <p:cNvPicPr>
            <a:picLocks noChangeAspect="1" noChangeArrowheads="1"/>
          </p:cNvPicPr>
          <p:nvPr/>
        </p:nvPicPr>
        <p:blipFill>
          <a:blip r:embed="rId2" cstate="print"/>
          <a:srcRect l="17548" t="15665" r="14967" b="27547"/>
          <a:stretch>
            <a:fillRect/>
          </a:stretch>
        </p:blipFill>
        <p:spPr bwMode="auto">
          <a:xfrm>
            <a:off x="1357313" y="1428750"/>
            <a:ext cx="6500812" cy="3500438"/>
          </a:xfrm>
          <a:prstGeom prst="rect">
            <a:avLst/>
          </a:prstGeom>
          <a:noFill/>
          <a:ln w="9525">
            <a:noFill/>
            <a:miter lim="800000"/>
            <a:headEnd/>
            <a:tailEnd/>
          </a:ln>
        </p:spPr>
      </p:pic>
      <p:sp>
        <p:nvSpPr>
          <p:cNvPr id="4" name="Скругленный прямоугольник 3"/>
          <p:cNvSpPr/>
          <p:nvPr/>
        </p:nvSpPr>
        <p:spPr>
          <a:xfrm>
            <a:off x="1357313" y="5143500"/>
            <a:ext cx="3429000" cy="1143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2400" b="1" dirty="0">
                <a:solidFill>
                  <a:srgbClr val="FF0000"/>
                </a:solidFill>
              </a:rPr>
              <a:t>Око живої людини</a:t>
            </a:r>
            <a:endParaRPr lang="ru-RU" sz="2400" b="1" dirty="0">
              <a:solidFill>
                <a:srgbClr val="FF0000"/>
              </a:solidFill>
            </a:endParaRPr>
          </a:p>
        </p:txBody>
      </p:sp>
      <p:sp>
        <p:nvSpPr>
          <p:cNvPr id="5" name="Скругленный прямоугольник 4"/>
          <p:cNvSpPr/>
          <p:nvPr/>
        </p:nvSpPr>
        <p:spPr>
          <a:xfrm>
            <a:off x="5429250" y="5143500"/>
            <a:ext cx="3357563" cy="107156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2400" b="1" dirty="0">
                <a:solidFill>
                  <a:srgbClr val="FF0000"/>
                </a:solidFill>
              </a:rPr>
              <a:t>Помутніння рогівки у мертвої людини</a:t>
            </a:r>
            <a:endParaRPr lang="ru-RU" sz="2400" b="1" dirty="0">
              <a:solidFill>
                <a:srgbClr val="FF0000"/>
              </a:solidFill>
            </a:endParaRPr>
          </a:p>
        </p:txBody>
      </p:sp>
      <p:cxnSp>
        <p:nvCxnSpPr>
          <p:cNvPr id="7" name="Прямая со стрелкой 6"/>
          <p:cNvCxnSpPr/>
          <p:nvPr/>
        </p:nvCxnSpPr>
        <p:spPr>
          <a:xfrm rot="5400000" flipH="1" flipV="1">
            <a:off x="2107406" y="3893344"/>
            <a:ext cx="1785938" cy="5715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5" idx="0"/>
          </p:cNvCxnSpPr>
          <p:nvPr/>
        </p:nvCxnSpPr>
        <p:spPr>
          <a:xfrm rot="16200000" flipV="1">
            <a:off x="5768975" y="3803651"/>
            <a:ext cx="1785937" cy="89376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457200" y="268288"/>
            <a:ext cx="8229600" cy="1398587"/>
          </a:xfrm>
        </p:spPr>
        <p:txBody>
          <a:bodyPr/>
          <a:lstStyle/>
          <a:p>
            <a:pPr marL="484188"/>
            <a:r>
              <a:rPr lang="uk-UA" b="1" smtClean="0">
                <a:solidFill>
                  <a:srgbClr val="7030A0"/>
                </a:solidFill>
              </a:rPr>
              <a:t>Явні ознаки біологічної смерті</a:t>
            </a:r>
            <a:endParaRPr lang="ru-RU" b="1" smtClean="0">
              <a:solidFill>
                <a:srgbClr val="7030A0"/>
              </a:solidFill>
            </a:endParaRPr>
          </a:p>
        </p:txBody>
      </p:sp>
      <p:pic>
        <p:nvPicPr>
          <p:cNvPr id="37890" name="Picture 2" descr="G:\Ashampoo Magical Snap 2\Magical Snap - 2010.03.16 18.16 - 006.png"/>
          <p:cNvPicPr>
            <a:picLocks noChangeAspect="1" noChangeArrowheads="1"/>
          </p:cNvPicPr>
          <p:nvPr/>
        </p:nvPicPr>
        <p:blipFill>
          <a:blip r:embed="rId2" cstate="print"/>
          <a:srcRect l="12109" t="15231" r="19891" b="24825"/>
          <a:stretch>
            <a:fillRect/>
          </a:stretch>
        </p:blipFill>
        <p:spPr bwMode="auto">
          <a:xfrm>
            <a:off x="571500" y="1357313"/>
            <a:ext cx="8286750" cy="469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0"/>
            <a:ext cx="8229600" cy="642938"/>
          </a:xfrm>
        </p:spPr>
        <p:txBody>
          <a:bodyPr rtlCol="0">
            <a:normAutofit fontScale="90000"/>
          </a:bodyPr>
          <a:lstStyle/>
          <a:p>
            <a:pPr marL="484632" fontAlgn="auto">
              <a:spcAft>
                <a:spcPts val="0"/>
              </a:spcAft>
              <a:defRPr/>
            </a:pPr>
            <a:r>
              <a:rPr lang="uk-UA" b="1" dirty="0" smtClean="0">
                <a:solidFill>
                  <a:srgbClr val="7030A0"/>
                </a:solidFill>
                <a:effectLst>
                  <a:outerShdw blurRad="38100" dist="38100" dir="2700000" algn="tl">
                    <a:srgbClr val="000000">
                      <a:alpha val="43137"/>
                    </a:srgbClr>
                  </a:outerShdw>
                </a:effectLst>
              </a:rPr>
              <a:t>Явні ознаки біологічної смерті</a:t>
            </a:r>
            <a:endParaRPr lang="ru-RU" b="1" dirty="0">
              <a:solidFill>
                <a:srgbClr val="7030A0"/>
              </a:solidFill>
              <a:effectLst>
                <a:outerShdw blurRad="38100" dist="38100" dir="2700000" algn="tl">
                  <a:srgbClr val="000000">
                    <a:alpha val="43137"/>
                  </a:srgbClr>
                </a:outerShdw>
              </a:effectLst>
            </a:endParaRPr>
          </a:p>
        </p:txBody>
      </p:sp>
      <p:pic>
        <p:nvPicPr>
          <p:cNvPr id="38914" name="Picture 2"/>
          <p:cNvPicPr>
            <a:picLocks noChangeAspect="1" noChangeArrowheads="1"/>
          </p:cNvPicPr>
          <p:nvPr/>
        </p:nvPicPr>
        <p:blipFill>
          <a:blip r:embed="rId2" cstate="print"/>
          <a:srcRect l="6148" t="8109" r="5321" b="32433"/>
          <a:stretch>
            <a:fillRect/>
          </a:stretch>
        </p:blipFill>
        <p:spPr bwMode="auto">
          <a:xfrm>
            <a:off x="0" y="1214438"/>
            <a:ext cx="4786313" cy="1857375"/>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l="4929" t="8334" r="18675" b="19444"/>
          <a:stretch>
            <a:fillRect/>
          </a:stretch>
        </p:blipFill>
        <p:spPr bwMode="auto">
          <a:xfrm>
            <a:off x="4786313" y="1071563"/>
            <a:ext cx="4357687" cy="2030412"/>
          </a:xfrm>
          <a:prstGeom prst="rect">
            <a:avLst/>
          </a:prstGeom>
          <a:noFill/>
          <a:ln w="9525">
            <a:noFill/>
            <a:miter lim="800000"/>
            <a:headEnd/>
            <a:tailEnd/>
          </a:ln>
        </p:spPr>
      </p:pic>
      <p:sp>
        <p:nvSpPr>
          <p:cNvPr id="5" name="Rectangle 3"/>
          <p:cNvSpPr txBox="1">
            <a:spLocks noChangeArrowheads="1"/>
          </p:cNvSpPr>
          <p:nvPr/>
        </p:nvSpPr>
        <p:spPr>
          <a:xfrm>
            <a:off x="285750" y="3500438"/>
            <a:ext cx="8429625" cy="3143250"/>
          </a:xfrm>
          <a:prstGeom prst="rect">
            <a:avLst/>
          </a:prstGeom>
        </p:spPr>
        <p:txBody>
          <a:bodyPr>
            <a:normAutofit lnSpcReduction="10000"/>
          </a:bodyPr>
          <a:lstStyle/>
          <a:p>
            <a:pPr marL="342900" indent="-342900" algn="just" fontAlgn="auto">
              <a:spcBef>
                <a:spcPts val="0"/>
              </a:spcBef>
              <a:spcAft>
                <a:spcPts val="0"/>
              </a:spcAft>
              <a:buFont typeface="Arial" pitchFamily="34" charset="0"/>
              <a:buChar char="•"/>
              <a:defRPr/>
            </a:pPr>
            <a:r>
              <a:rPr lang="ru-RU" b="1" u="sng" dirty="0" err="1">
                <a:solidFill>
                  <a:srgbClr val="FF0000"/>
                </a:solidFill>
                <a:latin typeface="+mn-lt"/>
                <a:cs typeface="+mn-cs"/>
              </a:rPr>
              <a:t>Поява</a:t>
            </a:r>
            <a:r>
              <a:rPr lang="ru-RU" b="1" u="sng" dirty="0">
                <a:solidFill>
                  <a:srgbClr val="FF0000"/>
                </a:solidFill>
                <a:latin typeface="+mn-lt"/>
                <a:cs typeface="+mn-cs"/>
              </a:rPr>
              <a:t> </a:t>
            </a:r>
            <a:r>
              <a:rPr lang="ru-RU" b="1" u="sng" dirty="0" err="1">
                <a:solidFill>
                  <a:srgbClr val="FF0000"/>
                </a:solidFill>
                <a:latin typeface="+mn-lt"/>
                <a:cs typeface="+mn-cs"/>
              </a:rPr>
              <a:t>трупних</a:t>
            </a:r>
            <a:r>
              <a:rPr lang="ru-RU" b="1" u="sng" dirty="0">
                <a:solidFill>
                  <a:srgbClr val="FF0000"/>
                </a:solidFill>
                <a:latin typeface="+mn-lt"/>
                <a:cs typeface="+mn-cs"/>
              </a:rPr>
              <a:t> </a:t>
            </a:r>
            <a:r>
              <a:rPr lang="ru-RU" b="1" u="sng" dirty="0" err="1">
                <a:solidFill>
                  <a:srgbClr val="FF0000"/>
                </a:solidFill>
                <a:latin typeface="+mn-lt"/>
                <a:cs typeface="+mn-cs"/>
              </a:rPr>
              <a:t>плям</a:t>
            </a:r>
            <a:r>
              <a:rPr lang="ru-RU" b="1" u="sng" dirty="0">
                <a:solidFill>
                  <a:srgbClr val="FF0000"/>
                </a:solidFill>
                <a:latin typeface="+mn-lt"/>
                <a:cs typeface="+mn-cs"/>
              </a:rPr>
              <a:t> </a:t>
            </a:r>
            <a:r>
              <a:rPr lang="ru-RU" b="1" dirty="0">
                <a:latin typeface="+mn-lt"/>
                <a:cs typeface="+mn-cs"/>
              </a:rPr>
              <a:t>- </a:t>
            </a:r>
            <a:r>
              <a:rPr lang="ru-RU" b="1" dirty="0" err="1">
                <a:latin typeface="+mn-lt"/>
                <a:cs typeface="+mn-cs"/>
              </a:rPr>
              <a:t>багряно-синюшне</a:t>
            </a:r>
            <a:r>
              <a:rPr lang="ru-RU" b="1" dirty="0">
                <a:latin typeface="+mn-lt"/>
                <a:cs typeface="+mn-cs"/>
              </a:rPr>
              <a:t> </a:t>
            </a:r>
            <a:r>
              <a:rPr lang="ru-RU" b="1" dirty="0" err="1">
                <a:latin typeface="+mn-lt"/>
                <a:cs typeface="+mn-cs"/>
              </a:rPr>
              <a:t>забарвлення</a:t>
            </a:r>
            <a:r>
              <a:rPr lang="ru-RU" b="1" dirty="0">
                <a:latin typeface="+mn-lt"/>
                <a:cs typeface="+mn-cs"/>
              </a:rPr>
              <a:t> </a:t>
            </a:r>
            <a:r>
              <a:rPr lang="ru-RU" b="1" dirty="0" err="1">
                <a:latin typeface="+mn-lt"/>
                <a:cs typeface="+mn-cs"/>
              </a:rPr>
              <a:t>шкіри</a:t>
            </a:r>
            <a:r>
              <a:rPr lang="ru-RU" b="1" dirty="0">
                <a:latin typeface="+mn-lt"/>
                <a:cs typeface="+mn-cs"/>
              </a:rPr>
              <a:t> у </a:t>
            </a:r>
            <a:r>
              <a:rPr lang="ru-RU" b="1" dirty="0" err="1">
                <a:latin typeface="+mn-lt"/>
                <a:cs typeface="+mn-cs"/>
              </a:rPr>
              <a:t>вигляді</a:t>
            </a:r>
            <a:r>
              <a:rPr lang="ru-RU" b="1" dirty="0">
                <a:latin typeface="+mn-lt"/>
                <a:cs typeface="+mn-cs"/>
              </a:rPr>
              <a:t> </a:t>
            </a:r>
            <a:r>
              <a:rPr lang="ru-RU" b="1" dirty="0" err="1">
                <a:latin typeface="+mn-lt"/>
                <a:cs typeface="+mn-cs"/>
              </a:rPr>
              <a:t>плям</a:t>
            </a:r>
            <a:r>
              <a:rPr lang="ru-RU" b="1" dirty="0">
                <a:latin typeface="+mn-lt"/>
                <a:cs typeface="+mn-cs"/>
              </a:rPr>
              <a:t> </a:t>
            </a:r>
            <a:r>
              <a:rPr lang="ru-RU" b="1" dirty="0" err="1">
                <a:latin typeface="+mn-lt"/>
                <a:cs typeface="+mn-cs"/>
              </a:rPr>
              <a:t>з</a:t>
            </a:r>
            <a:r>
              <a:rPr lang="ru-RU" b="1" dirty="0">
                <a:latin typeface="+mn-lt"/>
                <a:cs typeface="+mn-cs"/>
              </a:rPr>
              <a:t> </a:t>
            </a:r>
            <a:r>
              <a:rPr lang="ru-RU" b="1" dirty="0" err="1">
                <a:latin typeface="+mn-lt"/>
                <a:cs typeface="+mn-cs"/>
              </a:rPr>
              <a:t>нерівними</a:t>
            </a:r>
            <a:r>
              <a:rPr lang="ru-RU" b="1" dirty="0">
                <a:latin typeface="+mn-lt"/>
                <a:cs typeface="+mn-cs"/>
              </a:rPr>
              <a:t> краями за </a:t>
            </a:r>
            <a:r>
              <a:rPr lang="ru-RU" b="1" dirty="0" err="1">
                <a:latin typeface="+mn-lt"/>
                <a:cs typeface="+mn-cs"/>
              </a:rPr>
              <a:t>рахунок</a:t>
            </a:r>
            <a:r>
              <a:rPr lang="ru-RU" b="1" dirty="0">
                <a:latin typeface="+mn-lt"/>
                <a:cs typeface="+mn-cs"/>
              </a:rPr>
              <a:t> </a:t>
            </a:r>
            <a:r>
              <a:rPr lang="ru-RU" b="1" dirty="0" err="1">
                <a:latin typeface="+mn-lt"/>
                <a:cs typeface="+mn-cs"/>
              </a:rPr>
              <a:t>стікання</a:t>
            </a:r>
            <a:r>
              <a:rPr lang="ru-RU" b="1" dirty="0">
                <a:latin typeface="+mn-lt"/>
                <a:cs typeface="+mn-cs"/>
              </a:rPr>
              <a:t> </a:t>
            </a:r>
            <a:r>
              <a:rPr lang="ru-RU" b="1" dirty="0" err="1">
                <a:latin typeface="+mn-lt"/>
                <a:cs typeface="+mn-cs"/>
              </a:rPr>
              <a:t>і</a:t>
            </a:r>
            <a:r>
              <a:rPr lang="ru-RU" b="1" dirty="0">
                <a:latin typeface="+mn-lt"/>
                <a:cs typeface="+mn-cs"/>
              </a:rPr>
              <a:t> </a:t>
            </a:r>
            <a:r>
              <a:rPr lang="ru-RU" b="1" dirty="0" err="1">
                <a:latin typeface="+mn-lt"/>
                <a:cs typeface="+mn-cs"/>
              </a:rPr>
              <a:t>скупчення</a:t>
            </a:r>
            <a:r>
              <a:rPr lang="ru-RU" b="1" dirty="0">
                <a:latin typeface="+mn-lt"/>
                <a:cs typeface="+mn-cs"/>
              </a:rPr>
              <a:t> </a:t>
            </a:r>
            <a:r>
              <a:rPr lang="ru-RU" b="1" dirty="0" err="1">
                <a:latin typeface="+mn-lt"/>
                <a:cs typeface="+mn-cs"/>
              </a:rPr>
              <a:t>крові</a:t>
            </a:r>
            <a:r>
              <a:rPr lang="ru-RU" b="1" dirty="0">
                <a:latin typeface="+mn-lt"/>
                <a:cs typeface="+mn-cs"/>
              </a:rPr>
              <a:t> в </a:t>
            </a:r>
            <a:r>
              <a:rPr lang="ru-RU" b="1" dirty="0" err="1">
                <a:latin typeface="+mn-lt"/>
                <a:cs typeface="+mn-cs"/>
              </a:rPr>
              <a:t>нижчерозташованих</a:t>
            </a:r>
            <a:r>
              <a:rPr lang="ru-RU" b="1" dirty="0">
                <a:latin typeface="+mn-lt"/>
                <a:cs typeface="+mn-cs"/>
              </a:rPr>
              <a:t> </a:t>
            </a:r>
            <a:r>
              <a:rPr lang="ru-RU" b="1" dirty="0" err="1">
                <a:latin typeface="+mn-lt"/>
                <a:cs typeface="+mn-cs"/>
              </a:rPr>
              <a:t>ділянках</a:t>
            </a:r>
            <a:r>
              <a:rPr lang="ru-RU" b="1" dirty="0">
                <a:latin typeface="+mn-lt"/>
                <a:cs typeface="+mn-cs"/>
              </a:rPr>
              <a:t> </a:t>
            </a:r>
            <a:r>
              <a:rPr lang="ru-RU" b="1" dirty="0" err="1">
                <a:latin typeface="+mn-lt"/>
                <a:cs typeface="+mn-cs"/>
              </a:rPr>
              <a:t>тіла</a:t>
            </a:r>
            <a:r>
              <a:rPr lang="ru-RU" b="1" dirty="0">
                <a:latin typeface="+mn-lt"/>
                <a:cs typeface="+mn-cs"/>
              </a:rPr>
              <a:t>. </a:t>
            </a:r>
            <a:r>
              <a:rPr lang="ru-RU" b="1" dirty="0" err="1">
                <a:latin typeface="+mn-lt"/>
                <a:cs typeface="+mn-cs"/>
              </a:rPr>
              <a:t>Формуються</a:t>
            </a:r>
            <a:r>
              <a:rPr lang="ru-RU" b="1" dirty="0">
                <a:latin typeface="+mn-lt"/>
                <a:cs typeface="+mn-cs"/>
              </a:rPr>
              <a:t> вони </a:t>
            </a:r>
            <a:r>
              <a:rPr lang="ru-RU" b="1" i="1" dirty="0">
                <a:solidFill>
                  <a:srgbClr val="7030A0"/>
                </a:solidFill>
                <a:latin typeface="+mn-lt"/>
                <a:cs typeface="+mn-cs"/>
              </a:rPr>
              <a:t>через 1,5 - 3 </a:t>
            </a:r>
            <a:r>
              <a:rPr lang="ru-RU" b="1" i="1" dirty="0" err="1">
                <a:solidFill>
                  <a:srgbClr val="7030A0"/>
                </a:solidFill>
                <a:latin typeface="+mn-lt"/>
                <a:cs typeface="+mn-cs"/>
              </a:rPr>
              <a:t>години</a:t>
            </a:r>
            <a:r>
              <a:rPr lang="ru-RU" b="1" i="1" dirty="0">
                <a:solidFill>
                  <a:srgbClr val="7030A0"/>
                </a:solidFill>
                <a:latin typeface="+mn-lt"/>
                <a:cs typeface="+mn-cs"/>
              </a:rPr>
              <a:t> </a:t>
            </a:r>
            <a:r>
              <a:rPr lang="ru-RU" b="1" dirty="0" err="1">
                <a:latin typeface="+mn-lt"/>
                <a:cs typeface="+mn-cs"/>
              </a:rPr>
              <a:t>після</a:t>
            </a:r>
            <a:r>
              <a:rPr lang="ru-RU" b="1" dirty="0">
                <a:latin typeface="+mn-lt"/>
                <a:cs typeface="+mn-cs"/>
              </a:rPr>
              <a:t> </a:t>
            </a:r>
            <a:r>
              <a:rPr lang="ru-RU" b="1" dirty="0" err="1">
                <a:latin typeface="+mn-lt"/>
                <a:cs typeface="+mn-cs"/>
              </a:rPr>
              <a:t>зупинки</a:t>
            </a:r>
            <a:r>
              <a:rPr lang="ru-RU" b="1" dirty="0">
                <a:latin typeface="+mn-lt"/>
                <a:cs typeface="+mn-cs"/>
              </a:rPr>
              <a:t> </a:t>
            </a:r>
            <a:r>
              <a:rPr lang="ru-RU" b="1" dirty="0" err="1">
                <a:latin typeface="+mn-lt"/>
                <a:cs typeface="+mn-cs"/>
              </a:rPr>
              <a:t>серця</a:t>
            </a:r>
            <a:r>
              <a:rPr lang="ru-RU" b="1" dirty="0">
                <a:latin typeface="+mn-lt"/>
                <a:cs typeface="+mn-cs"/>
              </a:rPr>
              <a:t>. </a:t>
            </a:r>
          </a:p>
          <a:p>
            <a:pPr marL="342900" indent="-342900" algn="just" fontAlgn="auto">
              <a:spcBef>
                <a:spcPts val="0"/>
              </a:spcBef>
              <a:spcAft>
                <a:spcPts val="0"/>
              </a:spcAft>
              <a:buFont typeface="Arial" pitchFamily="34" charset="0"/>
              <a:buChar char="•"/>
              <a:defRPr/>
            </a:pPr>
            <a:r>
              <a:rPr lang="ru-RU" b="1" u="sng" dirty="0" err="1">
                <a:solidFill>
                  <a:srgbClr val="FF0000"/>
                </a:solidFill>
                <a:latin typeface="+mn-lt"/>
                <a:cs typeface="+mn-cs"/>
              </a:rPr>
              <a:t>Трупне</a:t>
            </a:r>
            <a:r>
              <a:rPr lang="ru-RU" b="1" u="sng" dirty="0">
                <a:solidFill>
                  <a:srgbClr val="FF0000"/>
                </a:solidFill>
                <a:latin typeface="+mn-lt"/>
                <a:cs typeface="+mn-cs"/>
              </a:rPr>
              <a:t> (</a:t>
            </a:r>
            <a:r>
              <a:rPr lang="ru-RU" b="1" u="sng" dirty="0" err="1">
                <a:solidFill>
                  <a:srgbClr val="FF0000"/>
                </a:solidFill>
                <a:latin typeface="+mn-lt"/>
                <a:cs typeface="+mn-cs"/>
              </a:rPr>
              <a:t>м'язове</a:t>
            </a:r>
            <a:r>
              <a:rPr lang="ru-RU" b="1" u="sng" dirty="0">
                <a:solidFill>
                  <a:srgbClr val="FF0000"/>
                </a:solidFill>
                <a:latin typeface="+mn-lt"/>
                <a:cs typeface="+mn-cs"/>
              </a:rPr>
              <a:t>) </a:t>
            </a:r>
            <a:r>
              <a:rPr lang="ru-RU" b="1" u="sng" dirty="0" err="1">
                <a:solidFill>
                  <a:srgbClr val="FF0000"/>
                </a:solidFill>
                <a:latin typeface="+mn-lt"/>
                <a:cs typeface="+mn-cs"/>
              </a:rPr>
              <a:t>задубіння</a:t>
            </a:r>
            <a:r>
              <a:rPr lang="ru-RU" b="1" u="sng" dirty="0">
                <a:solidFill>
                  <a:srgbClr val="FF0000"/>
                </a:solidFill>
                <a:latin typeface="+mn-lt"/>
                <a:cs typeface="+mn-cs"/>
              </a:rPr>
              <a:t> </a:t>
            </a:r>
            <a:r>
              <a:rPr lang="ru-RU" b="1" dirty="0">
                <a:latin typeface="+mn-lt"/>
                <a:cs typeface="+mn-cs"/>
              </a:rPr>
              <a:t>- </a:t>
            </a:r>
            <a:r>
              <a:rPr lang="ru-RU" b="1" dirty="0" err="1">
                <a:latin typeface="+mn-lt"/>
                <a:cs typeface="+mn-cs"/>
              </a:rPr>
              <a:t>своєрідне</a:t>
            </a:r>
            <a:r>
              <a:rPr lang="ru-RU" b="1" dirty="0">
                <a:latin typeface="+mn-lt"/>
                <a:cs typeface="+mn-cs"/>
              </a:rPr>
              <a:t> </a:t>
            </a:r>
            <a:r>
              <a:rPr lang="ru-RU" b="1" dirty="0" err="1">
                <a:latin typeface="+mn-lt"/>
                <a:cs typeface="+mn-cs"/>
              </a:rPr>
              <a:t>ущільнення</a:t>
            </a:r>
            <a:r>
              <a:rPr lang="ru-RU" b="1" dirty="0">
                <a:latin typeface="+mn-lt"/>
                <a:cs typeface="+mn-cs"/>
              </a:rPr>
              <a:t> </a:t>
            </a:r>
            <a:r>
              <a:rPr lang="ru-RU" b="1" dirty="0" err="1">
                <a:latin typeface="+mn-lt"/>
                <a:cs typeface="+mn-cs"/>
              </a:rPr>
              <a:t>і</a:t>
            </a:r>
            <a:r>
              <a:rPr lang="ru-RU" b="1" dirty="0">
                <a:latin typeface="+mn-lt"/>
                <a:cs typeface="+mn-cs"/>
              </a:rPr>
              <a:t> </a:t>
            </a:r>
            <a:r>
              <a:rPr lang="ru-RU" b="1" dirty="0" err="1">
                <a:latin typeface="+mn-lt"/>
                <a:cs typeface="+mn-cs"/>
              </a:rPr>
              <a:t>скорочення</a:t>
            </a:r>
            <a:r>
              <a:rPr lang="ru-RU" b="1" dirty="0">
                <a:latin typeface="+mn-lt"/>
                <a:cs typeface="+mn-cs"/>
              </a:rPr>
              <a:t> </a:t>
            </a:r>
            <a:r>
              <a:rPr lang="ru-RU" b="1" dirty="0" err="1">
                <a:latin typeface="+mn-lt"/>
                <a:cs typeface="+mn-cs"/>
              </a:rPr>
              <a:t>скелетних</a:t>
            </a:r>
            <a:r>
              <a:rPr lang="ru-RU" b="1" dirty="0">
                <a:latin typeface="+mn-lt"/>
                <a:cs typeface="+mn-cs"/>
              </a:rPr>
              <a:t> </a:t>
            </a:r>
            <a:r>
              <a:rPr lang="ru-RU" b="1" dirty="0" err="1">
                <a:latin typeface="+mn-lt"/>
                <a:cs typeface="+mn-cs"/>
              </a:rPr>
              <a:t>м'язів</a:t>
            </a:r>
            <a:r>
              <a:rPr lang="ru-RU" b="1" dirty="0">
                <a:latin typeface="+mn-lt"/>
                <a:cs typeface="+mn-cs"/>
              </a:rPr>
              <a:t>, </a:t>
            </a:r>
            <a:r>
              <a:rPr lang="ru-RU" b="1" dirty="0" err="1">
                <a:latin typeface="+mn-lt"/>
                <a:cs typeface="+mn-cs"/>
              </a:rPr>
              <a:t>що</a:t>
            </a:r>
            <a:r>
              <a:rPr lang="ru-RU" b="1" dirty="0">
                <a:latin typeface="+mn-lt"/>
                <a:cs typeface="+mn-cs"/>
              </a:rPr>
              <a:t> </a:t>
            </a:r>
            <a:r>
              <a:rPr lang="ru-RU" b="1" dirty="0" err="1">
                <a:latin typeface="+mn-lt"/>
                <a:cs typeface="+mn-cs"/>
              </a:rPr>
              <a:t>створює</a:t>
            </a:r>
            <a:r>
              <a:rPr lang="ru-RU" b="1" dirty="0">
                <a:latin typeface="+mn-lt"/>
                <a:cs typeface="+mn-cs"/>
              </a:rPr>
              <a:t> </a:t>
            </a:r>
            <a:r>
              <a:rPr lang="ru-RU" b="1" dirty="0" err="1">
                <a:latin typeface="+mn-lt"/>
                <a:cs typeface="+mn-cs"/>
              </a:rPr>
              <a:t>перешкоду</a:t>
            </a:r>
            <a:r>
              <a:rPr lang="ru-RU" b="1" dirty="0">
                <a:latin typeface="+mn-lt"/>
                <a:cs typeface="+mn-cs"/>
              </a:rPr>
              <a:t> для </a:t>
            </a:r>
            <a:r>
              <a:rPr lang="ru-RU" b="1" dirty="0" err="1">
                <a:latin typeface="+mn-lt"/>
                <a:cs typeface="+mn-cs"/>
              </a:rPr>
              <a:t>пасивного</a:t>
            </a:r>
            <a:r>
              <a:rPr lang="ru-RU" b="1" dirty="0">
                <a:latin typeface="+mn-lt"/>
                <a:cs typeface="+mn-cs"/>
              </a:rPr>
              <a:t> </a:t>
            </a:r>
            <a:r>
              <a:rPr lang="ru-RU" b="1" dirty="0" err="1">
                <a:latin typeface="+mn-lt"/>
                <a:cs typeface="+mn-cs"/>
              </a:rPr>
              <a:t>руху</a:t>
            </a:r>
            <a:r>
              <a:rPr lang="ru-RU" b="1" dirty="0">
                <a:latin typeface="+mn-lt"/>
                <a:cs typeface="+mn-cs"/>
              </a:rPr>
              <a:t> в </a:t>
            </a:r>
            <a:r>
              <a:rPr lang="ru-RU" b="1" dirty="0" err="1">
                <a:latin typeface="+mn-lt"/>
                <a:cs typeface="+mn-cs"/>
              </a:rPr>
              <a:t>суглобах</a:t>
            </a:r>
            <a:r>
              <a:rPr lang="ru-RU" b="1" dirty="0">
                <a:latin typeface="+mn-lt"/>
                <a:cs typeface="+mn-cs"/>
              </a:rPr>
              <a:t>. </a:t>
            </a:r>
            <a:r>
              <a:rPr lang="ru-RU" b="1" dirty="0" err="1">
                <a:latin typeface="+mn-lt"/>
                <a:cs typeface="+mn-cs"/>
              </a:rPr>
              <a:t>Починається</a:t>
            </a:r>
            <a:r>
              <a:rPr lang="ru-RU" b="1" dirty="0">
                <a:latin typeface="+mn-lt"/>
                <a:cs typeface="+mn-cs"/>
              </a:rPr>
              <a:t> </a:t>
            </a:r>
            <a:r>
              <a:rPr lang="ru-RU" b="1" dirty="0" err="1">
                <a:latin typeface="+mn-lt"/>
                <a:cs typeface="+mn-cs"/>
              </a:rPr>
              <a:t>воно</a:t>
            </a:r>
            <a:r>
              <a:rPr lang="ru-RU" b="1" dirty="0">
                <a:latin typeface="+mn-lt"/>
                <a:cs typeface="+mn-cs"/>
              </a:rPr>
              <a:t> </a:t>
            </a:r>
            <a:r>
              <a:rPr lang="ru-RU" b="1" dirty="0" err="1">
                <a:latin typeface="+mn-lt"/>
                <a:cs typeface="+mn-cs"/>
              </a:rPr>
              <a:t>з</a:t>
            </a:r>
            <a:r>
              <a:rPr lang="ru-RU" b="1" dirty="0">
                <a:latin typeface="+mn-lt"/>
                <a:cs typeface="+mn-cs"/>
              </a:rPr>
              <a:t> </a:t>
            </a:r>
            <a:r>
              <a:rPr lang="ru-RU" b="1" dirty="0" err="1">
                <a:latin typeface="+mn-lt"/>
                <a:cs typeface="+mn-cs"/>
              </a:rPr>
              <a:t>м'язів</a:t>
            </a:r>
            <a:r>
              <a:rPr lang="ru-RU" b="1" dirty="0">
                <a:latin typeface="+mn-lt"/>
                <a:cs typeface="+mn-cs"/>
              </a:rPr>
              <a:t> </a:t>
            </a:r>
            <a:r>
              <a:rPr lang="ru-RU" b="1" dirty="0" err="1">
                <a:latin typeface="+mn-lt"/>
                <a:cs typeface="+mn-cs"/>
              </a:rPr>
              <a:t>обличчя</a:t>
            </a:r>
            <a:r>
              <a:rPr lang="ru-RU" b="1" dirty="0">
                <a:latin typeface="+mn-lt"/>
                <a:cs typeface="+mn-cs"/>
              </a:rPr>
              <a:t> </a:t>
            </a:r>
            <a:r>
              <a:rPr lang="ru-RU" b="1" dirty="0" err="1">
                <a:latin typeface="+mn-lt"/>
                <a:cs typeface="+mn-cs"/>
              </a:rPr>
              <a:t>і</a:t>
            </a:r>
            <a:r>
              <a:rPr lang="ru-RU" b="1" dirty="0">
                <a:latin typeface="+mn-lt"/>
                <a:cs typeface="+mn-cs"/>
              </a:rPr>
              <a:t> </a:t>
            </a:r>
            <a:r>
              <a:rPr lang="ru-RU" b="1" dirty="0" err="1">
                <a:latin typeface="+mn-lt"/>
                <a:cs typeface="+mn-cs"/>
              </a:rPr>
              <a:t>верхніх</a:t>
            </a:r>
            <a:r>
              <a:rPr lang="ru-RU" b="1" dirty="0">
                <a:latin typeface="+mn-lt"/>
                <a:cs typeface="+mn-cs"/>
              </a:rPr>
              <a:t> </a:t>
            </a:r>
            <a:r>
              <a:rPr lang="ru-RU" b="1" dirty="0" err="1">
                <a:latin typeface="+mn-lt"/>
                <a:cs typeface="+mn-cs"/>
              </a:rPr>
              <a:t>кінцівок</a:t>
            </a:r>
            <a:r>
              <a:rPr lang="ru-RU" b="1" dirty="0">
                <a:latin typeface="+mn-lt"/>
                <a:cs typeface="+mn-cs"/>
              </a:rPr>
              <a:t>, </a:t>
            </a:r>
            <a:r>
              <a:rPr lang="ru-RU" b="1" dirty="0" err="1">
                <a:latin typeface="+mn-lt"/>
                <a:cs typeface="+mn-cs"/>
              </a:rPr>
              <a:t>потім</a:t>
            </a:r>
            <a:r>
              <a:rPr lang="ru-RU" b="1" dirty="0">
                <a:latin typeface="+mn-lt"/>
                <a:cs typeface="+mn-cs"/>
              </a:rPr>
              <a:t> переходить на </a:t>
            </a:r>
            <a:r>
              <a:rPr lang="ru-RU" b="1" dirty="0" err="1">
                <a:latin typeface="+mn-lt"/>
                <a:cs typeface="+mn-cs"/>
              </a:rPr>
              <a:t>тулуб</a:t>
            </a:r>
            <a:r>
              <a:rPr lang="ru-RU" b="1" dirty="0">
                <a:latin typeface="+mn-lt"/>
                <a:cs typeface="+mn-cs"/>
              </a:rPr>
              <a:t> </a:t>
            </a:r>
            <a:r>
              <a:rPr lang="ru-RU" b="1" dirty="0" err="1">
                <a:latin typeface="+mn-lt"/>
                <a:cs typeface="+mn-cs"/>
              </a:rPr>
              <a:t>і</a:t>
            </a:r>
            <a:r>
              <a:rPr lang="ru-RU" b="1" dirty="0">
                <a:latin typeface="+mn-lt"/>
                <a:cs typeface="+mn-cs"/>
              </a:rPr>
              <a:t> </a:t>
            </a:r>
            <a:r>
              <a:rPr lang="ru-RU" b="1" dirty="0" err="1">
                <a:latin typeface="+mn-lt"/>
                <a:cs typeface="+mn-cs"/>
              </a:rPr>
              <a:t>нижні</a:t>
            </a:r>
            <a:r>
              <a:rPr lang="ru-RU" b="1" dirty="0">
                <a:latin typeface="+mn-lt"/>
                <a:cs typeface="+mn-cs"/>
              </a:rPr>
              <a:t> </a:t>
            </a:r>
            <a:r>
              <a:rPr lang="ru-RU" b="1" dirty="0" err="1">
                <a:latin typeface="+mn-lt"/>
                <a:cs typeface="+mn-cs"/>
              </a:rPr>
              <a:t>кінцівки</a:t>
            </a:r>
            <a:r>
              <a:rPr lang="ru-RU" b="1" dirty="0">
                <a:latin typeface="+mn-lt"/>
                <a:cs typeface="+mn-cs"/>
              </a:rPr>
              <a:t>. </a:t>
            </a:r>
          </a:p>
          <a:p>
            <a:pPr marL="342900" indent="-342900" algn="just" fontAlgn="auto">
              <a:spcBef>
                <a:spcPts val="0"/>
              </a:spcBef>
              <a:spcAft>
                <a:spcPts val="0"/>
              </a:spcAft>
              <a:buFont typeface="Arial" pitchFamily="34" charset="0"/>
              <a:buChar char="•"/>
              <a:defRPr/>
            </a:pPr>
            <a:r>
              <a:rPr lang="ru-RU" b="1" u="sng" dirty="0" err="1">
                <a:solidFill>
                  <a:srgbClr val="FF0000"/>
                </a:solidFill>
                <a:latin typeface="+mn-lt"/>
                <a:cs typeface="+mn-cs"/>
              </a:rPr>
              <a:t>Охолодження</a:t>
            </a:r>
            <a:r>
              <a:rPr lang="ru-RU" b="1" u="sng" dirty="0">
                <a:solidFill>
                  <a:srgbClr val="FF0000"/>
                </a:solidFill>
                <a:latin typeface="+mn-lt"/>
                <a:cs typeface="+mn-cs"/>
              </a:rPr>
              <a:t>.</a:t>
            </a:r>
            <a:r>
              <a:rPr lang="ru-RU" b="1" u="sng" dirty="0">
                <a:latin typeface="+mn-lt"/>
                <a:cs typeface="+mn-cs"/>
              </a:rPr>
              <a:t> </a:t>
            </a:r>
            <a:r>
              <a:rPr lang="ru-RU" b="1" dirty="0" err="1">
                <a:latin typeface="+mn-lt"/>
                <a:cs typeface="+mn-cs"/>
              </a:rPr>
              <a:t>Прийнято</a:t>
            </a:r>
            <a:r>
              <a:rPr lang="ru-RU" b="1" dirty="0">
                <a:latin typeface="+mn-lt"/>
                <a:cs typeface="+mn-cs"/>
              </a:rPr>
              <a:t> </a:t>
            </a:r>
            <a:r>
              <a:rPr lang="ru-RU" b="1" dirty="0" err="1">
                <a:latin typeface="+mn-lt"/>
                <a:cs typeface="+mn-cs"/>
              </a:rPr>
              <a:t>вважати</a:t>
            </a:r>
            <a:r>
              <a:rPr lang="ru-RU" b="1" dirty="0">
                <a:latin typeface="+mn-lt"/>
                <a:cs typeface="+mn-cs"/>
              </a:rPr>
              <a:t>, </a:t>
            </a:r>
            <a:r>
              <a:rPr lang="ru-RU" b="1" dirty="0" err="1">
                <a:latin typeface="+mn-lt"/>
                <a:cs typeface="+mn-cs"/>
              </a:rPr>
              <a:t>що</a:t>
            </a:r>
            <a:r>
              <a:rPr lang="ru-RU" b="1" dirty="0">
                <a:latin typeface="+mn-lt"/>
                <a:cs typeface="+mn-cs"/>
              </a:rPr>
              <a:t> </a:t>
            </a:r>
            <a:r>
              <a:rPr lang="ru-RU" b="1" i="1" dirty="0">
                <a:solidFill>
                  <a:srgbClr val="7030A0"/>
                </a:solidFill>
                <a:latin typeface="+mn-lt"/>
                <a:cs typeface="+mn-cs"/>
              </a:rPr>
              <a:t>температура </a:t>
            </a:r>
            <a:r>
              <a:rPr lang="ru-RU" b="1" i="1" dirty="0" err="1">
                <a:solidFill>
                  <a:srgbClr val="7030A0"/>
                </a:solidFill>
                <a:latin typeface="+mn-lt"/>
                <a:cs typeface="+mn-cs"/>
              </a:rPr>
              <a:t>тіла</a:t>
            </a:r>
            <a:r>
              <a:rPr lang="ru-RU" b="1" i="1" dirty="0">
                <a:solidFill>
                  <a:srgbClr val="7030A0"/>
                </a:solidFill>
                <a:latin typeface="+mn-lt"/>
                <a:cs typeface="+mn-cs"/>
              </a:rPr>
              <a:t> </a:t>
            </a:r>
            <a:r>
              <a:rPr lang="ru-RU" b="1" i="1" dirty="0" err="1">
                <a:solidFill>
                  <a:srgbClr val="7030A0"/>
                </a:solidFill>
                <a:latin typeface="+mn-lt"/>
                <a:cs typeface="+mn-cs"/>
              </a:rPr>
              <a:t>знижується</a:t>
            </a:r>
            <a:r>
              <a:rPr lang="ru-RU" b="1" i="1" dirty="0">
                <a:solidFill>
                  <a:srgbClr val="7030A0"/>
                </a:solidFill>
                <a:latin typeface="+mn-lt"/>
                <a:cs typeface="+mn-cs"/>
              </a:rPr>
              <a:t> на </a:t>
            </a:r>
            <a:r>
              <a:rPr lang="ru-RU" b="1" i="1" dirty="0" err="1">
                <a:solidFill>
                  <a:srgbClr val="7030A0"/>
                </a:solidFill>
                <a:latin typeface="+mn-lt"/>
                <a:cs typeface="+mn-cs"/>
              </a:rPr>
              <a:t>1°</a:t>
            </a:r>
            <a:r>
              <a:rPr lang="ru-RU" b="1" i="1" dirty="0">
                <a:solidFill>
                  <a:srgbClr val="7030A0"/>
                </a:solidFill>
                <a:latin typeface="+mn-lt"/>
                <a:cs typeface="+mn-cs"/>
              </a:rPr>
              <a:t> за 1 годину </a:t>
            </a:r>
            <a:r>
              <a:rPr lang="ru-RU" b="1" dirty="0">
                <a:latin typeface="+mn-lt"/>
                <a:cs typeface="+mn-cs"/>
              </a:rPr>
              <a:t>при </a:t>
            </a:r>
            <a:r>
              <a:rPr lang="ru-RU" b="1" dirty="0" err="1">
                <a:latin typeface="+mn-lt"/>
                <a:cs typeface="+mn-cs"/>
              </a:rPr>
              <a:t>температурі</a:t>
            </a:r>
            <a:r>
              <a:rPr lang="ru-RU" b="1" dirty="0">
                <a:latin typeface="+mn-lt"/>
                <a:cs typeface="+mn-cs"/>
              </a:rPr>
              <a:t> </a:t>
            </a:r>
            <a:r>
              <a:rPr lang="ru-RU" b="1" dirty="0" err="1">
                <a:latin typeface="+mn-lt"/>
                <a:cs typeface="+mn-cs"/>
              </a:rPr>
              <a:t>навколишнього</a:t>
            </a:r>
            <a:r>
              <a:rPr lang="ru-RU" b="1" dirty="0">
                <a:latin typeface="+mn-lt"/>
                <a:cs typeface="+mn-cs"/>
              </a:rPr>
              <a:t> </a:t>
            </a:r>
            <a:r>
              <a:rPr lang="ru-RU" b="1" dirty="0" err="1">
                <a:latin typeface="+mn-lt"/>
                <a:cs typeface="+mn-cs"/>
              </a:rPr>
              <a:t>повітря</a:t>
            </a:r>
            <a:r>
              <a:rPr lang="ru-RU" b="1" dirty="0">
                <a:latin typeface="+mn-lt"/>
                <a:cs typeface="+mn-cs"/>
              </a:rPr>
              <a:t> 16-18 ° С.</a:t>
            </a:r>
          </a:p>
          <a:p>
            <a:pPr marL="342900" indent="-342900" algn="just" fontAlgn="auto">
              <a:spcBef>
                <a:spcPts val="0"/>
              </a:spcBef>
              <a:spcAft>
                <a:spcPts val="0"/>
              </a:spcAft>
              <a:buFont typeface="Arial" pitchFamily="34" charset="0"/>
              <a:buChar char="•"/>
              <a:defRPr/>
            </a:pPr>
            <a:r>
              <a:rPr lang="ru-RU" b="1" u="sng" dirty="0" err="1">
                <a:solidFill>
                  <a:srgbClr val="FF0000"/>
                </a:solidFill>
                <a:latin typeface="+mn-lt"/>
                <a:cs typeface="+mn-cs"/>
              </a:rPr>
              <a:t>Соціальна</a:t>
            </a:r>
            <a:r>
              <a:rPr lang="ru-RU" b="1" u="sng" dirty="0">
                <a:solidFill>
                  <a:srgbClr val="FF0000"/>
                </a:solidFill>
                <a:latin typeface="+mn-lt"/>
                <a:cs typeface="+mn-cs"/>
              </a:rPr>
              <a:t> смерть</a:t>
            </a:r>
            <a:r>
              <a:rPr lang="ru-RU" b="1" u="sng" dirty="0">
                <a:latin typeface="+mn-lt"/>
                <a:cs typeface="+mn-cs"/>
              </a:rPr>
              <a:t> </a:t>
            </a:r>
            <a:r>
              <a:rPr lang="ru-RU" b="1" dirty="0">
                <a:latin typeface="+mn-lt"/>
                <a:cs typeface="+mn-cs"/>
              </a:rPr>
              <a:t>- </a:t>
            </a:r>
            <a:r>
              <a:rPr lang="ru-RU" b="1" dirty="0" err="1">
                <a:latin typeface="+mn-lt"/>
                <a:cs typeface="+mn-cs"/>
              </a:rPr>
              <a:t>це</a:t>
            </a:r>
            <a:r>
              <a:rPr lang="ru-RU" b="1" dirty="0">
                <a:latin typeface="+mn-lt"/>
                <a:cs typeface="+mn-cs"/>
              </a:rPr>
              <a:t> стан, при </a:t>
            </a:r>
            <a:r>
              <a:rPr lang="ru-RU" b="1" dirty="0" err="1">
                <a:latin typeface="+mn-lt"/>
                <a:cs typeface="+mn-cs"/>
              </a:rPr>
              <a:t>якому</a:t>
            </a:r>
            <a:r>
              <a:rPr lang="ru-RU" b="1" dirty="0">
                <a:latin typeface="+mn-lt"/>
                <a:cs typeface="+mn-cs"/>
              </a:rPr>
              <a:t> </a:t>
            </a:r>
            <a:r>
              <a:rPr lang="ru-RU" b="1" dirty="0" err="1">
                <a:latin typeface="+mn-lt"/>
                <a:cs typeface="+mn-cs"/>
              </a:rPr>
              <a:t>збережені</a:t>
            </a:r>
            <a:r>
              <a:rPr lang="ru-RU" b="1" dirty="0">
                <a:latin typeface="+mn-lt"/>
                <a:cs typeface="+mn-cs"/>
              </a:rPr>
              <a:t> </a:t>
            </a:r>
            <a:r>
              <a:rPr lang="ru-RU" b="1" dirty="0" err="1">
                <a:latin typeface="+mn-lt"/>
                <a:cs typeface="+mn-cs"/>
              </a:rPr>
              <a:t>вегетативні</a:t>
            </a:r>
            <a:r>
              <a:rPr lang="ru-RU" b="1" dirty="0">
                <a:latin typeface="+mn-lt"/>
                <a:cs typeface="+mn-cs"/>
              </a:rPr>
              <a:t> </a:t>
            </a:r>
            <a:r>
              <a:rPr lang="ru-RU" b="1" dirty="0" err="1">
                <a:latin typeface="+mn-lt"/>
                <a:cs typeface="+mn-cs"/>
              </a:rPr>
              <a:t>функції</a:t>
            </a:r>
            <a:r>
              <a:rPr lang="ru-RU" b="1" dirty="0">
                <a:latin typeface="+mn-lt"/>
                <a:cs typeface="+mn-cs"/>
              </a:rPr>
              <a:t>, </a:t>
            </a:r>
            <a:r>
              <a:rPr lang="ru-RU" b="1" dirty="0" err="1">
                <a:latin typeface="+mn-lt"/>
                <a:cs typeface="+mn-cs"/>
              </a:rPr>
              <a:t>але</a:t>
            </a:r>
            <a:r>
              <a:rPr lang="ru-RU" b="1" dirty="0">
                <a:latin typeface="+mn-lt"/>
                <a:cs typeface="+mn-cs"/>
              </a:rPr>
              <a:t> </a:t>
            </a:r>
            <a:r>
              <a:rPr lang="ru-RU" b="1" dirty="0" err="1">
                <a:latin typeface="+mn-lt"/>
                <a:cs typeface="+mn-cs"/>
              </a:rPr>
              <a:t>відсутня</a:t>
            </a:r>
            <a:r>
              <a:rPr lang="ru-RU" b="1" dirty="0">
                <a:latin typeface="+mn-lt"/>
                <a:cs typeface="+mn-cs"/>
              </a:rPr>
              <a:t> </a:t>
            </a:r>
            <a:r>
              <a:rPr lang="ru-RU" b="1" dirty="0" err="1">
                <a:latin typeface="+mn-lt"/>
                <a:cs typeface="+mn-cs"/>
              </a:rPr>
              <a:t>біоелектрична</a:t>
            </a:r>
            <a:r>
              <a:rPr lang="ru-RU" b="1" dirty="0">
                <a:latin typeface="+mn-lt"/>
                <a:cs typeface="+mn-cs"/>
              </a:rPr>
              <a:t> </a:t>
            </a:r>
            <a:r>
              <a:rPr lang="ru-RU" b="1" dirty="0" err="1">
                <a:latin typeface="+mn-lt"/>
                <a:cs typeface="+mn-cs"/>
              </a:rPr>
              <a:t>активність</a:t>
            </a:r>
            <a:r>
              <a:rPr lang="ru-RU" b="1" dirty="0">
                <a:latin typeface="+mn-lt"/>
                <a:cs typeface="+mn-cs"/>
              </a:rPr>
              <a:t> кори головного </a:t>
            </a:r>
            <a:r>
              <a:rPr lang="ru-RU" b="1" dirty="0" err="1">
                <a:latin typeface="+mn-lt"/>
                <a:cs typeface="+mn-cs"/>
              </a:rPr>
              <a:t>мозку</a:t>
            </a:r>
            <a:r>
              <a:rPr lang="ru-RU" b="1" dirty="0">
                <a:latin typeface="+mn-lt"/>
                <a:cs typeface="+mn-cs"/>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29688" cy="939800"/>
          </a:xfrm>
        </p:spPr>
        <p:txBody>
          <a:bodyPr rtlCol="0">
            <a:normAutofit fontScale="90000"/>
          </a:bodyPr>
          <a:lstStyle/>
          <a:p>
            <a:pPr fontAlgn="auto">
              <a:spcAft>
                <a:spcPts val="0"/>
              </a:spcAft>
              <a:defRPr/>
            </a:pPr>
            <a:r>
              <a:rPr lang="ru-RU" sz="2800" b="1" dirty="0" smtClean="0">
                <a:solidFill>
                  <a:srgbClr val="FF0000"/>
                </a:solidFill>
              </a:rPr>
              <a:t>4. </a:t>
            </a:r>
            <a:r>
              <a:rPr lang="ru-RU" sz="2800" b="1" dirty="0" err="1" smtClean="0">
                <a:solidFill>
                  <a:srgbClr val="FF0000"/>
                </a:solidFill>
              </a:rPr>
              <a:t>Екстремальні</a:t>
            </a:r>
            <a:r>
              <a:rPr lang="ru-RU" sz="2800" b="1" dirty="0" smtClean="0">
                <a:solidFill>
                  <a:srgbClr val="FF0000"/>
                </a:solidFill>
              </a:rPr>
              <a:t> </a:t>
            </a:r>
            <a:r>
              <a:rPr lang="ru-RU" sz="2800" b="1" dirty="0" err="1" smtClean="0">
                <a:solidFill>
                  <a:srgbClr val="FF0000"/>
                </a:solidFill>
              </a:rPr>
              <a:t>стани</a:t>
            </a:r>
            <a:r>
              <a:rPr lang="ru-RU" sz="2800" b="1" dirty="0" smtClean="0">
                <a:solidFill>
                  <a:srgbClr val="FF0000"/>
                </a:solidFill>
              </a:rPr>
              <a:t>. Шок, </a:t>
            </a:r>
            <a:r>
              <a:rPr lang="ru-RU" sz="2800" b="1" dirty="0" err="1" smtClean="0">
                <a:solidFill>
                  <a:srgbClr val="FF0000"/>
                </a:solidFill>
              </a:rPr>
              <a:t>контузії</a:t>
            </a:r>
            <a:r>
              <a:rPr lang="ru-RU" sz="2800" b="1" dirty="0" smtClean="0">
                <a:solidFill>
                  <a:srgbClr val="FF0000"/>
                </a:solidFill>
              </a:rPr>
              <a:t>, кома, </a:t>
            </a:r>
            <a:r>
              <a:rPr lang="ru-RU" sz="2800" b="1" dirty="0" err="1" smtClean="0">
                <a:solidFill>
                  <a:srgbClr val="FF0000"/>
                </a:solidFill>
              </a:rPr>
              <a:t>непритомність</a:t>
            </a:r>
            <a:r>
              <a:rPr lang="ru-RU" sz="2800" b="1" dirty="0" smtClean="0">
                <a:solidFill>
                  <a:srgbClr val="FF0000"/>
                </a:solidFill>
              </a:rPr>
              <a:t>, </a:t>
            </a:r>
            <a:r>
              <a:rPr lang="ru-RU" sz="2800" b="1" dirty="0" err="1" smtClean="0">
                <a:solidFill>
                  <a:srgbClr val="FF0000"/>
                </a:solidFill>
              </a:rPr>
              <a:t>колапс</a:t>
            </a:r>
            <a:r>
              <a:rPr lang="ru-RU" sz="2800" b="1" dirty="0" smtClean="0">
                <a:solidFill>
                  <a:srgbClr val="FF0000"/>
                </a:solidFill>
              </a:rPr>
              <a:t>.</a:t>
            </a:r>
            <a:endParaRPr lang="ru-RU" sz="2800" b="1" dirty="0">
              <a:solidFill>
                <a:srgbClr val="FF0000"/>
              </a:solidFill>
            </a:endParaRPr>
          </a:p>
        </p:txBody>
      </p:sp>
      <p:sp>
        <p:nvSpPr>
          <p:cNvPr id="39938" name="Содержимое 2"/>
          <p:cNvSpPr>
            <a:spLocks noGrp="1"/>
          </p:cNvSpPr>
          <p:nvPr>
            <p:ph idx="1"/>
          </p:nvPr>
        </p:nvSpPr>
        <p:spPr>
          <a:xfrm>
            <a:off x="214313" y="1143000"/>
            <a:ext cx="8715375" cy="5715000"/>
          </a:xfrm>
        </p:spPr>
        <p:txBody>
          <a:bodyPr/>
          <a:lstStyle/>
          <a:p>
            <a:pPr algn="just">
              <a:lnSpc>
                <a:spcPct val="80000"/>
              </a:lnSpc>
              <a:spcBef>
                <a:spcPct val="0"/>
              </a:spcBef>
            </a:pPr>
            <a:r>
              <a:rPr lang="ru-RU" sz="2400" b="1" i="1" smtClean="0">
                <a:solidFill>
                  <a:srgbClr val="7030A0"/>
                </a:solidFill>
              </a:rPr>
              <a:t>Екстремальні стани</a:t>
            </a:r>
            <a:r>
              <a:rPr lang="ru-RU" sz="2400" i="1" smtClean="0"/>
              <a:t> </a:t>
            </a:r>
            <a:r>
              <a:rPr lang="ru-RU" sz="2400" smtClean="0"/>
              <a:t>- це стани організму, що характеризуються надмірною напругою або виснаженням пристосувальних механізмів. Екстремальні стани можуть розвиватися первинно при дії на організм різноманітних </a:t>
            </a:r>
            <a:r>
              <a:rPr lang="ru-RU" sz="2400" b="1" i="1" smtClean="0"/>
              <a:t>надзвичайних подразників</a:t>
            </a:r>
            <a:r>
              <a:rPr lang="ru-RU" sz="2400" smtClean="0"/>
              <a:t> (наприклад, травм, екзогенних інтоксикацій, різких коливань температури повітря й концентрації кисню) або стати </a:t>
            </a:r>
            <a:r>
              <a:rPr lang="ru-RU" sz="2400" b="1" i="1" smtClean="0"/>
              <a:t>результатом несприятливого перебігу наявного захворювання </a:t>
            </a:r>
            <a:r>
              <a:rPr lang="ru-RU" sz="2400" smtClean="0"/>
              <a:t>(наприклад, недостатності кровообігу, дихальної, ниркової або печінкової недостатності, анемії та ін.).</a:t>
            </a:r>
          </a:p>
          <a:p>
            <a:pPr>
              <a:lnSpc>
                <a:spcPct val="80000"/>
              </a:lnSpc>
              <a:spcBef>
                <a:spcPct val="0"/>
              </a:spcBef>
            </a:pPr>
            <a:r>
              <a:rPr lang="ru-RU" sz="2400" b="1" smtClean="0"/>
              <a:t>Найбільш важливими екстремальними станами і такими, що найчастіше зустрічаються, є</a:t>
            </a:r>
            <a:r>
              <a:rPr lang="ru-RU" sz="2400" smtClean="0"/>
              <a:t> </a:t>
            </a:r>
            <a:r>
              <a:rPr lang="ru-RU" sz="2400" b="1" i="1" smtClean="0">
                <a:solidFill>
                  <a:srgbClr val="7030A0"/>
                </a:solidFill>
              </a:rPr>
              <a:t>шок, колапс, кома.</a:t>
            </a:r>
          </a:p>
          <a:p>
            <a:pPr>
              <a:lnSpc>
                <a:spcPct val="80000"/>
              </a:lnSpc>
              <a:spcBef>
                <a:spcPct val="0"/>
              </a:spcBef>
            </a:pPr>
            <a:endParaRPr lang="ru-RU" sz="2400" b="1" smtClean="0">
              <a:solidFill>
                <a:srgbClr val="FF0000"/>
              </a:solidFill>
            </a:endParaRPr>
          </a:p>
          <a:p>
            <a:pPr>
              <a:lnSpc>
                <a:spcPct val="80000"/>
              </a:lnSpc>
              <a:spcBef>
                <a:spcPct val="0"/>
              </a:spcBef>
            </a:pPr>
            <a:r>
              <a:rPr lang="ru-RU" sz="2400" b="1" smtClean="0">
                <a:solidFill>
                  <a:srgbClr val="FF0000"/>
                </a:solidFill>
              </a:rPr>
              <a:t>Критичні стани </a:t>
            </a:r>
            <a:r>
              <a:rPr lang="ru-RU" sz="2400" b="1" smtClean="0"/>
              <a:t>- крайня ступінь будь-якої патології, при якій спостерігаються розлади фізіологічних функцій і порушення діяльності окремих систем, які не можуть спонтанно коригуватися шляхом саморегуляції і вимагають часткової або повної корекції, або штучного заміщення (протезування).</a:t>
            </a:r>
            <a:endParaRPr lang="ru-RU"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8313" y="188913"/>
            <a:ext cx="8104187" cy="668337"/>
          </a:xfrm>
        </p:spPr>
        <p:txBody>
          <a:bodyPr rtlCol="0">
            <a:noAutofit/>
          </a:bodyPr>
          <a:lstStyle/>
          <a:p>
            <a:pPr marL="320040" indent="-320040" fontAlgn="auto">
              <a:spcAft>
                <a:spcPts val="0"/>
              </a:spcAft>
              <a:buClr>
                <a:schemeClr val="accent6">
                  <a:lumMod val="75000"/>
                </a:schemeClr>
              </a:buClr>
              <a:defRPr/>
            </a:pPr>
            <a:r>
              <a:rPr lang="uk-UA" sz="3200" b="1" dirty="0" smtClean="0">
                <a:solidFill>
                  <a:srgbClr val="7030A0"/>
                </a:solidFill>
              </a:rPr>
              <a:t>Непритомність</a:t>
            </a:r>
            <a:endParaRPr lang="uk-UA" sz="3200" b="1" dirty="0">
              <a:solidFill>
                <a:srgbClr val="7030A0"/>
              </a:solidFill>
            </a:endParaRPr>
          </a:p>
        </p:txBody>
      </p:sp>
      <p:sp>
        <p:nvSpPr>
          <p:cNvPr id="8195" name="Объект 5"/>
          <p:cNvSpPr>
            <a:spLocks noGrp="1"/>
          </p:cNvSpPr>
          <p:nvPr>
            <p:ph sz="quarter" idx="4294967295"/>
          </p:nvPr>
        </p:nvSpPr>
        <p:spPr>
          <a:xfrm>
            <a:off x="2786063" y="1000125"/>
            <a:ext cx="5857875" cy="5413375"/>
          </a:xfrm>
        </p:spPr>
        <p:txBody>
          <a:bodyPr rtlCol="0">
            <a:normAutofit fontScale="77500" lnSpcReduction="20000"/>
          </a:bodyPr>
          <a:lstStyle/>
          <a:p>
            <a:pPr marL="0" indent="0" algn="just" fontAlgn="auto">
              <a:buFont typeface="Georgia" pitchFamily="18" charset="0"/>
              <a:buNone/>
              <a:defRPr/>
            </a:pPr>
            <a:r>
              <a:rPr lang="uk-UA" dirty="0" smtClean="0"/>
              <a:t>раптова короткочасна втрата свідомості, пов'язана з недостатнім кровопостачанням головного мозку.</a:t>
            </a:r>
          </a:p>
          <a:p>
            <a:pPr marL="273050" indent="-273050" algn="just" fontAlgn="auto">
              <a:buFont typeface="Wingdings" pitchFamily="2" charset="2"/>
              <a:buChar char=""/>
              <a:defRPr/>
            </a:pPr>
            <a:endParaRPr lang="uk-UA" dirty="0" smtClean="0"/>
          </a:p>
          <a:p>
            <a:pPr marL="273050" indent="-273050" algn="just" fontAlgn="auto">
              <a:buFont typeface="Wingdings" pitchFamily="2" charset="2"/>
              <a:buChar char=""/>
              <a:defRPr/>
            </a:pPr>
            <a:r>
              <a:rPr lang="uk-UA" dirty="0" smtClean="0"/>
              <a:t>Зниження мозкового </a:t>
            </a:r>
            <a:r>
              <a:rPr lang="uk-UA" dirty="0" err="1" smtClean="0"/>
              <a:t>кровотоку</a:t>
            </a:r>
            <a:r>
              <a:rPr lang="uk-UA" dirty="0" smtClean="0"/>
              <a:t> при непритомності пов'язано з </a:t>
            </a:r>
            <a:r>
              <a:rPr lang="uk-UA" b="1" i="1" dirty="0" smtClean="0"/>
              <a:t>короткочасним спазмом церебральних судин </a:t>
            </a:r>
            <a:r>
              <a:rPr lang="uk-UA" dirty="0" smtClean="0"/>
              <a:t>у відповідь на психоемоційний подразник (переляк, біль, вигляд крові), духоту і т.д.</a:t>
            </a:r>
          </a:p>
          <a:p>
            <a:pPr marL="273050" indent="-273050" algn="just" fontAlgn="auto">
              <a:buFont typeface="Wingdings" pitchFamily="2" charset="2"/>
              <a:buChar char=""/>
              <a:defRPr/>
            </a:pPr>
            <a:endParaRPr lang="uk-UA" dirty="0" smtClean="0"/>
          </a:p>
          <a:p>
            <a:pPr marL="273050" indent="-273050" algn="just" fontAlgn="auto">
              <a:buFont typeface="Wingdings" pitchFamily="2" charset="2"/>
              <a:buChar char=""/>
              <a:defRPr/>
            </a:pPr>
            <a:r>
              <a:rPr lang="uk-UA" dirty="0" smtClean="0"/>
              <a:t>Тривалість непритомності </a:t>
            </a:r>
            <a:r>
              <a:rPr lang="uk-UA" b="1" i="1" dirty="0" smtClean="0"/>
              <a:t>від декількох секунд до декількох хвилин </a:t>
            </a:r>
            <a:r>
              <a:rPr lang="uk-UA" dirty="0" smtClean="0"/>
              <a:t>без будь-яких наслідків для організму.</a:t>
            </a:r>
          </a:p>
        </p:txBody>
      </p:sp>
      <p:pic>
        <p:nvPicPr>
          <p:cNvPr id="40963" name="Picture 1"/>
          <p:cNvPicPr>
            <a:picLocks noChangeAspect="1" noChangeArrowheads="1"/>
          </p:cNvPicPr>
          <p:nvPr/>
        </p:nvPicPr>
        <p:blipFill>
          <a:blip r:embed="rId2" cstate="print"/>
          <a:srcRect/>
          <a:stretch>
            <a:fillRect/>
          </a:stretch>
        </p:blipFill>
        <p:spPr bwMode="auto">
          <a:xfrm>
            <a:off x="214313" y="1071563"/>
            <a:ext cx="2463800" cy="246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4294967295"/>
          </p:nvPr>
        </p:nvSpPr>
        <p:spPr>
          <a:xfrm>
            <a:off x="250825" y="428625"/>
            <a:ext cx="8424863" cy="5953125"/>
          </a:xfrm>
        </p:spPr>
        <p:txBody>
          <a:bodyPr rtlCol="0">
            <a:normAutofit/>
          </a:bodyPr>
          <a:lstStyle/>
          <a:p>
            <a:pPr indent="-182880" algn="just" fontAlgn="auto">
              <a:spcAft>
                <a:spcPts val="0"/>
              </a:spcAft>
              <a:buClr>
                <a:schemeClr val="accent6">
                  <a:lumMod val="75000"/>
                </a:schemeClr>
              </a:buClr>
              <a:buFont typeface="Arial" pitchFamily="34" charset="0"/>
              <a:buChar char="•"/>
              <a:defRPr/>
            </a:pPr>
            <a:r>
              <a:rPr lang="uk-UA" sz="2400" b="1" dirty="0" smtClean="0">
                <a:solidFill>
                  <a:srgbClr val="FF0000"/>
                </a:solidFill>
              </a:rPr>
              <a:t>Ознаки</a:t>
            </a:r>
            <a:r>
              <a:rPr lang="uk-UA" sz="2400" b="1" dirty="0">
                <a:solidFill>
                  <a:srgbClr val="FF0000"/>
                </a:solidFill>
              </a:rPr>
              <a:t>.</a:t>
            </a:r>
            <a:r>
              <a:rPr lang="uk-UA" sz="2400" dirty="0"/>
              <a:t> Звичайно </a:t>
            </a:r>
            <a:r>
              <a:rPr lang="uk-UA" sz="2400" b="1" i="1" dirty="0">
                <a:solidFill>
                  <a:srgbClr val="00B050"/>
                </a:solidFill>
              </a:rPr>
              <a:t>непритомність</a:t>
            </a:r>
            <a:r>
              <a:rPr lang="uk-UA" sz="2400" dirty="0"/>
              <a:t> </a:t>
            </a:r>
            <a:r>
              <a:rPr lang="uk-UA" sz="2400" b="1" i="1" dirty="0">
                <a:solidFill>
                  <a:srgbClr val="7030A0"/>
                </a:solidFill>
                <a:effectLst>
                  <a:outerShdw blurRad="38100" dist="38100" dir="2700000" algn="tl">
                    <a:srgbClr val="000000">
                      <a:alpha val="43137"/>
                    </a:srgbClr>
                  </a:outerShdw>
                </a:effectLst>
              </a:rPr>
              <a:t>настає раптово</a:t>
            </a:r>
            <a:r>
              <a:rPr lang="uk-UA" sz="2400" dirty="0"/>
              <a:t>, але інколи перед нею наступає </a:t>
            </a:r>
            <a:r>
              <a:rPr lang="uk-UA" sz="2400" b="1" i="1" dirty="0"/>
              <a:t>блідість, блювання, нудота, слабкість, позіхання, посилене потовиділення</a:t>
            </a:r>
            <a:r>
              <a:rPr lang="uk-UA" sz="2400" dirty="0"/>
              <a:t>. </a:t>
            </a:r>
            <a:r>
              <a:rPr lang="uk-UA" sz="2400" b="1" i="1" dirty="0" smtClean="0"/>
              <a:t>Пульс </a:t>
            </a:r>
            <a:r>
              <a:rPr lang="uk-UA" sz="2400" b="1" i="1" dirty="0"/>
              <a:t>прискорюється, артеріальний тиск знижується. </a:t>
            </a:r>
            <a:endParaRPr lang="uk-UA" sz="2400" b="1" i="1" dirty="0" smtClean="0"/>
          </a:p>
          <a:p>
            <a:pPr indent="-182880" algn="just" fontAlgn="auto">
              <a:spcAft>
                <a:spcPts val="0"/>
              </a:spcAft>
              <a:buClr>
                <a:schemeClr val="accent6">
                  <a:lumMod val="75000"/>
                </a:schemeClr>
              </a:buClr>
              <a:buFont typeface="Arial" pitchFamily="34" charset="0"/>
              <a:buChar char="•"/>
              <a:defRPr/>
            </a:pPr>
            <a:r>
              <a:rPr lang="uk-UA" sz="2400" b="1" dirty="0" smtClean="0">
                <a:solidFill>
                  <a:srgbClr val="FF0000"/>
                </a:solidFill>
              </a:rPr>
              <a:t>Допомога</a:t>
            </a:r>
            <a:r>
              <a:rPr lang="uk-UA" sz="2400" b="1" dirty="0">
                <a:solidFill>
                  <a:srgbClr val="FF0000"/>
                </a:solidFill>
              </a:rPr>
              <a:t>.</a:t>
            </a:r>
            <a:r>
              <a:rPr lang="uk-UA" sz="2400" dirty="0">
                <a:solidFill>
                  <a:srgbClr val="FF0000"/>
                </a:solidFill>
              </a:rPr>
              <a:t> </a:t>
            </a:r>
            <a:r>
              <a:rPr lang="uk-UA" sz="2400" dirty="0"/>
              <a:t>При втраті свідомості потерпілого необхідно </a:t>
            </a:r>
            <a:r>
              <a:rPr lang="uk-UA" sz="2400" b="1" i="1" dirty="0">
                <a:effectLst>
                  <a:outerShdw blurRad="38100" dist="38100" dir="2700000" algn="tl">
                    <a:srgbClr val="000000">
                      <a:alpha val="43137"/>
                    </a:srgbClr>
                  </a:outerShdw>
                </a:effectLst>
              </a:rPr>
              <a:t>покласти на спину, щоб голова була нижче рівня ніг</a:t>
            </a:r>
            <a:r>
              <a:rPr lang="uk-UA" sz="2400" dirty="0"/>
              <a:t> (на 15-20 см) для поліпшення кровообігу мозку. </a:t>
            </a:r>
            <a:endParaRPr lang="uk-UA" sz="2400" dirty="0" smtClean="0"/>
          </a:p>
          <a:p>
            <a:pPr indent="-182880" algn="just" fontAlgn="auto">
              <a:spcAft>
                <a:spcPts val="0"/>
              </a:spcAft>
              <a:buClr>
                <a:schemeClr val="accent6">
                  <a:lumMod val="75000"/>
                </a:schemeClr>
              </a:buClr>
              <a:buFont typeface="Arial" pitchFamily="34" charset="0"/>
              <a:buChar char="•"/>
              <a:defRPr/>
            </a:pPr>
            <a:r>
              <a:rPr lang="uk-UA" sz="2400" dirty="0" smtClean="0"/>
              <a:t>Потім </a:t>
            </a:r>
            <a:r>
              <a:rPr lang="uk-UA" sz="2400" b="1" i="1" dirty="0">
                <a:effectLst>
                  <a:outerShdw blurRad="38100" dist="38100" dir="2700000" algn="tl">
                    <a:srgbClr val="000000">
                      <a:alpha val="43137"/>
                    </a:srgbClr>
                  </a:outerShdw>
                </a:effectLst>
              </a:rPr>
              <a:t>звільнити шию і груди від одягу, забезпечити приток свіжого повітря, поплескати по щоках, полити обличчя, груди холодною водою, </a:t>
            </a:r>
            <a:r>
              <a:rPr lang="ru-RU" sz="2400" b="1" i="1" dirty="0" err="1">
                <a:effectLst>
                  <a:outerShdw blurRad="38100" dist="38100" dir="2700000" algn="tl">
                    <a:srgbClr val="000000">
                      <a:alpha val="43137"/>
                    </a:srgbClr>
                  </a:outerShdw>
                </a:effectLst>
              </a:rPr>
              <a:t>дати</a:t>
            </a:r>
            <a:r>
              <a:rPr lang="ru-RU" sz="2400" b="1" i="1" dirty="0">
                <a:effectLst>
                  <a:outerShdw blurRad="38100" dist="38100" dir="2700000" algn="tl">
                    <a:srgbClr val="000000">
                      <a:alpha val="43137"/>
                    </a:srgbClr>
                  </a:outerShdw>
                </a:effectLst>
              </a:rPr>
              <a:t> </a:t>
            </a:r>
            <a:r>
              <a:rPr lang="ru-RU" sz="2400" b="1" i="1" dirty="0" err="1">
                <a:effectLst>
                  <a:outerShdw blurRad="38100" dist="38100" dir="2700000" algn="tl">
                    <a:srgbClr val="000000">
                      <a:alpha val="43137"/>
                    </a:srgbClr>
                  </a:outerShdw>
                </a:effectLst>
              </a:rPr>
              <a:t>вдихнути</a:t>
            </a:r>
            <a:r>
              <a:rPr lang="ru-RU" sz="2400" b="1" i="1" dirty="0">
                <a:effectLst>
                  <a:outerShdw blurRad="38100" dist="38100" dir="2700000" algn="tl">
                    <a:srgbClr val="000000">
                      <a:alpha val="43137"/>
                    </a:srgbClr>
                  </a:outerShdw>
                </a:effectLst>
              </a:rPr>
              <a:t> пари </a:t>
            </a:r>
            <a:r>
              <a:rPr lang="ru-RU" sz="2400" b="1" i="1" dirty="0" err="1">
                <a:effectLst>
                  <a:outerShdw blurRad="38100" dist="38100" dir="2700000" algn="tl">
                    <a:srgbClr val="000000">
                      <a:alpha val="43137"/>
                    </a:srgbClr>
                  </a:outerShdw>
                </a:effectLst>
              </a:rPr>
              <a:t>нашатирного</a:t>
            </a:r>
            <a:r>
              <a:rPr lang="ru-RU" sz="2400" b="1" i="1" dirty="0">
                <a:effectLst>
                  <a:outerShdw blurRad="38100" dist="38100" dir="2700000" algn="tl">
                    <a:srgbClr val="000000">
                      <a:alpha val="43137"/>
                    </a:srgbClr>
                  </a:outerShdw>
                </a:effectLst>
              </a:rPr>
              <a:t> спирту </a:t>
            </a:r>
            <a:r>
              <a:rPr lang="ru-RU" sz="2400" dirty="0"/>
              <a:t>(для </a:t>
            </a:r>
            <a:r>
              <a:rPr lang="ru-RU" sz="2400" dirty="0" err="1"/>
              <a:t>цього</a:t>
            </a:r>
            <a:r>
              <a:rPr lang="ru-RU" sz="2400" dirty="0"/>
              <a:t> </a:t>
            </a:r>
            <a:r>
              <a:rPr lang="ru-RU" sz="2400" dirty="0" err="1"/>
              <a:t>необхідно</a:t>
            </a:r>
            <a:r>
              <a:rPr lang="ru-RU" sz="2400" dirty="0"/>
              <a:t> </a:t>
            </a:r>
            <a:r>
              <a:rPr lang="ru-RU" sz="2400" dirty="0" err="1"/>
              <a:t>злегка</a:t>
            </a:r>
            <a:r>
              <a:rPr lang="ru-RU" sz="2400" dirty="0"/>
              <a:t> </a:t>
            </a:r>
            <a:r>
              <a:rPr lang="ru-RU" sz="2400" dirty="0" err="1"/>
              <a:t>змочити</a:t>
            </a:r>
            <a:r>
              <a:rPr lang="ru-RU" sz="2400" dirty="0"/>
              <a:t> ватку </a:t>
            </a:r>
            <a:r>
              <a:rPr lang="ru-RU" sz="2400" dirty="0" err="1"/>
              <a:t>нашатирним</a:t>
            </a:r>
            <a:r>
              <a:rPr lang="ru-RU" sz="2400" dirty="0"/>
              <a:t> спиртом і на </a:t>
            </a:r>
            <a:r>
              <a:rPr lang="ru-RU" sz="2400" dirty="0" err="1"/>
              <a:t>відстані</a:t>
            </a:r>
            <a:r>
              <a:rPr lang="ru-RU" sz="2400" dirty="0"/>
              <a:t> 1-2 см </a:t>
            </a:r>
            <a:r>
              <a:rPr lang="ru-RU" sz="2400" dirty="0" err="1"/>
              <a:t>від</a:t>
            </a:r>
            <a:r>
              <a:rPr lang="ru-RU" sz="2400" dirty="0"/>
              <a:t> носа </a:t>
            </a:r>
            <a:r>
              <a:rPr lang="ru-RU" sz="2400" dirty="0" err="1"/>
              <a:t>потерпілого</a:t>
            </a:r>
            <a:r>
              <a:rPr lang="ru-RU" sz="2400" dirty="0"/>
              <a:t> </a:t>
            </a:r>
            <a:r>
              <a:rPr lang="ru-RU" sz="2400" dirty="0" err="1"/>
              <a:t>потримати</a:t>
            </a:r>
            <a:r>
              <a:rPr lang="ru-RU" sz="2400" dirty="0"/>
              <a:t> ватку</a:t>
            </a:r>
            <a:r>
              <a:rPr lang="ru-RU" sz="2400" dirty="0" smtClean="0"/>
              <a:t>).</a:t>
            </a:r>
          </a:p>
          <a:p>
            <a:pPr indent="-182880" algn="just" fontAlgn="auto">
              <a:spcAft>
                <a:spcPts val="0"/>
              </a:spcAft>
              <a:buClr>
                <a:schemeClr val="accent6">
                  <a:lumMod val="75000"/>
                </a:schemeClr>
              </a:buClr>
              <a:buFont typeface="Arial" pitchFamily="34" charset="0"/>
              <a:buChar char="•"/>
              <a:defRPr/>
            </a:pPr>
            <a:r>
              <a:rPr lang="uk-UA" sz="2400" dirty="0" smtClean="0"/>
              <a:t> </a:t>
            </a:r>
            <a:r>
              <a:rPr lang="uk-UA" sz="2400" dirty="0"/>
              <a:t>Коли потерпілий </a:t>
            </a:r>
            <a:r>
              <a:rPr lang="uk-UA" sz="2400" b="1" i="1" dirty="0">
                <a:effectLst>
                  <a:outerShdw blurRad="38100" dist="38100" dir="2700000" algn="tl">
                    <a:srgbClr val="000000">
                      <a:alpha val="43137"/>
                    </a:srgbClr>
                  </a:outerShdw>
                </a:effectLst>
              </a:rPr>
              <a:t>опритомніє</a:t>
            </a:r>
            <a:r>
              <a:rPr lang="uk-UA" sz="2400" dirty="0"/>
              <a:t>, дати йому гарячий чай або каву, 20-30 краплин настоянки валеріани.</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Объект 2"/>
          <p:cNvSpPr>
            <a:spLocks noGrp="1"/>
          </p:cNvSpPr>
          <p:nvPr>
            <p:ph sz="quarter" idx="4294967295"/>
          </p:nvPr>
        </p:nvSpPr>
        <p:spPr>
          <a:xfrm>
            <a:off x="357188" y="214313"/>
            <a:ext cx="8501062" cy="2571750"/>
          </a:xfrm>
        </p:spPr>
        <p:txBody>
          <a:bodyPr rtlCol="0">
            <a:normAutofit lnSpcReduction="10000"/>
          </a:bodyPr>
          <a:lstStyle/>
          <a:p>
            <a:pPr algn="just" fontAlgn="auto">
              <a:spcAft>
                <a:spcPts val="0"/>
              </a:spcAft>
              <a:buFont typeface="Arial" pitchFamily="34" charset="0"/>
              <a:buChar char="•"/>
              <a:defRPr/>
            </a:pPr>
            <a:r>
              <a:rPr lang="uk-UA" sz="2800" dirty="0" smtClean="0"/>
              <a:t>Фізіологічна дія </a:t>
            </a:r>
            <a:r>
              <a:rPr lang="uk-UA" sz="2800" b="1" i="1" dirty="0" smtClean="0">
                <a:solidFill>
                  <a:srgbClr val="FF0000"/>
                </a:solidFill>
                <a:effectLst>
                  <a:outerShdw blurRad="38100" dist="38100" dir="2700000" algn="tl">
                    <a:srgbClr val="000000">
                      <a:alpha val="43137"/>
                    </a:srgbClr>
                  </a:outerShdw>
                </a:effectLst>
              </a:rPr>
              <a:t>нашатирного спирту </a:t>
            </a:r>
            <a:r>
              <a:rPr lang="uk-UA" sz="2800" dirty="0" smtClean="0"/>
              <a:t>обумовлено різким запахом аміаку, який подразнює специфічні рецептори слизової оболонки носа та сприяє активізації дихального та судинного центрів мозку, викликаючи прискорення дихання і підвищення артеріального тиску.</a:t>
            </a:r>
          </a:p>
        </p:txBody>
      </p:sp>
      <p:pic>
        <p:nvPicPr>
          <p:cNvPr id="43010" name="Picture 2"/>
          <p:cNvPicPr>
            <a:picLocks noChangeAspect="1" noChangeArrowheads="1"/>
          </p:cNvPicPr>
          <p:nvPr/>
        </p:nvPicPr>
        <p:blipFill>
          <a:blip r:embed="rId2" cstate="print"/>
          <a:srcRect/>
          <a:stretch>
            <a:fillRect/>
          </a:stretch>
        </p:blipFill>
        <p:spPr bwMode="auto">
          <a:xfrm>
            <a:off x="4500563" y="2724150"/>
            <a:ext cx="4429125" cy="4133850"/>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26988" y="3500438"/>
            <a:ext cx="4259262" cy="3170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563562"/>
          </a:xfrm>
        </p:spPr>
        <p:txBody>
          <a:bodyPr rtlCol="0">
            <a:normAutofit/>
          </a:bodyPr>
          <a:lstStyle/>
          <a:p>
            <a:pPr marL="320040" indent="-320040" fontAlgn="auto">
              <a:spcAft>
                <a:spcPts val="0"/>
              </a:spcAft>
              <a:buClr>
                <a:schemeClr val="accent6">
                  <a:lumMod val="75000"/>
                </a:schemeClr>
              </a:buClr>
              <a:defRPr/>
            </a:pPr>
            <a:r>
              <a:rPr lang="ru-RU" altLang="uk-UA" sz="2400" b="1" dirty="0" err="1" smtClean="0">
                <a:solidFill>
                  <a:srgbClr val="FF0000"/>
                </a:solidFill>
                <a:effectLst>
                  <a:outerShdw blurRad="38100" dist="38100" dir="2700000" algn="tl">
                    <a:srgbClr val="000000">
                      <a:alpha val="43137"/>
                    </a:srgbClr>
                  </a:outerShdw>
                </a:effectLst>
                <a:latin typeface="Arial" charset="0"/>
                <a:cs typeface="Arial" charset="0"/>
              </a:rPr>
              <a:t>Непритомність</a:t>
            </a:r>
            <a:endParaRPr lang="ru-RU" altLang="uk-UA" sz="2400" b="1" dirty="0" smtClean="0">
              <a:solidFill>
                <a:srgbClr val="FF0000"/>
              </a:solidFill>
              <a:effectLst>
                <a:outerShdw blurRad="38100" dist="38100" dir="2700000" algn="tl">
                  <a:srgbClr val="000000">
                    <a:alpha val="43137"/>
                  </a:srgbClr>
                </a:outerShdw>
              </a:effectLst>
              <a:latin typeface="Arial" charset="0"/>
              <a:cs typeface="Arial" charset="0"/>
            </a:endParaRPr>
          </a:p>
        </p:txBody>
      </p:sp>
      <p:sp>
        <p:nvSpPr>
          <p:cNvPr id="44034" name="Rectangle 6"/>
          <p:cNvSpPr>
            <a:spLocks noGrp="1" noChangeArrowheads="1"/>
          </p:cNvSpPr>
          <p:nvPr>
            <p:ph sz="quarter" idx="4294967295"/>
          </p:nvPr>
        </p:nvSpPr>
        <p:spPr>
          <a:xfrm>
            <a:off x="457200" y="914400"/>
            <a:ext cx="8229600" cy="5211763"/>
          </a:xfrm>
        </p:spPr>
        <p:txBody>
          <a:bodyPr/>
          <a:lstStyle/>
          <a:p>
            <a:endParaRPr lang="ru-RU" altLang="uk-UA" smtClean="0"/>
          </a:p>
        </p:txBody>
      </p:sp>
      <p:pic>
        <p:nvPicPr>
          <p:cNvPr id="44035" name="Picture 7" descr="faint"/>
          <p:cNvPicPr>
            <a:picLocks noChangeAspect="1" noChangeArrowheads="1"/>
          </p:cNvPicPr>
          <p:nvPr/>
        </p:nvPicPr>
        <p:blipFill>
          <a:blip r:embed="rId2" cstate="print"/>
          <a:srcRect/>
          <a:stretch>
            <a:fillRect/>
          </a:stretch>
        </p:blipFill>
        <p:spPr bwMode="auto">
          <a:xfrm>
            <a:off x="500063" y="857250"/>
            <a:ext cx="8229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marL="320040" indent="-320040" fontAlgn="auto">
              <a:spcAft>
                <a:spcPts val="0"/>
              </a:spcAft>
              <a:buClr>
                <a:schemeClr val="accent6">
                  <a:lumMod val="75000"/>
                </a:schemeClr>
              </a:buClr>
              <a:defRPr/>
            </a:pPr>
            <a:endParaRPr lang="uk-UA"/>
          </a:p>
        </p:txBody>
      </p:sp>
      <p:graphicFrame>
        <p:nvGraphicFramePr>
          <p:cNvPr id="4" name="Объект 3"/>
          <p:cNvGraphicFramePr>
            <a:graphicFrameLocks noGrp="1"/>
          </p:cNvGraphicFramePr>
          <p:nvPr>
            <p:ph sz="quarter" idx="4294967295"/>
          </p:nvPr>
        </p:nvGraphicFramePr>
        <p:xfrm>
          <a:off x="71438" y="357188"/>
          <a:ext cx="8858311" cy="6143327"/>
        </p:xfrm>
        <a:graphic>
          <a:graphicData uri="http://schemas.openxmlformats.org/drawingml/2006/table">
            <a:tbl>
              <a:tblPr/>
              <a:tblGrid>
                <a:gridCol w="1643073"/>
                <a:gridCol w="1785950"/>
                <a:gridCol w="2000264"/>
                <a:gridCol w="1785950"/>
                <a:gridCol w="1643074"/>
              </a:tblGrid>
              <a:tr h="16262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Ознаки</a:t>
                      </a:r>
                      <a:endParaRPr kumimoji="0" lang="uk-UA" sz="18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err="1" smtClean="0">
                          <a:ln>
                            <a:noFill/>
                          </a:ln>
                          <a:solidFill>
                            <a:srgbClr val="FF0000"/>
                          </a:solidFill>
                          <a:effectLst/>
                          <a:latin typeface="Times New Roman" pitchFamily="18" charset="0"/>
                          <a:cs typeface="Times New Roman" pitchFamily="18" charset="0"/>
                        </a:rPr>
                        <a:t>Нейро</a:t>
                      </a:r>
                      <a:r>
                        <a:rPr kumimoji="0" lang="ru-RU" sz="2000" b="1" i="0" u="none" strike="noStrike" cap="none" normalizeH="0" baseline="0" dirty="0" smtClean="0">
                          <a:ln>
                            <a:noFill/>
                          </a:ln>
                          <a:solidFill>
                            <a:srgbClr val="FF0000"/>
                          </a:solidFill>
                          <a:effectLst/>
                          <a:latin typeface="Times New Roman" pitchFamily="18" charset="0"/>
                          <a:cs typeface="Times New Roman" pitchFamily="18" charset="0"/>
                        </a:rPr>
                        <a:t>-</a:t>
                      </a:r>
                      <a:br>
                        <a:rPr kumimoji="0" lang="ru-RU" sz="2000" b="1" i="0" u="none" strike="noStrike" cap="none" normalizeH="0" baseline="0" dirty="0" smtClean="0">
                          <a:ln>
                            <a:noFill/>
                          </a:ln>
                          <a:solidFill>
                            <a:srgbClr val="FF0000"/>
                          </a:solidFill>
                          <a:effectLst/>
                          <a:latin typeface="Times New Roman" pitchFamily="18" charset="0"/>
                          <a:cs typeface="Times New Roman" pitchFamily="18" charset="0"/>
                        </a:rPr>
                      </a:br>
                      <a:r>
                        <a:rPr kumimoji="0" lang="ru-RU" sz="2000" b="1" i="0" u="none" strike="noStrike" cap="none" normalizeH="0" baseline="0" dirty="0" err="1" smtClean="0">
                          <a:ln>
                            <a:noFill/>
                          </a:ln>
                          <a:solidFill>
                            <a:srgbClr val="FF0000"/>
                          </a:solidFill>
                          <a:effectLst/>
                          <a:latin typeface="Times New Roman" pitchFamily="18" charset="0"/>
                          <a:cs typeface="Times New Roman" pitchFamily="18" charset="0"/>
                        </a:rPr>
                        <a:t>кардіогенний</a:t>
                      </a:r>
                      <a:endParaRPr kumimoji="0" lang="uk-UA"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err="1" smtClean="0">
                          <a:ln>
                            <a:noFill/>
                          </a:ln>
                          <a:solidFill>
                            <a:srgbClr val="FF0000"/>
                          </a:solidFill>
                          <a:effectLst/>
                          <a:latin typeface="Times New Roman" pitchFamily="18" charset="0"/>
                          <a:cs typeface="Times New Roman" pitchFamily="18" charset="0"/>
                        </a:rPr>
                        <a:t>Ортостатичний</a:t>
                      </a:r>
                      <a:endParaRPr kumimoji="0" lang="uk-UA"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err="1" smtClean="0">
                          <a:ln>
                            <a:noFill/>
                          </a:ln>
                          <a:solidFill>
                            <a:srgbClr val="FF0000"/>
                          </a:solidFill>
                          <a:effectLst/>
                          <a:latin typeface="Times New Roman" pitchFamily="18" charset="0"/>
                          <a:cs typeface="Times New Roman" pitchFamily="18" charset="0"/>
                        </a:rPr>
                        <a:t>Кардіогенний</a:t>
                      </a:r>
                      <a:endParaRPr kumimoji="0" lang="uk-UA"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1" i="0" u="none" strike="noStrike" cap="none" normalizeH="0" baseline="0" dirty="0" err="1" smtClean="0">
                          <a:ln>
                            <a:noFill/>
                          </a:ln>
                          <a:solidFill>
                            <a:srgbClr val="FF0000"/>
                          </a:solidFill>
                          <a:effectLst/>
                          <a:latin typeface="Times New Roman" pitchFamily="18" charset="0"/>
                          <a:cs typeface="Times New Roman" pitchFamily="18" charset="0"/>
                        </a:rPr>
                        <a:t>Церебро</a:t>
                      </a:r>
                      <a:r>
                        <a:rPr kumimoji="0" lang="ru-RU" sz="2000" b="1" i="0" u="none" strike="noStrike" cap="none" normalizeH="0" baseline="0" dirty="0" smtClean="0">
                          <a:ln>
                            <a:noFill/>
                          </a:ln>
                          <a:solidFill>
                            <a:srgbClr val="FF0000"/>
                          </a:solidFill>
                          <a:effectLst/>
                          <a:latin typeface="Times New Roman" pitchFamily="18" charset="0"/>
                          <a:cs typeface="Times New Roman" pitchFamily="18" charset="0"/>
                        </a:rPr>
                        <a:t>-</a:t>
                      </a:r>
                      <a:br>
                        <a:rPr kumimoji="0" lang="ru-RU" sz="2000" b="1" i="0" u="none" strike="noStrike" cap="none" normalizeH="0" baseline="0" dirty="0" smtClean="0">
                          <a:ln>
                            <a:noFill/>
                          </a:ln>
                          <a:solidFill>
                            <a:srgbClr val="FF0000"/>
                          </a:solidFill>
                          <a:effectLst/>
                          <a:latin typeface="Times New Roman" pitchFamily="18" charset="0"/>
                          <a:cs typeface="Times New Roman" pitchFamily="18" charset="0"/>
                        </a:rPr>
                      </a:br>
                      <a:r>
                        <a:rPr kumimoji="0" lang="ru-RU" sz="2000" b="1" i="0" u="none" strike="noStrike" cap="none" normalizeH="0" baseline="0" dirty="0" err="1" smtClean="0">
                          <a:ln>
                            <a:noFill/>
                          </a:ln>
                          <a:solidFill>
                            <a:srgbClr val="FF0000"/>
                          </a:solidFill>
                          <a:effectLst/>
                          <a:latin typeface="Times New Roman" pitchFamily="18" charset="0"/>
                          <a:cs typeface="Times New Roman" pitchFamily="18" charset="0"/>
                        </a:rPr>
                        <a:t>васкулярний</a:t>
                      </a:r>
                      <a:endParaRPr kumimoji="0" lang="uk-UA" sz="2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12154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Анамнез</a:t>
                      </a:r>
                      <a:endParaRPr kumimoji="0" lang="uk-UA" sz="18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Повторна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непритомність</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типових</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ситуаціях</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Гіпотензія</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постільний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режим,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дегідратація</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ІХС, вади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серця</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аритмії</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Неврологічні</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захворювання</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23617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Провокуючі</a:t>
                      </a: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фактори</a:t>
                      </a:r>
                      <a:endParaRPr kumimoji="0" lang="uk-UA" sz="18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Стрес</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задушливе</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приміщення</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кашель, потуги,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сечовипускання</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Різкий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перехід</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вертикальне</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положення</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Відсутні</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фізичне</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навантаження</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зміна</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положення</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тіла</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Відсутні</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нахил</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поворот,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закидання</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голови</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назад</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63782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Стан перед</a:t>
                      </a:r>
                      <a:b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b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непритомністю</a:t>
                      </a:r>
                      <a:endParaRPr kumimoji="0" lang="uk-UA" sz="18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Слабкість</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запаморочення</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нудота</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дискомфорт в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епігастрії</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дзвін</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в</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вухах</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пітливість</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блідість</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Відсутній</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Частіше</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відсутній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Можливий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біль</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перебої</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в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серці</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задишкаа</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диспное</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Частіше</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відсітній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Можливі</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головний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біль</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запаморочення</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слабкість</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09116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err="1" smtClean="0">
                          <a:ln>
                            <a:noFill/>
                          </a:ln>
                          <a:solidFill>
                            <a:srgbClr val="7030A0"/>
                          </a:solidFill>
                          <a:effectLst/>
                          <a:latin typeface="Times New Roman" pitchFamily="18" charset="0"/>
                          <a:ea typeface="Calibri" pitchFamily="34" charset="0"/>
                          <a:cs typeface="Times New Roman" pitchFamily="18" charset="0"/>
                        </a:rPr>
                        <a:t>Непритомність</a:t>
                      </a:r>
                      <a:r>
                        <a:rPr kumimoji="0" lang="ru-RU" sz="1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(обморок)</a:t>
                      </a:r>
                      <a:endParaRPr kumimoji="0" lang="uk-UA" sz="18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Короткочасний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блідість</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пітливість</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різке</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зниження</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АТ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або</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брадикардія</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Короткочаний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без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вегетативних</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реакцій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і</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змін</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ЧСС</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Відносно</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тривалий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ціаноз</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аритмія</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Відносно</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тривалий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акроціаноз</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неврологічна</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симптоматика</a:t>
                      </a:r>
                      <a:endPar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2875" y="0"/>
            <a:ext cx="8786813" cy="785813"/>
          </a:xfrm>
        </p:spPr>
        <p:txBody>
          <a:bodyPr rtlCol="0">
            <a:normAutofit fontScale="90000"/>
          </a:bodyPr>
          <a:lstStyle/>
          <a:p>
            <a:pPr algn="just" fontAlgn="auto">
              <a:spcAft>
                <a:spcPts val="0"/>
              </a:spcAft>
              <a:defRPr/>
            </a:pPr>
            <a:r>
              <a:rPr lang="uk-UA" b="1" dirty="0" smtClean="0"/>
              <a:t/>
            </a:r>
            <a:br>
              <a:rPr lang="uk-UA" b="1" dirty="0" smtClean="0"/>
            </a:br>
            <a:r>
              <a:rPr lang="uk-UA" sz="3600" b="1" dirty="0" smtClean="0">
                <a:solidFill>
                  <a:srgbClr val="FF0000"/>
                </a:solidFill>
              </a:rPr>
              <a:t>1. </a:t>
            </a:r>
            <a:r>
              <a:rPr lang="ru-RU" sz="3600" b="1" dirty="0" err="1" smtClean="0">
                <a:solidFill>
                  <a:srgbClr val="FF0000"/>
                </a:solidFill>
              </a:rPr>
              <a:t>Визначення</a:t>
            </a:r>
            <a:r>
              <a:rPr lang="ru-RU" sz="3600" b="1" dirty="0" smtClean="0">
                <a:solidFill>
                  <a:srgbClr val="FF0000"/>
                </a:solidFill>
              </a:rPr>
              <a:t> </a:t>
            </a:r>
            <a:r>
              <a:rPr lang="ru-RU" sz="3600" b="1" dirty="0" err="1" smtClean="0">
                <a:solidFill>
                  <a:srgbClr val="FF0000"/>
                </a:solidFill>
              </a:rPr>
              <a:t>поняття</a:t>
            </a:r>
            <a:r>
              <a:rPr lang="ru-RU" sz="3600" b="1" dirty="0" smtClean="0">
                <a:solidFill>
                  <a:srgbClr val="FF0000"/>
                </a:solidFill>
              </a:rPr>
              <a:t> "</a:t>
            </a:r>
            <a:r>
              <a:rPr lang="ru-RU" sz="3600" b="1" dirty="0" err="1" smtClean="0">
                <a:solidFill>
                  <a:srgbClr val="FF0000"/>
                </a:solidFill>
              </a:rPr>
              <a:t>невідкладний</a:t>
            </a:r>
            <a:r>
              <a:rPr lang="ru-RU" sz="3600" b="1" dirty="0" smtClean="0">
                <a:solidFill>
                  <a:srgbClr val="FF0000"/>
                </a:solidFill>
              </a:rPr>
              <a:t> стан" та "</a:t>
            </a:r>
            <a:r>
              <a:rPr lang="ru-RU" sz="3600" b="1" dirty="0" err="1" smtClean="0">
                <a:solidFill>
                  <a:srgbClr val="FF0000"/>
                </a:solidFill>
              </a:rPr>
              <a:t>нещасний</a:t>
            </a:r>
            <a:r>
              <a:rPr lang="ru-RU" sz="3600" b="1" dirty="0" smtClean="0">
                <a:solidFill>
                  <a:srgbClr val="FF0000"/>
                </a:solidFill>
              </a:rPr>
              <a:t> </a:t>
            </a:r>
            <a:r>
              <a:rPr lang="ru-RU" sz="3600" b="1" dirty="0" err="1" smtClean="0">
                <a:solidFill>
                  <a:srgbClr val="FF0000"/>
                </a:solidFill>
              </a:rPr>
              <a:t>випадок</a:t>
            </a:r>
            <a:r>
              <a:rPr lang="ru-RU" sz="3600" b="1" dirty="0" smtClean="0">
                <a:solidFill>
                  <a:srgbClr val="FF0000"/>
                </a:solidFill>
              </a:rPr>
              <a:t>".</a:t>
            </a:r>
            <a:r>
              <a:rPr lang="uk-UA" sz="3600" b="1" dirty="0" smtClean="0">
                <a:solidFill>
                  <a:srgbClr val="FF0000"/>
                </a:solidFill>
              </a:rPr>
              <a:t> </a:t>
            </a:r>
            <a:endParaRPr lang="ru-RU" sz="3600" b="1" dirty="0" smtClean="0">
              <a:solidFill>
                <a:srgbClr val="FF0000"/>
              </a:solidFill>
            </a:endParaRPr>
          </a:p>
        </p:txBody>
      </p:sp>
      <p:sp>
        <p:nvSpPr>
          <p:cNvPr id="7171" name="Rectangle 3"/>
          <p:cNvSpPr>
            <a:spLocks noGrp="1" noChangeArrowheads="1"/>
          </p:cNvSpPr>
          <p:nvPr>
            <p:ph type="body" idx="1"/>
          </p:nvPr>
        </p:nvSpPr>
        <p:spPr>
          <a:xfrm>
            <a:off x="285750" y="1214438"/>
            <a:ext cx="8643938" cy="5643562"/>
          </a:xfrm>
        </p:spPr>
        <p:txBody>
          <a:bodyPr rtlCol="0">
            <a:noAutofit/>
          </a:bodyPr>
          <a:lstStyle/>
          <a:p>
            <a:pPr algn="just" fontAlgn="auto">
              <a:spcAft>
                <a:spcPts val="0"/>
              </a:spcAft>
              <a:buFont typeface="Arial" pitchFamily="34" charset="0"/>
              <a:buNone/>
              <a:defRPr/>
            </a:pPr>
            <a:r>
              <a:rPr lang="ru-RU" sz="2400" b="1" i="1" dirty="0" err="1" smtClean="0">
                <a:solidFill>
                  <a:srgbClr val="7030A0"/>
                </a:solidFill>
                <a:effectLst>
                  <a:outerShdw blurRad="38100" dist="38100" dir="2700000" algn="tl">
                    <a:srgbClr val="000000">
                      <a:alpha val="43137"/>
                    </a:srgbClr>
                  </a:outerShdw>
                </a:effectLst>
              </a:rPr>
              <a:t>Невідкладний</a:t>
            </a:r>
            <a:r>
              <a:rPr lang="ru-RU" sz="2400" b="1" i="1" dirty="0" smtClean="0">
                <a:solidFill>
                  <a:srgbClr val="7030A0"/>
                </a:solidFill>
                <a:effectLst>
                  <a:outerShdw blurRad="38100" dist="38100" dir="2700000" algn="tl">
                    <a:srgbClr val="000000">
                      <a:alpha val="43137"/>
                    </a:srgbClr>
                  </a:outerShdw>
                </a:effectLst>
              </a:rPr>
              <a:t> стан  </a:t>
            </a:r>
            <a:r>
              <a:rPr lang="ru-RU" sz="2400" b="1" i="1" dirty="0" smtClean="0"/>
              <a:t>– </a:t>
            </a:r>
            <a:r>
              <a:rPr lang="ru-RU" sz="2400" b="1" i="1" dirty="0" err="1" smtClean="0"/>
              <a:t>це</a:t>
            </a:r>
            <a:r>
              <a:rPr lang="ru-RU" sz="2400" b="1" i="1" dirty="0" smtClean="0"/>
              <a:t> </a:t>
            </a:r>
            <a:r>
              <a:rPr lang="ru-RU" sz="2400" b="1" i="1" dirty="0" err="1" smtClean="0"/>
              <a:t>стан</a:t>
            </a:r>
            <a:r>
              <a:rPr lang="ru-RU" sz="2400" b="1" i="1" dirty="0" smtClean="0"/>
              <a:t>, при </a:t>
            </a:r>
            <a:r>
              <a:rPr lang="ru-RU" sz="2400" b="1" i="1" dirty="0" err="1" smtClean="0"/>
              <a:t>якому</a:t>
            </a:r>
            <a:r>
              <a:rPr lang="ru-RU" sz="2400" b="1" i="1" dirty="0" smtClean="0"/>
              <a:t> </a:t>
            </a:r>
            <a:r>
              <a:rPr lang="ru-RU" sz="2400" b="1" i="1" dirty="0" err="1" smtClean="0"/>
              <a:t>існує</a:t>
            </a:r>
            <a:r>
              <a:rPr lang="ru-RU" sz="2400" b="1" i="1" dirty="0" smtClean="0"/>
              <a:t> </a:t>
            </a:r>
            <a:r>
              <a:rPr lang="ru-RU" sz="2400" b="1" i="1" dirty="0" err="1" smtClean="0"/>
              <a:t>безпосередня</a:t>
            </a:r>
            <a:r>
              <a:rPr lang="ru-RU" sz="2400" b="1" i="1" dirty="0" smtClean="0"/>
              <a:t> </a:t>
            </a:r>
            <a:r>
              <a:rPr lang="ru-RU" sz="2400" b="1" i="1" dirty="0" err="1" smtClean="0"/>
              <a:t>загроза</a:t>
            </a:r>
            <a:r>
              <a:rPr lang="ru-RU" sz="2400" b="1" i="1" dirty="0" smtClean="0"/>
              <a:t> </a:t>
            </a:r>
            <a:r>
              <a:rPr lang="ru-RU" sz="2400" b="1" i="1" dirty="0" err="1" smtClean="0"/>
              <a:t>життю</a:t>
            </a:r>
            <a:r>
              <a:rPr lang="ru-RU" sz="2400" b="1" i="1" dirty="0" smtClean="0"/>
              <a:t> </a:t>
            </a:r>
            <a:r>
              <a:rPr lang="ru-RU" sz="2400" b="1" i="1" dirty="0" err="1" smtClean="0"/>
              <a:t>особі</a:t>
            </a:r>
            <a:r>
              <a:rPr lang="ru-RU" sz="2400" b="1" i="1" dirty="0" smtClean="0"/>
              <a:t>, яка без </a:t>
            </a:r>
            <a:r>
              <a:rPr lang="ru-RU" sz="2400" b="1" i="1" dirty="0" err="1" smtClean="0"/>
              <a:t>своєчасної</a:t>
            </a:r>
            <a:r>
              <a:rPr lang="ru-RU" sz="2400" b="1" i="1" dirty="0" smtClean="0"/>
              <a:t> </a:t>
            </a:r>
            <a:r>
              <a:rPr lang="ru-RU" sz="2400" b="1" i="1" dirty="0" err="1" smtClean="0"/>
              <a:t>медичної</a:t>
            </a:r>
            <a:r>
              <a:rPr lang="ru-RU" sz="2400" b="1" i="1" dirty="0" smtClean="0"/>
              <a:t> </a:t>
            </a:r>
            <a:r>
              <a:rPr lang="ru-RU" sz="2400" b="1" i="1" dirty="0" err="1" smtClean="0"/>
              <a:t>допомоги</a:t>
            </a:r>
            <a:r>
              <a:rPr lang="ru-RU" sz="2400" b="1" i="1" dirty="0" smtClean="0"/>
              <a:t> </a:t>
            </a:r>
            <a:r>
              <a:rPr lang="ru-RU" sz="2400" b="1" i="1" dirty="0" err="1" smtClean="0"/>
              <a:t>може</a:t>
            </a:r>
            <a:r>
              <a:rPr lang="ru-RU" sz="2400" b="1" i="1" dirty="0" smtClean="0"/>
              <a:t> </a:t>
            </a:r>
            <a:r>
              <a:rPr lang="ru-RU" sz="2400" b="1" i="1" dirty="0" err="1" smtClean="0"/>
              <a:t>призвести</a:t>
            </a:r>
            <a:r>
              <a:rPr lang="ru-RU" sz="2400" b="1" i="1" dirty="0" smtClean="0"/>
              <a:t> до </a:t>
            </a:r>
            <a:r>
              <a:rPr lang="ru-RU" sz="2400" b="1" i="1" dirty="0" err="1" smtClean="0"/>
              <a:t>смерті</a:t>
            </a:r>
            <a:r>
              <a:rPr lang="ru-RU" sz="2400" b="1" i="1" dirty="0" smtClean="0"/>
              <a:t> </a:t>
            </a:r>
            <a:r>
              <a:rPr lang="ru-RU" sz="2400" b="1" i="1" dirty="0" err="1" smtClean="0"/>
              <a:t>або</a:t>
            </a:r>
            <a:r>
              <a:rPr lang="ru-RU" sz="2400" b="1" i="1" dirty="0" smtClean="0"/>
              <a:t> </a:t>
            </a:r>
            <a:r>
              <a:rPr lang="ru-RU" sz="2400" b="1" i="1" dirty="0" err="1" smtClean="0"/>
              <a:t>інвалідності</a:t>
            </a:r>
            <a:r>
              <a:rPr lang="ru-RU" sz="2400" b="1" i="1" dirty="0" smtClean="0"/>
              <a:t>. </a:t>
            </a:r>
          </a:p>
          <a:p>
            <a:pPr algn="just" fontAlgn="auto">
              <a:spcAft>
                <a:spcPts val="0"/>
              </a:spcAft>
              <a:buFont typeface="Arial" pitchFamily="34" charset="0"/>
              <a:buNone/>
              <a:defRPr/>
            </a:pPr>
            <a:endParaRPr lang="ru-RU" sz="800" b="1" i="1" dirty="0" smtClean="0"/>
          </a:p>
          <a:p>
            <a:pPr algn="just" fontAlgn="auto">
              <a:spcAft>
                <a:spcPts val="0"/>
              </a:spcAft>
              <a:buFont typeface="Arial" pitchFamily="34" charset="0"/>
              <a:buNone/>
              <a:defRPr/>
            </a:pPr>
            <a:r>
              <a:rPr lang="ru-RU" sz="2400" b="1" i="1" dirty="0" err="1" smtClean="0">
                <a:solidFill>
                  <a:srgbClr val="7030A0"/>
                </a:solidFill>
                <a:effectLst>
                  <a:outerShdw blurRad="38100" dist="38100" dir="2700000" algn="tl">
                    <a:srgbClr val="000000">
                      <a:alpha val="43137"/>
                    </a:srgbClr>
                  </a:outerShdw>
                </a:effectLst>
              </a:rPr>
              <a:t>Нещасним</a:t>
            </a:r>
            <a:r>
              <a:rPr lang="ru-RU" sz="2400" b="1" i="1" dirty="0" smtClean="0">
                <a:solidFill>
                  <a:srgbClr val="7030A0"/>
                </a:solidFill>
                <a:effectLst>
                  <a:outerShdw blurRad="38100" dist="38100" dir="2700000" algn="tl">
                    <a:srgbClr val="000000">
                      <a:alpha val="43137"/>
                    </a:srgbClr>
                  </a:outerShdw>
                </a:effectLst>
              </a:rPr>
              <a:t> </a:t>
            </a:r>
            <a:r>
              <a:rPr lang="ru-RU" sz="2400" b="1" i="1" dirty="0" err="1" smtClean="0">
                <a:solidFill>
                  <a:srgbClr val="7030A0"/>
                </a:solidFill>
                <a:effectLst>
                  <a:outerShdw blurRad="38100" dist="38100" dir="2700000" algn="tl">
                    <a:srgbClr val="000000">
                      <a:alpha val="43137"/>
                    </a:srgbClr>
                  </a:outerShdw>
                </a:effectLst>
              </a:rPr>
              <a:t>випадком</a:t>
            </a:r>
            <a:r>
              <a:rPr lang="ru-RU" sz="2400" b="1" i="1" dirty="0" smtClean="0"/>
              <a:t> </a:t>
            </a:r>
            <a:r>
              <a:rPr lang="ru-RU" sz="2400" b="1" i="1" dirty="0" err="1" smtClean="0"/>
              <a:t>є</a:t>
            </a:r>
            <a:r>
              <a:rPr lang="ru-RU" sz="2400" b="1" i="1" dirty="0" smtClean="0"/>
              <a:t> </a:t>
            </a:r>
            <a:r>
              <a:rPr lang="ru-RU" sz="2400" b="1" i="1" dirty="0" err="1" smtClean="0"/>
              <a:t>раптові</a:t>
            </a:r>
            <a:r>
              <a:rPr lang="ru-RU" sz="2400" b="1" i="1" dirty="0" smtClean="0"/>
              <a:t> </a:t>
            </a:r>
            <a:r>
              <a:rPr lang="ru-RU" sz="2400" b="1" i="1" dirty="0" err="1" smtClean="0"/>
              <a:t>непередбачувані</a:t>
            </a:r>
            <a:r>
              <a:rPr lang="ru-RU" sz="2400" b="1" i="1" dirty="0" smtClean="0"/>
              <a:t> </a:t>
            </a:r>
            <a:r>
              <a:rPr lang="ru-RU" sz="2400" b="1" i="1" dirty="0" err="1" smtClean="0"/>
              <a:t>події</a:t>
            </a:r>
            <a:r>
              <a:rPr lang="ru-RU" sz="2400" b="1" i="1" dirty="0" smtClean="0"/>
              <a:t>, </a:t>
            </a:r>
            <a:r>
              <a:rPr lang="ru-RU" sz="2400" b="1" i="1" dirty="0" err="1" smtClean="0"/>
              <a:t>що</a:t>
            </a:r>
            <a:r>
              <a:rPr lang="ru-RU" sz="2400" b="1" i="1" dirty="0" smtClean="0"/>
              <a:t> </a:t>
            </a:r>
            <a:r>
              <a:rPr lang="ru-RU" sz="2400" b="1" i="1" dirty="0" err="1" smtClean="0"/>
              <a:t>спричинили</a:t>
            </a:r>
            <a:r>
              <a:rPr lang="ru-RU" sz="2400" b="1" i="1" dirty="0" smtClean="0"/>
              <a:t> смерть </a:t>
            </a:r>
            <a:r>
              <a:rPr lang="ru-RU" sz="2400" b="1" i="1" dirty="0" err="1" smtClean="0"/>
              <a:t>або</a:t>
            </a:r>
            <a:r>
              <a:rPr lang="ru-RU" sz="2400" b="1" i="1" dirty="0" smtClean="0"/>
              <a:t> </a:t>
            </a:r>
            <a:r>
              <a:rPr lang="ru-RU" sz="2400" b="1" i="1" dirty="0" err="1" smtClean="0"/>
              <a:t>розлад</a:t>
            </a:r>
            <a:r>
              <a:rPr lang="ru-RU" sz="2400" b="1" i="1" dirty="0" smtClean="0"/>
              <a:t> </a:t>
            </a:r>
            <a:r>
              <a:rPr lang="ru-RU" sz="2400" b="1" i="1" dirty="0" err="1" smtClean="0"/>
              <a:t>здоров’я</a:t>
            </a:r>
            <a:r>
              <a:rPr lang="ru-RU" sz="2400" b="1" i="1" dirty="0" smtClean="0"/>
              <a:t> особи, </a:t>
            </a:r>
            <a:r>
              <a:rPr lang="ru-RU" sz="2400" b="1" i="1" dirty="0" err="1" smtClean="0"/>
              <a:t>викликані</a:t>
            </a:r>
            <a:r>
              <a:rPr lang="ru-RU" sz="2400" b="1" i="1" dirty="0" smtClean="0"/>
              <a:t> </a:t>
            </a:r>
            <a:r>
              <a:rPr lang="ru-RU" sz="2400" b="1" i="1" dirty="0" err="1" smtClean="0"/>
              <a:t>ушкодженням</a:t>
            </a:r>
            <a:r>
              <a:rPr lang="ru-RU" sz="2400" b="1" i="1" dirty="0" smtClean="0"/>
              <a:t> тканин </a:t>
            </a:r>
            <a:r>
              <a:rPr lang="ru-RU" sz="2400" b="1" i="1" dirty="0" err="1" smtClean="0"/>
              <a:t>організму</a:t>
            </a:r>
            <a:r>
              <a:rPr lang="ru-RU" sz="2400" b="1" i="1" dirty="0" smtClean="0"/>
              <a:t> </a:t>
            </a:r>
            <a:r>
              <a:rPr lang="ru-RU" sz="2400" b="1" i="1" dirty="0" err="1" smtClean="0"/>
              <a:t>з</a:t>
            </a:r>
            <a:r>
              <a:rPr lang="ru-RU" sz="2400" b="1" i="1" dirty="0" smtClean="0"/>
              <a:t> </a:t>
            </a:r>
            <a:r>
              <a:rPr lang="ru-RU" sz="2400" b="1" i="1" dirty="0" err="1" smtClean="0"/>
              <a:t>порушенням</a:t>
            </a:r>
            <a:r>
              <a:rPr lang="ru-RU" sz="2400" b="1" i="1" dirty="0" smtClean="0"/>
              <a:t> </a:t>
            </a:r>
            <a:r>
              <a:rPr lang="ru-RU" sz="2400" b="1" i="1" dirty="0" err="1" smtClean="0"/>
              <a:t>їх</a:t>
            </a:r>
            <a:r>
              <a:rPr lang="ru-RU" sz="2400" b="1" i="1" dirty="0" smtClean="0"/>
              <a:t> </a:t>
            </a:r>
            <a:r>
              <a:rPr lang="ru-RU" sz="2400" b="1" i="1" dirty="0" err="1" smtClean="0"/>
              <a:t>цілісності</a:t>
            </a:r>
            <a:r>
              <a:rPr lang="ru-RU" sz="2400" b="1" i="1" dirty="0" smtClean="0"/>
              <a:t> </a:t>
            </a:r>
            <a:r>
              <a:rPr lang="ru-RU" sz="2400" b="1" i="1" dirty="0" err="1" smtClean="0"/>
              <a:t>і</a:t>
            </a:r>
            <a:r>
              <a:rPr lang="ru-RU" sz="2400" b="1" i="1" dirty="0" smtClean="0"/>
              <a:t> </a:t>
            </a:r>
            <a:r>
              <a:rPr lang="ru-RU" sz="2400" b="1" i="1" dirty="0" err="1" smtClean="0"/>
              <a:t>функцій</a:t>
            </a:r>
            <a:r>
              <a:rPr lang="ru-RU" sz="2400" b="1" i="1" dirty="0" smtClean="0"/>
              <a:t>, </a:t>
            </a:r>
            <a:r>
              <a:rPr lang="ru-RU" sz="2400" b="1" i="1" dirty="0" err="1" smtClean="0"/>
              <a:t>деформацією</a:t>
            </a:r>
            <a:r>
              <a:rPr lang="ru-RU" sz="2400" b="1" i="1" dirty="0" smtClean="0"/>
              <a:t> </a:t>
            </a:r>
            <a:r>
              <a:rPr lang="ru-RU" sz="2400" b="1" i="1" dirty="0" err="1" smtClean="0"/>
              <a:t>і</a:t>
            </a:r>
            <a:r>
              <a:rPr lang="ru-RU" sz="2400" b="1" i="1" dirty="0" smtClean="0"/>
              <a:t> </a:t>
            </a:r>
            <a:r>
              <a:rPr lang="ru-RU" sz="2400" b="1" i="1" dirty="0" err="1" smtClean="0"/>
              <a:t>порушенням</a:t>
            </a:r>
            <a:r>
              <a:rPr lang="ru-RU" sz="2400" b="1" i="1" dirty="0" smtClean="0"/>
              <a:t> </a:t>
            </a:r>
            <a:r>
              <a:rPr lang="ru-RU" sz="2400" b="1" i="1" dirty="0" err="1" smtClean="0"/>
              <a:t>опорно-рухового</a:t>
            </a:r>
            <a:r>
              <a:rPr lang="ru-RU" sz="2400" b="1" i="1" dirty="0" smtClean="0"/>
              <a:t> </a:t>
            </a:r>
            <a:r>
              <a:rPr lang="ru-RU" sz="2400" b="1" i="1" dirty="0" err="1" smtClean="0"/>
              <a:t>апарату</a:t>
            </a:r>
            <a:r>
              <a:rPr lang="ru-RU" sz="2400" b="1" i="1" dirty="0" smtClean="0"/>
              <a:t>, </a:t>
            </a:r>
            <a:r>
              <a:rPr lang="ru-RU" sz="2400" b="1" i="1" dirty="0" err="1" smtClean="0"/>
              <a:t>заподіяними</a:t>
            </a:r>
            <a:r>
              <a:rPr lang="ru-RU" sz="2400" b="1" i="1" dirty="0" smtClean="0"/>
              <a:t> </a:t>
            </a:r>
            <a:r>
              <a:rPr lang="ru-RU" sz="2400" b="1" i="1" dirty="0" err="1" smtClean="0"/>
              <a:t>зовнішнім</a:t>
            </a:r>
            <a:r>
              <a:rPr lang="ru-RU" sz="2400" b="1" i="1" dirty="0" smtClean="0"/>
              <a:t> </a:t>
            </a:r>
            <a:r>
              <a:rPr lang="ru-RU" sz="2400" b="1" i="1" dirty="0" err="1" smtClean="0"/>
              <a:t>впливом</a:t>
            </a:r>
            <a:r>
              <a:rPr lang="ru-RU" sz="2400" b="1" i="1" dirty="0" smtClean="0"/>
              <a:t>. </a:t>
            </a:r>
            <a:r>
              <a:rPr lang="ru-RU" sz="2400" b="1" i="1" dirty="0" err="1" smtClean="0"/>
              <a:t>Нещасними</a:t>
            </a:r>
            <a:r>
              <a:rPr lang="ru-RU" sz="2400" b="1" i="1" dirty="0" smtClean="0"/>
              <a:t> </a:t>
            </a:r>
            <a:r>
              <a:rPr lang="ru-RU" sz="2400" b="1" i="1" dirty="0" err="1" smtClean="0"/>
              <a:t>випадками</a:t>
            </a:r>
            <a:r>
              <a:rPr lang="ru-RU" sz="2400" b="1" i="1" dirty="0" smtClean="0"/>
              <a:t> </a:t>
            </a:r>
            <a:r>
              <a:rPr lang="ru-RU" sz="2400" b="1" i="1" dirty="0" err="1" smtClean="0"/>
              <a:t>також</a:t>
            </a:r>
            <a:r>
              <a:rPr lang="ru-RU" sz="2400" b="1" i="1" dirty="0" smtClean="0"/>
              <a:t> </a:t>
            </a:r>
            <a:r>
              <a:rPr lang="ru-RU" sz="2400" b="1" i="1" dirty="0" err="1" smtClean="0"/>
              <a:t>є</a:t>
            </a:r>
            <a:r>
              <a:rPr lang="ru-RU" sz="2400" b="1" i="1" dirty="0" smtClean="0"/>
              <a:t> </a:t>
            </a:r>
            <a:r>
              <a:rPr lang="ru-RU" sz="2400" b="1" i="1" dirty="0" err="1" smtClean="0"/>
              <a:t>випадкове</a:t>
            </a:r>
            <a:r>
              <a:rPr lang="ru-RU" sz="2400" b="1" i="1" dirty="0" smtClean="0"/>
              <a:t> </a:t>
            </a:r>
            <a:r>
              <a:rPr lang="ru-RU" sz="2400" b="1" i="1" dirty="0" err="1" smtClean="0"/>
              <a:t>потрапляння</a:t>
            </a:r>
            <a:r>
              <a:rPr lang="ru-RU" sz="2400" b="1" i="1" dirty="0" smtClean="0"/>
              <a:t> у </a:t>
            </a:r>
            <a:r>
              <a:rPr lang="ru-RU" sz="2400" b="1" i="1" dirty="0" err="1" smtClean="0"/>
              <a:t>дихальні</a:t>
            </a:r>
            <a:r>
              <a:rPr lang="ru-RU" sz="2400" b="1" i="1" dirty="0" smtClean="0"/>
              <a:t> шляхи </a:t>
            </a:r>
            <a:r>
              <a:rPr lang="ru-RU" sz="2400" b="1" i="1" dirty="0" err="1" smtClean="0"/>
              <a:t>стороннього</a:t>
            </a:r>
            <a:r>
              <a:rPr lang="ru-RU" sz="2400" b="1" i="1" dirty="0" smtClean="0"/>
              <a:t> </a:t>
            </a:r>
            <a:r>
              <a:rPr lang="ru-RU" sz="2400" b="1" i="1" dirty="0" err="1" smtClean="0"/>
              <a:t>тіла</a:t>
            </a:r>
            <a:r>
              <a:rPr lang="ru-RU" sz="2400" b="1" i="1" dirty="0" smtClean="0"/>
              <a:t>, </a:t>
            </a:r>
            <a:r>
              <a:rPr lang="ru-RU" sz="2400" b="1" i="1" dirty="0" err="1" smtClean="0"/>
              <a:t>утоплення</a:t>
            </a:r>
            <a:r>
              <a:rPr lang="ru-RU" sz="2400" b="1" i="1" dirty="0" smtClean="0"/>
              <a:t>, </a:t>
            </a:r>
            <a:r>
              <a:rPr lang="ru-RU" sz="2400" b="1" i="1" dirty="0" err="1" smtClean="0"/>
              <a:t>тепловий</a:t>
            </a:r>
            <a:r>
              <a:rPr lang="ru-RU" sz="2400" b="1" i="1" dirty="0" smtClean="0"/>
              <a:t> удар, </a:t>
            </a:r>
            <a:r>
              <a:rPr lang="ru-RU" sz="2400" b="1" i="1" dirty="0" err="1" smtClean="0"/>
              <a:t>опік</a:t>
            </a:r>
            <a:r>
              <a:rPr lang="ru-RU" sz="2400" b="1" i="1" dirty="0" smtClean="0"/>
              <a:t>, укуси </a:t>
            </a:r>
            <a:r>
              <a:rPr lang="ru-RU" sz="2400" b="1" i="1" dirty="0" err="1" smtClean="0"/>
              <a:t>тварин</a:t>
            </a:r>
            <a:r>
              <a:rPr lang="ru-RU" sz="2400" b="1" i="1" dirty="0" smtClean="0"/>
              <a:t>, комах, </a:t>
            </a:r>
            <a:r>
              <a:rPr lang="ru-RU" sz="2400" b="1" i="1" dirty="0" err="1" smtClean="0"/>
              <a:t>змій</a:t>
            </a:r>
            <a:r>
              <a:rPr lang="ru-RU" sz="2400" b="1" i="1" dirty="0" smtClean="0"/>
              <a:t>, </a:t>
            </a:r>
            <a:r>
              <a:rPr lang="ru-RU" sz="2400" b="1" i="1" dirty="0" err="1" smtClean="0"/>
              <a:t>обмороження</a:t>
            </a:r>
            <a:r>
              <a:rPr lang="ru-RU" sz="2400" b="1" i="1" dirty="0" smtClean="0"/>
              <a:t>, </a:t>
            </a:r>
            <a:r>
              <a:rPr lang="ru-RU" sz="2400" b="1" i="1" dirty="0" err="1" smtClean="0"/>
              <a:t>ураження</a:t>
            </a:r>
            <a:r>
              <a:rPr lang="ru-RU" sz="2400" b="1" i="1" dirty="0" smtClean="0"/>
              <a:t> </a:t>
            </a:r>
            <a:r>
              <a:rPr lang="ru-RU" sz="2400" b="1" i="1" dirty="0" err="1" smtClean="0"/>
              <a:t>електричним</a:t>
            </a:r>
            <a:r>
              <a:rPr lang="ru-RU" sz="2400" b="1" i="1" dirty="0" smtClean="0"/>
              <a:t> </a:t>
            </a:r>
            <a:r>
              <a:rPr lang="ru-RU" sz="2400" b="1" i="1" dirty="0" err="1" smtClean="0"/>
              <a:t>струмом</a:t>
            </a:r>
            <a:r>
              <a:rPr lang="ru-RU" sz="2400" b="1" i="1" dirty="0" smtClean="0"/>
              <a:t> </a:t>
            </a:r>
            <a:r>
              <a:rPr lang="ru-RU" sz="2400" b="1" i="1" dirty="0" err="1" smtClean="0"/>
              <a:t>і</a:t>
            </a:r>
            <a:r>
              <a:rPr lang="ru-RU" sz="2400" b="1" i="1" dirty="0" smtClean="0"/>
              <a:t> </a:t>
            </a:r>
            <a:r>
              <a:rPr lang="ru-RU" sz="2400" b="1" i="1" dirty="0" err="1" smtClean="0"/>
              <a:t>блискавкою</a:t>
            </a:r>
            <a:r>
              <a:rPr lang="ru-RU" sz="2400" b="1" i="1" dirty="0" smtClean="0"/>
              <a:t>, </a:t>
            </a:r>
            <a:r>
              <a:rPr lang="ru-RU" sz="2400" b="1" i="1" dirty="0" err="1" smtClean="0"/>
              <a:t>випадкове</a:t>
            </a:r>
            <a:r>
              <a:rPr lang="ru-RU" sz="2400" b="1" i="1" dirty="0" smtClean="0"/>
              <a:t> </a:t>
            </a:r>
            <a:r>
              <a:rPr lang="ru-RU" sz="2400" b="1" i="1" dirty="0" err="1" smtClean="0"/>
              <a:t>отруєння</a:t>
            </a:r>
            <a:r>
              <a:rPr lang="ru-RU" sz="2400" b="1" i="1" dirty="0" smtClean="0"/>
              <a:t> </a:t>
            </a:r>
            <a:r>
              <a:rPr lang="ru-RU" sz="2400" b="1" i="1" dirty="0" err="1" smtClean="0"/>
              <a:t>отруйними</a:t>
            </a:r>
            <a:r>
              <a:rPr lang="ru-RU" sz="2400" b="1" i="1" dirty="0" smtClean="0"/>
              <a:t> </a:t>
            </a:r>
            <a:r>
              <a:rPr lang="ru-RU" sz="2400" b="1" i="1" dirty="0" err="1" smtClean="0"/>
              <a:t>речовинами</a:t>
            </a:r>
            <a:r>
              <a:rPr lang="ru-RU" sz="2400" b="1" i="1" dirty="0" smtClean="0"/>
              <a:t>, газами, </a:t>
            </a:r>
            <a:r>
              <a:rPr lang="ru-RU" sz="2400" b="1" i="1" dirty="0" err="1" smtClean="0"/>
              <a:t>ліками</a:t>
            </a:r>
            <a:r>
              <a:rPr lang="ru-RU" sz="2400" b="1" i="1" dirty="0" smtClean="0"/>
              <a:t>, </a:t>
            </a:r>
            <a:r>
              <a:rPr lang="ru-RU" sz="2400" b="1" i="1" dirty="0" err="1" smtClean="0"/>
              <a:t>недоброякісними</a:t>
            </a:r>
            <a:r>
              <a:rPr lang="ru-RU" sz="2400" b="1" i="1" dirty="0" smtClean="0"/>
              <a:t> продуктами </a:t>
            </a:r>
            <a:r>
              <a:rPr lang="ru-RU" sz="2400" b="1" i="1" dirty="0" err="1" smtClean="0"/>
              <a:t>харчування</a:t>
            </a:r>
            <a:r>
              <a:rPr lang="ru-RU" sz="2400" b="1" i="1"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marL="320040" indent="-320040" fontAlgn="auto">
              <a:spcAft>
                <a:spcPts val="0"/>
              </a:spcAft>
              <a:buClr>
                <a:schemeClr val="accent6">
                  <a:lumMod val="75000"/>
                </a:schemeClr>
              </a:buClr>
              <a:defRPr/>
            </a:pPr>
            <a:endParaRPr lang="uk-UA"/>
          </a:p>
        </p:txBody>
      </p:sp>
      <p:graphicFrame>
        <p:nvGraphicFramePr>
          <p:cNvPr id="6" name="Объект 5"/>
          <p:cNvGraphicFramePr>
            <a:graphicFrameLocks noGrp="1"/>
          </p:cNvGraphicFramePr>
          <p:nvPr>
            <p:ph sz="quarter" idx="4294967295"/>
          </p:nvPr>
        </p:nvGraphicFramePr>
        <p:xfrm>
          <a:off x="142875" y="142875"/>
          <a:ext cx="8786875" cy="6637208"/>
        </p:xfrm>
        <a:graphic>
          <a:graphicData uri="http://schemas.openxmlformats.org/drawingml/2006/table">
            <a:tbl>
              <a:tblPr/>
              <a:tblGrid>
                <a:gridCol w="1872241"/>
                <a:gridCol w="3240416"/>
                <a:gridCol w="3674218"/>
              </a:tblGrid>
              <a:tr h="361894">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Клінічні</a:t>
                      </a: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ознаки</a:t>
                      </a:r>
                      <a:endParaRPr kumimoji="0" lang="uk-UA" sz="1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ctr" defTabSz="914400" rtl="0" eaLnBrk="1" fontAlgn="base" latinLnBrk="0" hangingPunct="1">
                        <a:lnSpc>
                          <a:spcPct val="100000"/>
                        </a:lnSpc>
                        <a:spcBef>
                          <a:spcPct val="0"/>
                        </a:spcBef>
                        <a:spcAft>
                          <a:spcPts val="0"/>
                        </a:spcAft>
                        <a:buClrTx/>
                        <a:buSzTx/>
                        <a:buFontTx/>
                        <a:buNone/>
                        <a:tabLst/>
                      </a:pPr>
                      <a:r>
                        <a:rPr kumimoji="0" lang="ru-RU" sz="2400" b="1" i="0" u="none" strike="noStrike" cap="none" normalizeH="0" baseline="0" dirty="0" err="1" smtClean="0">
                          <a:ln>
                            <a:noFill/>
                          </a:ln>
                          <a:solidFill>
                            <a:srgbClr val="FF0000"/>
                          </a:solidFill>
                          <a:effectLst/>
                          <a:latin typeface="Times New Roman" pitchFamily="18" charset="0"/>
                          <a:cs typeface="Times New Roman" pitchFamily="18" charset="0"/>
                        </a:rPr>
                        <a:t>Епілептичний</a:t>
                      </a:r>
                      <a:r>
                        <a:rPr kumimoji="0" lang="ru-RU" sz="2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cs typeface="Times New Roman" pitchFamily="18" charset="0"/>
                        </a:rPr>
                        <a:t>напад</a:t>
                      </a:r>
                      <a:endParaRPr kumimoji="0" lang="uk-UA"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ctr" defTabSz="914400" rtl="0" eaLnBrk="1" fontAlgn="base" latinLnBrk="0" hangingPunct="1">
                        <a:lnSpc>
                          <a:spcPct val="100000"/>
                        </a:lnSpc>
                        <a:spcBef>
                          <a:spcPct val="0"/>
                        </a:spcBef>
                        <a:spcAft>
                          <a:spcPts val="0"/>
                        </a:spcAft>
                        <a:buClrTx/>
                        <a:buSzTx/>
                        <a:buFontTx/>
                        <a:buNone/>
                        <a:tabLst/>
                      </a:pPr>
                      <a:r>
                        <a:rPr kumimoji="0" lang="ru-RU" sz="2400" b="1" i="0" u="none" strike="noStrike" cap="none" normalizeH="0" baseline="0" dirty="0" err="1" smtClean="0">
                          <a:ln>
                            <a:noFill/>
                          </a:ln>
                          <a:solidFill>
                            <a:srgbClr val="FF0000"/>
                          </a:solidFill>
                          <a:effectLst/>
                          <a:latin typeface="Times New Roman" pitchFamily="18" charset="0"/>
                          <a:cs typeface="Times New Roman" pitchFamily="18" charset="0"/>
                        </a:rPr>
                        <a:t>Судинна</a:t>
                      </a:r>
                      <a:r>
                        <a:rPr kumimoji="0" lang="ru-RU" sz="24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2400" b="1" i="0" u="none" strike="noStrike" cap="none" normalizeH="0" baseline="0" dirty="0" err="1" smtClean="0">
                          <a:ln>
                            <a:noFill/>
                          </a:ln>
                          <a:solidFill>
                            <a:srgbClr val="FF0000"/>
                          </a:solidFill>
                          <a:effectLst/>
                          <a:latin typeface="Times New Roman" pitchFamily="18" charset="0"/>
                          <a:cs typeface="Times New Roman" pitchFamily="18" charset="0"/>
                        </a:rPr>
                        <a:t>непритомність</a:t>
                      </a:r>
                      <a:endParaRPr kumimoji="0" lang="uk-UA"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2573">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Провокуючі</a:t>
                      </a: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фактори</a:t>
                      </a:r>
                      <a:endParaRPr kumimoji="0" lang="uk-UA" sz="1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Не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характерні</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Часто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емоції</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стрес</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біль</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33935">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Обстановка</a:t>
                      </a:r>
                      <a:endParaRPr kumimoji="0" lang="uk-UA" sz="1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Будь-яка</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Звичайно</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в вертикальному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положенні</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 в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задушливих</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приміщеннях</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при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скупченості</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в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неприємній</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обстановці</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801513">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Початок</a:t>
                      </a:r>
                      <a:endParaRPr kumimoji="0" lang="uk-UA" sz="1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Зазвичай</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раптовий</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Може</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бути коротка аура</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Часто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поступово</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відчуттям</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поганого стану,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сплутаності</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затуманеності</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свідомості</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нудоти</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холоду в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кінцівках</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поява</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поту</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96272">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Судомний</a:t>
                      </a: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 синдром</a:t>
                      </a:r>
                      <a:endParaRPr kumimoji="0" lang="uk-UA" sz="1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Топічні</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або</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топіко-клонічні</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судоми</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Клонічні</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судоми</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характерною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високою</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амплітудою</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та частотою</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Звичайно</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тонус м</a:t>
                      </a:r>
                      <a:r>
                        <a:rPr kumimoji="0" lang="en-US" sz="1600" b="0" i="0" u="none" strike="noStrike" cap="none" normalizeH="0" baseline="0" dirty="0" smtClean="0">
                          <a:ln>
                            <a:noFill/>
                          </a:ln>
                          <a:solidFill>
                            <a:srgbClr val="151515"/>
                          </a:solidFill>
                          <a:effectLst/>
                          <a:latin typeface="Times New Roman" pitchFamily="18" charset="0"/>
                          <a:cs typeface="Times New Roman" pitchFamily="18" charset="0"/>
                        </a:rPr>
                        <a:t>’</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язів</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знижений</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судоми</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відсутні</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Рідко</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 короткий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топічний</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спазм,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окремі</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клонічні</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сіпання</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короткі</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та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малої</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амплітуди</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31212">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Колір</a:t>
                      </a: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шкіри</a:t>
                      </a:r>
                      <a:endParaRPr kumimoji="0" lang="uk-UA" sz="1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Бліда</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або</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рожева</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Бліда</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2573">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Дихання</a:t>
                      </a:r>
                      <a:endParaRPr kumimoji="0" lang="uk-UA" sz="1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Важке</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хрипляче</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виділенням</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піни</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рота</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Поверхневе</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слабке</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2573">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Артеріальний</a:t>
                      </a: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тиск</a:t>
                      </a:r>
                      <a:endParaRPr kumimoji="0" lang="uk-UA" sz="1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Не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змінений</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може</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бути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підвищеним</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Значно</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знижений</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2573">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Прикусування</a:t>
                      </a: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язика</a:t>
                      </a:r>
                      <a:endParaRPr kumimoji="0" lang="uk-UA" sz="1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Характерно, практично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завжди</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Буває</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рідко</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2573">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Травми</a:t>
                      </a: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під</a:t>
                      </a: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 час нападу</a:t>
                      </a:r>
                      <a:endParaRPr kumimoji="0" lang="uk-UA" sz="1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Характерно,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буває</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часто</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Рідко</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09321">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Період</a:t>
                      </a: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rgbClr val="7030A0"/>
                          </a:solidFill>
                          <a:effectLst/>
                          <a:latin typeface="Times New Roman" pitchFamily="18" charset="0"/>
                          <a:cs typeface="Times New Roman" pitchFamily="18" charset="0"/>
                        </a:rPr>
                        <a:t>після</a:t>
                      </a:r>
                      <a:r>
                        <a:rPr kumimoji="0" lang="ru-RU" sz="1800" b="1" i="0" u="none" strike="noStrike" cap="none" normalizeH="0" baseline="0" dirty="0" smtClean="0">
                          <a:ln>
                            <a:noFill/>
                          </a:ln>
                          <a:solidFill>
                            <a:srgbClr val="7030A0"/>
                          </a:solidFill>
                          <a:effectLst/>
                          <a:latin typeface="Times New Roman" pitchFamily="18" charset="0"/>
                          <a:cs typeface="Times New Roman" pitchFamily="18" charset="0"/>
                        </a:rPr>
                        <a:t> нападу</a:t>
                      </a:r>
                      <a:endParaRPr kumimoji="0" lang="uk-UA" sz="18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Часто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приглушеність</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сплутаність</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свідомості</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сон</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95250" marR="0" lvl="0" indent="0" algn="just" defTabSz="914400" rtl="0" eaLnBrk="1" fontAlgn="base" latinLnBrk="0" hangingPunct="1">
                        <a:lnSpc>
                          <a:spcPct val="100000"/>
                        </a:lnSpc>
                        <a:spcBef>
                          <a:spcPct val="0"/>
                        </a:spcBef>
                        <a:spcAft>
                          <a:spcPts val="0"/>
                        </a:spcAft>
                        <a:buClrTx/>
                        <a:buSzTx/>
                        <a:buFontTx/>
                        <a:buNone/>
                        <a:tabLst/>
                      </a:pP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Помірна</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слабкість</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зі</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швидким</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поверненням</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до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звичного</a:t>
                      </a:r>
                      <a:r>
                        <a:rPr kumimoji="0" lang="ru-RU" sz="1600" b="0" i="0" u="none" strike="noStrike" cap="none" normalizeH="0" baseline="0" dirty="0" smtClean="0">
                          <a:ln>
                            <a:noFill/>
                          </a:ln>
                          <a:solidFill>
                            <a:srgbClr val="151515"/>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151515"/>
                          </a:solidFill>
                          <a:effectLst/>
                          <a:latin typeface="Times New Roman" pitchFamily="18" charset="0"/>
                          <a:cs typeface="Times New Roman" pitchFamily="18" charset="0"/>
                        </a:rPr>
                        <a:t>самопочуття</a:t>
                      </a:r>
                      <a:endPar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71500" y="0"/>
            <a:ext cx="8186738" cy="582613"/>
          </a:xfrm>
        </p:spPr>
        <p:txBody>
          <a:bodyPr rtlCol="0">
            <a:normAutofit/>
          </a:bodyPr>
          <a:lstStyle/>
          <a:p>
            <a:pPr fontAlgn="auto">
              <a:spcAft>
                <a:spcPts val="0"/>
              </a:spcAft>
              <a:defRPr/>
            </a:pPr>
            <a:r>
              <a:rPr lang="ru-RU" altLang="uk-UA" sz="2800" b="1" dirty="0" err="1" smtClean="0">
                <a:solidFill>
                  <a:srgbClr val="7030A0"/>
                </a:solidFill>
                <a:effectLst>
                  <a:outerShdw blurRad="38100" dist="38100" dir="2700000" algn="tl">
                    <a:srgbClr val="000000">
                      <a:alpha val="43137"/>
                    </a:srgbClr>
                  </a:outerShdw>
                </a:effectLst>
                <a:latin typeface="Arial" charset="0"/>
                <a:cs typeface="Arial" charset="0"/>
              </a:rPr>
              <a:t>Колапс</a:t>
            </a:r>
            <a:endParaRPr lang="ru-RU" altLang="uk-UA" sz="2800" b="1" dirty="0" smtClean="0">
              <a:solidFill>
                <a:srgbClr val="7030A0"/>
              </a:solidFill>
              <a:effectLst>
                <a:outerShdw blurRad="38100" dist="38100" dir="2700000" algn="tl">
                  <a:srgbClr val="000000">
                    <a:alpha val="43137"/>
                  </a:srgbClr>
                </a:outerShdw>
              </a:effectLst>
              <a:latin typeface="Arial" charset="0"/>
              <a:cs typeface="Arial" charset="0"/>
            </a:endParaRPr>
          </a:p>
        </p:txBody>
      </p:sp>
      <p:sp>
        <p:nvSpPr>
          <p:cNvPr id="14339" name="Rectangle 3"/>
          <p:cNvSpPr>
            <a:spLocks noGrp="1" noChangeArrowheads="1"/>
          </p:cNvSpPr>
          <p:nvPr>
            <p:ph sz="quarter" idx="4294967295"/>
          </p:nvPr>
        </p:nvSpPr>
        <p:spPr>
          <a:xfrm>
            <a:off x="214313" y="642938"/>
            <a:ext cx="5857875" cy="6019800"/>
          </a:xfrm>
        </p:spPr>
        <p:txBody>
          <a:bodyPr rtlCol="0">
            <a:normAutofit fontScale="92500" lnSpcReduction="10000"/>
          </a:bodyPr>
          <a:lstStyle/>
          <a:p>
            <a:pPr fontAlgn="auto">
              <a:lnSpc>
                <a:spcPct val="90000"/>
              </a:lnSpc>
              <a:spcAft>
                <a:spcPts val="0"/>
              </a:spcAft>
              <a:buFontTx/>
              <a:buNone/>
              <a:defRPr/>
            </a:pPr>
            <a:r>
              <a:rPr lang="uk-UA" altLang="uk-UA" sz="2600" b="1" i="1" dirty="0" smtClean="0">
                <a:latin typeface="Times New Roman" pitchFamily="18" charset="0"/>
                <a:cs typeface="Times New Roman" pitchFamily="18" charset="0"/>
              </a:rPr>
              <a:t>Колапс відрізняється від непритомності більшою тривалістю і тяжкістю явищ. </a:t>
            </a:r>
            <a:r>
              <a:rPr lang="uk-UA" altLang="uk-UA" sz="2000" dirty="0" smtClean="0">
                <a:latin typeface="Times New Roman" pitchFamily="18" charset="0"/>
                <a:cs typeface="Times New Roman" pitchFamily="18" charset="0"/>
              </a:rPr>
              <a:t>При ньому різко знижується тонус всієї кровоносної системи , що призводить до </a:t>
            </a:r>
            <a:r>
              <a:rPr lang="uk-UA" altLang="uk-UA" sz="2000" b="1" dirty="0" smtClean="0">
                <a:solidFill>
                  <a:srgbClr val="FF0000"/>
                </a:solidFill>
                <a:latin typeface="Times New Roman" pitchFamily="18" charset="0"/>
                <a:cs typeface="Times New Roman" pitchFamily="18" charset="0"/>
              </a:rPr>
              <a:t>падіння АТ і порушення серцевої діяльності.</a:t>
            </a:r>
          </a:p>
          <a:p>
            <a:pPr fontAlgn="auto">
              <a:lnSpc>
                <a:spcPct val="90000"/>
              </a:lnSpc>
              <a:spcAft>
                <a:spcPts val="0"/>
              </a:spcAft>
              <a:buFontTx/>
              <a:buNone/>
              <a:defRPr/>
            </a:pPr>
            <a:r>
              <a:rPr lang="uk-UA" altLang="uk-UA" sz="2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Причини:</a:t>
            </a:r>
          </a:p>
          <a:p>
            <a:pPr fontAlgn="auto">
              <a:spcBef>
                <a:spcPct val="0"/>
              </a:spcBef>
              <a:buFont typeface="Wingdings" pitchFamily="2" charset="2"/>
              <a:buChar char="v"/>
              <a:defRPr/>
            </a:pPr>
            <a:r>
              <a:rPr lang="uk-UA" altLang="uk-UA" sz="2000" dirty="0" smtClean="0">
                <a:latin typeface="Times New Roman" pitchFamily="18" charset="0"/>
                <a:cs typeface="Times New Roman" pitchFamily="18" charset="0"/>
              </a:rPr>
              <a:t>значна крововтрата</a:t>
            </a:r>
          </a:p>
          <a:p>
            <a:pPr fontAlgn="auto">
              <a:spcBef>
                <a:spcPct val="0"/>
              </a:spcBef>
              <a:buFont typeface="Wingdings" pitchFamily="2" charset="2"/>
              <a:buChar char="v"/>
              <a:defRPr/>
            </a:pPr>
            <a:r>
              <a:rPr lang="uk-UA" altLang="uk-UA" sz="2000" dirty="0" smtClean="0">
                <a:latin typeface="Times New Roman" pitchFamily="18" charset="0"/>
                <a:cs typeface="Times New Roman" pitchFamily="18" charset="0"/>
              </a:rPr>
              <a:t>удар у живіт</a:t>
            </a:r>
          </a:p>
          <a:p>
            <a:pPr fontAlgn="auto">
              <a:spcBef>
                <a:spcPct val="0"/>
              </a:spcBef>
              <a:buFont typeface="Wingdings" pitchFamily="2" charset="2"/>
              <a:buChar char="v"/>
              <a:defRPr/>
            </a:pPr>
            <a:r>
              <a:rPr lang="uk-UA" altLang="uk-UA" sz="2000" dirty="0" smtClean="0">
                <a:latin typeface="Times New Roman" pitchFamily="18" charset="0"/>
                <a:cs typeface="Times New Roman" pitchFamily="18" charset="0"/>
              </a:rPr>
              <a:t>різка зміна положення тіла</a:t>
            </a:r>
          </a:p>
          <a:p>
            <a:pPr fontAlgn="auto">
              <a:spcBef>
                <a:spcPct val="0"/>
              </a:spcBef>
              <a:buFont typeface="Wingdings" pitchFamily="2" charset="2"/>
              <a:buChar char="v"/>
              <a:defRPr/>
            </a:pPr>
            <a:r>
              <a:rPr lang="uk-UA" altLang="uk-UA" sz="2000" dirty="0" smtClean="0">
                <a:latin typeface="Times New Roman" pitchFamily="18" charset="0"/>
                <a:cs typeface="Times New Roman" pitchFamily="18" charset="0"/>
              </a:rPr>
              <a:t>ускладнення </a:t>
            </a:r>
            <a:r>
              <a:rPr lang="uk-UA" altLang="uk-UA" sz="2000" dirty="0" err="1" smtClean="0">
                <a:latin typeface="Times New Roman" pitchFamily="18" charset="0"/>
                <a:cs typeface="Times New Roman" pitchFamily="18" charset="0"/>
              </a:rPr>
              <a:t>певноо</a:t>
            </a:r>
            <a:r>
              <a:rPr lang="uk-UA" altLang="uk-UA" sz="2000" dirty="0" smtClean="0">
                <a:latin typeface="Times New Roman" pitchFamily="18" charset="0"/>
                <a:cs typeface="Times New Roman" pitchFamily="18" charset="0"/>
              </a:rPr>
              <a:t> захворювання (скарлатина, черевний або висипний тиф, хвороби серця і судин, харчові отруєння, гострий панкреатит, запалення легенів)</a:t>
            </a:r>
          </a:p>
          <a:p>
            <a:pPr fontAlgn="auto">
              <a:lnSpc>
                <a:spcPct val="90000"/>
              </a:lnSpc>
              <a:spcAft>
                <a:spcPts val="0"/>
              </a:spcAft>
              <a:buFontTx/>
              <a:buNone/>
              <a:defRPr/>
            </a:pPr>
            <a:r>
              <a:rPr lang="uk-UA" altLang="uk-UA" sz="2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Перша допомога:</a:t>
            </a:r>
          </a:p>
          <a:p>
            <a:pPr fontAlgn="auto">
              <a:lnSpc>
                <a:spcPct val="90000"/>
              </a:lnSpc>
              <a:spcAft>
                <a:spcPts val="0"/>
              </a:spcAft>
              <a:buFont typeface="Wingdings" pitchFamily="2" charset="2"/>
              <a:buChar char="v"/>
              <a:defRPr/>
            </a:pPr>
            <a:r>
              <a:rPr lang="uk-UA" altLang="uk-UA" sz="2000" dirty="0" smtClean="0">
                <a:latin typeface="Times New Roman" pitchFamily="18" charset="0"/>
                <a:cs typeface="Times New Roman" pitchFamily="18" charset="0"/>
              </a:rPr>
              <a:t>Припинення дії </a:t>
            </a:r>
            <a:r>
              <a:rPr lang="uk-UA" altLang="uk-UA" sz="2000" dirty="0" err="1" smtClean="0">
                <a:latin typeface="Times New Roman" pitchFamily="18" charset="0"/>
                <a:cs typeface="Times New Roman" pitchFamily="18" charset="0"/>
              </a:rPr>
              <a:t>травмуючого</a:t>
            </a:r>
            <a:r>
              <a:rPr lang="uk-UA" altLang="uk-UA" sz="2000" dirty="0" smtClean="0">
                <a:latin typeface="Times New Roman" pitchFamily="18" charset="0"/>
                <a:cs typeface="Times New Roman" pitchFamily="18" charset="0"/>
              </a:rPr>
              <a:t> фактора</a:t>
            </a:r>
          </a:p>
          <a:p>
            <a:pPr fontAlgn="auto">
              <a:lnSpc>
                <a:spcPct val="90000"/>
              </a:lnSpc>
              <a:spcAft>
                <a:spcPts val="0"/>
              </a:spcAft>
              <a:buFont typeface="Wingdings" pitchFamily="2" charset="2"/>
              <a:buChar char="v"/>
              <a:defRPr/>
            </a:pPr>
            <a:r>
              <a:rPr lang="uk-UA" altLang="uk-UA" sz="2000" dirty="0" smtClean="0">
                <a:latin typeface="Times New Roman" pitchFamily="18" charset="0"/>
                <a:cs typeface="Times New Roman" pitchFamily="18" charset="0"/>
              </a:rPr>
              <a:t>Усунення крововтрати</a:t>
            </a:r>
          </a:p>
          <a:p>
            <a:pPr fontAlgn="auto">
              <a:lnSpc>
                <a:spcPct val="90000"/>
              </a:lnSpc>
              <a:spcAft>
                <a:spcPts val="0"/>
              </a:spcAft>
              <a:buFont typeface="Wingdings" pitchFamily="2" charset="2"/>
              <a:buChar char="v"/>
              <a:defRPr/>
            </a:pPr>
            <a:r>
              <a:rPr lang="uk-UA" altLang="uk-UA" sz="2000" dirty="0" smtClean="0">
                <a:latin typeface="Times New Roman" pitchFamily="18" charset="0"/>
                <a:cs typeface="Times New Roman" pitchFamily="18" charset="0"/>
              </a:rPr>
              <a:t>Укласти в положення з піднятими ногами</a:t>
            </a:r>
          </a:p>
          <a:p>
            <a:pPr fontAlgn="auto">
              <a:lnSpc>
                <a:spcPct val="90000"/>
              </a:lnSpc>
              <a:spcAft>
                <a:spcPts val="0"/>
              </a:spcAft>
              <a:buFont typeface="Wingdings" pitchFamily="2" charset="2"/>
              <a:buChar char="v"/>
              <a:defRPr/>
            </a:pPr>
            <a:r>
              <a:rPr lang="uk-UA" altLang="uk-UA" sz="2000" dirty="0" smtClean="0">
                <a:latin typeface="Times New Roman" pitchFamily="18" charset="0"/>
                <a:cs typeface="Times New Roman" pitchFamily="18" charset="0"/>
              </a:rPr>
              <a:t>Тугі пов'язки на кінцівки, приплив свіжого повітря</a:t>
            </a:r>
          </a:p>
          <a:p>
            <a:pPr fontAlgn="auto">
              <a:lnSpc>
                <a:spcPct val="90000"/>
              </a:lnSpc>
              <a:spcAft>
                <a:spcPts val="0"/>
              </a:spcAft>
              <a:buFont typeface="Wingdings" pitchFamily="2" charset="2"/>
              <a:buChar char="v"/>
              <a:defRPr/>
            </a:pPr>
            <a:r>
              <a:rPr lang="uk-UA" altLang="uk-UA" sz="2000" dirty="0" smtClean="0">
                <a:latin typeface="Times New Roman" pitchFamily="18" charset="0"/>
                <a:cs typeface="Times New Roman" pitchFamily="18" charset="0"/>
              </a:rPr>
              <a:t>Викликати швидку допомогу</a:t>
            </a:r>
          </a:p>
          <a:p>
            <a:pPr fontAlgn="auto">
              <a:lnSpc>
                <a:spcPct val="90000"/>
              </a:lnSpc>
              <a:spcAft>
                <a:spcPts val="0"/>
              </a:spcAft>
              <a:buFont typeface="Wingdings" pitchFamily="2" charset="2"/>
              <a:buChar char="v"/>
              <a:defRPr/>
            </a:pPr>
            <a:r>
              <a:rPr lang="uk-UA" altLang="uk-UA" sz="2000" dirty="0" smtClean="0">
                <a:latin typeface="Times New Roman" pitchFamily="18" charset="0"/>
                <a:cs typeface="Times New Roman" pitchFamily="18" charset="0"/>
              </a:rPr>
              <a:t>При необхідності - штучне дихання і непрямий масаж серця.</a:t>
            </a:r>
          </a:p>
        </p:txBody>
      </p:sp>
      <p:sp>
        <p:nvSpPr>
          <p:cNvPr id="24580" name="Rectangle 4"/>
          <p:cNvSpPr>
            <a:spLocks noGrp="1" noChangeArrowheads="1"/>
          </p:cNvSpPr>
          <p:nvPr>
            <p:ph sz="quarter" idx="4294967295"/>
          </p:nvPr>
        </p:nvSpPr>
        <p:spPr>
          <a:xfrm>
            <a:off x="6072188" y="981075"/>
            <a:ext cx="3070225" cy="4805363"/>
          </a:xfrm>
        </p:spPr>
        <p:txBody>
          <a:bodyPr rtlCol="0">
            <a:normAutofit fontScale="92500" lnSpcReduction="20000"/>
          </a:bodyPr>
          <a:lstStyle/>
          <a:p>
            <a:pPr marL="274320" indent="-274320" fontAlgn="auto">
              <a:lnSpc>
                <a:spcPct val="90000"/>
              </a:lnSpc>
              <a:spcAft>
                <a:spcPts val="0"/>
              </a:spcAft>
              <a:buFontTx/>
              <a:buNone/>
              <a:defRPr/>
            </a:pPr>
            <a:r>
              <a:rPr lang="uk-UA" altLang="uk-UA" sz="2600" b="1" i="1" dirty="0" smtClean="0">
                <a:solidFill>
                  <a:srgbClr val="FF0000"/>
                </a:solidFill>
                <a:effectLst>
                  <a:outerShdw blurRad="38100" dist="38100" dir="2700000" algn="tl">
                    <a:srgbClr val="000000">
                      <a:alpha val="43137"/>
                    </a:srgbClr>
                  </a:outerShdw>
                </a:effectLst>
              </a:rPr>
              <a:t>Симптоми:</a:t>
            </a:r>
          </a:p>
          <a:p>
            <a:pPr marL="274320" indent="-274320" fontAlgn="auto">
              <a:lnSpc>
                <a:spcPct val="90000"/>
              </a:lnSpc>
              <a:spcAft>
                <a:spcPts val="0"/>
              </a:spcAft>
              <a:buFont typeface="Wingdings" pitchFamily="2" charset="2"/>
              <a:buChar char="v"/>
              <a:defRPr/>
            </a:pPr>
            <a:r>
              <a:rPr lang="uk-UA" altLang="uk-UA" sz="2100" dirty="0" smtClean="0"/>
              <a:t>блідість</a:t>
            </a:r>
          </a:p>
          <a:p>
            <a:pPr marL="274320" indent="-274320" fontAlgn="auto">
              <a:lnSpc>
                <a:spcPct val="90000"/>
              </a:lnSpc>
              <a:spcAft>
                <a:spcPts val="0"/>
              </a:spcAft>
              <a:buFont typeface="Wingdings" pitchFamily="2" charset="2"/>
              <a:buChar char="v"/>
              <a:defRPr/>
            </a:pPr>
            <a:r>
              <a:rPr lang="uk-UA" altLang="uk-UA" sz="2100" dirty="0" smtClean="0"/>
              <a:t>нерухомість</a:t>
            </a:r>
          </a:p>
          <a:p>
            <a:pPr marL="274320" indent="-274320" fontAlgn="auto">
              <a:lnSpc>
                <a:spcPct val="90000"/>
              </a:lnSpc>
              <a:spcAft>
                <a:spcPts val="0"/>
              </a:spcAft>
              <a:buFont typeface="Wingdings" pitchFamily="2" charset="2"/>
              <a:buChar char="v"/>
              <a:defRPr/>
            </a:pPr>
            <a:r>
              <a:rPr lang="uk-UA" altLang="uk-UA" sz="2100" dirty="0" smtClean="0"/>
              <a:t>холодний піт</a:t>
            </a:r>
          </a:p>
          <a:p>
            <a:pPr marL="274320" indent="-274320" fontAlgn="auto">
              <a:lnSpc>
                <a:spcPct val="90000"/>
              </a:lnSpc>
              <a:spcAft>
                <a:spcPts val="0"/>
              </a:spcAft>
              <a:buFont typeface="Wingdings" pitchFamily="2" charset="2"/>
              <a:buChar char="v"/>
              <a:defRPr/>
            </a:pPr>
            <a:r>
              <a:rPr lang="uk-UA" altLang="uk-UA" sz="2100" dirty="0" smtClean="0"/>
              <a:t>синюшність кінцівок і нігтьових фаланг</a:t>
            </a:r>
          </a:p>
          <a:p>
            <a:pPr marL="274320" indent="-274320" fontAlgn="auto">
              <a:lnSpc>
                <a:spcPct val="90000"/>
              </a:lnSpc>
              <a:spcAft>
                <a:spcPts val="0"/>
              </a:spcAft>
              <a:buFont typeface="Wingdings" pitchFamily="2" charset="2"/>
              <a:buChar char="v"/>
              <a:defRPr/>
            </a:pPr>
            <a:r>
              <a:rPr lang="uk-UA" altLang="uk-UA" sz="2100" dirty="0" smtClean="0"/>
              <a:t>поверхневе дихання</a:t>
            </a:r>
          </a:p>
          <a:p>
            <a:pPr marL="274320" indent="-274320" fontAlgn="auto">
              <a:lnSpc>
                <a:spcPct val="90000"/>
              </a:lnSpc>
              <a:spcAft>
                <a:spcPts val="0"/>
              </a:spcAft>
              <a:buFont typeface="Wingdings" pitchFamily="2" charset="2"/>
              <a:buChar char="v"/>
              <a:defRPr/>
            </a:pPr>
            <a:r>
              <a:rPr lang="uk-UA" altLang="uk-UA" sz="2100" dirty="0" smtClean="0"/>
              <a:t>ниткоподібний пульс</a:t>
            </a:r>
          </a:p>
          <a:p>
            <a:pPr marL="274320" indent="-274320" fontAlgn="auto">
              <a:lnSpc>
                <a:spcPct val="90000"/>
              </a:lnSpc>
              <a:spcAft>
                <a:spcPts val="0"/>
              </a:spcAft>
              <a:buFont typeface="Wingdings" pitchFamily="2" charset="2"/>
              <a:buChar char="v"/>
              <a:defRPr/>
            </a:pPr>
            <a:r>
              <a:rPr lang="uk-UA" altLang="uk-UA" sz="2100" dirty="0" smtClean="0"/>
              <a:t>температура тіла знижена на 1-2 градуси</a:t>
            </a:r>
          </a:p>
          <a:p>
            <a:pPr marL="274320" indent="-274320" fontAlgn="auto">
              <a:lnSpc>
                <a:spcPct val="90000"/>
              </a:lnSpc>
              <a:spcAft>
                <a:spcPts val="0"/>
              </a:spcAft>
              <a:buFont typeface="Wingdings" pitchFamily="2" charset="2"/>
              <a:buChar char="v"/>
              <a:defRPr/>
            </a:pPr>
            <a:r>
              <a:rPr lang="uk-UA" altLang="uk-UA" sz="2100" dirty="0" smtClean="0"/>
              <a:t>артеріальний тиск низький</a:t>
            </a:r>
          </a:p>
          <a:p>
            <a:pPr marL="274320" indent="-274320" fontAlgn="auto">
              <a:lnSpc>
                <a:spcPct val="90000"/>
              </a:lnSpc>
              <a:spcAft>
                <a:spcPts val="0"/>
              </a:spcAft>
              <a:buFont typeface="Wingdings" pitchFamily="2" charset="2"/>
              <a:buChar char="v"/>
              <a:defRPr/>
            </a:pPr>
            <a:r>
              <a:rPr lang="uk-UA" altLang="uk-UA" sz="2100" dirty="0" smtClean="0"/>
              <a:t>свідомість затемнена або відсутня</a:t>
            </a:r>
          </a:p>
          <a:p>
            <a:pPr marL="274320" indent="-274320" fontAlgn="auto">
              <a:lnSpc>
                <a:spcPct val="90000"/>
              </a:lnSpc>
              <a:spcAft>
                <a:spcPts val="0"/>
              </a:spcAft>
              <a:buFont typeface="Wingdings" pitchFamily="2" charset="2"/>
              <a:buChar char="v"/>
              <a:defRPr/>
            </a:pPr>
            <a:r>
              <a:rPr lang="uk-UA" altLang="uk-UA" sz="2100" dirty="0" smtClean="0"/>
              <a:t>у важких випадках - судоми</a:t>
            </a:r>
          </a:p>
          <a:p>
            <a:pPr marL="274320" indent="-274320" fontAlgn="auto">
              <a:lnSpc>
                <a:spcPct val="90000"/>
              </a:lnSpc>
              <a:spcAft>
                <a:spcPts val="0"/>
              </a:spcAft>
              <a:buFont typeface="Wingdings" pitchFamily="2" charset="2"/>
              <a:buChar char="v"/>
              <a:defRPr/>
            </a:pPr>
            <a:r>
              <a:rPr lang="uk-UA" altLang="uk-UA" sz="2100" dirty="0" smtClean="0"/>
              <a:t>серцева слабкість</a:t>
            </a:r>
          </a:p>
          <a:p>
            <a:pPr marL="274320" indent="-274320" fontAlgn="auto">
              <a:lnSpc>
                <a:spcPct val="90000"/>
              </a:lnSpc>
              <a:spcAft>
                <a:spcPts val="0"/>
              </a:spcAft>
              <a:buFont typeface="Wingdings" pitchFamily="2" charset="2"/>
              <a:buChar char="v"/>
              <a:defRPr/>
            </a:pPr>
            <a:r>
              <a:rPr lang="uk-UA" altLang="uk-UA" sz="2100" dirty="0" smtClean="0"/>
              <a:t>мимовільне відходження сечі і калу</a:t>
            </a:r>
            <a:endParaRPr lang="ru-RU" altLang="uk-UA"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500063"/>
          </a:xfrm>
        </p:spPr>
        <p:txBody>
          <a:bodyPr rtlCol="0">
            <a:noAutofit/>
          </a:bodyPr>
          <a:lstStyle/>
          <a:p>
            <a:pPr fontAlgn="auto">
              <a:spcAft>
                <a:spcPts val="0"/>
              </a:spcAft>
              <a:defRPr/>
            </a:pPr>
            <a:r>
              <a:rPr lang="ru-RU" altLang="uk-UA" sz="2800" b="1" dirty="0" smtClean="0">
                <a:solidFill>
                  <a:srgbClr val="7030A0"/>
                </a:solidFill>
                <a:effectLst>
                  <a:outerShdw blurRad="38100" dist="38100" dir="2700000" algn="tl">
                    <a:srgbClr val="000000">
                      <a:alpha val="43137"/>
                    </a:srgbClr>
                  </a:outerShdw>
                </a:effectLst>
                <a:latin typeface="Arial" charset="0"/>
                <a:cs typeface="Arial" charset="0"/>
              </a:rPr>
              <a:t>Шок</a:t>
            </a:r>
          </a:p>
        </p:txBody>
      </p:sp>
      <p:sp>
        <p:nvSpPr>
          <p:cNvPr id="48130" name="Rectangle 3"/>
          <p:cNvSpPr>
            <a:spLocks noGrp="1" noChangeArrowheads="1"/>
          </p:cNvSpPr>
          <p:nvPr>
            <p:ph sz="quarter" idx="4294967295"/>
          </p:nvPr>
        </p:nvSpPr>
        <p:spPr>
          <a:xfrm>
            <a:off x="285750" y="500063"/>
            <a:ext cx="4572000" cy="5929312"/>
          </a:xfrm>
        </p:spPr>
        <p:txBody>
          <a:bodyPr/>
          <a:lstStyle/>
          <a:p>
            <a:pPr>
              <a:buFontTx/>
              <a:buNone/>
            </a:pPr>
            <a:r>
              <a:rPr lang="uk-UA" altLang="uk-UA" sz="2800" b="1" u="sng" smtClean="0">
                <a:solidFill>
                  <a:srgbClr val="FF0000"/>
                </a:solidFill>
              </a:rPr>
              <a:t>Шок</a:t>
            </a:r>
            <a:r>
              <a:rPr lang="uk-UA" altLang="uk-UA" sz="2800" b="1" smtClean="0">
                <a:solidFill>
                  <a:srgbClr val="FF0000"/>
                </a:solidFill>
              </a:rPr>
              <a:t> </a:t>
            </a:r>
            <a:r>
              <a:rPr lang="uk-UA" altLang="uk-UA" sz="2000" smtClean="0"/>
              <a:t>- важкий стан, який розвивається </a:t>
            </a:r>
            <a:r>
              <a:rPr lang="uk-UA" altLang="uk-UA" sz="2000" b="1" smtClean="0"/>
              <a:t>під впливом надзвичайних больових подразників </a:t>
            </a:r>
            <a:r>
              <a:rPr lang="uk-UA" altLang="uk-UA" sz="2000" smtClean="0"/>
              <a:t>(сильний удар, інфаркт міокарда, виразка шлунка, напад панкреатиту), </a:t>
            </a:r>
            <a:r>
              <a:rPr lang="uk-UA" altLang="uk-UA" sz="2000" b="1" smtClean="0"/>
              <a:t>після переливання крові, введення сироваток і великої крововтрати</a:t>
            </a:r>
            <a:r>
              <a:rPr lang="uk-UA" altLang="uk-UA" sz="2000" smtClean="0"/>
              <a:t>.</a:t>
            </a:r>
          </a:p>
          <a:p>
            <a:pPr>
              <a:buFontTx/>
              <a:buNone/>
            </a:pPr>
            <a:endParaRPr lang="uk-UA" altLang="uk-UA" sz="2000" smtClean="0"/>
          </a:p>
          <a:p>
            <a:pPr>
              <a:spcBef>
                <a:spcPct val="0"/>
              </a:spcBef>
              <a:buFontTx/>
              <a:buNone/>
            </a:pPr>
            <a:r>
              <a:rPr lang="uk-UA" altLang="uk-UA" sz="2800" b="1" u="sng" smtClean="0">
                <a:solidFill>
                  <a:srgbClr val="FF0000"/>
                </a:solidFill>
              </a:rPr>
              <a:t>Симптоми:</a:t>
            </a:r>
          </a:p>
          <a:p>
            <a:pPr>
              <a:spcBef>
                <a:spcPct val="0"/>
              </a:spcBef>
              <a:buFont typeface="Wingdings" pitchFamily="2" charset="2"/>
              <a:buChar char="v"/>
            </a:pPr>
            <a:r>
              <a:rPr lang="uk-UA" altLang="uk-UA" sz="2000" smtClean="0"/>
              <a:t>млявість, апатія</a:t>
            </a:r>
          </a:p>
          <a:p>
            <a:pPr>
              <a:spcBef>
                <a:spcPct val="0"/>
              </a:spcBef>
              <a:buFont typeface="Wingdings" pitchFamily="2" charset="2"/>
              <a:buChar char="v"/>
            </a:pPr>
            <a:r>
              <a:rPr lang="uk-UA" altLang="uk-UA" sz="2000" smtClean="0"/>
              <a:t>майже немає скарг на біль</a:t>
            </a:r>
          </a:p>
          <a:p>
            <a:pPr>
              <a:spcBef>
                <a:spcPct val="0"/>
              </a:spcBef>
              <a:buFont typeface="Wingdings" pitchFamily="2" charset="2"/>
              <a:buChar char="v"/>
            </a:pPr>
            <a:r>
              <a:rPr lang="uk-UA" altLang="uk-UA" sz="2000" smtClean="0"/>
              <a:t>блідість</a:t>
            </a:r>
          </a:p>
          <a:p>
            <a:pPr>
              <a:spcBef>
                <a:spcPct val="0"/>
              </a:spcBef>
              <a:buFont typeface="Wingdings" pitchFamily="2" charset="2"/>
              <a:buChar char="v"/>
            </a:pPr>
            <a:r>
              <a:rPr lang="uk-UA" altLang="uk-UA" sz="2000" smtClean="0"/>
              <a:t>обличчя покрите холодним липким потом</a:t>
            </a:r>
          </a:p>
          <a:p>
            <a:pPr>
              <a:spcBef>
                <a:spcPct val="0"/>
              </a:spcBef>
              <a:buFont typeface="Wingdings" pitchFamily="2" charset="2"/>
              <a:buChar char="v"/>
            </a:pPr>
            <a:r>
              <a:rPr lang="uk-UA" altLang="uk-UA" sz="2000" smtClean="0"/>
              <a:t>рідке поверхневе дихання</a:t>
            </a:r>
          </a:p>
          <a:p>
            <a:pPr>
              <a:spcBef>
                <a:spcPct val="0"/>
              </a:spcBef>
              <a:buFont typeface="Wingdings" pitchFamily="2" charset="2"/>
              <a:buChar char="v"/>
            </a:pPr>
            <a:r>
              <a:rPr lang="uk-UA" altLang="uk-UA" sz="2000" smtClean="0"/>
              <a:t>малий і частий пульс</a:t>
            </a:r>
          </a:p>
          <a:p>
            <a:pPr>
              <a:spcBef>
                <a:spcPct val="0"/>
              </a:spcBef>
              <a:buFont typeface="Wingdings" pitchFamily="2" charset="2"/>
              <a:buChar char="v"/>
            </a:pPr>
            <a:r>
              <a:rPr lang="uk-UA" altLang="uk-UA" sz="2000" smtClean="0"/>
              <a:t>низький кров'яний тиск</a:t>
            </a:r>
          </a:p>
          <a:p>
            <a:endParaRPr lang="ru-RU" altLang="uk-UA" sz="1600" smtClean="0"/>
          </a:p>
        </p:txBody>
      </p:sp>
      <p:sp>
        <p:nvSpPr>
          <p:cNvPr id="15364" name="Rectangle 4"/>
          <p:cNvSpPr>
            <a:spLocks noGrp="1" noChangeArrowheads="1"/>
          </p:cNvSpPr>
          <p:nvPr>
            <p:ph sz="quarter" idx="4294967295"/>
          </p:nvPr>
        </p:nvSpPr>
        <p:spPr>
          <a:xfrm>
            <a:off x="5000625" y="642938"/>
            <a:ext cx="3857625" cy="5572125"/>
          </a:xfrm>
        </p:spPr>
        <p:txBody>
          <a:bodyPr rtlCol="0">
            <a:normAutofit/>
          </a:bodyPr>
          <a:lstStyle/>
          <a:p>
            <a:pPr fontAlgn="auto">
              <a:spcAft>
                <a:spcPts val="0"/>
              </a:spcAft>
              <a:buFontTx/>
              <a:buNone/>
              <a:defRPr/>
            </a:pPr>
            <a:r>
              <a:rPr lang="uk-UA" altLang="uk-UA" sz="24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Перша допомога:</a:t>
            </a:r>
          </a:p>
          <a:p>
            <a:pPr fontAlgn="auto">
              <a:spcAft>
                <a:spcPts val="0"/>
              </a:spcAft>
              <a:buFont typeface="Wingdings" pitchFamily="2" charset="2"/>
              <a:buChar char="v"/>
              <a:defRPr/>
            </a:pPr>
            <a:r>
              <a:rPr lang="uk-UA" altLang="uk-UA" sz="1800" dirty="0" smtClean="0">
                <a:latin typeface="Arial" pitchFamily="34" charset="0"/>
                <a:cs typeface="Arial" pitchFamily="34" charset="0"/>
              </a:rPr>
              <a:t>ліквідувати або зменшити причину шоку</a:t>
            </a:r>
          </a:p>
          <a:p>
            <a:pPr fontAlgn="auto">
              <a:spcAft>
                <a:spcPts val="0"/>
              </a:spcAft>
              <a:buFont typeface="Wingdings" pitchFamily="2" charset="2"/>
              <a:buChar char="v"/>
              <a:defRPr/>
            </a:pPr>
            <a:r>
              <a:rPr lang="uk-UA" altLang="uk-UA" sz="1800" dirty="0" smtClean="0">
                <a:latin typeface="Arial" pitchFamily="34" charset="0"/>
                <a:cs typeface="Arial" pitchFamily="34" charset="0"/>
              </a:rPr>
              <a:t>дати понюхати нашатирний спирт</a:t>
            </a:r>
          </a:p>
          <a:p>
            <a:pPr fontAlgn="auto">
              <a:spcAft>
                <a:spcPts val="0"/>
              </a:spcAft>
              <a:buFont typeface="Wingdings" pitchFamily="2" charset="2"/>
              <a:buChar char="v"/>
              <a:defRPr/>
            </a:pPr>
            <a:r>
              <a:rPr lang="uk-UA" altLang="uk-UA" sz="1800" dirty="0" smtClean="0">
                <a:latin typeface="Arial" pitchFamily="34" charset="0"/>
                <a:cs typeface="Arial" pitchFamily="34" charset="0"/>
              </a:rPr>
              <a:t>зігріти грілками</a:t>
            </a:r>
          </a:p>
          <a:p>
            <a:pPr fontAlgn="auto">
              <a:spcAft>
                <a:spcPts val="0"/>
              </a:spcAft>
              <a:buFont typeface="Wingdings" pitchFamily="2" charset="2"/>
              <a:buChar char="v"/>
              <a:defRPr/>
            </a:pPr>
            <a:r>
              <a:rPr lang="uk-UA" altLang="uk-UA" sz="1800" dirty="0" smtClean="0">
                <a:latin typeface="Arial" pitchFamily="34" charset="0"/>
                <a:cs typeface="Arial" pitchFamily="34" charset="0"/>
              </a:rPr>
              <a:t>дати чай, каву,</a:t>
            </a:r>
          </a:p>
          <a:p>
            <a:pPr fontAlgn="auto">
              <a:spcAft>
                <a:spcPts val="0"/>
              </a:spcAft>
              <a:buFont typeface="Wingdings" pitchFamily="2" charset="2"/>
              <a:buChar char="v"/>
              <a:defRPr/>
            </a:pPr>
            <a:r>
              <a:rPr lang="uk-UA" altLang="uk-UA" sz="1800" dirty="0" smtClean="0">
                <a:latin typeface="Arial" pitchFamily="34" charset="0"/>
                <a:cs typeface="Arial" pitchFamily="34" charset="0"/>
              </a:rPr>
              <a:t>викликати швидку допомогу</a:t>
            </a:r>
          </a:p>
          <a:p>
            <a:pPr fontAlgn="auto">
              <a:spcAft>
                <a:spcPts val="0"/>
              </a:spcAft>
              <a:buFont typeface="Wingdings" pitchFamily="2" charset="2"/>
              <a:buChar char="v"/>
              <a:defRPr/>
            </a:pPr>
            <a:r>
              <a:rPr lang="uk-UA" altLang="uk-UA" sz="1800" dirty="0" smtClean="0">
                <a:latin typeface="Arial" pitchFamily="34" charset="0"/>
                <a:cs typeface="Arial" pitchFamily="34" charset="0"/>
              </a:rPr>
              <a:t>при кровотечі - зупинити її, наклавши пов'язку, що давить</a:t>
            </a:r>
          </a:p>
          <a:p>
            <a:pPr fontAlgn="auto">
              <a:spcAft>
                <a:spcPts val="0"/>
              </a:spcAft>
              <a:buFont typeface="Wingdings" pitchFamily="2" charset="2"/>
              <a:buChar char="v"/>
              <a:defRPr/>
            </a:pPr>
            <a:r>
              <a:rPr lang="uk-UA" altLang="uk-UA" sz="1800" dirty="0" smtClean="0">
                <a:latin typeface="Arial" pitchFamily="34" charset="0"/>
                <a:cs typeface="Arial" pitchFamily="34" charset="0"/>
              </a:rPr>
              <a:t>тепліше укутати хворого</a:t>
            </a:r>
          </a:p>
          <a:p>
            <a:pPr fontAlgn="auto">
              <a:spcAft>
                <a:spcPts val="0"/>
              </a:spcAft>
              <a:buFont typeface="Wingdings" pitchFamily="2" charset="2"/>
              <a:buChar char="v"/>
              <a:defRPr/>
            </a:pPr>
            <a:r>
              <a:rPr lang="uk-UA" altLang="uk-UA" sz="1800" dirty="0" smtClean="0">
                <a:latin typeface="Arial" pitchFamily="34" charset="0"/>
                <a:cs typeface="Arial" pitchFamily="34" charset="0"/>
              </a:rPr>
              <a:t>при переломах - накласти шину</a:t>
            </a:r>
          </a:p>
          <a:p>
            <a:pPr fontAlgn="auto">
              <a:spcAft>
                <a:spcPts val="0"/>
              </a:spcAft>
              <a:buFont typeface="Wingdings" pitchFamily="2" charset="2"/>
              <a:buChar char="v"/>
              <a:defRPr/>
            </a:pPr>
            <a:r>
              <a:rPr lang="uk-UA" altLang="uk-UA" sz="1800" dirty="0" smtClean="0">
                <a:latin typeface="Arial" pitchFamily="34" charset="0"/>
                <a:cs typeface="Arial" pitchFamily="34" charset="0"/>
              </a:rPr>
              <a:t>контроль дихання та роботи серця, при необхідності провести штучне дихання і непрямий масаж серця</a:t>
            </a:r>
          </a:p>
          <a:p>
            <a:pPr fontAlgn="auto">
              <a:spcAft>
                <a:spcPts val="0"/>
              </a:spcAft>
              <a:buFontTx/>
              <a:buNone/>
              <a:defRPr/>
            </a:pPr>
            <a:endParaRPr lang="ru-RU" altLang="uk-UA" sz="1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Заголовок 1"/>
          <p:cNvSpPr>
            <a:spLocks noGrp="1"/>
          </p:cNvSpPr>
          <p:nvPr>
            <p:ph type="title"/>
          </p:nvPr>
        </p:nvSpPr>
        <p:spPr/>
        <p:txBody>
          <a:bodyPr/>
          <a:lstStyle/>
          <a:p>
            <a:r>
              <a:rPr lang="uk-UA" smtClean="0"/>
              <a:t>Класифікація шоку</a:t>
            </a:r>
          </a:p>
        </p:txBody>
      </p:sp>
      <p:sp>
        <p:nvSpPr>
          <p:cNvPr id="4" name="Rectangle 3"/>
          <p:cNvSpPr>
            <a:spLocks noGrp="1" noChangeArrowheads="1"/>
          </p:cNvSpPr>
          <p:nvPr>
            <p:ph sz="quarter" idx="4294967295"/>
          </p:nvPr>
        </p:nvSpPr>
        <p:spPr>
          <a:xfrm>
            <a:off x="457200" y="642938"/>
            <a:ext cx="7467600" cy="5830887"/>
          </a:xfrm>
          <a:solidFill>
            <a:srgbClr val="FFFF00"/>
          </a:solidFill>
        </p:spPr>
        <p:txBody>
          <a:bodyPr rtlCol="0">
            <a:normAutofit lnSpcReduction="10000"/>
          </a:bodyPr>
          <a:lstStyle/>
          <a:p>
            <a:pPr marL="533400" indent="-533400" fontAlgn="auto">
              <a:spcAft>
                <a:spcPts val="0"/>
              </a:spcAft>
              <a:buClr>
                <a:srgbClr val="660066"/>
              </a:buClr>
              <a:buSzPct val="120000"/>
              <a:buFont typeface="Wingdings" pitchFamily="2" charset="2"/>
              <a:buAutoNum type="arabicPeriod"/>
              <a:defRPr/>
            </a:pPr>
            <a:r>
              <a:rPr lang="uk-UA" altLang="uk-UA" sz="2800" b="1" dirty="0" smtClean="0"/>
              <a:t>Травматичний</a:t>
            </a:r>
          </a:p>
          <a:p>
            <a:pPr marL="514350" indent="-514350" fontAlgn="auto">
              <a:spcAft>
                <a:spcPts val="0"/>
              </a:spcAft>
              <a:buClr>
                <a:srgbClr val="660066"/>
              </a:buClr>
              <a:buSzPct val="120000"/>
              <a:buFont typeface="+mj-lt"/>
              <a:buAutoNum type="arabicPeriod"/>
              <a:defRPr/>
            </a:pPr>
            <a:endParaRPr lang="ru-RU" altLang="uk-UA" sz="2800" b="1" dirty="0" smtClean="0"/>
          </a:p>
          <a:p>
            <a:pPr marL="514350" indent="-514350" fontAlgn="auto">
              <a:spcAft>
                <a:spcPts val="0"/>
              </a:spcAft>
              <a:buClr>
                <a:srgbClr val="660066"/>
              </a:buClr>
              <a:buSzPct val="120000"/>
              <a:buFont typeface="+mj-lt"/>
              <a:buAutoNum type="arabicPeriod"/>
              <a:defRPr/>
            </a:pPr>
            <a:endParaRPr lang="uk-UA" altLang="uk-UA" sz="2800" b="1" dirty="0" smtClean="0"/>
          </a:p>
          <a:p>
            <a:pPr marL="533400" indent="-533400" fontAlgn="auto">
              <a:spcAft>
                <a:spcPts val="0"/>
              </a:spcAft>
              <a:buClr>
                <a:srgbClr val="660066"/>
              </a:buClr>
              <a:buSzPct val="120000"/>
              <a:buFont typeface="Wingdings" pitchFamily="2" charset="2"/>
              <a:buAutoNum type="arabicPeriod"/>
              <a:defRPr/>
            </a:pPr>
            <a:r>
              <a:rPr lang="uk-UA" altLang="uk-UA" sz="2800" b="1" dirty="0" err="1" smtClean="0"/>
              <a:t>Геморагічний</a:t>
            </a:r>
            <a:r>
              <a:rPr lang="uk-UA" altLang="uk-UA" sz="2800" b="1" dirty="0" smtClean="0"/>
              <a:t> або </a:t>
            </a:r>
            <a:r>
              <a:rPr lang="uk-UA" altLang="uk-UA" sz="2800" b="1" dirty="0" err="1" smtClean="0"/>
              <a:t>гіповолемічний</a:t>
            </a:r>
            <a:endParaRPr lang="uk-UA" altLang="uk-UA" sz="2800" b="1" dirty="0" smtClean="0"/>
          </a:p>
          <a:p>
            <a:pPr marL="533400" indent="-533400" fontAlgn="auto">
              <a:spcAft>
                <a:spcPts val="0"/>
              </a:spcAft>
              <a:buClr>
                <a:srgbClr val="660066"/>
              </a:buClr>
              <a:buSzPct val="120000"/>
              <a:buFont typeface="Wingdings" pitchFamily="2" charset="2"/>
              <a:buAutoNum type="arabicPeriod"/>
              <a:defRPr/>
            </a:pPr>
            <a:endParaRPr lang="uk-UA" altLang="uk-UA" sz="2800" b="1" dirty="0" smtClean="0"/>
          </a:p>
          <a:p>
            <a:pPr marL="514350" indent="-514350" fontAlgn="auto">
              <a:spcAft>
                <a:spcPts val="0"/>
              </a:spcAft>
              <a:buClr>
                <a:srgbClr val="660066"/>
              </a:buClr>
              <a:buSzPct val="120000"/>
              <a:buFont typeface="+mj-lt"/>
              <a:buAutoNum type="arabicPeriod"/>
              <a:defRPr/>
            </a:pPr>
            <a:endParaRPr lang="uk-UA" altLang="uk-UA" sz="2800" b="1" dirty="0"/>
          </a:p>
          <a:p>
            <a:pPr marL="533400" indent="-533400" fontAlgn="auto">
              <a:spcAft>
                <a:spcPts val="0"/>
              </a:spcAft>
              <a:buClr>
                <a:srgbClr val="660066"/>
              </a:buClr>
              <a:buSzPct val="120000"/>
              <a:buFont typeface="Wingdings" pitchFamily="2" charset="2"/>
              <a:buAutoNum type="arabicPeriod"/>
              <a:defRPr/>
            </a:pPr>
            <a:r>
              <a:rPr lang="uk-UA" altLang="uk-UA" sz="2800" b="1" dirty="0" smtClean="0"/>
              <a:t>Септичний</a:t>
            </a:r>
          </a:p>
          <a:p>
            <a:pPr marL="533400" indent="-533400" fontAlgn="auto">
              <a:spcAft>
                <a:spcPts val="0"/>
              </a:spcAft>
              <a:buClr>
                <a:srgbClr val="660066"/>
              </a:buClr>
              <a:buSzPct val="120000"/>
              <a:buFont typeface="Wingdings" pitchFamily="2" charset="2"/>
              <a:buAutoNum type="arabicPeriod"/>
              <a:defRPr/>
            </a:pPr>
            <a:endParaRPr lang="uk-UA" altLang="uk-UA" sz="2800" b="1" dirty="0" smtClean="0"/>
          </a:p>
          <a:p>
            <a:pPr marL="533400" indent="-533400" fontAlgn="auto">
              <a:spcAft>
                <a:spcPts val="0"/>
              </a:spcAft>
              <a:buClr>
                <a:srgbClr val="660066"/>
              </a:buClr>
              <a:buSzPct val="120000"/>
              <a:buFont typeface="Wingdings" pitchFamily="2" charset="2"/>
              <a:buAutoNum type="arabicPeriod"/>
              <a:defRPr/>
            </a:pPr>
            <a:r>
              <a:rPr lang="uk-UA" altLang="uk-UA" sz="2800" b="1" dirty="0" smtClean="0"/>
              <a:t>Анафілактичний</a:t>
            </a:r>
          </a:p>
          <a:p>
            <a:pPr marL="533400" indent="-533400" fontAlgn="auto">
              <a:spcAft>
                <a:spcPts val="0"/>
              </a:spcAft>
              <a:buClr>
                <a:srgbClr val="660066"/>
              </a:buClr>
              <a:buSzPct val="120000"/>
              <a:buFont typeface="Wingdings" pitchFamily="2" charset="2"/>
              <a:buAutoNum type="arabicPeriod"/>
              <a:defRPr/>
            </a:pPr>
            <a:endParaRPr lang="uk-UA" altLang="uk-UA" sz="2800" b="1" dirty="0" smtClean="0"/>
          </a:p>
          <a:p>
            <a:pPr marL="533400" indent="-533400" fontAlgn="auto">
              <a:spcAft>
                <a:spcPts val="0"/>
              </a:spcAft>
              <a:buClr>
                <a:srgbClr val="660066"/>
              </a:buClr>
              <a:buSzPct val="120000"/>
              <a:buFont typeface="Wingdings" pitchFamily="2" charset="2"/>
              <a:buAutoNum type="arabicPeriod"/>
              <a:defRPr/>
            </a:pPr>
            <a:endParaRPr lang="uk-UA" altLang="uk-UA" sz="2800" b="1" dirty="0"/>
          </a:p>
          <a:p>
            <a:pPr marL="533400" indent="-533400" fontAlgn="auto">
              <a:spcAft>
                <a:spcPts val="0"/>
              </a:spcAft>
              <a:buClr>
                <a:srgbClr val="660066"/>
              </a:buClr>
              <a:buSzPct val="120000"/>
              <a:buFont typeface="Wingdings" pitchFamily="2" charset="2"/>
              <a:buAutoNum type="arabicPeriod"/>
              <a:defRPr/>
            </a:pPr>
            <a:r>
              <a:rPr lang="uk-UA" altLang="uk-UA" sz="2800" b="1" dirty="0" err="1" smtClean="0"/>
              <a:t>Кардіогенний</a:t>
            </a:r>
            <a:endParaRPr lang="uk-UA" altLang="uk-UA" sz="2800" b="1" dirty="0" smtClean="0"/>
          </a:p>
          <a:p>
            <a:pPr marL="742950" indent="-742950" fontAlgn="auto">
              <a:spcAft>
                <a:spcPts val="0"/>
              </a:spcAft>
              <a:buClr>
                <a:srgbClr val="660066"/>
              </a:buClr>
              <a:buSzPct val="120000"/>
              <a:buFont typeface="+mj-lt"/>
              <a:buAutoNum type="arabicPeriod"/>
              <a:defRPr/>
            </a:pPr>
            <a:endParaRPr lang="ru-RU" altLang="uk-UA" sz="3600" b="1" dirty="0"/>
          </a:p>
        </p:txBody>
      </p:sp>
      <p:sp>
        <p:nvSpPr>
          <p:cNvPr id="49155" name="AutoShape 9"/>
          <p:cNvSpPr>
            <a:spLocks noChangeArrowheads="1"/>
          </p:cNvSpPr>
          <p:nvPr/>
        </p:nvSpPr>
        <p:spPr bwMode="auto">
          <a:xfrm>
            <a:off x="3995738" y="5876925"/>
            <a:ext cx="5148262" cy="936625"/>
          </a:xfrm>
          <a:prstGeom prst="wedgeRectCallout">
            <a:avLst>
              <a:gd name="adj1" fmla="val -64667"/>
              <a:gd name="adj2" fmla="val -22282"/>
            </a:avLst>
          </a:prstGeom>
          <a:gradFill rotWithShape="1">
            <a:gsLst>
              <a:gs pos="0">
                <a:schemeClr val="bg1"/>
              </a:gs>
              <a:gs pos="100000">
                <a:schemeClr val="accent1"/>
              </a:gs>
            </a:gsLst>
            <a:lin ang="5400000" scaled="1"/>
          </a:gradFill>
          <a:ln w="9525">
            <a:solidFill>
              <a:schemeClr val="tx1"/>
            </a:solidFill>
            <a:miter lim="800000"/>
            <a:headEnd/>
            <a:tailEnd/>
          </a:ln>
        </p:spPr>
        <p:txBody>
          <a:bodyPr/>
          <a:lstStyle/>
          <a:p>
            <a:r>
              <a:rPr lang="uk-UA" altLang="uk-UA" sz="1600">
                <a:latin typeface="Calibri" pitchFamily="34" charset="0"/>
              </a:rPr>
              <a:t>Порушення насосної функції серця, аритмії внаслідок інфаркту міокарда, міокардиту або токсичного ураження міокарда</a:t>
            </a:r>
          </a:p>
        </p:txBody>
      </p:sp>
      <p:sp>
        <p:nvSpPr>
          <p:cNvPr id="49156" name="AutoShape 8"/>
          <p:cNvSpPr>
            <a:spLocks noChangeArrowheads="1"/>
          </p:cNvSpPr>
          <p:nvPr/>
        </p:nvSpPr>
        <p:spPr bwMode="auto">
          <a:xfrm>
            <a:off x="3995738" y="4857750"/>
            <a:ext cx="5148262" cy="785813"/>
          </a:xfrm>
          <a:prstGeom prst="wedgeRectCallout">
            <a:avLst>
              <a:gd name="adj1" fmla="val -88815"/>
              <a:gd name="adj2" fmla="val -50500"/>
            </a:avLst>
          </a:prstGeom>
          <a:gradFill rotWithShape="1">
            <a:gsLst>
              <a:gs pos="0">
                <a:schemeClr val="bg1"/>
              </a:gs>
              <a:gs pos="100000">
                <a:schemeClr val="accent1"/>
              </a:gs>
            </a:gsLst>
            <a:lin ang="5400000" scaled="1"/>
          </a:gradFill>
          <a:ln w="9525">
            <a:solidFill>
              <a:schemeClr val="tx1"/>
            </a:solidFill>
            <a:miter lim="800000"/>
            <a:headEnd/>
            <a:tailEnd/>
          </a:ln>
        </p:spPr>
        <p:txBody>
          <a:bodyPr/>
          <a:lstStyle/>
          <a:p>
            <a:r>
              <a:rPr lang="uk-UA" altLang="uk-UA">
                <a:latin typeface="Calibri" pitchFamily="34" charset="0"/>
              </a:rPr>
              <a:t>Різке зниження тонусу судин під впливом гістаміна та інших медіаторів</a:t>
            </a:r>
          </a:p>
        </p:txBody>
      </p:sp>
      <p:sp>
        <p:nvSpPr>
          <p:cNvPr id="49157" name="AutoShape 6"/>
          <p:cNvSpPr>
            <a:spLocks noChangeArrowheads="1"/>
          </p:cNvSpPr>
          <p:nvPr/>
        </p:nvSpPr>
        <p:spPr bwMode="auto">
          <a:xfrm>
            <a:off x="5578475" y="2428875"/>
            <a:ext cx="3565525" cy="857250"/>
          </a:xfrm>
          <a:prstGeom prst="wedgeRectCallout">
            <a:avLst>
              <a:gd name="adj1" fmla="val -122116"/>
              <a:gd name="adj2" fmla="val -36065"/>
            </a:avLst>
          </a:prstGeom>
          <a:gradFill rotWithShape="1">
            <a:gsLst>
              <a:gs pos="0">
                <a:schemeClr val="bg1"/>
              </a:gs>
              <a:gs pos="100000">
                <a:schemeClr val="accent1"/>
              </a:gs>
            </a:gsLst>
            <a:lin ang="5400000" scaled="1"/>
          </a:gradFill>
          <a:ln w="9525">
            <a:solidFill>
              <a:schemeClr val="tx1"/>
            </a:solidFill>
            <a:miter lim="800000"/>
            <a:headEnd/>
            <a:tailEnd/>
          </a:ln>
        </p:spPr>
        <p:txBody>
          <a:bodyPr/>
          <a:lstStyle/>
          <a:p>
            <a:pPr>
              <a:buClr>
                <a:srgbClr val="660066"/>
              </a:buClr>
              <a:buSzPct val="120000"/>
              <a:buFont typeface="Times New Roman" pitchFamily="18" charset="0"/>
              <a:buChar char="►"/>
            </a:pPr>
            <a:r>
              <a:rPr lang="ru-RU" altLang="uk-UA">
                <a:latin typeface="Calibri" pitchFamily="34" charset="0"/>
              </a:rPr>
              <a:t> </a:t>
            </a:r>
            <a:r>
              <a:rPr lang="uk-UA" altLang="uk-UA" sz="1600">
                <a:latin typeface="Calibri" pitchFamily="34" charset="0"/>
              </a:rPr>
              <a:t>кровотеча, гостра крововтрата</a:t>
            </a:r>
          </a:p>
          <a:p>
            <a:pPr>
              <a:buClr>
                <a:srgbClr val="660066"/>
              </a:buClr>
              <a:buSzPct val="120000"/>
              <a:buFont typeface="Times New Roman" pitchFamily="18" charset="0"/>
              <a:buChar char="►"/>
            </a:pPr>
            <a:r>
              <a:rPr lang="uk-UA" altLang="uk-UA" sz="1600">
                <a:latin typeface="Calibri" pitchFamily="34" charset="0"/>
              </a:rPr>
              <a:t>гостре порушення водного балансу – зневоднення організму</a:t>
            </a:r>
          </a:p>
        </p:txBody>
      </p:sp>
      <p:sp>
        <p:nvSpPr>
          <p:cNvPr id="49158" name="AutoShape 4"/>
          <p:cNvSpPr>
            <a:spLocks noChangeArrowheads="1"/>
          </p:cNvSpPr>
          <p:nvPr/>
        </p:nvSpPr>
        <p:spPr bwMode="auto">
          <a:xfrm>
            <a:off x="4786313" y="285750"/>
            <a:ext cx="4357687" cy="1643063"/>
          </a:xfrm>
          <a:prstGeom prst="wedgeRectCallout">
            <a:avLst>
              <a:gd name="adj1" fmla="val -84347"/>
              <a:gd name="adj2" fmla="val -4463"/>
            </a:avLst>
          </a:prstGeom>
          <a:gradFill rotWithShape="1">
            <a:gsLst>
              <a:gs pos="0">
                <a:schemeClr val="bg1"/>
              </a:gs>
              <a:gs pos="100000">
                <a:schemeClr val="accent1"/>
              </a:gs>
            </a:gsLst>
            <a:lin ang="5400000" scaled="1"/>
          </a:gradFill>
          <a:ln w="9525">
            <a:solidFill>
              <a:schemeClr val="tx1"/>
            </a:solidFill>
            <a:miter lim="800000"/>
            <a:headEnd/>
            <a:tailEnd/>
          </a:ln>
        </p:spPr>
        <p:txBody>
          <a:bodyPr/>
          <a:lstStyle/>
          <a:p>
            <a:pPr algn="just">
              <a:buClr>
                <a:srgbClr val="660066"/>
              </a:buClr>
              <a:buSzPct val="120000"/>
              <a:buFont typeface="Times New Roman" pitchFamily="18" charset="0"/>
              <a:buChar char="►"/>
            </a:pPr>
            <a:r>
              <a:rPr lang="ru-RU" altLang="uk-UA" sz="1600">
                <a:latin typeface="Calibri" pitchFamily="34" charset="0"/>
              </a:rPr>
              <a:t> </a:t>
            </a:r>
            <a:r>
              <a:rPr lang="uk-UA" altLang="uk-UA" sz="1600">
                <a:latin typeface="Calibri" pitchFamily="34" charset="0"/>
              </a:rPr>
              <a:t>у результаті механічної травми (рани, переломи кісток, здавлення тканин тощо)</a:t>
            </a:r>
          </a:p>
          <a:p>
            <a:pPr algn="just">
              <a:buClr>
                <a:srgbClr val="660066"/>
              </a:buClr>
              <a:buSzPct val="120000"/>
              <a:buFont typeface="Times New Roman" pitchFamily="18" charset="0"/>
              <a:buChar char="►"/>
            </a:pPr>
            <a:r>
              <a:rPr lang="uk-UA" altLang="uk-UA" sz="1600">
                <a:latin typeface="Calibri" pitchFamily="34" charset="0"/>
              </a:rPr>
              <a:t> опіковий шок (термічні і хімічні опіки)</a:t>
            </a:r>
          </a:p>
          <a:p>
            <a:pPr algn="just">
              <a:buClr>
                <a:srgbClr val="660066"/>
              </a:buClr>
              <a:buSzPct val="120000"/>
              <a:buFont typeface="Times New Roman" pitchFamily="18" charset="0"/>
              <a:buChar char="►"/>
            </a:pPr>
            <a:r>
              <a:rPr lang="uk-UA" altLang="uk-UA" sz="1600">
                <a:latin typeface="Calibri" pitchFamily="34" charset="0"/>
              </a:rPr>
              <a:t> вплив низької температури (холодовий шок)</a:t>
            </a:r>
          </a:p>
          <a:p>
            <a:pPr algn="just">
              <a:buClr>
                <a:srgbClr val="660066"/>
              </a:buClr>
              <a:buSzPct val="120000"/>
              <a:buFont typeface="Times New Roman" pitchFamily="18" charset="0"/>
              <a:buChar char="►"/>
            </a:pPr>
            <a:r>
              <a:rPr lang="uk-UA" altLang="uk-UA" sz="1600">
                <a:latin typeface="Calibri" pitchFamily="34" charset="0"/>
              </a:rPr>
              <a:t> у результаті електротравми (електричний шок)</a:t>
            </a:r>
          </a:p>
        </p:txBody>
      </p:sp>
      <p:sp>
        <p:nvSpPr>
          <p:cNvPr id="49159" name="AutoShape 7"/>
          <p:cNvSpPr>
            <a:spLocks noChangeArrowheads="1"/>
          </p:cNvSpPr>
          <p:nvPr/>
        </p:nvSpPr>
        <p:spPr bwMode="auto">
          <a:xfrm>
            <a:off x="4572000" y="3429000"/>
            <a:ext cx="4572000" cy="1214438"/>
          </a:xfrm>
          <a:prstGeom prst="wedgeRectCallout">
            <a:avLst>
              <a:gd name="adj1" fmla="val -84912"/>
              <a:gd name="adj2" fmla="val -30736"/>
            </a:avLst>
          </a:prstGeom>
          <a:gradFill rotWithShape="1">
            <a:gsLst>
              <a:gs pos="0">
                <a:srgbClr val="FFFFFF"/>
              </a:gs>
              <a:gs pos="100000">
                <a:schemeClr val="accent1"/>
              </a:gs>
            </a:gsLst>
            <a:lin ang="5400000" scaled="1"/>
          </a:gradFill>
          <a:ln w="9525">
            <a:solidFill>
              <a:schemeClr val="tx1"/>
            </a:solidFill>
            <a:miter lim="800000"/>
            <a:headEnd/>
            <a:tailEnd/>
          </a:ln>
        </p:spPr>
        <p:txBody>
          <a:bodyPr/>
          <a:lstStyle/>
          <a:p>
            <a:r>
              <a:rPr lang="uk-UA" altLang="uk-UA" sz="1600">
                <a:latin typeface="Calibri" pitchFamily="34" charset="0"/>
              </a:rPr>
              <a:t>Розповсюджені гнійні процеси, викликані грампозитивною чи грамнегативною флорою, що призводить до спазму або парезу капілярів і порушення мікроциркуляції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Заголовок 1"/>
          <p:cNvSpPr>
            <a:spLocks noGrp="1"/>
          </p:cNvSpPr>
          <p:nvPr>
            <p:ph type="title"/>
          </p:nvPr>
        </p:nvSpPr>
        <p:spPr>
          <a:xfrm>
            <a:off x="539750" y="0"/>
            <a:ext cx="8604250" cy="1143000"/>
          </a:xfrm>
        </p:spPr>
        <p:txBody>
          <a:bodyPr/>
          <a:lstStyle/>
          <a:p>
            <a:r>
              <a:rPr lang="uk-UA" b="1" i="1" smtClean="0">
                <a:solidFill>
                  <a:srgbClr val="FF0000"/>
                </a:solidFill>
              </a:rPr>
              <a:t>Ступені тяжкості шоку</a:t>
            </a:r>
          </a:p>
        </p:txBody>
      </p:sp>
      <p:sp>
        <p:nvSpPr>
          <p:cNvPr id="17411" name="Объект 2"/>
          <p:cNvSpPr>
            <a:spLocks noGrp="1"/>
          </p:cNvSpPr>
          <p:nvPr>
            <p:ph sz="quarter" idx="4294967295"/>
          </p:nvPr>
        </p:nvSpPr>
        <p:spPr>
          <a:xfrm>
            <a:off x="428625" y="1071563"/>
            <a:ext cx="8429625" cy="5357812"/>
          </a:xfrm>
        </p:spPr>
        <p:txBody>
          <a:bodyPr rtlCol="0">
            <a:normAutofit lnSpcReduction="10000"/>
          </a:bodyPr>
          <a:lstStyle/>
          <a:p>
            <a:pPr marL="273050" indent="-273050" algn="just" fontAlgn="auto">
              <a:buFont typeface="Wingdings" pitchFamily="2" charset="2"/>
              <a:buChar char=""/>
              <a:defRPr/>
            </a:pPr>
            <a:r>
              <a:rPr lang="en-US" sz="2400" b="1" dirty="0" smtClean="0">
                <a:solidFill>
                  <a:srgbClr val="FF0000"/>
                </a:solidFill>
              </a:rPr>
              <a:t>I </a:t>
            </a:r>
            <a:r>
              <a:rPr lang="uk-UA" sz="2400" b="1" dirty="0" smtClean="0">
                <a:solidFill>
                  <a:srgbClr val="FF0000"/>
                </a:solidFill>
              </a:rPr>
              <a:t>ступінь </a:t>
            </a:r>
            <a:r>
              <a:rPr lang="uk-UA" sz="2400" b="1" dirty="0" smtClean="0"/>
              <a:t>- свідомість збережена, хворий контактний, злегка загальмований. Систолічний АТ трохи знижено, але перевищує 90 </a:t>
            </a:r>
            <a:r>
              <a:rPr lang="uk-UA" sz="2400" b="1" dirty="0" err="1" smtClean="0"/>
              <a:t>мм.рт.ст</a:t>
            </a:r>
            <a:r>
              <a:rPr lang="uk-UA" sz="2400" b="1" dirty="0" smtClean="0"/>
              <a:t>., пульс злегка прискорений. Шкіра бліда, іноді м'язове тремтіння.</a:t>
            </a:r>
          </a:p>
          <a:p>
            <a:pPr marL="273050" indent="-273050" algn="just" fontAlgn="auto">
              <a:buFont typeface="Wingdings" pitchFamily="2" charset="2"/>
              <a:buChar char=""/>
              <a:defRPr/>
            </a:pPr>
            <a:r>
              <a:rPr lang="en-US" sz="2400" b="1" dirty="0" smtClean="0">
                <a:solidFill>
                  <a:srgbClr val="FF0000"/>
                </a:solidFill>
              </a:rPr>
              <a:t>II </a:t>
            </a:r>
            <a:r>
              <a:rPr lang="uk-UA" sz="2400" b="1" dirty="0" smtClean="0">
                <a:solidFill>
                  <a:srgbClr val="FF0000"/>
                </a:solidFill>
              </a:rPr>
              <a:t>ступінь </a:t>
            </a:r>
            <a:r>
              <a:rPr lang="uk-UA" sz="2400" b="1" dirty="0" smtClean="0"/>
              <a:t>- свідомість збережена, хворий загальмований. Шкіра бліда , холодна, липкий піт, невеликий </a:t>
            </a:r>
            <a:r>
              <a:rPr lang="uk-UA" sz="2400" b="1" dirty="0" err="1" smtClean="0"/>
              <a:t>акроціаноз</a:t>
            </a:r>
            <a:r>
              <a:rPr lang="uk-UA" sz="2400" b="1" dirty="0" smtClean="0"/>
              <a:t>. Систолічний АТ 70-90 </a:t>
            </a:r>
            <a:r>
              <a:rPr lang="uk-UA" sz="2400" b="1" dirty="0" err="1" smtClean="0"/>
              <a:t>мм.рт.ст</a:t>
            </a:r>
            <a:r>
              <a:rPr lang="uk-UA" sz="2400" b="1" dirty="0" smtClean="0"/>
              <a:t>. Пульс прискорений до 110-120 в хвилину, слабкого наповнення , дихання поверхневе .</a:t>
            </a:r>
          </a:p>
          <a:p>
            <a:pPr marL="273050" indent="-273050" algn="just" fontAlgn="auto">
              <a:buFont typeface="Wingdings" pitchFamily="2" charset="2"/>
              <a:buChar char=""/>
              <a:defRPr/>
            </a:pPr>
            <a:r>
              <a:rPr lang="en-US" sz="2400" b="1" dirty="0" smtClean="0">
                <a:solidFill>
                  <a:srgbClr val="FF0000"/>
                </a:solidFill>
              </a:rPr>
              <a:t>III </a:t>
            </a:r>
            <a:r>
              <a:rPr lang="uk-UA" sz="2400" b="1" dirty="0" smtClean="0">
                <a:solidFill>
                  <a:srgbClr val="FF0000"/>
                </a:solidFill>
              </a:rPr>
              <a:t>ступінь </a:t>
            </a:r>
            <a:r>
              <a:rPr lang="uk-UA" sz="2400" b="1" dirty="0" smtClean="0"/>
              <a:t>- стан вкрай важкий: хворий </a:t>
            </a:r>
            <a:r>
              <a:rPr lang="uk-UA" sz="2400" b="1" dirty="0" err="1" smtClean="0"/>
              <a:t>адинамічний</a:t>
            </a:r>
            <a:r>
              <a:rPr lang="uk-UA" sz="2400" b="1" dirty="0" smtClean="0"/>
              <a:t>, загальмований, на запитання відповідає коротко, не реагує на біль. Шкіра бліда, холодна, з синюшним відтінком. Дихання поверхневе, часте, іноді рідке. Пульс частий - 130-140 в хв. Систолічний  АТ - 50-70 </a:t>
            </a:r>
            <a:r>
              <a:rPr lang="uk-UA" sz="2400" b="1" dirty="0" err="1" smtClean="0"/>
              <a:t>мм.рт.ст</a:t>
            </a:r>
            <a:r>
              <a:rPr lang="uk-UA" sz="2400" b="1" dirty="0" smtClean="0"/>
              <a:t>., відсутній діурез.</a:t>
            </a:r>
          </a:p>
          <a:p>
            <a:pPr marL="273050" indent="-273050" algn="just" fontAlgn="auto">
              <a:buFont typeface="Wingdings" pitchFamily="2" charset="2"/>
              <a:buChar char=""/>
              <a:defRPr/>
            </a:pPr>
            <a:r>
              <a:rPr lang="en-US" sz="2400" b="1" dirty="0" smtClean="0">
                <a:solidFill>
                  <a:srgbClr val="FF0000"/>
                </a:solidFill>
              </a:rPr>
              <a:t>IV </a:t>
            </a:r>
            <a:r>
              <a:rPr lang="uk-UA" sz="2400" b="1" dirty="0" smtClean="0">
                <a:solidFill>
                  <a:srgbClr val="FF0000"/>
                </a:solidFill>
              </a:rPr>
              <a:t>ступінь </a:t>
            </a:r>
            <a:r>
              <a:rPr lang="uk-UA" sz="2400" b="1" dirty="0" smtClean="0"/>
              <a:t>- </a:t>
            </a:r>
            <a:r>
              <a:rPr lang="uk-UA" sz="2400" b="1" dirty="0" err="1" smtClean="0"/>
              <a:t>передагональний</a:t>
            </a:r>
            <a:r>
              <a:rPr lang="uk-UA" sz="2400" b="1" dirty="0" smtClean="0"/>
              <a:t> стан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625" y="357188"/>
            <a:ext cx="8286750" cy="6248400"/>
          </a:xfrm>
          <a:prstGeom prst="rect">
            <a:avLst/>
          </a:prstGeom>
        </p:spPr>
        <p:txBody>
          <a:bodyPr>
            <a:spAutoFit/>
          </a:bodyPr>
          <a:lstStyle/>
          <a:p>
            <a:pPr algn="just" fontAlgn="auto">
              <a:spcBef>
                <a:spcPts val="0"/>
              </a:spcBef>
              <a:spcAft>
                <a:spcPts val="0"/>
              </a:spcAft>
              <a:defRPr/>
            </a:pPr>
            <a:r>
              <a:rPr lang="vi-VN" sz="2000" b="1" cap="all" dirty="0">
                <a:solidFill>
                  <a:srgbClr val="FF0000"/>
                </a:solidFill>
                <a:latin typeface="+mn-lt"/>
                <a:cs typeface="+mn-cs"/>
              </a:rPr>
              <a:t>Конт</a:t>
            </a:r>
            <a:r>
              <a:rPr lang="ru-RU" sz="2000" b="1" cap="all" dirty="0">
                <a:solidFill>
                  <a:srgbClr val="FF0000"/>
                </a:solidFill>
                <a:latin typeface="+mn-lt"/>
                <a:cs typeface="+mn-cs"/>
              </a:rPr>
              <a:t>У</a:t>
            </a:r>
            <a:r>
              <a:rPr lang="vi-VN" sz="2000" b="1" cap="all" dirty="0">
                <a:solidFill>
                  <a:srgbClr val="FF0000"/>
                </a:solidFill>
                <a:latin typeface="+mn-lt"/>
                <a:cs typeface="+mn-cs"/>
              </a:rPr>
              <a:t>зія (або снарядний шок) </a:t>
            </a:r>
            <a:r>
              <a:rPr lang="vi-VN" sz="2000" b="1" dirty="0">
                <a:latin typeface="+mn-lt"/>
                <a:cs typeface="+mn-cs"/>
              </a:rPr>
              <a:t>(від лат. </a:t>
            </a:r>
            <a:r>
              <a:rPr lang="en-US" sz="2000" b="1" dirty="0" err="1">
                <a:latin typeface="+mn-lt"/>
                <a:cs typeface="+mn-cs"/>
              </a:rPr>
              <a:t>contusio</a:t>
            </a:r>
            <a:r>
              <a:rPr lang="en-US" sz="2000" b="1" dirty="0">
                <a:latin typeface="+mn-lt"/>
                <a:cs typeface="+mn-cs"/>
              </a:rPr>
              <a:t> — «</a:t>
            </a:r>
            <a:r>
              <a:rPr lang="vi-VN" sz="2000" b="1" dirty="0">
                <a:latin typeface="+mn-lt"/>
                <a:cs typeface="+mn-cs"/>
              </a:rPr>
              <a:t>забій») — загальне ураження організму внаслідок різкого механічного впливу (повітряної, водяної чи звукової хвилі, удару об землю чи воду тощо), що не обов'язково супроводжується механічними ушкодженнями органів і тканин. </a:t>
            </a:r>
            <a:endParaRPr lang="ru-RU" sz="2000" b="1" dirty="0">
              <a:latin typeface="+mn-lt"/>
              <a:cs typeface="+mn-cs"/>
            </a:endParaRPr>
          </a:p>
          <a:p>
            <a:pPr algn="just" fontAlgn="auto">
              <a:spcBef>
                <a:spcPts val="0"/>
              </a:spcBef>
              <a:spcAft>
                <a:spcPts val="0"/>
              </a:spcAft>
              <a:defRPr/>
            </a:pPr>
            <a:r>
              <a:rPr lang="vi-VN" sz="2000" b="1" dirty="0">
                <a:latin typeface="+mn-lt"/>
                <a:cs typeface="+mn-cs"/>
              </a:rPr>
              <a:t>Характерною ознакою контузії є </a:t>
            </a:r>
            <a:r>
              <a:rPr lang="vi-VN" sz="2000" b="1" dirty="0">
                <a:solidFill>
                  <a:srgbClr val="FF0000"/>
                </a:solidFill>
                <a:latin typeface="+mn-lt"/>
                <a:cs typeface="+mn-cs"/>
              </a:rPr>
              <a:t>непритомність</a:t>
            </a:r>
            <a:r>
              <a:rPr lang="vi-VN" sz="2000" b="1" dirty="0">
                <a:latin typeface="+mn-lt"/>
                <a:cs typeface="+mn-cs"/>
              </a:rPr>
              <a:t> (подекуди аж до коми). У легких випадках людина непритомніє на кілька хвилин, у тяжких — на кілька днів і навіть місяців. </a:t>
            </a:r>
            <a:endParaRPr lang="ru-RU" sz="2000" b="1" dirty="0">
              <a:latin typeface="+mn-lt"/>
              <a:cs typeface="+mn-cs"/>
            </a:endParaRPr>
          </a:p>
          <a:p>
            <a:pPr algn="just" fontAlgn="auto">
              <a:spcBef>
                <a:spcPts val="0"/>
              </a:spcBef>
              <a:spcAft>
                <a:spcPts val="0"/>
              </a:spcAft>
              <a:defRPr/>
            </a:pPr>
            <a:r>
              <a:rPr lang="vi-VN" sz="2000" b="1" dirty="0">
                <a:latin typeface="+mn-lt"/>
                <a:cs typeface="+mn-cs"/>
              </a:rPr>
              <a:t>Наслідки контузії головного мозку є різноманітними — </a:t>
            </a:r>
            <a:r>
              <a:rPr lang="vi-VN" sz="2000" b="1" i="1" dirty="0">
                <a:latin typeface="+mn-lt"/>
                <a:cs typeface="+mn-cs"/>
              </a:rPr>
              <a:t>від тимчасової втрати слуху, зору, мовлення з подальшим частковим чи повним їхнім відновленням, до тяжких порушень психічної діяльності.</a:t>
            </a:r>
          </a:p>
          <a:p>
            <a:pPr algn="just" fontAlgn="auto">
              <a:spcBef>
                <a:spcPts val="0"/>
              </a:spcBef>
              <a:spcAft>
                <a:spcPts val="0"/>
              </a:spcAft>
              <a:defRPr/>
            </a:pPr>
            <a:endParaRPr lang="vi-VN" sz="2000" b="1" dirty="0">
              <a:latin typeface="+mn-lt"/>
              <a:cs typeface="+mn-cs"/>
            </a:endParaRPr>
          </a:p>
          <a:p>
            <a:pPr algn="just" fontAlgn="auto">
              <a:spcBef>
                <a:spcPts val="0"/>
              </a:spcBef>
              <a:spcAft>
                <a:spcPts val="0"/>
              </a:spcAft>
              <a:defRPr/>
            </a:pPr>
            <a:r>
              <a:rPr lang="vi-VN" sz="2000" b="1" dirty="0">
                <a:solidFill>
                  <a:srgbClr val="00B050"/>
                </a:solidFill>
                <a:effectLst>
                  <a:outerShdw blurRad="38100" dist="38100" dir="2700000" algn="tl">
                    <a:srgbClr val="000000">
                      <a:alpha val="43137"/>
                    </a:srgbClr>
                  </a:outerShdw>
                </a:effectLst>
                <a:latin typeface="+mn-lt"/>
                <a:cs typeface="+mn-cs"/>
              </a:rPr>
              <a:t>Після опритомнення </a:t>
            </a:r>
            <a:r>
              <a:rPr lang="vi-VN" sz="2000" b="1" dirty="0">
                <a:latin typeface="+mn-lt"/>
                <a:cs typeface="+mn-cs"/>
              </a:rPr>
              <a:t>відзначається </a:t>
            </a:r>
            <a:r>
              <a:rPr lang="vi-VN" sz="2000" b="1" i="1" dirty="0">
                <a:solidFill>
                  <a:srgbClr val="7030A0"/>
                </a:solidFill>
                <a:latin typeface="+mn-lt"/>
                <a:cs typeface="+mn-cs"/>
              </a:rPr>
              <a:t>сильний головний біль</a:t>
            </a:r>
            <a:r>
              <a:rPr lang="vi-VN" sz="2000" b="1" dirty="0">
                <a:solidFill>
                  <a:srgbClr val="7030A0"/>
                </a:solidFill>
                <a:latin typeface="+mn-lt"/>
                <a:cs typeface="+mn-cs"/>
              </a:rPr>
              <a:t>, </a:t>
            </a:r>
            <a:r>
              <a:rPr lang="vi-VN" sz="2000" b="1" i="1" dirty="0">
                <a:solidFill>
                  <a:srgbClr val="7030A0"/>
                </a:solidFill>
                <a:latin typeface="+mn-lt"/>
                <a:cs typeface="+mn-cs"/>
              </a:rPr>
              <a:t>нудота й блювання (незалежно від приймання їжі), запаморочення, особливо під час поворотів голови, амнезія, порушення слуху й мовлення.</a:t>
            </a:r>
            <a:r>
              <a:rPr lang="vi-VN" sz="2000" b="1" dirty="0">
                <a:solidFill>
                  <a:srgbClr val="7030A0"/>
                </a:solidFill>
                <a:latin typeface="+mn-lt"/>
                <a:cs typeface="+mn-cs"/>
              </a:rPr>
              <a:t> </a:t>
            </a:r>
            <a:r>
              <a:rPr lang="vi-VN" sz="2000" b="1" dirty="0">
                <a:latin typeface="+mn-lt"/>
                <a:cs typeface="+mn-cs"/>
              </a:rPr>
              <a:t>Найбільш різкі порушення слуху, до самої його втрати, можливі при </a:t>
            </a:r>
            <a:r>
              <a:rPr lang="vi-VN" sz="2000" b="1" dirty="0">
                <a:solidFill>
                  <a:srgbClr val="0070C0"/>
                </a:solidFill>
                <a:effectLst>
                  <a:outerShdw blurRad="38100" dist="38100" dir="2700000" algn="tl">
                    <a:srgbClr val="000000">
                      <a:alpha val="43137"/>
                    </a:srgbClr>
                  </a:outerShdw>
                </a:effectLst>
                <a:latin typeface="+mn-lt"/>
                <a:cs typeface="+mn-cs"/>
              </a:rPr>
              <a:t>баротравмах</a:t>
            </a:r>
            <a:r>
              <a:rPr lang="vi-VN" sz="2000" b="1" dirty="0">
                <a:latin typeface="+mn-lt"/>
                <a:cs typeface="+mn-cs"/>
              </a:rPr>
              <a:t>. Наслідками тяжкої контузії є швидка втомлюваність, що довго зберігається, погане самопочуття, підвищена дратівливість.</a:t>
            </a:r>
            <a:endParaRPr lang="ru-RU" sz="2000" b="1" dirty="0">
              <a:latin typeface="+mn-lt"/>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Прямоугольник 1"/>
          <p:cNvSpPr>
            <a:spLocks noChangeArrowheads="1"/>
          </p:cNvSpPr>
          <p:nvPr/>
        </p:nvSpPr>
        <p:spPr bwMode="auto">
          <a:xfrm>
            <a:off x="285750" y="0"/>
            <a:ext cx="8643938" cy="7602538"/>
          </a:xfrm>
          <a:prstGeom prst="rect">
            <a:avLst/>
          </a:prstGeom>
          <a:noFill/>
          <a:ln w="9525">
            <a:noFill/>
            <a:miter lim="800000"/>
            <a:headEnd/>
            <a:tailEnd/>
          </a:ln>
        </p:spPr>
        <p:txBody>
          <a:bodyPr>
            <a:spAutoFit/>
          </a:bodyPr>
          <a:lstStyle/>
          <a:p>
            <a:pPr algn="just"/>
            <a:r>
              <a:rPr lang="vi-VN" sz="2800" b="1">
                <a:solidFill>
                  <a:srgbClr val="FF0000"/>
                </a:solidFill>
              </a:rPr>
              <a:t>К</a:t>
            </a:r>
            <a:r>
              <a:rPr lang="ru-RU" sz="2800" b="1">
                <a:solidFill>
                  <a:srgbClr val="FF0000"/>
                </a:solidFill>
                <a:latin typeface="Calibri" pitchFamily="34" charset="0"/>
              </a:rPr>
              <a:t>ома</a:t>
            </a:r>
            <a:r>
              <a:rPr lang="vi-VN"/>
              <a:t> </a:t>
            </a:r>
            <a:r>
              <a:rPr lang="vi-VN" sz="2000" b="1"/>
              <a:t>(грец.</a:t>
            </a:r>
            <a:r>
              <a:rPr lang="ru-RU" sz="2000" b="1">
                <a:latin typeface="Calibri" pitchFamily="34" charset="0"/>
              </a:rPr>
              <a:t> </a:t>
            </a:r>
            <a:r>
              <a:rPr lang="el-GR" sz="2000" b="1">
                <a:latin typeface="Calibri" pitchFamily="34" charset="0"/>
              </a:rPr>
              <a:t>κῶμα — </a:t>
            </a:r>
            <a:r>
              <a:rPr lang="vi-VN" sz="2000" b="1"/>
              <a:t>глибокий сон) — патологічний стан організму, що характеризується повною втратою свідомості, розладом життєво важливих функцій — кровообігу, дихання, обміну</a:t>
            </a:r>
            <a:r>
              <a:rPr lang="ru-RU" sz="2000" b="1">
                <a:latin typeface="Calibri" pitchFamily="34" charset="0"/>
              </a:rPr>
              <a:t> </a:t>
            </a:r>
            <a:r>
              <a:rPr lang="vi-VN" sz="2000" b="1"/>
              <a:t>речовин, відсутністю рефлексів, реакції на подразники. Виникає гальмування функцій кори головного мозку, потім підкіркових утворень.</a:t>
            </a:r>
          </a:p>
          <a:p>
            <a:pPr algn="just"/>
            <a:r>
              <a:rPr lang="vi-VN" sz="2000" b="1"/>
              <a:t>Спостерігають кому при інсульті, цукровому діабеті, гепатитах, уремії, епілепсії, отруєннях (в тому числі спиртними напоями, сурогатами алкоголю), деяких інфекційних хворобах, тяжких черепно-мозкових травмах, пухлинах головного мозку, тощо. </a:t>
            </a:r>
            <a:endParaRPr lang="ru-RU" sz="2000" b="1">
              <a:latin typeface="Calibri" pitchFamily="34" charset="0"/>
            </a:endParaRPr>
          </a:p>
          <a:p>
            <a:pPr algn="just"/>
            <a:r>
              <a:rPr lang="vi-VN" sz="2000" b="1"/>
              <a:t>Глибоку кому відносять до термінальних станів.</a:t>
            </a:r>
            <a:endParaRPr lang="ru-RU" sz="2000">
              <a:latin typeface="Calibri" pitchFamily="34" charset="0"/>
            </a:endParaRPr>
          </a:p>
          <a:p>
            <a:r>
              <a:rPr lang="ru-RU" sz="2000" b="1">
                <a:solidFill>
                  <a:srgbClr val="FF0000"/>
                </a:solidFill>
                <a:latin typeface="Calibri" pitchFamily="34" charset="0"/>
              </a:rPr>
              <a:t>     Клінічні ознаки:</a:t>
            </a:r>
          </a:p>
          <a:p>
            <a:pPr>
              <a:buFont typeface="Arial" charset="0"/>
              <a:buChar char="•"/>
            </a:pPr>
            <a:r>
              <a:rPr lang="ru-RU" sz="2000" b="1">
                <a:latin typeface="Calibri" pitchFamily="34" charset="0"/>
              </a:rPr>
              <a:t>глибока втрата свідомості</a:t>
            </a:r>
          </a:p>
          <a:p>
            <a:pPr>
              <a:buFont typeface="Arial" charset="0"/>
              <a:buChar char="•"/>
            </a:pPr>
            <a:r>
              <a:rPr lang="ru-RU" sz="2000" b="1">
                <a:latin typeface="Calibri" pitchFamily="34" charset="0"/>
              </a:rPr>
              <a:t>тахікардія або брадикардія</a:t>
            </a:r>
          </a:p>
          <a:p>
            <a:pPr>
              <a:buFont typeface="Arial" charset="0"/>
              <a:buChar char="•"/>
            </a:pPr>
            <a:r>
              <a:rPr lang="ru-RU" sz="2000" b="1">
                <a:latin typeface="Calibri" pitchFamily="34" charset="0"/>
              </a:rPr>
              <a:t>падіння артеріального тиску</a:t>
            </a:r>
          </a:p>
          <a:p>
            <a:pPr>
              <a:buFont typeface="Arial" charset="0"/>
              <a:buChar char="•"/>
            </a:pPr>
            <a:r>
              <a:rPr lang="ru-RU" sz="2000" b="1">
                <a:latin typeface="Calibri" pitchFamily="34" charset="0"/>
              </a:rPr>
              <a:t>зіниці широкі або вузькі</a:t>
            </a:r>
          </a:p>
          <a:p>
            <a:pPr>
              <a:buFont typeface="Arial" charset="0"/>
              <a:buChar char="•"/>
            </a:pPr>
            <a:r>
              <a:rPr lang="ru-RU" sz="2000" b="1">
                <a:latin typeface="Calibri" pitchFamily="34" charset="0"/>
              </a:rPr>
              <a:t>поступове зникнення сухожилкових та шкірних рефлексів</a:t>
            </a:r>
          </a:p>
          <a:p>
            <a:pPr>
              <a:buFont typeface="Arial" charset="0"/>
              <a:buChar char="•"/>
            </a:pPr>
            <a:r>
              <a:rPr lang="ru-RU" sz="2000" b="1">
                <a:latin typeface="Calibri" pitchFamily="34" charset="0"/>
              </a:rPr>
              <a:t>розлад дихання</a:t>
            </a:r>
          </a:p>
          <a:p>
            <a:r>
              <a:rPr lang="ru-RU" sz="2000" b="1">
                <a:solidFill>
                  <a:srgbClr val="FF0000"/>
                </a:solidFill>
                <a:latin typeface="Calibri" pitchFamily="34" charset="0"/>
              </a:rPr>
              <a:t>        </a:t>
            </a:r>
          </a:p>
          <a:p>
            <a:endParaRPr lang="ru-RU" sz="2000" b="1">
              <a:latin typeface="Calibri" pitchFamily="34" charset="0"/>
            </a:endParaRPr>
          </a:p>
          <a:p>
            <a:endParaRPr lang="ru-RU" sz="2000">
              <a:latin typeface="Calibri" pitchFamily="34" charset="0"/>
            </a:endParaRPr>
          </a:p>
          <a:p>
            <a:endParaRPr lang="ru-RU" sz="2000">
              <a:latin typeface="Calibri" pitchFamily="34" charset="0"/>
            </a:endParaRPr>
          </a:p>
          <a:p>
            <a:pPr algn="just"/>
            <a:endParaRPr lang="vi-VN" sz="20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Прямоугольник 1"/>
          <p:cNvSpPr>
            <a:spLocks noChangeArrowheads="1"/>
          </p:cNvSpPr>
          <p:nvPr/>
        </p:nvSpPr>
        <p:spPr bwMode="auto">
          <a:xfrm>
            <a:off x="214313" y="0"/>
            <a:ext cx="8715375" cy="6908800"/>
          </a:xfrm>
          <a:prstGeom prst="rect">
            <a:avLst/>
          </a:prstGeom>
          <a:noFill/>
          <a:ln w="9525">
            <a:noFill/>
            <a:miter lim="800000"/>
            <a:headEnd/>
            <a:tailEnd/>
          </a:ln>
        </p:spPr>
        <p:txBody>
          <a:bodyPr>
            <a:spAutoFit/>
          </a:bodyPr>
          <a:lstStyle/>
          <a:p>
            <a:r>
              <a:rPr lang="ru-RU" b="1">
                <a:solidFill>
                  <a:srgbClr val="FF0000"/>
                </a:solidFill>
                <a:latin typeface="Calibri" pitchFamily="34" charset="0"/>
              </a:rPr>
              <a:t>Етапи коми:</a:t>
            </a:r>
          </a:p>
          <a:p>
            <a:pPr algn="just"/>
            <a:r>
              <a:rPr lang="ru-RU" sz="1700" b="1">
                <a:latin typeface="Calibri" pitchFamily="34" charset="0"/>
              </a:rPr>
              <a:t>Прекома - </a:t>
            </a:r>
            <a:r>
              <a:rPr lang="ru-RU" sz="1700">
                <a:latin typeface="Calibri" pitchFamily="34" charset="0"/>
              </a:rPr>
              <a:t>Це стан перед комою, що може продовжуватись від кількох хвилин до 1-2 годин. У цей період свідомість хворого сплутана, він оглушений, млявість може змінюватися збудженням, і навпаки. При збережених рефлексах порушується координація рухів. Загальний стан відповідає тяжкості основного захворювання і його ускладнень.</a:t>
            </a:r>
          </a:p>
          <a:p>
            <a:pPr algn="just"/>
            <a:r>
              <a:rPr lang="ru-RU" sz="1700" b="1">
                <a:latin typeface="Calibri" pitchFamily="34" charset="0"/>
              </a:rPr>
              <a:t>Кома </a:t>
            </a:r>
            <a:r>
              <a:rPr lang="en-US" sz="1700" b="1">
                <a:latin typeface="Calibri" pitchFamily="34" charset="0"/>
              </a:rPr>
              <a:t>I </a:t>
            </a:r>
            <a:r>
              <a:rPr lang="ru-RU" sz="1700" b="1">
                <a:latin typeface="Calibri" pitchFamily="34" charset="0"/>
              </a:rPr>
              <a:t>ступеня. </a:t>
            </a:r>
            <a:r>
              <a:rPr lang="ru-RU" sz="1700">
                <a:latin typeface="Calibri" pitchFamily="34" charset="0"/>
              </a:rPr>
              <a:t>Характеризується загальмованою реакцією на зовнішні подразники, важко встановлюється контакт із пацієнтом. Він може ковтати їжу тільки в рідкому вигляді і пити воду, тонус м'язів часто підвищений. Також підвищені сухожилкові рефлекси. Зберігається реакція зіниць на світло, іноді може спостерігатися косоокість.</a:t>
            </a:r>
          </a:p>
          <a:p>
            <a:pPr algn="just"/>
            <a:r>
              <a:rPr lang="ru-RU" sz="1700" b="1">
                <a:latin typeface="Calibri" pitchFamily="34" charset="0"/>
              </a:rPr>
              <a:t>Кома </a:t>
            </a:r>
            <a:r>
              <a:rPr lang="en-US" sz="1700" b="1">
                <a:latin typeface="Calibri" pitchFamily="34" charset="0"/>
              </a:rPr>
              <a:t>II </a:t>
            </a:r>
            <a:r>
              <a:rPr lang="ru-RU" sz="1700" b="1">
                <a:latin typeface="Calibri" pitchFamily="34" charset="0"/>
              </a:rPr>
              <a:t>ступеня. </a:t>
            </a:r>
            <a:r>
              <a:rPr lang="ru-RU" sz="1700">
                <a:latin typeface="Calibri" pitchFamily="34" charset="0"/>
              </a:rPr>
              <a:t>Для цієї стадії розвитку коми характерний сопор, контакту з пацієнтом немає. Реакція на подразники порушена, немає реакції зіниць на світло, причому зіниці часто звужені. Також можуть відзначатися рідкісні хаотичні рухи пацієнта, фібриляції груп м'язів, напруга кінцівок може змінюватися їх розслабленням і т. д. Крім цього, можливе порушення дихання. Іноді може бути мимовільне випорожнення сечового міхура і кишечника.</a:t>
            </a:r>
          </a:p>
          <a:p>
            <a:pPr algn="just"/>
            <a:r>
              <a:rPr lang="ru-RU" sz="1700" b="1">
                <a:latin typeface="Calibri" pitchFamily="34" charset="0"/>
              </a:rPr>
              <a:t>Кома </a:t>
            </a:r>
            <a:r>
              <a:rPr lang="en-US" sz="1700" b="1">
                <a:latin typeface="Calibri" pitchFamily="34" charset="0"/>
              </a:rPr>
              <a:t>III</a:t>
            </a:r>
            <a:r>
              <a:rPr lang="ru-RU" sz="1700" b="1">
                <a:latin typeface="Calibri" pitchFamily="34" charset="0"/>
              </a:rPr>
              <a:t> ступеня. </a:t>
            </a:r>
            <a:r>
              <a:rPr lang="ru-RU" sz="1700">
                <a:latin typeface="Calibri" pitchFamily="34" charset="0"/>
              </a:rPr>
              <a:t>На цьому етапі відсутня свідомість, так само, як і реакція на зовнішні подразники. Зіниці звужені, на світло не реагують. Тонус м'язів знижений, іноді можуть спостерігатися судоми. Відзначається зниження артеріального тиску  і температури тіла, порушується ритм дихання. Якщо стан хворого в цій стадії коми не стабілізується, то високий ризик розвитку термінального стану — позамежного. </a:t>
            </a:r>
          </a:p>
          <a:p>
            <a:pPr algn="just"/>
            <a:r>
              <a:rPr lang="ru-RU" sz="1700" b="1">
                <a:latin typeface="Calibri" pitchFamily="34" charset="0"/>
              </a:rPr>
              <a:t>Кома </a:t>
            </a:r>
            <a:r>
              <a:rPr lang="en-US" sz="1700" b="1">
                <a:latin typeface="Calibri" pitchFamily="34" charset="0"/>
              </a:rPr>
              <a:t>IV </a:t>
            </a:r>
            <a:r>
              <a:rPr lang="ru-RU" sz="1700" b="1">
                <a:latin typeface="Calibri" pitchFamily="34" charset="0"/>
              </a:rPr>
              <a:t>ступеня (позамежна). </a:t>
            </a:r>
            <a:r>
              <a:rPr lang="ru-RU" sz="1700">
                <a:latin typeface="Calibri" pitchFamily="34" charset="0"/>
              </a:rPr>
              <a:t>Відзначається повна відсутність рефлексів, тонусу м'язів. Артеріальний тиск різко знижується, так само, як і температура тіла. Зіниця розширена, немає реакції на світло. Стан хворого підтримується за рахунок апарату ШВЛ і парентерального харчування.</a:t>
            </a:r>
          </a:p>
          <a:p>
            <a:pPr algn="just"/>
            <a:r>
              <a:rPr lang="ru-RU" sz="1700">
                <a:latin typeface="Calibri" pitchFamily="34" charset="0"/>
              </a:rPr>
              <a:t>Позамежна кома зараховується до </a:t>
            </a:r>
            <a:r>
              <a:rPr lang="ru-RU" sz="1700" u="sng">
                <a:latin typeface="Calibri" pitchFamily="34" charset="0"/>
              </a:rPr>
              <a:t>термінальних станів</a:t>
            </a:r>
            <a:r>
              <a:rPr lang="ru-RU" sz="1700">
                <a:latin typeface="Calibri" pitchFamily="34" charset="0"/>
              </a:rPr>
              <a:t>.</a:t>
            </a:r>
            <a:endParaRPr lang="ru-RU" b="1">
              <a:latin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Прямоугольник 3"/>
          <p:cNvSpPr>
            <a:spLocks noChangeArrowheads="1"/>
          </p:cNvSpPr>
          <p:nvPr/>
        </p:nvSpPr>
        <p:spPr bwMode="auto">
          <a:xfrm>
            <a:off x="2286000" y="3105150"/>
            <a:ext cx="4572000" cy="1201738"/>
          </a:xfrm>
          <a:prstGeom prst="rect">
            <a:avLst/>
          </a:prstGeom>
          <a:noFill/>
          <a:ln w="9525">
            <a:noFill/>
            <a:miter lim="800000"/>
            <a:headEnd/>
            <a:tailEnd/>
          </a:ln>
        </p:spPr>
        <p:txBody>
          <a:bodyPr>
            <a:spAutoFit/>
          </a:bodyPr>
          <a:lstStyle/>
          <a:p>
            <a:r>
              <a:rPr lang="en-US">
                <a:latin typeface="Calibri" pitchFamily="34" charset="0"/>
              </a:rPr>
              <a:t>stack trace:</a:t>
            </a:r>
          </a:p>
          <a:p>
            <a:r>
              <a:rPr lang="en-US">
                <a:latin typeface="Calibri" pitchFamily="34" charset="0"/>
              </a:rPr>
              <a:t>stack trace:</a:t>
            </a:r>
          </a:p>
          <a:p>
            <a:endParaRPr lang="en-US">
              <a:latin typeface="Calibri" pitchFamily="34" charset="0"/>
            </a:endParaRPr>
          </a:p>
          <a:p>
            <a:endParaRPr lang="en-US">
              <a:latin typeface="Calibri" pitchFamily="34" charset="0"/>
            </a:endParaRPr>
          </a:p>
        </p:txBody>
      </p:sp>
      <p:sp>
        <p:nvSpPr>
          <p:cNvPr id="54274" name="TextBox 4"/>
          <p:cNvSpPr txBox="1">
            <a:spLocks noChangeArrowheads="1"/>
          </p:cNvSpPr>
          <p:nvPr/>
        </p:nvSpPr>
        <p:spPr bwMode="auto">
          <a:xfrm>
            <a:off x="500063" y="4857750"/>
            <a:ext cx="8286750" cy="954088"/>
          </a:xfrm>
          <a:prstGeom prst="rect">
            <a:avLst/>
          </a:prstGeom>
          <a:solidFill>
            <a:srgbClr val="FFFF00"/>
          </a:solidFill>
          <a:ln w="9525">
            <a:noFill/>
            <a:miter lim="800000"/>
            <a:headEnd/>
            <a:tailEnd/>
          </a:ln>
        </p:spPr>
        <p:txBody>
          <a:bodyPr>
            <a:spAutoFit/>
          </a:bodyPr>
          <a:lstStyle/>
          <a:p>
            <a:r>
              <a:rPr lang="uk-UA" sz="2800" b="1">
                <a:latin typeface="Calibri" pitchFamily="34" charset="0"/>
              </a:rPr>
              <a:t>В такому положенні транспортують потерпілого в несвідомому стані</a:t>
            </a:r>
            <a:endParaRPr lang="ru-RU" sz="2800" b="1">
              <a:latin typeface="Calibri" pitchFamily="34" charset="0"/>
            </a:endParaRPr>
          </a:p>
        </p:txBody>
      </p:sp>
      <p:pic>
        <p:nvPicPr>
          <p:cNvPr id="54275" name="Picture 2" descr="D:\Малюнки\мал.19а.jpg"/>
          <p:cNvPicPr>
            <a:picLocks noChangeAspect="1" noChangeArrowheads="1"/>
          </p:cNvPicPr>
          <p:nvPr/>
        </p:nvPicPr>
        <p:blipFill>
          <a:blip r:embed="rId3" cstate="print"/>
          <a:srcRect/>
          <a:stretch>
            <a:fillRect/>
          </a:stretch>
        </p:blipFill>
        <p:spPr bwMode="auto">
          <a:xfrm>
            <a:off x="250825" y="404813"/>
            <a:ext cx="8693150" cy="3902075"/>
          </a:xfrm>
          <a:prstGeom prst="rect">
            <a:avLst/>
          </a:prstGeom>
          <a:noFill/>
          <a:ln w="9525">
            <a:noFill/>
            <a:miter lim="800000"/>
            <a:headEnd/>
            <a:tailEnd/>
          </a:ln>
        </p:spPr>
      </p:pic>
    </p:spTree>
  </p:cSld>
  <p:clrMapOvr>
    <a:masterClrMapping/>
  </p:clrMapOvr>
  <p:transition spd="slow">
    <p:pull dir="ld"/>
    <p:sndAc>
      <p:stSnd>
        <p:snd r:embed="rId2" name="coin.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625" y="285750"/>
            <a:ext cx="8229600" cy="796925"/>
          </a:xfrm>
        </p:spPr>
        <p:txBody>
          <a:bodyPr rtlCol="0">
            <a:normAutofit fontScale="90000"/>
          </a:bodyPr>
          <a:lstStyle/>
          <a:p>
            <a:pPr marL="484632" algn="just" fontAlgn="auto">
              <a:spcAft>
                <a:spcPts val="0"/>
              </a:spcAft>
              <a:defRPr/>
            </a:pPr>
            <a:r>
              <a:rPr lang="uk-UA" sz="3600" b="1" dirty="0" smtClean="0">
                <a:solidFill>
                  <a:srgbClr val="FF0000"/>
                </a:solidFill>
              </a:rPr>
              <a:t>5. Реанімація. Реанімаційні заходи.</a:t>
            </a:r>
            <a:br>
              <a:rPr lang="uk-UA" sz="3600" b="1" dirty="0" smtClean="0">
                <a:solidFill>
                  <a:srgbClr val="FF0000"/>
                </a:solidFill>
              </a:rPr>
            </a:br>
            <a:r>
              <a:rPr lang="uk-UA" sz="3600" b="1" dirty="0" smtClean="0">
                <a:solidFill>
                  <a:srgbClr val="7030A0"/>
                </a:solidFill>
                <a:effectLst>
                  <a:outerShdw blurRad="38100" dist="38100" dir="2700000" algn="tl">
                    <a:srgbClr val="000000">
                      <a:alpha val="43137"/>
                    </a:srgbClr>
                  </a:outerShdw>
                </a:effectLst>
              </a:rPr>
              <a:t>Основні правила проведення реанімації</a:t>
            </a:r>
            <a:endParaRPr lang="ru-RU" sz="3600" b="1" dirty="0">
              <a:solidFill>
                <a:srgbClr val="7030A0"/>
              </a:solidFill>
              <a:effectLst>
                <a:outerShdw blurRad="38100" dist="38100" dir="2700000" algn="tl">
                  <a:srgbClr val="000000">
                    <a:alpha val="43137"/>
                  </a:srgbClr>
                </a:outerShdw>
              </a:effectLst>
            </a:endParaRPr>
          </a:p>
        </p:txBody>
      </p:sp>
      <p:sp>
        <p:nvSpPr>
          <p:cNvPr id="4" name="Содержимое 3"/>
          <p:cNvSpPr>
            <a:spLocks noGrp="1"/>
          </p:cNvSpPr>
          <p:nvPr>
            <p:ph idx="1"/>
          </p:nvPr>
        </p:nvSpPr>
        <p:spPr>
          <a:xfrm>
            <a:off x="285750" y="1357313"/>
            <a:ext cx="8572500" cy="5072062"/>
          </a:xfrm>
        </p:spPr>
        <p:txBody>
          <a:bodyPr rtlCol="0">
            <a:normAutofit lnSpcReduction="10000"/>
          </a:bodyPr>
          <a:lstStyle/>
          <a:p>
            <a:pPr marL="448056" indent="-384048" algn="just" fontAlgn="auto">
              <a:spcAft>
                <a:spcPts val="0"/>
              </a:spcAft>
              <a:buFont typeface="Wingdings 2"/>
              <a:buChar char=""/>
              <a:defRPr/>
            </a:pPr>
            <a:r>
              <a:rPr lang="uk-UA" b="1" i="1" dirty="0" smtClean="0">
                <a:solidFill>
                  <a:srgbClr val="FF0000"/>
                </a:solidFill>
              </a:rPr>
              <a:t>Реанімація </a:t>
            </a:r>
            <a:r>
              <a:rPr lang="uk-UA" b="1" dirty="0" smtClean="0"/>
              <a:t>-  (від латинського </a:t>
            </a:r>
            <a:r>
              <a:rPr lang="en-US" b="1" dirty="0" smtClean="0"/>
              <a:t>Re</a:t>
            </a:r>
            <a:r>
              <a:rPr lang="uk-UA" b="1" dirty="0" smtClean="0"/>
              <a:t> – знов, </a:t>
            </a:r>
            <a:r>
              <a:rPr lang="en-US" b="1" dirty="0" smtClean="0"/>
              <a:t>anima</a:t>
            </a:r>
            <a:r>
              <a:rPr lang="uk-UA" b="1" dirty="0" smtClean="0"/>
              <a:t> – життя, дихання) – це комплекс заходів, направлених на відновлення дихання і діяльності серця.</a:t>
            </a:r>
          </a:p>
          <a:p>
            <a:pPr marL="448056" indent="-384048" algn="just" fontAlgn="auto">
              <a:spcAft>
                <a:spcPts val="0"/>
              </a:spcAft>
              <a:buFont typeface="Wingdings 2"/>
              <a:buChar char=""/>
              <a:defRPr/>
            </a:pPr>
            <a:r>
              <a:rPr lang="uk-UA" sz="2400" b="1" dirty="0" smtClean="0">
                <a:solidFill>
                  <a:srgbClr val="FF0000"/>
                </a:solidFill>
              </a:rPr>
              <a:t>Правило 1.  </a:t>
            </a:r>
            <a:r>
              <a:rPr lang="uk-UA" sz="2000" b="1" dirty="0" smtClean="0"/>
              <a:t>Врятувати від загибелі можливо тільки життєздатний організм при раптовому помиранні (при електротравмі, утопленні і т.д.)</a:t>
            </a:r>
          </a:p>
          <a:p>
            <a:pPr marL="448056" indent="-384048" algn="just" fontAlgn="auto">
              <a:spcAft>
                <a:spcPts val="0"/>
              </a:spcAft>
              <a:buFont typeface="Wingdings 2"/>
              <a:buChar char=""/>
              <a:defRPr/>
            </a:pPr>
            <a:r>
              <a:rPr lang="uk-UA" sz="2400" b="1" dirty="0" smtClean="0">
                <a:solidFill>
                  <a:srgbClr val="FF0000"/>
                </a:solidFill>
              </a:rPr>
              <a:t>Правило 2.  </a:t>
            </a:r>
            <a:r>
              <a:rPr lang="uk-UA" sz="2000" b="1" dirty="0" smtClean="0"/>
              <a:t>Реанімація може бути успішною тільки у випадку, якщо вона реалізована своєчасно до настання в організмі незворотних змін.</a:t>
            </a:r>
          </a:p>
          <a:p>
            <a:pPr marL="448056" indent="-384048" algn="just" fontAlgn="auto">
              <a:spcAft>
                <a:spcPts val="0"/>
              </a:spcAft>
              <a:buFont typeface="Wingdings 2"/>
              <a:buChar char=""/>
              <a:defRPr/>
            </a:pPr>
            <a:r>
              <a:rPr lang="uk-UA" sz="2000" b="1" i="1" u="sng" dirty="0" err="1" smtClean="0">
                <a:solidFill>
                  <a:srgbClr val="FF0000"/>
                </a:solidFill>
              </a:rPr>
              <a:t>Пам</a:t>
            </a:r>
            <a:r>
              <a:rPr lang="en-US" sz="2000" b="1" i="1" u="sng" dirty="0" smtClean="0">
                <a:solidFill>
                  <a:srgbClr val="FF0000"/>
                </a:solidFill>
              </a:rPr>
              <a:t>’</a:t>
            </a:r>
            <a:r>
              <a:rPr lang="uk-UA" sz="2000" b="1" i="1" u="sng" dirty="0" err="1" smtClean="0">
                <a:solidFill>
                  <a:srgbClr val="FF0000"/>
                </a:solidFill>
              </a:rPr>
              <a:t>ятайте</a:t>
            </a:r>
            <a:r>
              <a:rPr lang="uk-UA" sz="2000" b="1" i="1" u="sng" dirty="0" smtClean="0">
                <a:solidFill>
                  <a:srgbClr val="FF0000"/>
                </a:solidFill>
              </a:rPr>
              <a:t>! Заходи для реанімації, застосовані у перші 1–2 хвилини після початку клінічної смерті, можуть врятувати 8 із 10 раптово померлих.</a:t>
            </a:r>
          </a:p>
          <a:p>
            <a:pPr marL="448056" indent="-384048" algn="just" fontAlgn="auto">
              <a:spcAft>
                <a:spcPts val="0"/>
              </a:spcAft>
              <a:buFont typeface="Wingdings 2"/>
              <a:buChar char=""/>
              <a:defRPr/>
            </a:pPr>
            <a:r>
              <a:rPr lang="uk-UA" sz="2400" b="1" dirty="0" smtClean="0">
                <a:solidFill>
                  <a:srgbClr val="FF0000"/>
                </a:solidFill>
              </a:rPr>
              <a:t>Правило 3.  </a:t>
            </a:r>
            <a:r>
              <a:rPr lang="uk-UA" sz="2000" b="1" dirty="0" smtClean="0"/>
              <a:t>Реанімація може бути успішною тільки у випадку, якщо вона виконується правильно і повноцінно.</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0" y="214313"/>
            <a:ext cx="9144000" cy="857250"/>
          </a:xfrm>
        </p:spPr>
        <p:txBody>
          <a:bodyPr/>
          <a:lstStyle/>
          <a:p>
            <a:r>
              <a:rPr lang="ru-RU" sz="2800" b="1" smtClean="0">
                <a:solidFill>
                  <a:srgbClr val="FF0000"/>
                </a:solidFill>
              </a:rPr>
              <a:t>2. Поняття про першу домедичну допомогу, її завдання. </a:t>
            </a:r>
            <a:r>
              <a:rPr lang="uk-UA" sz="2800" b="1" smtClean="0">
                <a:solidFill>
                  <a:srgbClr val="FF0000"/>
                </a:solidFill>
              </a:rPr>
              <a:t>Загальні принципи надання першої домедичної допомоги. </a:t>
            </a:r>
            <a:endParaRPr lang="ru-RU" sz="2800" b="1" smtClean="0">
              <a:solidFill>
                <a:srgbClr val="FF0000"/>
              </a:solidFill>
            </a:endParaRPr>
          </a:p>
        </p:txBody>
      </p:sp>
      <p:sp>
        <p:nvSpPr>
          <p:cNvPr id="3" name="Содержимое 2"/>
          <p:cNvSpPr>
            <a:spLocks noGrp="1"/>
          </p:cNvSpPr>
          <p:nvPr>
            <p:ph idx="1"/>
          </p:nvPr>
        </p:nvSpPr>
        <p:spPr>
          <a:xfrm>
            <a:off x="428625" y="1357313"/>
            <a:ext cx="8501063" cy="5286375"/>
          </a:xfrm>
        </p:spPr>
        <p:txBody>
          <a:bodyPr rtlCol="0">
            <a:normAutofit fontScale="25000" lnSpcReduction="20000"/>
          </a:bodyPr>
          <a:lstStyle/>
          <a:p>
            <a:pPr algn="just" fontAlgn="auto">
              <a:spcAft>
                <a:spcPts val="0"/>
              </a:spcAft>
              <a:buFont typeface="Arial" pitchFamily="34" charset="0"/>
              <a:buChar char="•"/>
              <a:defRPr/>
            </a:pPr>
            <a:r>
              <a:rPr lang="uk-UA" sz="11200" b="1" dirty="0" smtClean="0">
                <a:solidFill>
                  <a:srgbClr val="FF0000"/>
                </a:solidFill>
              </a:rPr>
              <a:t>Перша допомога</a:t>
            </a:r>
            <a:r>
              <a:rPr lang="uk-UA" sz="11200" b="1" dirty="0" smtClean="0"/>
              <a:t> </a:t>
            </a:r>
            <a:r>
              <a:rPr lang="uk-UA" sz="8800" b="1" dirty="0" smtClean="0"/>
              <a:t>– це сукупність простих, цілеспрямованих заходів із метою збереження здоров'я та життя постраждалого від травми або раптової хвороби. </a:t>
            </a:r>
          </a:p>
          <a:p>
            <a:pPr algn="just" fontAlgn="auto">
              <a:spcAft>
                <a:spcPts val="0"/>
              </a:spcAft>
              <a:buFont typeface="Arial" pitchFamily="34" charset="0"/>
              <a:buChar char="•"/>
              <a:defRPr/>
            </a:pPr>
            <a:r>
              <a:rPr lang="uk-UA" sz="8800" b="1" dirty="0" smtClean="0"/>
              <a:t>Правильно надана перша допомога скорочує час спеціального лікування, сприяє якнайшвидшому загоєнню ран і часто є вирішальним моментом при врятуванні життя потерпілого. </a:t>
            </a:r>
          </a:p>
          <a:p>
            <a:pPr algn="just" fontAlgn="auto">
              <a:spcAft>
                <a:spcPts val="0"/>
              </a:spcAft>
              <a:buFont typeface="Arial" pitchFamily="34" charset="0"/>
              <a:buChar char="•"/>
              <a:defRPr/>
            </a:pPr>
            <a:r>
              <a:rPr lang="uk-UA" sz="8800" b="1" dirty="0" smtClean="0"/>
              <a:t>За даними Всесвітньої організації охорони </a:t>
            </a:r>
            <a:r>
              <a:rPr lang="uk-UA" sz="8800" b="1" dirty="0" err="1" smtClean="0"/>
              <a:t>здоров′я</a:t>
            </a:r>
            <a:r>
              <a:rPr lang="uk-UA" sz="8800" b="1" dirty="0" smtClean="0"/>
              <a:t>, якщо перша допомога надається несвоєчасно чи неправильно, то у перші хвилини гине </a:t>
            </a:r>
            <a:r>
              <a:rPr lang="uk-UA" sz="8800" b="1" dirty="0" smtClean="0">
                <a:solidFill>
                  <a:srgbClr val="FF0000"/>
                </a:solidFill>
              </a:rPr>
              <a:t>20‒25 %</a:t>
            </a:r>
            <a:r>
              <a:rPr lang="uk-UA" sz="8800" b="1" dirty="0" smtClean="0"/>
              <a:t> тяжко постраждалих, а впродовж 1 години – </a:t>
            </a:r>
            <a:r>
              <a:rPr lang="uk-UA" sz="8800" b="1" dirty="0" smtClean="0">
                <a:solidFill>
                  <a:srgbClr val="FF0000"/>
                </a:solidFill>
              </a:rPr>
              <a:t>ще 30%. </a:t>
            </a:r>
            <a:endParaRPr lang="ru-RU" sz="8800" b="1" dirty="0" smtClean="0">
              <a:solidFill>
                <a:srgbClr val="FF0000"/>
              </a:solidFill>
            </a:endParaRPr>
          </a:p>
          <a:p>
            <a:pPr algn="just" fontAlgn="auto">
              <a:spcAft>
                <a:spcPts val="0"/>
              </a:spcAft>
              <a:buFont typeface="Arial" pitchFamily="34" charset="0"/>
              <a:buChar char="•"/>
              <a:defRPr/>
            </a:pPr>
            <a:r>
              <a:rPr lang="uk-UA" sz="8800" b="1" dirty="0" smtClean="0"/>
              <a:t>Звичайно, життя та здоров'я потерпілої людини залежать від надання першої допомоги </a:t>
            </a:r>
            <a:r>
              <a:rPr lang="uk-UA" sz="8800" b="1" dirty="0" smtClean="0">
                <a:solidFill>
                  <a:srgbClr val="FF0000"/>
                </a:solidFill>
              </a:rPr>
              <a:t>особами без спеціальної медичної освіти. </a:t>
            </a:r>
            <a:r>
              <a:rPr lang="uk-UA" sz="8800" b="1" dirty="0" smtClean="0"/>
              <a:t>У зв'язку із цим необхідно, </a:t>
            </a:r>
            <a:r>
              <a:rPr lang="uk-UA" sz="8800" b="1" i="1" dirty="0" smtClean="0">
                <a:solidFill>
                  <a:srgbClr val="7030A0"/>
                </a:solidFill>
              </a:rPr>
              <a:t>щоб кожній людині були відомі суть, принципи, правила та послідовність надання першої допомоги</a:t>
            </a:r>
            <a:r>
              <a:rPr lang="uk-UA" sz="8800" b="1" dirty="0" smtClean="0"/>
              <a:t>. Це необхідно ще й тому, що нерідко трапляються випадки, коли потерпілому доводиться надавати першу допомогу самому собі, що має назву – </a:t>
            </a:r>
            <a:r>
              <a:rPr lang="uk-UA" sz="9600" b="1" dirty="0" smtClean="0">
                <a:solidFill>
                  <a:srgbClr val="FF0000"/>
                </a:solidFill>
              </a:rPr>
              <a:t>"самодопомога".</a:t>
            </a:r>
            <a:endParaRPr lang="ru-RU" sz="9600" b="1" dirty="0" smtClean="0">
              <a:solidFill>
                <a:srgbClr val="FF0000"/>
              </a:solidFill>
            </a:endParaRPr>
          </a:p>
          <a:p>
            <a:pPr fontAlgn="auto">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ru-RU" sz="4000" b="1" smtClean="0">
                <a:solidFill>
                  <a:srgbClr val="FF0000"/>
                </a:solidFill>
              </a:rPr>
              <a:t>СЛР не проводять</a:t>
            </a:r>
            <a:endParaRPr lang="ru-RU" sz="3200" smtClean="0">
              <a:solidFill>
                <a:srgbClr val="FF0000"/>
              </a:solidFill>
            </a:endParaRPr>
          </a:p>
        </p:txBody>
      </p:sp>
      <p:sp>
        <p:nvSpPr>
          <p:cNvPr id="56322" name="Rectangle 3"/>
          <p:cNvSpPr>
            <a:spLocks noGrp="1" noChangeArrowheads="1"/>
          </p:cNvSpPr>
          <p:nvPr>
            <p:ph type="body" idx="1"/>
          </p:nvPr>
        </p:nvSpPr>
        <p:spPr/>
        <p:txBody>
          <a:bodyPr/>
          <a:lstStyle/>
          <a:p>
            <a:pPr>
              <a:lnSpc>
                <a:spcPct val="90000"/>
              </a:lnSpc>
            </a:pPr>
            <a:r>
              <a:rPr lang="ru-RU" sz="2800" b="1" smtClean="0"/>
              <a:t>1) при наявності ознак біологічної смерті;</a:t>
            </a:r>
          </a:p>
          <a:p>
            <a:pPr>
              <a:lnSpc>
                <a:spcPct val="90000"/>
              </a:lnSpc>
            </a:pPr>
            <a:r>
              <a:rPr lang="ru-RU" sz="2800" b="1" smtClean="0"/>
              <a:t>2) за наявності ознак смерті мозку;</a:t>
            </a:r>
          </a:p>
          <a:p>
            <a:pPr>
              <a:lnSpc>
                <a:spcPct val="90000"/>
              </a:lnSpc>
            </a:pPr>
            <a:r>
              <a:rPr lang="ru-RU" sz="2800" b="1" smtClean="0"/>
              <a:t>3) в термінальних стадіях невиліковних   </a:t>
            </a:r>
          </a:p>
          <a:p>
            <a:pPr>
              <a:lnSpc>
                <a:spcPct val="90000"/>
              </a:lnSpc>
              <a:buFontTx/>
              <a:buNone/>
            </a:pPr>
            <a:r>
              <a:rPr lang="ru-RU" sz="2800" b="1" smtClean="0"/>
              <a:t>        хвороб;</a:t>
            </a:r>
          </a:p>
          <a:p>
            <a:pPr>
              <a:lnSpc>
                <a:spcPct val="90000"/>
              </a:lnSpc>
            </a:pPr>
            <a:r>
              <a:rPr lang="ru-RU" sz="2800" b="1" smtClean="0"/>
              <a:t>4) при неоперабельних злоякісних новоутвореннях з метастазуванням;</a:t>
            </a:r>
          </a:p>
          <a:p>
            <a:pPr>
              <a:lnSpc>
                <a:spcPct val="90000"/>
              </a:lnSpc>
            </a:pPr>
            <a:r>
              <a:rPr lang="ru-RU" sz="2800" b="1" smtClean="0"/>
              <a:t>5) якщо точно відомо, що з моменту зупинки кровообігу пройшло більше </a:t>
            </a:r>
            <a:r>
              <a:rPr lang="uk-UA" sz="2800" b="1" smtClean="0"/>
              <a:t>  </a:t>
            </a:r>
            <a:r>
              <a:rPr lang="ru-RU" sz="2800" b="1" smtClean="0"/>
              <a:t>25 хв в умовах нормотермії.</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3600" smtClean="0">
                <a:solidFill>
                  <a:schemeClr val="bg1"/>
                </a:solidFill>
              </a:rPr>
              <a:t> </a:t>
            </a:r>
            <a:r>
              <a:rPr lang="uk-UA" sz="3200" smtClean="0">
                <a:solidFill>
                  <a:schemeClr val="bg1"/>
                </a:solidFill>
              </a:rPr>
              <a:t>НЕВІДКЛАДНА ДОПОМОГА У СТАНАХ ЗАГРОЗИ ДЛЯ ЖИТТЯ </a:t>
            </a:r>
            <a:endParaRPr lang="ru-RU" sz="3200" smtClean="0">
              <a:solidFill>
                <a:schemeClr val="bg1"/>
              </a:solidFill>
            </a:endParaRPr>
          </a:p>
        </p:txBody>
      </p:sp>
      <p:sp>
        <p:nvSpPr>
          <p:cNvPr id="57346" name="Rectangle 3"/>
          <p:cNvSpPr>
            <a:spLocks noGrp="1" noChangeArrowheads="1"/>
          </p:cNvSpPr>
          <p:nvPr>
            <p:ph idx="1"/>
          </p:nvPr>
        </p:nvSpPr>
        <p:spPr>
          <a:xfrm>
            <a:off x="533400" y="1071563"/>
            <a:ext cx="7038975" cy="4429125"/>
          </a:xfrm>
        </p:spPr>
        <p:txBody>
          <a:bodyPr/>
          <a:lstStyle/>
          <a:p>
            <a:pPr>
              <a:lnSpc>
                <a:spcPct val="80000"/>
              </a:lnSpc>
            </a:pPr>
            <a:r>
              <a:rPr lang="uk-UA" sz="2800" b="1" smtClean="0">
                <a:solidFill>
                  <a:srgbClr val="FF0000"/>
                </a:solidFill>
              </a:rPr>
              <a:t>Розробкою та систематизацією стандартів СЛР займаються:</a:t>
            </a:r>
          </a:p>
          <a:p>
            <a:pPr>
              <a:lnSpc>
                <a:spcPct val="80000"/>
              </a:lnSpc>
            </a:pPr>
            <a:r>
              <a:rPr lang="uk-UA" sz="2800" b="1" smtClean="0"/>
              <a:t>Американська асоціація кардіологів</a:t>
            </a:r>
          </a:p>
          <a:p>
            <a:pPr>
              <a:lnSpc>
                <a:spcPct val="80000"/>
              </a:lnSpc>
            </a:pPr>
            <a:r>
              <a:rPr lang="uk-UA" sz="2800" b="1" smtClean="0"/>
              <a:t>Європейська рада реанімації (</a:t>
            </a:r>
            <a:r>
              <a:rPr lang="en-US" sz="2800" b="1" smtClean="0"/>
              <a:t>European Resuscitation Council</a:t>
            </a:r>
            <a:r>
              <a:rPr lang="uk-UA" sz="2800" b="1" smtClean="0"/>
              <a:t> – </a:t>
            </a:r>
            <a:r>
              <a:rPr lang="en-US" sz="2800" b="1" smtClean="0"/>
              <a:t>ERC</a:t>
            </a:r>
            <a:r>
              <a:rPr lang="uk-UA" sz="2800" b="1" smtClean="0"/>
              <a:t>), останні рекомендації якої опубліковані в 2010 р. і які включають наступні рівні реанімаційних заходів  :</a:t>
            </a:r>
          </a:p>
          <a:p>
            <a:pPr>
              <a:lnSpc>
                <a:spcPct val="80000"/>
              </a:lnSpc>
            </a:pPr>
            <a:r>
              <a:rPr lang="en-US" sz="2800" b="1" smtClean="0"/>
              <a:t>BLS (Basic life support) – </a:t>
            </a:r>
            <a:r>
              <a:rPr lang="uk-UA" sz="2800" b="1" smtClean="0"/>
              <a:t>базова підтримка життєдіяльності</a:t>
            </a:r>
          </a:p>
          <a:p>
            <a:pPr>
              <a:lnSpc>
                <a:spcPct val="80000"/>
              </a:lnSpc>
            </a:pPr>
            <a:r>
              <a:rPr lang="en-US" sz="2800" b="1" smtClean="0"/>
              <a:t>ILS (Immediate life support</a:t>
            </a:r>
            <a:r>
              <a:rPr lang="uk-UA" sz="2800" b="1" smtClean="0"/>
              <a:t>) </a:t>
            </a:r>
            <a:r>
              <a:rPr lang="en-US" sz="2800" b="1" smtClean="0"/>
              <a:t>– </a:t>
            </a:r>
            <a:r>
              <a:rPr lang="uk-UA" sz="2800" b="1" smtClean="0"/>
              <a:t>невідкладна підтримка життєдіяльності</a:t>
            </a:r>
          </a:p>
          <a:p>
            <a:pPr>
              <a:lnSpc>
                <a:spcPct val="80000"/>
              </a:lnSpc>
            </a:pPr>
            <a:r>
              <a:rPr lang="en-US" sz="2800" b="1" smtClean="0"/>
              <a:t>ALS (Advanced life support ) – </a:t>
            </a:r>
            <a:r>
              <a:rPr lang="uk-UA" sz="2800" b="1" smtClean="0"/>
              <a:t>алгоритм спеціалізованих реанімаційних заходів</a:t>
            </a:r>
            <a:endParaRPr lang="uk-UA" sz="2800" smtClean="0"/>
          </a:p>
        </p:txBody>
      </p:sp>
      <p:pic>
        <p:nvPicPr>
          <p:cNvPr id="57347" name="Picture 4" descr="image265623"/>
          <p:cNvPicPr>
            <a:picLocks noChangeAspect="1" noChangeArrowheads="1"/>
          </p:cNvPicPr>
          <p:nvPr/>
        </p:nvPicPr>
        <p:blipFill>
          <a:blip r:embed="rId2" cstate="print"/>
          <a:srcRect/>
          <a:stretch>
            <a:fillRect/>
          </a:stretch>
        </p:blipFill>
        <p:spPr bwMode="auto">
          <a:xfrm>
            <a:off x="6929438" y="0"/>
            <a:ext cx="2214562" cy="22145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214313"/>
            <a:ext cx="5214937" cy="6643687"/>
          </a:xfrm>
        </p:spPr>
        <p:txBody>
          <a:bodyPr rtlCol="0">
            <a:normAutofit fontScale="92500" lnSpcReduction="10000"/>
          </a:bodyPr>
          <a:lstStyle/>
          <a:p>
            <a:pPr fontAlgn="auto">
              <a:spcAft>
                <a:spcPts val="0"/>
              </a:spcAft>
              <a:buFont typeface="Arial" pitchFamily="34" charset="0"/>
              <a:buChar char="•"/>
              <a:defRPr/>
            </a:pPr>
            <a:r>
              <a:rPr lang="uk-UA" dirty="0" err="1" smtClean="0"/>
              <a:t>Guidelines</a:t>
            </a:r>
            <a:r>
              <a:rPr lang="uk-UA" dirty="0" smtClean="0"/>
              <a:t> 2015 CPR&amp;ECC/</a:t>
            </a:r>
            <a:r>
              <a:rPr lang="uk-UA" dirty="0" err="1" smtClean="0"/>
              <a:t>American</a:t>
            </a:r>
            <a:r>
              <a:rPr lang="uk-UA" dirty="0" smtClean="0"/>
              <a:t> </a:t>
            </a:r>
            <a:r>
              <a:rPr lang="uk-UA" dirty="0" err="1" smtClean="0"/>
              <a:t>Heart</a:t>
            </a:r>
            <a:r>
              <a:rPr lang="uk-UA" dirty="0" smtClean="0"/>
              <a:t> </a:t>
            </a:r>
            <a:r>
              <a:rPr lang="uk-UA" dirty="0" err="1" smtClean="0"/>
              <a:t>Association</a:t>
            </a:r>
            <a:r>
              <a:rPr lang="uk-UA" dirty="0" smtClean="0"/>
              <a:t> [</a:t>
            </a:r>
            <a:r>
              <a:rPr lang="uk-UA" dirty="0" err="1" smtClean="0"/>
              <a:t>Електронный</a:t>
            </a:r>
            <a:r>
              <a:rPr lang="uk-UA" dirty="0" smtClean="0"/>
              <a:t> ресурс]. – </a:t>
            </a:r>
            <a:r>
              <a:rPr lang="uk-UA" dirty="0" err="1" smtClean="0"/>
              <a:t>Dallas</a:t>
            </a:r>
            <a:r>
              <a:rPr lang="uk-UA" dirty="0" smtClean="0"/>
              <a:t>, </a:t>
            </a:r>
            <a:r>
              <a:rPr lang="uk-UA" dirty="0" err="1" smtClean="0"/>
              <a:t>Texas</a:t>
            </a:r>
            <a:r>
              <a:rPr lang="uk-UA" dirty="0" smtClean="0"/>
              <a:t> 75231-4596,USA, 2015 – Режим доступу до ресурсу: http://www.heart.org</a:t>
            </a:r>
            <a:endParaRPr lang="ru-RU" dirty="0" smtClean="0"/>
          </a:p>
          <a:p>
            <a:pPr fontAlgn="auto">
              <a:spcAft>
                <a:spcPts val="0"/>
              </a:spcAft>
              <a:buFont typeface="Arial" pitchFamily="34" charset="0"/>
              <a:buChar char="•"/>
              <a:defRPr/>
            </a:pPr>
            <a:r>
              <a:rPr lang="uk-UA" dirty="0" err="1" smtClean="0"/>
              <a:t>Guidelines</a:t>
            </a:r>
            <a:r>
              <a:rPr lang="uk-UA" dirty="0" smtClean="0"/>
              <a:t> </a:t>
            </a:r>
            <a:r>
              <a:rPr lang="uk-UA" dirty="0" err="1" smtClean="0"/>
              <a:t>for</a:t>
            </a:r>
            <a:r>
              <a:rPr lang="uk-UA" dirty="0" smtClean="0"/>
              <a:t> </a:t>
            </a:r>
            <a:r>
              <a:rPr lang="uk-UA" dirty="0" err="1" smtClean="0"/>
              <a:t>Resuscitation</a:t>
            </a:r>
            <a:r>
              <a:rPr lang="uk-UA" dirty="0" smtClean="0"/>
              <a:t>/</a:t>
            </a:r>
            <a:r>
              <a:rPr lang="uk-UA" dirty="0" err="1" smtClean="0"/>
              <a:t>European</a:t>
            </a:r>
            <a:r>
              <a:rPr lang="uk-UA" dirty="0" smtClean="0"/>
              <a:t> </a:t>
            </a:r>
            <a:r>
              <a:rPr lang="uk-UA" dirty="0" err="1" smtClean="0"/>
              <a:t>Resuscitation</a:t>
            </a:r>
            <a:r>
              <a:rPr lang="uk-UA" dirty="0" smtClean="0"/>
              <a:t> </a:t>
            </a:r>
            <a:r>
              <a:rPr lang="uk-UA" dirty="0" err="1" smtClean="0"/>
              <a:t>Council</a:t>
            </a:r>
            <a:r>
              <a:rPr lang="uk-UA" dirty="0" smtClean="0"/>
              <a:t> (ERC) [</a:t>
            </a:r>
            <a:r>
              <a:rPr lang="uk-UA" dirty="0" err="1" smtClean="0"/>
              <a:t>Електронный</a:t>
            </a:r>
            <a:r>
              <a:rPr lang="uk-UA" dirty="0" smtClean="0"/>
              <a:t> ресурс]. – </a:t>
            </a:r>
            <a:r>
              <a:rPr lang="uk-UA" dirty="0" err="1" smtClean="0"/>
              <a:t>Emile</a:t>
            </a:r>
            <a:r>
              <a:rPr lang="uk-UA" dirty="0" smtClean="0"/>
              <a:t> </a:t>
            </a:r>
            <a:r>
              <a:rPr lang="uk-UA" dirty="0" err="1" smtClean="0"/>
              <a:t>Vanderveldelaan</a:t>
            </a:r>
            <a:r>
              <a:rPr lang="uk-UA" dirty="0" smtClean="0"/>
              <a:t> 35, 2845 </a:t>
            </a:r>
            <a:r>
              <a:rPr lang="uk-UA" dirty="0" err="1" smtClean="0"/>
              <a:t>Niel</a:t>
            </a:r>
            <a:r>
              <a:rPr lang="uk-UA" dirty="0" smtClean="0"/>
              <a:t>, </a:t>
            </a:r>
            <a:r>
              <a:rPr lang="uk-UA" dirty="0" err="1" smtClean="0"/>
              <a:t>Belgium</a:t>
            </a:r>
            <a:r>
              <a:rPr lang="uk-UA" dirty="0" smtClean="0"/>
              <a:t>, 2015. – Режим доступу до ресурсу: http://www.erc. </a:t>
            </a:r>
            <a:r>
              <a:rPr lang="uk-UA" dirty="0" err="1" smtClean="0"/>
              <a:t>edu</a:t>
            </a:r>
            <a:endParaRPr lang="ru-RU" dirty="0" smtClean="0"/>
          </a:p>
          <a:p>
            <a:pPr fontAlgn="auto">
              <a:spcAft>
                <a:spcPts val="0"/>
              </a:spcAft>
              <a:buFont typeface="Arial" pitchFamily="34" charset="0"/>
              <a:buChar char="•"/>
              <a:defRPr/>
            </a:pPr>
            <a:endParaRPr lang="ru-RU" dirty="0"/>
          </a:p>
        </p:txBody>
      </p:sp>
      <p:pic>
        <p:nvPicPr>
          <p:cNvPr id="58370" name="Picture 2"/>
          <p:cNvPicPr>
            <a:picLocks noChangeAspect="1" noChangeArrowheads="1"/>
          </p:cNvPicPr>
          <p:nvPr/>
        </p:nvPicPr>
        <p:blipFill>
          <a:blip r:embed="rId2" cstate="print"/>
          <a:srcRect/>
          <a:stretch>
            <a:fillRect/>
          </a:stretch>
        </p:blipFill>
        <p:spPr bwMode="auto">
          <a:xfrm>
            <a:off x="5429250" y="4714875"/>
            <a:ext cx="3571875" cy="1214438"/>
          </a:xfrm>
          <a:prstGeom prst="rect">
            <a:avLst/>
          </a:prstGeom>
          <a:noFill/>
          <a:ln w="9525">
            <a:noFill/>
            <a:miter lim="800000"/>
            <a:headEnd/>
            <a:tailEnd/>
          </a:ln>
        </p:spPr>
      </p:pic>
      <p:pic>
        <p:nvPicPr>
          <p:cNvPr id="58371" name="Рисунок 4"/>
          <p:cNvPicPr>
            <a:picLocks noChangeAspect="1" noChangeArrowheads="1"/>
          </p:cNvPicPr>
          <p:nvPr/>
        </p:nvPicPr>
        <p:blipFill>
          <a:blip r:embed="rId3" cstate="print"/>
          <a:srcRect l="78665" t="3362" r="2419" b="82732"/>
          <a:stretch>
            <a:fillRect/>
          </a:stretch>
        </p:blipFill>
        <p:spPr bwMode="auto">
          <a:xfrm>
            <a:off x="5429250" y="428625"/>
            <a:ext cx="3571875" cy="3357563"/>
          </a:xfrm>
          <a:prstGeom prst="rect">
            <a:avLst/>
          </a:prstGeom>
          <a:noFill/>
          <a:ln w="9525">
            <a:noFill/>
            <a:miter lim="800000"/>
            <a:headEnd/>
            <a:tailEnd/>
          </a:ln>
        </p:spPr>
      </p:pic>
      <p:sp>
        <p:nvSpPr>
          <p:cNvPr id="58372" name="Прямоугольник 7"/>
          <p:cNvSpPr>
            <a:spLocks noChangeArrowheads="1"/>
          </p:cNvSpPr>
          <p:nvPr/>
        </p:nvSpPr>
        <p:spPr bwMode="auto">
          <a:xfrm>
            <a:off x="8143875" y="5500688"/>
            <a:ext cx="806450" cy="461962"/>
          </a:xfrm>
          <a:prstGeom prst="rect">
            <a:avLst/>
          </a:prstGeom>
          <a:noFill/>
          <a:ln w="9525">
            <a:noFill/>
            <a:miter lim="800000"/>
            <a:headEnd/>
            <a:tailEnd/>
          </a:ln>
        </p:spPr>
        <p:txBody>
          <a:bodyPr wrap="none">
            <a:spAutoFit/>
          </a:bodyPr>
          <a:lstStyle/>
          <a:p>
            <a:r>
              <a:rPr lang="ru-RU" sz="2400" b="1">
                <a:solidFill>
                  <a:srgbClr val="00B0F0"/>
                </a:solidFill>
                <a:latin typeface="Calibri" pitchFamily="34" charset="0"/>
              </a:rPr>
              <a:t>2015</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Содержимое 2"/>
          <p:cNvSpPr>
            <a:spLocks noGrp="1"/>
          </p:cNvSpPr>
          <p:nvPr>
            <p:ph idx="1"/>
          </p:nvPr>
        </p:nvSpPr>
        <p:spPr>
          <a:xfrm>
            <a:off x="571500" y="4143375"/>
            <a:ext cx="8229600" cy="2500313"/>
          </a:xfrm>
        </p:spPr>
        <p:txBody>
          <a:bodyPr/>
          <a:lstStyle/>
          <a:p>
            <a:r>
              <a:rPr lang="ru-RU" b="1" i="1" smtClean="0"/>
              <a:t>"Наша мета - повернення пацієнта до життя з відновленням нормальних функцій всіх органів, в тому числі й мозку"   (П.Сафар)</a:t>
            </a:r>
          </a:p>
        </p:txBody>
      </p:sp>
      <p:pic>
        <p:nvPicPr>
          <p:cNvPr id="59394" name="Picture 5" descr="safar foto"/>
          <p:cNvPicPr>
            <a:picLocks noChangeAspect="1" noChangeArrowheads="1"/>
          </p:cNvPicPr>
          <p:nvPr/>
        </p:nvPicPr>
        <p:blipFill>
          <a:blip r:embed="rId2" cstate="print">
            <a:lum bright="12000" contrast="12000"/>
            <a:grayscl/>
          </a:blip>
          <a:srcRect/>
          <a:stretch>
            <a:fillRect/>
          </a:stretch>
        </p:blipFill>
        <p:spPr bwMode="auto">
          <a:xfrm>
            <a:off x="5572125" y="357188"/>
            <a:ext cx="317817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2" cstate="print"/>
          <a:srcRect/>
          <a:stretch>
            <a:fillRect/>
          </a:stretch>
        </p:blipFill>
        <p:spPr bwMode="auto">
          <a:xfrm>
            <a:off x="0" y="0"/>
            <a:ext cx="5715000" cy="6858000"/>
          </a:xfrm>
          <a:prstGeom prst="rect">
            <a:avLst/>
          </a:prstGeom>
          <a:noFill/>
          <a:ln w="9525">
            <a:noFill/>
            <a:miter lim="800000"/>
            <a:headEnd/>
            <a:tailEnd/>
          </a:ln>
        </p:spPr>
      </p:pic>
      <p:sp>
        <p:nvSpPr>
          <p:cNvPr id="60418" name="Rectangle 3"/>
          <p:cNvSpPr>
            <a:spLocks noGrp="1" noChangeArrowheads="1"/>
          </p:cNvSpPr>
          <p:nvPr>
            <p:ph type="title"/>
          </p:nvPr>
        </p:nvSpPr>
        <p:spPr>
          <a:xfrm>
            <a:off x="5638800" y="304800"/>
            <a:ext cx="3505200" cy="1143000"/>
          </a:xfrm>
        </p:spPr>
        <p:txBody>
          <a:bodyPr/>
          <a:lstStyle/>
          <a:p>
            <a:pPr algn="l"/>
            <a:r>
              <a:rPr lang="uk-UA" sz="2900" smtClean="0">
                <a:solidFill>
                  <a:srgbClr val="FF0000"/>
                </a:solidFill>
              </a:rPr>
              <a:t>Перед початком виконання СЛР</a:t>
            </a:r>
            <a:endParaRPr lang="ru-RU" sz="2900" smtClean="0">
              <a:solidFill>
                <a:srgbClr val="FF0000"/>
              </a:solidFill>
            </a:endParaRPr>
          </a:p>
        </p:txBody>
      </p:sp>
      <p:sp>
        <p:nvSpPr>
          <p:cNvPr id="60419" name="Rectangle 4"/>
          <p:cNvSpPr>
            <a:spLocks noChangeArrowheads="1"/>
          </p:cNvSpPr>
          <p:nvPr/>
        </p:nvSpPr>
        <p:spPr bwMode="auto">
          <a:xfrm>
            <a:off x="5795963" y="1828800"/>
            <a:ext cx="3348037" cy="3708400"/>
          </a:xfrm>
          <a:prstGeom prst="rect">
            <a:avLst/>
          </a:prstGeom>
          <a:noFill/>
          <a:ln w="9525">
            <a:noFill/>
            <a:miter lim="800000"/>
            <a:headEnd/>
            <a:tailEnd/>
          </a:ln>
        </p:spPr>
        <p:txBody>
          <a:bodyPr>
            <a:spAutoFit/>
          </a:bodyPr>
          <a:lstStyle/>
          <a:p>
            <a:pPr>
              <a:lnSpc>
                <a:spcPct val="90000"/>
              </a:lnSpc>
              <a:spcBef>
                <a:spcPct val="20000"/>
              </a:spcBef>
              <a:buClr>
                <a:schemeClr val="accent2"/>
              </a:buClr>
              <a:buFont typeface="Wingdings" pitchFamily="2" charset="2"/>
              <a:buNone/>
            </a:pPr>
            <a:r>
              <a:rPr lang="uk-UA" sz="2800">
                <a:solidFill>
                  <a:srgbClr val="FF0000"/>
                </a:solidFill>
                <a:latin typeface="Calibri" pitchFamily="34" charset="0"/>
              </a:rPr>
              <a:t>Викличте ЕМД</a:t>
            </a:r>
          </a:p>
          <a:p>
            <a:pPr>
              <a:lnSpc>
                <a:spcPct val="90000"/>
              </a:lnSpc>
              <a:spcBef>
                <a:spcPct val="20000"/>
              </a:spcBef>
              <a:buClr>
                <a:schemeClr val="accent2"/>
              </a:buClr>
              <a:buFont typeface="Wingdings" pitchFamily="2" charset="2"/>
              <a:buNone/>
            </a:pPr>
            <a:r>
              <a:rPr lang="uk-UA" sz="2800">
                <a:solidFill>
                  <a:srgbClr val="FF0000"/>
                </a:solidFill>
                <a:latin typeface="Calibri" pitchFamily="34" charset="0"/>
              </a:rPr>
              <a:t>за телефоном103 (чергового анестезіолога, неонатолога), або попросіть це зробити когось, хто є поблизу.</a:t>
            </a:r>
          </a:p>
          <a:p>
            <a:endParaRPr lang="ru-RU" sz="3000">
              <a:solidFill>
                <a:srgbClr val="FFFF00"/>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42910" y="285728"/>
            <a:ext cx="8064896" cy="1342502"/>
          </a:xfrm>
          <a:prstGeom prst="roundRect">
            <a:avLst/>
          </a:prstGeom>
          <a:solidFill>
            <a:srgbClr val="DCE937"/>
          </a:solidFill>
          <a:ln>
            <a:solidFill>
              <a:srgbClr val="FFFF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2800" b="1" i="1" dirty="0">
                <a:solidFill>
                  <a:srgbClr val="7030A0"/>
                </a:solidFill>
                <a:latin typeface="Georgia" pitchFamily="18" charset="0"/>
              </a:rPr>
              <a:t>Правила та порядок проведення реанімації</a:t>
            </a:r>
            <a:endParaRPr lang="ru-RU" sz="2800" b="1" i="1" dirty="0">
              <a:solidFill>
                <a:srgbClr val="7030A0"/>
              </a:solidFill>
              <a:latin typeface="Georgia" pitchFamily="18" charset="0"/>
            </a:endParaRPr>
          </a:p>
        </p:txBody>
      </p:sp>
      <p:sp>
        <p:nvSpPr>
          <p:cNvPr id="3" name="Прямоугольник 2"/>
          <p:cNvSpPr/>
          <p:nvPr/>
        </p:nvSpPr>
        <p:spPr>
          <a:xfrm>
            <a:off x="785813" y="2000250"/>
            <a:ext cx="7929562" cy="4094163"/>
          </a:xfrm>
          <a:prstGeom prst="rect">
            <a:avLst/>
          </a:prstGeom>
          <a:ln>
            <a:solidFill>
              <a:srgbClr val="FFFF00"/>
            </a:solidFill>
          </a:ln>
        </p:spPr>
        <p:txBody>
          <a:bodyPr>
            <a:spAutoFit/>
          </a:bodyPr>
          <a:lstStyle/>
          <a:p>
            <a:pPr algn="just" fontAlgn="auto">
              <a:spcBef>
                <a:spcPts val="0"/>
              </a:spcBef>
              <a:spcAft>
                <a:spcPts val="0"/>
              </a:spcAft>
              <a:defRPr/>
            </a:pPr>
            <a:r>
              <a:rPr lang="ru-RU" sz="2000" b="1" i="1" dirty="0">
                <a:latin typeface="Georgia" pitchFamily="18" charset="0"/>
                <a:cs typeface="+mn-cs"/>
              </a:rPr>
              <a:t>1.      </a:t>
            </a:r>
            <a:r>
              <a:rPr lang="ru-RU" sz="2000" b="1" i="1" dirty="0" err="1">
                <a:latin typeface="Georgia" pitchFamily="18" charset="0"/>
                <a:cs typeface="+mn-cs"/>
              </a:rPr>
              <a:t>Забезпечте</a:t>
            </a:r>
            <a:r>
              <a:rPr lang="ru-RU" sz="2000" b="1" i="1" dirty="0">
                <a:latin typeface="Georgia" pitchFamily="18" charset="0"/>
                <a:cs typeface="+mn-cs"/>
              </a:rPr>
              <a:t>  </a:t>
            </a:r>
            <a:r>
              <a:rPr lang="ru-RU" sz="2000" b="1" i="1" dirty="0" err="1">
                <a:latin typeface="Georgia" pitchFamily="18" charset="0"/>
                <a:cs typeface="+mn-cs"/>
              </a:rPr>
              <a:t>безпечність</a:t>
            </a:r>
            <a:r>
              <a:rPr lang="ru-RU" sz="2000" b="1" i="1" dirty="0">
                <a:latin typeface="Georgia" pitchFamily="18" charset="0"/>
                <a:cs typeface="+mn-cs"/>
              </a:rPr>
              <a:t>  </a:t>
            </a:r>
            <a:r>
              <a:rPr lang="ru-RU" sz="2000" b="1" i="1" dirty="0" err="1">
                <a:latin typeface="Georgia" pitchFamily="18" charset="0"/>
                <a:cs typeface="+mn-cs"/>
              </a:rPr>
              <a:t>потерпілого</a:t>
            </a:r>
            <a:r>
              <a:rPr lang="ru-RU" sz="2000" b="1" i="1" dirty="0">
                <a:latin typeface="Georgia" pitchFamily="18" charset="0"/>
                <a:cs typeface="+mn-cs"/>
              </a:rPr>
              <a:t> та себе.</a:t>
            </a:r>
          </a:p>
          <a:p>
            <a:pPr algn="just" fontAlgn="auto">
              <a:spcBef>
                <a:spcPts val="0"/>
              </a:spcBef>
              <a:spcAft>
                <a:spcPts val="0"/>
              </a:spcAft>
              <a:defRPr/>
            </a:pPr>
            <a:r>
              <a:rPr lang="ru-RU" sz="2000" b="1" i="1" dirty="0">
                <a:latin typeface="Georgia" pitchFamily="18" charset="0"/>
                <a:cs typeface="+mn-cs"/>
              </a:rPr>
              <a:t>2.  </a:t>
            </a:r>
            <a:r>
              <a:rPr lang="ru-RU" sz="2000" b="1" i="1" dirty="0" err="1">
                <a:latin typeface="Georgia" pitchFamily="18" charset="0"/>
                <a:cs typeface="+mn-cs"/>
              </a:rPr>
              <a:t>Якщо</a:t>
            </a:r>
            <a:r>
              <a:rPr lang="ru-RU" sz="2000" b="1" i="1" dirty="0">
                <a:latin typeface="Georgia" pitchFamily="18" charset="0"/>
                <a:cs typeface="+mn-cs"/>
              </a:rPr>
              <a:t> </a:t>
            </a:r>
            <a:r>
              <a:rPr lang="ru-RU" sz="2000" b="1" i="1" dirty="0" err="1">
                <a:latin typeface="Georgia" pitchFamily="18" charset="0"/>
                <a:cs typeface="+mn-cs"/>
              </a:rPr>
              <a:t>потерпілий</a:t>
            </a:r>
            <a:r>
              <a:rPr lang="ru-RU" sz="2000" b="1" i="1" dirty="0">
                <a:latin typeface="Georgia" pitchFamily="18" charset="0"/>
                <a:cs typeface="+mn-cs"/>
              </a:rPr>
              <a:t> </a:t>
            </a:r>
            <a:r>
              <a:rPr lang="ru-RU" sz="2000" b="1" i="1" dirty="0" err="1">
                <a:latin typeface="Georgia" pitchFamily="18" charset="0"/>
                <a:cs typeface="+mn-cs"/>
              </a:rPr>
              <a:t>відповідає</a:t>
            </a:r>
            <a:r>
              <a:rPr lang="ru-RU" sz="2000" b="1" i="1" dirty="0">
                <a:latin typeface="Georgia" pitchFamily="18" charset="0"/>
                <a:cs typeface="+mn-cs"/>
              </a:rPr>
              <a:t> на </a:t>
            </a:r>
            <a:r>
              <a:rPr lang="ru-RU" sz="2000" b="1" i="1" dirty="0" err="1">
                <a:latin typeface="Georgia" pitchFamily="18" charset="0"/>
                <a:cs typeface="+mn-cs"/>
              </a:rPr>
              <a:t>запитання</a:t>
            </a:r>
            <a:r>
              <a:rPr lang="ru-RU" sz="2000" b="1" i="1" dirty="0">
                <a:latin typeface="Georgia" pitchFamily="18" charset="0"/>
                <a:cs typeface="+mn-cs"/>
              </a:rPr>
              <a:t> та    </a:t>
            </a:r>
            <a:r>
              <a:rPr lang="ru-RU" sz="2000" b="1" i="1" dirty="0" err="1">
                <a:latin typeface="Georgia" pitchFamily="18" charset="0"/>
                <a:cs typeface="+mn-cs"/>
              </a:rPr>
              <a:t>рухається</a:t>
            </a:r>
            <a:r>
              <a:rPr lang="ru-RU" sz="2000" b="1" i="1" dirty="0">
                <a:latin typeface="Georgia" pitchFamily="18" charset="0"/>
                <a:cs typeface="+mn-cs"/>
              </a:rPr>
              <a:t>:</a:t>
            </a:r>
          </a:p>
          <a:p>
            <a:pPr algn="just" fontAlgn="auto">
              <a:spcBef>
                <a:spcPts val="0"/>
              </a:spcBef>
              <a:spcAft>
                <a:spcPts val="0"/>
              </a:spcAft>
              <a:defRPr/>
            </a:pPr>
            <a:r>
              <a:rPr lang="ru-RU" sz="2000" b="1" i="1" dirty="0">
                <a:latin typeface="Georgia" pitchFamily="18" charset="0"/>
                <a:cs typeface="+mn-cs"/>
              </a:rPr>
              <a:t> запитайте як </a:t>
            </a:r>
            <a:r>
              <a:rPr lang="ru-RU" sz="2000" b="1" i="1" dirty="0" err="1">
                <a:latin typeface="Georgia" pitchFamily="18" charset="0"/>
                <a:cs typeface="+mn-cs"/>
              </a:rPr>
              <a:t>він</a:t>
            </a:r>
            <a:r>
              <a:rPr lang="ru-RU" sz="2000" b="1" i="1" dirty="0">
                <a:latin typeface="Georgia" pitchFamily="18" charset="0"/>
                <a:cs typeface="+mn-cs"/>
              </a:rPr>
              <a:t> себе </a:t>
            </a:r>
            <a:r>
              <a:rPr lang="ru-RU" sz="2000" b="1" i="1" dirty="0" err="1">
                <a:latin typeface="Georgia" pitchFamily="18" charset="0"/>
                <a:cs typeface="+mn-cs"/>
              </a:rPr>
              <a:t>почуває</a:t>
            </a:r>
            <a:r>
              <a:rPr lang="ru-RU" sz="2000" b="1" i="1" dirty="0">
                <a:latin typeface="Georgia" pitchFamily="18" charset="0"/>
                <a:cs typeface="+mn-cs"/>
              </a:rPr>
              <a:t> та </a:t>
            </a:r>
            <a:r>
              <a:rPr lang="ru-RU" sz="2000" b="1" i="1" dirty="0" err="1">
                <a:latin typeface="Georgia" pitchFamily="18" charset="0"/>
                <a:cs typeface="+mn-cs"/>
              </a:rPr>
              <a:t>чи</a:t>
            </a:r>
            <a:r>
              <a:rPr lang="ru-RU" sz="2000" b="1" i="1" dirty="0">
                <a:latin typeface="Georgia" pitchFamily="18" charset="0"/>
                <a:cs typeface="+mn-cs"/>
              </a:rPr>
              <a:t> </a:t>
            </a:r>
            <a:r>
              <a:rPr lang="ru-RU" sz="2000" b="1" i="1" dirty="0" err="1">
                <a:latin typeface="Georgia" pitchFamily="18" charset="0"/>
                <a:cs typeface="+mn-cs"/>
              </a:rPr>
              <a:t>потребує</a:t>
            </a:r>
            <a:r>
              <a:rPr lang="ru-RU" sz="2000" b="1" i="1" dirty="0">
                <a:latin typeface="Georgia" pitchFamily="18" charset="0"/>
                <a:cs typeface="+mn-cs"/>
              </a:rPr>
              <a:t> </a:t>
            </a:r>
            <a:r>
              <a:rPr lang="ru-RU" sz="2000" b="1" i="1" dirty="0" err="1">
                <a:latin typeface="Georgia" pitchFamily="18" charset="0"/>
                <a:cs typeface="+mn-cs"/>
              </a:rPr>
              <a:t>він</a:t>
            </a:r>
            <a:r>
              <a:rPr lang="ru-RU" sz="2000" b="1" i="1" dirty="0">
                <a:latin typeface="Georgia" pitchFamily="18" charset="0"/>
                <a:cs typeface="+mn-cs"/>
              </a:rPr>
              <a:t> </a:t>
            </a:r>
            <a:r>
              <a:rPr lang="ru-RU" sz="2000" b="1" i="1" dirty="0" err="1">
                <a:latin typeface="Georgia" pitchFamily="18" charset="0"/>
                <a:cs typeface="+mn-cs"/>
              </a:rPr>
              <a:t>допомоги</a:t>
            </a:r>
            <a:r>
              <a:rPr lang="ru-RU" sz="2000" b="1" i="1" dirty="0">
                <a:latin typeface="Georgia" pitchFamily="18" charset="0"/>
                <a:cs typeface="+mn-cs"/>
              </a:rPr>
              <a:t>.</a:t>
            </a:r>
          </a:p>
          <a:p>
            <a:pPr algn="just" fontAlgn="auto">
              <a:spcBef>
                <a:spcPts val="0"/>
              </a:spcBef>
              <a:spcAft>
                <a:spcPts val="0"/>
              </a:spcAft>
              <a:defRPr/>
            </a:pPr>
            <a:r>
              <a:rPr lang="ru-RU" sz="2000" b="1" i="1" dirty="0">
                <a:latin typeface="Georgia" pitchFamily="18" charset="0"/>
                <a:cs typeface="+mn-cs"/>
              </a:rPr>
              <a:t>3.    </a:t>
            </a:r>
            <a:r>
              <a:rPr lang="ru-RU" sz="2000" b="1" i="1" dirty="0" err="1">
                <a:latin typeface="Georgia" pitchFamily="18" charset="0"/>
                <a:cs typeface="+mn-cs"/>
              </a:rPr>
              <a:t>Якщо</a:t>
            </a:r>
            <a:r>
              <a:rPr lang="ru-RU" sz="2000" b="1" i="1" dirty="0">
                <a:latin typeface="Georgia" pitchFamily="18" charset="0"/>
                <a:cs typeface="+mn-cs"/>
              </a:rPr>
              <a:t> </a:t>
            </a:r>
            <a:r>
              <a:rPr lang="ru-RU" sz="2000" b="1" i="1" dirty="0" err="1">
                <a:latin typeface="Georgia" pitchFamily="18" charset="0"/>
                <a:cs typeface="+mn-cs"/>
              </a:rPr>
              <a:t>потерпілий</a:t>
            </a:r>
            <a:r>
              <a:rPr lang="ru-RU" sz="2000" b="1" i="1" dirty="0">
                <a:latin typeface="Georgia" pitchFamily="18" charset="0"/>
                <a:cs typeface="+mn-cs"/>
              </a:rPr>
              <a:t> не </a:t>
            </a:r>
            <a:r>
              <a:rPr lang="ru-RU" sz="2000" b="1" i="1" dirty="0" err="1">
                <a:latin typeface="Georgia" pitchFamily="18" charset="0"/>
                <a:cs typeface="+mn-cs"/>
              </a:rPr>
              <a:t>відповідає</a:t>
            </a:r>
            <a:r>
              <a:rPr lang="ru-RU" sz="2000" b="1" i="1" dirty="0">
                <a:latin typeface="Georgia" pitchFamily="18" charset="0"/>
                <a:cs typeface="+mn-cs"/>
              </a:rPr>
              <a:t>: </a:t>
            </a:r>
            <a:r>
              <a:rPr lang="ru-RU" sz="2000" b="1" i="1" dirty="0" err="1">
                <a:latin typeface="Georgia" pitchFamily="18" charset="0"/>
                <a:cs typeface="+mn-cs"/>
              </a:rPr>
              <a:t>покличте</a:t>
            </a:r>
            <a:r>
              <a:rPr lang="ru-RU" sz="2000" b="1" i="1" dirty="0">
                <a:latin typeface="Georgia" pitchFamily="18" charset="0"/>
                <a:cs typeface="+mn-cs"/>
              </a:rPr>
              <a:t> </a:t>
            </a:r>
            <a:r>
              <a:rPr lang="ru-RU" sz="2000" b="1" i="1" dirty="0" err="1">
                <a:latin typeface="Georgia" pitchFamily="18" charset="0"/>
                <a:cs typeface="+mn-cs"/>
              </a:rPr>
              <a:t>когось</a:t>
            </a:r>
            <a:r>
              <a:rPr lang="ru-RU" sz="2000" b="1" i="1" dirty="0">
                <a:latin typeface="Georgia" pitchFamily="18" charset="0"/>
                <a:cs typeface="+mn-cs"/>
              </a:rPr>
              <a:t> на </a:t>
            </a:r>
            <a:r>
              <a:rPr lang="ru-RU" sz="2000" b="1" i="1" dirty="0" err="1">
                <a:latin typeface="Georgia" pitchFamily="18" charset="0"/>
                <a:cs typeface="+mn-cs"/>
              </a:rPr>
              <a:t>допомогу</a:t>
            </a:r>
            <a:r>
              <a:rPr lang="ru-RU" sz="2000" b="1" i="1" dirty="0">
                <a:latin typeface="Georgia" pitchFamily="18" charset="0"/>
                <a:cs typeface="+mn-cs"/>
              </a:rPr>
              <a:t>.</a:t>
            </a:r>
          </a:p>
          <a:p>
            <a:pPr algn="just" fontAlgn="auto">
              <a:spcBef>
                <a:spcPts val="0"/>
              </a:spcBef>
              <a:spcAft>
                <a:spcPts val="0"/>
              </a:spcAft>
              <a:defRPr/>
            </a:pPr>
            <a:r>
              <a:rPr lang="ru-RU" sz="2000" b="1" i="1" dirty="0">
                <a:latin typeface="Georgia" pitchFamily="18" charset="0"/>
                <a:cs typeface="+mn-cs"/>
              </a:rPr>
              <a:t>4. </a:t>
            </a:r>
            <a:r>
              <a:rPr lang="ru-RU" sz="2000" b="1" i="1" dirty="0" err="1">
                <a:solidFill>
                  <a:srgbClr val="7030A0"/>
                </a:solidFill>
                <a:latin typeface="Georgia" pitchFamily="18" charset="0"/>
                <a:cs typeface="+mn-cs"/>
              </a:rPr>
              <a:t>Забезпечте</a:t>
            </a:r>
            <a:r>
              <a:rPr lang="ru-RU" sz="2000" b="1" i="1" dirty="0">
                <a:solidFill>
                  <a:srgbClr val="7030A0"/>
                </a:solidFill>
                <a:latin typeface="Georgia" pitchFamily="18" charset="0"/>
                <a:cs typeface="+mn-cs"/>
              </a:rPr>
              <a:t> </a:t>
            </a:r>
            <a:r>
              <a:rPr lang="ru-RU" sz="2000" b="1" i="1" dirty="0" err="1">
                <a:solidFill>
                  <a:srgbClr val="7030A0"/>
                </a:solidFill>
                <a:latin typeface="Georgia" pitchFamily="18" charset="0"/>
                <a:cs typeface="+mn-cs"/>
              </a:rPr>
              <a:t>підтримку</a:t>
            </a:r>
            <a:r>
              <a:rPr lang="ru-RU" sz="2000" b="1" i="1" dirty="0">
                <a:solidFill>
                  <a:srgbClr val="7030A0"/>
                </a:solidFill>
                <a:latin typeface="Georgia" pitchFamily="18" charset="0"/>
                <a:cs typeface="+mn-cs"/>
              </a:rPr>
              <a:t> </a:t>
            </a:r>
            <a:r>
              <a:rPr lang="ru-RU" sz="2000" b="1" i="1" dirty="0" err="1">
                <a:solidFill>
                  <a:srgbClr val="7030A0"/>
                </a:solidFill>
                <a:latin typeface="Georgia" pitchFamily="18" charset="0"/>
                <a:cs typeface="+mn-cs"/>
              </a:rPr>
              <a:t>вільної</a:t>
            </a:r>
            <a:r>
              <a:rPr lang="ru-RU" sz="2000" b="1" i="1" dirty="0">
                <a:solidFill>
                  <a:srgbClr val="7030A0"/>
                </a:solidFill>
                <a:latin typeface="Georgia" pitchFamily="18" charset="0"/>
                <a:cs typeface="+mn-cs"/>
              </a:rPr>
              <a:t> </a:t>
            </a:r>
            <a:r>
              <a:rPr lang="ru-RU" sz="2000" b="1" i="1" dirty="0" err="1">
                <a:solidFill>
                  <a:srgbClr val="7030A0"/>
                </a:solidFill>
                <a:latin typeface="Georgia" pitchFamily="18" charset="0"/>
                <a:cs typeface="+mn-cs"/>
              </a:rPr>
              <a:t>прохідності</a:t>
            </a:r>
            <a:r>
              <a:rPr lang="ru-RU" sz="2000" b="1" i="1" dirty="0">
                <a:solidFill>
                  <a:srgbClr val="7030A0"/>
                </a:solidFill>
                <a:latin typeface="Georgia" pitchFamily="18" charset="0"/>
                <a:cs typeface="+mn-cs"/>
              </a:rPr>
              <a:t> </a:t>
            </a:r>
            <a:r>
              <a:rPr lang="ru-RU" sz="2000" b="1" i="1" dirty="0" err="1">
                <a:solidFill>
                  <a:srgbClr val="7030A0"/>
                </a:solidFill>
                <a:latin typeface="Georgia" pitchFamily="18" charset="0"/>
                <a:cs typeface="+mn-cs"/>
              </a:rPr>
              <a:t>дихальних</a:t>
            </a:r>
            <a:r>
              <a:rPr lang="ru-RU" sz="2000" b="1" i="1" dirty="0">
                <a:solidFill>
                  <a:srgbClr val="7030A0"/>
                </a:solidFill>
                <a:latin typeface="Georgia" pitchFamily="18" charset="0"/>
                <a:cs typeface="+mn-cs"/>
              </a:rPr>
              <a:t> </a:t>
            </a:r>
            <a:r>
              <a:rPr lang="ru-RU" sz="2000" b="1" i="1" dirty="0" err="1">
                <a:solidFill>
                  <a:srgbClr val="7030A0"/>
                </a:solidFill>
                <a:latin typeface="Georgia" pitchFamily="18" charset="0"/>
                <a:cs typeface="+mn-cs"/>
              </a:rPr>
              <a:t>шляхів</a:t>
            </a:r>
            <a:r>
              <a:rPr lang="ru-RU" sz="2000" b="1" i="1" dirty="0">
                <a:solidFill>
                  <a:srgbClr val="7030A0"/>
                </a:solidFill>
                <a:latin typeface="Georgia" pitchFamily="18" charset="0"/>
                <a:cs typeface="+mn-cs"/>
              </a:rPr>
              <a:t>.</a:t>
            </a:r>
          </a:p>
          <a:p>
            <a:pPr marL="457200" indent="-457200" algn="just" fontAlgn="auto">
              <a:spcBef>
                <a:spcPts val="0"/>
              </a:spcBef>
              <a:spcAft>
                <a:spcPts val="0"/>
              </a:spcAft>
              <a:buFontTx/>
              <a:buAutoNum type="arabicPeriod" startAt="5"/>
              <a:defRPr/>
            </a:pPr>
            <a:r>
              <a:rPr lang="ru-RU" sz="2000" b="1" i="1" dirty="0" err="1">
                <a:solidFill>
                  <a:srgbClr val="7030A0"/>
                </a:solidFill>
                <a:latin typeface="Georgia" pitchFamily="18" charset="0"/>
                <a:cs typeface="+mn-cs"/>
              </a:rPr>
              <a:t>Зробіть</a:t>
            </a:r>
            <a:r>
              <a:rPr lang="ru-RU" sz="2000" b="1" i="1" dirty="0">
                <a:solidFill>
                  <a:srgbClr val="7030A0"/>
                </a:solidFill>
                <a:latin typeface="Georgia" pitchFamily="18" charset="0"/>
                <a:cs typeface="+mn-cs"/>
              </a:rPr>
              <a:t> </a:t>
            </a:r>
            <a:r>
              <a:rPr lang="ru-RU" sz="2000" b="1" i="1" dirty="0" err="1">
                <a:solidFill>
                  <a:srgbClr val="7030A0"/>
                </a:solidFill>
                <a:latin typeface="Georgia" pitchFamily="18" charset="0"/>
                <a:cs typeface="+mn-cs"/>
              </a:rPr>
              <a:t>штучне</a:t>
            </a:r>
            <a:r>
              <a:rPr lang="ru-RU" sz="2000" b="1" i="1" dirty="0">
                <a:solidFill>
                  <a:srgbClr val="7030A0"/>
                </a:solidFill>
                <a:latin typeface="Georgia" pitchFamily="18" charset="0"/>
                <a:cs typeface="+mn-cs"/>
              </a:rPr>
              <a:t> </a:t>
            </a:r>
            <a:r>
              <a:rPr lang="ru-RU" sz="2000" b="1" i="1" dirty="0" err="1">
                <a:solidFill>
                  <a:srgbClr val="7030A0"/>
                </a:solidFill>
                <a:latin typeface="Georgia" pitchFamily="18" charset="0"/>
                <a:cs typeface="+mn-cs"/>
              </a:rPr>
              <a:t>дихання</a:t>
            </a:r>
            <a:r>
              <a:rPr lang="ru-RU" sz="2000" b="1" i="1" dirty="0">
                <a:solidFill>
                  <a:srgbClr val="7030A0"/>
                </a:solidFill>
                <a:latin typeface="Georgia" pitchFamily="18" charset="0"/>
                <a:cs typeface="+mn-cs"/>
              </a:rPr>
              <a:t> та </a:t>
            </a:r>
            <a:r>
              <a:rPr lang="ru-RU" sz="2000" b="1" i="1" dirty="0" err="1">
                <a:solidFill>
                  <a:srgbClr val="7030A0"/>
                </a:solidFill>
                <a:latin typeface="Georgia" pitchFamily="18" charset="0"/>
                <a:cs typeface="+mn-cs"/>
              </a:rPr>
              <a:t>непрямий</a:t>
            </a:r>
            <a:r>
              <a:rPr lang="ru-RU" sz="2000" b="1" i="1" dirty="0">
                <a:solidFill>
                  <a:srgbClr val="7030A0"/>
                </a:solidFill>
                <a:latin typeface="Georgia" pitchFamily="18" charset="0"/>
                <a:cs typeface="+mn-cs"/>
              </a:rPr>
              <a:t> (</a:t>
            </a:r>
            <a:r>
              <a:rPr lang="ru-RU" sz="2000" b="1" i="1" dirty="0" err="1">
                <a:solidFill>
                  <a:srgbClr val="7030A0"/>
                </a:solidFill>
                <a:latin typeface="Georgia" pitchFamily="18" charset="0"/>
                <a:cs typeface="+mn-cs"/>
              </a:rPr>
              <a:t>зовнішный</a:t>
            </a:r>
            <a:r>
              <a:rPr lang="ru-RU" sz="2000" b="1" i="1" dirty="0">
                <a:solidFill>
                  <a:srgbClr val="7030A0"/>
                </a:solidFill>
                <a:latin typeface="Georgia" pitchFamily="18" charset="0"/>
                <a:cs typeface="+mn-cs"/>
              </a:rPr>
              <a:t>, </a:t>
            </a:r>
            <a:r>
              <a:rPr lang="ru-RU" sz="2000" b="1" i="1" dirty="0" err="1">
                <a:solidFill>
                  <a:srgbClr val="7030A0"/>
                </a:solidFill>
                <a:latin typeface="Georgia" pitchFamily="18" charset="0"/>
                <a:cs typeface="+mn-cs"/>
              </a:rPr>
              <a:t>закритий</a:t>
            </a:r>
            <a:r>
              <a:rPr lang="ru-RU" sz="2000" b="1" i="1" dirty="0">
                <a:solidFill>
                  <a:srgbClr val="7030A0"/>
                </a:solidFill>
                <a:latin typeface="Georgia" pitchFamily="18" charset="0"/>
                <a:cs typeface="+mn-cs"/>
              </a:rPr>
              <a:t>) </a:t>
            </a:r>
            <a:r>
              <a:rPr lang="ru-RU" sz="2000" b="1" i="1" dirty="0" err="1">
                <a:solidFill>
                  <a:srgbClr val="7030A0"/>
                </a:solidFill>
                <a:latin typeface="Georgia" pitchFamily="18" charset="0"/>
                <a:cs typeface="+mn-cs"/>
              </a:rPr>
              <a:t>масаж</a:t>
            </a:r>
            <a:r>
              <a:rPr lang="ru-RU" sz="2000" b="1" i="1" dirty="0">
                <a:solidFill>
                  <a:srgbClr val="7030A0"/>
                </a:solidFill>
                <a:latin typeface="Georgia" pitchFamily="18" charset="0"/>
                <a:cs typeface="+mn-cs"/>
              </a:rPr>
              <a:t> </a:t>
            </a:r>
            <a:r>
              <a:rPr lang="ru-RU" sz="2000" b="1" i="1" dirty="0" err="1">
                <a:solidFill>
                  <a:srgbClr val="7030A0"/>
                </a:solidFill>
                <a:latin typeface="Georgia" pitchFamily="18" charset="0"/>
                <a:cs typeface="+mn-cs"/>
              </a:rPr>
              <a:t>серця</a:t>
            </a:r>
            <a:r>
              <a:rPr lang="ru-RU" sz="2000" b="1" i="1" dirty="0">
                <a:solidFill>
                  <a:srgbClr val="7030A0"/>
                </a:solidFill>
                <a:latin typeface="Georgia" pitchFamily="18" charset="0"/>
                <a:cs typeface="+mn-cs"/>
              </a:rPr>
              <a:t>.</a:t>
            </a:r>
            <a:r>
              <a:rPr lang="en-US" sz="2000" b="1" i="1" dirty="0">
                <a:solidFill>
                  <a:srgbClr val="7030A0"/>
                </a:solidFill>
                <a:latin typeface="Georgia" pitchFamily="18" charset="0"/>
                <a:cs typeface="+mn-cs"/>
              </a:rPr>
              <a:t> </a:t>
            </a:r>
            <a:endParaRPr lang="uk-UA" sz="2000" b="1" i="1" dirty="0">
              <a:solidFill>
                <a:srgbClr val="7030A0"/>
              </a:solidFill>
              <a:latin typeface="Georgia" pitchFamily="18" charset="0"/>
              <a:cs typeface="+mn-cs"/>
            </a:endParaRPr>
          </a:p>
          <a:p>
            <a:pPr marL="457200" indent="-457200" algn="just" fontAlgn="auto">
              <a:spcBef>
                <a:spcPts val="0"/>
              </a:spcBef>
              <a:spcAft>
                <a:spcPts val="0"/>
              </a:spcAft>
              <a:buFontTx/>
              <a:buAutoNum type="arabicPeriod" startAt="5"/>
              <a:defRPr/>
            </a:pPr>
            <a:r>
              <a:rPr lang="uk-UA" sz="2000" b="1" i="1" dirty="0">
                <a:latin typeface="Georgia" pitchFamily="18" charset="0"/>
                <a:cs typeface="+mn-cs"/>
              </a:rPr>
              <a:t>Викличте швидку допомогу, або доправте потерпілого до лікарні.</a:t>
            </a:r>
            <a:endParaRPr lang="en-US" sz="2000" b="1" i="1" dirty="0">
              <a:latin typeface="Georgia" pitchFamily="18" charset="0"/>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8" y="404813"/>
            <a:ext cx="8096250" cy="666750"/>
          </a:xfrm>
        </p:spPr>
        <p:txBody>
          <a:bodyPr rtlCol="0">
            <a:normAutofit fontScale="90000"/>
          </a:bodyPr>
          <a:lstStyle/>
          <a:p>
            <a:pPr fontAlgn="auto">
              <a:spcAft>
                <a:spcPts val="0"/>
              </a:spcAft>
              <a:defRPr/>
            </a:pPr>
            <a:r>
              <a:rPr lang="uk-UA" sz="3600" b="1" dirty="0">
                <a:solidFill>
                  <a:srgbClr val="00B050"/>
                </a:solidFill>
              </a:rPr>
              <a:t>Дії під час надання екстреної медичної допомоги постраждалому</a:t>
            </a:r>
            <a:r>
              <a:rPr lang="uk-UA" sz="2800" dirty="0"/>
              <a:t/>
            </a:r>
            <a:br>
              <a:rPr lang="uk-UA" sz="2800" dirty="0"/>
            </a:br>
            <a:endParaRPr lang="uk-UA" sz="2800" dirty="0"/>
          </a:p>
        </p:txBody>
      </p:sp>
      <p:sp>
        <p:nvSpPr>
          <p:cNvPr id="3" name="Объект 2"/>
          <p:cNvSpPr>
            <a:spLocks noGrp="1"/>
          </p:cNvSpPr>
          <p:nvPr>
            <p:ph sz="quarter" idx="4294967295"/>
          </p:nvPr>
        </p:nvSpPr>
        <p:spPr>
          <a:xfrm>
            <a:off x="395288" y="1428750"/>
            <a:ext cx="8391525" cy="4857750"/>
          </a:xfrm>
        </p:spPr>
        <p:txBody>
          <a:bodyPr rtlCol="0">
            <a:normAutofit/>
          </a:bodyPr>
          <a:lstStyle/>
          <a:p>
            <a:pPr marL="46037" indent="0" algn="just" fontAlgn="auto">
              <a:spcAft>
                <a:spcPts val="0"/>
              </a:spcAft>
              <a:buFont typeface="Georgia" pitchFamily="18" charset="0"/>
              <a:buNone/>
              <a:defRPr/>
            </a:pPr>
            <a:r>
              <a:rPr lang="uk-UA" sz="2400" b="1" dirty="0" smtClean="0"/>
              <a:t>Опинившись у ситуації, коли необхідно надати </a:t>
            </a:r>
            <a:r>
              <a:rPr lang="uk-UA" sz="2400" b="1" dirty="0" err="1" smtClean="0"/>
              <a:t>екстренну</a:t>
            </a:r>
            <a:r>
              <a:rPr lang="uk-UA" sz="2400" b="1" dirty="0" smtClean="0"/>
              <a:t> медичну допомогу,  зберігайте спокій. </a:t>
            </a:r>
          </a:p>
          <a:p>
            <a:pPr marL="46037" indent="0" algn="just" fontAlgn="auto">
              <a:spcAft>
                <a:spcPts val="0"/>
              </a:spcAft>
              <a:buFont typeface="Georgia" pitchFamily="18" charset="0"/>
              <a:buNone/>
              <a:defRPr/>
            </a:pPr>
            <a:r>
              <a:rPr lang="uk-UA" sz="2400" b="1" dirty="0" smtClean="0"/>
              <a:t>Ваші дії повинні бути обміркованими й швидкими.</a:t>
            </a:r>
          </a:p>
          <a:p>
            <a:pPr marL="46037" indent="0" algn="just" fontAlgn="auto">
              <a:spcAft>
                <a:spcPts val="0"/>
              </a:spcAft>
              <a:buFont typeface="Georgia" pitchFamily="18" charset="0"/>
              <a:buNone/>
              <a:defRPr/>
            </a:pPr>
            <a:r>
              <a:rPr lang="uk-UA" sz="2400" b="1" dirty="0" smtClean="0">
                <a:solidFill>
                  <a:srgbClr val="00B050"/>
                </a:solidFill>
              </a:rPr>
              <a:t>Уважно огляньте місце пригоди та визначте таке:</a:t>
            </a:r>
          </a:p>
          <a:p>
            <a:pPr algn="just" fontAlgn="auto">
              <a:spcAft>
                <a:spcPts val="0"/>
              </a:spcAft>
              <a:buFont typeface="Arial" pitchFamily="34" charset="0"/>
              <a:buChar char="•"/>
              <a:defRPr/>
            </a:pPr>
            <a:r>
              <a:rPr lang="uk-UA" sz="2400" b="1" dirty="0" smtClean="0">
                <a:solidFill>
                  <a:srgbClr val="FF0000"/>
                </a:solidFill>
              </a:rPr>
              <a:t>- чи є ваше перебування у даному місці безпечним?</a:t>
            </a:r>
          </a:p>
          <a:p>
            <a:pPr algn="just" fontAlgn="auto">
              <a:spcAft>
                <a:spcPts val="0"/>
              </a:spcAft>
              <a:buFont typeface="Arial" pitchFamily="34" charset="0"/>
              <a:buChar char="•"/>
              <a:defRPr/>
            </a:pPr>
            <a:r>
              <a:rPr lang="uk-UA" sz="2400" b="1" dirty="0" smtClean="0">
                <a:solidFill>
                  <a:srgbClr val="FF0000"/>
                </a:solidFill>
              </a:rPr>
              <a:t>- що сталося?</a:t>
            </a:r>
          </a:p>
          <a:p>
            <a:pPr algn="just" fontAlgn="auto">
              <a:spcAft>
                <a:spcPts val="0"/>
              </a:spcAft>
              <a:buFont typeface="Arial" pitchFamily="34" charset="0"/>
              <a:buChar char="•"/>
              <a:defRPr/>
            </a:pPr>
            <a:r>
              <a:rPr lang="uk-UA" sz="2400" b="1" dirty="0" smtClean="0">
                <a:solidFill>
                  <a:srgbClr val="FF0000"/>
                </a:solidFill>
              </a:rPr>
              <a:t>- орієнтовна кількість постраждалих;</a:t>
            </a:r>
          </a:p>
          <a:p>
            <a:pPr algn="just" fontAlgn="auto">
              <a:spcAft>
                <a:spcPts val="0"/>
              </a:spcAft>
              <a:buFont typeface="Arial" pitchFamily="34" charset="0"/>
              <a:buChar char="•"/>
              <a:defRPr/>
            </a:pPr>
            <a:r>
              <a:rPr lang="uk-UA" sz="2400" b="1" dirty="0" smtClean="0">
                <a:solidFill>
                  <a:srgbClr val="FF0000"/>
                </a:solidFill>
              </a:rPr>
              <a:t>- чи в змозі оточуючі вам допомогти чи, навпаки, стануть на заваді?</a:t>
            </a:r>
          </a:p>
          <a:p>
            <a:pPr algn="just" fontAlgn="auto">
              <a:spcAft>
                <a:spcPts val="0"/>
              </a:spcAft>
              <a:buFont typeface="Arial" pitchFamily="34" charset="0"/>
              <a:buChar char="•"/>
              <a:defRPr/>
            </a:pPr>
            <a:r>
              <a:rPr lang="uk-UA" sz="2400" b="1" dirty="0" smtClean="0"/>
              <a:t>Розмовляйте спокійно, скажіть, хто ви такий та що зможете допомогти постраждалим.</a:t>
            </a:r>
            <a:endParaRPr lang="uk-UA" sz="24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57250" y="260350"/>
            <a:ext cx="7418388" cy="811213"/>
          </a:xfrm>
        </p:spPr>
        <p:txBody>
          <a:bodyPr rtlCol="0">
            <a:noAutofit/>
          </a:bodyPr>
          <a:lstStyle/>
          <a:p>
            <a:pPr marL="320040" indent="-320040" fontAlgn="auto">
              <a:spcAft>
                <a:spcPts val="0"/>
              </a:spcAft>
              <a:buClr>
                <a:schemeClr val="accent6">
                  <a:lumMod val="75000"/>
                </a:schemeClr>
              </a:buClr>
              <a:defRPr/>
            </a:pPr>
            <a:r>
              <a:rPr lang="ru-RU" sz="3600" b="1" dirty="0" err="1">
                <a:solidFill>
                  <a:srgbClr val="FF0000"/>
                </a:solidFill>
                <a:effectLst>
                  <a:outerShdw blurRad="38100" dist="38100" dir="2700000" algn="tl">
                    <a:srgbClr val="000000">
                      <a:alpha val="43137"/>
                    </a:srgbClr>
                  </a:outerShdw>
                </a:effectLst>
              </a:rPr>
              <a:t>Первинний</a:t>
            </a:r>
            <a:r>
              <a:rPr lang="ru-RU" sz="3600" b="1" dirty="0">
                <a:solidFill>
                  <a:srgbClr val="FF0000"/>
                </a:solidFill>
                <a:effectLst>
                  <a:outerShdw blurRad="38100" dist="38100" dir="2700000" algn="tl">
                    <a:srgbClr val="000000">
                      <a:alpha val="43137"/>
                    </a:srgbClr>
                  </a:outerShdw>
                </a:effectLst>
              </a:rPr>
              <a:t> </a:t>
            </a:r>
            <a:r>
              <a:rPr lang="ru-RU" sz="3600" b="1" dirty="0" err="1">
                <a:solidFill>
                  <a:srgbClr val="FF0000"/>
                </a:solidFill>
                <a:effectLst>
                  <a:outerShdw blurRad="38100" dist="38100" dir="2700000" algn="tl">
                    <a:srgbClr val="000000">
                      <a:alpha val="43137"/>
                    </a:srgbClr>
                  </a:outerShdw>
                </a:effectLst>
              </a:rPr>
              <a:t>огляд</a:t>
            </a:r>
            <a:r>
              <a:rPr lang="ru-RU" sz="3600" b="1" dirty="0">
                <a:solidFill>
                  <a:srgbClr val="FF0000"/>
                </a:solidFill>
                <a:effectLst>
                  <a:outerShdw blurRad="38100" dist="38100" dir="2700000" algn="tl">
                    <a:srgbClr val="000000">
                      <a:alpha val="43137"/>
                    </a:srgbClr>
                  </a:outerShdw>
                </a:effectLst>
              </a:rPr>
              <a:t> </a:t>
            </a:r>
            <a:r>
              <a:rPr lang="ru-RU" sz="3600" b="1" dirty="0" err="1">
                <a:solidFill>
                  <a:srgbClr val="FF0000"/>
                </a:solidFill>
                <a:effectLst>
                  <a:outerShdw blurRad="38100" dist="38100" dir="2700000" algn="tl">
                    <a:srgbClr val="000000">
                      <a:alpha val="43137"/>
                    </a:srgbClr>
                  </a:outerShdw>
                </a:effectLst>
              </a:rPr>
              <a:t>постраждалого</a:t>
            </a:r>
            <a:r>
              <a:rPr lang="ru-RU" sz="3600" b="1" dirty="0">
                <a:solidFill>
                  <a:srgbClr val="FF0000"/>
                </a:solidFill>
                <a:effectLst>
                  <a:outerShdw blurRad="38100" dist="38100" dir="2700000" algn="tl">
                    <a:srgbClr val="000000">
                      <a:alpha val="43137"/>
                    </a:srgbClr>
                  </a:outerShdw>
                </a:effectLst>
              </a:rPr>
              <a:t> </a:t>
            </a:r>
          </a:p>
        </p:txBody>
      </p:sp>
      <p:sp>
        <p:nvSpPr>
          <p:cNvPr id="63490" name="Rectangle 3"/>
          <p:cNvSpPr>
            <a:spLocks noGrp="1" noChangeArrowheads="1"/>
          </p:cNvSpPr>
          <p:nvPr>
            <p:ph type="body" idx="4294967295"/>
          </p:nvPr>
        </p:nvSpPr>
        <p:spPr>
          <a:xfrm>
            <a:off x="611188" y="1484313"/>
            <a:ext cx="7978775" cy="4530725"/>
          </a:xfrm>
        </p:spPr>
        <p:txBody>
          <a:bodyPr/>
          <a:lstStyle/>
          <a:p>
            <a:pPr algn="just">
              <a:lnSpc>
                <a:spcPct val="80000"/>
              </a:lnSpc>
            </a:pPr>
            <a:r>
              <a:rPr lang="uk-UA" sz="2800" b="1" smtClean="0"/>
              <a:t>1. Необхідно визначити </a:t>
            </a:r>
            <a:r>
              <a:rPr lang="uk-UA" sz="2800" b="1" smtClean="0">
                <a:solidFill>
                  <a:srgbClr val="FF0000"/>
                </a:solidFill>
              </a:rPr>
              <a:t>рівень порушення свідомості постраждалого</a:t>
            </a:r>
            <a:r>
              <a:rPr lang="uk-UA" sz="2800" b="1" smtClean="0"/>
              <a:t>. </a:t>
            </a:r>
          </a:p>
          <a:p>
            <a:pPr algn="just">
              <a:lnSpc>
                <a:spcPct val="80000"/>
              </a:lnSpc>
            </a:pPr>
            <a:r>
              <a:rPr lang="uk-UA" sz="2800" b="1" smtClean="0"/>
              <a:t>Для цього слід звернутися до нього з запитаннями: </a:t>
            </a:r>
          </a:p>
          <a:p>
            <a:pPr algn="just">
              <a:lnSpc>
                <a:spcPct val="80000"/>
              </a:lnSpc>
              <a:buFont typeface="Wingdings" pitchFamily="2" charset="2"/>
              <a:buChar char="v"/>
            </a:pPr>
            <a:r>
              <a:rPr lang="uk-UA" sz="2800" b="1" smtClean="0">
                <a:solidFill>
                  <a:srgbClr val="FF0000"/>
                </a:solidFill>
              </a:rPr>
              <a:t>«Що з вами сталося?», </a:t>
            </a:r>
          </a:p>
          <a:p>
            <a:pPr algn="just">
              <a:lnSpc>
                <a:spcPct val="80000"/>
              </a:lnSpc>
              <a:buFont typeface="Wingdings" pitchFamily="2" charset="2"/>
              <a:buChar char="v"/>
            </a:pPr>
            <a:r>
              <a:rPr lang="uk-UA" sz="2800" b="1" smtClean="0">
                <a:solidFill>
                  <a:srgbClr val="FF0000"/>
                </a:solidFill>
              </a:rPr>
              <a:t>«Вам потрібна допомога?». </a:t>
            </a:r>
          </a:p>
          <a:p>
            <a:pPr algn="just">
              <a:lnSpc>
                <a:spcPct val="80000"/>
              </a:lnSpc>
            </a:pPr>
            <a:r>
              <a:rPr lang="uk-UA" sz="2800" b="1" smtClean="0"/>
              <a:t>Якщо відповідь не надійшла, необхідно здійснити додаткове подразнення:</a:t>
            </a:r>
          </a:p>
          <a:p>
            <a:pPr algn="just">
              <a:lnSpc>
                <a:spcPct val="80000"/>
              </a:lnSpc>
              <a:buFont typeface="Wingdings" pitchFamily="2" charset="2"/>
              <a:buChar char="v"/>
            </a:pPr>
            <a:r>
              <a:rPr lang="uk-UA" sz="2800" b="1" smtClean="0">
                <a:solidFill>
                  <a:srgbClr val="00B050"/>
                </a:solidFill>
              </a:rPr>
              <a:t>стиснути трапецієподібний або грудний м’яз,</a:t>
            </a:r>
          </a:p>
          <a:p>
            <a:pPr algn="just">
              <a:lnSpc>
                <a:spcPct val="80000"/>
              </a:lnSpc>
              <a:buFont typeface="Wingdings" pitchFamily="2" charset="2"/>
              <a:buChar char="v"/>
            </a:pPr>
            <a:r>
              <a:rPr lang="uk-UA" sz="2800" b="1" smtClean="0">
                <a:solidFill>
                  <a:srgbClr val="00B050"/>
                </a:solidFill>
              </a:rPr>
              <a:t>покрутити мочку вуха</a:t>
            </a:r>
            <a:r>
              <a:rPr lang="uk-UA" sz="2800" b="1" smtClean="0"/>
              <a:t>.</a:t>
            </a:r>
          </a:p>
          <a:p>
            <a:pPr algn="just">
              <a:lnSpc>
                <a:spcPct val="80000"/>
              </a:lnSpc>
            </a:pPr>
            <a:endParaRPr lang="ru-RU" sz="18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Объект 2"/>
          <p:cNvSpPr>
            <a:spLocks noGrp="1"/>
          </p:cNvSpPr>
          <p:nvPr>
            <p:ph sz="quarter" idx="4294967295"/>
          </p:nvPr>
        </p:nvSpPr>
        <p:spPr>
          <a:xfrm>
            <a:off x="0" y="1049338"/>
            <a:ext cx="5643563" cy="5380037"/>
          </a:xfrm>
        </p:spPr>
        <p:txBody>
          <a:bodyPr rtlCol="0">
            <a:normAutofit lnSpcReduction="10000"/>
          </a:bodyPr>
          <a:lstStyle/>
          <a:p>
            <a:pPr algn="just" fontAlgn="auto">
              <a:spcBef>
                <a:spcPts val="0"/>
              </a:spcBef>
              <a:spcAft>
                <a:spcPts val="0"/>
              </a:spcAft>
              <a:buFont typeface="Arial" pitchFamily="34" charset="0"/>
              <a:buChar char="•"/>
              <a:defRPr/>
            </a:pPr>
            <a:r>
              <a:rPr lang="ru-RU" sz="2400" b="1" i="1" dirty="0" err="1" smtClean="0">
                <a:solidFill>
                  <a:srgbClr val="7030A0"/>
                </a:solidFill>
              </a:rPr>
              <a:t>Загрози</a:t>
            </a:r>
            <a:r>
              <a:rPr lang="ru-RU" sz="2400" b="1" i="1" dirty="0" smtClean="0">
                <a:solidFill>
                  <a:srgbClr val="7030A0"/>
                </a:solidFill>
              </a:rPr>
              <a:t> при </a:t>
            </a:r>
            <a:r>
              <a:rPr lang="ru-RU" sz="2400" b="1" i="1" dirty="0" err="1" smtClean="0">
                <a:solidFill>
                  <a:srgbClr val="7030A0"/>
                </a:solidFill>
              </a:rPr>
              <a:t>проведенні</a:t>
            </a:r>
            <a:r>
              <a:rPr lang="ru-RU" sz="2400" b="1" i="1" dirty="0" smtClean="0">
                <a:solidFill>
                  <a:srgbClr val="7030A0"/>
                </a:solidFill>
              </a:rPr>
              <a:t> </a:t>
            </a:r>
            <a:r>
              <a:rPr lang="ru-RU" sz="2400" b="1" i="1" dirty="0" err="1" smtClean="0">
                <a:solidFill>
                  <a:srgbClr val="7030A0"/>
                </a:solidFill>
              </a:rPr>
              <a:t>рятувальних</a:t>
            </a:r>
            <a:r>
              <a:rPr lang="ru-RU" sz="2400" b="1" i="1" dirty="0" smtClean="0">
                <a:solidFill>
                  <a:srgbClr val="7030A0"/>
                </a:solidFill>
              </a:rPr>
              <a:t> </a:t>
            </a:r>
            <a:r>
              <a:rPr lang="ru-RU" sz="2400" b="1" i="1" dirty="0" err="1" smtClean="0">
                <a:solidFill>
                  <a:srgbClr val="7030A0"/>
                </a:solidFill>
              </a:rPr>
              <a:t>дій</a:t>
            </a:r>
            <a:r>
              <a:rPr lang="ru-RU" sz="2400" b="1" i="1" dirty="0" smtClean="0">
                <a:solidFill>
                  <a:srgbClr val="7030A0"/>
                </a:solidFill>
              </a:rPr>
              <a:t> </a:t>
            </a:r>
            <a:r>
              <a:rPr lang="ru-RU" sz="2400" b="1" i="1" dirty="0" err="1" smtClean="0">
                <a:solidFill>
                  <a:srgbClr val="7030A0"/>
                </a:solidFill>
              </a:rPr>
              <a:t>можуть</a:t>
            </a:r>
            <a:r>
              <a:rPr lang="ru-RU" sz="2400" b="1" i="1" dirty="0" smtClean="0">
                <a:solidFill>
                  <a:srgbClr val="7030A0"/>
                </a:solidFill>
              </a:rPr>
              <a:t> бути: </a:t>
            </a:r>
          </a:p>
          <a:p>
            <a:pPr algn="just" fontAlgn="auto">
              <a:spcBef>
                <a:spcPts val="0"/>
              </a:spcBef>
              <a:spcAft>
                <a:spcPts val="0"/>
              </a:spcAft>
              <a:buFont typeface="Arial" pitchFamily="34" charset="0"/>
              <a:buChar char="•"/>
              <a:defRPr/>
            </a:pPr>
            <a:r>
              <a:rPr lang="ru-RU" sz="2000" b="1" dirty="0" smtClean="0"/>
              <a:t>- </a:t>
            </a:r>
            <a:r>
              <a:rPr lang="ru-RU" sz="2000" b="1" dirty="0" err="1" smtClean="0">
                <a:solidFill>
                  <a:srgbClr val="FF0000"/>
                </a:solidFill>
              </a:rPr>
              <a:t>з</a:t>
            </a:r>
            <a:r>
              <a:rPr lang="ru-RU" sz="2000" b="1" dirty="0" smtClean="0">
                <a:solidFill>
                  <a:srgbClr val="FF0000"/>
                </a:solidFill>
              </a:rPr>
              <a:t> боку </a:t>
            </a:r>
            <a:r>
              <a:rPr lang="ru-RU" sz="2000" b="1" dirty="0" err="1" smtClean="0">
                <a:solidFill>
                  <a:srgbClr val="FF0000"/>
                </a:solidFill>
              </a:rPr>
              <a:t>навколишнього</a:t>
            </a:r>
            <a:r>
              <a:rPr lang="ru-RU" sz="2000" b="1" dirty="0" smtClean="0">
                <a:solidFill>
                  <a:srgbClr val="FF0000"/>
                </a:solidFill>
              </a:rPr>
              <a:t> </a:t>
            </a:r>
            <a:r>
              <a:rPr lang="ru-RU" sz="2000" b="1" dirty="0" err="1" smtClean="0">
                <a:solidFill>
                  <a:srgbClr val="FF0000"/>
                </a:solidFill>
              </a:rPr>
              <a:t>середовища</a:t>
            </a:r>
            <a:r>
              <a:rPr lang="ru-RU" sz="2000" b="1" dirty="0" smtClean="0"/>
              <a:t>: </a:t>
            </a:r>
            <a:r>
              <a:rPr lang="ru-RU" sz="2000" b="1" dirty="0" err="1" smtClean="0"/>
              <a:t>загроза</a:t>
            </a:r>
            <a:r>
              <a:rPr lang="ru-RU" sz="2000" b="1" dirty="0" smtClean="0"/>
              <a:t> </a:t>
            </a:r>
            <a:r>
              <a:rPr lang="ru-RU" sz="2000" b="1" dirty="0" err="1" smtClean="0"/>
              <a:t>вибуху</a:t>
            </a:r>
            <a:r>
              <a:rPr lang="ru-RU" sz="2000" b="1" dirty="0" smtClean="0"/>
              <a:t>, </a:t>
            </a:r>
            <a:r>
              <a:rPr lang="ru-RU" sz="2000" b="1" dirty="0" err="1" smtClean="0"/>
              <a:t>агресивні</a:t>
            </a:r>
            <a:r>
              <a:rPr lang="ru-RU" sz="2000" b="1" dirty="0" smtClean="0"/>
              <a:t> </a:t>
            </a:r>
            <a:r>
              <a:rPr lang="ru-RU" sz="2000" b="1" dirty="0" err="1" smtClean="0"/>
              <a:t>хімічні</a:t>
            </a:r>
            <a:r>
              <a:rPr lang="ru-RU" sz="2000" b="1" dirty="0" smtClean="0"/>
              <a:t> </a:t>
            </a:r>
            <a:r>
              <a:rPr lang="ru-RU" sz="2000" b="1" dirty="0" err="1" smtClean="0"/>
              <a:t>речовини</a:t>
            </a:r>
            <a:r>
              <a:rPr lang="ru-RU" sz="2000" b="1" dirty="0" smtClean="0"/>
              <a:t>, </a:t>
            </a:r>
            <a:r>
              <a:rPr lang="ru-RU" sz="2000" b="1" dirty="0" err="1" smtClean="0"/>
              <a:t>вуличний</a:t>
            </a:r>
            <a:r>
              <a:rPr lang="ru-RU" sz="2000" b="1" dirty="0" smtClean="0"/>
              <a:t> </a:t>
            </a:r>
            <a:r>
              <a:rPr lang="ru-RU" sz="2000" b="1" dirty="0" err="1" smtClean="0"/>
              <a:t>рух</a:t>
            </a:r>
            <a:r>
              <a:rPr lang="ru-RU" sz="2000" b="1" dirty="0" smtClean="0"/>
              <a:t>, </a:t>
            </a:r>
            <a:r>
              <a:rPr lang="ru-RU" sz="2000" b="1" dirty="0" err="1" smtClean="0"/>
              <a:t>електрика</a:t>
            </a:r>
            <a:r>
              <a:rPr lang="ru-RU" sz="2000" b="1" dirty="0" smtClean="0"/>
              <a:t>, газ, вода та </a:t>
            </a:r>
            <a:r>
              <a:rPr lang="ru-RU" sz="2000" b="1" dirty="0" err="1" smtClean="0"/>
              <a:t>ін</a:t>
            </a:r>
            <a:r>
              <a:rPr lang="ru-RU" sz="2000" b="1" dirty="0" smtClean="0"/>
              <a:t>. </a:t>
            </a:r>
          </a:p>
          <a:p>
            <a:pPr algn="just" fontAlgn="auto">
              <a:spcBef>
                <a:spcPts val="0"/>
              </a:spcBef>
              <a:spcAft>
                <a:spcPts val="0"/>
              </a:spcAft>
              <a:buFont typeface="Arial" pitchFamily="34" charset="0"/>
              <a:buChar char="•"/>
              <a:defRPr/>
            </a:pPr>
            <a:r>
              <a:rPr lang="ru-RU" sz="2000" b="1" dirty="0" smtClean="0"/>
              <a:t>- </a:t>
            </a:r>
            <a:r>
              <a:rPr lang="ru-RU" sz="2000" b="1" dirty="0" err="1" smtClean="0">
                <a:solidFill>
                  <a:srgbClr val="FF0000"/>
                </a:solidFill>
              </a:rPr>
              <a:t>з</a:t>
            </a:r>
            <a:r>
              <a:rPr lang="ru-RU" sz="2000" b="1" dirty="0" smtClean="0">
                <a:solidFill>
                  <a:srgbClr val="FF0000"/>
                </a:solidFill>
              </a:rPr>
              <a:t> боку </a:t>
            </a:r>
            <a:r>
              <a:rPr lang="ru-RU" sz="2000" b="1" dirty="0" err="1" smtClean="0">
                <a:solidFill>
                  <a:srgbClr val="FF0000"/>
                </a:solidFill>
              </a:rPr>
              <a:t>постраждалого</a:t>
            </a:r>
            <a:r>
              <a:rPr lang="ru-RU" sz="2000" b="1" dirty="0" smtClean="0"/>
              <a:t>: </a:t>
            </a:r>
            <a:r>
              <a:rPr lang="ru-RU" sz="2000" b="1" dirty="0" err="1" smtClean="0"/>
              <a:t>інфікування</a:t>
            </a:r>
            <a:r>
              <a:rPr lang="ru-RU" sz="2000" b="1" dirty="0" smtClean="0"/>
              <a:t>, </a:t>
            </a:r>
            <a:r>
              <a:rPr lang="ru-RU" sz="2000" b="1" dirty="0" err="1" smtClean="0"/>
              <a:t>агресивна</a:t>
            </a:r>
            <a:r>
              <a:rPr lang="ru-RU" sz="2000" b="1" dirty="0" smtClean="0"/>
              <a:t> </a:t>
            </a:r>
            <a:r>
              <a:rPr lang="ru-RU" sz="2000" b="1" dirty="0" err="1" smtClean="0"/>
              <a:t>поведінка</a:t>
            </a:r>
            <a:r>
              <a:rPr lang="ru-RU" sz="2000" b="1" dirty="0" smtClean="0"/>
              <a:t> та </a:t>
            </a:r>
            <a:r>
              <a:rPr lang="ru-RU" sz="2000" b="1" dirty="0" err="1" smtClean="0"/>
              <a:t>ін</a:t>
            </a:r>
            <a:r>
              <a:rPr lang="ru-RU" sz="2000" b="1" dirty="0" smtClean="0"/>
              <a:t>. </a:t>
            </a:r>
          </a:p>
          <a:p>
            <a:pPr indent="-182880" algn="just" fontAlgn="auto">
              <a:spcAft>
                <a:spcPts val="0"/>
              </a:spcAft>
              <a:buClr>
                <a:schemeClr val="accent6">
                  <a:lumMod val="75000"/>
                </a:schemeClr>
              </a:buClr>
              <a:buFont typeface="Arial" pitchFamily="34" charset="0"/>
              <a:buChar char="•"/>
              <a:defRPr/>
            </a:pPr>
            <a:r>
              <a:rPr lang="uk-UA" sz="2000" b="1" dirty="0" smtClean="0"/>
              <a:t>Видаляють постраждалого з небезпечної зони і переміщують його в безпечну зону, використовуючи </a:t>
            </a:r>
            <a:r>
              <a:rPr lang="uk-UA" sz="2000" b="1" dirty="0" smtClean="0">
                <a:solidFill>
                  <a:srgbClr val="00B050"/>
                </a:solidFill>
                <a:effectLst>
                  <a:outerShdw blurRad="38100" dist="38100" dir="2700000" algn="tl">
                    <a:srgbClr val="000000">
                      <a:alpha val="43137"/>
                    </a:srgbClr>
                  </a:outerShdw>
                </a:effectLst>
              </a:rPr>
              <a:t>прийом</a:t>
            </a:r>
            <a:r>
              <a:rPr lang="uk-UA" sz="2000" b="1" dirty="0" smtClean="0"/>
              <a:t> </a:t>
            </a:r>
            <a:r>
              <a:rPr lang="uk-UA" sz="2000" b="1" dirty="0" smtClean="0">
                <a:solidFill>
                  <a:srgbClr val="FF0000"/>
                </a:solidFill>
                <a:effectLst>
                  <a:outerShdw blurRad="38100" dist="38100" dir="2700000" algn="tl">
                    <a:srgbClr val="000000">
                      <a:alpha val="43137"/>
                    </a:srgbClr>
                  </a:outerShdw>
                </a:effectLst>
              </a:rPr>
              <a:t>«рятувального захоплення». </a:t>
            </a:r>
          </a:p>
          <a:p>
            <a:pPr indent="-182880" algn="just" fontAlgn="auto">
              <a:spcAft>
                <a:spcPts val="0"/>
              </a:spcAft>
              <a:buClr>
                <a:schemeClr val="accent6">
                  <a:lumMod val="75000"/>
                </a:schemeClr>
              </a:buClr>
              <a:buFont typeface="Arial" pitchFamily="34" charset="0"/>
              <a:buChar char="•"/>
              <a:defRPr/>
            </a:pPr>
            <a:r>
              <a:rPr lang="uk-UA" sz="2000" b="1" dirty="0" smtClean="0"/>
              <a:t>Необхідність реанімації часто примушує ігнорувати небезпеку, проте рятівник не повинен ставити себе чи інших в більший ризик. У багатьох випадках правильна оцінка ситуації, та повне співробітництво з відповідними службами може забезпечити надійні умови реанімації. </a:t>
            </a:r>
            <a:endParaRPr lang="uk-UA" dirty="0" smtClean="0"/>
          </a:p>
        </p:txBody>
      </p:sp>
      <p:pic>
        <p:nvPicPr>
          <p:cNvPr id="64514" name="Picture 2"/>
          <p:cNvPicPr>
            <a:picLocks noChangeAspect="1" noChangeArrowheads="1"/>
          </p:cNvPicPr>
          <p:nvPr/>
        </p:nvPicPr>
        <p:blipFill>
          <a:blip r:embed="rId2" cstate="print"/>
          <a:srcRect l="11320" r="5659"/>
          <a:stretch>
            <a:fillRect/>
          </a:stretch>
        </p:blipFill>
        <p:spPr bwMode="auto">
          <a:xfrm>
            <a:off x="5643563" y="1571625"/>
            <a:ext cx="3500437" cy="3643313"/>
          </a:xfrm>
          <a:prstGeom prst="rect">
            <a:avLst/>
          </a:prstGeom>
          <a:noFill/>
          <a:ln w="9525">
            <a:noFill/>
            <a:miter lim="800000"/>
            <a:headEnd/>
            <a:tailEnd/>
          </a:ln>
        </p:spPr>
      </p:pic>
      <p:sp>
        <p:nvSpPr>
          <p:cNvPr id="64515" name="Прямоугольник 5"/>
          <p:cNvSpPr>
            <a:spLocks noChangeArrowheads="1"/>
          </p:cNvSpPr>
          <p:nvPr/>
        </p:nvSpPr>
        <p:spPr bwMode="auto">
          <a:xfrm>
            <a:off x="857250" y="357188"/>
            <a:ext cx="8134350" cy="523875"/>
          </a:xfrm>
          <a:prstGeom prst="rect">
            <a:avLst/>
          </a:prstGeom>
          <a:noFill/>
          <a:ln w="9525">
            <a:noFill/>
            <a:miter lim="800000"/>
            <a:headEnd/>
            <a:tailEnd/>
          </a:ln>
        </p:spPr>
        <p:txBody>
          <a:bodyPr>
            <a:spAutoFit/>
          </a:bodyPr>
          <a:lstStyle/>
          <a:p>
            <a:r>
              <a:rPr lang="ru-RU" sz="2800" b="1">
                <a:solidFill>
                  <a:srgbClr val="FF0000"/>
                </a:solidFill>
                <a:latin typeface="Calibri" pitchFamily="34" charset="0"/>
              </a:rPr>
              <a:t>Забезпечення безпеки рятівника і пацієнта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Заголовок 1"/>
          <p:cNvSpPr>
            <a:spLocks noGrp="1"/>
          </p:cNvSpPr>
          <p:nvPr>
            <p:ph type="title"/>
          </p:nvPr>
        </p:nvSpPr>
        <p:spPr>
          <a:xfrm>
            <a:off x="214313" y="333375"/>
            <a:ext cx="5643562" cy="5903913"/>
          </a:xfrm>
        </p:spPr>
        <p:txBody>
          <a:bodyPr/>
          <a:lstStyle/>
          <a:p>
            <a:pPr algn="l"/>
            <a:r>
              <a:rPr lang="ru-RU" b="1" smtClean="0"/>
              <a:t>- </a:t>
            </a:r>
            <a:r>
              <a:rPr lang="uk-UA" sz="2800" b="1" smtClean="0"/>
              <a:t>якщо пацієнт в окулярах, зніміть їх;</a:t>
            </a:r>
            <a:br>
              <a:rPr lang="uk-UA" sz="2800" b="1" smtClean="0"/>
            </a:br>
            <a:r>
              <a:rPr lang="uk-UA" sz="2800" b="1" smtClean="0"/>
              <a:t>- встаньте на коліна позаду пацієнта та впевніться, що обидві його ноги розігнуті; </a:t>
            </a:r>
            <a:br>
              <a:rPr lang="uk-UA" sz="2800" b="1" smtClean="0"/>
            </a:br>
            <a:r>
              <a:rPr lang="uk-UA" sz="2800" b="1" smtClean="0"/>
              <a:t>- забезпечте прохідність дихальних шляхів;</a:t>
            </a:r>
            <a:br>
              <a:rPr lang="uk-UA" sz="2800" b="1" smtClean="0"/>
            </a:br>
            <a:r>
              <a:rPr lang="uk-UA" sz="2800" b="1" smtClean="0"/>
              <a:t>- розташуйте найближчу до себе руку під прямим кутом до тіла, згинаючи в лікті, долонею доверху. </a:t>
            </a:r>
          </a:p>
        </p:txBody>
      </p:sp>
      <p:pic>
        <p:nvPicPr>
          <p:cNvPr id="65538" name="Picture 2"/>
          <p:cNvPicPr>
            <a:picLocks noGrp="1" noChangeAspect="1" noChangeArrowheads="1"/>
          </p:cNvPicPr>
          <p:nvPr>
            <p:ph sz="quarter" idx="4294967295"/>
          </p:nvPr>
        </p:nvPicPr>
        <p:blipFill>
          <a:blip r:embed="rId2" cstate="print"/>
          <a:srcRect/>
          <a:stretch>
            <a:fillRect/>
          </a:stretch>
        </p:blipFill>
        <p:spPr>
          <a:xfrm>
            <a:off x="5984875" y="0"/>
            <a:ext cx="3159125" cy="3905250"/>
          </a:xfrm>
        </p:spPr>
      </p:pic>
      <p:pic>
        <p:nvPicPr>
          <p:cNvPr id="65539" name="Picture 3"/>
          <p:cNvPicPr>
            <a:picLocks noChangeAspect="1" noChangeArrowheads="1"/>
          </p:cNvPicPr>
          <p:nvPr/>
        </p:nvPicPr>
        <p:blipFill>
          <a:blip r:embed="rId3" cstate="print"/>
          <a:srcRect/>
          <a:stretch>
            <a:fillRect/>
          </a:stretch>
        </p:blipFill>
        <p:spPr bwMode="auto">
          <a:xfrm>
            <a:off x="5719763" y="4292600"/>
            <a:ext cx="3424237"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28625" y="214313"/>
            <a:ext cx="8286750" cy="6340475"/>
          </a:xfrm>
          <a:prstGeom prst="rect">
            <a:avLst/>
          </a:prstGeom>
          <a:noFill/>
          <a:ln w="9525">
            <a:noFill/>
            <a:miter lim="800000"/>
            <a:headEnd/>
            <a:tailEnd/>
          </a:ln>
        </p:spPr>
        <p:txBody>
          <a:bodyPr anchor="ctr">
            <a:spAutoFit/>
          </a:bodyPr>
          <a:lstStyle/>
          <a:p>
            <a:pPr algn="ctr">
              <a:tabLst>
                <a:tab pos="114300" algn="l"/>
              </a:tabLst>
            </a:pPr>
            <a:r>
              <a:rPr lang="uk-UA" sz="2800" b="1" i="1">
                <a:solidFill>
                  <a:srgbClr val="FF0000"/>
                </a:solidFill>
                <a:latin typeface="Arial Black" pitchFamily="34" charset="0"/>
                <a:cs typeface="Times New Roman" pitchFamily="18" charset="0"/>
              </a:rPr>
              <a:t>Основні завдання першої медичної допомоги:</a:t>
            </a:r>
            <a:endParaRPr lang="ru-RU" sz="2800">
              <a:solidFill>
                <a:srgbClr val="FF0000"/>
              </a:solidFill>
              <a:latin typeface="Arial Black" pitchFamily="34" charset="0"/>
            </a:endParaRPr>
          </a:p>
          <a:p>
            <a:pPr algn="just" eaLnBrk="0" hangingPunct="0">
              <a:buFont typeface="Wingdings" pitchFamily="2" charset="2"/>
              <a:buChar char="v"/>
              <a:tabLst>
                <a:tab pos="114300" algn="l"/>
              </a:tabLst>
            </a:pPr>
            <a:r>
              <a:rPr lang="uk-UA" sz="2400">
                <a:latin typeface="Arial Black" pitchFamily="34" charset="0"/>
                <a:cs typeface="Times New Roman" pitchFamily="18" charset="0"/>
              </a:rPr>
              <a:t> -   проведення необхідних заходів щодо ліквідації загрози для життя постраждалого;</a:t>
            </a:r>
            <a:endParaRPr lang="ru-RU" sz="2400">
              <a:latin typeface="Arial Black" pitchFamily="34" charset="0"/>
            </a:endParaRPr>
          </a:p>
          <a:p>
            <a:pPr algn="just" eaLnBrk="0" hangingPunct="0">
              <a:buFont typeface="Wingdings" pitchFamily="2" charset="2"/>
              <a:buChar char="v"/>
              <a:tabLst>
                <a:tab pos="114300" algn="l"/>
              </a:tabLst>
            </a:pPr>
            <a:r>
              <a:rPr lang="uk-UA" sz="2400">
                <a:latin typeface="Arial Black" pitchFamily="34" charset="0"/>
                <a:cs typeface="Times New Roman" pitchFamily="18" charset="0"/>
              </a:rPr>
              <a:t> -   попередження можливих ускладнень;</a:t>
            </a:r>
            <a:endParaRPr lang="ru-RU" sz="2400">
              <a:latin typeface="Arial Black" pitchFamily="34" charset="0"/>
            </a:endParaRPr>
          </a:p>
          <a:p>
            <a:pPr algn="just" eaLnBrk="0" hangingPunct="0">
              <a:buFont typeface="Wingdings" pitchFamily="2" charset="2"/>
              <a:buChar char="v"/>
              <a:tabLst>
                <a:tab pos="114300" algn="l"/>
              </a:tabLst>
            </a:pPr>
            <a:r>
              <a:rPr lang="uk-UA" sz="2400">
                <a:latin typeface="Arial Black" pitchFamily="34" charset="0"/>
                <a:cs typeface="Times New Roman" pitchFamily="18" charset="0"/>
              </a:rPr>
              <a:t> - забезпечення максимально сприятливих умов для транспортування постраждалого.</a:t>
            </a:r>
          </a:p>
          <a:p>
            <a:pPr algn="just" eaLnBrk="0" hangingPunct="0">
              <a:tabLst>
                <a:tab pos="114300" algn="l"/>
              </a:tabLst>
            </a:pPr>
            <a:endParaRPr lang="uk-UA" sz="2400">
              <a:latin typeface="Arial Black" pitchFamily="34" charset="0"/>
              <a:cs typeface="Times New Roman" pitchFamily="18" charset="0"/>
            </a:endParaRPr>
          </a:p>
          <a:p>
            <a:pPr algn="just">
              <a:tabLst>
                <a:tab pos="114300" algn="l"/>
              </a:tabLst>
            </a:pPr>
            <a:r>
              <a:rPr lang="uk-UA" sz="2400" i="1">
                <a:solidFill>
                  <a:srgbClr val="7030A0"/>
                </a:solidFill>
                <a:latin typeface="Arial Black" pitchFamily="34" charset="0"/>
                <a:cs typeface="Times New Roman" pitchFamily="18" charset="0"/>
              </a:rPr>
              <a:t>Перша допомога постраждалому повинна надаватися швидко і під керівництвом однієї людини</a:t>
            </a:r>
            <a:r>
              <a:rPr lang="uk-UA" sz="2400">
                <a:latin typeface="Arial Black" pitchFamily="34" charset="0"/>
                <a:cs typeface="Times New Roman" pitchFamily="18" charset="0"/>
              </a:rPr>
              <a:t>, оскільки суперечливі поради інших осіб, метушня, суперечки та розгубленість призводять до втрати дорогоцінного часу. </a:t>
            </a:r>
          </a:p>
          <a:p>
            <a:pPr algn="just">
              <a:tabLst>
                <a:tab pos="114300" algn="l"/>
              </a:tabLst>
            </a:pPr>
            <a:r>
              <a:rPr lang="uk-UA" sz="2400">
                <a:latin typeface="Arial Black" pitchFamily="34" charset="0"/>
                <a:cs typeface="Times New Roman" pitchFamily="18" charset="0"/>
              </a:rPr>
              <a:t>Разом із тим </a:t>
            </a:r>
            <a:r>
              <a:rPr lang="uk-UA" sz="2400" i="1">
                <a:solidFill>
                  <a:srgbClr val="7030A0"/>
                </a:solidFill>
                <a:latin typeface="Arial Black" pitchFamily="34" charset="0"/>
                <a:cs typeface="Times New Roman" pitchFamily="18" charset="0"/>
              </a:rPr>
              <a:t>виклик лікаря або  </a:t>
            </a:r>
            <a:r>
              <a:rPr lang="uk-UA" sz="2400" i="1">
                <a:solidFill>
                  <a:srgbClr val="7030A0"/>
                </a:solidFill>
                <a:latin typeface="Arial Black" pitchFamily="34" charset="0"/>
              </a:rPr>
              <a:t>доставлення потерпілого у медпункт (лікарню) повинні бути виконані негайно.</a:t>
            </a:r>
            <a:endParaRPr lang="ru-RU" sz="2400" i="1">
              <a:solidFill>
                <a:srgbClr val="7030A0"/>
              </a:solidFill>
              <a:latin typeface="Arial Black" pitchFamily="34" charset="0"/>
            </a:endParaRPr>
          </a:p>
          <a:p>
            <a:pPr eaLnBrk="0" hangingPunct="0">
              <a:tabLst>
                <a:tab pos="114300" algn="l"/>
              </a:tabLst>
            </a:pPr>
            <a:endParaRPr lang="uk-UA" sz="1400">
              <a:latin typeface="Arial Black"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63713" y="260350"/>
            <a:ext cx="6511925" cy="1143000"/>
          </a:xfrm>
        </p:spPr>
        <p:txBody>
          <a:bodyPr rtlCol="0">
            <a:normAutofit/>
          </a:bodyPr>
          <a:lstStyle/>
          <a:p>
            <a:pPr marL="320040" indent="-320040" fontAlgn="auto">
              <a:spcAft>
                <a:spcPts val="0"/>
              </a:spcAft>
              <a:buClr>
                <a:schemeClr val="accent6">
                  <a:lumMod val="75000"/>
                </a:schemeClr>
              </a:buClr>
              <a:defRPr/>
            </a:pPr>
            <a:r>
              <a:rPr lang="ru-RU" dirty="0" smtClean="0"/>
              <a:t> </a:t>
            </a:r>
            <a:endParaRPr lang="ru-RU" dirty="0"/>
          </a:p>
        </p:txBody>
      </p:sp>
      <p:sp>
        <p:nvSpPr>
          <p:cNvPr id="34819" name="Rectangle 3"/>
          <p:cNvSpPr>
            <a:spLocks noGrp="1" noChangeArrowheads="1"/>
          </p:cNvSpPr>
          <p:nvPr>
            <p:ph type="body" idx="4294967295"/>
          </p:nvPr>
        </p:nvSpPr>
        <p:spPr>
          <a:xfrm>
            <a:off x="357188" y="404813"/>
            <a:ext cx="8247062" cy="6024562"/>
          </a:xfrm>
        </p:spPr>
        <p:txBody>
          <a:bodyPr rtlCol="0">
            <a:normAutofit lnSpcReduction="10000"/>
          </a:bodyPr>
          <a:lstStyle/>
          <a:p>
            <a:pPr algn="just" fontAlgn="auto">
              <a:lnSpc>
                <a:spcPct val="80000"/>
              </a:lnSpc>
              <a:spcAft>
                <a:spcPts val="0"/>
              </a:spcAft>
              <a:buFont typeface="Arial" pitchFamily="34" charset="0"/>
              <a:buChar char="•"/>
              <a:defRPr/>
            </a:pPr>
            <a:r>
              <a:rPr lang="ru-RU" sz="2800" b="1" dirty="0" smtClean="0"/>
              <a:t>2. </a:t>
            </a:r>
            <a:r>
              <a:rPr lang="uk-UA" sz="2800" b="1" dirty="0" smtClean="0"/>
              <a:t>Протягом 10 секунд необхідно визначити </a:t>
            </a:r>
            <a:r>
              <a:rPr lang="uk-UA" sz="2800" b="1" dirty="0" smtClean="0">
                <a:solidFill>
                  <a:srgbClr val="FF0000"/>
                </a:solidFill>
              </a:rPr>
              <a:t>наявність у постраждалого пульсу на сонній артерії</a:t>
            </a:r>
            <a:r>
              <a:rPr lang="uk-UA" sz="2800" b="1" dirty="0" smtClean="0"/>
              <a:t> (для визначення пульсу на сонній артерії вказівний та середній пальці розміщують на відстані 2-3см у бік від щитоподібного хряща – «кадика», що виступає на передньої поверхні шиї). </a:t>
            </a:r>
          </a:p>
          <a:p>
            <a:pPr algn="just" fontAlgn="auto">
              <a:lnSpc>
                <a:spcPct val="80000"/>
              </a:lnSpc>
              <a:spcAft>
                <a:spcPts val="0"/>
              </a:spcAft>
              <a:buFont typeface="Arial" pitchFamily="34" charset="0"/>
              <a:buChar char="•"/>
              <a:defRPr/>
            </a:pPr>
            <a:endParaRPr lang="uk-UA" sz="2800" b="1" dirty="0" smtClean="0"/>
          </a:p>
          <a:p>
            <a:pPr algn="just" fontAlgn="auto">
              <a:lnSpc>
                <a:spcPct val="80000"/>
              </a:lnSpc>
              <a:spcAft>
                <a:spcPts val="0"/>
              </a:spcAft>
              <a:buFont typeface="Arial" pitchFamily="34" charset="0"/>
              <a:buChar char="•"/>
              <a:defRPr/>
            </a:pPr>
            <a:r>
              <a:rPr lang="uk-UA" sz="2800" b="1" dirty="0" smtClean="0"/>
              <a:t> 3. Наблизьте ваше обличчя до обличчя постраждалого та поверніть його в бік грудної клітки. Одночасно намагайтеся почути </a:t>
            </a:r>
            <a:r>
              <a:rPr lang="uk-UA" sz="2800" b="1" dirty="0" smtClean="0">
                <a:solidFill>
                  <a:srgbClr val="FF0000"/>
                </a:solidFill>
              </a:rPr>
              <a:t>шум дихальних рухів або стогін</a:t>
            </a:r>
            <a:r>
              <a:rPr lang="uk-UA" sz="2800" b="1" dirty="0" smtClean="0"/>
              <a:t>, відчути щокою тепло повітря при видиху та побачити, як піднімається та опускається грудна клітка.</a:t>
            </a:r>
          </a:p>
          <a:p>
            <a:pPr algn="just" fontAlgn="auto">
              <a:lnSpc>
                <a:spcPct val="80000"/>
              </a:lnSpc>
              <a:spcAft>
                <a:spcPts val="0"/>
              </a:spcAft>
              <a:buFont typeface="Arial" pitchFamily="34" charset="0"/>
              <a:buChar char="•"/>
              <a:defRPr/>
            </a:pPr>
            <a:endParaRPr lang="uk-UA" sz="2800" b="1" dirty="0" smtClean="0"/>
          </a:p>
          <a:p>
            <a:pPr algn="just" fontAlgn="auto">
              <a:lnSpc>
                <a:spcPct val="80000"/>
              </a:lnSpc>
              <a:spcAft>
                <a:spcPts val="0"/>
              </a:spcAft>
              <a:buFont typeface="Arial" pitchFamily="34" charset="0"/>
              <a:buChar char="•"/>
              <a:defRPr/>
            </a:pPr>
            <a:r>
              <a:rPr lang="uk-UA" sz="2800" b="1" dirty="0" smtClean="0"/>
              <a:t>4. У випадку відсутності пульсу на сонній артерії необхідно розпочати весь </a:t>
            </a:r>
            <a:r>
              <a:rPr lang="uk-UA" sz="2800" b="1" dirty="0" smtClean="0">
                <a:solidFill>
                  <a:srgbClr val="FF0000"/>
                </a:solidFill>
              </a:rPr>
              <a:t>базовий комплекс реанімаційних заходів.</a:t>
            </a:r>
          </a:p>
          <a:p>
            <a:pPr algn="just" fontAlgn="auto">
              <a:lnSpc>
                <a:spcPct val="80000"/>
              </a:lnSpc>
              <a:spcAft>
                <a:spcPts val="0"/>
              </a:spcAft>
              <a:buFont typeface="Arial" pitchFamily="34" charset="0"/>
              <a:buChar char="•"/>
              <a:defRPr/>
            </a:pPr>
            <a:endParaRPr lang="ru-RU" sz="1800" b="1"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63713" y="260350"/>
            <a:ext cx="6511925" cy="1143000"/>
          </a:xfrm>
        </p:spPr>
        <p:txBody>
          <a:bodyPr rtlCol="0">
            <a:normAutofit/>
          </a:bodyPr>
          <a:lstStyle/>
          <a:p>
            <a:pPr marL="320040" indent="-320040" fontAlgn="auto">
              <a:spcAft>
                <a:spcPts val="0"/>
              </a:spcAft>
              <a:buClr>
                <a:schemeClr val="accent6">
                  <a:lumMod val="75000"/>
                </a:schemeClr>
              </a:buClr>
              <a:defRPr/>
            </a:pPr>
            <a:r>
              <a:rPr lang="ru-RU" dirty="0" smtClean="0"/>
              <a:t> </a:t>
            </a:r>
            <a:endParaRPr lang="ru-RU" dirty="0"/>
          </a:p>
        </p:txBody>
      </p:sp>
      <p:pic>
        <p:nvPicPr>
          <p:cNvPr id="67586" name="Picture 4"/>
          <p:cNvPicPr>
            <a:picLocks noChangeAspect="1" noChangeArrowheads="1"/>
          </p:cNvPicPr>
          <p:nvPr/>
        </p:nvPicPr>
        <p:blipFill>
          <a:blip r:embed="rId2" cstate="print"/>
          <a:srcRect/>
          <a:stretch>
            <a:fillRect/>
          </a:stretch>
        </p:blipFill>
        <p:spPr bwMode="auto">
          <a:xfrm>
            <a:off x="0" y="214313"/>
            <a:ext cx="2928938" cy="2279650"/>
          </a:xfrm>
          <a:prstGeom prst="rect">
            <a:avLst/>
          </a:prstGeom>
          <a:noFill/>
          <a:ln w="9525">
            <a:noFill/>
            <a:miter lim="800000"/>
            <a:headEnd/>
            <a:tailEnd/>
          </a:ln>
        </p:spPr>
      </p:pic>
      <p:pic>
        <p:nvPicPr>
          <p:cNvPr id="67587" name="Picture 2"/>
          <p:cNvPicPr>
            <a:picLocks noGrp="1" noChangeAspect="1" noChangeArrowheads="1"/>
          </p:cNvPicPr>
          <p:nvPr>
            <p:ph sz="quarter" idx="4294967295"/>
          </p:nvPr>
        </p:nvPicPr>
        <p:blipFill>
          <a:blip r:embed="rId3" cstate="print"/>
          <a:srcRect l="11655" t="62740" r="6767" b="13132"/>
          <a:stretch>
            <a:fillRect/>
          </a:stretch>
        </p:blipFill>
        <p:spPr>
          <a:xfrm>
            <a:off x="3071813" y="0"/>
            <a:ext cx="5857875" cy="2441575"/>
          </a:xfrm>
        </p:spPr>
      </p:pic>
      <p:pic>
        <p:nvPicPr>
          <p:cNvPr id="67588" name="Picture 2"/>
          <p:cNvPicPr>
            <a:picLocks noGrp="1" noChangeAspect="1" noChangeArrowheads="1"/>
          </p:cNvPicPr>
          <p:nvPr>
            <p:ph sz="quarter" idx="4294967295"/>
          </p:nvPr>
        </p:nvPicPr>
        <p:blipFill>
          <a:blip r:embed="rId4" cstate="print"/>
          <a:srcRect l="10153" t="4150" r="8104" b="61211"/>
          <a:stretch>
            <a:fillRect/>
          </a:stretch>
        </p:blipFill>
        <p:spPr>
          <a:xfrm>
            <a:off x="714375" y="2574925"/>
            <a:ext cx="8215313" cy="4283075"/>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Grp="1" noChangeAspect="1" noChangeArrowheads="1"/>
          </p:cNvPicPr>
          <p:nvPr>
            <p:ph sz="quarter" idx="4294967295"/>
          </p:nvPr>
        </p:nvPicPr>
        <p:blipFill>
          <a:blip r:embed="rId2" cstate="print"/>
          <a:srcRect/>
          <a:stretch>
            <a:fillRect/>
          </a:stretch>
        </p:blipFill>
        <p:spPr>
          <a:xfrm>
            <a:off x="179388" y="188913"/>
            <a:ext cx="4210050" cy="3086100"/>
          </a:xfrm>
        </p:spPr>
      </p:pic>
      <p:pic>
        <p:nvPicPr>
          <p:cNvPr id="68610" name="Picture 3"/>
          <p:cNvPicPr>
            <a:picLocks noChangeAspect="1" noChangeArrowheads="1"/>
          </p:cNvPicPr>
          <p:nvPr/>
        </p:nvPicPr>
        <p:blipFill>
          <a:blip r:embed="rId3" cstate="print"/>
          <a:srcRect/>
          <a:stretch>
            <a:fillRect/>
          </a:stretch>
        </p:blipFill>
        <p:spPr bwMode="auto">
          <a:xfrm>
            <a:off x="5011738" y="65088"/>
            <a:ext cx="4124325" cy="3209925"/>
          </a:xfrm>
          <a:prstGeom prst="rect">
            <a:avLst/>
          </a:prstGeom>
          <a:noFill/>
          <a:ln w="9525">
            <a:noFill/>
            <a:miter lim="800000"/>
            <a:headEnd/>
            <a:tailEnd/>
          </a:ln>
        </p:spPr>
      </p:pic>
      <p:pic>
        <p:nvPicPr>
          <p:cNvPr id="68611" name="Picture 4"/>
          <p:cNvPicPr>
            <a:picLocks noChangeAspect="1" noChangeArrowheads="1"/>
          </p:cNvPicPr>
          <p:nvPr/>
        </p:nvPicPr>
        <p:blipFill>
          <a:blip r:embed="rId4" cstate="print"/>
          <a:srcRect/>
          <a:stretch>
            <a:fillRect/>
          </a:stretch>
        </p:blipFill>
        <p:spPr bwMode="auto">
          <a:xfrm>
            <a:off x="250825" y="3622675"/>
            <a:ext cx="8066088" cy="255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Прямоугольник 3"/>
          <p:cNvSpPr>
            <a:spLocks noChangeArrowheads="1"/>
          </p:cNvSpPr>
          <p:nvPr/>
        </p:nvSpPr>
        <p:spPr bwMode="auto">
          <a:xfrm>
            <a:off x="2286000" y="3105150"/>
            <a:ext cx="4572000" cy="1201738"/>
          </a:xfrm>
          <a:prstGeom prst="rect">
            <a:avLst/>
          </a:prstGeom>
          <a:noFill/>
          <a:ln w="9525">
            <a:noFill/>
            <a:miter lim="800000"/>
            <a:headEnd/>
            <a:tailEnd/>
          </a:ln>
        </p:spPr>
        <p:txBody>
          <a:bodyPr>
            <a:spAutoFit/>
          </a:bodyPr>
          <a:lstStyle/>
          <a:p>
            <a:r>
              <a:rPr lang="en-US">
                <a:latin typeface="Calibri" pitchFamily="34" charset="0"/>
              </a:rPr>
              <a:t>stack trace:</a:t>
            </a:r>
          </a:p>
          <a:p>
            <a:r>
              <a:rPr lang="en-US">
                <a:latin typeface="Calibri" pitchFamily="34" charset="0"/>
              </a:rPr>
              <a:t>stack trace:</a:t>
            </a:r>
          </a:p>
          <a:p>
            <a:endParaRPr lang="en-US">
              <a:latin typeface="Calibri" pitchFamily="34" charset="0"/>
            </a:endParaRPr>
          </a:p>
          <a:p>
            <a:endParaRPr lang="en-US">
              <a:latin typeface="Calibri" pitchFamily="34" charset="0"/>
            </a:endParaRPr>
          </a:p>
        </p:txBody>
      </p:sp>
      <p:sp>
        <p:nvSpPr>
          <p:cNvPr id="69634" name="TextBox 5"/>
          <p:cNvSpPr txBox="1">
            <a:spLocks noChangeArrowheads="1"/>
          </p:cNvSpPr>
          <p:nvPr/>
        </p:nvSpPr>
        <p:spPr bwMode="auto">
          <a:xfrm>
            <a:off x="714375" y="5572125"/>
            <a:ext cx="7429500" cy="830263"/>
          </a:xfrm>
          <a:prstGeom prst="rect">
            <a:avLst/>
          </a:prstGeom>
          <a:solidFill>
            <a:srgbClr val="FFFF00"/>
          </a:solidFill>
          <a:ln w="9525">
            <a:noFill/>
            <a:miter lim="800000"/>
            <a:headEnd/>
            <a:tailEnd/>
          </a:ln>
        </p:spPr>
        <p:txBody>
          <a:bodyPr>
            <a:spAutoFit/>
          </a:bodyPr>
          <a:lstStyle/>
          <a:p>
            <a:r>
              <a:rPr lang="uk-UA" sz="2400" b="1">
                <a:latin typeface="Calibri" pitchFamily="34" charset="0"/>
              </a:rPr>
              <a:t>Запам'ятай!  Від твоїх дій залежить життя людини!!</a:t>
            </a:r>
            <a:endParaRPr lang="ru-RU" sz="2400" b="1">
              <a:latin typeface="Calibri" pitchFamily="34" charset="0"/>
            </a:endParaRPr>
          </a:p>
        </p:txBody>
      </p:sp>
      <p:sp>
        <p:nvSpPr>
          <p:cNvPr id="7" name="Стрелка вниз 6"/>
          <p:cNvSpPr/>
          <p:nvPr/>
        </p:nvSpPr>
        <p:spPr>
          <a:xfrm>
            <a:off x="7358063" y="1000125"/>
            <a:ext cx="1285875" cy="3714750"/>
          </a:xfrm>
          <a:prstGeom prst="down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9636" name="Picture 2" descr="D:\Малюнки\мал.jpg"/>
          <p:cNvPicPr>
            <a:picLocks noChangeAspect="1" noChangeArrowheads="1"/>
          </p:cNvPicPr>
          <p:nvPr/>
        </p:nvPicPr>
        <p:blipFill>
          <a:blip r:embed="rId3" cstate="print"/>
          <a:srcRect/>
          <a:stretch>
            <a:fillRect/>
          </a:stretch>
        </p:blipFill>
        <p:spPr bwMode="auto">
          <a:xfrm>
            <a:off x="179388" y="568325"/>
            <a:ext cx="7226300" cy="4638675"/>
          </a:xfrm>
          <a:prstGeom prst="rect">
            <a:avLst/>
          </a:prstGeom>
          <a:noFill/>
          <a:ln w="9525">
            <a:noFill/>
            <a:miter lim="800000"/>
            <a:headEnd/>
            <a:tailEnd/>
          </a:ln>
        </p:spPr>
      </p:pic>
    </p:spTree>
  </p:cSld>
  <p:clrMapOvr>
    <a:masterClrMapping/>
  </p:clrMapOvr>
  <p:transition spd="med">
    <p:wipe dir="d"/>
    <p:sndAc>
      <p:stSnd>
        <p:snd r:embed="rId2" name="chimes.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Прямоугольник 3"/>
          <p:cNvSpPr>
            <a:spLocks noChangeArrowheads="1"/>
          </p:cNvSpPr>
          <p:nvPr/>
        </p:nvSpPr>
        <p:spPr bwMode="auto">
          <a:xfrm>
            <a:off x="2286000" y="3105150"/>
            <a:ext cx="4572000" cy="1201738"/>
          </a:xfrm>
          <a:prstGeom prst="rect">
            <a:avLst/>
          </a:prstGeom>
          <a:noFill/>
          <a:ln w="9525">
            <a:noFill/>
            <a:miter lim="800000"/>
            <a:headEnd/>
            <a:tailEnd/>
          </a:ln>
        </p:spPr>
        <p:txBody>
          <a:bodyPr>
            <a:spAutoFit/>
          </a:bodyPr>
          <a:lstStyle/>
          <a:p>
            <a:r>
              <a:rPr lang="en-US">
                <a:latin typeface="Calibri" pitchFamily="34" charset="0"/>
              </a:rPr>
              <a:t>stack trace:</a:t>
            </a:r>
          </a:p>
          <a:p>
            <a:r>
              <a:rPr lang="en-US">
                <a:latin typeface="Calibri" pitchFamily="34" charset="0"/>
              </a:rPr>
              <a:t>stack trace:</a:t>
            </a:r>
          </a:p>
          <a:p>
            <a:endParaRPr lang="en-US">
              <a:latin typeface="Calibri" pitchFamily="34" charset="0"/>
            </a:endParaRPr>
          </a:p>
          <a:p>
            <a:endParaRPr lang="en-US">
              <a:latin typeface="Calibri" pitchFamily="34" charset="0"/>
            </a:endParaRPr>
          </a:p>
        </p:txBody>
      </p:sp>
      <p:sp>
        <p:nvSpPr>
          <p:cNvPr id="70658" name="TextBox 4"/>
          <p:cNvSpPr txBox="1">
            <a:spLocks noChangeArrowheads="1"/>
          </p:cNvSpPr>
          <p:nvPr/>
        </p:nvSpPr>
        <p:spPr bwMode="auto">
          <a:xfrm>
            <a:off x="6715125" y="785813"/>
            <a:ext cx="2143125" cy="1938337"/>
          </a:xfrm>
          <a:prstGeom prst="rect">
            <a:avLst/>
          </a:prstGeom>
          <a:solidFill>
            <a:srgbClr val="FFFF00"/>
          </a:solidFill>
          <a:ln w="9525">
            <a:noFill/>
            <a:miter lim="800000"/>
            <a:headEnd/>
            <a:tailEnd/>
          </a:ln>
        </p:spPr>
        <p:txBody>
          <a:bodyPr>
            <a:spAutoFit/>
          </a:bodyPr>
          <a:lstStyle/>
          <a:p>
            <a:r>
              <a:rPr lang="uk-UA" sz="2000" b="1">
                <a:latin typeface="Calibri" pitchFamily="34" charset="0"/>
              </a:rPr>
              <a:t>Неправильне положення потерпілого який знаходиться без свідомості</a:t>
            </a:r>
            <a:endParaRPr lang="ru-RU" sz="2000" b="1">
              <a:latin typeface="Calibri" pitchFamily="34" charset="0"/>
            </a:endParaRPr>
          </a:p>
        </p:txBody>
      </p:sp>
      <p:sp>
        <p:nvSpPr>
          <p:cNvPr id="7" name="Стрелка влево 6"/>
          <p:cNvSpPr/>
          <p:nvPr/>
        </p:nvSpPr>
        <p:spPr>
          <a:xfrm>
            <a:off x="7072313" y="3143250"/>
            <a:ext cx="1428750" cy="3071813"/>
          </a:xfrm>
          <a:prstGeom prst="leftArrow">
            <a:avLst/>
          </a:prstGeom>
          <a:solidFill>
            <a:schemeClr val="accent2">
              <a:lumMod val="7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70660" name="Picture 2" descr="D:\Малюнки\мал. 2а.jpg"/>
          <p:cNvPicPr>
            <a:picLocks noChangeAspect="1" noChangeArrowheads="1"/>
          </p:cNvPicPr>
          <p:nvPr/>
        </p:nvPicPr>
        <p:blipFill>
          <a:blip r:embed="rId3" cstate="print"/>
          <a:srcRect l="8943" t="7426" r="4980" b="6625"/>
          <a:stretch>
            <a:fillRect/>
          </a:stretch>
        </p:blipFill>
        <p:spPr bwMode="auto">
          <a:xfrm>
            <a:off x="428625" y="285750"/>
            <a:ext cx="5786438" cy="6086475"/>
          </a:xfrm>
          <a:prstGeom prst="rect">
            <a:avLst/>
          </a:prstGeom>
          <a:noFill/>
          <a:ln w="9525">
            <a:noFill/>
            <a:miter lim="800000"/>
            <a:headEnd/>
            <a:tailEnd/>
          </a:ln>
        </p:spPr>
      </p:pic>
    </p:spTree>
  </p:cSld>
  <p:clrMapOvr>
    <a:masterClrMapping/>
  </p:clrMapOvr>
  <p:transition spd="med">
    <p:dissolve/>
    <p:sndAc>
      <p:stSnd>
        <p:snd r:embed="rId2" name="hammer.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Прямоугольник 3"/>
          <p:cNvSpPr>
            <a:spLocks noChangeArrowheads="1"/>
          </p:cNvSpPr>
          <p:nvPr/>
        </p:nvSpPr>
        <p:spPr bwMode="auto">
          <a:xfrm>
            <a:off x="2286000" y="3105150"/>
            <a:ext cx="4572000" cy="1201738"/>
          </a:xfrm>
          <a:prstGeom prst="rect">
            <a:avLst/>
          </a:prstGeom>
          <a:noFill/>
          <a:ln w="9525">
            <a:noFill/>
            <a:miter lim="800000"/>
            <a:headEnd/>
            <a:tailEnd/>
          </a:ln>
        </p:spPr>
        <p:txBody>
          <a:bodyPr>
            <a:spAutoFit/>
          </a:bodyPr>
          <a:lstStyle/>
          <a:p>
            <a:r>
              <a:rPr lang="en-US">
                <a:latin typeface="Calibri" pitchFamily="34" charset="0"/>
              </a:rPr>
              <a:t>stack trace:</a:t>
            </a:r>
          </a:p>
          <a:p>
            <a:r>
              <a:rPr lang="en-US">
                <a:latin typeface="Calibri" pitchFamily="34" charset="0"/>
              </a:rPr>
              <a:t>stack trace:</a:t>
            </a:r>
          </a:p>
          <a:p>
            <a:endParaRPr lang="en-US">
              <a:latin typeface="Calibri" pitchFamily="34" charset="0"/>
            </a:endParaRPr>
          </a:p>
          <a:p>
            <a:endParaRPr lang="en-US">
              <a:latin typeface="Calibri" pitchFamily="34" charset="0"/>
            </a:endParaRPr>
          </a:p>
        </p:txBody>
      </p:sp>
      <p:sp>
        <p:nvSpPr>
          <p:cNvPr id="71682" name="TextBox 4"/>
          <p:cNvSpPr txBox="1">
            <a:spLocks noChangeArrowheads="1"/>
          </p:cNvSpPr>
          <p:nvPr/>
        </p:nvSpPr>
        <p:spPr bwMode="auto">
          <a:xfrm>
            <a:off x="6286500" y="1071563"/>
            <a:ext cx="2500313" cy="1570037"/>
          </a:xfrm>
          <a:prstGeom prst="rect">
            <a:avLst/>
          </a:prstGeom>
          <a:solidFill>
            <a:srgbClr val="FFFF00"/>
          </a:solidFill>
          <a:ln w="9525">
            <a:noFill/>
            <a:miter lim="800000"/>
            <a:headEnd/>
            <a:tailEnd/>
          </a:ln>
        </p:spPr>
        <p:txBody>
          <a:bodyPr>
            <a:spAutoFit/>
          </a:bodyPr>
          <a:lstStyle/>
          <a:p>
            <a:r>
              <a:rPr lang="uk-UA" sz="2400" b="1">
                <a:latin typeface="Calibri" pitchFamily="34" charset="0"/>
              </a:rPr>
              <a:t>А ось таке положення потерпілого – правильне !</a:t>
            </a:r>
            <a:endParaRPr lang="ru-RU" sz="2400" b="1">
              <a:latin typeface="Calibri" pitchFamily="34" charset="0"/>
            </a:endParaRPr>
          </a:p>
        </p:txBody>
      </p:sp>
      <p:sp>
        <p:nvSpPr>
          <p:cNvPr id="6" name="Стрелка влево 5"/>
          <p:cNvSpPr/>
          <p:nvPr/>
        </p:nvSpPr>
        <p:spPr>
          <a:xfrm>
            <a:off x="6357938" y="3000375"/>
            <a:ext cx="1928812" cy="1714500"/>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71684" name="Picture 2" descr="D:\Малюнки\мал3а.jpg"/>
          <p:cNvPicPr>
            <a:picLocks noChangeAspect="1" noChangeArrowheads="1"/>
          </p:cNvPicPr>
          <p:nvPr/>
        </p:nvPicPr>
        <p:blipFill>
          <a:blip r:embed="rId3" cstate="print"/>
          <a:srcRect/>
          <a:stretch>
            <a:fillRect/>
          </a:stretch>
        </p:blipFill>
        <p:spPr bwMode="auto">
          <a:xfrm>
            <a:off x="357188" y="177800"/>
            <a:ext cx="5857875" cy="6434138"/>
          </a:xfrm>
          <a:prstGeom prst="rect">
            <a:avLst/>
          </a:prstGeom>
          <a:noFill/>
          <a:ln w="9525">
            <a:noFill/>
            <a:miter lim="800000"/>
            <a:headEnd/>
            <a:tailEnd/>
          </a:ln>
        </p:spPr>
      </p:pic>
    </p:spTree>
  </p:cSld>
  <p:clrMapOvr>
    <a:masterClrMapping/>
  </p:clrMapOvr>
  <p:transition spd="med">
    <p:sndAc>
      <p:stSnd>
        <p:snd r:embed="rId2" name="camera.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2" cstate="print"/>
          <a:srcRect/>
          <a:stretch>
            <a:fillRect/>
          </a:stretch>
        </p:blipFill>
        <p:spPr bwMode="auto">
          <a:xfrm>
            <a:off x="0" y="404813"/>
            <a:ext cx="8080375"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3850" y="260350"/>
            <a:ext cx="8534400" cy="596900"/>
          </a:xfrm>
        </p:spPr>
        <p:txBody>
          <a:bodyPr rtlCol="0">
            <a:normAutofit fontScale="90000"/>
          </a:bodyPr>
          <a:lstStyle/>
          <a:p>
            <a:pPr marL="320040" indent="-320040" fontAlgn="auto">
              <a:spcAft>
                <a:spcPts val="0"/>
              </a:spcAft>
              <a:buClr>
                <a:schemeClr val="accent6">
                  <a:lumMod val="75000"/>
                </a:schemeClr>
              </a:buClr>
              <a:defRPr/>
            </a:pPr>
            <a:r>
              <a:rPr lang="ru-RU" dirty="0" smtClean="0"/>
              <a:t> </a:t>
            </a:r>
            <a:r>
              <a:rPr lang="ru-RU" sz="3600" b="1" dirty="0" err="1">
                <a:solidFill>
                  <a:srgbClr val="FF0000"/>
                </a:solidFill>
              </a:rPr>
              <a:t>Стадії</a:t>
            </a:r>
            <a:r>
              <a:rPr lang="ru-RU" sz="3600" b="1" dirty="0">
                <a:solidFill>
                  <a:srgbClr val="FF0000"/>
                </a:solidFill>
              </a:rPr>
              <a:t> та </a:t>
            </a:r>
            <a:r>
              <a:rPr lang="ru-RU" sz="3600" b="1" dirty="0" err="1">
                <a:solidFill>
                  <a:srgbClr val="FF0000"/>
                </a:solidFill>
              </a:rPr>
              <a:t>етапи</a:t>
            </a:r>
            <a:r>
              <a:rPr lang="ru-RU" sz="3600" b="1" dirty="0">
                <a:solidFill>
                  <a:srgbClr val="FF0000"/>
                </a:solidFill>
              </a:rPr>
              <a:t> </a:t>
            </a:r>
            <a:r>
              <a:rPr lang="ru-RU" sz="3600" b="1" dirty="0" err="1">
                <a:solidFill>
                  <a:srgbClr val="FF0000"/>
                </a:solidFill>
              </a:rPr>
              <a:t>серцево-легеневої</a:t>
            </a:r>
            <a:r>
              <a:rPr lang="ru-RU" sz="3600" b="1" dirty="0">
                <a:solidFill>
                  <a:srgbClr val="FF0000"/>
                </a:solidFill>
              </a:rPr>
              <a:t> </a:t>
            </a:r>
            <a:r>
              <a:rPr lang="ru-RU" sz="3600" b="1" dirty="0" err="1">
                <a:solidFill>
                  <a:srgbClr val="FF0000"/>
                </a:solidFill>
              </a:rPr>
              <a:t>реанімації</a:t>
            </a:r>
            <a:r>
              <a:rPr lang="ru-RU" sz="3600" b="1" dirty="0">
                <a:solidFill>
                  <a:srgbClr val="FF0000"/>
                </a:solidFill>
              </a:rPr>
              <a:t> </a:t>
            </a:r>
          </a:p>
        </p:txBody>
      </p:sp>
      <p:sp>
        <p:nvSpPr>
          <p:cNvPr id="22531" name="Rectangle 3"/>
          <p:cNvSpPr>
            <a:spLocks noGrp="1" noChangeArrowheads="1"/>
          </p:cNvSpPr>
          <p:nvPr>
            <p:ph type="body" idx="4294967295"/>
          </p:nvPr>
        </p:nvSpPr>
        <p:spPr>
          <a:xfrm>
            <a:off x="323850" y="1357313"/>
            <a:ext cx="8266113" cy="4657725"/>
          </a:xfrm>
        </p:spPr>
        <p:txBody>
          <a:bodyPr rtlCol="0">
            <a:normAutofit/>
          </a:bodyPr>
          <a:lstStyle/>
          <a:p>
            <a:pPr marL="46037" indent="0" algn="just" fontAlgn="auto">
              <a:lnSpc>
                <a:spcPct val="80000"/>
              </a:lnSpc>
              <a:spcAft>
                <a:spcPts val="0"/>
              </a:spcAft>
              <a:buFont typeface="Georgia" pitchFamily="18" charset="0"/>
              <a:buNone/>
              <a:defRPr/>
            </a:pPr>
            <a:r>
              <a:rPr lang="uk-UA" sz="2800" b="1" dirty="0" smtClean="0">
                <a:solidFill>
                  <a:srgbClr val="FF0000"/>
                </a:solidFill>
              </a:rPr>
              <a:t>При проведенні реанімації виділяють 3 стадії та 9 етапів (P. </a:t>
            </a:r>
            <a:r>
              <a:rPr lang="uk-UA" sz="2800" b="1" dirty="0" err="1" smtClean="0">
                <a:solidFill>
                  <a:srgbClr val="FF0000"/>
                </a:solidFill>
              </a:rPr>
              <a:t>Safar</a:t>
            </a:r>
            <a:r>
              <a:rPr lang="uk-UA" sz="2800" b="1" dirty="0" smtClean="0">
                <a:solidFill>
                  <a:srgbClr val="FF0000"/>
                </a:solidFill>
              </a:rPr>
              <a:t>, 1997р.):</a:t>
            </a:r>
          </a:p>
          <a:p>
            <a:pPr marL="46037" indent="0" algn="just" fontAlgn="auto">
              <a:lnSpc>
                <a:spcPct val="80000"/>
              </a:lnSpc>
              <a:spcAft>
                <a:spcPts val="0"/>
              </a:spcAft>
              <a:buFont typeface="Georgia" pitchFamily="18" charset="0"/>
              <a:buNone/>
              <a:defRPr/>
            </a:pPr>
            <a:endParaRPr lang="uk-UA" sz="2800" b="1" dirty="0" smtClean="0"/>
          </a:p>
          <a:p>
            <a:pPr algn="just" fontAlgn="auto">
              <a:lnSpc>
                <a:spcPct val="80000"/>
              </a:lnSpc>
              <a:spcAft>
                <a:spcPts val="0"/>
              </a:spcAft>
              <a:buFont typeface="Arial" pitchFamily="34" charset="0"/>
              <a:buChar char="•"/>
              <a:defRPr/>
            </a:pPr>
            <a:r>
              <a:rPr lang="uk-UA" sz="2800" b="1" dirty="0" smtClean="0">
                <a:solidFill>
                  <a:srgbClr val="FF0000"/>
                </a:solidFill>
              </a:rPr>
              <a:t>Стадія 1</a:t>
            </a:r>
            <a:r>
              <a:rPr lang="uk-UA" sz="2800" b="1" dirty="0" smtClean="0"/>
              <a:t> – елементарна підтримка життя, яка складається з 3 етапів:</a:t>
            </a:r>
          </a:p>
          <a:p>
            <a:pPr algn="just" fontAlgn="auto">
              <a:lnSpc>
                <a:spcPct val="80000"/>
              </a:lnSpc>
              <a:spcAft>
                <a:spcPts val="0"/>
              </a:spcAft>
              <a:buFont typeface="Arial" pitchFamily="34" charset="0"/>
              <a:buChar char="•"/>
              <a:defRPr/>
            </a:pPr>
            <a:r>
              <a:rPr lang="uk-UA" sz="2800" b="1" dirty="0" smtClean="0"/>
              <a:t>- </a:t>
            </a:r>
            <a:r>
              <a:rPr lang="uk-UA" b="1" dirty="0" smtClean="0">
                <a:solidFill>
                  <a:srgbClr val="00B050"/>
                </a:solidFill>
              </a:rPr>
              <a:t>A (</a:t>
            </a:r>
            <a:r>
              <a:rPr lang="uk-UA" b="1" dirty="0" err="1" smtClean="0">
                <a:solidFill>
                  <a:srgbClr val="00B050"/>
                </a:solidFill>
              </a:rPr>
              <a:t>airway</a:t>
            </a:r>
            <a:r>
              <a:rPr lang="uk-UA" b="1" dirty="0" smtClean="0">
                <a:solidFill>
                  <a:srgbClr val="00B050"/>
                </a:solidFill>
              </a:rPr>
              <a:t> </a:t>
            </a:r>
            <a:r>
              <a:rPr lang="uk-UA" b="1" dirty="0" err="1" smtClean="0">
                <a:solidFill>
                  <a:srgbClr val="00B050"/>
                </a:solidFill>
              </a:rPr>
              <a:t>open</a:t>
            </a:r>
            <a:r>
              <a:rPr lang="uk-UA" b="1" dirty="0" smtClean="0">
                <a:solidFill>
                  <a:srgbClr val="00B050"/>
                </a:solidFill>
              </a:rPr>
              <a:t>) </a:t>
            </a:r>
            <a:r>
              <a:rPr lang="uk-UA" sz="2800" b="1" dirty="0" smtClean="0"/>
              <a:t>– відновлення прохідності дихальних шляхів;</a:t>
            </a:r>
          </a:p>
          <a:p>
            <a:pPr algn="just" fontAlgn="auto">
              <a:lnSpc>
                <a:spcPct val="80000"/>
              </a:lnSpc>
              <a:spcAft>
                <a:spcPts val="0"/>
              </a:spcAft>
              <a:buFont typeface="Arial" pitchFamily="34" charset="0"/>
              <a:buChar char="•"/>
              <a:defRPr/>
            </a:pPr>
            <a:r>
              <a:rPr lang="uk-UA" sz="2800" b="1" dirty="0" smtClean="0"/>
              <a:t>- </a:t>
            </a:r>
            <a:r>
              <a:rPr lang="uk-UA" b="1" dirty="0" smtClean="0">
                <a:solidFill>
                  <a:srgbClr val="00B050"/>
                </a:solidFill>
              </a:rPr>
              <a:t>B (</a:t>
            </a:r>
            <a:r>
              <a:rPr lang="uk-UA" b="1" dirty="0" err="1" smtClean="0">
                <a:solidFill>
                  <a:srgbClr val="00B050"/>
                </a:solidFill>
              </a:rPr>
              <a:t>breath</a:t>
            </a:r>
            <a:r>
              <a:rPr lang="uk-UA" b="1" dirty="0" smtClean="0">
                <a:solidFill>
                  <a:srgbClr val="00B050"/>
                </a:solidFill>
              </a:rPr>
              <a:t> </a:t>
            </a:r>
            <a:r>
              <a:rPr lang="uk-UA" b="1" dirty="0" err="1" smtClean="0">
                <a:solidFill>
                  <a:srgbClr val="00B050"/>
                </a:solidFill>
              </a:rPr>
              <a:t>for</a:t>
            </a:r>
            <a:r>
              <a:rPr lang="uk-UA" b="1" dirty="0" smtClean="0">
                <a:solidFill>
                  <a:srgbClr val="00B050"/>
                </a:solidFill>
              </a:rPr>
              <a:t> </a:t>
            </a:r>
            <a:r>
              <a:rPr lang="uk-UA" b="1" dirty="0" err="1" smtClean="0">
                <a:solidFill>
                  <a:srgbClr val="00B050"/>
                </a:solidFill>
              </a:rPr>
              <a:t>victim</a:t>
            </a:r>
            <a:r>
              <a:rPr lang="uk-UA" b="1" dirty="0" smtClean="0">
                <a:solidFill>
                  <a:srgbClr val="00B050"/>
                </a:solidFill>
              </a:rPr>
              <a:t>) </a:t>
            </a:r>
            <a:r>
              <a:rPr lang="uk-UA" sz="2800" b="1" dirty="0" smtClean="0"/>
              <a:t>– штучна вентиляція </a:t>
            </a:r>
            <a:r>
              <a:rPr lang="uk-UA" sz="2800" b="1" dirty="0" err="1" smtClean="0"/>
              <a:t>легнь</a:t>
            </a:r>
            <a:r>
              <a:rPr lang="uk-UA" sz="2800" b="1" dirty="0" smtClean="0"/>
              <a:t> (ШВЛ) та </a:t>
            </a:r>
            <a:r>
              <a:rPr lang="uk-UA" sz="2800" b="1" dirty="0" err="1" smtClean="0"/>
              <a:t>оксигенація</a:t>
            </a:r>
            <a:r>
              <a:rPr lang="uk-UA" sz="2800" b="1" dirty="0" smtClean="0"/>
              <a:t>;</a:t>
            </a:r>
          </a:p>
          <a:p>
            <a:pPr algn="just" fontAlgn="auto">
              <a:lnSpc>
                <a:spcPct val="80000"/>
              </a:lnSpc>
              <a:spcAft>
                <a:spcPts val="0"/>
              </a:spcAft>
              <a:buFont typeface="Arial" pitchFamily="34" charset="0"/>
              <a:buChar char="•"/>
              <a:defRPr/>
            </a:pPr>
            <a:r>
              <a:rPr lang="uk-UA" sz="2800" b="1" dirty="0" smtClean="0"/>
              <a:t>- </a:t>
            </a:r>
            <a:r>
              <a:rPr lang="uk-UA" b="1" dirty="0" smtClean="0">
                <a:solidFill>
                  <a:srgbClr val="00B050"/>
                </a:solidFill>
              </a:rPr>
              <a:t>C (</a:t>
            </a:r>
            <a:r>
              <a:rPr lang="uk-UA" b="1" dirty="0" err="1" smtClean="0">
                <a:solidFill>
                  <a:srgbClr val="00B050"/>
                </a:solidFill>
              </a:rPr>
              <a:t>circulation</a:t>
            </a:r>
            <a:r>
              <a:rPr lang="uk-UA" b="1" dirty="0" smtClean="0">
                <a:solidFill>
                  <a:srgbClr val="00B050"/>
                </a:solidFill>
              </a:rPr>
              <a:t> </a:t>
            </a:r>
            <a:r>
              <a:rPr lang="uk-UA" b="1" dirty="0" err="1" smtClean="0">
                <a:solidFill>
                  <a:srgbClr val="00B050"/>
                </a:solidFill>
              </a:rPr>
              <a:t>his</a:t>
            </a:r>
            <a:r>
              <a:rPr lang="uk-UA" b="1" dirty="0" smtClean="0">
                <a:solidFill>
                  <a:srgbClr val="00B050"/>
                </a:solidFill>
              </a:rPr>
              <a:t> </a:t>
            </a:r>
            <a:r>
              <a:rPr lang="uk-UA" b="1" dirty="0" err="1" smtClean="0">
                <a:solidFill>
                  <a:srgbClr val="00B050"/>
                </a:solidFill>
              </a:rPr>
              <a:t>blood</a:t>
            </a:r>
            <a:r>
              <a:rPr lang="uk-UA" b="1" dirty="0" smtClean="0">
                <a:solidFill>
                  <a:srgbClr val="00B050"/>
                </a:solidFill>
              </a:rPr>
              <a:t>) </a:t>
            </a:r>
            <a:r>
              <a:rPr lang="uk-UA" sz="2800" b="1" dirty="0" smtClean="0"/>
              <a:t>– підтримка кровообігу.</a:t>
            </a:r>
          </a:p>
          <a:p>
            <a:pPr algn="just" fontAlgn="auto">
              <a:lnSpc>
                <a:spcPct val="80000"/>
              </a:lnSpc>
              <a:spcAft>
                <a:spcPts val="0"/>
              </a:spcAft>
              <a:buFont typeface="Arial" pitchFamily="34" charset="0"/>
              <a:buChar char="•"/>
              <a:defRPr/>
            </a:pPr>
            <a:endParaRPr lang="ru-RU" sz="18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63713" y="260350"/>
            <a:ext cx="6511925" cy="1143000"/>
          </a:xfrm>
        </p:spPr>
        <p:txBody>
          <a:bodyPr rtlCol="0">
            <a:normAutofit/>
          </a:bodyPr>
          <a:lstStyle/>
          <a:p>
            <a:pPr marL="320040" indent="-320040" fontAlgn="auto">
              <a:spcAft>
                <a:spcPts val="0"/>
              </a:spcAft>
              <a:buClr>
                <a:schemeClr val="accent6">
                  <a:lumMod val="75000"/>
                </a:schemeClr>
              </a:buClr>
              <a:defRPr/>
            </a:pPr>
            <a:r>
              <a:rPr lang="ru-RU" dirty="0" smtClean="0"/>
              <a:t> </a:t>
            </a:r>
            <a:endParaRPr lang="ru-RU" dirty="0"/>
          </a:p>
        </p:txBody>
      </p:sp>
      <p:sp>
        <p:nvSpPr>
          <p:cNvPr id="23555" name="Rectangle 3"/>
          <p:cNvSpPr>
            <a:spLocks noGrp="1" noChangeArrowheads="1"/>
          </p:cNvSpPr>
          <p:nvPr>
            <p:ph type="body" idx="4294967295"/>
          </p:nvPr>
        </p:nvSpPr>
        <p:spPr>
          <a:xfrm>
            <a:off x="395288" y="476250"/>
            <a:ext cx="8320087" cy="5545138"/>
          </a:xfrm>
        </p:spPr>
        <p:txBody>
          <a:bodyPr rtlCol="0">
            <a:normAutofit/>
          </a:bodyPr>
          <a:lstStyle/>
          <a:p>
            <a:pPr marL="46037" indent="0" algn="just" fontAlgn="auto">
              <a:lnSpc>
                <a:spcPct val="80000"/>
              </a:lnSpc>
              <a:spcAft>
                <a:spcPts val="0"/>
              </a:spcAft>
              <a:buFont typeface="Georgia" pitchFamily="18" charset="0"/>
              <a:buNone/>
              <a:defRPr/>
            </a:pPr>
            <a:r>
              <a:rPr lang="uk-UA" sz="2800" b="1" dirty="0" smtClean="0">
                <a:solidFill>
                  <a:srgbClr val="FF0000"/>
                </a:solidFill>
              </a:rPr>
              <a:t>Стадія 2</a:t>
            </a:r>
            <a:r>
              <a:rPr lang="uk-UA" sz="2800" b="1" dirty="0" smtClean="0"/>
              <a:t> – подальша підтримка життя.</a:t>
            </a:r>
          </a:p>
          <a:p>
            <a:pPr algn="just" fontAlgn="auto">
              <a:lnSpc>
                <a:spcPct val="80000"/>
              </a:lnSpc>
              <a:spcAft>
                <a:spcPts val="0"/>
              </a:spcAft>
              <a:buFont typeface="Arial" pitchFamily="34" charset="0"/>
              <a:buChar char="•"/>
              <a:defRPr/>
            </a:pPr>
            <a:r>
              <a:rPr lang="uk-UA" sz="2800" b="1" dirty="0" smtClean="0"/>
              <a:t>- </a:t>
            </a:r>
            <a:r>
              <a:rPr lang="uk-UA" b="1" dirty="0" smtClean="0">
                <a:solidFill>
                  <a:srgbClr val="00B050"/>
                </a:solidFill>
              </a:rPr>
              <a:t>D (</a:t>
            </a:r>
            <a:r>
              <a:rPr lang="uk-UA" b="1" dirty="0" err="1" smtClean="0">
                <a:solidFill>
                  <a:srgbClr val="00B050"/>
                </a:solidFill>
              </a:rPr>
              <a:t>drug</a:t>
            </a:r>
            <a:r>
              <a:rPr lang="uk-UA" b="1" dirty="0" smtClean="0">
                <a:solidFill>
                  <a:srgbClr val="00B050"/>
                </a:solidFill>
              </a:rPr>
              <a:t>) </a:t>
            </a:r>
            <a:r>
              <a:rPr lang="uk-UA" sz="2800" b="1" dirty="0" smtClean="0"/>
              <a:t>– медикаментозні засоби та проведення </a:t>
            </a:r>
            <a:r>
              <a:rPr lang="uk-UA" sz="2800" b="1" dirty="0" err="1" smtClean="0"/>
              <a:t>інфузійної</a:t>
            </a:r>
            <a:r>
              <a:rPr lang="uk-UA" sz="2800" b="1" dirty="0" smtClean="0"/>
              <a:t> терапії;</a:t>
            </a:r>
          </a:p>
          <a:p>
            <a:pPr algn="just" fontAlgn="auto">
              <a:lnSpc>
                <a:spcPct val="80000"/>
              </a:lnSpc>
              <a:spcAft>
                <a:spcPts val="0"/>
              </a:spcAft>
              <a:buFont typeface="Arial" pitchFamily="34" charset="0"/>
              <a:buChar char="•"/>
              <a:defRPr/>
            </a:pPr>
            <a:r>
              <a:rPr lang="uk-UA" sz="2800" b="1" dirty="0" smtClean="0"/>
              <a:t>- </a:t>
            </a:r>
            <a:r>
              <a:rPr lang="uk-UA" b="1" dirty="0" smtClean="0">
                <a:solidFill>
                  <a:srgbClr val="00B050"/>
                </a:solidFill>
              </a:rPr>
              <a:t>E</a:t>
            </a:r>
            <a:r>
              <a:rPr lang="uk-UA" b="1" dirty="0" smtClean="0"/>
              <a:t> </a:t>
            </a:r>
            <a:r>
              <a:rPr lang="uk-UA" sz="2800" b="1" dirty="0" smtClean="0"/>
              <a:t>– </a:t>
            </a:r>
            <a:r>
              <a:rPr lang="uk-UA" sz="2800" b="1" dirty="0" err="1" smtClean="0"/>
              <a:t>електрокардіоскопія</a:t>
            </a:r>
            <a:r>
              <a:rPr lang="uk-UA" sz="2800" b="1" dirty="0" smtClean="0"/>
              <a:t> та кардіографія;</a:t>
            </a:r>
          </a:p>
          <a:p>
            <a:pPr algn="just" fontAlgn="auto">
              <a:lnSpc>
                <a:spcPct val="80000"/>
              </a:lnSpc>
              <a:spcAft>
                <a:spcPts val="0"/>
              </a:spcAft>
              <a:buFont typeface="Arial" pitchFamily="34" charset="0"/>
              <a:buChar char="•"/>
              <a:defRPr/>
            </a:pPr>
            <a:r>
              <a:rPr lang="uk-UA" b="1" dirty="0" smtClean="0"/>
              <a:t>- </a:t>
            </a:r>
            <a:r>
              <a:rPr lang="uk-UA" b="1" dirty="0" smtClean="0">
                <a:solidFill>
                  <a:srgbClr val="00B050"/>
                </a:solidFill>
              </a:rPr>
              <a:t>F</a:t>
            </a:r>
            <a:r>
              <a:rPr lang="uk-UA" sz="2800" b="1" dirty="0" smtClean="0">
                <a:solidFill>
                  <a:srgbClr val="00B050"/>
                </a:solidFill>
              </a:rPr>
              <a:t> </a:t>
            </a:r>
            <a:r>
              <a:rPr lang="uk-UA" sz="2800" b="1" dirty="0" smtClean="0"/>
              <a:t>– дефібриляція.</a:t>
            </a:r>
          </a:p>
          <a:p>
            <a:pPr algn="just" fontAlgn="auto">
              <a:lnSpc>
                <a:spcPct val="80000"/>
              </a:lnSpc>
              <a:spcAft>
                <a:spcPts val="0"/>
              </a:spcAft>
              <a:buFont typeface="Arial" pitchFamily="34" charset="0"/>
              <a:buChar char="•"/>
              <a:defRPr/>
            </a:pPr>
            <a:endParaRPr lang="uk-UA" sz="2800" b="1" dirty="0" smtClean="0"/>
          </a:p>
          <a:p>
            <a:pPr marL="46037" indent="0" algn="just" fontAlgn="auto">
              <a:lnSpc>
                <a:spcPct val="80000"/>
              </a:lnSpc>
              <a:spcAft>
                <a:spcPts val="0"/>
              </a:spcAft>
              <a:buFont typeface="Georgia" pitchFamily="18" charset="0"/>
              <a:buNone/>
              <a:defRPr/>
            </a:pPr>
            <a:r>
              <a:rPr lang="uk-UA" sz="2800" b="1" dirty="0" smtClean="0">
                <a:solidFill>
                  <a:srgbClr val="FF0000"/>
                </a:solidFill>
              </a:rPr>
              <a:t>Стадія 3</a:t>
            </a:r>
            <a:r>
              <a:rPr lang="uk-UA" sz="2800" b="1" dirty="0" smtClean="0"/>
              <a:t> – тривала підтримка життя, яка охоплює </a:t>
            </a:r>
            <a:r>
              <a:rPr lang="uk-UA" sz="2800" b="1" dirty="0" err="1" smtClean="0"/>
              <a:t>післяреанімаційну</a:t>
            </a:r>
            <a:r>
              <a:rPr lang="uk-UA" sz="2800" b="1" dirty="0" smtClean="0"/>
              <a:t> інтенсивну терапію:</a:t>
            </a:r>
          </a:p>
          <a:p>
            <a:pPr algn="just" fontAlgn="auto">
              <a:lnSpc>
                <a:spcPct val="80000"/>
              </a:lnSpc>
              <a:spcAft>
                <a:spcPts val="0"/>
              </a:spcAft>
              <a:buFont typeface="Arial" pitchFamily="34" charset="0"/>
              <a:buChar char="•"/>
              <a:defRPr/>
            </a:pPr>
            <a:r>
              <a:rPr lang="uk-UA" sz="2800" b="1" dirty="0" smtClean="0"/>
              <a:t>- </a:t>
            </a:r>
            <a:r>
              <a:rPr lang="uk-UA" sz="2800" b="1" dirty="0" smtClean="0">
                <a:solidFill>
                  <a:srgbClr val="00B050"/>
                </a:solidFill>
              </a:rPr>
              <a:t>G</a:t>
            </a:r>
            <a:r>
              <a:rPr lang="uk-UA" sz="2800" b="1" dirty="0" smtClean="0"/>
              <a:t> – оцінка стану;</a:t>
            </a:r>
          </a:p>
          <a:p>
            <a:pPr algn="just" fontAlgn="auto">
              <a:lnSpc>
                <a:spcPct val="80000"/>
              </a:lnSpc>
              <a:spcAft>
                <a:spcPts val="0"/>
              </a:spcAft>
              <a:buFont typeface="Arial" pitchFamily="34" charset="0"/>
              <a:buChar char="•"/>
              <a:defRPr/>
            </a:pPr>
            <a:r>
              <a:rPr lang="uk-UA" sz="2800" b="1" dirty="0" smtClean="0"/>
              <a:t>- </a:t>
            </a:r>
            <a:r>
              <a:rPr lang="uk-UA" sz="2800" b="1" dirty="0" smtClean="0">
                <a:solidFill>
                  <a:srgbClr val="00B050"/>
                </a:solidFill>
              </a:rPr>
              <a:t>H</a:t>
            </a:r>
            <a:r>
              <a:rPr lang="uk-UA" sz="2800" b="1" dirty="0" smtClean="0"/>
              <a:t> – відновлення свідомості;</a:t>
            </a:r>
          </a:p>
          <a:p>
            <a:pPr algn="just" fontAlgn="auto">
              <a:lnSpc>
                <a:spcPct val="80000"/>
              </a:lnSpc>
              <a:spcAft>
                <a:spcPts val="0"/>
              </a:spcAft>
              <a:buFont typeface="Arial" pitchFamily="34" charset="0"/>
              <a:buChar char="•"/>
              <a:defRPr/>
            </a:pPr>
            <a:r>
              <a:rPr lang="uk-UA" sz="2800" b="1" dirty="0" smtClean="0"/>
              <a:t>- </a:t>
            </a:r>
            <a:r>
              <a:rPr lang="uk-UA" sz="2800" b="1" dirty="0" smtClean="0">
                <a:solidFill>
                  <a:srgbClr val="00B050"/>
                </a:solidFill>
              </a:rPr>
              <a:t>I</a:t>
            </a:r>
            <a:r>
              <a:rPr lang="uk-UA" sz="2800" b="1" dirty="0" smtClean="0"/>
              <a:t> – корекція недостатності функцій органів.</a:t>
            </a:r>
          </a:p>
          <a:p>
            <a:pPr algn="just" fontAlgn="auto">
              <a:lnSpc>
                <a:spcPct val="80000"/>
              </a:lnSpc>
              <a:spcAft>
                <a:spcPts val="0"/>
              </a:spcAft>
              <a:buFont typeface="Arial" pitchFamily="34" charset="0"/>
              <a:buChar char="•"/>
              <a:defRPr/>
            </a:pPr>
            <a:endParaRPr lang="ru-RU" sz="18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0"/>
            <a:ext cx="8643937" cy="857250"/>
          </a:xfrm>
        </p:spPr>
        <p:txBody>
          <a:bodyPr rtlCol="0">
            <a:normAutofit fontScale="90000"/>
          </a:bodyPr>
          <a:lstStyle/>
          <a:p>
            <a:pPr marL="320040" indent="-320040" fontAlgn="auto">
              <a:spcAft>
                <a:spcPts val="0"/>
              </a:spcAft>
              <a:buClr>
                <a:schemeClr val="accent6">
                  <a:lumMod val="75000"/>
                </a:schemeClr>
              </a:buClr>
              <a:defRPr/>
            </a:pPr>
            <a:r>
              <a:rPr lang="uk-UA" sz="2800" b="1" dirty="0">
                <a:solidFill>
                  <a:srgbClr val="00B050"/>
                </a:solidFill>
              </a:rPr>
              <a:t>A (</a:t>
            </a:r>
            <a:r>
              <a:rPr lang="uk-UA" sz="2800" b="1" dirty="0" err="1">
                <a:solidFill>
                  <a:srgbClr val="00B050"/>
                </a:solidFill>
              </a:rPr>
              <a:t>airway</a:t>
            </a:r>
            <a:r>
              <a:rPr lang="uk-UA" sz="2800" b="1" dirty="0">
                <a:solidFill>
                  <a:srgbClr val="00B050"/>
                </a:solidFill>
              </a:rPr>
              <a:t> </a:t>
            </a:r>
            <a:r>
              <a:rPr lang="uk-UA" sz="2800" b="1" dirty="0" err="1">
                <a:solidFill>
                  <a:srgbClr val="00B050"/>
                </a:solidFill>
              </a:rPr>
              <a:t>open</a:t>
            </a:r>
            <a:r>
              <a:rPr lang="uk-UA" sz="2800" b="1" dirty="0">
                <a:solidFill>
                  <a:srgbClr val="00B050"/>
                </a:solidFill>
              </a:rPr>
              <a:t>) </a:t>
            </a:r>
            <a:r>
              <a:rPr lang="uk-UA" sz="2800" b="1" dirty="0"/>
              <a:t>– відновлення прохідності дихальних шляхів</a:t>
            </a:r>
          </a:p>
        </p:txBody>
      </p:sp>
      <p:sp>
        <p:nvSpPr>
          <p:cNvPr id="24579" name="Объект 2"/>
          <p:cNvSpPr>
            <a:spLocks noGrp="1"/>
          </p:cNvSpPr>
          <p:nvPr>
            <p:ph sz="quarter" idx="4294967295"/>
          </p:nvPr>
        </p:nvSpPr>
        <p:spPr>
          <a:xfrm>
            <a:off x="107950" y="1000125"/>
            <a:ext cx="8678863" cy="5857875"/>
          </a:xfrm>
        </p:spPr>
        <p:txBody>
          <a:bodyPr rtlCol="0">
            <a:normAutofit fontScale="92500" lnSpcReduction="10000"/>
          </a:bodyPr>
          <a:lstStyle/>
          <a:p>
            <a:pPr marL="46037" indent="0" fontAlgn="auto">
              <a:spcAft>
                <a:spcPts val="0"/>
              </a:spcAft>
              <a:buFont typeface="Georgia" pitchFamily="18" charset="0"/>
              <a:buNone/>
              <a:defRPr/>
            </a:pPr>
            <a:r>
              <a:rPr lang="uk-UA" sz="2600" b="1" u="sng" dirty="0" smtClean="0"/>
              <a:t>причини:</a:t>
            </a:r>
          </a:p>
          <a:p>
            <a:pPr algn="just" fontAlgn="auto">
              <a:spcAft>
                <a:spcPts val="0"/>
              </a:spcAft>
              <a:buFont typeface="Arial" pitchFamily="34" charset="0"/>
              <a:buChar char="•"/>
              <a:defRPr/>
            </a:pPr>
            <a:r>
              <a:rPr lang="uk-UA" sz="2600" b="1" dirty="0" smtClean="0"/>
              <a:t>1. Зміщення кореня язика до задньої стінки </a:t>
            </a:r>
            <a:r>
              <a:rPr lang="uk-UA" sz="2600" b="1" dirty="0" err="1" smtClean="0"/>
              <a:t>ротоглотки</a:t>
            </a:r>
            <a:r>
              <a:rPr lang="uk-UA" sz="2600" b="1" dirty="0" smtClean="0"/>
              <a:t> та </a:t>
            </a:r>
            <a:r>
              <a:rPr lang="uk-UA" sz="2600" b="1" dirty="0" smtClean="0">
                <a:solidFill>
                  <a:srgbClr val="FF0000"/>
                </a:solidFill>
              </a:rPr>
              <a:t>западання язика</a:t>
            </a:r>
          </a:p>
          <a:p>
            <a:pPr algn="just" fontAlgn="auto">
              <a:spcAft>
                <a:spcPts val="0"/>
              </a:spcAft>
              <a:buFont typeface="Arial" pitchFamily="34" charset="0"/>
              <a:buChar char="•"/>
              <a:defRPr/>
            </a:pPr>
            <a:r>
              <a:rPr lang="uk-UA" sz="2600" b="1" dirty="0" smtClean="0"/>
              <a:t>2. </a:t>
            </a:r>
            <a:r>
              <a:rPr lang="uk-UA" sz="2600" b="1" dirty="0" err="1" smtClean="0">
                <a:solidFill>
                  <a:srgbClr val="FF0000"/>
                </a:solidFill>
              </a:rPr>
              <a:t>Ларингоспазм</a:t>
            </a:r>
            <a:r>
              <a:rPr lang="uk-UA" sz="2600" b="1" dirty="0" smtClean="0"/>
              <a:t>, набряк гортані</a:t>
            </a:r>
          </a:p>
          <a:p>
            <a:pPr algn="just" fontAlgn="auto">
              <a:spcAft>
                <a:spcPts val="0"/>
              </a:spcAft>
              <a:buFont typeface="Arial" pitchFamily="34" charset="0"/>
              <a:buChar char="•"/>
              <a:defRPr/>
            </a:pPr>
            <a:r>
              <a:rPr lang="uk-UA" sz="2600" b="1" dirty="0" smtClean="0"/>
              <a:t>3. </a:t>
            </a:r>
            <a:r>
              <a:rPr lang="uk-UA" sz="2600" b="1" dirty="0" smtClean="0">
                <a:solidFill>
                  <a:srgbClr val="FF0000"/>
                </a:solidFill>
              </a:rPr>
              <a:t>Стороннє тіло</a:t>
            </a:r>
            <a:r>
              <a:rPr lang="uk-UA" sz="2600" b="1" dirty="0" smtClean="0"/>
              <a:t>: їжа, кров, слина, слиз, мокротиння, блювотні маси, зубні протези тощо (при збереженні залишкових спонтанних дихальних рухів – напад кашлю).</a:t>
            </a:r>
          </a:p>
          <a:p>
            <a:pPr algn="just" fontAlgn="auto">
              <a:spcAft>
                <a:spcPts val="0"/>
              </a:spcAft>
              <a:buFont typeface="Arial" pitchFamily="34" charset="0"/>
              <a:buChar char="•"/>
              <a:defRPr/>
            </a:pPr>
            <a:r>
              <a:rPr lang="uk-UA" sz="2600" b="1" dirty="0" smtClean="0"/>
              <a:t>4. </a:t>
            </a:r>
            <a:r>
              <a:rPr lang="uk-UA" sz="2600" b="1" dirty="0" err="1" smtClean="0">
                <a:solidFill>
                  <a:srgbClr val="FF0000"/>
                </a:solidFill>
              </a:rPr>
              <a:t>Бронхоспазм</a:t>
            </a:r>
            <a:r>
              <a:rPr lang="uk-UA" sz="2600" b="1" dirty="0" smtClean="0"/>
              <a:t> – різко утруднений видих, а потім і вдих внаслідок переповнення альвеол повітрям (</a:t>
            </a:r>
            <a:r>
              <a:rPr lang="uk-UA" sz="2600" b="1" dirty="0" err="1" smtClean="0"/>
              <a:t>аускультативно</a:t>
            </a:r>
            <a:r>
              <a:rPr lang="uk-UA" sz="2600" b="1" dirty="0" smtClean="0"/>
              <a:t> – у легенях вислуховуються сухі хрипи).</a:t>
            </a:r>
          </a:p>
          <a:p>
            <a:pPr algn="just" fontAlgn="auto">
              <a:spcAft>
                <a:spcPts val="0"/>
              </a:spcAft>
              <a:buFont typeface="Arial" pitchFamily="34" charset="0"/>
              <a:buChar char="•"/>
              <a:defRPr/>
            </a:pPr>
            <a:r>
              <a:rPr lang="uk-UA" sz="2400" b="1" dirty="0" smtClean="0">
                <a:solidFill>
                  <a:srgbClr val="7030A0"/>
                </a:solidFill>
              </a:rPr>
              <a:t>Для відновлення прохідності верхніх дихальних шляхів застосовують </a:t>
            </a:r>
            <a:r>
              <a:rPr lang="uk-UA" sz="3000" b="1" dirty="0" smtClean="0">
                <a:solidFill>
                  <a:srgbClr val="FF0000"/>
                </a:solidFill>
                <a:effectLst>
                  <a:outerShdw blurRad="38100" dist="38100" dir="2700000" algn="tl">
                    <a:srgbClr val="000000">
                      <a:alpha val="43137"/>
                    </a:srgbClr>
                  </a:outerShdw>
                </a:effectLst>
              </a:rPr>
              <a:t>потрійний прийом </a:t>
            </a:r>
            <a:r>
              <a:rPr lang="en-US" sz="3000" b="1" dirty="0" smtClean="0">
                <a:solidFill>
                  <a:srgbClr val="FF0000"/>
                </a:solidFill>
                <a:effectLst>
                  <a:outerShdw blurRad="38100" dist="38100" dir="2700000" algn="tl">
                    <a:srgbClr val="000000">
                      <a:alpha val="43137"/>
                    </a:srgbClr>
                  </a:outerShdw>
                </a:effectLst>
              </a:rPr>
              <a:t>Safar</a:t>
            </a:r>
            <a:r>
              <a:rPr lang="en-US" sz="2400" b="1" dirty="0" smtClean="0"/>
              <a:t>, </a:t>
            </a:r>
            <a:r>
              <a:rPr lang="uk-UA" sz="2400" b="1" dirty="0" smtClean="0"/>
              <a:t>для чого </a:t>
            </a:r>
            <a:r>
              <a:rPr lang="uk-UA" sz="2400" b="1" dirty="0" smtClean="0">
                <a:solidFill>
                  <a:srgbClr val="7030A0"/>
                </a:solidFill>
                <a:effectLst>
                  <a:outerShdw blurRad="38100" dist="38100" dir="2700000" algn="tl">
                    <a:srgbClr val="000000">
                      <a:alpha val="43137"/>
                    </a:srgbClr>
                  </a:outerShdw>
                </a:effectLst>
              </a:rPr>
              <a:t>постраждалого необхідно покласти на спину на тверду поверхню у позу </a:t>
            </a:r>
            <a:r>
              <a:rPr lang="en-US" sz="2400" b="1" dirty="0" err="1" smtClean="0">
                <a:solidFill>
                  <a:srgbClr val="7030A0"/>
                </a:solidFill>
                <a:effectLst>
                  <a:outerShdw blurRad="38100" dist="38100" dir="2700000" algn="tl">
                    <a:srgbClr val="000000">
                      <a:alpha val="43137"/>
                    </a:srgbClr>
                  </a:outerShdw>
                </a:effectLst>
              </a:rPr>
              <a:t>Trendelenburg</a:t>
            </a:r>
            <a:r>
              <a:rPr lang="en-US" sz="2400" b="1" dirty="0" smtClean="0">
                <a:solidFill>
                  <a:srgbClr val="7030A0"/>
                </a:solidFill>
                <a:effectLst>
                  <a:outerShdw blurRad="38100" dist="38100" dir="2700000" algn="tl">
                    <a:srgbClr val="000000">
                      <a:alpha val="43137"/>
                    </a:srgbClr>
                  </a:outerShdw>
                </a:effectLst>
              </a:rPr>
              <a:t> </a:t>
            </a:r>
            <a:r>
              <a:rPr lang="en-US" sz="2400" b="1" dirty="0" smtClean="0"/>
              <a:t>(</a:t>
            </a:r>
            <a:r>
              <a:rPr lang="uk-UA" sz="2400" b="1" dirty="0" smtClean="0"/>
              <a:t>підняти ноги, що посилює венозне повернення до серця та зменшує депонування крові у венозному руслі).</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8" y="214313"/>
            <a:ext cx="8501062" cy="6186487"/>
          </a:xfrm>
          <a:prstGeom prst="rect">
            <a:avLst/>
          </a:prstGeom>
        </p:spPr>
        <p:txBody>
          <a:bodyPr>
            <a:spAutoFit/>
          </a:bodyPr>
          <a:lstStyle/>
          <a:p>
            <a:pPr algn="ctr" fontAlgn="auto">
              <a:spcBef>
                <a:spcPts val="0"/>
              </a:spcBef>
              <a:spcAft>
                <a:spcPts val="0"/>
              </a:spcAft>
              <a:defRPr/>
            </a:pPr>
            <a:r>
              <a:rPr lang="uk-UA" sz="2400" b="1" i="1" dirty="0">
                <a:solidFill>
                  <a:srgbClr val="FF0000"/>
                </a:solidFill>
                <a:latin typeface="Arial Black" pitchFamily="34" charset="0"/>
                <a:cs typeface="+mn-cs"/>
              </a:rPr>
              <a:t>Алгоритм дій для порятунку життя та збереження здоров'я потерпілого повинен бути таким:</a:t>
            </a:r>
            <a:endParaRPr lang="ru-RU" sz="2400" dirty="0">
              <a:solidFill>
                <a:srgbClr val="FF0000"/>
              </a:solidFill>
              <a:latin typeface="Arial Black" pitchFamily="34" charset="0"/>
              <a:cs typeface="+mn-cs"/>
            </a:endParaRPr>
          </a:p>
          <a:p>
            <a:pPr indent="180000" algn="just" fontAlgn="auto">
              <a:spcBef>
                <a:spcPts val="0"/>
              </a:spcBef>
              <a:spcAft>
                <a:spcPts val="0"/>
              </a:spcAft>
              <a:buFont typeface="Wingdings" pitchFamily="2" charset="2"/>
              <a:buChar char="v"/>
              <a:defRPr/>
            </a:pPr>
            <a:r>
              <a:rPr lang="uk-UA" dirty="0">
                <a:latin typeface="Arial Black" pitchFamily="34" charset="0"/>
                <a:cs typeface="+mn-cs"/>
              </a:rPr>
              <a:t> застосування рятувальником засобів індивідуального захисту (за необхідності та залежно від ситуації);</a:t>
            </a:r>
            <a:endParaRPr lang="ru-RU" dirty="0">
              <a:latin typeface="Arial Black" pitchFamily="34" charset="0"/>
              <a:cs typeface="+mn-cs"/>
            </a:endParaRPr>
          </a:p>
          <a:p>
            <a:pPr indent="180000" algn="just" fontAlgn="auto">
              <a:spcBef>
                <a:spcPts val="0"/>
              </a:spcBef>
              <a:spcAft>
                <a:spcPts val="0"/>
              </a:spcAft>
              <a:buFont typeface="Wingdings" pitchFamily="2" charset="2"/>
              <a:buChar char="v"/>
              <a:defRPr/>
            </a:pPr>
            <a:r>
              <a:rPr lang="uk-UA" dirty="0">
                <a:latin typeface="Arial Black" pitchFamily="34" charset="0"/>
                <a:cs typeface="+mn-cs"/>
              </a:rPr>
              <a:t> усунення причин впливу загрозливих факторів: виведення постраждалого із загазованої зони, звільнення від дії електричного струму, витягнення потопаючого з води, з-під завалу тощо;</a:t>
            </a:r>
            <a:endParaRPr lang="ru-RU" dirty="0">
              <a:latin typeface="Arial Black" pitchFamily="34" charset="0"/>
              <a:cs typeface="+mn-cs"/>
            </a:endParaRPr>
          </a:p>
          <a:p>
            <a:pPr indent="180000" algn="just" fontAlgn="auto">
              <a:spcBef>
                <a:spcPts val="0"/>
              </a:spcBef>
              <a:spcAft>
                <a:spcPts val="0"/>
              </a:spcAft>
              <a:buFont typeface="Wingdings" pitchFamily="2" charset="2"/>
              <a:buChar char="v"/>
              <a:defRPr/>
            </a:pPr>
            <a:r>
              <a:rPr lang="uk-UA" dirty="0">
                <a:latin typeface="Arial Black" pitchFamily="34" charset="0"/>
                <a:cs typeface="+mn-cs"/>
              </a:rPr>
              <a:t> термінова оцінка стану потерпілого: візуальний огляд, з'ясування самопочуття, визначення наявності ознак життя;</a:t>
            </a:r>
            <a:endParaRPr lang="ru-RU" dirty="0">
              <a:latin typeface="Arial Black" pitchFamily="34" charset="0"/>
              <a:cs typeface="+mn-cs"/>
            </a:endParaRPr>
          </a:p>
          <a:p>
            <a:pPr indent="180000" algn="just" fontAlgn="auto">
              <a:spcBef>
                <a:spcPts val="0"/>
              </a:spcBef>
              <a:spcAft>
                <a:spcPts val="0"/>
              </a:spcAft>
              <a:buFont typeface="Wingdings" pitchFamily="2" charset="2"/>
              <a:buChar char="v"/>
              <a:defRPr/>
            </a:pPr>
            <a:r>
              <a:rPr lang="uk-UA" dirty="0">
                <a:latin typeface="Arial Black" pitchFamily="34" charset="0"/>
                <a:cs typeface="+mn-cs"/>
              </a:rPr>
              <a:t> покликати на допомогу оточуючих, попросити викликати бригаду швидкої допомоги;</a:t>
            </a:r>
            <a:endParaRPr lang="ru-RU" dirty="0">
              <a:latin typeface="Arial Black" pitchFamily="34" charset="0"/>
              <a:cs typeface="+mn-cs"/>
            </a:endParaRPr>
          </a:p>
          <a:p>
            <a:pPr indent="180000" algn="just" fontAlgn="auto">
              <a:spcBef>
                <a:spcPts val="0"/>
              </a:spcBef>
              <a:spcAft>
                <a:spcPts val="0"/>
              </a:spcAft>
              <a:buFont typeface="Wingdings" pitchFamily="2" charset="2"/>
              <a:buChar char="v"/>
              <a:defRPr/>
            </a:pPr>
            <a:r>
              <a:rPr lang="uk-UA" dirty="0">
                <a:latin typeface="Arial Black" pitchFamily="34" charset="0"/>
                <a:cs typeface="+mn-cs"/>
              </a:rPr>
              <a:t> надання потерпілому безпечного для кожного конкретного випадку положення;</a:t>
            </a:r>
            <a:endParaRPr lang="ru-RU" dirty="0">
              <a:latin typeface="Arial Black" pitchFamily="34" charset="0"/>
              <a:cs typeface="+mn-cs"/>
            </a:endParaRPr>
          </a:p>
          <a:p>
            <a:pPr indent="180000" algn="just" fontAlgn="auto">
              <a:spcBef>
                <a:spcPts val="0"/>
              </a:spcBef>
              <a:spcAft>
                <a:spcPts val="0"/>
              </a:spcAft>
              <a:buFont typeface="Wingdings" pitchFamily="2" charset="2"/>
              <a:buChar char="v"/>
              <a:defRPr/>
            </a:pPr>
            <a:r>
              <a:rPr lang="uk-UA" dirty="0">
                <a:latin typeface="Arial Black" pitchFamily="34" charset="0"/>
                <a:cs typeface="+mn-cs"/>
              </a:rPr>
              <a:t> вжиття заходів щодо усунення небезпечних для життя станів: проведення реанімаційних заходів, зупинка кровотечі та ін.;</a:t>
            </a:r>
            <a:endParaRPr lang="ru-RU" dirty="0">
              <a:latin typeface="Arial Black" pitchFamily="34" charset="0"/>
              <a:cs typeface="+mn-cs"/>
            </a:endParaRPr>
          </a:p>
          <a:p>
            <a:pPr indent="180000" algn="just" fontAlgn="auto">
              <a:spcBef>
                <a:spcPts val="0"/>
              </a:spcBef>
              <a:spcAft>
                <a:spcPts val="0"/>
              </a:spcAft>
              <a:buFont typeface="Wingdings" pitchFamily="2" charset="2"/>
              <a:buChar char="v"/>
              <a:defRPr/>
            </a:pPr>
            <a:r>
              <a:rPr lang="uk-UA" dirty="0">
                <a:latin typeface="Arial Black" pitchFamily="34" charset="0"/>
                <a:cs typeface="+mn-cs"/>
              </a:rPr>
              <a:t> не можна залишати потерпілого без уваги, потрібно постійно контролювати його стан, продовжувати підтримувати життєві функції організму до прибуття медичних працівників.</a:t>
            </a:r>
            <a:endParaRPr lang="ru-RU" dirty="0">
              <a:latin typeface="Arial Black" pitchFamily="34" charset="0"/>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313" y="0"/>
            <a:ext cx="8643937" cy="2370138"/>
          </a:xfrm>
          <a:prstGeom prst="rect">
            <a:avLst/>
          </a:prstGeom>
        </p:spPr>
        <p:txBody>
          <a:bodyPr>
            <a:spAutoFit/>
          </a:bodyPr>
          <a:lstStyle/>
          <a:p>
            <a:pPr algn="just" fontAlgn="auto">
              <a:spcBef>
                <a:spcPts val="0"/>
              </a:spcBef>
              <a:spcAft>
                <a:spcPts val="0"/>
              </a:spcAft>
              <a:defRPr/>
            </a:pPr>
            <a:r>
              <a:rPr lang="ru-RU" sz="3200" b="1" dirty="0">
                <a:solidFill>
                  <a:srgbClr val="7030A0"/>
                </a:solidFill>
                <a:effectLst>
                  <a:outerShdw blurRad="38100" dist="38100" dir="2700000" algn="tl">
                    <a:srgbClr val="000000">
                      <a:alpha val="43137"/>
                    </a:srgbClr>
                  </a:outerShdw>
                </a:effectLst>
                <a:latin typeface="+mn-lt"/>
                <a:cs typeface="+mn-cs"/>
              </a:rPr>
              <a:t>Методика </a:t>
            </a:r>
            <a:r>
              <a:rPr lang="ru-RU" sz="3200" b="1" dirty="0" err="1">
                <a:solidFill>
                  <a:srgbClr val="7030A0"/>
                </a:solidFill>
                <a:effectLst>
                  <a:outerShdw blurRad="38100" dist="38100" dir="2700000" algn="tl">
                    <a:srgbClr val="000000">
                      <a:alpha val="43137"/>
                    </a:srgbClr>
                  </a:outerShdw>
                </a:effectLst>
                <a:latin typeface="+mn-lt"/>
                <a:cs typeface="+mn-cs"/>
              </a:rPr>
              <a:t>виконання</a:t>
            </a:r>
            <a:r>
              <a:rPr lang="ru-RU" sz="3200" b="1" dirty="0">
                <a:solidFill>
                  <a:srgbClr val="7030A0"/>
                </a:solidFill>
                <a:effectLst>
                  <a:outerShdw blurRad="38100" dist="38100" dir="2700000" algn="tl">
                    <a:srgbClr val="000000">
                      <a:alpha val="43137"/>
                    </a:srgbClr>
                  </a:outerShdw>
                </a:effectLst>
                <a:latin typeface="+mn-lt"/>
                <a:cs typeface="+mn-cs"/>
              </a:rPr>
              <a:t> </a:t>
            </a:r>
            <a:r>
              <a:rPr lang="ru-RU" sz="3200" b="1" dirty="0" err="1">
                <a:solidFill>
                  <a:srgbClr val="7030A0"/>
                </a:solidFill>
                <a:effectLst>
                  <a:outerShdw blurRad="38100" dist="38100" dir="2700000" algn="tl">
                    <a:srgbClr val="000000">
                      <a:alpha val="43137"/>
                    </a:srgbClr>
                  </a:outerShdw>
                </a:effectLst>
                <a:latin typeface="+mn-lt"/>
                <a:cs typeface="+mn-cs"/>
              </a:rPr>
              <a:t>потрійного</a:t>
            </a:r>
            <a:r>
              <a:rPr lang="ru-RU" sz="3200" b="1" dirty="0">
                <a:solidFill>
                  <a:srgbClr val="7030A0"/>
                </a:solidFill>
                <a:effectLst>
                  <a:outerShdw blurRad="38100" dist="38100" dir="2700000" algn="tl">
                    <a:srgbClr val="000000">
                      <a:alpha val="43137"/>
                    </a:srgbClr>
                  </a:outerShdw>
                </a:effectLst>
                <a:latin typeface="+mn-lt"/>
                <a:cs typeface="+mn-cs"/>
              </a:rPr>
              <a:t> </a:t>
            </a:r>
            <a:r>
              <a:rPr lang="ru-RU" sz="3200" b="1" dirty="0" err="1">
                <a:solidFill>
                  <a:srgbClr val="7030A0"/>
                </a:solidFill>
                <a:effectLst>
                  <a:outerShdw blurRad="38100" dist="38100" dir="2700000" algn="tl">
                    <a:srgbClr val="000000">
                      <a:alpha val="43137"/>
                    </a:srgbClr>
                  </a:outerShdw>
                </a:effectLst>
                <a:latin typeface="+mn-lt"/>
                <a:cs typeface="+mn-cs"/>
              </a:rPr>
              <a:t>прийому</a:t>
            </a:r>
            <a:r>
              <a:rPr lang="ru-RU" sz="3200" b="1" dirty="0">
                <a:solidFill>
                  <a:srgbClr val="7030A0"/>
                </a:solidFill>
                <a:effectLst>
                  <a:outerShdw blurRad="38100" dist="38100" dir="2700000" algn="tl">
                    <a:srgbClr val="000000">
                      <a:alpha val="43137"/>
                    </a:srgbClr>
                  </a:outerShdw>
                </a:effectLst>
                <a:latin typeface="+mn-lt"/>
                <a:cs typeface="+mn-cs"/>
              </a:rPr>
              <a:t> </a:t>
            </a:r>
            <a:r>
              <a:rPr lang="ru-RU" sz="3200" b="1" dirty="0" err="1">
                <a:solidFill>
                  <a:srgbClr val="7030A0"/>
                </a:solidFill>
                <a:effectLst>
                  <a:outerShdw blurRad="38100" dist="38100" dir="2700000" algn="tl">
                    <a:srgbClr val="000000">
                      <a:alpha val="43137"/>
                    </a:srgbClr>
                  </a:outerShdw>
                </a:effectLst>
                <a:latin typeface="+mn-lt"/>
                <a:cs typeface="+mn-cs"/>
              </a:rPr>
              <a:t>Safar</a:t>
            </a:r>
            <a:r>
              <a:rPr lang="ru-RU" sz="3200" b="1" dirty="0">
                <a:solidFill>
                  <a:srgbClr val="7030A0"/>
                </a:solidFill>
                <a:effectLst>
                  <a:outerShdw blurRad="38100" dist="38100" dir="2700000" algn="tl">
                    <a:srgbClr val="000000">
                      <a:alpha val="43137"/>
                    </a:srgbClr>
                  </a:outerShdw>
                </a:effectLst>
                <a:latin typeface="+mn-lt"/>
                <a:cs typeface="+mn-cs"/>
              </a:rPr>
              <a:t> </a:t>
            </a:r>
            <a:r>
              <a:rPr lang="ru-RU" sz="3200" b="1" dirty="0" err="1">
                <a:solidFill>
                  <a:srgbClr val="7030A0"/>
                </a:solidFill>
                <a:effectLst>
                  <a:outerShdw blurRad="38100" dist="38100" dir="2700000" algn="tl">
                    <a:srgbClr val="000000">
                      <a:alpha val="43137"/>
                    </a:srgbClr>
                  </a:outerShdw>
                </a:effectLst>
                <a:latin typeface="+mn-lt"/>
                <a:cs typeface="+mn-cs"/>
              </a:rPr>
              <a:t>містить</a:t>
            </a:r>
            <a:r>
              <a:rPr lang="ru-RU" sz="3200" b="1" dirty="0">
                <a:solidFill>
                  <a:srgbClr val="7030A0"/>
                </a:solidFill>
                <a:effectLst>
                  <a:outerShdw blurRad="38100" dist="38100" dir="2700000" algn="tl">
                    <a:srgbClr val="000000">
                      <a:alpha val="43137"/>
                    </a:srgbClr>
                  </a:outerShdw>
                </a:effectLst>
                <a:latin typeface="+mn-lt"/>
                <a:cs typeface="+mn-cs"/>
              </a:rPr>
              <a:t> </a:t>
            </a:r>
            <a:r>
              <a:rPr lang="ru-RU" sz="3200" b="1" dirty="0" err="1">
                <a:solidFill>
                  <a:srgbClr val="7030A0"/>
                </a:solidFill>
                <a:effectLst>
                  <a:outerShdw blurRad="38100" dist="38100" dir="2700000" algn="tl">
                    <a:srgbClr val="000000">
                      <a:alpha val="43137"/>
                    </a:srgbClr>
                  </a:outerShdw>
                </a:effectLst>
                <a:latin typeface="+mn-lt"/>
                <a:cs typeface="+mn-cs"/>
              </a:rPr>
              <a:t>такі</a:t>
            </a:r>
            <a:r>
              <a:rPr lang="ru-RU" sz="3200" b="1" dirty="0">
                <a:solidFill>
                  <a:srgbClr val="7030A0"/>
                </a:solidFill>
                <a:effectLst>
                  <a:outerShdw blurRad="38100" dist="38100" dir="2700000" algn="tl">
                    <a:srgbClr val="000000">
                      <a:alpha val="43137"/>
                    </a:srgbClr>
                  </a:outerShdw>
                </a:effectLst>
                <a:latin typeface="+mn-lt"/>
                <a:cs typeface="+mn-cs"/>
              </a:rPr>
              <a:t> </a:t>
            </a:r>
            <a:r>
              <a:rPr lang="ru-RU" sz="3200" b="1" dirty="0" err="1">
                <a:solidFill>
                  <a:srgbClr val="7030A0"/>
                </a:solidFill>
                <a:effectLst>
                  <a:outerShdw blurRad="38100" dist="38100" dir="2700000" algn="tl">
                    <a:srgbClr val="000000">
                      <a:alpha val="43137"/>
                    </a:srgbClr>
                  </a:outerShdw>
                </a:effectLst>
                <a:latin typeface="+mn-lt"/>
                <a:cs typeface="+mn-cs"/>
              </a:rPr>
              <a:t>етапи</a:t>
            </a:r>
            <a:r>
              <a:rPr lang="ru-RU" sz="3200" b="1" dirty="0">
                <a:solidFill>
                  <a:srgbClr val="7030A0"/>
                </a:solidFill>
                <a:effectLst>
                  <a:outerShdw blurRad="38100" dist="38100" dir="2700000" algn="tl">
                    <a:srgbClr val="000000">
                      <a:alpha val="43137"/>
                    </a:srgbClr>
                  </a:outerShdw>
                </a:effectLst>
                <a:latin typeface="+mn-lt"/>
                <a:cs typeface="+mn-cs"/>
              </a:rPr>
              <a:t>:</a:t>
            </a:r>
          </a:p>
          <a:p>
            <a:pPr algn="just" fontAlgn="auto">
              <a:spcBef>
                <a:spcPts val="0"/>
              </a:spcBef>
              <a:spcAft>
                <a:spcPts val="0"/>
              </a:spcAft>
              <a:defRPr/>
            </a:pPr>
            <a:r>
              <a:rPr lang="ru-RU" sz="2800" b="1" dirty="0">
                <a:effectLst>
                  <a:outerShdw blurRad="38100" dist="38100" dir="2700000" algn="tl">
                    <a:srgbClr val="000000">
                      <a:alpha val="43137"/>
                    </a:srgbClr>
                  </a:outerShdw>
                </a:effectLst>
                <a:latin typeface="+mn-lt"/>
                <a:cs typeface="+mn-cs"/>
              </a:rPr>
              <a:t>1. </a:t>
            </a:r>
            <a:r>
              <a:rPr lang="uk-UA" sz="2800" b="1" dirty="0">
                <a:effectLst>
                  <a:outerShdw blurRad="38100" dist="38100" dir="2700000" algn="tl">
                    <a:srgbClr val="000000">
                      <a:alpha val="43137"/>
                    </a:srgbClr>
                  </a:outerShdw>
                </a:effectLst>
                <a:latin typeface="+mn-lt"/>
                <a:cs typeface="+mn-cs"/>
              </a:rPr>
              <a:t>Закинути голову постраждалого назад.</a:t>
            </a:r>
          </a:p>
          <a:p>
            <a:pPr algn="just" fontAlgn="auto">
              <a:spcBef>
                <a:spcPts val="0"/>
              </a:spcBef>
              <a:spcAft>
                <a:spcPts val="0"/>
              </a:spcAft>
              <a:defRPr/>
            </a:pPr>
            <a:r>
              <a:rPr lang="uk-UA" sz="2800" b="1" dirty="0">
                <a:effectLst>
                  <a:outerShdw blurRad="38100" dist="38100" dir="2700000" algn="tl">
                    <a:srgbClr val="000000">
                      <a:alpha val="43137"/>
                    </a:srgbClr>
                  </a:outerShdw>
                </a:effectLst>
                <a:latin typeface="+mn-lt"/>
                <a:cs typeface="+mn-cs"/>
              </a:rPr>
              <a:t>2. Висунути нижню щелепу вперед та донизу.</a:t>
            </a:r>
          </a:p>
          <a:p>
            <a:pPr algn="just" fontAlgn="auto">
              <a:spcBef>
                <a:spcPts val="0"/>
              </a:spcBef>
              <a:spcAft>
                <a:spcPts val="0"/>
              </a:spcAft>
              <a:defRPr/>
            </a:pPr>
            <a:r>
              <a:rPr lang="uk-UA" sz="2800" b="1" dirty="0">
                <a:effectLst>
                  <a:outerShdw blurRad="38100" dist="38100" dir="2700000" algn="tl">
                    <a:srgbClr val="000000">
                      <a:alpha val="43137"/>
                    </a:srgbClr>
                  </a:outerShdw>
                </a:effectLst>
                <a:latin typeface="+mn-lt"/>
                <a:cs typeface="+mn-cs"/>
              </a:rPr>
              <a:t>3. Відкрити постраждалому рота.</a:t>
            </a:r>
          </a:p>
        </p:txBody>
      </p:sp>
      <p:pic>
        <p:nvPicPr>
          <p:cNvPr id="76802" name="Picture 2" descr="Картинки по запросу прийом сафар"/>
          <p:cNvPicPr>
            <a:picLocks noChangeAspect="1" noChangeArrowheads="1"/>
          </p:cNvPicPr>
          <p:nvPr/>
        </p:nvPicPr>
        <p:blipFill>
          <a:blip r:embed="rId2" cstate="print"/>
          <a:srcRect l="13281" t="22916" r="9375" b="12500"/>
          <a:stretch>
            <a:fillRect/>
          </a:stretch>
        </p:blipFill>
        <p:spPr bwMode="auto">
          <a:xfrm>
            <a:off x="1214438" y="2347913"/>
            <a:ext cx="6970712" cy="436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3" y="3786188"/>
            <a:ext cx="8934450" cy="571500"/>
          </a:xfrm>
        </p:spPr>
        <p:txBody>
          <a:bodyPr rtlCol="0">
            <a:normAutofit fontScale="90000"/>
          </a:bodyPr>
          <a:lstStyle/>
          <a:p>
            <a:pPr marL="320040" indent="-320040" algn="l" fontAlgn="auto">
              <a:spcAft>
                <a:spcPts val="0"/>
              </a:spcAft>
              <a:buClr>
                <a:schemeClr val="accent6">
                  <a:lumMod val="75000"/>
                </a:schemeClr>
              </a:buClr>
              <a:defRPr/>
            </a:pPr>
            <a:r>
              <a:rPr lang="uk-UA" sz="2400" b="1" dirty="0">
                <a:solidFill>
                  <a:srgbClr val="7030A0"/>
                </a:solidFill>
              </a:rPr>
              <a:t>Виконання прийому </a:t>
            </a:r>
            <a:r>
              <a:rPr lang="uk-UA" sz="2400" b="1" dirty="0" err="1">
                <a:solidFill>
                  <a:srgbClr val="7030A0"/>
                </a:solidFill>
              </a:rPr>
              <a:t>Safar</a:t>
            </a:r>
            <a:r>
              <a:rPr lang="uk-UA" sz="2400" b="1" dirty="0">
                <a:solidFill>
                  <a:srgbClr val="7030A0"/>
                </a:solidFill>
              </a:rPr>
              <a:t> (крок 1 та 2</a:t>
            </a:r>
            <a:r>
              <a:rPr lang="uk-UA" sz="2400" b="1" dirty="0" smtClean="0">
                <a:solidFill>
                  <a:srgbClr val="7030A0"/>
                </a:solidFill>
              </a:rPr>
              <a:t>),                  крок 3</a:t>
            </a:r>
            <a:r>
              <a:rPr lang="uk-UA" sz="2400" b="1" dirty="0">
                <a:solidFill>
                  <a:srgbClr val="7030A0"/>
                </a:solidFill>
              </a:rPr>
              <a:t/>
            </a:r>
            <a:br>
              <a:rPr lang="uk-UA" sz="2400" b="1" dirty="0">
                <a:solidFill>
                  <a:srgbClr val="7030A0"/>
                </a:solidFill>
              </a:rPr>
            </a:br>
            <a:endParaRPr lang="uk-UA" sz="2400" b="1" dirty="0">
              <a:solidFill>
                <a:srgbClr val="7030A0"/>
              </a:solidFill>
            </a:endParaRPr>
          </a:p>
        </p:txBody>
      </p:sp>
      <p:pic>
        <p:nvPicPr>
          <p:cNvPr id="78850" name="Picture 2"/>
          <p:cNvPicPr>
            <a:picLocks noGrp="1" noChangeAspect="1" noChangeArrowheads="1"/>
          </p:cNvPicPr>
          <p:nvPr>
            <p:ph sz="quarter" idx="4294967295"/>
          </p:nvPr>
        </p:nvPicPr>
        <p:blipFill>
          <a:blip r:embed="rId2" cstate="print"/>
          <a:srcRect/>
          <a:stretch>
            <a:fillRect/>
          </a:stretch>
        </p:blipFill>
        <p:spPr>
          <a:xfrm>
            <a:off x="250825" y="404813"/>
            <a:ext cx="4402138" cy="3311525"/>
          </a:xfrm>
        </p:spPr>
      </p:pic>
      <p:pic>
        <p:nvPicPr>
          <p:cNvPr id="78851" name="Picture 3"/>
          <p:cNvPicPr>
            <a:picLocks noChangeAspect="1" noChangeArrowheads="1"/>
          </p:cNvPicPr>
          <p:nvPr/>
        </p:nvPicPr>
        <p:blipFill>
          <a:blip r:embed="rId3" cstate="print"/>
          <a:srcRect/>
          <a:stretch>
            <a:fillRect/>
          </a:stretch>
        </p:blipFill>
        <p:spPr bwMode="auto">
          <a:xfrm>
            <a:off x="4643438" y="428625"/>
            <a:ext cx="4311650" cy="3243263"/>
          </a:xfrm>
          <a:prstGeom prst="rect">
            <a:avLst/>
          </a:prstGeom>
          <a:noFill/>
          <a:ln w="9525">
            <a:noFill/>
            <a:miter lim="800000"/>
            <a:headEnd/>
            <a:tailEnd/>
          </a:ln>
        </p:spPr>
      </p:pic>
      <p:sp>
        <p:nvSpPr>
          <p:cNvPr id="78852" name="Прямоугольник 4"/>
          <p:cNvSpPr>
            <a:spLocks noChangeArrowheads="1"/>
          </p:cNvSpPr>
          <p:nvPr/>
        </p:nvSpPr>
        <p:spPr bwMode="auto">
          <a:xfrm>
            <a:off x="571500" y="4429125"/>
            <a:ext cx="8286750" cy="1938338"/>
          </a:xfrm>
          <a:prstGeom prst="rect">
            <a:avLst/>
          </a:prstGeom>
          <a:noFill/>
          <a:ln w="9525">
            <a:noFill/>
            <a:miter lim="800000"/>
            <a:headEnd/>
            <a:tailEnd/>
          </a:ln>
        </p:spPr>
        <p:txBody>
          <a:bodyPr>
            <a:spAutoFit/>
          </a:bodyPr>
          <a:lstStyle/>
          <a:p>
            <a:pPr algn="just"/>
            <a:r>
              <a:rPr lang="uk-UA" sz="2400" b="1">
                <a:solidFill>
                  <a:srgbClr val="FF0000"/>
                </a:solidFill>
                <a:latin typeface="Calibri" pitchFamily="34" charset="0"/>
              </a:rPr>
              <a:t>За допомогою марлевої серветки (носової хустинки), намотаної на другий-третій палець правої кисті, прочищають верхні поверхи повітроносних шляхів, одночасно проводячи візуальний огляд на наявність стороннього тіла.</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Grp="1" noChangeAspect="1" noChangeArrowheads="1"/>
          </p:cNvPicPr>
          <p:nvPr>
            <p:ph sz="quarter" idx="4294967295"/>
          </p:nvPr>
        </p:nvPicPr>
        <p:blipFill>
          <a:blip r:embed="rId2" cstate="print"/>
          <a:srcRect/>
          <a:stretch>
            <a:fillRect/>
          </a:stretch>
        </p:blipFill>
        <p:spPr>
          <a:xfrm>
            <a:off x="1403350" y="-674688"/>
            <a:ext cx="6743700" cy="9707563"/>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0"/>
            <a:ext cx="8424862" cy="792163"/>
          </a:xfrm>
        </p:spPr>
        <p:txBody>
          <a:bodyPr rtlCol="0">
            <a:normAutofit/>
          </a:bodyPr>
          <a:lstStyle/>
          <a:p>
            <a:pPr marL="320040" indent="-320040" fontAlgn="auto">
              <a:spcAft>
                <a:spcPts val="0"/>
              </a:spcAft>
              <a:buClr>
                <a:schemeClr val="accent6">
                  <a:lumMod val="75000"/>
                </a:schemeClr>
              </a:buClr>
              <a:defRPr/>
            </a:pPr>
            <a:r>
              <a:rPr lang="ru-RU" sz="3200" b="1" dirty="0" err="1">
                <a:solidFill>
                  <a:srgbClr val="00B050"/>
                </a:solidFill>
              </a:rPr>
              <a:t>Етап</a:t>
            </a:r>
            <a:r>
              <a:rPr lang="ru-RU" sz="3200" b="1" dirty="0">
                <a:solidFill>
                  <a:srgbClr val="00B050"/>
                </a:solidFill>
              </a:rPr>
              <a:t> В(</a:t>
            </a:r>
            <a:r>
              <a:rPr lang="ru-RU" sz="3200" b="1" dirty="0" err="1">
                <a:solidFill>
                  <a:srgbClr val="00B050"/>
                </a:solidFill>
              </a:rPr>
              <a:t>brithing</a:t>
            </a:r>
            <a:r>
              <a:rPr lang="ru-RU" sz="3200" b="1" dirty="0">
                <a:solidFill>
                  <a:srgbClr val="00B050"/>
                </a:solidFill>
              </a:rPr>
              <a:t>) </a:t>
            </a:r>
            <a:r>
              <a:rPr lang="ru-RU" sz="3200" b="1" dirty="0">
                <a:solidFill>
                  <a:srgbClr val="FF0000"/>
                </a:solidFill>
              </a:rPr>
              <a:t>- </a:t>
            </a:r>
            <a:r>
              <a:rPr lang="ru-RU" sz="3200" b="1" dirty="0" err="1">
                <a:solidFill>
                  <a:srgbClr val="FF0000"/>
                </a:solidFill>
              </a:rPr>
              <a:t>штучна</a:t>
            </a:r>
            <a:r>
              <a:rPr lang="ru-RU" sz="3200" b="1" dirty="0">
                <a:solidFill>
                  <a:srgbClr val="FF0000"/>
                </a:solidFill>
              </a:rPr>
              <a:t> </a:t>
            </a:r>
            <a:r>
              <a:rPr lang="ru-RU" sz="3200" b="1" dirty="0" err="1">
                <a:solidFill>
                  <a:srgbClr val="FF0000"/>
                </a:solidFill>
              </a:rPr>
              <a:t>вентиляція</a:t>
            </a:r>
            <a:r>
              <a:rPr lang="ru-RU" sz="3200" b="1" dirty="0">
                <a:solidFill>
                  <a:srgbClr val="FF0000"/>
                </a:solidFill>
              </a:rPr>
              <a:t> </a:t>
            </a:r>
            <a:r>
              <a:rPr lang="ru-RU" sz="3200" b="1" dirty="0" err="1">
                <a:solidFill>
                  <a:srgbClr val="FF0000"/>
                </a:solidFill>
              </a:rPr>
              <a:t>легень</a:t>
            </a:r>
            <a:r>
              <a:rPr lang="ru-RU" sz="3200" b="1" dirty="0">
                <a:solidFill>
                  <a:srgbClr val="FF0000"/>
                </a:solidFill>
              </a:rPr>
              <a:t> </a:t>
            </a:r>
            <a:endParaRPr lang="uk-UA" sz="3200" b="1" dirty="0">
              <a:solidFill>
                <a:srgbClr val="FF0000"/>
              </a:solidFill>
            </a:endParaRPr>
          </a:p>
        </p:txBody>
      </p:sp>
      <p:sp>
        <p:nvSpPr>
          <p:cNvPr id="25603" name="Объект 2"/>
          <p:cNvSpPr>
            <a:spLocks noGrp="1"/>
          </p:cNvSpPr>
          <p:nvPr>
            <p:ph sz="quarter" idx="4294967295"/>
          </p:nvPr>
        </p:nvSpPr>
        <p:spPr>
          <a:xfrm>
            <a:off x="-7938" y="714375"/>
            <a:ext cx="6294438" cy="6027738"/>
          </a:xfrm>
        </p:spPr>
        <p:txBody>
          <a:bodyPr rtlCol="0">
            <a:normAutofit fontScale="85000" lnSpcReduction="20000"/>
          </a:bodyPr>
          <a:lstStyle/>
          <a:p>
            <a:pPr marL="46037" indent="0" fontAlgn="auto">
              <a:spcAft>
                <a:spcPts val="0"/>
              </a:spcAft>
              <a:buFont typeface="Georgia" pitchFamily="18" charset="0"/>
              <a:buNone/>
              <a:defRPr/>
            </a:pPr>
            <a:r>
              <a:rPr lang="uk-UA" sz="2800" b="1" dirty="0" smtClean="0">
                <a:solidFill>
                  <a:srgbClr val="FF0000"/>
                </a:solidFill>
              </a:rPr>
              <a:t>ШВЛ здійснюється: </a:t>
            </a:r>
          </a:p>
          <a:p>
            <a:pPr fontAlgn="auto">
              <a:spcAft>
                <a:spcPts val="0"/>
              </a:spcAft>
              <a:buFont typeface="Arial" pitchFamily="34" charset="0"/>
              <a:buChar char="•"/>
              <a:defRPr/>
            </a:pPr>
            <a:r>
              <a:rPr lang="uk-UA" sz="2800" b="1" dirty="0" smtClean="0"/>
              <a:t>з рота в рот, </a:t>
            </a:r>
          </a:p>
          <a:p>
            <a:pPr fontAlgn="auto">
              <a:spcAft>
                <a:spcPts val="0"/>
              </a:spcAft>
              <a:buFont typeface="Arial" pitchFamily="34" charset="0"/>
              <a:buChar char="•"/>
              <a:defRPr/>
            </a:pPr>
            <a:r>
              <a:rPr lang="uk-UA" sz="2800" b="1" dirty="0" smtClean="0"/>
              <a:t>з рота в ніс, </a:t>
            </a:r>
          </a:p>
          <a:p>
            <a:pPr fontAlgn="auto">
              <a:spcAft>
                <a:spcPts val="0"/>
              </a:spcAft>
              <a:buFont typeface="Arial" pitchFamily="34" charset="0"/>
              <a:buChar char="•"/>
              <a:defRPr/>
            </a:pPr>
            <a:r>
              <a:rPr lang="uk-UA" sz="2800" b="1" dirty="0" smtClean="0"/>
              <a:t>з рота в ніс та в рот одночасно, </a:t>
            </a:r>
          </a:p>
          <a:p>
            <a:pPr fontAlgn="auto">
              <a:spcAft>
                <a:spcPts val="0"/>
              </a:spcAft>
              <a:buFont typeface="Arial" pitchFamily="34" charset="0"/>
              <a:buChar char="•"/>
              <a:defRPr/>
            </a:pPr>
            <a:r>
              <a:rPr lang="uk-UA" sz="2800" b="1" dirty="0" smtClean="0"/>
              <a:t>з рота в повітровід, </a:t>
            </a:r>
          </a:p>
          <a:p>
            <a:pPr fontAlgn="auto">
              <a:spcAft>
                <a:spcPts val="0"/>
              </a:spcAft>
              <a:buFont typeface="Arial" pitchFamily="34" charset="0"/>
              <a:buChar char="•"/>
              <a:defRPr/>
            </a:pPr>
            <a:r>
              <a:rPr lang="uk-UA" sz="2800" b="1" dirty="0" smtClean="0"/>
              <a:t>з рота в </a:t>
            </a:r>
            <a:r>
              <a:rPr lang="uk-UA" sz="2800" b="1" dirty="0" err="1" smtClean="0"/>
              <a:t>інтубаційну</a:t>
            </a:r>
            <a:r>
              <a:rPr lang="uk-UA" sz="2800" b="1" dirty="0" smtClean="0"/>
              <a:t> трубку,</a:t>
            </a:r>
          </a:p>
          <a:p>
            <a:pPr fontAlgn="auto">
              <a:spcAft>
                <a:spcPts val="0"/>
              </a:spcAft>
              <a:buFont typeface="Arial" pitchFamily="34" charset="0"/>
              <a:buChar char="•"/>
              <a:defRPr/>
            </a:pPr>
            <a:r>
              <a:rPr lang="uk-UA" sz="2800" b="1" dirty="0" smtClean="0"/>
              <a:t> з рота в </a:t>
            </a:r>
            <a:r>
              <a:rPr lang="uk-UA" sz="2800" b="1" dirty="0" err="1" smtClean="0"/>
              <a:t>трахеостомічну</a:t>
            </a:r>
            <a:r>
              <a:rPr lang="uk-UA" sz="2800" b="1" dirty="0" smtClean="0"/>
              <a:t> </a:t>
            </a:r>
            <a:r>
              <a:rPr lang="uk-UA" sz="2800" b="1" dirty="0" err="1" smtClean="0"/>
              <a:t>канюлю</a:t>
            </a:r>
            <a:r>
              <a:rPr lang="uk-UA" sz="2800" b="1" dirty="0" smtClean="0"/>
              <a:t>, </a:t>
            </a:r>
          </a:p>
          <a:p>
            <a:pPr fontAlgn="auto">
              <a:spcAft>
                <a:spcPts val="0"/>
              </a:spcAft>
              <a:buFont typeface="Arial" pitchFamily="34" charset="0"/>
              <a:buChar char="•"/>
              <a:defRPr/>
            </a:pPr>
            <a:r>
              <a:rPr lang="uk-UA" sz="2800" b="1" dirty="0" smtClean="0"/>
              <a:t>а також за допомогою мішка </a:t>
            </a:r>
            <a:r>
              <a:rPr lang="uk-UA" sz="2800" b="1" dirty="0" err="1" smtClean="0"/>
              <a:t>Аmbu</a:t>
            </a:r>
            <a:r>
              <a:rPr lang="uk-UA" sz="2800" b="1" dirty="0" smtClean="0"/>
              <a:t>.</a:t>
            </a:r>
          </a:p>
          <a:p>
            <a:pPr fontAlgn="auto">
              <a:spcAft>
                <a:spcPts val="0"/>
              </a:spcAft>
              <a:buFont typeface="Arial" pitchFamily="34" charset="0"/>
              <a:buChar char="•"/>
              <a:defRPr/>
            </a:pPr>
            <a:r>
              <a:rPr lang="uk-UA" sz="2800" b="1" dirty="0" smtClean="0">
                <a:solidFill>
                  <a:srgbClr val="FF0000"/>
                </a:solidFill>
              </a:rPr>
              <a:t>Для виявлення порушення прохідності дихальних шляхів:</a:t>
            </a:r>
          </a:p>
          <a:p>
            <a:pPr fontAlgn="auto">
              <a:spcAft>
                <a:spcPts val="0"/>
              </a:spcAft>
              <a:buFont typeface="Arial" pitchFamily="34" charset="0"/>
              <a:buChar char="•"/>
              <a:defRPr/>
            </a:pPr>
            <a:r>
              <a:rPr lang="uk-UA" sz="2800" b="1" dirty="0" smtClean="0"/>
              <a:t>- "</a:t>
            </a:r>
            <a:r>
              <a:rPr lang="uk-UA" sz="2800" b="1" dirty="0" smtClean="0">
                <a:solidFill>
                  <a:srgbClr val="00B050"/>
                </a:solidFill>
              </a:rPr>
              <a:t>дивись</a:t>
            </a:r>
            <a:r>
              <a:rPr lang="uk-UA" sz="2800" b="1" dirty="0" smtClean="0"/>
              <a:t>" – спостереження за рухами грудної клітки</a:t>
            </a:r>
          </a:p>
          <a:p>
            <a:pPr fontAlgn="auto">
              <a:spcAft>
                <a:spcPts val="0"/>
              </a:spcAft>
              <a:buFont typeface="Arial" pitchFamily="34" charset="0"/>
              <a:buChar char="•"/>
              <a:defRPr/>
            </a:pPr>
            <a:r>
              <a:rPr lang="uk-UA" sz="2800" b="1" dirty="0" smtClean="0"/>
              <a:t>- "</a:t>
            </a:r>
            <a:r>
              <a:rPr lang="uk-UA" sz="2800" b="1" dirty="0" smtClean="0">
                <a:solidFill>
                  <a:srgbClr val="00B050"/>
                </a:solidFill>
              </a:rPr>
              <a:t>слухай</a:t>
            </a:r>
            <a:r>
              <a:rPr lang="uk-UA" sz="2800" b="1" dirty="0" smtClean="0"/>
              <a:t>" – вислуховування дихальних шумів</a:t>
            </a:r>
          </a:p>
          <a:p>
            <a:pPr fontAlgn="auto">
              <a:spcAft>
                <a:spcPts val="0"/>
              </a:spcAft>
              <a:buFont typeface="Arial" pitchFamily="34" charset="0"/>
              <a:buChar char="•"/>
              <a:defRPr/>
            </a:pPr>
            <a:r>
              <a:rPr lang="uk-UA" sz="2800" b="1" dirty="0" smtClean="0"/>
              <a:t>- "</a:t>
            </a:r>
            <a:r>
              <a:rPr lang="uk-UA" sz="2800" b="1" dirty="0" smtClean="0">
                <a:solidFill>
                  <a:srgbClr val="00B050"/>
                </a:solidFill>
              </a:rPr>
              <a:t>відчувай</a:t>
            </a:r>
            <a:r>
              <a:rPr lang="uk-UA" sz="2800" b="1" dirty="0" smtClean="0"/>
              <a:t>" – відчуття руху повітря по щоках реаніматора.</a:t>
            </a:r>
          </a:p>
        </p:txBody>
      </p:sp>
      <p:pic>
        <p:nvPicPr>
          <p:cNvPr id="80899" name="Picture 2"/>
          <p:cNvPicPr>
            <a:picLocks noChangeAspect="1" noChangeArrowheads="1"/>
          </p:cNvPicPr>
          <p:nvPr/>
        </p:nvPicPr>
        <p:blipFill>
          <a:blip r:embed="rId2" cstate="print"/>
          <a:srcRect/>
          <a:stretch>
            <a:fillRect/>
          </a:stretch>
        </p:blipFill>
        <p:spPr bwMode="auto">
          <a:xfrm>
            <a:off x="5786438" y="1143000"/>
            <a:ext cx="3357562" cy="2693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Объект 2"/>
          <p:cNvSpPr>
            <a:spLocks noGrp="1"/>
          </p:cNvSpPr>
          <p:nvPr>
            <p:ph sz="quarter" idx="4294967295"/>
          </p:nvPr>
        </p:nvSpPr>
        <p:spPr>
          <a:xfrm>
            <a:off x="179388" y="857250"/>
            <a:ext cx="8821737" cy="3349625"/>
          </a:xfrm>
        </p:spPr>
        <p:txBody>
          <a:bodyPr rtlCol="0">
            <a:normAutofit fontScale="77500" lnSpcReduction="20000"/>
          </a:bodyPr>
          <a:lstStyle/>
          <a:p>
            <a:pPr algn="just" fontAlgn="auto">
              <a:spcBef>
                <a:spcPts val="0"/>
              </a:spcBef>
              <a:spcAft>
                <a:spcPts val="0"/>
              </a:spcAft>
              <a:buFont typeface="Arial" pitchFamily="34" charset="0"/>
              <a:buChar char="•"/>
              <a:defRPr/>
            </a:pPr>
            <a:r>
              <a:rPr lang="uk-UA" sz="2400" b="1" dirty="0" smtClean="0">
                <a:solidFill>
                  <a:srgbClr val="FF0000"/>
                </a:solidFill>
              </a:rPr>
              <a:t>Вентиляція легень методом "</a:t>
            </a:r>
            <a:r>
              <a:rPr lang="uk-UA" sz="2400" b="1" dirty="0" smtClean="0">
                <a:solidFill>
                  <a:srgbClr val="00B050"/>
                </a:solidFill>
              </a:rPr>
              <a:t>рот в ніс </a:t>
            </a:r>
            <a:r>
              <a:rPr lang="uk-UA" sz="2400" b="1" dirty="0" smtClean="0">
                <a:solidFill>
                  <a:srgbClr val="FF0000"/>
                </a:solidFill>
              </a:rPr>
              <a:t>" на </a:t>
            </a:r>
            <a:r>
              <a:rPr lang="uk-UA" sz="2400" b="1" dirty="0" err="1" smtClean="0">
                <a:solidFill>
                  <a:srgbClr val="FF0000"/>
                </a:solidFill>
              </a:rPr>
              <a:t>догоспітальному</a:t>
            </a:r>
            <a:r>
              <a:rPr lang="uk-UA" sz="2400" b="1" dirty="0" smtClean="0">
                <a:solidFill>
                  <a:srgbClr val="FF0000"/>
                </a:solidFill>
              </a:rPr>
              <a:t> етапі - метод вибору, так як має переваги:</a:t>
            </a:r>
          </a:p>
          <a:p>
            <a:pPr algn="just" fontAlgn="auto">
              <a:spcBef>
                <a:spcPts val="0"/>
              </a:spcBef>
              <a:spcAft>
                <a:spcPts val="0"/>
              </a:spcAft>
              <a:buFont typeface="Arial" pitchFamily="34" charset="0"/>
              <a:buChar char="•"/>
              <a:defRPr/>
            </a:pPr>
            <a:r>
              <a:rPr lang="uk-UA" sz="2400" b="1" dirty="0" smtClean="0"/>
              <a:t>- більш надійне відновлення дихальних шляхів пацієнта при закритому роті і піднятій нижній щелепі</a:t>
            </a:r>
          </a:p>
          <a:p>
            <a:pPr algn="just" fontAlgn="auto">
              <a:spcBef>
                <a:spcPts val="0"/>
              </a:spcBef>
              <a:spcAft>
                <a:spcPts val="0"/>
              </a:spcAft>
              <a:buFont typeface="Arial" pitchFamily="34" charset="0"/>
              <a:buChar char="•"/>
              <a:defRPr/>
            </a:pPr>
            <a:r>
              <a:rPr lang="uk-UA" sz="2400" b="1" dirty="0" smtClean="0"/>
              <a:t>- рятувальнику зручніше щільно охоплювати ніс пацієнта ротом</a:t>
            </a:r>
          </a:p>
          <a:p>
            <a:pPr algn="just" fontAlgn="auto">
              <a:spcBef>
                <a:spcPts val="0"/>
              </a:spcBef>
              <a:spcAft>
                <a:spcPts val="0"/>
              </a:spcAft>
              <a:buFont typeface="Arial" pitchFamily="34" charset="0"/>
              <a:buChar char="•"/>
              <a:defRPr/>
            </a:pPr>
            <a:r>
              <a:rPr lang="uk-UA" sz="2400" b="1" dirty="0" smtClean="0"/>
              <a:t>- тиск вдування знижуються за рахунок </a:t>
            </a:r>
            <a:r>
              <a:rPr lang="uk-UA" sz="2400" b="1" dirty="0" err="1" smtClean="0"/>
              <a:t>приносових</a:t>
            </a:r>
            <a:r>
              <a:rPr lang="uk-UA" sz="2400" b="1" dirty="0" smtClean="0"/>
              <a:t> пазух, що значно зменшує ризик роздування шлунку і </a:t>
            </a:r>
            <a:r>
              <a:rPr lang="uk-UA" sz="2400" b="1" dirty="0" err="1" smtClean="0"/>
              <a:t>регургітації</a:t>
            </a:r>
            <a:r>
              <a:rPr lang="uk-UA" sz="2400" b="1" dirty="0" smtClean="0"/>
              <a:t>.</a:t>
            </a:r>
          </a:p>
          <a:p>
            <a:pPr fontAlgn="auto">
              <a:spcAft>
                <a:spcPts val="0"/>
              </a:spcAft>
              <a:buFont typeface="Arial" pitchFamily="34" charset="0"/>
              <a:buChar char="•"/>
              <a:defRPr/>
            </a:pPr>
            <a:r>
              <a:rPr lang="uk-UA" sz="2400" b="1" dirty="0" smtClean="0"/>
              <a:t>Методика:</a:t>
            </a:r>
            <a:r>
              <a:rPr lang="uk-UA" sz="2400" dirty="0" smtClean="0"/>
              <a:t> стати на коліна збоку голови пацієнта. При розгинанні голови - одна рука на лобі, друга - під підборіддям, висовуючи і фіксуючи нижню щелепу, рот закритий шляхом тиску великого пальця під нижню губу.</a:t>
            </a:r>
          </a:p>
          <a:p>
            <a:pPr fontAlgn="auto">
              <a:spcAft>
                <a:spcPts val="0"/>
              </a:spcAft>
              <a:buFont typeface="Arial" pitchFamily="34" charset="0"/>
              <a:buChar char="•"/>
              <a:defRPr/>
            </a:pPr>
            <a:r>
              <a:rPr lang="uk-UA" sz="2400" dirty="0" smtClean="0"/>
              <a:t>Рятувальник робить вдих, відкриває рот, щільно охоплює губами ніс пацієнта і повільно вдихає в пацієнта близько 500-600 </a:t>
            </a:r>
            <a:r>
              <a:rPr lang="uk-UA" sz="2400" dirty="0" err="1" smtClean="0"/>
              <a:t>мл</a:t>
            </a:r>
            <a:r>
              <a:rPr lang="uk-UA" sz="2400" dirty="0" smtClean="0"/>
              <a:t> повітря приблизно </a:t>
            </a:r>
            <a:r>
              <a:rPr lang="uk-UA" sz="2400" smtClean="0"/>
              <a:t>за 2 </a:t>
            </a:r>
            <a:r>
              <a:rPr lang="uk-UA" sz="2400" dirty="0" smtClean="0"/>
              <a:t>сек. (контролем служить підняття та опускання грудної клітки).</a:t>
            </a:r>
          </a:p>
        </p:txBody>
      </p:sp>
      <p:sp>
        <p:nvSpPr>
          <p:cNvPr id="4" name="Скругленный прямоугольник 3"/>
          <p:cNvSpPr/>
          <p:nvPr/>
        </p:nvSpPr>
        <p:spPr>
          <a:xfrm>
            <a:off x="827584" y="214290"/>
            <a:ext cx="7632848" cy="500066"/>
          </a:xfrm>
          <a:prstGeom prst="roundRect">
            <a:avLst/>
          </a:prstGeom>
          <a:solidFill>
            <a:srgbClr val="FFFF00"/>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k-UA" sz="3200" b="1" i="1" dirty="0">
                <a:solidFill>
                  <a:schemeClr val="accent1">
                    <a:lumMod val="75000"/>
                  </a:schemeClr>
                </a:solidFill>
                <a:latin typeface="Georgia" pitchFamily="18" charset="0"/>
              </a:rPr>
              <a:t>Штучна вентиляція легень</a:t>
            </a:r>
            <a:endParaRPr lang="ru-RU" sz="3200" b="1" i="1" dirty="0">
              <a:solidFill>
                <a:schemeClr val="accent1">
                  <a:lumMod val="75000"/>
                </a:schemeClr>
              </a:solidFill>
              <a:latin typeface="Georgia" pitchFamily="18" charset="0"/>
            </a:endParaRPr>
          </a:p>
        </p:txBody>
      </p:sp>
      <p:pic>
        <p:nvPicPr>
          <p:cNvPr id="81925" name="Picture 2" descr="Картинки по запросу рот в ніс швл"/>
          <p:cNvPicPr>
            <a:picLocks noChangeAspect="1" noChangeArrowheads="1"/>
          </p:cNvPicPr>
          <p:nvPr/>
        </p:nvPicPr>
        <p:blipFill>
          <a:blip r:embed="rId2" cstate="print"/>
          <a:srcRect/>
          <a:stretch>
            <a:fillRect/>
          </a:stretch>
        </p:blipFill>
        <p:spPr bwMode="auto">
          <a:xfrm>
            <a:off x="1857375" y="4071938"/>
            <a:ext cx="6265863" cy="264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Прямоугольник 4"/>
          <p:cNvSpPr>
            <a:spLocks noChangeArrowheads="1"/>
          </p:cNvSpPr>
          <p:nvPr/>
        </p:nvSpPr>
        <p:spPr bwMode="auto">
          <a:xfrm>
            <a:off x="642938" y="3286125"/>
            <a:ext cx="7959725" cy="2246313"/>
          </a:xfrm>
          <a:prstGeom prst="rect">
            <a:avLst/>
          </a:prstGeom>
          <a:noFill/>
          <a:ln w="9525">
            <a:noFill/>
            <a:miter lim="800000"/>
            <a:headEnd/>
            <a:tailEnd/>
          </a:ln>
        </p:spPr>
        <p:txBody>
          <a:bodyPr>
            <a:spAutoFit/>
          </a:bodyPr>
          <a:lstStyle/>
          <a:p>
            <a:pPr algn="just"/>
            <a:r>
              <a:rPr lang="uk-UA" sz="2000" b="1">
                <a:solidFill>
                  <a:srgbClr val="00B050"/>
                </a:solidFill>
                <a:latin typeface="Georgia" pitchFamily="18" charset="0"/>
              </a:rPr>
              <a:t>“Рот в рот”</a:t>
            </a:r>
          </a:p>
          <a:p>
            <a:pPr algn="just"/>
            <a:r>
              <a:rPr lang="uk-UA" sz="2000" b="1">
                <a:latin typeface="Georgia" pitchFamily="18" charset="0"/>
              </a:rPr>
              <a:t>Зробивши глибокий вдих і затиснувши ніс потерпілого пальцями розташованої на чолі руки, вдуває впродовж 1,5-2 секунд повітря до рота хворого об’ємом близько 500 мл. </a:t>
            </a:r>
          </a:p>
          <a:p>
            <a:pPr algn="just"/>
            <a:r>
              <a:rPr lang="uk-UA" sz="2000" b="1">
                <a:latin typeface="Georgia" pitchFamily="18" charset="0"/>
              </a:rPr>
              <a:t>Видих відбувається пасивно після припинення вдихання.</a:t>
            </a:r>
          </a:p>
        </p:txBody>
      </p:sp>
      <p:pic>
        <p:nvPicPr>
          <p:cNvPr id="82946" name="Picture 4"/>
          <p:cNvPicPr>
            <a:picLocks noChangeAspect="1" noChangeArrowheads="1"/>
          </p:cNvPicPr>
          <p:nvPr/>
        </p:nvPicPr>
        <p:blipFill>
          <a:blip r:embed="rId2" cstate="print"/>
          <a:srcRect/>
          <a:stretch>
            <a:fillRect/>
          </a:stretch>
        </p:blipFill>
        <p:spPr bwMode="auto">
          <a:xfrm>
            <a:off x="1500188" y="357188"/>
            <a:ext cx="6500812" cy="259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Прямоугольник 3"/>
          <p:cNvSpPr>
            <a:spLocks noChangeArrowheads="1"/>
          </p:cNvSpPr>
          <p:nvPr/>
        </p:nvSpPr>
        <p:spPr bwMode="auto">
          <a:xfrm>
            <a:off x="2286000" y="3105150"/>
            <a:ext cx="4572000" cy="1201738"/>
          </a:xfrm>
          <a:prstGeom prst="rect">
            <a:avLst/>
          </a:prstGeom>
          <a:noFill/>
          <a:ln w="9525">
            <a:noFill/>
            <a:miter lim="800000"/>
            <a:headEnd/>
            <a:tailEnd/>
          </a:ln>
        </p:spPr>
        <p:txBody>
          <a:bodyPr>
            <a:spAutoFit/>
          </a:bodyPr>
          <a:lstStyle/>
          <a:p>
            <a:r>
              <a:rPr lang="en-US">
                <a:latin typeface="Calibri" pitchFamily="34" charset="0"/>
              </a:rPr>
              <a:t>stack trace:</a:t>
            </a:r>
          </a:p>
          <a:p>
            <a:r>
              <a:rPr lang="en-US">
                <a:latin typeface="Calibri" pitchFamily="34" charset="0"/>
              </a:rPr>
              <a:t>stack trace:</a:t>
            </a:r>
          </a:p>
          <a:p>
            <a:endParaRPr lang="en-US">
              <a:latin typeface="Calibri" pitchFamily="34" charset="0"/>
            </a:endParaRPr>
          </a:p>
          <a:p>
            <a:endParaRPr lang="en-US">
              <a:latin typeface="Calibri" pitchFamily="34" charset="0"/>
            </a:endParaRPr>
          </a:p>
        </p:txBody>
      </p:sp>
      <p:sp>
        <p:nvSpPr>
          <p:cNvPr id="83970" name="TextBox 4"/>
          <p:cNvSpPr txBox="1">
            <a:spLocks noChangeArrowheads="1"/>
          </p:cNvSpPr>
          <p:nvPr/>
        </p:nvSpPr>
        <p:spPr bwMode="auto">
          <a:xfrm>
            <a:off x="323850" y="6127750"/>
            <a:ext cx="8501063" cy="460375"/>
          </a:xfrm>
          <a:prstGeom prst="rect">
            <a:avLst/>
          </a:prstGeom>
          <a:solidFill>
            <a:srgbClr val="FFFF00"/>
          </a:solidFill>
          <a:ln w="9525">
            <a:noFill/>
            <a:miter lim="800000"/>
            <a:headEnd/>
            <a:tailEnd/>
          </a:ln>
        </p:spPr>
        <p:txBody>
          <a:bodyPr>
            <a:spAutoFit/>
          </a:bodyPr>
          <a:lstStyle/>
          <a:p>
            <a:pPr algn="ctr"/>
            <a:r>
              <a:rPr lang="uk-UA" sz="2400" b="1">
                <a:latin typeface="Calibri" pitchFamily="34" charset="0"/>
              </a:rPr>
              <a:t>Штучна вентиляція легенів</a:t>
            </a:r>
            <a:endParaRPr lang="ru-RU" sz="2400" b="1">
              <a:latin typeface="Calibri" pitchFamily="34" charset="0"/>
            </a:endParaRPr>
          </a:p>
        </p:txBody>
      </p:sp>
      <p:pic>
        <p:nvPicPr>
          <p:cNvPr id="83971" name="Picture 2" descr="D:\Малюнки\мал.4а.jpg"/>
          <p:cNvPicPr>
            <a:picLocks noChangeAspect="1" noChangeArrowheads="1"/>
          </p:cNvPicPr>
          <p:nvPr/>
        </p:nvPicPr>
        <p:blipFill>
          <a:blip r:embed="rId3" cstate="print"/>
          <a:srcRect/>
          <a:stretch>
            <a:fillRect/>
          </a:stretch>
        </p:blipFill>
        <p:spPr bwMode="auto">
          <a:xfrm>
            <a:off x="395288" y="260350"/>
            <a:ext cx="8285162" cy="5383213"/>
          </a:xfrm>
          <a:prstGeom prst="rect">
            <a:avLst/>
          </a:prstGeom>
          <a:noFill/>
          <a:ln w="9525">
            <a:noFill/>
            <a:miter lim="800000"/>
            <a:headEnd/>
            <a:tailEnd/>
          </a:ln>
        </p:spPr>
      </p:pic>
    </p:spTree>
  </p:cSld>
  <p:clrMapOvr>
    <a:masterClrMapping/>
  </p:clrMapOvr>
  <p:transition spd="med">
    <p:dissolve/>
    <p:sndAc>
      <p:stSnd>
        <p:snd r:embed="rId2" name="coin.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Прямоугольник 3"/>
          <p:cNvSpPr>
            <a:spLocks noChangeArrowheads="1"/>
          </p:cNvSpPr>
          <p:nvPr/>
        </p:nvSpPr>
        <p:spPr bwMode="auto">
          <a:xfrm>
            <a:off x="2286000" y="3105150"/>
            <a:ext cx="4572000" cy="1201738"/>
          </a:xfrm>
          <a:prstGeom prst="rect">
            <a:avLst/>
          </a:prstGeom>
          <a:noFill/>
          <a:ln w="9525">
            <a:noFill/>
            <a:miter lim="800000"/>
            <a:headEnd/>
            <a:tailEnd/>
          </a:ln>
        </p:spPr>
        <p:txBody>
          <a:bodyPr>
            <a:spAutoFit/>
          </a:bodyPr>
          <a:lstStyle/>
          <a:p>
            <a:r>
              <a:rPr lang="en-US">
                <a:latin typeface="Calibri" pitchFamily="34" charset="0"/>
              </a:rPr>
              <a:t>stack trace:</a:t>
            </a:r>
          </a:p>
          <a:p>
            <a:r>
              <a:rPr lang="en-US">
                <a:latin typeface="Calibri" pitchFamily="34" charset="0"/>
              </a:rPr>
              <a:t>stack trace:</a:t>
            </a:r>
          </a:p>
          <a:p>
            <a:endParaRPr lang="en-US">
              <a:latin typeface="Calibri" pitchFamily="34" charset="0"/>
            </a:endParaRPr>
          </a:p>
          <a:p>
            <a:endParaRPr lang="en-US">
              <a:latin typeface="Calibri" pitchFamily="34" charset="0"/>
            </a:endParaRPr>
          </a:p>
        </p:txBody>
      </p:sp>
      <p:sp>
        <p:nvSpPr>
          <p:cNvPr id="84994" name="TextBox 4"/>
          <p:cNvSpPr txBox="1">
            <a:spLocks noChangeArrowheads="1"/>
          </p:cNvSpPr>
          <p:nvPr/>
        </p:nvSpPr>
        <p:spPr bwMode="auto">
          <a:xfrm>
            <a:off x="357188" y="5857875"/>
            <a:ext cx="8429625" cy="461963"/>
          </a:xfrm>
          <a:prstGeom prst="rect">
            <a:avLst/>
          </a:prstGeom>
          <a:solidFill>
            <a:srgbClr val="FFFF00"/>
          </a:solidFill>
          <a:ln w="9525">
            <a:noFill/>
            <a:miter lim="800000"/>
            <a:headEnd/>
            <a:tailEnd/>
          </a:ln>
        </p:spPr>
        <p:txBody>
          <a:bodyPr>
            <a:spAutoFit/>
          </a:bodyPr>
          <a:lstStyle/>
          <a:p>
            <a:r>
              <a:rPr lang="uk-UA" sz="2400" b="1">
                <a:latin typeface="Calibri" pitchFamily="34" charset="0"/>
              </a:rPr>
              <a:t>В якості клапана можна використати носовичок</a:t>
            </a:r>
            <a:endParaRPr lang="ru-RU" sz="2400" b="1">
              <a:latin typeface="Calibri" pitchFamily="34" charset="0"/>
            </a:endParaRPr>
          </a:p>
        </p:txBody>
      </p:sp>
      <p:pic>
        <p:nvPicPr>
          <p:cNvPr id="84995" name="Picture 2" descr="D:\Малюнки\мал.6а.jpg"/>
          <p:cNvPicPr>
            <a:picLocks noChangeAspect="1" noChangeArrowheads="1"/>
          </p:cNvPicPr>
          <p:nvPr/>
        </p:nvPicPr>
        <p:blipFill>
          <a:blip r:embed="rId3" cstate="print"/>
          <a:srcRect/>
          <a:stretch>
            <a:fillRect/>
          </a:stretch>
        </p:blipFill>
        <p:spPr bwMode="auto">
          <a:xfrm>
            <a:off x="296863" y="476250"/>
            <a:ext cx="8520112" cy="5003800"/>
          </a:xfrm>
          <a:prstGeom prst="rect">
            <a:avLst/>
          </a:prstGeom>
          <a:noFill/>
          <a:ln w="9525">
            <a:noFill/>
            <a:miter lim="800000"/>
            <a:headEnd/>
            <a:tailEnd/>
          </a:ln>
        </p:spPr>
      </p:pic>
    </p:spTree>
  </p:cSld>
  <p:clrMapOvr>
    <a:masterClrMapping/>
  </p:clrMapOvr>
  <p:transition spd="med">
    <p:split dir="in"/>
    <p:sndAc>
      <p:stSnd>
        <p:snd r:embed="rId2" name="breeze.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188913"/>
            <a:ext cx="8605838" cy="739775"/>
          </a:xfrm>
        </p:spPr>
        <p:txBody>
          <a:bodyPr rtlCol="0">
            <a:normAutofit/>
          </a:bodyPr>
          <a:lstStyle/>
          <a:p>
            <a:pPr marL="320040" indent="-320040" fontAlgn="auto">
              <a:spcAft>
                <a:spcPts val="0"/>
              </a:spcAft>
              <a:buClr>
                <a:schemeClr val="accent6">
                  <a:lumMod val="75000"/>
                </a:schemeClr>
              </a:buClr>
              <a:defRPr/>
            </a:pPr>
            <a:r>
              <a:rPr lang="uk-UA" sz="2800" b="1" dirty="0">
                <a:solidFill>
                  <a:srgbClr val="00B050"/>
                </a:solidFill>
              </a:rPr>
              <a:t>Етап С (</a:t>
            </a:r>
            <a:r>
              <a:rPr lang="en-US" sz="2800" b="1" dirty="0">
                <a:solidFill>
                  <a:srgbClr val="00B050"/>
                </a:solidFill>
              </a:rPr>
              <a:t>circulation his blood ) </a:t>
            </a:r>
            <a:r>
              <a:rPr lang="en-US" sz="2800" b="1" dirty="0"/>
              <a:t>- </a:t>
            </a:r>
            <a:r>
              <a:rPr lang="uk-UA" sz="2800" b="1" dirty="0"/>
              <a:t>непрямий масаж серця </a:t>
            </a:r>
          </a:p>
        </p:txBody>
      </p:sp>
      <p:sp>
        <p:nvSpPr>
          <p:cNvPr id="25603" name="Объект 2"/>
          <p:cNvSpPr>
            <a:spLocks noGrp="1"/>
          </p:cNvSpPr>
          <p:nvPr>
            <p:ph sz="quarter" idx="4294967295"/>
          </p:nvPr>
        </p:nvSpPr>
        <p:spPr>
          <a:xfrm>
            <a:off x="539750" y="857250"/>
            <a:ext cx="8461375" cy="3214688"/>
          </a:xfrm>
        </p:spPr>
        <p:txBody>
          <a:bodyPr rtlCol="0">
            <a:normAutofit fontScale="85000" lnSpcReduction="20000"/>
          </a:bodyPr>
          <a:lstStyle/>
          <a:p>
            <a:pPr marL="46037" indent="0" fontAlgn="auto">
              <a:spcAft>
                <a:spcPts val="0"/>
              </a:spcAft>
              <a:buFont typeface="Georgia" pitchFamily="18" charset="0"/>
              <a:buNone/>
              <a:defRPr/>
            </a:pPr>
            <a:r>
              <a:rPr lang="uk-UA" b="1" dirty="0" smtClean="0">
                <a:solidFill>
                  <a:srgbClr val="FF0000"/>
                </a:solidFill>
              </a:rPr>
              <a:t>Методика проведення:</a:t>
            </a:r>
          </a:p>
          <a:p>
            <a:pPr fontAlgn="auto">
              <a:spcAft>
                <a:spcPts val="0"/>
              </a:spcAft>
              <a:buFont typeface="Arial" pitchFamily="34" charset="0"/>
              <a:buChar char="•"/>
              <a:defRPr/>
            </a:pPr>
            <a:r>
              <a:rPr lang="uk-UA" b="1" dirty="0" smtClean="0"/>
              <a:t>- покладіть пацієнта на тверде підґрунтя</a:t>
            </a:r>
          </a:p>
          <a:p>
            <a:pPr fontAlgn="auto">
              <a:spcAft>
                <a:spcPts val="0"/>
              </a:spcAft>
              <a:buFont typeface="Arial" pitchFamily="34" charset="0"/>
              <a:buChar char="•"/>
              <a:defRPr/>
            </a:pPr>
            <a:r>
              <a:rPr lang="uk-UA" b="1" dirty="0" smtClean="0"/>
              <a:t>- за допомогою вказівного чи середнього пальця знайдіть краї нижніх ребер</a:t>
            </a:r>
          </a:p>
          <a:p>
            <a:pPr fontAlgn="auto">
              <a:spcAft>
                <a:spcPts val="0"/>
              </a:spcAft>
              <a:buFont typeface="Arial" pitchFamily="34" charset="0"/>
              <a:buChar char="•"/>
              <a:defRPr/>
            </a:pPr>
            <a:r>
              <a:rPr lang="uk-UA" b="1" dirty="0" smtClean="0"/>
              <a:t>- тримаючи пальці разом, пересувайте їх до точки, де вони з'єднуються з грудиною</a:t>
            </a:r>
          </a:p>
          <a:p>
            <a:pPr fontAlgn="auto">
              <a:spcAft>
                <a:spcPts val="0"/>
              </a:spcAft>
              <a:buFont typeface="Arial" pitchFamily="34" charset="0"/>
              <a:buChar char="•"/>
              <a:defRPr/>
            </a:pPr>
            <a:r>
              <a:rPr lang="uk-UA" b="1" dirty="0" smtClean="0"/>
              <a:t>- зімкнутими пальцями визначте місце з'єднання ребер з грудиною</a:t>
            </a:r>
          </a:p>
        </p:txBody>
      </p:sp>
      <p:pic>
        <p:nvPicPr>
          <p:cNvPr id="86019" name="Picture 2"/>
          <p:cNvPicPr>
            <a:picLocks noChangeAspect="1" noChangeArrowheads="1"/>
          </p:cNvPicPr>
          <p:nvPr/>
        </p:nvPicPr>
        <p:blipFill>
          <a:blip r:embed="rId2" cstate="print"/>
          <a:srcRect/>
          <a:stretch>
            <a:fillRect/>
          </a:stretch>
        </p:blipFill>
        <p:spPr bwMode="auto">
          <a:xfrm>
            <a:off x="1357313" y="4097338"/>
            <a:ext cx="2786062" cy="2760662"/>
          </a:xfrm>
          <a:prstGeom prst="rect">
            <a:avLst/>
          </a:prstGeom>
          <a:noFill/>
          <a:ln w="9525">
            <a:noFill/>
            <a:miter lim="800000"/>
            <a:headEnd/>
            <a:tailEnd/>
          </a:ln>
        </p:spPr>
      </p:pic>
      <p:pic>
        <p:nvPicPr>
          <p:cNvPr id="86020" name="Picture 3"/>
          <p:cNvPicPr>
            <a:picLocks noChangeAspect="1" noChangeArrowheads="1"/>
          </p:cNvPicPr>
          <p:nvPr/>
        </p:nvPicPr>
        <p:blipFill>
          <a:blip r:embed="rId3" cstate="print"/>
          <a:srcRect/>
          <a:stretch>
            <a:fillRect/>
          </a:stretch>
        </p:blipFill>
        <p:spPr bwMode="auto">
          <a:xfrm>
            <a:off x="5357813" y="4075113"/>
            <a:ext cx="2714625" cy="278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ъект 2"/>
          <p:cNvSpPr>
            <a:spLocks noGrp="1"/>
          </p:cNvSpPr>
          <p:nvPr>
            <p:ph sz="quarter" idx="4294967295"/>
          </p:nvPr>
        </p:nvSpPr>
        <p:spPr>
          <a:xfrm>
            <a:off x="250825" y="260350"/>
            <a:ext cx="8607425" cy="2811463"/>
          </a:xfrm>
        </p:spPr>
        <p:txBody>
          <a:bodyPr rtlCol="0">
            <a:normAutofit fontScale="70000" lnSpcReduction="20000"/>
          </a:bodyPr>
          <a:lstStyle/>
          <a:p>
            <a:pPr algn="just" fontAlgn="auto">
              <a:spcAft>
                <a:spcPts val="0"/>
              </a:spcAft>
              <a:buFont typeface="Arial" pitchFamily="34" charset="0"/>
              <a:buChar char="•"/>
              <a:defRPr/>
            </a:pPr>
            <a:r>
              <a:rPr lang="uk-UA" b="1" dirty="0" smtClean="0"/>
              <a:t>тримайте середній палець в цій точці, а вказівний на грудині</a:t>
            </a:r>
          </a:p>
          <a:p>
            <a:pPr algn="just" fontAlgn="auto">
              <a:spcAft>
                <a:spcPts val="0"/>
              </a:spcAft>
              <a:buFont typeface="Arial" pitchFamily="34" charset="0"/>
              <a:buChar char="•"/>
              <a:defRPr/>
            </a:pPr>
            <a:r>
              <a:rPr lang="uk-UA" b="1" dirty="0" smtClean="0"/>
              <a:t>- пересувайте проксимальну частину долоні іншої руки вниз по грудині, поки не досягнете вказівного пальця. Тут повинна бути середина нижньої половини грудини (</a:t>
            </a:r>
            <a:r>
              <a:rPr lang="uk-UA" b="1" dirty="0" smtClean="0">
                <a:solidFill>
                  <a:srgbClr val="FF0000"/>
                </a:solidFill>
              </a:rPr>
              <a:t>нижня третина</a:t>
            </a:r>
            <a:r>
              <a:rPr lang="uk-UA" b="1" dirty="0" smtClean="0"/>
              <a:t>)</a:t>
            </a:r>
          </a:p>
          <a:p>
            <a:pPr algn="just" fontAlgn="auto">
              <a:spcAft>
                <a:spcPts val="0"/>
              </a:spcAft>
              <a:buFont typeface="Arial" pitchFamily="34" charset="0"/>
              <a:buChar char="•"/>
              <a:defRPr/>
            </a:pPr>
            <a:r>
              <a:rPr lang="uk-UA" b="1" dirty="0" smtClean="0"/>
              <a:t>- розташуйте проксимальну частину долоні однієї руки в цьому місці, іншу руку покладіть зверху на першу навхрест, або паралельно, схрещуючи пальці</a:t>
            </a:r>
          </a:p>
          <a:p>
            <a:pPr algn="just" fontAlgn="auto">
              <a:spcAft>
                <a:spcPts val="0"/>
              </a:spcAft>
              <a:buFont typeface="Arial" pitchFamily="34" charset="0"/>
              <a:buChar char="•"/>
              <a:defRPr/>
            </a:pPr>
            <a:r>
              <a:rPr lang="uk-UA" b="1" dirty="0" smtClean="0"/>
              <a:t>- розмістіть одну руку на іншій на середині нижньої половини грудини для початку компресій грудної клітки</a:t>
            </a:r>
          </a:p>
        </p:txBody>
      </p:sp>
      <p:pic>
        <p:nvPicPr>
          <p:cNvPr id="87042" name="Picture 2"/>
          <p:cNvPicPr>
            <a:picLocks noChangeAspect="1" noChangeArrowheads="1"/>
          </p:cNvPicPr>
          <p:nvPr/>
        </p:nvPicPr>
        <p:blipFill>
          <a:blip r:embed="rId2" cstate="print"/>
          <a:srcRect/>
          <a:stretch>
            <a:fillRect/>
          </a:stretch>
        </p:blipFill>
        <p:spPr bwMode="auto">
          <a:xfrm>
            <a:off x="1285875" y="3214688"/>
            <a:ext cx="3071813" cy="3125787"/>
          </a:xfrm>
          <a:prstGeom prst="rect">
            <a:avLst/>
          </a:prstGeom>
          <a:noFill/>
          <a:ln w="9525">
            <a:noFill/>
            <a:miter lim="800000"/>
            <a:headEnd/>
            <a:tailEnd/>
          </a:ln>
        </p:spPr>
      </p:pic>
      <p:pic>
        <p:nvPicPr>
          <p:cNvPr id="87043" name="Picture 3"/>
          <p:cNvPicPr>
            <a:picLocks noChangeAspect="1" noChangeArrowheads="1"/>
          </p:cNvPicPr>
          <p:nvPr/>
        </p:nvPicPr>
        <p:blipFill>
          <a:blip r:embed="rId3" cstate="print"/>
          <a:srcRect/>
          <a:stretch>
            <a:fillRect/>
          </a:stretch>
        </p:blipFill>
        <p:spPr bwMode="auto">
          <a:xfrm>
            <a:off x="4857750" y="3143250"/>
            <a:ext cx="3522663" cy="3354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descr="img13"/>
          <p:cNvPicPr>
            <a:picLocks noChangeAspect="1" noChangeArrowheads="1"/>
          </p:cNvPicPr>
          <p:nvPr/>
        </p:nvPicPr>
        <p:blipFill>
          <a:blip r:embed="rId2" cstate="print"/>
          <a:srcRect/>
          <a:stretch>
            <a:fillRect/>
          </a:stretch>
        </p:blipFill>
        <p:spPr bwMode="auto">
          <a:xfrm>
            <a:off x="155575" y="142875"/>
            <a:ext cx="8988425" cy="676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Объект 2"/>
          <p:cNvSpPr>
            <a:spLocks noGrp="1"/>
          </p:cNvSpPr>
          <p:nvPr>
            <p:ph sz="quarter" idx="4294967295"/>
          </p:nvPr>
        </p:nvSpPr>
        <p:spPr>
          <a:xfrm>
            <a:off x="428625" y="357188"/>
            <a:ext cx="8501063" cy="2857500"/>
          </a:xfrm>
        </p:spPr>
        <p:txBody>
          <a:bodyPr rtlCol="0">
            <a:normAutofit fontScale="92500" lnSpcReduction="20000"/>
          </a:bodyPr>
          <a:lstStyle/>
          <a:p>
            <a:pPr fontAlgn="auto">
              <a:spcAft>
                <a:spcPts val="0"/>
              </a:spcAft>
              <a:buFont typeface="Arial" pitchFamily="34" charset="0"/>
              <a:buChar char="•"/>
              <a:defRPr/>
            </a:pPr>
            <a:r>
              <a:rPr lang="ru-RU" b="1" dirty="0" smtClean="0"/>
              <a:t>Не </a:t>
            </a:r>
            <a:r>
              <a:rPr lang="ru-RU" b="1" dirty="0" err="1" smtClean="0"/>
              <a:t>прикладайте</a:t>
            </a:r>
            <a:r>
              <a:rPr lang="ru-RU" b="1" dirty="0" smtClean="0"/>
              <a:t> </a:t>
            </a:r>
            <a:r>
              <a:rPr lang="ru-RU" b="1" dirty="0" err="1" smtClean="0"/>
              <a:t>тиск</a:t>
            </a:r>
            <a:r>
              <a:rPr lang="ru-RU" b="1" dirty="0" smtClean="0"/>
              <a:t> на </a:t>
            </a:r>
            <a:r>
              <a:rPr lang="ru-RU" b="1" dirty="0" err="1" smtClean="0"/>
              <a:t>верхню</a:t>
            </a:r>
            <a:r>
              <a:rPr lang="ru-RU" b="1" dirty="0" smtClean="0"/>
              <a:t> </a:t>
            </a:r>
            <a:r>
              <a:rPr lang="ru-RU" b="1" dirty="0" err="1" smtClean="0"/>
              <a:t>частину</a:t>
            </a:r>
            <a:r>
              <a:rPr lang="ru-RU" b="1" dirty="0" smtClean="0"/>
              <a:t> живота </a:t>
            </a:r>
            <a:r>
              <a:rPr lang="ru-RU" b="1" dirty="0" err="1" smtClean="0"/>
              <a:t>і</a:t>
            </a:r>
            <a:r>
              <a:rPr lang="ru-RU" b="1" dirty="0" smtClean="0"/>
              <a:t> на </a:t>
            </a:r>
            <a:r>
              <a:rPr lang="ru-RU" b="1" dirty="0" err="1" smtClean="0"/>
              <a:t>кінець</a:t>
            </a:r>
            <a:r>
              <a:rPr lang="ru-RU" b="1" dirty="0" smtClean="0"/>
              <a:t> </a:t>
            </a:r>
            <a:r>
              <a:rPr lang="ru-RU" b="1" dirty="0" err="1" smtClean="0"/>
              <a:t>грудини</a:t>
            </a:r>
            <a:r>
              <a:rPr lang="ru-RU" b="1" dirty="0" smtClean="0"/>
              <a:t>.</a:t>
            </a:r>
          </a:p>
          <a:p>
            <a:pPr fontAlgn="auto">
              <a:spcAft>
                <a:spcPts val="0"/>
              </a:spcAft>
              <a:buFont typeface="Arial" pitchFamily="34" charset="0"/>
              <a:buChar char="•"/>
              <a:defRPr/>
            </a:pPr>
            <a:r>
              <a:rPr lang="ru-RU" b="1" dirty="0" smtClean="0"/>
              <a:t>- ваше </a:t>
            </a:r>
            <a:r>
              <a:rPr lang="ru-RU" b="1" dirty="0" err="1" smtClean="0"/>
              <a:t>положення</a:t>
            </a:r>
            <a:r>
              <a:rPr lang="ru-RU" b="1" dirty="0" smtClean="0"/>
              <a:t>: строго вертикально над грудною </a:t>
            </a:r>
            <a:r>
              <a:rPr lang="ru-RU" b="1" dirty="0" err="1" smtClean="0"/>
              <a:t>кліткою</a:t>
            </a:r>
            <a:r>
              <a:rPr lang="ru-RU" b="1" dirty="0" smtClean="0"/>
              <a:t> </a:t>
            </a:r>
            <a:r>
              <a:rPr lang="ru-RU" b="1" dirty="0" err="1" smtClean="0"/>
              <a:t>випрямленими</a:t>
            </a:r>
            <a:r>
              <a:rPr lang="ru-RU" b="1" dirty="0" smtClean="0"/>
              <a:t> руками натискайте на грудину (на 4 – 5 см </a:t>
            </a:r>
            <a:r>
              <a:rPr lang="ru-RU" b="1" dirty="0" err="1" smtClean="0"/>
              <a:t>углиб</a:t>
            </a:r>
            <a:r>
              <a:rPr lang="ru-RU" b="1" dirty="0" smtClean="0"/>
              <a:t>).</a:t>
            </a:r>
          </a:p>
          <a:p>
            <a:pPr fontAlgn="auto">
              <a:spcAft>
                <a:spcPts val="0"/>
              </a:spcAft>
              <a:buFont typeface="Arial" pitchFamily="34" charset="0"/>
              <a:buChar char="•"/>
              <a:defRPr/>
            </a:pPr>
            <a:r>
              <a:rPr lang="ru-RU" b="1" dirty="0" smtClean="0"/>
              <a:t>Частота </a:t>
            </a:r>
            <a:r>
              <a:rPr lang="ru-RU" b="1" dirty="0" err="1" smtClean="0"/>
              <a:t>компресій</a:t>
            </a:r>
            <a:r>
              <a:rPr lang="ru-RU" b="1" dirty="0" smtClean="0"/>
              <a:t> – 100 на </a:t>
            </a:r>
            <a:r>
              <a:rPr lang="ru-RU" b="1" dirty="0" err="1" smtClean="0"/>
              <a:t>хвилину</a:t>
            </a:r>
            <a:r>
              <a:rPr lang="ru-RU" b="1" dirty="0" smtClean="0"/>
              <a:t> (</a:t>
            </a:r>
            <a:r>
              <a:rPr lang="ru-RU" b="1" dirty="0" err="1" smtClean="0"/>
              <a:t>менше</a:t>
            </a:r>
            <a:r>
              <a:rPr lang="ru-RU" b="1" dirty="0" smtClean="0"/>
              <a:t> 2 </a:t>
            </a:r>
            <a:r>
              <a:rPr lang="ru-RU" b="1" dirty="0" err="1" smtClean="0"/>
              <a:t>компресій</a:t>
            </a:r>
            <a:r>
              <a:rPr lang="ru-RU" b="1" dirty="0" smtClean="0"/>
              <a:t> за секунду).</a:t>
            </a:r>
            <a:endParaRPr lang="uk-UA" b="1" dirty="0" smtClean="0"/>
          </a:p>
        </p:txBody>
      </p:sp>
      <p:pic>
        <p:nvPicPr>
          <p:cNvPr id="88066" name="Picture 2"/>
          <p:cNvPicPr>
            <a:picLocks noChangeAspect="1" noChangeArrowheads="1"/>
          </p:cNvPicPr>
          <p:nvPr/>
        </p:nvPicPr>
        <p:blipFill>
          <a:blip r:embed="rId2" cstate="print"/>
          <a:srcRect/>
          <a:stretch>
            <a:fillRect/>
          </a:stretch>
        </p:blipFill>
        <p:spPr bwMode="auto">
          <a:xfrm>
            <a:off x="0" y="3214688"/>
            <a:ext cx="4572000" cy="3479800"/>
          </a:xfrm>
          <a:prstGeom prst="rect">
            <a:avLst/>
          </a:prstGeom>
          <a:noFill/>
          <a:ln w="9525">
            <a:noFill/>
            <a:miter lim="800000"/>
            <a:headEnd/>
            <a:tailEnd/>
          </a:ln>
        </p:spPr>
      </p:pic>
      <p:pic>
        <p:nvPicPr>
          <p:cNvPr id="88067" name="Picture 3"/>
          <p:cNvPicPr>
            <a:picLocks noChangeAspect="1" noChangeArrowheads="1"/>
          </p:cNvPicPr>
          <p:nvPr/>
        </p:nvPicPr>
        <p:blipFill>
          <a:blip r:embed="rId3" cstate="print"/>
          <a:srcRect/>
          <a:stretch>
            <a:fillRect/>
          </a:stretch>
        </p:blipFill>
        <p:spPr bwMode="auto">
          <a:xfrm>
            <a:off x="4500563" y="3357563"/>
            <a:ext cx="4532312" cy="321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p:cNvPicPr>
            <a:picLocks noGrp="1" noChangeAspect="1" noChangeArrowheads="1"/>
          </p:cNvPicPr>
          <p:nvPr>
            <p:ph sz="quarter" idx="4294967295"/>
          </p:nvPr>
        </p:nvPicPr>
        <p:blipFill>
          <a:blip r:embed="rId2" cstate="print"/>
          <a:srcRect/>
          <a:stretch>
            <a:fillRect/>
          </a:stretch>
        </p:blipFill>
        <p:spPr>
          <a:xfrm>
            <a:off x="285750" y="619125"/>
            <a:ext cx="8561388" cy="4738688"/>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p:cNvSpPr>
          <p:nvPr>
            <p:ph type="title"/>
          </p:nvPr>
        </p:nvSpPr>
        <p:spPr>
          <a:xfrm>
            <a:off x="457200" y="317500"/>
            <a:ext cx="8232775" cy="1057275"/>
          </a:xfrm>
        </p:spPr>
        <p:txBody>
          <a:bodyPr lIns="90000" tIns="46800" rIns="90000" bIns="46800"/>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mtClean="0">
                <a:solidFill>
                  <a:srgbClr val="FF0000"/>
                </a:solidFill>
              </a:rPr>
              <a:t>Компресія грудної клітки</a:t>
            </a:r>
          </a:p>
        </p:txBody>
      </p:sp>
      <p:pic>
        <p:nvPicPr>
          <p:cNvPr id="90114" name="Picture 3"/>
          <p:cNvPicPr>
            <a:picLocks noChangeAspect="1" noChangeArrowheads="1"/>
          </p:cNvPicPr>
          <p:nvPr/>
        </p:nvPicPr>
        <p:blipFill>
          <a:blip r:embed="rId3" cstate="print"/>
          <a:srcRect/>
          <a:stretch>
            <a:fillRect/>
          </a:stretch>
        </p:blipFill>
        <p:spPr bwMode="auto">
          <a:xfrm>
            <a:off x="684213" y="1460500"/>
            <a:ext cx="7459662" cy="53975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6" descr="image265623"/>
          <p:cNvPicPr>
            <a:picLocks noChangeAspect="1" noChangeArrowheads="1"/>
          </p:cNvPicPr>
          <p:nvPr/>
        </p:nvPicPr>
        <p:blipFill>
          <a:blip r:embed="rId2" cstate="print"/>
          <a:srcRect/>
          <a:stretch>
            <a:fillRect/>
          </a:stretch>
        </p:blipFill>
        <p:spPr bwMode="auto">
          <a:xfrm>
            <a:off x="7715250" y="0"/>
            <a:ext cx="1428750" cy="1428750"/>
          </a:xfrm>
          <a:prstGeom prst="rect">
            <a:avLst/>
          </a:prstGeom>
          <a:noFill/>
          <a:ln w="9525">
            <a:noFill/>
            <a:miter lim="800000"/>
            <a:headEnd/>
            <a:tailEnd/>
          </a:ln>
        </p:spPr>
      </p:pic>
      <p:sp>
        <p:nvSpPr>
          <p:cNvPr id="92162" name="Rectangle 8"/>
          <p:cNvSpPr>
            <a:spLocks noChangeArrowheads="1"/>
          </p:cNvSpPr>
          <p:nvPr/>
        </p:nvSpPr>
        <p:spPr bwMode="auto">
          <a:xfrm>
            <a:off x="4859338" y="1776413"/>
            <a:ext cx="4284662" cy="3563937"/>
          </a:xfrm>
          <a:prstGeom prst="rect">
            <a:avLst/>
          </a:prstGeom>
          <a:noFill/>
          <a:ln w="9525">
            <a:noFill/>
            <a:miter lim="800000"/>
            <a:headEnd/>
            <a:tailEnd/>
          </a:ln>
        </p:spPr>
        <p:txBody>
          <a:bodyPr>
            <a:spAutoFit/>
          </a:bodyPr>
          <a:lstStyle/>
          <a:p>
            <a:pPr marL="266700" indent="-266700">
              <a:buFontTx/>
              <a:buAutoNum type="arabicPeriod"/>
            </a:pPr>
            <a:r>
              <a:rPr lang="ru-RU" sz="2400" b="1">
                <a:latin typeface="Calibri" pitchFamily="34" charset="0"/>
              </a:rPr>
              <a:t>Визначіть точку</a:t>
            </a:r>
          </a:p>
          <a:p>
            <a:pPr marL="266700" indent="-266700"/>
            <a:r>
              <a:rPr lang="ru-RU" sz="2400" b="1">
                <a:latin typeface="Calibri" pitchFamily="34" charset="0"/>
              </a:rPr>
              <a:t>    прикладання рук.  </a:t>
            </a:r>
          </a:p>
          <a:p>
            <a:pPr marL="266700" indent="-266700"/>
            <a:r>
              <a:rPr lang="ru-RU" sz="2400" b="1">
                <a:latin typeface="Calibri" pitchFamily="34" charset="0"/>
              </a:rPr>
              <a:t>2. Нанесіть імпульсний удар кулаком на рівні середньої третини груднини з висоти 20 – 30 см. </a:t>
            </a:r>
          </a:p>
          <a:p>
            <a:pPr marL="266700" indent="-266700"/>
            <a:r>
              <a:rPr lang="ru-RU" sz="2400" b="1">
                <a:latin typeface="Calibri" pitchFamily="34" charset="0"/>
              </a:rPr>
              <a:t>3. Після удару перевірте пульс на сонній артерії.</a:t>
            </a:r>
          </a:p>
          <a:p>
            <a:pPr marL="266700" indent="-266700">
              <a:lnSpc>
                <a:spcPct val="90000"/>
              </a:lnSpc>
              <a:spcBef>
                <a:spcPct val="50000"/>
              </a:spcBef>
              <a:buClr>
                <a:schemeClr val="accent2"/>
              </a:buClr>
            </a:pPr>
            <a:endParaRPr lang="ru-RU" sz="2400" b="1">
              <a:latin typeface="Calibri" pitchFamily="34" charset="0"/>
            </a:endParaRPr>
          </a:p>
        </p:txBody>
      </p:sp>
      <p:pic>
        <p:nvPicPr>
          <p:cNvPr id="92163" name="Рисунок 1"/>
          <p:cNvPicPr>
            <a:picLocks noChangeAspect="1"/>
          </p:cNvPicPr>
          <p:nvPr/>
        </p:nvPicPr>
        <p:blipFill>
          <a:blip r:embed="rId3" cstate="print"/>
          <a:srcRect/>
          <a:stretch>
            <a:fillRect/>
          </a:stretch>
        </p:blipFill>
        <p:spPr bwMode="auto">
          <a:xfrm>
            <a:off x="347663" y="1571625"/>
            <a:ext cx="4511675" cy="4810125"/>
          </a:xfrm>
          <a:prstGeom prst="rect">
            <a:avLst/>
          </a:prstGeom>
          <a:noFill/>
          <a:ln w="9525">
            <a:noFill/>
            <a:miter lim="800000"/>
            <a:headEnd/>
            <a:tailEnd/>
          </a:ln>
        </p:spPr>
      </p:pic>
      <p:sp>
        <p:nvSpPr>
          <p:cNvPr id="92164" name="Text Box 7"/>
          <p:cNvSpPr txBox="1">
            <a:spLocks noChangeArrowheads="1"/>
          </p:cNvSpPr>
          <p:nvPr/>
        </p:nvSpPr>
        <p:spPr bwMode="auto">
          <a:xfrm>
            <a:off x="1403350" y="620713"/>
            <a:ext cx="5832475" cy="579437"/>
          </a:xfrm>
          <a:prstGeom prst="rect">
            <a:avLst/>
          </a:prstGeom>
          <a:noFill/>
          <a:ln w="9525">
            <a:noFill/>
            <a:miter lim="800000"/>
            <a:headEnd/>
            <a:tailEnd/>
          </a:ln>
        </p:spPr>
        <p:txBody>
          <a:bodyPr>
            <a:spAutoFit/>
          </a:bodyPr>
          <a:lstStyle/>
          <a:p>
            <a:pPr algn="ctr">
              <a:spcBef>
                <a:spcPct val="50000"/>
              </a:spcBef>
            </a:pPr>
            <a:r>
              <a:rPr lang="uk-UA" sz="3200" b="1">
                <a:solidFill>
                  <a:srgbClr val="FF0000"/>
                </a:solidFill>
                <a:latin typeface="Calibri" pitchFamily="34" charset="0"/>
              </a:rPr>
              <a:t>Прекардіальний удар</a:t>
            </a:r>
            <a:endParaRPr lang="ru-RU" sz="3200" b="1">
              <a:solidFill>
                <a:srgbClr val="FF0000"/>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15888"/>
            <a:ext cx="8786812" cy="598487"/>
          </a:xfrm>
          <a:solidFill>
            <a:srgbClr val="FFFF00"/>
          </a:solidFill>
        </p:spPr>
        <p:txBody>
          <a:bodyPr rtlCol="0">
            <a:normAutofit/>
          </a:bodyPr>
          <a:lstStyle/>
          <a:p>
            <a:pPr marL="320040" indent="-320040" fontAlgn="auto">
              <a:spcAft>
                <a:spcPts val="0"/>
              </a:spcAft>
              <a:buClr>
                <a:schemeClr val="accent6">
                  <a:lumMod val="75000"/>
                </a:schemeClr>
              </a:buClr>
              <a:defRPr/>
            </a:pPr>
            <a:r>
              <a:rPr lang="uk-UA" sz="2800" b="1" dirty="0"/>
              <a:t>Послідовність проведення СЛР одним </a:t>
            </a:r>
            <a:r>
              <a:rPr lang="uk-UA" sz="2800" b="1" dirty="0" smtClean="0"/>
              <a:t>рятувальником</a:t>
            </a:r>
            <a:endParaRPr lang="uk-UA" sz="2800" dirty="0"/>
          </a:p>
        </p:txBody>
      </p:sp>
      <p:sp>
        <p:nvSpPr>
          <p:cNvPr id="58371" name="Объект 2"/>
          <p:cNvSpPr>
            <a:spLocks noGrp="1"/>
          </p:cNvSpPr>
          <p:nvPr>
            <p:ph sz="quarter" idx="4294967295"/>
          </p:nvPr>
        </p:nvSpPr>
        <p:spPr>
          <a:xfrm>
            <a:off x="214313" y="857250"/>
            <a:ext cx="8929687" cy="2500313"/>
          </a:xfrm>
        </p:spPr>
        <p:txBody>
          <a:bodyPr rtlCol="0">
            <a:normAutofit fontScale="85000" lnSpcReduction="20000"/>
          </a:bodyPr>
          <a:lstStyle/>
          <a:p>
            <a:pPr fontAlgn="auto">
              <a:spcAft>
                <a:spcPts val="0"/>
              </a:spcAft>
              <a:buFont typeface="Arial" pitchFamily="34" charset="0"/>
              <a:buChar char="•"/>
              <a:defRPr/>
            </a:pPr>
            <a:r>
              <a:rPr lang="uk-UA" b="1" dirty="0" smtClean="0"/>
              <a:t>- після відновлення прохідності верхніх дихальних шляхів провести </a:t>
            </a:r>
            <a:r>
              <a:rPr lang="uk-UA" b="1" dirty="0" smtClean="0">
                <a:solidFill>
                  <a:srgbClr val="FF0000"/>
                </a:solidFill>
              </a:rPr>
              <a:t>3-4 вдування</a:t>
            </a:r>
          </a:p>
          <a:p>
            <a:pPr fontAlgn="auto">
              <a:spcAft>
                <a:spcPts val="0"/>
              </a:spcAft>
              <a:buFont typeface="Arial" pitchFamily="34" charset="0"/>
              <a:buChar char="•"/>
              <a:defRPr/>
            </a:pPr>
            <a:r>
              <a:rPr lang="uk-UA" b="1" dirty="0" smtClean="0"/>
              <a:t>- проводити </a:t>
            </a:r>
            <a:r>
              <a:rPr lang="uk-UA" b="1" dirty="0" smtClean="0">
                <a:solidFill>
                  <a:srgbClr val="FF0000"/>
                </a:solidFill>
              </a:rPr>
              <a:t>компресії грудної клітки протягом 2 хв.</a:t>
            </a:r>
          </a:p>
          <a:p>
            <a:pPr fontAlgn="auto">
              <a:spcAft>
                <a:spcPts val="0"/>
              </a:spcAft>
              <a:buFont typeface="Arial" pitchFamily="34" charset="0"/>
              <a:buChar char="•"/>
              <a:defRPr/>
            </a:pPr>
            <a:r>
              <a:rPr lang="uk-UA" b="1" dirty="0" smtClean="0"/>
              <a:t>- подальша комбінація штучного дихання та компресії грудної клітки у співвідношенні: </a:t>
            </a:r>
          </a:p>
          <a:p>
            <a:pPr fontAlgn="auto">
              <a:spcAft>
                <a:spcPts val="0"/>
              </a:spcAft>
              <a:buFont typeface="Arial" pitchFamily="34" charset="0"/>
              <a:buNone/>
              <a:defRPr/>
            </a:pPr>
            <a:r>
              <a:rPr lang="uk-UA" b="1" dirty="0" smtClean="0">
                <a:solidFill>
                  <a:srgbClr val="FF0000"/>
                </a:solidFill>
              </a:rPr>
              <a:t>     </a:t>
            </a:r>
            <a:r>
              <a:rPr lang="ru-RU" b="1" dirty="0" smtClean="0">
                <a:solidFill>
                  <a:srgbClr val="FF0000"/>
                </a:solidFill>
              </a:rPr>
              <a:t>2</a:t>
            </a:r>
            <a:r>
              <a:rPr lang="uk-UA" b="1" dirty="0" smtClean="0">
                <a:solidFill>
                  <a:srgbClr val="FF0000"/>
                </a:solidFill>
              </a:rPr>
              <a:t> вдування : </a:t>
            </a:r>
            <a:r>
              <a:rPr lang="ru-RU" b="1" dirty="0" smtClean="0">
                <a:solidFill>
                  <a:srgbClr val="FF0000"/>
                </a:solidFill>
              </a:rPr>
              <a:t>15</a:t>
            </a:r>
            <a:r>
              <a:rPr lang="uk-UA" b="1" dirty="0" smtClean="0">
                <a:solidFill>
                  <a:srgbClr val="FF0000"/>
                </a:solidFill>
              </a:rPr>
              <a:t> компресій</a:t>
            </a:r>
          </a:p>
        </p:txBody>
      </p:sp>
      <p:pic>
        <p:nvPicPr>
          <p:cNvPr id="93187" name="Picture 2"/>
          <p:cNvPicPr>
            <a:picLocks noChangeAspect="1" noChangeArrowheads="1"/>
          </p:cNvPicPr>
          <p:nvPr/>
        </p:nvPicPr>
        <p:blipFill>
          <a:blip r:embed="rId2" cstate="print"/>
          <a:srcRect l="10310" r="7655"/>
          <a:stretch>
            <a:fillRect/>
          </a:stretch>
        </p:blipFill>
        <p:spPr bwMode="auto">
          <a:xfrm>
            <a:off x="214313" y="3214688"/>
            <a:ext cx="4857750" cy="3357562"/>
          </a:xfrm>
          <a:prstGeom prst="rect">
            <a:avLst/>
          </a:prstGeom>
          <a:noFill/>
          <a:ln w="9525">
            <a:noFill/>
            <a:miter lim="800000"/>
            <a:headEnd/>
            <a:tailEnd/>
          </a:ln>
        </p:spPr>
      </p:pic>
      <p:pic>
        <p:nvPicPr>
          <p:cNvPr id="93188" name="Picture 4"/>
          <p:cNvPicPr>
            <a:picLocks noChangeAspect="1" noChangeArrowheads="1"/>
          </p:cNvPicPr>
          <p:nvPr/>
        </p:nvPicPr>
        <p:blipFill>
          <a:blip r:embed="rId3" cstate="print"/>
          <a:srcRect l="9254" t="3078" r="7690"/>
          <a:stretch>
            <a:fillRect/>
          </a:stretch>
        </p:blipFill>
        <p:spPr bwMode="auto">
          <a:xfrm>
            <a:off x="5000625" y="3500438"/>
            <a:ext cx="4143375" cy="299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0" y="214313"/>
            <a:ext cx="8715375" cy="857250"/>
          </a:xfrm>
          <a:solidFill>
            <a:srgbClr val="FFFF00"/>
          </a:solidFill>
        </p:spPr>
        <p:txBody>
          <a:bodyPr rtlCol="0">
            <a:normAutofit fontScale="90000"/>
          </a:bodyPr>
          <a:lstStyle/>
          <a:p>
            <a:pPr marL="320040" indent="-320040" fontAlgn="auto">
              <a:spcAft>
                <a:spcPts val="0"/>
              </a:spcAft>
              <a:buClr>
                <a:schemeClr val="accent6">
                  <a:lumMod val="75000"/>
                </a:schemeClr>
              </a:buClr>
              <a:defRPr/>
            </a:pPr>
            <a:r>
              <a:rPr lang="ru-RU" sz="3200" b="1" dirty="0" err="1"/>
              <a:t>Послідовність</a:t>
            </a:r>
            <a:r>
              <a:rPr lang="ru-RU" sz="3200" b="1" dirty="0"/>
              <a:t> </a:t>
            </a:r>
            <a:r>
              <a:rPr lang="ru-RU" sz="3200" b="1" dirty="0" err="1"/>
              <a:t>проведення</a:t>
            </a:r>
            <a:r>
              <a:rPr lang="ru-RU" sz="3200" b="1" dirty="0"/>
              <a:t> СЛР </a:t>
            </a:r>
            <a:r>
              <a:rPr lang="ru-RU" sz="3200" b="1" dirty="0" err="1"/>
              <a:t>двома</a:t>
            </a:r>
            <a:r>
              <a:rPr lang="ru-RU" sz="3200" b="1" dirty="0"/>
              <a:t> </a:t>
            </a:r>
            <a:r>
              <a:rPr lang="ru-RU" sz="3200" b="1" dirty="0" err="1"/>
              <a:t>рятувальниками</a:t>
            </a:r>
            <a:r>
              <a:rPr lang="ru-RU" sz="3200" b="1" dirty="0"/>
              <a:t> </a:t>
            </a:r>
            <a:endParaRPr lang="uk-UA" sz="3200" b="1" dirty="0"/>
          </a:p>
        </p:txBody>
      </p:sp>
      <p:sp>
        <p:nvSpPr>
          <p:cNvPr id="59395" name="Объект 2"/>
          <p:cNvSpPr>
            <a:spLocks noGrp="1"/>
          </p:cNvSpPr>
          <p:nvPr>
            <p:ph sz="quarter" idx="4294967295"/>
          </p:nvPr>
        </p:nvSpPr>
        <p:spPr>
          <a:xfrm>
            <a:off x="250825" y="1214438"/>
            <a:ext cx="8785225" cy="2214562"/>
          </a:xfrm>
        </p:spPr>
        <p:txBody>
          <a:bodyPr rtlCol="0">
            <a:normAutofit fontScale="62500" lnSpcReduction="20000"/>
          </a:bodyPr>
          <a:lstStyle/>
          <a:p>
            <a:pPr fontAlgn="auto">
              <a:spcAft>
                <a:spcPts val="0"/>
              </a:spcAft>
              <a:buFont typeface="Arial" pitchFamily="34" charset="0"/>
              <a:buChar char="•"/>
              <a:defRPr/>
            </a:pPr>
            <a:r>
              <a:rPr lang="uk-UA" b="1" dirty="0" smtClean="0">
                <a:solidFill>
                  <a:srgbClr val="FF0000"/>
                </a:solidFill>
              </a:rPr>
              <a:t>один</a:t>
            </a:r>
            <a:r>
              <a:rPr lang="uk-UA" b="1" dirty="0" smtClean="0"/>
              <a:t> рятувальник проводить </a:t>
            </a:r>
            <a:r>
              <a:rPr lang="uk-UA" b="1" dirty="0" smtClean="0">
                <a:solidFill>
                  <a:srgbClr val="FF0000"/>
                </a:solidFill>
              </a:rPr>
              <a:t>закритий масаж серця (5 натискань)</a:t>
            </a:r>
            <a:r>
              <a:rPr lang="uk-UA" b="1" dirty="0" smtClean="0"/>
              <a:t>,</a:t>
            </a:r>
          </a:p>
          <a:p>
            <a:pPr fontAlgn="auto">
              <a:spcAft>
                <a:spcPts val="0"/>
              </a:spcAft>
              <a:buFont typeface="Arial" pitchFamily="34" charset="0"/>
              <a:buChar char="•"/>
              <a:defRPr/>
            </a:pPr>
            <a:r>
              <a:rPr lang="uk-UA" b="1" dirty="0" smtClean="0"/>
              <a:t>- </a:t>
            </a:r>
            <a:r>
              <a:rPr lang="uk-UA" b="1" dirty="0" smtClean="0">
                <a:solidFill>
                  <a:srgbClr val="FF0000"/>
                </a:solidFill>
              </a:rPr>
              <a:t>другий</a:t>
            </a:r>
            <a:r>
              <a:rPr lang="uk-UA" b="1" dirty="0" smtClean="0"/>
              <a:t> – </a:t>
            </a:r>
            <a:r>
              <a:rPr lang="uk-UA" b="1" dirty="0" smtClean="0">
                <a:solidFill>
                  <a:srgbClr val="FF0000"/>
                </a:solidFill>
              </a:rPr>
              <a:t>штучну вентиляцію легенів (1 вдих)</a:t>
            </a:r>
          </a:p>
          <a:p>
            <a:pPr fontAlgn="auto">
              <a:spcAft>
                <a:spcPts val="0"/>
              </a:spcAft>
              <a:buFont typeface="Arial" pitchFamily="34" charset="0"/>
              <a:buChar char="•"/>
              <a:defRPr/>
            </a:pPr>
            <a:r>
              <a:rPr lang="uk-UA" b="1" dirty="0" smtClean="0"/>
              <a:t>- оптимальне співвідношення </a:t>
            </a:r>
            <a:r>
              <a:rPr lang="uk-UA" b="1" dirty="0" smtClean="0">
                <a:solidFill>
                  <a:srgbClr val="FF0000"/>
                </a:solidFill>
              </a:rPr>
              <a:t>вдувань і компресій - </a:t>
            </a:r>
            <a:r>
              <a:rPr lang="ru-RU" b="1" dirty="0" smtClean="0">
                <a:solidFill>
                  <a:srgbClr val="FF0000"/>
                </a:solidFill>
              </a:rPr>
              <a:t>1</a:t>
            </a:r>
            <a:r>
              <a:rPr lang="uk-UA" b="1" dirty="0" smtClean="0">
                <a:solidFill>
                  <a:srgbClr val="FF0000"/>
                </a:solidFill>
              </a:rPr>
              <a:t>:</a:t>
            </a:r>
            <a:r>
              <a:rPr lang="en-US" b="1" dirty="0" smtClean="0">
                <a:solidFill>
                  <a:srgbClr val="FF0000"/>
                </a:solidFill>
              </a:rPr>
              <a:t>5</a:t>
            </a:r>
            <a:r>
              <a:rPr lang="ru-RU" b="1" dirty="0" smtClean="0">
                <a:solidFill>
                  <a:srgbClr val="FF0000"/>
                </a:solidFill>
              </a:rPr>
              <a:t> (</a:t>
            </a:r>
            <a:r>
              <a:rPr lang="ru-RU" b="1" dirty="0" err="1" smtClean="0">
                <a:solidFill>
                  <a:srgbClr val="FF0000"/>
                </a:solidFill>
              </a:rPr>
              <a:t>або</a:t>
            </a:r>
            <a:r>
              <a:rPr lang="ru-RU" b="1" dirty="0" smtClean="0">
                <a:solidFill>
                  <a:srgbClr val="FF0000"/>
                </a:solidFill>
              </a:rPr>
              <a:t> 2:15).</a:t>
            </a:r>
          </a:p>
          <a:p>
            <a:pPr algn="just" fontAlgn="auto">
              <a:spcAft>
                <a:spcPts val="0"/>
              </a:spcAft>
              <a:buFont typeface="Wingdings" pitchFamily="2" charset="2"/>
              <a:buChar char="Ø"/>
              <a:defRPr/>
            </a:pPr>
            <a:r>
              <a:rPr lang="ru-RU" b="1" i="1" dirty="0" err="1" smtClean="0">
                <a:latin typeface="Georgia" pitchFamily="18" charset="0"/>
              </a:rPr>
              <a:t>Реаніматор</a:t>
            </a:r>
            <a:r>
              <a:rPr lang="ru-RU" b="1" i="1" dirty="0" smtClean="0">
                <a:latin typeface="Georgia" pitchFamily="18" charset="0"/>
              </a:rPr>
              <a:t> </a:t>
            </a:r>
            <a:r>
              <a:rPr lang="ru-RU" b="1" i="1" dirty="0" err="1" smtClean="0">
                <a:latin typeface="Georgia" pitchFamily="18" charset="0"/>
              </a:rPr>
              <a:t>який</a:t>
            </a:r>
            <a:r>
              <a:rPr lang="ru-RU" b="1" i="1" dirty="0" smtClean="0">
                <a:latin typeface="Georgia" pitchFamily="18" charset="0"/>
              </a:rPr>
              <a:t> </a:t>
            </a:r>
            <a:r>
              <a:rPr lang="ru-RU" b="1" i="1" dirty="0" err="1" smtClean="0">
                <a:latin typeface="Georgia" pitchFamily="18" charset="0"/>
              </a:rPr>
              <a:t>здійснює</a:t>
            </a:r>
            <a:r>
              <a:rPr lang="ru-RU" b="1" i="1" dirty="0" smtClean="0">
                <a:latin typeface="Georgia" pitchFamily="18" charset="0"/>
              </a:rPr>
              <a:t> ШВЛ, </a:t>
            </a:r>
            <a:r>
              <a:rPr lang="ru-RU" b="1" i="1" dirty="0" err="1" smtClean="0">
                <a:latin typeface="Georgia" pitchFamily="18" charset="0"/>
              </a:rPr>
              <a:t>періодично</a:t>
            </a:r>
            <a:r>
              <a:rPr lang="ru-RU" b="1" i="1" dirty="0" smtClean="0">
                <a:latin typeface="Georgia" pitchFamily="18" charset="0"/>
              </a:rPr>
              <a:t> </a:t>
            </a:r>
            <a:r>
              <a:rPr lang="ru-RU" b="1" i="1" dirty="0" err="1" smtClean="0">
                <a:solidFill>
                  <a:srgbClr val="FF0000"/>
                </a:solidFill>
                <a:latin typeface="Georgia" pitchFamily="18" charset="0"/>
              </a:rPr>
              <a:t>перевіряє</a:t>
            </a:r>
            <a:r>
              <a:rPr lang="ru-RU" b="1" i="1" dirty="0" smtClean="0">
                <a:solidFill>
                  <a:srgbClr val="FF0000"/>
                </a:solidFill>
                <a:latin typeface="Georgia" pitchFamily="18" charset="0"/>
              </a:rPr>
              <a:t> пульс на </a:t>
            </a:r>
            <a:r>
              <a:rPr lang="ru-RU" b="1" i="1" dirty="0" err="1" smtClean="0">
                <a:solidFill>
                  <a:srgbClr val="FF0000"/>
                </a:solidFill>
                <a:latin typeface="Georgia" pitchFamily="18" charset="0"/>
              </a:rPr>
              <a:t>сонній</a:t>
            </a:r>
            <a:r>
              <a:rPr lang="ru-RU" b="1" i="1" dirty="0" smtClean="0">
                <a:solidFill>
                  <a:srgbClr val="FF0000"/>
                </a:solidFill>
                <a:latin typeface="Georgia" pitchFamily="18" charset="0"/>
              </a:rPr>
              <a:t> </a:t>
            </a:r>
            <a:r>
              <a:rPr lang="ru-RU" b="1" i="1" dirty="0" err="1" smtClean="0">
                <a:solidFill>
                  <a:srgbClr val="FF0000"/>
                </a:solidFill>
                <a:latin typeface="Georgia" pitchFamily="18" charset="0"/>
              </a:rPr>
              <a:t>артерії</a:t>
            </a:r>
            <a:r>
              <a:rPr lang="ru-RU" b="1" i="1" dirty="0" smtClean="0">
                <a:solidFill>
                  <a:srgbClr val="FF0000"/>
                </a:solidFill>
                <a:latin typeface="Georgia" pitchFamily="18" charset="0"/>
              </a:rPr>
              <a:t> </a:t>
            </a:r>
            <a:r>
              <a:rPr lang="ru-RU" b="1" i="1" dirty="0" err="1" smtClean="0">
                <a:solidFill>
                  <a:srgbClr val="FF0000"/>
                </a:solidFill>
                <a:latin typeface="Georgia" pitchFamily="18" charset="0"/>
              </a:rPr>
              <a:t>і</a:t>
            </a:r>
            <a:r>
              <a:rPr lang="ru-RU" b="1" i="1" dirty="0" smtClean="0">
                <a:solidFill>
                  <a:srgbClr val="FF0000"/>
                </a:solidFill>
                <a:latin typeface="Georgia" pitchFamily="18" charset="0"/>
              </a:rPr>
              <a:t> </a:t>
            </a:r>
            <a:r>
              <a:rPr lang="ru-RU" b="1" i="1" dirty="0" err="1" smtClean="0">
                <a:solidFill>
                  <a:srgbClr val="FF0000"/>
                </a:solidFill>
                <a:latin typeface="Georgia" pitchFamily="18" charset="0"/>
              </a:rPr>
              <a:t>спостерігає</a:t>
            </a:r>
            <a:r>
              <a:rPr lang="ru-RU" b="1" i="1" dirty="0" smtClean="0">
                <a:solidFill>
                  <a:srgbClr val="FF0000"/>
                </a:solidFill>
                <a:latin typeface="Georgia" pitchFamily="18" charset="0"/>
              </a:rPr>
              <a:t> за </a:t>
            </a:r>
            <a:r>
              <a:rPr lang="ru-RU" b="1" i="1" dirty="0" err="1" smtClean="0">
                <a:solidFill>
                  <a:srgbClr val="FF0000"/>
                </a:solidFill>
                <a:latin typeface="Georgia" pitchFamily="18" charset="0"/>
              </a:rPr>
              <a:t>діаметром</a:t>
            </a:r>
            <a:r>
              <a:rPr lang="ru-RU" b="1" i="1" dirty="0" smtClean="0">
                <a:solidFill>
                  <a:srgbClr val="FF0000"/>
                </a:solidFill>
                <a:latin typeface="Georgia" pitchFamily="18" charset="0"/>
              </a:rPr>
              <a:t> </a:t>
            </a:r>
            <a:r>
              <a:rPr lang="ru-RU" b="1" i="1" dirty="0" err="1" smtClean="0">
                <a:solidFill>
                  <a:srgbClr val="FF0000"/>
                </a:solidFill>
                <a:latin typeface="Georgia" pitchFamily="18" charset="0"/>
              </a:rPr>
              <a:t>зіниць</a:t>
            </a:r>
            <a:r>
              <a:rPr lang="ru-RU" b="1" i="1" dirty="0" smtClean="0">
                <a:solidFill>
                  <a:srgbClr val="FF0000"/>
                </a:solidFill>
                <a:latin typeface="Georgia" pitchFamily="18" charset="0"/>
              </a:rPr>
              <a:t>.</a:t>
            </a:r>
          </a:p>
          <a:p>
            <a:pPr algn="just" fontAlgn="auto">
              <a:spcAft>
                <a:spcPts val="0"/>
              </a:spcAft>
              <a:buFont typeface="Wingdings" pitchFamily="2" charset="2"/>
              <a:buChar char="Ø"/>
              <a:defRPr/>
            </a:pPr>
            <a:r>
              <a:rPr lang="ru-RU" b="1" i="1" dirty="0" smtClean="0">
                <a:latin typeface="Georgia" pitchFamily="18" charset="0"/>
              </a:rPr>
              <a:t>При </a:t>
            </a:r>
            <a:r>
              <a:rPr lang="ru-RU" b="1" i="1" dirty="0" err="1" smtClean="0">
                <a:latin typeface="Georgia" pitchFamily="18" charset="0"/>
              </a:rPr>
              <a:t>появі</a:t>
            </a:r>
            <a:r>
              <a:rPr lang="ru-RU" b="1" i="1" dirty="0" smtClean="0">
                <a:latin typeface="Georgia" pitchFamily="18" charset="0"/>
              </a:rPr>
              <a:t> </a:t>
            </a:r>
            <a:r>
              <a:rPr lang="ru-RU" b="1" i="1" dirty="0" err="1" smtClean="0">
                <a:latin typeface="Georgia" pitchFamily="18" charset="0"/>
              </a:rPr>
              <a:t>дихання</a:t>
            </a:r>
            <a:r>
              <a:rPr lang="ru-RU" b="1" i="1" dirty="0" smtClean="0">
                <a:latin typeface="Georgia" pitchFamily="18" charset="0"/>
              </a:rPr>
              <a:t> </a:t>
            </a:r>
            <a:r>
              <a:rPr lang="ru-RU" b="1" i="1" dirty="0" err="1" smtClean="0">
                <a:latin typeface="Georgia" pitchFamily="18" charset="0"/>
              </a:rPr>
              <a:t>реанімаційна</a:t>
            </a:r>
            <a:r>
              <a:rPr lang="ru-RU" b="1" i="1" dirty="0" smtClean="0">
                <a:latin typeface="Georgia" pitchFamily="18" charset="0"/>
              </a:rPr>
              <a:t> </a:t>
            </a:r>
            <a:r>
              <a:rPr lang="ru-RU" b="1" i="1" dirty="0" err="1" smtClean="0">
                <a:latin typeface="Georgia" pitchFamily="18" charset="0"/>
              </a:rPr>
              <a:t>допомога</a:t>
            </a:r>
            <a:r>
              <a:rPr lang="ru-RU" b="1" i="1" dirty="0" smtClean="0">
                <a:latin typeface="Georgia" pitchFamily="18" charset="0"/>
              </a:rPr>
              <a:t> </a:t>
            </a:r>
            <a:r>
              <a:rPr lang="ru-RU" b="1" i="1" dirty="0" err="1" smtClean="0">
                <a:latin typeface="Georgia" pitchFamily="18" charset="0"/>
              </a:rPr>
              <a:t>припиняється</a:t>
            </a:r>
            <a:r>
              <a:rPr lang="ru-RU" b="1" i="1" dirty="0" smtClean="0">
                <a:latin typeface="Georgia" pitchFamily="18" charset="0"/>
              </a:rPr>
              <a:t>.</a:t>
            </a:r>
            <a:endParaRPr lang="ru-RU" b="1" dirty="0" smtClean="0">
              <a:solidFill>
                <a:srgbClr val="FF0000"/>
              </a:solidFill>
            </a:endParaRPr>
          </a:p>
          <a:p>
            <a:pPr fontAlgn="auto">
              <a:spcAft>
                <a:spcPts val="0"/>
              </a:spcAft>
              <a:buFont typeface="Arial" pitchFamily="34" charset="0"/>
              <a:buChar char="•"/>
              <a:defRPr/>
            </a:pPr>
            <a:endParaRPr lang="uk-UA" b="1" dirty="0" smtClean="0">
              <a:solidFill>
                <a:srgbClr val="FF0000"/>
              </a:solidFill>
            </a:endParaRPr>
          </a:p>
        </p:txBody>
      </p:sp>
      <p:pic>
        <p:nvPicPr>
          <p:cNvPr id="94211" name="Picture 4"/>
          <p:cNvPicPr>
            <a:picLocks noChangeAspect="1" noChangeArrowheads="1"/>
          </p:cNvPicPr>
          <p:nvPr/>
        </p:nvPicPr>
        <p:blipFill>
          <a:blip r:embed="rId2" cstate="print"/>
          <a:srcRect/>
          <a:stretch>
            <a:fillRect/>
          </a:stretch>
        </p:blipFill>
        <p:spPr bwMode="auto">
          <a:xfrm>
            <a:off x="1500188" y="3308350"/>
            <a:ext cx="6215062" cy="354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Прямоугольник 3"/>
          <p:cNvSpPr>
            <a:spLocks noChangeArrowheads="1"/>
          </p:cNvSpPr>
          <p:nvPr/>
        </p:nvSpPr>
        <p:spPr bwMode="auto">
          <a:xfrm>
            <a:off x="2286000" y="3105150"/>
            <a:ext cx="4572000" cy="1201738"/>
          </a:xfrm>
          <a:prstGeom prst="rect">
            <a:avLst/>
          </a:prstGeom>
          <a:noFill/>
          <a:ln w="9525">
            <a:noFill/>
            <a:miter lim="800000"/>
            <a:headEnd/>
            <a:tailEnd/>
          </a:ln>
        </p:spPr>
        <p:txBody>
          <a:bodyPr>
            <a:spAutoFit/>
          </a:bodyPr>
          <a:lstStyle/>
          <a:p>
            <a:r>
              <a:rPr lang="en-US">
                <a:latin typeface="Calibri" pitchFamily="34" charset="0"/>
              </a:rPr>
              <a:t>stack trace:</a:t>
            </a:r>
          </a:p>
          <a:p>
            <a:r>
              <a:rPr lang="en-US">
                <a:latin typeface="Calibri" pitchFamily="34" charset="0"/>
              </a:rPr>
              <a:t>stack trace:</a:t>
            </a:r>
          </a:p>
          <a:p>
            <a:endParaRPr lang="en-US">
              <a:latin typeface="Calibri" pitchFamily="34" charset="0"/>
            </a:endParaRPr>
          </a:p>
          <a:p>
            <a:endParaRPr lang="en-US">
              <a:latin typeface="Calibri" pitchFamily="34" charset="0"/>
            </a:endParaRPr>
          </a:p>
        </p:txBody>
      </p:sp>
      <p:sp>
        <p:nvSpPr>
          <p:cNvPr id="95234" name="TextBox 4"/>
          <p:cNvSpPr txBox="1">
            <a:spLocks noChangeArrowheads="1"/>
          </p:cNvSpPr>
          <p:nvPr/>
        </p:nvSpPr>
        <p:spPr bwMode="auto">
          <a:xfrm>
            <a:off x="500063" y="6283325"/>
            <a:ext cx="8143875" cy="400050"/>
          </a:xfrm>
          <a:prstGeom prst="rect">
            <a:avLst/>
          </a:prstGeom>
          <a:solidFill>
            <a:srgbClr val="FFFF00"/>
          </a:solidFill>
          <a:ln w="9525">
            <a:noFill/>
            <a:miter lim="800000"/>
            <a:headEnd/>
            <a:tailEnd/>
          </a:ln>
        </p:spPr>
        <p:txBody>
          <a:bodyPr>
            <a:spAutoFit/>
          </a:bodyPr>
          <a:lstStyle/>
          <a:p>
            <a:r>
              <a:rPr lang="uk-UA" sz="2000" b="1">
                <a:latin typeface="Calibri" pitchFamily="34" charset="0"/>
              </a:rPr>
              <a:t>Штучна вентиляція легенів – виконується до появи перших ознак життя</a:t>
            </a:r>
            <a:endParaRPr lang="ru-RU" sz="2000" b="1">
              <a:latin typeface="Calibri" pitchFamily="34" charset="0"/>
            </a:endParaRPr>
          </a:p>
        </p:txBody>
      </p:sp>
      <p:pic>
        <p:nvPicPr>
          <p:cNvPr id="95235" name="Picture 2" descr="D:\Малюнки\мал.5а.jpg"/>
          <p:cNvPicPr>
            <a:picLocks noChangeAspect="1" noChangeArrowheads="1"/>
          </p:cNvPicPr>
          <p:nvPr/>
        </p:nvPicPr>
        <p:blipFill>
          <a:blip r:embed="rId3" cstate="print"/>
          <a:srcRect l="1653" r="1653"/>
          <a:stretch>
            <a:fillRect/>
          </a:stretch>
        </p:blipFill>
        <p:spPr bwMode="auto">
          <a:xfrm>
            <a:off x="357188" y="0"/>
            <a:ext cx="8501062" cy="6000750"/>
          </a:xfrm>
          <a:prstGeom prst="rect">
            <a:avLst/>
          </a:prstGeom>
          <a:noFill/>
          <a:ln w="9525">
            <a:noFill/>
            <a:miter lim="800000"/>
            <a:headEnd/>
            <a:tailEnd/>
          </a:ln>
        </p:spPr>
      </p:pic>
    </p:spTree>
  </p:cSld>
  <p:clrMapOvr>
    <a:masterClrMapping/>
  </p:clrMapOvr>
  <p:transition spd="med">
    <p:wheel spokes="8"/>
    <p:sndAc>
      <p:stSnd>
        <p:snd r:embed="rId2" name="camera.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38" y="188913"/>
            <a:ext cx="8353425" cy="739775"/>
          </a:xfrm>
          <a:solidFill>
            <a:srgbClr val="FFFF00"/>
          </a:solidFill>
        </p:spPr>
        <p:txBody>
          <a:bodyPr rtlCol="0">
            <a:noAutofit/>
          </a:bodyPr>
          <a:lstStyle/>
          <a:p>
            <a:pPr marL="320040" indent="-320040" fontAlgn="auto">
              <a:spcAft>
                <a:spcPts val="0"/>
              </a:spcAft>
              <a:buClr>
                <a:schemeClr val="accent6">
                  <a:lumMod val="75000"/>
                </a:schemeClr>
              </a:buClr>
              <a:defRPr/>
            </a:pPr>
            <a:r>
              <a:rPr lang="ru-RU" sz="3600" b="1" dirty="0" err="1" smtClean="0">
                <a:solidFill>
                  <a:srgbClr val="FF0000"/>
                </a:solidFill>
              </a:rPr>
              <a:t>Помилки</a:t>
            </a:r>
            <a:r>
              <a:rPr lang="ru-RU" sz="3600" b="1" dirty="0" smtClean="0">
                <a:solidFill>
                  <a:srgbClr val="FF0000"/>
                </a:solidFill>
              </a:rPr>
              <a:t> при </a:t>
            </a:r>
            <a:r>
              <a:rPr lang="ru-RU" sz="3600" b="1" dirty="0" err="1" smtClean="0">
                <a:solidFill>
                  <a:srgbClr val="FF0000"/>
                </a:solidFill>
              </a:rPr>
              <a:t>проведені</a:t>
            </a:r>
            <a:r>
              <a:rPr lang="ru-RU" sz="3600" b="1" dirty="0" smtClean="0">
                <a:solidFill>
                  <a:srgbClr val="FF0000"/>
                </a:solidFill>
              </a:rPr>
              <a:t> ЗМС:</a:t>
            </a:r>
            <a:endParaRPr lang="uk-UA" sz="3600" b="1" dirty="0">
              <a:solidFill>
                <a:srgbClr val="FF0000"/>
              </a:solidFill>
            </a:endParaRPr>
          </a:p>
        </p:txBody>
      </p:sp>
      <p:sp>
        <p:nvSpPr>
          <p:cNvPr id="96258" name="Объект 2"/>
          <p:cNvSpPr>
            <a:spLocks noGrp="1"/>
          </p:cNvSpPr>
          <p:nvPr>
            <p:ph sz="quarter" idx="4294967295"/>
          </p:nvPr>
        </p:nvSpPr>
        <p:spPr>
          <a:xfrm>
            <a:off x="285750" y="981075"/>
            <a:ext cx="8501063" cy="5305425"/>
          </a:xfrm>
        </p:spPr>
        <p:txBody>
          <a:bodyPr/>
          <a:lstStyle/>
          <a:p>
            <a:pPr algn="just">
              <a:spcBef>
                <a:spcPct val="0"/>
              </a:spcBef>
            </a:pPr>
            <a:r>
              <a:rPr lang="ru-RU" b="1" smtClean="0"/>
              <a:t>- пацієнт на пружному підґрунті;</a:t>
            </a:r>
          </a:p>
          <a:p>
            <a:pPr algn="just">
              <a:spcBef>
                <a:spcPct val="0"/>
              </a:spcBef>
            </a:pPr>
            <a:r>
              <a:rPr lang="ru-RU" b="1" smtClean="0"/>
              <a:t>- неправильна техніка проведення масажу: руки збоку від грудини, нижче, вище, або не строго по серединній лінії;</a:t>
            </a:r>
          </a:p>
          <a:p>
            <a:pPr algn="just">
              <a:spcBef>
                <a:spcPct val="0"/>
              </a:spcBef>
            </a:pPr>
            <a:r>
              <a:rPr lang="ru-RU" b="1" smtClean="0"/>
              <a:t>- при проведенні масажу реаніматор опирається на пальці, відриває руки від грудини;</a:t>
            </a:r>
          </a:p>
          <a:p>
            <a:pPr algn="just">
              <a:spcBef>
                <a:spcPct val="0"/>
              </a:spcBef>
            </a:pPr>
            <a:r>
              <a:rPr lang="ru-RU" b="1" smtClean="0"/>
              <a:t>- перерва в проведенні закритого масажу більш ніж на 20 сек.</a:t>
            </a:r>
          </a:p>
          <a:p>
            <a:pPr algn="just">
              <a:spcBef>
                <a:spcPct val="0"/>
              </a:spcBef>
            </a:pPr>
            <a:r>
              <a:rPr lang="ru-RU" b="1" smtClean="0"/>
              <a:t>- різна амплітуда масажних рухів;</a:t>
            </a:r>
          </a:p>
          <a:p>
            <a:pPr algn="just">
              <a:spcBef>
                <a:spcPct val="0"/>
              </a:spcBef>
            </a:pPr>
            <a:r>
              <a:rPr lang="ru-RU" b="1" smtClean="0"/>
              <a:t>- не виконується частота 2:30</a:t>
            </a:r>
            <a:endParaRPr lang="uk-UA" b="1"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Заголовок 1"/>
          <p:cNvSpPr>
            <a:spLocks noGrp="1"/>
          </p:cNvSpPr>
          <p:nvPr>
            <p:ph type="title"/>
          </p:nvPr>
        </p:nvSpPr>
        <p:spPr>
          <a:xfrm>
            <a:off x="468313" y="188913"/>
            <a:ext cx="8455025" cy="668337"/>
          </a:xfrm>
          <a:solidFill>
            <a:srgbClr val="FFFF00"/>
          </a:solidFill>
        </p:spPr>
        <p:txBody>
          <a:bodyPr/>
          <a:lstStyle/>
          <a:p>
            <a:r>
              <a:rPr lang="uk-UA" sz="3200" b="1" smtClean="0"/>
              <a:t>Ознаки ефективності реанімаційних заходів:</a:t>
            </a:r>
          </a:p>
        </p:txBody>
      </p:sp>
      <p:sp>
        <p:nvSpPr>
          <p:cNvPr id="3" name="Объект 2"/>
          <p:cNvSpPr>
            <a:spLocks noGrp="1"/>
          </p:cNvSpPr>
          <p:nvPr>
            <p:ph sz="quarter" idx="4294967295"/>
          </p:nvPr>
        </p:nvSpPr>
        <p:spPr>
          <a:xfrm>
            <a:off x="357188" y="1143000"/>
            <a:ext cx="8358187" cy="3546475"/>
          </a:xfrm>
        </p:spPr>
        <p:txBody>
          <a:bodyPr rtlCol="0">
            <a:noAutofit/>
          </a:bodyPr>
          <a:lstStyle/>
          <a:p>
            <a:pPr fontAlgn="auto">
              <a:spcBef>
                <a:spcPts val="0"/>
              </a:spcBef>
              <a:spcAft>
                <a:spcPts val="0"/>
              </a:spcAft>
              <a:buFont typeface="Arial" pitchFamily="34" charset="0"/>
              <a:buChar char="•"/>
              <a:defRPr/>
            </a:pPr>
            <a:r>
              <a:rPr lang="uk-UA" sz="2800" b="1" dirty="0" smtClean="0">
                <a:solidFill>
                  <a:srgbClr val="7030A0"/>
                </a:solidFill>
              </a:rPr>
              <a:t>- звуження раніше розширених зіниць,</a:t>
            </a:r>
          </a:p>
          <a:p>
            <a:pPr fontAlgn="auto">
              <a:spcBef>
                <a:spcPts val="0"/>
              </a:spcBef>
              <a:spcAft>
                <a:spcPts val="0"/>
              </a:spcAft>
              <a:buFont typeface="Arial" pitchFamily="34" charset="0"/>
              <a:buChar char="•"/>
              <a:defRPr/>
            </a:pPr>
            <a:r>
              <a:rPr lang="uk-UA" sz="2800" b="1" dirty="0" smtClean="0">
                <a:solidFill>
                  <a:srgbClr val="7030A0"/>
                </a:solidFill>
              </a:rPr>
              <a:t>- зникнення блідості і зменшення ціанозу,</a:t>
            </a:r>
          </a:p>
          <a:p>
            <a:pPr fontAlgn="auto">
              <a:spcBef>
                <a:spcPts val="0"/>
              </a:spcBef>
              <a:spcAft>
                <a:spcPts val="0"/>
              </a:spcAft>
              <a:buFont typeface="Arial" pitchFamily="34" charset="0"/>
              <a:buChar char="•"/>
              <a:defRPr/>
            </a:pPr>
            <a:r>
              <a:rPr lang="uk-UA" sz="2800" b="1" dirty="0" smtClean="0">
                <a:solidFill>
                  <a:srgbClr val="7030A0"/>
                </a:solidFill>
              </a:rPr>
              <a:t>- пульсація великих артерій (перш за все сонної) відповідно частоті компресій грудної клітки.</a:t>
            </a:r>
          </a:p>
          <a:p>
            <a:pPr fontAlgn="auto">
              <a:spcBef>
                <a:spcPts val="0"/>
              </a:spcBef>
              <a:spcAft>
                <a:spcPts val="0"/>
              </a:spcAft>
              <a:buFont typeface="Arial" pitchFamily="34" charset="0"/>
              <a:buChar char="•"/>
              <a:defRPr/>
            </a:pPr>
            <a:r>
              <a:rPr lang="uk-UA" sz="2800" b="1" dirty="0" smtClean="0">
                <a:solidFill>
                  <a:srgbClr val="7030A0"/>
                </a:solidFill>
              </a:rPr>
              <a:t>- поява самостійних дихальних рухів.</a:t>
            </a:r>
          </a:p>
          <a:p>
            <a:pPr fontAlgn="auto">
              <a:spcBef>
                <a:spcPts val="0"/>
              </a:spcBef>
              <a:spcAft>
                <a:spcPts val="0"/>
              </a:spcAft>
              <a:buFont typeface="Arial" pitchFamily="34" charset="0"/>
              <a:buNone/>
              <a:defRPr/>
            </a:pPr>
            <a:endParaRPr lang="uk-UA" sz="2800" b="1" dirty="0" smtClean="0">
              <a:solidFill>
                <a:srgbClr val="7030A0"/>
              </a:solidFill>
            </a:endParaRPr>
          </a:p>
          <a:p>
            <a:pPr marL="46037" indent="0" fontAlgn="auto">
              <a:spcBef>
                <a:spcPts val="0"/>
              </a:spcBef>
              <a:spcAft>
                <a:spcPts val="0"/>
              </a:spcAft>
              <a:buFont typeface="Georgia" pitchFamily="18" charset="0"/>
              <a:buNone/>
              <a:defRPr/>
            </a:pPr>
            <a:r>
              <a:rPr lang="uk-UA" sz="2800" b="1" dirty="0" smtClean="0"/>
              <a:t>Якщо протягом 1-3 хв. немає ознак ефективності реанімації – необхідно перевірити правильність техніки проведення ЗМС та ШВЛ, якомога швидше усунути недоліки і продовжувати проведення реанімаційних заходів.</a:t>
            </a:r>
            <a:endParaRPr lang="uk-UA" sz="2800"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Прямоугольник 1"/>
          <p:cNvSpPr>
            <a:spLocks noChangeArrowheads="1"/>
          </p:cNvSpPr>
          <p:nvPr/>
        </p:nvSpPr>
        <p:spPr bwMode="auto">
          <a:xfrm>
            <a:off x="323850" y="500063"/>
            <a:ext cx="8534400" cy="5262562"/>
          </a:xfrm>
          <a:prstGeom prst="rect">
            <a:avLst/>
          </a:prstGeom>
          <a:noFill/>
          <a:ln w="9525">
            <a:noFill/>
            <a:miter lim="800000"/>
            <a:headEnd/>
            <a:tailEnd/>
          </a:ln>
        </p:spPr>
        <p:txBody>
          <a:bodyPr>
            <a:spAutoFit/>
          </a:bodyPr>
          <a:lstStyle/>
          <a:p>
            <a:pPr algn="just"/>
            <a:r>
              <a:rPr lang="uk-UA" sz="2800" b="1">
                <a:latin typeface="Calibri" pitchFamily="34" charset="0"/>
              </a:rPr>
              <a:t>Якщо, незважаючи на правильне проведення реанімації протягом 30 хвилин, ознаки клінічної смерті зберігаються, а спеціалізовану бригаду швидкої допомоги викликати неможливо, серцево-легеневу реанімацію можна припинити.</a:t>
            </a:r>
          </a:p>
          <a:p>
            <a:pPr algn="just"/>
            <a:endParaRPr lang="uk-UA" sz="2800">
              <a:latin typeface="Calibri" pitchFamily="34" charset="0"/>
            </a:endParaRPr>
          </a:p>
          <a:p>
            <a:pPr algn="just"/>
            <a:r>
              <a:rPr lang="ru-RU" sz="2800" b="1" i="1">
                <a:solidFill>
                  <a:srgbClr val="FF0000"/>
                </a:solidFill>
                <a:latin typeface="Calibri" pitchFamily="34" charset="0"/>
              </a:rPr>
              <a:t>Людина, що раптово загинула у вас на очах, не безнадійна. Пам'ятайте, що тільки ви можете йому допомогти. </a:t>
            </a:r>
          </a:p>
          <a:p>
            <a:pPr algn="just"/>
            <a:endParaRPr lang="ru-RU" sz="2800" b="1" i="1">
              <a:solidFill>
                <a:srgbClr val="FF0000"/>
              </a:solidFill>
              <a:latin typeface="Calibri" pitchFamily="34" charset="0"/>
            </a:endParaRPr>
          </a:p>
          <a:p>
            <a:pPr algn="just"/>
            <a:r>
              <a:rPr lang="ru-RU" sz="2800" b="1" i="1">
                <a:solidFill>
                  <a:srgbClr val="FF0000"/>
                </a:solidFill>
                <a:latin typeface="Calibri" pitchFamily="34" charset="0"/>
              </a:rPr>
              <a:t> Поспішайте, бо з кожною хвилиною його шанси на життя падають! </a:t>
            </a:r>
            <a:endParaRPr lang="uk-UA" sz="2800" b="1" i="1">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57188" y="357188"/>
            <a:ext cx="8358187" cy="3416300"/>
          </a:xfrm>
          <a:prstGeom prst="rect">
            <a:avLst/>
          </a:prstGeom>
          <a:noFill/>
          <a:ln w="9525">
            <a:noFill/>
            <a:miter lim="800000"/>
            <a:headEnd/>
            <a:tailEnd/>
          </a:ln>
        </p:spPr>
        <p:txBody>
          <a:bodyPr anchor="ctr">
            <a:spAutoFit/>
          </a:bodyPr>
          <a:lstStyle/>
          <a:p>
            <a:pPr algn="just">
              <a:tabLst>
                <a:tab pos="228600" algn="l"/>
              </a:tabLst>
            </a:pPr>
            <a:r>
              <a:rPr lang="uk-UA" sz="2400" b="1" i="1">
                <a:cs typeface="Times New Roman" pitchFamily="18" charset="0"/>
              </a:rPr>
              <a:t>         </a:t>
            </a:r>
            <a:r>
              <a:rPr lang="uk-UA" sz="2400" b="1" i="1">
                <a:solidFill>
                  <a:srgbClr val="FF0000"/>
                </a:solidFill>
                <a:cs typeface="Times New Roman" pitchFamily="18" charset="0"/>
              </a:rPr>
              <a:t>Людина, яка надає першу допомогу, повинна знати:</a:t>
            </a:r>
            <a:endParaRPr lang="ru-RU" sz="2400">
              <a:solidFill>
                <a:srgbClr val="FF0000"/>
              </a:solidFill>
            </a:endParaRPr>
          </a:p>
          <a:p>
            <a:pPr algn="just" eaLnBrk="0" hangingPunct="0">
              <a:buFontTx/>
              <a:buChar char="•"/>
              <a:tabLst>
                <a:tab pos="228600" algn="l"/>
              </a:tabLst>
            </a:pPr>
            <a:r>
              <a:rPr lang="uk-UA" sz="2400" b="1">
                <a:cs typeface="Times New Roman" pitchFamily="18" charset="0"/>
              </a:rPr>
              <a:t> основи роботи в екстремальних умовах;</a:t>
            </a:r>
            <a:endParaRPr lang="ru-RU" sz="2400" b="1"/>
          </a:p>
          <a:p>
            <a:pPr algn="just" eaLnBrk="0" hangingPunct="0">
              <a:buFontTx/>
              <a:buChar char="•"/>
              <a:tabLst>
                <a:tab pos="228600" algn="l"/>
              </a:tabLst>
            </a:pPr>
            <a:r>
              <a:rPr lang="uk-UA" sz="2400" b="1">
                <a:cs typeface="Times New Roman" pitchFamily="18" charset="0"/>
              </a:rPr>
              <a:t> ознаки (симптоми) порушень життєво важливих систем організму;</a:t>
            </a:r>
            <a:endParaRPr lang="ru-RU" sz="2400" b="1"/>
          </a:p>
          <a:p>
            <a:pPr algn="just" eaLnBrk="0" hangingPunct="0">
              <a:buFontTx/>
              <a:buChar char="•"/>
              <a:tabLst>
                <a:tab pos="228600" algn="l"/>
              </a:tabLst>
            </a:pPr>
            <a:r>
              <a:rPr lang="uk-UA" sz="2400" b="1">
                <a:cs typeface="Times New Roman" pitchFamily="18" charset="0"/>
              </a:rPr>
              <a:t> правила, методи та прийоми надання першої допомоги стосовно особливостей конкретної людини залежно від ситуації;</a:t>
            </a:r>
            <a:endParaRPr lang="ru-RU" sz="2400" b="1"/>
          </a:p>
          <a:p>
            <a:pPr algn="just" eaLnBrk="0" hangingPunct="0">
              <a:buFontTx/>
              <a:buChar char="•"/>
              <a:tabLst>
                <a:tab pos="228600" algn="l"/>
              </a:tabLst>
            </a:pPr>
            <a:r>
              <a:rPr lang="uk-UA" sz="2400" b="1">
                <a:cs typeface="Times New Roman" pitchFamily="18" charset="0"/>
              </a:rPr>
              <a:t> способи транспортування потерпілих.</a:t>
            </a:r>
            <a:endParaRPr lang="uk-UA"/>
          </a:p>
        </p:txBody>
      </p:sp>
      <p:pic>
        <p:nvPicPr>
          <p:cNvPr id="22530" name="Picture 7" descr="gfysrf"/>
          <p:cNvPicPr>
            <a:picLocks noChangeAspect="1" noChangeArrowheads="1"/>
          </p:cNvPicPr>
          <p:nvPr/>
        </p:nvPicPr>
        <p:blipFill>
          <a:blip r:embed="rId2" cstate="print"/>
          <a:srcRect/>
          <a:stretch>
            <a:fillRect/>
          </a:stretch>
        </p:blipFill>
        <p:spPr bwMode="auto">
          <a:xfrm>
            <a:off x="214313" y="3929063"/>
            <a:ext cx="3013075" cy="2000250"/>
          </a:xfrm>
          <a:prstGeom prst="rect">
            <a:avLst/>
          </a:prstGeom>
          <a:noFill/>
          <a:ln w="9525">
            <a:noFill/>
            <a:miter lim="800000"/>
            <a:headEnd/>
            <a:tailEnd/>
          </a:ln>
        </p:spPr>
      </p:pic>
      <p:pic>
        <p:nvPicPr>
          <p:cNvPr id="22531" name="Picture 10" descr="hfdhjhhhhhhhhhhhhhhhhhhh"/>
          <p:cNvPicPr>
            <a:picLocks noChangeAspect="1" noChangeArrowheads="1"/>
          </p:cNvPicPr>
          <p:nvPr/>
        </p:nvPicPr>
        <p:blipFill>
          <a:blip r:embed="rId3" cstate="print"/>
          <a:srcRect/>
          <a:stretch>
            <a:fillRect/>
          </a:stretch>
        </p:blipFill>
        <p:spPr bwMode="auto">
          <a:xfrm>
            <a:off x="5929313" y="4714875"/>
            <a:ext cx="3214687" cy="2143125"/>
          </a:xfrm>
          <a:prstGeom prst="rect">
            <a:avLst/>
          </a:prstGeom>
          <a:noFill/>
          <a:ln w="9525">
            <a:noFill/>
            <a:miter lim="800000"/>
            <a:headEnd/>
            <a:tailEnd/>
          </a:ln>
        </p:spPr>
      </p:pic>
      <p:pic>
        <p:nvPicPr>
          <p:cNvPr id="22532" name="Picture 7" descr="мед рукваичкт"/>
          <p:cNvPicPr>
            <a:picLocks noChangeAspect="1" noChangeArrowheads="1"/>
          </p:cNvPicPr>
          <p:nvPr/>
        </p:nvPicPr>
        <p:blipFill>
          <a:blip r:embed="rId4" cstate="print"/>
          <a:srcRect/>
          <a:stretch>
            <a:fillRect/>
          </a:stretch>
        </p:blipFill>
        <p:spPr bwMode="auto">
          <a:xfrm>
            <a:off x="3286125" y="4500563"/>
            <a:ext cx="28575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74638"/>
            <a:ext cx="9144000" cy="582612"/>
          </a:xfrm>
        </p:spPr>
        <p:txBody>
          <a:bodyPr rtlCol="0">
            <a:normAutofit fontScale="90000"/>
          </a:bodyPr>
          <a:lstStyle/>
          <a:p>
            <a:pPr fontAlgn="auto">
              <a:spcAft>
                <a:spcPts val="0"/>
              </a:spcAft>
              <a:defRPr/>
            </a:pPr>
            <a:r>
              <a:rPr lang="ru-RU" sz="4000" b="1" dirty="0"/>
              <a:t> </a:t>
            </a:r>
            <a:r>
              <a:rPr lang="ru-RU" sz="4000" b="1" dirty="0">
                <a:solidFill>
                  <a:srgbClr val="FF0000"/>
                </a:solidFill>
              </a:rPr>
              <a:t>СЛР </a:t>
            </a:r>
            <a:r>
              <a:rPr lang="ru-RU" sz="4000" b="1" dirty="0" err="1">
                <a:solidFill>
                  <a:srgbClr val="FF0000"/>
                </a:solidFill>
              </a:rPr>
              <a:t>дітям</a:t>
            </a:r>
            <a:r>
              <a:rPr lang="ru-RU" sz="4000" b="1" dirty="0">
                <a:solidFill>
                  <a:srgbClr val="FF0000"/>
                </a:solidFill>
              </a:rPr>
              <a:t> до 1 року (</a:t>
            </a:r>
            <a:r>
              <a:rPr lang="ru-RU" sz="4000" b="1" dirty="0" err="1">
                <a:solidFill>
                  <a:srgbClr val="FF0000"/>
                </a:solidFill>
              </a:rPr>
              <a:t>крім</a:t>
            </a:r>
            <a:r>
              <a:rPr lang="ru-RU" sz="4000" b="1" dirty="0">
                <a:solidFill>
                  <a:srgbClr val="FF0000"/>
                </a:solidFill>
              </a:rPr>
              <a:t> </a:t>
            </a:r>
            <a:r>
              <a:rPr lang="ru-RU" sz="4000" b="1" dirty="0" err="1" smtClean="0">
                <a:solidFill>
                  <a:srgbClr val="FF0000"/>
                </a:solidFill>
              </a:rPr>
              <a:t>новонароджених</a:t>
            </a:r>
            <a:r>
              <a:rPr lang="ru-RU" sz="4000" b="1" dirty="0" smtClean="0">
                <a:solidFill>
                  <a:srgbClr val="FF0000"/>
                </a:solidFill>
              </a:rPr>
              <a:t>)</a:t>
            </a:r>
            <a:endParaRPr lang="ru-RU" sz="4000" b="1" dirty="0">
              <a:solidFill>
                <a:srgbClr val="FF0000"/>
              </a:solidFill>
            </a:endParaRPr>
          </a:p>
        </p:txBody>
      </p:sp>
      <p:sp>
        <p:nvSpPr>
          <p:cNvPr id="99330" name="Rectangle 3"/>
          <p:cNvSpPr>
            <a:spLocks noGrp="1" noChangeArrowheads="1"/>
          </p:cNvSpPr>
          <p:nvPr>
            <p:ph type="body" idx="1"/>
          </p:nvPr>
        </p:nvSpPr>
        <p:spPr>
          <a:xfrm>
            <a:off x="285750" y="1643063"/>
            <a:ext cx="8643938" cy="4894262"/>
          </a:xfrm>
        </p:spPr>
        <p:txBody>
          <a:bodyPr/>
          <a:lstStyle/>
          <a:p>
            <a:pPr>
              <a:lnSpc>
                <a:spcPct val="80000"/>
              </a:lnSpc>
            </a:pPr>
            <a:r>
              <a:rPr lang="ru-RU" sz="2800" b="1" smtClean="0">
                <a:solidFill>
                  <a:srgbClr val="FF0000"/>
                </a:solidFill>
              </a:rPr>
              <a:t>Крок / дія </a:t>
            </a:r>
            <a:r>
              <a:rPr lang="uk-UA" sz="2800" b="1" smtClean="0">
                <a:solidFill>
                  <a:srgbClr val="FF0000"/>
                </a:solidFill>
              </a:rPr>
              <a:t>                         </a:t>
            </a:r>
          </a:p>
          <a:p>
            <a:pPr>
              <a:lnSpc>
                <a:spcPct val="80000"/>
              </a:lnSpc>
              <a:buFontTx/>
              <a:buNone/>
            </a:pPr>
            <a:r>
              <a:rPr lang="ru-RU" sz="1800" smtClean="0"/>
              <a:t> </a:t>
            </a:r>
            <a:r>
              <a:rPr lang="uk-UA" sz="1800" b="1" smtClean="0"/>
              <a:t>Дихальні шляхи</a:t>
            </a:r>
            <a:r>
              <a:rPr lang="uk-UA" sz="1800" smtClean="0"/>
              <a:t>                                                     Поплескування по спині і удар по  </a:t>
            </a:r>
          </a:p>
          <a:p>
            <a:pPr>
              <a:lnSpc>
                <a:spcPct val="80000"/>
              </a:lnSpc>
              <a:buFontTx/>
              <a:buNone/>
            </a:pPr>
            <a:r>
              <a:rPr lang="uk-UA" sz="1800" smtClean="0"/>
              <a:t>                                                                                     грудній клітці</a:t>
            </a:r>
            <a:r>
              <a:rPr lang="ru-RU" sz="1800" smtClean="0"/>
              <a:t> </a:t>
            </a:r>
            <a:endParaRPr lang="uk-UA" sz="1800" smtClean="0"/>
          </a:p>
          <a:p>
            <a:pPr>
              <a:lnSpc>
                <a:spcPct val="80000"/>
              </a:lnSpc>
              <a:buFontTx/>
              <a:buNone/>
            </a:pPr>
            <a:r>
              <a:rPr lang="ru-RU" sz="1800" b="1" smtClean="0"/>
              <a:t> </a:t>
            </a:r>
            <a:r>
              <a:rPr lang="uk-UA" sz="1800" b="1" smtClean="0"/>
              <a:t>Штучне дихання</a:t>
            </a:r>
            <a:r>
              <a:rPr lang="uk-UA" sz="1800" smtClean="0"/>
              <a:t>                         </a:t>
            </a:r>
          </a:p>
          <a:p>
            <a:pPr>
              <a:lnSpc>
                <a:spcPct val="80000"/>
              </a:lnSpc>
              <a:buFontTx/>
              <a:buNone/>
            </a:pPr>
            <a:r>
              <a:rPr lang="ru-RU" sz="1800" smtClean="0"/>
              <a:t> </a:t>
            </a:r>
            <a:r>
              <a:rPr lang="uk-UA" sz="1800" b="1" smtClean="0"/>
              <a:t>Обструкція дихальних</a:t>
            </a:r>
          </a:p>
          <a:p>
            <a:pPr>
              <a:lnSpc>
                <a:spcPct val="80000"/>
              </a:lnSpc>
              <a:buFontTx/>
              <a:buNone/>
            </a:pPr>
            <a:r>
              <a:rPr lang="uk-UA" sz="1800" b="1" smtClean="0"/>
              <a:t> шляхів стороннім тілом</a:t>
            </a:r>
            <a:r>
              <a:rPr lang="uk-UA" sz="1800" smtClean="0"/>
              <a:t>                                       Абдомінальній поштовх</a:t>
            </a:r>
          </a:p>
          <a:p>
            <a:pPr>
              <a:lnSpc>
                <a:spcPct val="80000"/>
              </a:lnSpc>
              <a:buFontTx/>
              <a:buNone/>
            </a:pPr>
            <a:r>
              <a:rPr lang="uk-UA" sz="1800" b="1" smtClean="0"/>
              <a:t>Закритий масаж серця</a:t>
            </a:r>
          </a:p>
          <a:p>
            <a:pPr>
              <a:lnSpc>
                <a:spcPct val="80000"/>
              </a:lnSpc>
              <a:buFontTx/>
              <a:buNone/>
            </a:pPr>
            <a:r>
              <a:rPr lang="uk-UA" sz="1800" b="1" smtClean="0"/>
              <a:t>Місце надавлювання</a:t>
            </a:r>
            <a:r>
              <a:rPr lang="uk-UA" sz="1800" smtClean="0"/>
              <a:t>                                             Безпосередньо нижче соскової   </a:t>
            </a:r>
          </a:p>
          <a:p>
            <a:pPr>
              <a:lnSpc>
                <a:spcPct val="80000"/>
              </a:lnSpc>
              <a:buFontTx/>
              <a:buNone/>
            </a:pPr>
            <a:r>
              <a:rPr lang="uk-UA" sz="1800" smtClean="0"/>
              <a:t>                                                                                     лінії</a:t>
            </a:r>
            <a:r>
              <a:rPr lang="ru-RU" sz="1800" smtClean="0"/>
              <a:t>  </a:t>
            </a:r>
          </a:p>
          <a:p>
            <a:pPr>
              <a:lnSpc>
                <a:spcPct val="80000"/>
              </a:lnSpc>
              <a:buFontTx/>
              <a:buNone/>
            </a:pPr>
            <a:r>
              <a:rPr lang="uk-UA" sz="1800" b="1" smtClean="0"/>
              <a:t>натискати сильно і швидко з повною декомпресією</a:t>
            </a:r>
            <a:r>
              <a:rPr lang="uk-UA" sz="1800" smtClean="0"/>
              <a:t> </a:t>
            </a:r>
          </a:p>
          <a:p>
            <a:pPr>
              <a:lnSpc>
                <a:spcPct val="80000"/>
              </a:lnSpc>
              <a:buFontTx/>
              <a:buNone/>
            </a:pPr>
            <a:r>
              <a:rPr lang="uk-UA" sz="1800" b="1" smtClean="0"/>
              <a:t>Техніка натискання на грудину                           </a:t>
            </a:r>
            <a:r>
              <a:rPr lang="uk-UA" sz="1800" smtClean="0"/>
              <a:t>Двома пальцями</a:t>
            </a:r>
            <a:r>
              <a:rPr lang="ru-RU" sz="1800" smtClean="0"/>
              <a:t> </a:t>
            </a:r>
          </a:p>
          <a:p>
            <a:pPr>
              <a:lnSpc>
                <a:spcPct val="80000"/>
              </a:lnSpc>
              <a:buFontTx/>
              <a:buNone/>
            </a:pPr>
            <a:r>
              <a:rPr lang="uk-UA" sz="1800" b="1" smtClean="0"/>
              <a:t>Глибина натискування на грудину                     </a:t>
            </a:r>
            <a:r>
              <a:rPr lang="uk-UA" sz="1800" smtClean="0"/>
              <a:t>1/3-1/2 товщини грудної клітки</a:t>
            </a:r>
            <a:r>
              <a:rPr lang="ru-RU" sz="1800" smtClean="0"/>
              <a:t> </a:t>
            </a:r>
            <a:endParaRPr lang="uk-UA" sz="1800" smtClean="0"/>
          </a:p>
          <a:p>
            <a:pPr>
              <a:lnSpc>
                <a:spcPct val="80000"/>
              </a:lnSpc>
              <a:buFontTx/>
              <a:buNone/>
            </a:pPr>
            <a:r>
              <a:rPr lang="uk-UA" sz="1800" b="1" smtClean="0"/>
              <a:t>Частота натискувань на грудину   </a:t>
            </a:r>
            <a:r>
              <a:rPr lang="uk-UA" sz="1800" smtClean="0"/>
              <a:t>                      Близько 100 в 1 хв.</a:t>
            </a:r>
          </a:p>
          <a:p>
            <a:pPr>
              <a:lnSpc>
                <a:spcPct val="80000"/>
              </a:lnSpc>
              <a:buFontTx/>
              <a:buNone/>
            </a:pPr>
            <a:r>
              <a:rPr lang="uk-UA" sz="1800" b="1" smtClean="0"/>
              <a:t>Дефібриляція </a:t>
            </a:r>
            <a:r>
              <a:rPr lang="uk-UA" sz="1800" smtClean="0"/>
              <a:t>                                                           Н</a:t>
            </a:r>
            <a:r>
              <a:rPr lang="ru-RU" sz="1800" smtClean="0"/>
              <a:t>е рекомендован</a:t>
            </a:r>
            <a:r>
              <a:rPr lang="uk-UA" sz="1800" smtClean="0"/>
              <a:t>о для дітей віком        </a:t>
            </a:r>
          </a:p>
          <a:p>
            <a:pPr>
              <a:lnSpc>
                <a:spcPct val="80000"/>
              </a:lnSpc>
              <a:buFontTx/>
              <a:buNone/>
            </a:pPr>
            <a:r>
              <a:rPr lang="uk-UA" sz="1800" smtClean="0"/>
              <a:t>                                                                                      до 1року      </a:t>
            </a:r>
          </a:p>
          <a:p>
            <a:pPr>
              <a:lnSpc>
                <a:spcPct val="80000"/>
              </a:lnSpc>
              <a:buFontTx/>
              <a:buNone/>
            </a:pPr>
            <a:r>
              <a:rPr lang="uk-UA" sz="1800" smtClean="0"/>
              <a:t>                                                                </a:t>
            </a:r>
            <a:endParaRPr lang="ru-RU" sz="1800" smtClean="0"/>
          </a:p>
        </p:txBody>
      </p:sp>
      <p:sp>
        <p:nvSpPr>
          <p:cNvPr id="99331" name="Line 4"/>
          <p:cNvSpPr>
            <a:spLocks noChangeShapeType="1"/>
          </p:cNvSpPr>
          <p:nvPr/>
        </p:nvSpPr>
        <p:spPr bwMode="auto">
          <a:xfrm>
            <a:off x="3419475" y="2205038"/>
            <a:ext cx="936625" cy="0"/>
          </a:xfrm>
          <a:prstGeom prst="line">
            <a:avLst/>
          </a:prstGeom>
          <a:noFill/>
          <a:ln w="9525">
            <a:solidFill>
              <a:schemeClr val="tx1"/>
            </a:solidFill>
            <a:round/>
            <a:headEnd/>
            <a:tailEnd type="triangle" w="med" len="med"/>
          </a:ln>
        </p:spPr>
        <p:txBody>
          <a:bodyPr/>
          <a:lstStyle/>
          <a:p>
            <a:endParaRPr lang="ru-RU"/>
          </a:p>
        </p:txBody>
      </p:sp>
      <p:sp>
        <p:nvSpPr>
          <p:cNvPr id="99332" name="Line 5"/>
          <p:cNvSpPr>
            <a:spLocks noChangeShapeType="1"/>
          </p:cNvSpPr>
          <p:nvPr/>
        </p:nvSpPr>
        <p:spPr bwMode="auto">
          <a:xfrm>
            <a:off x="3348038" y="3284538"/>
            <a:ext cx="1079500" cy="0"/>
          </a:xfrm>
          <a:prstGeom prst="line">
            <a:avLst/>
          </a:prstGeom>
          <a:noFill/>
          <a:ln w="9525">
            <a:solidFill>
              <a:schemeClr val="tx1"/>
            </a:solidFill>
            <a:round/>
            <a:headEnd/>
            <a:tailEnd type="triangle" w="med" len="med"/>
          </a:ln>
        </p:spPr>
        <p:txBody>
          <a:bodyPr/>
          <a:lstStyle/>
          <a:p>
            <a:endParaRPr lang="ru-RU"/>
          </a:p>
        </p:txBody>
      </p:sp>
      <p:sp>
        <p:nvSpPr>
          <p:cNvPr id="99333" name="Line 6"/>
          <p:cNvSpPr>
            <a:spLocks noChangeShapeType="1"/>
          </p:cNvSpPr>
          <p:nvPr/>
        </p:nvSpPr>
        <p:spPr bwMode="auto">
          <a:xfrm>
            <a:off x="3348038" y="3860800"/>
            <a:ext cx="1152525" cy="0"/>
          </a:xfrm>
          <a:prstGeom prst="line">
            <a:avLst/>
          </a:prstGeom>
          <a:noFill/>
          <a:ln w="9525">
            <a:solidFill>
              <a:schemeClr val="tx1"/>
            </a:solidFill>
            <a:round/>
            <a:headEnd/>
            <a:tailEnd type="triangle" w="med" len="med"/>
          </a:ln>
        </p:spPr>
        <p:txBody>
          <a:bodyPr/>
          <a:lstStyle/>
          <a:p>
            <a:endParaRPr lang="ru-RU"/>
          </a:p>
        </p:txBody>
      </p:sp>
      <p:sp>
        <p:nvSpPr>
          <p:cNvPr id="99334" name="Line 7"/>
          <p:cNvSpPr>
            <a:spLocks noChangeShapeType="1"/>
          </p:cNvSpPr>
          <p:nvPr/>
        </p:nvSpPr>
        <p:spPr bwMode="auto">
          <a:xfrm>
            <a:off x="3995738" y="4724400"/>
            <a:ext cx="647700" cy="0"/>
          </a:xfrm>
          <a:prstGeom prst="line">
            <a:avLst/>
          </a:prstGeom>
          <a:noFill/>
          <a:ln w="9525">
            <a:solidFill>
              <a:schemeClr val="tx1"/>
            </a:solidFill>
            <a:round/>
            <a:headEnd/>
            <a:tailEnd type="triangle" w="med" len="med"/>
          </a:ln>
        </p:spPr>
        <p:txBody>
          <a:bodyPr/>
          <a:lstStyle/>
          <a:p>
            <a:endParaRPr lang="ru-RU"/>
          </a:p>
        </p:txBody>
      </p:sp>
      <p:sp>
        <p:nvSpPr>
          <p:cNvPr id="99335" name="Line 8"/>
          <p:cNvSpPr>
            <a:spLocks noChangeShapeType="1"/>
          </p:cNvSpPr>
          <p:nvPr/>
        </p:nvSpPr>
        <p:spPr bwMode="auto">
          <a:xfrm>
            <a:off x="4284663" y="5013325"/>
            <a:ext cx="358775" cy="0"/>
          </a:xfrm>
          <a:prstGeom prst="line">
            <a:avLst/>
          </a:prstGeom>
          <a:noFill/>
          <a:ln w="9525">
            <a:solidFill>
              <a:schemeClr val="tx1"/>
            </a:solidFill>
            <a:round/>
            <a:headEnd/>
            <a:tailEnd type="triangle" w="med" len="med"/>
          </a:ln>
        </p:spPr>
        <p:txBody>
          <a:bodyPr/>
          <a:lstStyle/>
          <a:p>
            <a:endParaRPr lang="ru-RU"/>
          </a:p>
        </p:txBody>
      </p:sp>
      <p:sp>
        <p:nvSpPr>
          <p:cNvPr id="99336" name="Line 9"/>
          <p:cNvSpPr>
            <a:spLocks noChangeShapeType="1"/>
          </p:cNvSpPr>
          <p:nvPr/>
        </p:nvSpPr>
        <p:spPr bwMode="auto">
          <a:xfrm>
            <a:off x="4284663" y="5300663"/>
            <a:ext cx="358775" cy="0"/>
          </a:xfrm>
          <a:prstGeom prst="line">
            <a:avLst/>
          </a:prstGeom>
          <a:noFill/>
          <a:ln w="9525">
            <a:solidFill>
              <a:schemeClr val="tx1"/>
            </a:solidFill>
            <a:round/>
            <a:headEnd/>
            <a:tailEnd type="triangle" w="med" len="med"/>
          </a:ln>
        </p:spPr>
        <p:txBody>
          <a:bodyPr/>
          <a:lstStyle/>
          <a:p>
            <a:endParaRPr lang="ru-RU"/>
          </a:p>
        </p:txBody>
      </p:sp>
      <p:sp>
        <p:nvSpPr>
          <p:cNvPr id="99337" name="Line 10"/>
          <p:cNvSpPr>
            <a:spLocks noChangeShapeType="1"/>
          </p:cNvSpPr>
          <p:nvPr/>
        </p:nvSpPr>
        <p:spPr bwMode="auto">
          <a:xfrm>
            <a:off x="3924300" y="5589588"/>
            <a:ext cx="719138" cy="0"/>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r>
              <a:rPr lang="ru-RU" b="1" smtClean="0"/>
              <a:t> </a:t>
            </a:r>
            <a:r>
              <a:rPr lang="ru-RU" b="1" smtClean="0">
                <a:solidFill>
                  <a:srgbClr val="FF0000"/>
                </a:solidFill>
              </a:rPr>
              <a:t>СЛР (</a:t>
            </a:r>
            <a:r>
              <a:rPr lang="ru-RU" sz="3200" b="1" smtClean="0">
                <a:solidFill>
                  <a:srgbClr val="FF0000"/>
                </a:solidFill>
              </a:rPr>
              <a:t>Діти у віці 1 року - 8 років)</a:t>
            </a:r>
          </a:p>
        </p:txBody>
      </p:sp>
      <p:sp>
        <p:nvSpPr>
          <p:cNvPr id="35843" name="Rectangle 3"/>
          <p:cNvSpPr>
            <a:spLocks noGrp="1" noChangeArrowheads="1"/>
          </p:cNvSpPr>
          <p:nvPr>
            <p:ph type="body" idx="1"/>
          </p:nvPr>
        </p:nvSpPr>
        <p:spPr>
          <a:xfrm>
            <a:off x="468313" y="1773238"/>
            <a:ext cx="8675687" cy="4751387"/>
          </a:xfrm>
        </p:spPr>
        <p:txBody>
          <a:bodyPr rtlCol="0">
            <a:normAutofit lnSpcReduction="10000"/>
          </a:bodyPr>
          <a:lstStyle/>
          <a:p>
            <a:pPr fontAlgn="auto">
              <a:lnSpc>
                <a:spcPct val="80000"/>
              </a:lnSpc>
              <a:spcAft>
                <a:spcPts val="0"/>
              </a:spcAft>
              <a:buFont typeface="Arial" pitchFamily="34" charset="0"/>
              <a:buChar char="•"/>
              <a:defRPr/>
            </a:pPr>
            <a:r>
              <a:rPr lang="ru-RU" sz="1800" b="1" dirty="0" err="1"/>
              <a:t>Крок</a:t>
            </a:r>
            <a:r>
              <a:rPr lang="ru-RU" sz="1800" b="1" dirty="0"/>
              <a:t> / </a:t>
            </a:r>
            <a:r>
              <a:rPr lang="ru-RU" sz="1800" b="1" dirty="0" err="1"/>
              <a:t>дія</a:t>
            </a:r>
            <a:r>
              <a:rPr lang="ru-RU" sz="1800" b="1" dirty="0"/>
              <a:t> </a:t>
            </a:r>
            <a:r>
              <a:rPr lang="uk-UA" sz="1800" b="1" dirty="0"/>
              <a:t>                         </a:t>
            </a:r>
          </a:p>
          <a:p>
            <a:pPr fontAlgn="auto">
              <a:lnSpc>
                <a:spcPct val="80000"/>
              </a:lnSpc>
              <a:spcAft>
                <a:spcPts val="0"/>
              </a:spcAft>
              <a:buFontTx/>
              <a:buNone/>
              <a:defRPr/>
            </a:pPr>
            <a:r>
              <a:rPr lang="ru-RU" sz="1800" dirty="0"/>
              <a:t> </a:t>
            </a:r>
            <a:r>
              <a:rPr lang="uk-UA" sz="1800" b="1" dirty="0"/>
              <a:t>Дихальні шляхи</a:t>
            </a:r>
            <a:r>
              <a:rPr lang="uk-UA" sz="1800" dirty="0"/>
              <a:t>                            </a:t>
            </a:r>
            <a:r>
              <a:rPr lang="uk-UA" sz="1800" dirty="0" smtClean="0"/>
              <a:t>             Закидання </a:t>
            </a:r>
            <a:r>
              <a:rPr lang="uk-UA" sz="1800" dirty="0"/>
              <a:t>голови</a:t>
            </a:r>
          </a:p>
          <a:p>
            <a:pPr fontAlgn="auto">
              <a:lnSpc>
                <a:spcPct val="80000"/>
              </a:lnSpc>
              <a:spcAft>
                <a:spcPts val="0"/>
              </a:spcAft>
              <a:buFontTx/>
              <a:buNone/>
              <a:defRPr/>
            </a:pPr>
            <a:r>
              <a:rPr lang="ru-RU" sz="1800" b="1" dirty="0"/>
              <a:t> </a:t>
            </a:r>
            <a:r>
              <a:rPr lang="uk-UA" sz="1800" b="1" dirty="0"/>
              <a:t>Штучне дихання</a:t>
            </a:r>
            <a:r>
              <a:rPr lang="uk-UA" sz="1800" dirty="0"/>
              <a:t>                           </a:t>
            </a:r>
            <a:r>
              <a:rPr lang="uk-UA" sz="1800" dirty="0" smtClean="0"/>
              <a:t>             Почати </a:t>
            </a:r>
            <a:r>
              <a:rPr lang="uk-UA" sz="1800" dirty="0"/>
              <a:t>з двох вдувань </a:t>
            </a:r>
            <a:r>
              <a:rPr lang="uk-UA" sz="1800" dirty="0" err="1"/>
              <a:t>продовженістью</a:t>
            </a:r>
            <a:r>
              <a:rPr lang="uk-UA" sz="1800" dirty="0"/>
              <a:t> 1 с</a:t>
            </a:r>
          </a:p>
          <a:p>
            <a:pPr fontAlgn="auto">
              <a:lnSpc>
                <a:spcPct val="80000"/>
              </a:lnSpc>
              <a:spcAft>
                <a:spcPts val="0"/>
              </a:spcAft>
              <a:buFontTx/>
              <a:buNone/>
              <a:defRPr/>
            </a:pPr>
            <a:r>
              <a:rPr lang="ru-RU" sz="1800" dirty="0"/>
              <a:t> </a:t>
            </a:r>
            <a:r>
              <a:rPr lang="uk-UA" sz="1800" b="1" dirty="0"/>
              <a:t>Обструкція дихальних</a:t>
            </a:r>
          </a:p>
          <a:p>
            <a:pPr fontAlgn="auto">
              <a:lnSpc>
                <a:spcPct val="80000"/>
              </a:lnSpc>
              <a:spcAft>
                <a:spcPts val="0"/>
              </a:spcAft>
              <a:buFontTx/>
              <a:buNone/>
              <a:defRPr/>
            </a:pPr>
            <a:r>
              <a:rPr lang="uk-UA" sz="1800" b="1" dirty="0"/>
              <a:t> шляхів стороннім тілом</a:t>
            </a:r>
            <a:r>
              <a:rPr lang="uk-UA" sz="1800" dirty="0"/>
              <a:t>                  </a:t>
            </a:r>
            <a:r>
              <a:rPr lang="uk-UA" sz="1800" dirty="0" smtClean="0"/>
              <a:t>         Абдомінальній </a:t>
            </a:r>
            <a:r>
              <a:rPr lang="uk-UA" sz="1800" dirty="0"/>
              <a:t>поштовх</a:t>
            </a:r>
          </a:p>
          <a:p>
            <a:pPr fontAlgn="auto">
              <a:lnSpc>
                <a:spcPct val="80000"/>
              </a:lnSpc>
              <a:spcAft>
                <a:spcPts val="0"/>
              </a:spcAft>
              <a:buFontTx/>
              <a:buNone/>
              <a:defRPr/>
            </a:pPr>
            <a:r>
              <a:rPr lang="uk-UA" sz="1800" b="1" dirty="0"/>
              <a:t>Закритий масаж серця</a:t>
            </a:r>
          </a:p>
          <a:p>
            <a:pPr fontAlgn="auto">
              <a:lnSpc>
                <a:spcPct val="80000"/>
              </a:lnSpc>
              <a:spcAft>
                <a:spcPts val="0"/>
              </a:spcAft>
              <a:buFontTx/>
              <a:buNone/>
              <a:defRPr/>
            </a:pPr>
            <a:r>
              <a:rPr lang="uk-UA" sz="1800" b="1" dirty="0"/>
              <a:t>Місце надавлювання</a:t>
            </a:r>
            <a:r>
              <a:rPr lang="uk-UA" sz="1800" dirty="0"/>
              <a:t>                        </a:t>
            </a:r>
            <a:r>
              <a:rPr lang="uk-UA" sz="1800" dirty="0" smtClean="0"/>
              <a:t>         Посередині </a:t>
            </a:r>
            <a:r>
              <a:rPr lang="uk-UA" sz="1800" dirty="0"/>
              <a:t>грудної клітки між сосками</a:t>
            </a:r>
            <a:r>
              <a:rPr lang="ru-RU" sz="1800" dirty="0"/>
              <a:t> </a:t>
            </a:r>
          </a:p>
          <a:p>
            <a:pPr fontAlgn="auto">
              <a:lnSpc>
                <a:spcPct val="80000"/>
              </a:lnSpc>
              <a:spcAft>
                <a:spcPts val="0"/>
              </a:spcAft>
              <a:buFontTx/>
              <a:buNone/>
              <a:defRPr/>
            </a:pPr>
            <a:r>
              <a:rPr lang="uk-UA" sz="1800" b="1" dirty="0"/>
              <a:t>натискати сильно і швидко з повною декомпресією</a:t>
            </a:r>
            <a:r>
              <a:rPr lang="uk-UA" sz="1800" dirty="0"/>
              <a:t> </a:t>
            </a:r>
          </a:p>
          <a:p>
            <a:pPr fontAlgn="auto">
              <a:lnSpc>
                <a:spcPct val="80000"/>
              </a:lnSpc>
              <a:spcAft>
                <a:spcPts val="0"/>
              </a:spcAft>
              <a:buFontTx/>
              <a:buNone/>
              <a:defRPr/>
            </a:pPr>
            <a:r>
              <a:rPr lang="uk-UA" sz="1800" b="1" dirty="0"/>
              <a:t>Техніка натискання на грудину</a:t>
            </a:r>
            <a:r>
              <a:rPr lang="uk-UA" sz="1800" dirty="0"/>
              <a:t> </a:t>
            </a:r>
            <a:r>
              <a:rPr lang="uk-UA" sz="1800" dirty="0" smtClean="0"/>
              <a:t>               Двома </a:t>
            </a:r>
            <a:r>
              <a:rPr lang="uk-UA" sz="1800" dirty="0"/>
              <a:t>руками: основою долоні однієї              </a:t>
            </a:r>
          </a:p>
          <a:p>
            <a:pPr fontAlgn="auto">
              <a:lnSpc>
                <a:spcPct val="80000"/>
              </a:lnSpc>
              <a:spcAft>
                <a:spcPts val="0"/>
              </a:spcAft>
              <a:buFontTx/>
              <a:buNone/>
              <a:defRPr/>
            </a:pPr>
            <a:r>
              <a:rPr lang="uk-UA" sz="1800" dirty="0"/>
              <a:t>                                                          </a:t>
            </a:r>
            <a:r>
              <a:rPr lang="uk-UA" sz="1800" dirty="0" smtClean="0"/>
              <a:t>                руки</a:t>
            </a:r>
            <a:r>
              <a:rPr lang="uk-UA" sz="1800" dirty="0"/>
              <a:t>, накривши її зверху другою  </a:t>
            </a:r>
          </a:p>
          <a:p>
            <a:pPr fontAlgn="auto">
              <a:lnSpc>
                <a:spcPct val="80000"/>
              </a:lnSpc>
              <a:spcAft>
                <a:spcPts val="0"/>
              </a:spcAft>
              <a:buFontTx/>
              <a:buNone/>
              <a:defRPr/>
            </a:pPr>
            <a:r>
              <a:rPr lang="uk-UA" sz="1800" dirty="0"/>
              <a:t>                                                          </a:t>
            </a:r>
            <a:r>
              <a:rPr lang="uk-UA" sz="1800" dirty="0" smtClean="0"/>
              <a:t>                долонею</a:t>
            </a:r>
            <a:r>
              <a:rPr lang="ru-RU" sz="1800" dirty="0"/>
              <a:t> </a:t>
            </a:r>
            <a:r>
              <a:rPr lang="uk-UA" sz="1800" dirty="0"/>
              <a:t>долонею чи однією рукою (основою  </a:t>
            </a:r>
          </a:p>
          <a:p>
            <a:pPr fontAlgn="auto">
              <a:lnSpc>
                <a:spcPct val="80000"/>
              </a:lnSpc>
              <a:spcAft>
                <a:spcPts val="0"/>
              </a:spcAft>
              <a:buFontTx/>
              <a:buNone/>
              <a:defRPr/>
            </a:pPr>
            <a:r>
              <a:rPr lang="uk-UA" sz="1800" dirty="0"/>
              <a:t>                                                        </a:t>
            </a:r>
            <a:r>
              <a:rPr lang="uk-UA" sz="1800" dirty="0" smtClean="0"/>
              <a:t>                  </a:t>
            </a:r>
            <a:r>
              <a:rPr lang="uk-UA" sz="1800" dirty="0"/>
              <a:t>однієї руки) 1/3-1/2 товщини грудної клітки</a:t>
            </a:r>
            <a:r>
              <a:rPr lang="ru-RU" sz="1800" dirty="0"/>
              <a:t> </a:t>
            </a:r>
          </a:p>
          <a:p>
            <a:pPr fontAlgn="auto">
              <a:lnSpc>
                <a:spcPct val="80000"/>
              </a:lnSpc>
              <a:spcAft>
                <a:spcPts val="0"/>
              </a:spcAft>
              <a:buFontTx/>
              <a:buNone/>
              <a:defRPr/>
            </a:pPr>
            <a:r>
              <a:rPr lang="uk-UA" sz="1800" b="1" dirty="0"/>
              <a:t>Глибина натискування на грудину               </a:t>
            </a:r>
            <a:r>
              <a:rPr lang="uk-UA" sz="1800" dirty="0" smtClean="0"/>
              <a:t>1/3-1/2 </a:t>
            </a:r>
            <a:r>
              <a:rPr lang="uk-UA" sz="1800" dirty="0"/>
              <a:t>товщини грудної клітки</a:t>
            </a:r>
            <a:r>
              <a:rPr lang="ru-RU" sz="1800" dirty="0"/>
              <a:t> </a:t>
            </a:r>
            <a:endParaRPr lang="uk-UA" sz="1800" dirty="0"/>
          </a:p>
          <a:p>
            <a:pPr fontAlgn="auto">
              <a:lnSpc>
                <a:spcPct val="80000"/>
              </a:lnSpc>
              <a:spcAft>
                <a:spcPts val="0"/>
              </a:spcAft>
              <a:buFontTx/>
              <a:buNone/>
              <a:defRPr/>
            </a:pPr>
            <a:r>
              <a:rPr lang="uk-UA" sz="1800" b="1" dirty="0"/>
              <a:t>Частота натискувань на грудину   </a:t>
            </a:r>
            <a:r>
              <a:rPr lang="uk-UA" sz="1800" b="1" dirty="0" smtClean="0"/>
              <a:t>            </a:t>
            </a:r>
            <a:r>
              <a:rPr lang="uk-UA" sz="1800" dirty="0" smtClean="0"/>
              <a:t> </a:t>
            </a:r>
            <a:r>
              <a:rPr lang="uk-UA" sz="1800" dirty="0"/>
              <a:t>Близько 100 в 1 хв.</a:t>
            </a:r>
          </a:p>
          <a:p>
            <a:pPr fontAlgn="auto">
              <a:lnSpc>
                <a:spcPct val="80000"/>
              </a:lnSpc>
              <a:spcAft>
                <a:spcPts val="0"/>
              </a:spcAft>
              <a:buFontTx/>
              <a:buNone/>
              <a:defRPr/>
            </a:pPr>
            <a:r>
              <a:rPr lang="uk-UA" sz="1800" b="1" dirty="0" smtClean="0"/>
              <a:t>Дефібриляція </a:t>
            </a:r>
            <a:r>
              <a:rPr lang="uk-UA" sz="1800" dirty="0" smtClean="0"/>
              <a:t>                                                  Автоматичні </a:t>
            </a:r>
            <a:r>
              <a:rPr lang="uk-UA" sz="1800" dirty="0"/>
              <a:t>зовнішні дефібрилятори (</a:t>
            </a:r>
            <a:r>
              <a:rPr lang="uk-UA" sz="1800" dirty="0" err="1"/>
              <a:t>АЗД</a:t>
            </a:r>
            <a:r>
              <a:rPr lang="uk-UA" sz="1800" dirty="0"/>
              <a:t>)</a:t>
            </a:r>
          </a:p>
          <a:p>
            <a:pPr fontAlgn="auto">
              <a:lnSpc>
                <a:spcPct val="80000"/>
              </a:lnSpc>
              <a:spcAft>
                <a:spcPts val="0"/>
              </a:spcAft>
              <a:buFontTx/>
              <a:buNone/>
              <a:defRPr/>
            </a:pPr>
            <a:r>
              <a:rPr lang="uk-UA" sz="1800" dirty="0"/>
              <a:t>                                        </a:t>
            </a:r>
            <a:r>
              <a:rPr lang="uk-UA" sz="1800" dirty="0" smtClean="0"/>
              <a:t>                                    Використовувати </a:t>
            </a:r>
            <a:r>
              <a:rPr lang="uk-UA" sz="1800" dirty="0"/>
              <a:t>електроди/апаратуру для </a:t>
            </a:r>
            <a:r>
              <a:rPr lang="uk-UA" sz="1800" dirty="0" smtClean="0"/>
              <a:t>     </a:t>
            </a:r>
          </a:p>
          <a:p>
            <a:pPr fontAlgn="auto">
              <a:lnSpc>
                <a:spcPct val="80000"/>
              </a:lnSpc>
              <a:spcAft>
                <a:spcPts val="0"/>
              </a:spcAft>
              <a:buFontTx/>
              <a:buNone/>
              <a:defRPr/>
            </a:pPr>
            <a:r>
              <a:rPr lang="uk-UA" sz="1800" dirty="0" smtClean="0"/>
              <a:t>                                                                            дітей</a:t>
            </a:r>
            <a:r>
              <a:rPr lang="uk-UA" sz="1800" dirty="0"/>
              <a:t>. При її відсутності використовувати </a:t>
            </a:r>
            <a:r>
              <a:rPr lang="uk-UA" sz="1800" dirty="0" smtClean="0"/>
              <a:t> </a:t>
            </a:r>
          </a:p>
          <a:p>
            <a:pPr fontAlgn="auto">
              <a:lnSpc>
                <a:spcPct val="80000"/>
              </a:lnSpc>
              <a:spcAft>
                <a:spcPts val="0"/>
              </a:spcAft>
              <a:buFontTx/>
              <a:buNone/>
              <a:defRPr/>
            </a:pPr>
            <a:r>
              <a:rPr lang="uk-UA" sz="1800" dirty="0" smtClean="0"/>
              <a:t>                                                                            дефібрилятор </a:t>
            </a:r>
            <a:r>
              <a:rPr lang="uk-UA" sz="1800" dirty="0"/>
              <a:t>та електроди для дорослих</a:t>
            </a:r>
            <a:r>
              <a:rPr lang="ru-RU" sz="1800" dirty="0"/>
              <a:t>  </a:t>
            </a:r>
          </a:p>
        </p:txBody>
      </p:sp>
      <p:sp>
        <p:nvSpPr>
          <p:cNvPr id="100355" name="Line 4"/>
          <p:cNvSpPr>
            <a:spLocks noChangeShapeType="1"/>
          </p:cNvSpPr>
          <p:nvPr/>
        </p:nvSpPr>
        <p:spPr bwMode="auto">
          <a:xfrm>
            <a:off x="2771775" y="2276475"/>
            <a:ext cx="647700" cy="0"/>
          </a:xfrm>
          <a:prstGeom prst="line">
            <a:avLst/>
          </a:prstGeom>
          <a:noFill/>
          <a:ln w="9525">
            <a:solidFill>
              <a:schemeClr val="tx1"/>
            </a:solidFill>
            <a:round/>
            <a:headEnd/>
            <a:tailEnd type="triangle" w="med" len="med"/>
          </a:ln>
        </p:spPr>
        <p:txBody>
          <a:bodyPr/>
          <a:lstStyle/>
          <a:p>
            <a:endParaRPr lang="ru-RU"/>
          </a:p>
        </p:txBody>
      </p:sp>
      <p:sp>
        <p:nvSpPr>
          <p:cNvPr id="100356" name="Line 5"/>
          <p:cNvSpPr>
            <a:spLocks noChangeShapeType="1"/>
          </p:cNvSpPr>
          <p:nvPr/>
        </p:nvSpPr>
        <p:spPr bwMode="auto">
          <a:xfrm>
            <a:off x="2771775" y="2565400"/>
            <a:ext cx="720725" cy="0"/>
          </a:xfrm>
          <a:prstGeom prst="line">
            <a:avLst/>
          </a:prstGeom>
          <a:noFill/>
          <a:ln w="9525">
            <a:solidFill>
              <a:schemeClr val="tx1"/>
            </a:solidFill>
            <a:round/>
            <a:headEnd/>
            <a:tailEnd type="triangle" w="med" len="med"/>
          </a:ln>
        </p:spPr>
        <p:txBody>
          <a:bodyPr/>
          <a:lstStyle/>
          <a:p>
            <a:endParaRPr lang="ru-RU"/>
          </a:p>
        </p:txBody>
      </p:sp>
      <p:sp>
        <p:nvSpPr>
          <p:cNvPr id="100357" name="Line 6"/>
          <p:cNvSpPr>
            <a:spLocks noChangeShapeType="1"/>
          </p:cNvSpPr>
          <p:nvPr/>
        </p:nvSpPr>
        <p:spPr bwMode="auto">
          <a:xfrm>
            <a:off x="3276600" y="3068638"/>
            <a:ext cx="719138" cy="0"/>
          </a:xfrm>
          <a:prstGeom prst="line">
            <a:avLst/>
          </a:prstGeom>
          <a:noFill/>
          <a:ln w="9525">
            <a:solidFill>
              <a:schemeClr val="tx1"/>
            </a:solidFill>
            <a:round/>
            <a:headEnd/>
            <a:tailEnd type="triangle" w="med" len="med"/>
          </a:ln>
        </p:spPr>
        <p:txBody>
          <a:bodyPr/>
          <a:lstStyle/>
          <a:p>
            <a:endParaRPr lang="ru-RU"/>
          </a:p>
        </p:txBody>
      </p:sp>
      <p:sp>
        <p:nvSpPr>
          <p:cNvPr id="100358" name="Line 7"/>
          <p:cNvSpPr>
            <a:spLocks noChangeShapeType="1"/>
          </p:cNvSpPr>
          <p:nvPr/>
        </p:nvSpPr>
        <p:spPr bwMode="auto">
          <a:xfrm>
            <a:off x="3203575" y="3573463"/>
            <a:ext cx="792163" cy="0"/>
          </a:xfrm>
          <a:prstGeom prst="line">
            <a:avLst/>
          </a:prstGeom>
          <a:noFill/>
          <a:ln w="9525">
            <a:solidFill>
              <a:schemeClr val="tx1"/>
            </a:solidFill>
            <a:round/>
            <a:headEnd/>
            <a:tailEnd type="triangle" w="med" len="med"/>
          </a:ln>
        </p:spPr>
        <p:txBody>
          <a:bodyPr/>
          <a:lstStyle/>
          <a:p>
            <a:endParaRPr lang="ru-RU"/>
          </a:p>
        </p:txBody>
      </p:sp>
      <p:sp>
        <p:nvSpPr>
          <p:cNvPr id="100359" name="Line 8"/>
          <p:cNvSpPr>
            <a:spLocks noChangeShapeType="1"/>
          </p:cNvSpPr>
          <p:nvPr/>
        </p:nvSpPr>
        <p:spPr bwMode="auto">
          <a:xfrm>
            <a:off x="3059113" y="4437063"/>
            <a:ext cx="649287" cy="0"/>
          </a:xfrm>
          <a:prstGeom prst="line">
            <a:avLst/>
          </a:prstGeom>
          <a:noFill/>
          <a:ln w="9525">
            <a:solidFill>
              <a:schemeClr val="tx1"/>
            </a:solidFill>
            <a:round/>
            <a:headEnd/>
            <a:tailEnd type="triangle" w="med" len="med"/>
          </a:ln>
        </p:spPr>
        <p:txBody>
          <a:bodyPr/>
          <a:lstStyle/>
          <a:p>
            <a:endParaRPr lang="ru-RU"/>
          </a:p>
        </p:txBody>
      </p:sp>
      <p:sp>
        <p:nvSpPr>
          <p:cNvPr id="100360" name="Line 10"/>
          <p:cNvSpPr>
            <a:spLocks noChangeShapeType="1"/>
          </p:cNvSpPr>
          <p:nvPr/>
        </p:nvSpPr>
        <p:spPr bwMode="auto">
          <a:xfrm>
            <a:off x="4022725" y="4811713"/>
            <a:ext cx="482600" cy="46037"/>
          </a:xfrm>
          <a:prstGeom prst="line">
            <a:avLst/>
          </a:prstGeom>
          <a:noFill/>
          <a:ln w="9525">
            <a:solidFill>
              <a:schemeClr val="tx1"/>
            </a:solidFill>
            <a:round/>
            <a:headEnd/>
            <a:tailEnd type="triangle" w="med" len="med"/>
          </a:ln>
        </p:spPr>
        <p:txBody>
          <a:bodyPr/>
          <a:lstStyle/>
          <a:p>
            <a:endParaRPr lang="ru-RU"/>
          </a:p>
        </p:txBody>
      </p:sp>
      <p:sp>
        <p:nvSpPr>
          <p:cNvPr id="100361" name="Line 11"/>
          <p:cNvSpPr>
            <a:spLocks noChangeShapeType="1"/>
          </p:cNvSpPr>
          <p:nvPr/>
        </p:nvSpPr>
        <p:spPr bwMode="auto">
          <a:xfrm>
            <a:off x="3571875" y="5572125"/>
            <a:ext cx="792163" cy="0"/>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r>
              <a:rPr lang="ru-RU" sz="4000" b="1" smtClean="0"/>
              <a:t> </a:t>
            </a:r>
            <a:r>
              <a:rPr lang="ru-RU" sz="4000" b="1" smtClean="0">
                <a:solidFill>
                  <a:srgbClr val="FF0000"/>
                </a:solidFill>
              </a:rPr>
              <a:t>СЛР </a:t>
            </a:r>
            <a:r>
              <a:rPr lang="ru-RU" sz="3200" b="1" smtClean="0">
                <a:solidFill>
                  <a:srgbClr val="FF0000"/>
                </a:solidFill>
              </a:rPr>
              <a:t>дорослих</a:t>
            </a:r>
            <a:r>
              <a:rPr lang="ru-RU" sz="3200" smtClean="0">
                <a:solidFill>
                  <a:srgbClr val="FF0000"/>
                </a:solidFill>
              </a:rPr>
              <a:t> </a:t>
            </a:r>
            <a:r>
              <a:rPr lang="ru-RU" sz="3200" b="1" smtClean="0">
                <a:solidFill>
                  <a:srgbClr val="FF0000"/>
                </a:solidFill>
              </a:rPr>
              <a:t>та дітей старше 8 років</a:t>
            </a:r>
          </a:p>
        </p:txBody>
      </p:sp>
      <p:sp>
        <p:nvSpPr>
          <p:cNvPr id="101378" name="Rectangle 3"/>
          <p:cNvSpPr>
            <a:spLocks noGrp="1" noChangeArrowheads="1"/>
          </p:cNvSpPr>
          <p:nvPr>
            <p:ph type="body" idx="1"/>
          </p:nvPr>
        </p:nvSpPr>
        <p:spPr>
          <a:xfrm>
            <a:off x="468313" y="1773238"/>
            <a:ext cx="7989887" cy="4751387"/>
          </a:xfrm>
        </p:spPr>
        <p:txBody>
          <a:bodyPr/>
          <a:lstStyle/>
          <a:p>
            <a:pPr>
              <a:lnSpc>
                <a:spcPct val="80000"/>
              </a:lnSpc>
              <a:buFontTx/>
              <a:buNone/>
            </a:pPr>
            <a:r>
              <a:rPr lang="ru-RU" sz="1800" b="1" smtClean="0"/>
              <a:t>Крок / дія </a:t>
            </a:r>
            <a:r>
              <a:rPr lang="uk-UA" sz="1800" b="1" smtClean="0"/>
              <a:t>                         </a:t>
            </a:r>
          </a:p>
          <a:p>
            <a:pPr>
              <a:lnSpc>
                <a:spcPct val="80000"/>
              </a:lnSpc>
              <a:buFontTx/>
              <a:buNone/>
            </a:pPr>
            <a:r>
              <a:rPr lang="uk-UA" sz="1800" b="1" smtClean="0"/>
              <a:t>Дихальні шляхи</a:t>
            </a:r>
            <a:r>
              <a:rPr lang="uk-UA" sz="1800" smtClean="0"/>
              <a:t>                                 Закидання голови</a:t>
            </a:r>
          </a:p>
          <a:p>
            <a:pPr>
              <a:lnSpc>
                <a:spcPct val="80000"/>
              </a:lnSpc>
              <a:buFontTx/>
              <a:buNone/>
            </a:pPr>
            <a:r>
              <a:rPr lang="uk-UA" sz="1800" b="1" smtClean="0"/>
              <a:t>Штучне дихання</a:t>
            </a:r>
            <a:r>
              <a:rPr lang="uk-UA" sz="1800" smtClean="0"/>
              <a:t>                                Почати з двох вдувань продовженістью 1 с</a:t>
            </a:r>
          </a:p>
          <a:p>
            <a:pPr>
              <a:lnSpc>
                <a:spcPct val="80000"/>
              </a:lnSpc>
              <a:buFontTx/>
              <a:buNone/>
            </a:pPr>
            <a:r>
              <a:rPr lang="uk-UA" sz="1800" b="1" smtClean="0"/>
              <a:t>Обструкція дихальних</a:t>
            </a:r>
          </a:p>
          <a:p>
            <a:pPr>
              <a:lnSpc>
                <a:spcPct val="80000"/>
              </a:lnSpc>
              <a:buFontTx/>
              <a:buNone/>
            </a:pPr>
            <a:r>
              <a:rPr lang="uk-UA" sz="1800" b="1" smtClean="0"/>
              <a:t>шляхів стороннім тілом</a:t>
            </a:r>
            <a:r>
              <a:rPr lang="uk-UA" sz="1800" smtClean="0"/>
              <a:t>                  Абдомінальній поштовх</a:t>
            </a:r>
          </a:p>
          <a:p>
            <a:pPr>
              <a:lnSpc>
                <a:spcPct val="80000"/>
              </a:lnSpc>
              <a:buFontTx/>
              <a:buNone/>
            </a:pPr>
            <a:r>
              <a:rPr lang="uk-UA" sz="1800" b="1" smtClean="0"/>
              <a:t>Закритий масаж серця</a:t>
            </a:r>
          </a:p>
          <a:p>
            <a:pPr>
              <a:lnSpc>
                <a:spcPct val="80000"/>
              </a:lnSpc>
              <a:buFontTx/>
              <a:buNone/>
            </a:pPr>
            <a:r>
              <a:rPr lang="uk-UA" sz="1800" b="1" smtClean="0"/>
              <a:t>Місце надавлювання</a:t>
            </a:r>
            <a:r>
              <a:rPr lang="uk-UA" sz="1800" smtClean="0"/>
              <a:t>                        Посередині грудної клітки між сосками</a:t>
            </a:r>
            <a:r>
              <a:rPr lang="ru-RU" sz="1800" smtClean="0"/>
              <a:t> </a:t>
            </a:r>
          </a:p>
          <a:p>
            <a:pPr>
              <a:lnSpc>
                <a:spcPct val="80000"/>
              </a:lnSpc>
              <a:buFontTx/>
              <a:buNone/>
            </a:pPr>
            <a:r>
              <a:rPr lang="uk-UA" sz="1800" b="1" smtClean="0"/>
              <a:t>натискати сильно і швидко з повною декомпресією</a:t>
            </a:r>
            <a:r>
              <a:rPr lang="uk-UA" sz="1800" smtClean="0"/>
              <a:t> </a:t>
            </a:r>
          </a:p>
          <a:p>
            <a:pPr>
              <a:lnSpc>
                <a:spcPct val="80000"/>
              </a:lnSpc>
              <a:buFontTx/>
              <a:buNone/>
            </a:pPr>
            <a:r>
              <a:rPr lang="uk-UA" sz="1800" b="1" smtClean="0"/>
              <a:t>Техніка натискання на грудину</a:t>
            </a:r>
            <a:r>
              <a:rPr lang="uk-UA" sz="1800" smtClean="0"/>
              <a:t>              Двома руками: основою долоні однієї              </a:t>
            </a:r>
          </a:p>
          <a:p>
            <a:pPr>
              <a:lnSpc>
                <a:spcPct val="80000"/>
              </a:lnSpc>
              <a:buFontTx/>
              <a:buNone/>
            </a:pPr>
            <a:r>
              <a:rPr lang="uk-UA" sz="1800" smtClean="0"/>
              <a:t>                                                          руки, накривши її зверху другою долонею</a:t>
            </a:r>
            <a:r>
              <a:rPr lang="ru-RU" sz="1800" smtClean="0"/>
              <a:t> </a:t>
            </a:r>
          </a:p>
          <a:p>
            <a:pPr>
              <a:lnSpc>
                <a:spcPct val="80000"/>
              </a:lnSpc>
              <a:buFontTx/>
              <a:buNone/>
            </a:pPr>
            <a:r>
              <a:rPr lang="uk-UA" sz="1800" b="1" smtClean="0"/>
              <a:t>Глибина натискування на грудину</a:t>
            </a:r>
            <a:r>
              <a:rPr lang="uk-UA" sz="1800" smtClean="0"/>
              <a:t>              4-5 см</a:t>
            </a:r>
          </a:p>
          <a:p>
            <a:pPr>
              <a:lnSpc>
                <a:spcPct val="80000"/>
              </a:lnSpc>
              <a:buFontTx/>
              <a:buNone/>
            </a:pPr>
            <a:r>
              <a:rPr lang="uk-UA" sz="1800" b="1" smtClean="0"/>
              <a:t>Частота натискувань на грудину   </a:t>
            </a:r>
            <a:r>
              <a:rPr lang="uk-UA" sz="1800" smtClean="0"/>
              <a:t>            Близько 100 в 1 хв.</a:t>
            </a:r>
          </a:p>
          <a:p>
            <a:pPr>
              <a:lnSpc>
                <a:spcPct val="80000"/>
              </a:lnSpc>
              <a:buFontTx/>
              <a:buNone/>
            </a:pPr>
            <a:r>
              <a:rPr lang="uk-UA" sz="1800" b="1" smtClean="0"/>
              <a:t>Дефібриляція </a:t>
            </a:r>
            <a:r>
              <a:rPr lang="uk-UA" sz="1800" smtClean="0"/>
              <a:t>                                Автоматичні зовнішні дефібрилятори (АЗД)</a:t>
            </a:r>
          </a:p>
          <a:p>
            <a:pPr>
              <a:lnSpc>
                <a:spcPct val="80000"/>
              </a:lnSpc>
              <a:buFontTx/>
              <a:buNone/>
            </a:pPr>
            <a:r>
              <a:rPr lang="uk-UA" sz="1800" smtClean="0"/>
              <a:t>                                        Використовувати електроди/ апаратуру для дорослих</a:t>
            </a:r>
            <a:r>
              <a:rPr lang="ru-RU" sz="1800" smtClean="0"/>
              <a:t> </a:t>
            </a:r>
          </a:p>
        </p:txBody>
      </p:sp>
      <p:sp>
        <p:nvSpPr>
          <p:cNvPr id="101379" name="Line 5"/>
          <p:cNvSpPr>
            <a:spLocks noChangeShapeType="1"/>
          </p:cNvSpPr>
          <p:nvPr/>
        </p:nvSpPr>
        <p:spPr bwMode="auto">
          <a:xfrm>
            <a:off x="2771775" y="2205038"/>
            <a:ext cx="504825" cy="0"/>
          </a:xfrm>
          <a:prstGeom prst="line">
            <a:avLst/>
          </a:prstGeom>
          <a:noFill/>
          <a:ln w="9525">
            <a:solidFill>
              <a:schemeClr val="tx1"/>
            </a:solidFill>
            <a:round/>
            <a:headEnd/>
            <a:tailEnd type="triangle" w="med" len="med"/>
          </a:ln>
        </p:spPr>
        <p:txBody>
          <a:bodyPr/>
          <a:lstStyle/>
          <a:p>
            <a:endParaRPr lang="ru-RU"/>
          </a:p>
        </p:txBody>
      </p:sp>
      <p:sp>
        <p:nvSpPr>
          <p:cNvPr id="101380" name="Line 6"/>
          <p:cNvSpPr>
            <a:spLocks noChangeShapeType="1"/>
          </p:cNvSpPr>
          <p:nvPr/>
        </p:nvSpPr>
        <p:spPr bwMode="auto">
          <a:xfrm>
            <a:off x="2771775" y="2492375"/>
            <a:ext cx="504825" cy="0"/>
          </a:xfrm>
          <a:prstGeom prst="line">
            <a:avLst/>
          </a:prstGeom>
          <a:noFill/>
          <a:ln w="9525">
            <a:solidFill>
              <a:schemeClr val="tx1"/>
            </a:solidFill>
            <a:round/>
            <a:headEnd/>
            <a:tailEnd type="triangle" w="med" len="med"/>
          </a:ln>
        </p:spPr>
        <p:txBody>
          <a:bodyPr/>
          <a:lstStyle/>
          <a:p>
            <a:endParaRPr lang="ru-RU"/>
          </a:p>
        </p:txBody>
      </p:sp>
      <p:sp>
        <p:nvSpPr>
          <p:cNvPr id="101381" name="Line 7"/>
          <p:cNvSpPr>
            <a:spLocks noChangeShapeType="1"/>
          </p:cNvSpPr>
          <p:nvPr/>
        </p:nvSpPr>
        <p:spPr bwMode="auto">
          <a:xfrm>
            <a:off x="3203575" y="3068638"/>
            <a:ext cx="504825" cy="0"/>
          </a:xfrm>
          <a:prstGeom prst="line">
            <a:avLst/>
          </a:prstGeom>
          <a:noFill/>
          <a:ln w="9525">
            <a:solidFill>
              <a:schemeClr val="tx1"/>
            </a:solidFill>
            <a:round/>
            <a:headEnd/>
            <a:tailEnd type="triangle" w="med" len="med"/>
          </a:ln>
        </p:spPr>
        <p:txBody>
          <a:bodyPr/>
          <a:lstStyle/>
          <a:p>
            <a:endParaRPr lang="ru-RU"/>
          </a:p>
        </p:txBody>
      </p:sp>
      <p:sp>
        <p:nvSpPr>
          <p:cNvPr id="101382" name="Line 8"/>
          <p:cNvSpPr>
            <a:spLocks noChangeShapeType="1"/>
          </p:cNvSpPr>
          <p:nvPr/>
        </p:nvSpPr>
        <p:spPr bwMode="auto">
          <a:xfrm>
            <a:off x="3203575" y="3573463"/>
            <a:ext cx="504825" cy="0"/>
          </a:xfrm>
          <a:prstGeom prst="line">
            <a:avLst/>
          </a:prstGeom>
          <a:noFill/>
          <a:ln w="9525">
            <a:solidFill>
              <a:schemeClr val="tx1"/>
            </a:solidFill>
            <a:round/>
            <a:headEnd/>
            <a:tailEnd type="triangle" w="med" len="med"/>
          </a:ln>
        </p:spPr>
        <p:txBody>
          <a:bodyPr/>
          <a:lstStyle/>
          <a:p>
            <a:endParaRPr lang="ru-RU"/>
          </a:p>
        </p:txBody>
      </p:sp>
      <p:sp>
        <p:nvSpPr>
          <p:cNvPr id="101383" name="Line 9"/>
          <p:cNvSpPr>
            <a:spLocks noChangeShapeType="1"/>
          </p:cNvSpPr>
          <p:nvPr/>
        </p:nvSpPr>
        <p:spPr bwMode="auto">
          <a:xfrm>
            <a:off x="2700338" y="5229225"/>
            <a:ext cx="719137" cy="0"/>
          </a:xfrm>
          <a:prstGeom prst="line">
            <a:avLst/>
          </a:prstGeom>
          <a:noFill/>
          <a:ln w="9525">
            <a:solidFill>
              <a:schemeClr val="tx1"/>
            </a:solidFill>
            <a:round/>
            <a:headEnd/>
            <a:tailEnd type="triangle" w="med" len="med"/>
          </a:ln>
        </p:spPr>
        <p:txBody>
          <a:bodyPr/>
          <a:lstStyle/>
          <a:p>
            <a:endParaRPr lang="ru-RU"/>
          </a:p>
        </p:txBody>
      </p:sp>
      <p:sp>
        <p:nvSpPr>
          <p:cNvPr id="101384" name="Line 10"/>
          <p:cNvSpPr>
            <a:spLocks noChangeShapeType="1"/>
          </p:cNvSpPr>
          <p:nvPr/>
        </p:nvSpPr>
        <p:spPr bwMode="auto">
          <a:xfrm>
            <a:off x="3714750" y="4143375"/>
            <a:ext cx="504825" cy="0"/>
          </a:xfrm>
          <a:prstGeom prst="line">
            <a:avLst/>
          </a:prstGeom>
          <a:noFill/>
          <a:ln w="9525">
            <a:solidFill>
              <a:schemeClr val="tx1"/>
            </a:solidFill>
            <a:round/>
            <a:headEnd/>
            <a:tailEnd type="triangle" w="med" len="med"/>
          </a:ln>
        </p:spPr>
        <p:txBody>
          <a:bodyPr/>
          <a:lstStyle/>
          <a:p>
            <a:endParaRPr lang="ru-RU"/>
          </a:p>
        </p:txBody>
      </p:sp>
      <p:sp>
        <p:nvSpPr>
          <p:cNvPr id="101385" name="Line 11"/>
          <p:cNvSpPr>
            <a:spLocks noChangeShapeType="1"/>
          </p:cNvSpPr>
          <p:nvPr/>
        </p:nvSpPr>
        <p:spPr bwMode="auto">
          <a:xfrm>
            <a:off x="4071938" y="4643438"/>
            <a:ext cx="431800" cy="0"/>
          </a:xfrm>
          <a:prstGeom prst="line">
            <a:avLst/>
          </a:prstGeom>
          <a:noFill/>
          <a:ln w="9525">
            <a:solidFill>
              <a:schemeClr val="tx1"/>
            </a:solidFill>
            <a:round/>
            <a:headEnd/>
            <a:tailEnd type="triangle" w="med" len="med"/>
          </a:ln>
        </p:spPr>
        <p:txBody>
          <a:bodyPr/>
          <a:lstStyle/>
          <a:p>
            <a:endParaRPr lang="ru-RU"/>
          </a:p>
        </p:txBody>
      </p:sp>
      <p:sp>
        <p:nvSpPr>
          <p:cNvPr id="101386" name="Line 12"/>
          <p:cNvSpPr>
            <a:spLocks noChangeShapeType="1"/>
          </p:cNvSpPr>
          <p:nvPr/>
        </p:nvSpPr>
        <p:spPr bwMode="auto">
          <a:xfrm>
            <a:off x="4067175" y="4941888"/>
            <a:ext cx="144463" cy="0"/>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75"/>
            <a:ext cx="9144000" cy="6715125"/>
          </a:xfrm>
        </p:spPr>
        <p:txBody>
          <a:bodyPr rtlCol="0">
            <a:normAutofit/>
          </a:bodyPr>
          <a:lstStyle/>
          <a:p>
            <a:pPr fontAlgn="auto">
              <a:spcAft>
                <a:spcPts val="0"/>
              </a:spcAft>
              <a:buFont typeface="Arial" pitchFamily="34" charset="0"/>
              <a:buChar char="•"/>
              <a:defRPr/>
            </a:pPr>
            <a:r>
              <a:rPr lang="uk-UA" dirty="0" smtClean="0"/>
              <a:t>У дітей більше 8 років закритий масаж серця виконується за такими ж правилами, як і у дорослих.</a:t>
            </a:r>
            <a:endParaRPr lang="ru-RU" dirty="0" smtClean="0"/>
          </a:p>
          <a:p>
            <a:pPr fontAlgn="auto">
              <a:spcAft>
                <a:spcPts val="0"/>
              </a:spcAft>
              <a:buFont typeface="Arial" pitchFamily="34" charset="0"/>
              <a:buChar char="•"/>
              <a:defRPr/>
            </a:pPr>
            <a:r>
              <a:rPr lang="uk-UA" dirty="0" smtClean="0"/>
              <a:t>У дітей від 1 до 8 років - однією долонею.</a:t>
            </a:r>
            <a:endParaRPr lang="ru-RU" dirty="0" smtClean="0"/>
          </a:p>
          <a:p>
            <a:pPr fontAlgn="auto">
              <a:spcAft>
                <a:spcPts val="0"/>
              </a:spcAft>
              <a:buFont typeface="Arial" pitchFamily="34" charset="0"/>
              <a:buChar char="•"/>
              <a:defRPr/>
            </a:pPr>
            <a:r>
              <a:rPr lang="uk-UA" dirty="0" smtClean="0"/>
              <a:t>У дітей до 1 року - великим пальцем кисті руки.</a:t>
            </a:r>
          </a:p>
          <a:p>
            <a:pPr fontAlgn="auto">
              <a:spcAft>
                <a:spcPts val="0"/>
              </a:spcAft>
              <a:buFont typeface="Arial" pitchFamily="34" charset="0"/>
              <a:buNone/>
              <a:defRPr/>
            </a:pPr>
            <a:endParaRPr lang="ru-RU" dirty="0" smtClean="0"/>
          </a:p>
          <a:p>
            <a:pPr marL="177800" indent="0" fontAlgn="auto">
              <a:spcAft>
                <a:spcPts val="0"/>
              </a:spcAft>
              <a:buFont typeface="Arial" pitchFamily="34" charset="0"/>
              <a:buNone/>
              <a:defRPr/>
            </a:pPr>
            <a:r>
              <a:rPr lang="uk-UA" b="1" i="1" dirty="0" smtClean="0">
                <a:solidFill>
                  <a:srgbClr val="C00000"/>
                </a:solidFill>
              </a:rPr>
              <a:t>N.B.! У новонароджених точка компресії знаходиться в нижній третині груднини між </a:t>
            </a:r>
            <a:r>
              <a:rPr lang="uk-UA" b="1" i="1" dirty="0" err="1" smtClean="0">
                <a:solidFill>
                  <a:srgbClr val="C00000"/>
                </a:solidFill>
              </a:rPr>
              <a:t>середньососковою</a:t>
            </a:r>
            <a:r>
              <a:rPr lang="uk-UA" b="1" i="1" dirty="0" smtClean="0">
                <a:solidFill>
                  <a:srgbClr val="C00000"/>
                </a:solidFill>
              </a:rPr>
              <a:t> лінією та мечоподібним відростком. </a:t>
            </a:r>
            <a:endParaRPr lang="ru-RU" dirty="0" smtClean="0">
              <a:solidFill>
                <a:srgbClr val="C00000"/>
              </a:solidFill>
            </a:endParaRPr>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50"/>
            <a:ext cx="8686800" cy="6572250"/>
          </a:xfrm>
        </p:spPr>
        <p:txBody>
          <a:bodyPr rtlCol="0">
            <a:normAutofit/>
          </a:bodyPr>
          <a:lstStyle/>
          <a:p>
            <a:pPr marL="0" indent="0" fontAlgn="auto">
              <a:spcAft>
                <a:spcPts val="0"/>
              </a:spcAft>
              <a:buFont typeface="Arial" pitchFamily="34" charset="0"/>
              <a:buNone/>
              <a:defRPr/>
            </a:pPr>
            <a:r>
              <a:rPr lang="uk-UA" sz="4000" b="1" dirty="0" smtClean="0"/>
              <a:t>У новонароджених використовують 2 техніки непрямого масажу серця:</a:t>
            </a:r>
            <a:endParaRPr lang="ru-RU" sz="4000" dirty="0" smtClean="0"/>
          </a:p>
          <a:p>
            <a:pPr fontAlgn="auto">
              <a:spcAft>
                <a:spcPts val="0"/>
              </a:spcAft>
              <a:buFont typeface="Arial" pitchFamily="34" charset="0"/>
              <a:buChar char="•"/>
              <a:defRPr/>
            </a:pPr>
            <a:r>
              <a:rPr lang="uk-UA" sz="2400" b="1" dirty="0" smtClean="0">
                <a:solidFill>
                  <a:srgbClr val="C00000"/>
                </a:solidFill>
              </a:rPr>
              <a:t>Метод великих пальців</a:t>
            </a:r>
            <a:r>
              <a:rPr lang="uk-UA" sz="2400" dirty="0" smtClean="0">
                <a:solidFill>
                  <a:srgbClr val="C00000"/>
                </a:solidFill>
              </a:rPr>
              <a:t> </a:t>
            </a:r>
            <a:r>
              <a:rPr lang="uk-UA" sz="2400" dirty="0" smtClean="0"/>
              <a:t>- на груднину натискають подушечками двох великих пальців; одночасно решта пальців обох рук підтримує спинку дитини (цьому методу надають перевагу).</a:t>
            </a:r>
            <a:endParaRPr lang="ru-RU" sz="2400" dirty="0" smtClean="0"/>
          </a:p>
          <a:p>
            <a:pPr fontAlgn="auto">
              <a:spcAft>
                <a:spcPts val="0"/>
              </a:spcAft>
              <a:buFont typeface="Arial" pitchFamily="34" charset="0"/>
              <a:buChar char="•"/>
              <a:defRPr/>
            </a:pPr>
            <a:r>
              <a:rPr lang="uk-UA" sz="2400" b="1" dirty="0" smtClean="0">
                <a:solidFill>
                  <a:srgbClr val="C00000"/>
                </a:solidFill>
              </a:rPr>
              <a:t>Метод двох пальців</a:t>
            </a:r>
            <a:r>
              <a:rPr lang="uk-UA" sz="2400" dirty="0" smtClean="0">
                <a:solidFill>
                  <a:srgbClr val="C00000"/>
                </a:solidFill>
              </a:rPr>
              <a:t> </a:t>
            </a:r>
            <a:r>
              <a:rPr lang="uk-UA" sz="2400" dirty="0" smtClean="0"/>
              <a:t>– на груднину натискають кінчиками двох пальців однієї руки: другого і третього або третього та четвертого. Під час цього друга долоня підтримує спинку дитини. Цей метод застосовують у випадках, коли потрібен доступ до судин пуповини.</a:t>
            </a:r>
            <a:endParaRPr lang="ru-RU" sz="2400" dirty="0" smtClean="0"/>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144000" cy="7291388"/>
        </p:xfrm>
        <a:graphic>
          <a:graphicData uri="http://schemas.openxmlformats.org/drawingml/2006/table">
            <a:tbl>
              <a:tblPr/>
              <a:tblGrid>
                <a:gridCol w="1600200"/>
                <a:gridCol w="1600200"/>
                <a:gridCol w="1230313"/>
                <a:gridCol w="1231900"/>
                <a:gridCol w="1812925"/>
                <a:gridCol w="41275"/>
                <a:gridCol w="1627187"/>
              </a:tblGrid>
              <a:tr h="750888">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rgbClr val="FF0000"/>
                          </a:solidFill>
                          <a:effectLst/>
                          <a:latin typeface="Times New Roman" pitchFamily="18" charset="0"/>
                          <a:cs typeface="Calibri" pitchFamily="34" charset="0"/>
                        </a:rPr>
                        <a:t>Елемент</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rgbClr val="FF0000"/>
                          </a:solidFill>
                          <a:effectLst/>
                          <a:latin typeface="Times New Roman" pitchFamily="18" charset="0"/>
                          <a:cs typeface="Calibri" pitchFamily="34" charset="0"/>
                        </a:rPr>
                        <a:t>Дорослі</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rgbClr val="FF0000"/>
                          </a:solidFill>
                          <a:effectLst/>
                          <a:latin typeface="Times New Roman" pitchFamily="18" charset="0"/>
                          <a:cs typeface="Calibri" pitchFamily="34" charset="0"/>
                        </a:rPr>
                        <a:t>Діти</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rgbClr val="FF0000"/>
                          </a:solidFill>
                          <a:effectLst/>
                          <a:latin typeface="Times New Roman" pitchFamily="18" charset="0"/>
                          <a:cs typeface="Calibri" pitchFamily="34" charset="0"/>
                        </a:rPr>
                        <a:t>Немов-лята</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rgbClr val="FF0000"/>
                          </a:solidFill>
                          <a:effectLst/>
                          <a:latin typeface="Times New Roman" pitchFamily="18" charset="0"/>
                          <a:cs typeface="Calibri" pitchFamily="34" charset="0"/>
                        </a:rPr>
                        <a:t>Новонароджені</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ru-RU"/>
                    </a:p>
                  </a:txBody>
                  <a:tcPr/>
                </a:tc>
                <a:tc hMerge="1">
                  <a:txBody>
                    <a:bodyPr/>
                    <a:lstStyle/>
                    <a:p>
                      <a:endParaRPr lang="ru-RU"/>
                    </a:p>
                  </a:txBody>
                  <a:tcPr/>
                </a:tc>
              </a:tr>
              <a:tr h="646113">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Calibri" pitchFamily="34" charset="0"/>
                        </a:rPr>
                        <a:t>Послідовність СЛР</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cs typeface="Calibri" pitchFamily="34" charset="0"/>
                        </a:rPr>
                        <a:t>С-А-В</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ru-RU"/>
                    </a:p>
                  </a:txBody>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1" i="0" u="sng" strike="noStrike" cap="none" normalizeH="0" baseline="0" smtClean="0">
                          <a:ln>
                            <a:noFill/>
                          </a:ln>
                          <a:solidFill>
                            <a:schemeClr val="tx1"/>
                          </a:solidFill>
                          <a:effectLst/>
                          <a:latin typeface="Times New Roman" pitchFamily="18" charset="0"/>
                          <a:cs typeface="Calibri" pitchFamily="34" charset="0"/>
                        </a:rPr>
                        <a:t>А-В-С</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cs typeface="Calibri" pitchFamily="34" charset="0"/>
                        </a:rPr>
                        <a:t>С-А-В</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938213">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Calibri" pitchFamily="34" charset="0"/>
                        </a:rPr>
                        <a:t>Частота компресійних натискань</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cs typeface="Calibri" pitchFamily="34" charset="0"/>
                        </a:rPr>
                        <a:t>100-120 компресій на хвилину</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cs typeface="Calibri" pitchFamily="34" charset="0"/>
                        </a:rPr>
                        <a:t>90 компресій на хвилину</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ru-RU"/>
                    </a:p>
                  </a:txBody>
                  <a:tcPr/>
                </a:tc>
                <a:tc hMerge="1">
                  <a:txBody>
                    <a:bodyPr/>
                    <a:lstStyle/>
                    <a:p>
                      <a:endParaRPr lang="ru-RU"/>
                    </a:p>
                  </a:txBody>
                  <a:tcPr/>
                </a:tc>
              </a:tr>
              <a:tr h="433388">
                <a:tc rowSpan="2">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cs typeface="Calibri" pitchFamily="34" charset="0"/>
                        </a:rPr>
                        <a:t>Глибина компресій</a:t>
                      </a:r>
                      <a:r>
                        <a:rPr kumimoji="0" lang="uk-UA" sz="2400" b="0" i="0" u="none" strike="noStrike" cap="none" normalizeH="0" baseline="0" smtClean="0">
                          <a:ln>
                            <a:noFill/>
                          </a:ln>
                          <a:solidFill>
                            <a:schemeClr val="tx1"/>
                          </a:solidFill>
                          <a:effectLst/>
                          <a:latin typeface="Times New Roman" pitchFamily="18" charset="0"/>
                          <a:cs typeface="Calibri" pitchFamily="34" charset="0"/>
                        </a:rPr>
                        <a:t> </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6">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cs typeface="Calibri" pitchFamily="34" charset="0"/>
                        </a:rPr>
                        <a:t>На одну третину сагіттальної лінії на рівні грудної клітки</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11225">
                <a:tc v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Calibri" pitchFamily="34" charset="0"/>
                        </a:rPr>
                        <a:t>Не менше 5 см (не більше 6 см)</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Calibri" pitchFamily="34" charset="0"/>
                        </a:rPr>
                        <a:t>Близько 5 см</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Calibri" pitchFamily="34" charset="0"/>
                        </a:rPr>
                        <a:t>Близько 4 см</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uk-UA" sz="1400" b="1" i="0" u="none" strike="noStrike" cap="none" normalizeH="0" baseline="0" smtClean="0">
                          <a:ln>
                            <a:noFill/>
                          </a:ln>
                          <a:solidFill>
                            <a:schemeClr val="tx1"/>
                          </a:solidFill>
                          <a:effectLst/>
                          <a:latin typeface="Times New Roman" pitchFamily="18" charset="0"/>
                          <a:cs typeface="Calibri" pitchFamily="34" charset="0"/>
                        </a:rPr>
                        <a:t>На одну третину сагіттальної лінії на рівні грудної клітки - індивідуально</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ru-RU"/>
                    </a:p>
                  </a:txBody>
                  <a:tcPr/>
                </a:tc>
                <a:tc hMerge="1">
                  <a:txBody>
                    <a:bodyPr/>
                    <a:lstStyle/>
                    <a:p>
                      <a:endParaRPr lang="ru-RU"/>
                    </a:p>
                  </a:txBody>
                  <a:tcPr/>
                </a:tc>
              </a:tr>
              <a:tr h="3181350">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Calibri" pitchFamily="34" charset="0"/>
                        </a:rPr>
                        <a:t>Співвідно-шення "компресії: вдихи"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Calibri" pitchFamily="34" charset="0"/>
                        </a:rPr>
                        <a:t> (до  моменту інтубації трахеї)</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cs typeface="Calibri" pitchFamily="34" charset="0"/>
                        </a:rPr>
                        <a:t>30 : 2</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cs typeface="Calibri" pitchFamily="34" charset="0"/>
                        </a:rPr>
                        <a:t>(1 або 2 реаніматора)</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cs typeface="Calibri" pitchFamily="34" charset="0"/>
                        </a:rPr>
                        <a:t>30 : 2  (один реаніматор)</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2400" b="1" i="0" u="none" strike="noStrike" cap="none" normalizeH="0" baseline="0" smtClean="0">
                          <a:ln>
                            <a:noFill/>
                          </a:ln>
                          <a:solidFill>
                            <a:schemeClr val="tx1"/>
                          </a:solidFill>
                          <a:effectLst/>
                          <a:latin typeface="Times New Roman" pitchFamily="18" charset="0"/>
                          <a:cs typeface="Calibri" pitchFamily="34" charset="0"/>
                        </a:rPr>
                        <a:t>15 : 2  (2 медичних працівника)</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76337" marR="76337" marT="38169" marB="3816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ru-RU"/>
                    </a:p>
                  </a:txBody>
                  <a:tcPr/>
                </a:tc>
                <a:tc>
                  <a:txBody>
                    <a:bodyPr/>
                    <a:lstStyle/>
                    <a:p>
                      <a:pPr marL="30163"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Calibri" pitchFamily="34" charset="0"/>
                        </a:rPr>
                        <a:t>Якщо клінічна смерть спричинена асфіксією -співвідношення           </a:t>
                      </a:r>
                      <a:r>
                        <a:rPr kumimoji="0" lang="uk-UA" sz="1600" b="1" i="0" u="sng" strike="noStrike" cap="none" normalizeH="0" baseline="0" smtClean="0">
                          <a:ln>
                            <a:noFill/>
                          </a:ln>
                          <a:solidFill>
                            <a:schemeClr val="tx1"/>
                          </a:solidFill>
                          <a:effectLst/>
                          <a:latin typeface="Times New Roman" pitchFamily="18" charset="0"/>
                          <a:cs typeface="Calibri" pitchFamily="34" charset="0"/>
                        </a:rPr>
                        <a:t>"вдихи : компре-сії" </a:t>
                      </a:r>
                      <a:r>
                        <a:rPr kumimoji="0" lang="uk-UA" sz="1600" b="1" i="0" u="none" strike="noStrike" cap="none" normalizeH="0" baseline="0" smtClean="0">
                          <a:ln>
                            <a:noFill/>
                          </a:ln>
                          <a:solidFill>
                            <a:schemeClr val="tx1"/>
                          </a:solidFill>
                          <a:effectLst/>
                          <a:latin typeface="Times New Roman" pitchFamily="18" charset="0"/>
                          <a:cs typeface="Calibri" pitchFamily="34" charset="0"/>
                        </a:rPr>
                        <a:t>=  1 : 3       N.B.!   -  </a:t>
                      </a:r>
                      <a:r>
                        <a:rPr kumimoji="0" lang="uk-UA" sz="1600" b="1" i="0" u="sng" strike="noStrike" cap="none" normalizeH="0" baseline="0" smtClean="0">
                          <a:ln>
                            <a:noFill/>
                          </a:ln>
                          <a:solidFill>
                            <a:schemeClr val="tx1"/>
                          </a:solidFill>
                          <a:effectLst/>
                          <a:latin typeface="Times New Roman" pitchFamily="18" charset="0"/>
                          <a:cs typeface="Calibri" pitchFamily="34" charset="0"/>
                        </a:rPr>
                        <a:t>ABC </a:t>
                      </a:r>
                      <a:r>
                        <a:rPr kumimoji="0" lang="uk-UA" sz="1600" b="1" i="0" u="none" strike="noStrike" cap="none" normalizeH="0" baseline="0" smtClean="0">
                          <a:ln>
                            <a:noFill/>
                          </a:ln>
                          <a:solidFill>
                            <a:schemeClr val="tx1"/>
                          </a:solidFill>
                          <a:effectLst/>
                          <a:latin typeface="Times New Roman" pitchFamily="18" charset="0"/>
                          <a:cs typeface="Calibri" pitchFamily="34" charset="0"/>
                        </a:rPr>
                        <a:t>(виняток з загальних правил)</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2">
                  <a:txBody>
                    <a:bodyPr/>
                    <a:lstStyle/>
                    <a:p>
                      <a:pPr marL="8890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Times New Roman" pitchFamily="18" charset="0"/>
                          <a:cs typeface="Calibri" pitchFamily="34" charset="0"/>
                        </a:rPr>
                        <a:t>Якщо клінічна смерть спричинена кардіальною патологією - співвідношен-ня "компресії : вдихи"= 15 : 2              (як для дітей іншого віку)</a:t>
                      </a:r>
                      <a:endParaRPr kumimoji="0" lang="ru-RU" sz="2400" b="0" i="0" u="none" strike="noStrike" cap="none" normalizeH="0" baseline="0" smtClean="0">
                        <a:ln>
                          <a:noFill/>
                        </a:ln>
                        <a:solidFill>
                          <a:schemeClr val="tx1"/>
                        </a:solidFill>
                        <a:effectLst/>
                        <a:latin typeface="Times New Roman" pitchFamily="18" charset="0"/>
                        <a:cs typeface="Calibri"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ChangeAspect="1" noChangeArrowheads="1"/>
          </p:cNvPicPr>
          <p:nvPr/>
        </p:nvPicPr>
        <p:blipFill>
          <a:blip r:embed="rId2" cstate="print"/>
          <a:srcRect/>
          <a:stretch>
            <a:fillRect/>
          </a:stretch>
        </p:blipFill>
        <p:spPr bwMode="auto">
          <a:xfrm>
            <a:off x="428625" y="285750"/>
            <a:ext cx="8353425" cy="3429000"/>
          </a:xfrm>
          <a:prstGeom prst="rect">
            <a:avLst/>
          </a:prstGeom>
          <a:noFill/>
          <a:ln w="9525">
            <a:noFill/>
            <a:miter lim="800000"/>
            <a:headEnd/>
            <a:tailEnd/>
          </a:ln>
        </p:spPr>
      </p:pic>
      <p:sp>
        <p:nvSpPr>
          <p:cNvPr id="105474"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268291" name="Rectangle 3"/>
          <p:cNvSpPr>
            <a:spLocks noChangeArrowheads="1"/>
          </p:cNvSpPr>
          <p:nvPr/>
        </p:nvSpPr>
        <p:spPr bwMode="auto">
          <a:xfrm>
            <a:off x="642938" y="3714750"/>
            <a:ext cx="8040687" cy="2862263"/>
          </a:xfrm>
          <a:prstGeom prst="rect">
            <a:avLst/>
          </a:prstGeom>
          <a:noFill/>
          <a:ln w="9525">
            <a:noFill/>
            <a:miter lim="800000"/>
            <a:headEnd/>
            <a:tailEnd/>
          </a:ln>
          <a:effectLst/>
        </p:spPr>
        <p:txBody>
          <a:bodyPr anchor="ctr">
            <a:spAutoFit/>
          </a:bodyPr>
          <a:lstStyle/>
          <a:p>
            <a:pPr indent="447675"/>
            <a:r>
              <a:rPr lang="uk-UA" sz="2000" b="1" i="1">
                <a:solidFill>
                  <a:srgbClr val="FF0000"/>
                </a:solidFill>
                <a:latin typeface="Calibri" pitchFamily="34" charset="0"/>
                <a:cs typeface="Times New Roman" pitchFamily="18" charset="0"/>
              </a:rPr>
              <a:t>Методика проведення непрямого масажу серця у пацієнтів різного віку: </a:t>
            </a:r>
          </a:p>
          <a:p>
            <a:pPr indent="447675"/>
            <a:r>
              <a:rPr lang="uk-UA" sz="2000" b="1" i="1">
                <a:solidFill>
                  <a:srgbClr val="FF0000"/>
                </a:solidFill>
                <a:latin typeface="Calibri" pitchFamily="34" charset="0"/>
                <a:cs typeface="Times New Roman" pitchFamily="18" charset="0"/>
              </a:rPr>
              <a:t>а </a:t>
            </a:r>
            <a:r>
              <a:rPr lang="uk-UA" sz="2000" b="1">
                <a:solidFill>
                  <a:srgbClr val="FF0000"/>
                </a:solidFill>
                <a:latin typeface="Calibri" pitchFamily="34" charset="0"/>
                <a:cs typeface="Times New Roman" pitchFamily="18" charset="0"/>
              </a:rPr>
              <a:t>- </a:t>
            </a:r>
            <a:r>
              <a:rPr lang="uk-UA" sz="2000" b="1" i="1">
                <a:solidFill>
                  <a:srgbClr val="FF0000"/>
                </a:solidFill>
                <a:latin typeface="Calibri" pitchFamily="34" charset="0"/>
                <a:cs typeface="Times New Roman" pitchFamily="18" charset="0"/>
              </a:rPr>
              <a:t>дорослого; </a:t>
            </a:r>
          </a:p>
          <a:p>
            <a:pPr indent="447675"/>
            <a:r>
              <a:rPr lang="uk-UA" sz="2000" b="1" i="1">
                <a:solidFill>
                  <a:srgbClr val="FF0000"/>
                </a:solidFill>
                <a:latin typeface="Calibri" pitchFamily="34" charset="0"/>
                <a:cs typeface="Times New Roman" pitchFamily="18" charset="0"/>
              </a:rPr>
              <a:t>б - дитини; </a:t>
            </a:r>
          </a:p>
          <a:p>
            <a:pPr indent="447675"/>
            <a:r>
              <a:rPr lang="uk-UA" sz="2000" b="1" i="1">
                <a:solidFill>
                  <a:srgbClr val="FF0000"/>
                </a:solidFill>
                <a:latin typeface="Calibri" pitchFamily="34" charset="0"/>
                <a:cs typeface="Times New Roman" pitchFamily="18" charset="0"/>
              </a:rPr>
              <a:t>в </a:t>
            </a:r>
            <a:r>
              <a:rPr lang="uk-UA" sz="2000" b="1">
                <a:solidFill>
                  <a:srgbClr val="FF0000"/>
                </a:solidFill>
                <a:latin typeface="Calibri" pitchFamily="34" charset="0"/>
                <a:cs typeface="Times New Roman" pitchFamily="18" charset="0"/>
              </a:rPr>
              <a:t>- </a:t>
            </a:r>
            <a:r>
              <a:rPr lang="uk-UA" sz="2000" b="1" i="1">
                <a:solidFill>
                  <a:srgbClr val="FF0000"/>
                </a:solidFill>
                <a:latin typeface="Calibri" pitchFamily="34" charset="0"/>
                <a:cs typeface="Times New Roman" pitchFamily="18" charset="0"/>
              </a:rPr>
              <a:t>новонародженого.</a:t>
            </a:r>
          </a:p>
          <a:p>
            <a:pPr indent="447675" algn="just"/>
            <a:r>
              <a:rPr lang="uk-UA" sz="2000" b="1">
                <a:latin typeface="Calibri" pitchFamily="34" charset="0"/>
              </a:rPr>
              <a:t>Непрямий масаж серця </a:t>
            </a:r>
            <a:r>
              <a:rPr lang="uk-UA" sz="2000" b="1">
                <a:solidFill>
                  <a:srgbClr val="00B050"/>
                </a:solidFill>
                <a:effectLst>
                  <a:outerShdw blurRad="38100" dist="38100" dir="2700000" algn="tl">
                    <a:srgbClr val="C0C0C0"/>
                  </a:outerShdw>
                </a:effectLst>
                <a:latin typeface="Calibri" pitchFamily="34" charset="0"/>
              </a:rPr>
              <a:t>дітям до 12 років </a:t>
            </a:r>
            <a:r>
              <a:rPr lang="uk-UA" sz="2000" b="1">
                <a:latin typeface="Calibri" pitchFamily="34" charset="0"/>
              </a:rPr>
              <a:t>потрібно проводити однією рукою і робити при цьому 65-90 натискувань за хвилину. </a:t>
            </a:r>
            <a:r>
              <a:rPr lang="uk-UA" sz="2000" b="1">
                <a:solidFill>
                  <a:srgbClr val="00B050"/>
                </a:solidFill>
                <a:effectLst>
                  <a:outerShdw blurRad="38100" dist="38100" dir="2700000" algn="tl">
                    <a:srgbClr val="C0C0C0"/>
                  </a:outerShdw>
                </a:effectLst>
                <a:latin typeface="Calibri" pitchFamily="34" charset="0"/>
              </a:rPr>
              <a:t>Новонародженим і дітям до року </a:t>
            </a:r>
            <a:r>
              <a:rPr lang="uk-UA" sz="2000" b="1">
                <a:latin typeface="Calibri" pitchFamily="34" charset="0"/>
              </a:rPr>
              <a:t>для зовнішнього масажу серця достатньо сили двох пальців. Число натискувань - 100-120 за хвилину.</a:t>
            </a:r>
            <a:endParaRPr lang="uk-UA" sz="2000" b="1">
              <a:solidFill>
                <a:srgbClr val="FF00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643688"/>
          </a:xfrm>
        </p:spPr>
        <p:txBody>
          <a:bodyPr rtlCol="0">
            <a:normAutofit fontScale="92500"/>
          </a:bodyPr>
          <a:lstStyle/>
          <a:p>
            <a:pPr fontAlgn="auto">
              <a:spcAft>
                <a:spcPts val="0"/>
              </a:spcAft>
              <a:buFont typeface="Arial" pitchFamily="34" charset="0"/>
              <a:buChar char="•"/>
              <a:defRPr/>
            </a:pPr>
            <a:r>
              <a:rPr lang="uk-UA" b="1" dirty="0" smtClean="0">
                <a:solidFill>
                  <a:srgbClr val="C00000"/>
                </a:solidFill>
              </a:rPr>
              <a:t>Реанімацію новонародженого </a:t>
            </a:r>
            <a:r>
              <a:rPr lang="uk-UA" dirty="0" smtClean="0"/>
              <a:t>можна припинити якщо, незважаючи на своєчасне, правильне і повне виконання всіх її заходів, у дитини відсутня серцева діяльність протягом щонайменше 10 хвилин. Водночас вирішення лікаря продовжити надання реанімаційної допомоги в такій ситуації довше 10 хвилин є прийнятним і може враховувати можливу причину критичного стану, </a:t>
            </a:r>
            <a:r>
              <a:rPr lang="uk-UA" dirty="0" err="1" smtClean="0"/>
              <a:t>гестаційний</a:t>
            </a:r>
            <a:r>
              <a:rPr lang="uk-UA" dirty="0" smtClean="0"/>
              <a:t> вік дитини, наявні ускладнення, можливість застосування лікувальної гіпотермії. Тривалу (довше 30 хвилин) відсутність самостійного дихання щойно народженої дитини за наявності серцевої діяльності не можна вважати надійним критерієм, що вказує на необхідність припинення реанімації.</a:t>
            </a:r>
            <a:endParaRPr lang="ru-RU" dirty="0" smtClean="0"/>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3"/>
          <p:cNvSpPr>
            <a:spLocks noGrp="1" noChangeArrowheads="1"/>
          </p:cNvSpPr>
          <p:nvPr>
            <p:ph type="body" idx="4294967295"/>
          </p:nvPr>
        </p:nvSpPr>
        <p:spPr>
          <a:xfrm>
            <a:off x="1071563" y="404813"/>
            <a:ext cx="7500937" cy="5691187"/>
          </a:xfrm>
        </p:spPr>
        <p:txBody>
          <a:bodyPr/>
          <a:lstStyle/>
          <a:p>
            <a:r>
              <a:rPr lang="ru-RU" b="1" smtClean="0"/>
              <a:t>Особи, які не навчені основам СЛР або не бажають проводити штучне дихання з рота в рот, повинні виконувати компресії грудної клітини з частотою 100 за 1 хв до прибуття спеціалізованої бригади. </a:t>
            </a:r>
          </a:p>
          <a:p>
            <a:r>
              <a:rPr lang="uk-UA" b="1" smtClean="0"/>
              <a:t>П</a:t>
            </a:r>
            <a:r>
              <a:rPr lang="ru-RU" b="1" smtClean="0"/>
              <a:t>роведення тільки непрямого масажу серця, безумовно, краще відмови від реанімації взагалі.</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4294967295"/>
          </p:nvPr>
        </p:nvSpPr>
        <p:spPr>
          <a:xfrm>
            <a:off x="500063" y="333375"/>
            <a:ext cx="8286750" cy="5762625"/>
          </a:xfrm>
        </p:spPr>
        <p:txBody>
          <a:bodyPr rtlCol="0">
            <a:normAutofit lnSpcReduction="10000"/>
          </a:bodyPr>
          <a:lstStyle/>
          <a:p>
            <a:pPr fontAlgn="auto">
              <a:spcAft>
                <a:spcPts val="0"/>
              </a:spcAft>
              <a:buFontTx/>
              <a:buNone/>
              <a:defRPr/>
            </a:pPr>
            <a:r>
              <a:rPr lang="ru-RU" b="1" dirty="0">
                <a:solidFill>
                  <a:srgbClr val="FF0000"/>
                </a:solidFill>
              </a:rPr>
              <a:t>У </a:t>
            </a:r>
            <a:r>
              <a:rPr lang="ru-RU" b="1" dirty="0" err="1">
                <a:solidFill>
                  <a:srgbClr val="FF0000"/>
                </a:solidFill>
              </a:rPr>
              <a:t>порівнянні</a:t>
            </a:r>
            <a:r>
              <a:rPr lang="ru-RU" b="1" dirty="0">
                <a:solidFill>
                  <a:srgbClr val="FF0000"/>
                </a:solidFill>
              </a:rPr>
              <a:t> </a:t>
            </a:r>
            <a:r>
              <a:rPr lang="ru-RU" b="1" dirty="0" err="1">
                <a:solidFill>
                  <a:srgbClr val="FF0000"/>
                </a:solidFill>
              </a:rPr>
              <a:t>з</a:t>
            </a:r>
            <a:r>
              <a:rPr lang="ru-RU" b="1" dirty="0">
                <a:solidFill>
                  <a:srgbClr val="FF0000"/>
                </a:solidFill>
              </a:rPr>
              <a:t> </a:t>
            </a:r>
            <a:r>
              <a:rPr lang="ru-RU" b="1" dirty="0" err="1">
                <a:solidFill>
                  <a:srgbClr val="FF0000"/>
                </a:solidFill>
              </a:rPr>
              <a:t>попередніми</a:t>
            </a:r>
            <a:r>
              <a:rPr lang="ru-RU" b="1" dirty="0">
                <a:solidFill>
                  <a:srgbClr val="FF0000"/>
                </a:solidFill>
              </a:rPr>
              <a:t> </a:t>
            </a:r>
            <a:r>
              <a:rPr lang="ru-RU" b="1" dirty="0" err="1">
                <a:solidFill>
                  <a:srgbClr val="FF0000"/>
                </a:solidFill>
              </a:rPr>
              <a:t>рекомендаціями</a:t>
            </a:r>
            <a:r>
              <a:rPr lang="ru-RU" b="1" dirty="0">
                <a:solidFill>
                  <a:srgbClr val="FF0000"/>
                </a:solidFill>
              </a:rPr>
              <a:t> АНА в 2005 р. внесла </a:t>
            </a:r>
            <a:r>
              <a:rPr lang="ru-RU" b="1" dirty="0" err="1">
                <a:solidFill>
                  <a:srgbClr val="FF0000"/>
                </a:solidFill>
              </a:rPr>
              <a:t>наступні</a:t>
            </a:r>
            <a:r>
              <a:rPr lang="ru-RU" b="1" dirty="0">
                <a:solidFill>
                  <a:srgbClr val="FF0000"/>
                </a:solidFill>
              </a:rPr>
              <a:t> </a:t>
            </a:r>
            <a:r>
              <a:rPr lang="ru-RU" b="1" dirty="0" err="1">
                <a:solidFill>
                  <a:srgbClr val="FF0000"/>
                </a:solidFill>
              </a:rPr>
              <a:t>зміни</a:t>
            </a:r>
            <a:r>
              <a:rPr lang="ru-RU" b="1" dirty="0">
                <a:solidFill>
                  <a:srgbClr val="FF0000"/>
                </a:solidFill>
              </a:rPr>
              <a:t> в методику </a:t>
            </a:r>
            <a:r>
              <a:rPr lang="ru-RU" b="1" dirty="0" err="1">
                <a:solidFill>
                  <a:srgbClr val="FF0000"/>
                </a:solidFill>
              </a:rPr>
              <a:t>проведення</a:t>
            </a:r>
            <a:r>
              <a:rPr lang="ru-RU" b="1" dirty="0">
                <a:solidFill>
                  <a:srgbClr val="FF0000"/>
                </a:solidFill>
              </a:rPr>
              <a:t> СЛР, </a:t>
            </a:r>
            <a:r>
              <a:rPr lang="ru-RU" b="1" dirty="0" err="1">
                <a:solidFill>
                  <a:srgbClr val="FF0000"/>
                </a:solidFill>
              </a:rPr>
              <a:t>виконувану</a:t>
            </a:r>
            <a:r>
              <a:rPr lang="ru-RU" b="1" dirty="0">
                <a:solidFill>
                  <a:srgbClr val="FF0000"/>
                </a:solidFill>
              </a:rPr>
              <a:t> не</a:t>
            </a:r>
            <a:r>
              <a:rPr lang="uk-UA" b="1" dirty="0">
                <a:solidFill>
                  <a:srgbClr val="FF0000"/>
                </a:solidFill>
              </a:rPr>
              <a:t>реаніматологами</a:t>
            </a:r>
            <a:r>
              <a:rPr lang="ru-RU" b="1" dirty="0">
                <a:solidFill>
                  <a:srgbClr val="FF0000"/>
                </a:solidFill>
              </a:rPr>
              <a:t>, </a:t>
            </a:r>
            <a:r>
              <a:rPr lang="ru-RU" b="1" dirty="0" err="1">
                <a:solidFill>
                  <a:srgbClr val="FF0000"/>
                </a:solidFill>
              </a:rPr>
              <a:t>що</a:t>
            </a:r>
            <a:r>
              <a:rPr lang="ru-RU" b="1" dirty="0">
                <a:solidFill>
                  <a:srgbClr val="FF0000"/>
                </a:solidFill>
              </a:rPr>
              <a:t> </a:t>
            </a:r>
            <a:r>
              <a:rPr lang="ru-RU" b="1" dirty="0" err="1">
                <a:solidFill>
                  <a:srgbClr val="FF0000"/>
                </a:solidFill>
              </a:rPr>
              <a:t>полегшує</a:t>
            </a:r>
            <a:r>
              <a:rPr lang="ru-RU" b="1" dirty="0">
                <a:solidFill>
                  <a:srgbClr val="FF0000"/>
                </a:solidFill>
              </a:rPr>
              <a:t> </a:t>
            </a:r>
            <a:r>
              <a:rPr lang="ru-RU" b="1" dirty="0" err="1">
                <a:solidFill>
                  <a:srgbClr val="FF0000"/>
                </a:solidFill>
              </a:rPr>
              <a:t>її</a:t>
            </a:r>
            <a:r>
              <a:rPr lang="ru-RU" b="1" dirty="0">
                <a:solidFill>
                  <a:srgbClr val="FF0000"/>
                </a:solidFill>
              </a:rPr>
              <a:t> </a:t>
            </a:r>
            <a:r>
              <a:rPr lang="ru-RU" b="1" dirty="0" err="1">
                <a:solidFill>
                  <a:srgbClr val="FF0000"/>
                </a:solidFill>
              </a:rPr>
              <a:t>проведення</a:t>
            </a:r>
            <a:r>
              <a:rPr lang="ru-RU" b="1" dirty="0">
                <a:solidFill>
                  <a:srgbClr val="FF0000"/>
                </a:solidFill>
              </a:rPr>
              <a:t> :</a:t>
            </a:r>
          </a:p>
          <a:p>
            <a:pPr fontAlgn="auto">
              <a:spcAft>
                <a:spcPts val="0"/>
              </a:spcAft>
              <a:buFont typeface="Arial" pitchFamily="34" charset="0"/>
              <a:buChar char="•"/>
              <a:defRPr/>
            </a:pPr>
            <a:r>
              <a:rPr lang="ru-RU" b="1" dirty="0"/>
              <a:t>1. При </a:t>
            </a:r>
            <a:r>
              <a:rPr lang="ru-RU" b="1" dirty="0" err="1"/>
              <a:t>наданні</a:t>
            </a:r>
            <a:r>
              <a:rPr lang="ru-RU" b="1" dirty="0"/>
              <a:t> </a:t>
            </a:r>
            <a:r>
              <a:rPr lang="ru-RU" b="1" dirty="0" err="1"/>
              <a:t>допомоги</a:t>
            </a:r>
            <a:r>
              <a:rPr lang="ru-RU" b="1" dirty="0"/>
              <a:t> одним </a:t>
            </a:r>
            <a:r>
              <a:rPr lang="ru-RU" b="1" dirty="0" err="1"/>
              <a:t>рятувальником</a:t>
            </a:r>
            <a:r>
              <a:rPr lang="ru-RU" b="1" dirty="0"/>
              <a:t> </a:t>
            </a:r>
            <a:r>
              <a:rPr lang="ru-RU" b="1" dirty="0" err="1"/>
              <a:t>немовляті</a:t>
            </a:r>
            <a:r>
              <a:rPr lang="ru-RU" b="1" dirty="0"/>
              <a:t> </a:t>
            </a:r>
            <a:r>
              <a:rPr lang="ru-RU" b="1" dirty="0" err="1"/>
              <a:t>або</a:t>
            </a:r>
            <a:r>
              <a:rPr lang="ru-RU" b="1" dirty="0"/>
              <a:t> </a:t>
            </a:r>
            <a:r>
              <a:rPr lang="ru-RU" b="1" dirty="0" err="1"/>
              <a:t>дитині</a:t>
            </a:r>
            <a:r>
              <a:rPr lang="ru-RU" b="1" dirty="0"/>
              <a:t> без </a:t>
            </a:r>
            <a:r>
              <a:rPr lang="ru-RU" b="1" dirty="0" err="1"/>
              <a:t>свідомості</a:t>
            </a:r>
            <a:r>
              <a:rPr lang="ru-RU" b="1" dirty="0"/>
              <a:t> </a:t>
            </a:r>
            <a:r>
              <a:rPr lang="ru-RU" b="1" dirty="0" err="1"/>
              <a:t>залишити</a:t>
            </a:r>
            <a:r>
              <a:rPr lang="ru-RU" b="1" dirty="0"/>
              <a:t> </a:t>
            </a:r>
            <a:r>
              <a:rPr lang="ru-RU" b="1" dirty="0" err="1"/>
              <a:t>пацієнта</a:t>
            </a:r>
            <a:r>
              <a:rPr lang="ru-RU" b="1" dirty="0"/>
              <a:t> </a:t>
            </a:r>
            <a:r>
              <a:rPr lang="ru-RU" b="1" dirty="0" err="1"/>
              <a:t>і</a:t>
            </a:r>
            <a:r>
              <a:rPr lang="ru-RU" b="1" dirty="0"/>
              <a:t> </a:t>
            </a:r>
            <a:r>
              <a:rPr lang="ru-RU" b="1" dirty="0" err="1"/>
              <a:t>подзвонити</a:t>
            </a:r>
            <a:r>
              <a:rPr lang="ru-RU" b="1" dirty="0"/>
              <a:t> по номеру </a:t>
            </a:r>
            <a:r>
              <a:rPr lang="ru-RU" b="1" dirty="0" err="1"/>
              <a:t>невідкладної</a:t>
            </a:r>
            <a:r>
              <a:rPr lang="ru-RU" b="1" dirty="0"/>
              <a:t> </a:t>
            </a:r>
            <a:r>
              <a:rPr lang="ru-RU" b="1" dirty="0" err="1"/>
              <a:t>допомоги</a:t>
            </a:r>
            <a:r>
              <a:rPr lang="ru-RU" b="1" dirty="0"/>
              <a:t> </a:t>
            </a:r>
            <a:r>
              <a:rPr lang="ru-RU" b="1" dirty="0" err="1"/>
              <a:t>можна</a:t>
            </a:r>
            <a:r>
              <a:rPr lang="ru-RU" b="1" dirty="0"/>
              <a:t> </a:t>
            </a:r>
            <a:r>
              <a:rPr lang="ru-RU" b="1" dirty="0" err="1"/>
              <a:t>лише</a:t>
            </a:r>
            <a:r>
              <a:rPr lang="ru-RU" b="1" dirty="0"/>
              <a:t> </a:t>
            </a:r>
            <a:r>
              <a:rPr lang="ru-RU" b="1" dirty="0" err="1"/>
              <a:t>після</a:t>
            </a:r>
            <a:r>
              <a:rPr lang="ru-RU" b="1" dirty="0"/>
              <a:t> </a:t>
            </a:r>
            <a:r>
              <a:rPr lang="ru-RU" b="1" dirty="0" err="1"/>
              <a:t>виконання</a:t>
            </a:r>
            <a:r>
              <a:rPr lang="ru-RU" b="1" dirty="0"/>
              <a:t> 5 </a:t>
            </a:r>
            <a:r>
              <a:rPr lang="ru-RU" b="1" dirty="0" err="1"/>
              <a:t>циклів</a:t>
            </a:r>
            <a:r>
              <a:rPr lang="ru-RU" b="1" dirty="0"/>
              <a:t> </a:t>
            </a:r>
            <a:r>
              <a:rPr lang="ru-RU" b="1" dirty="0" err="1"/>
              <a:t>компресій</a:t>
            </a:r>
            <a:r>
              <a:rPr lang="ru-RU" b="1" dirty="0"/>
              <a:t> </a:t>
            </a:r>
            <a:r>
              <a:rPr lang="ru-RU" b="1" dirty="0" err="1"/>
              <a:t>грудної</a:t>
            </a:r>
            <a:r>
              <a:rPr lang="ru-RU" b="1" dirty="0"/>
              <a:t> </a:t>
            </a:r>
            <a:r>
              <a:rPr lang="ru-RU" b="1" dirty="0" err="1"/>
              <a:t>клітки</a:t>
            </a:r>
            <a:r>
              <a:rPr lang="ru-RU" b="1" dirty="0"/>
              <a:t> </a:t>
            </a:r>
            <a:r>
              <a:rPr lang="ru-RU" b="1" dirty="0" err="1"/>
              <a:t>і</a:t>
            </a:r>
            <a:r>
              <a:rPr lang="ru-RU" b="1" dirty="0"/>
              <a:t> </a:t>
            </a:r>
            <a:r>
              <a:rPr lang="ru-RU" b="1" dirty="0" err="1"/>
              <a:t>штучної</a:t>
            </a:r>
            <a:r>
              <a:rPr lang="ru-RU" b="1" dirty="0"/>
              <a:t> </a:t>
            </a:r>
            <a:r>
              <a:rPr lang="ru-RU" b="1" dirty="0" err="1"/>
              <a:t>вентиляції</a:t>
            </a:r>
            <a:r>
              <a:rPr lang="ru-RU" b="1" dirty="0"/>
              <a:t> (</a:t>
            </a:r>
            <a:r>
              <a:rPr lang="ru-RU" b="1" dirty="0" err="1"/>
              <a:t>близько</a:t>
            </a:r>
            <a:r>
              <a:rPr lang="ru-RU" b="1" dirty="0"/>
              <a:t> 2 </a:t>
            </a:r>
            <a:r>
              <a:rPr lang="ru-RU" b="1" dirty="0" err="1"/>
              <a:t>хв</a:t>
            </a:r>
            <a:r>
              <a:rPr lang="ru-RU" b="1"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57188" y="0"/>
            <a:ext cx="8572500" cy="6308725"/>
          </a:xfrm>
          <a:prstGeom prst="rect">
            <a:avLst/>
          </a:prstGeom>
          <a:noFill/>
          <a:ln w="9525">
            <a:noFill/>
            <a:miter lim="800000"/>
            <a:headEnd/>
            <a:tailEnd/>
          </a:ln>
        </p:spPr>
        <p:txBody>
          <a:bodyPr anchor="ctr">
            <a:spAutoFit/>
          </a:bodyPr>
          <a:lstStyle/>
          <a:p>
            <a:pPr algn="ctr">
              <a:tabLst>
                <a:tab pos="228600" algn="l"/>
              </a:tabLst>
            </a:pPr>
            <a:r>
              <a:rPr lang="uk-UA" sz="2400" b="1" i="1">
                <a:solidFill>
                  <a:srgbClr val="FF0000"/>
                </a:solidFill>
                <a:cs typeface="Times New Roman" pitchFamily="18" charset="0"/>
              </a:rPr>
              <a:t>Людина, яка надає першу допомогу, повинна уміти:</a:t>
            </a:r>
            <a:endParaRPr lang="ru-RU" sz="2400">
              <a:solidFill>
                <a:srgbClr val="FF0000"/>
              </a:solidFill>
            </a:endParaRPr>
          </a:p>
          <a:p>
            <a:pPr algn="just" eaLnBrk="0" hangingPunct="0">
              <a:buFont typeface="Wingdings" pitchFamily="2" charset="2"/>
              <a:buChar char="v"/>
              <a:tabLst>
                <a:tab pos="228600" algn="l"/>
              </a:tabLst>
            </a:pPr>
            <a:r>
              <a:rPr lang="uk-UA" sz="2000" b="1">
                <a:cs typeface="Times New Roman" pitchFamily="18" charset="0"/>
              </a:rPr>
              <a:t>оцінювати стан потерпілого, особливості ураження, визначати вид необхідної першої медичної допомоги, послідовність проведення відповідних заходів;</a:t>
            </a:r>
            <a:endParaRPr lang="ru-RU" sz="2000" b="1"/>
          </a:p>
          <a:p>
            <a:pPr algn="just" eaLnBrk="0" hangingPunct="0">
              <a:buFont typeface="Wingdings" pitchFamily="2" charset="2"/>
              <a:buChar char="v"/>
              <a:tabLst>
                <a:tab pos="228600" algn="l"/>
              </a:tabLst>
            </a:pPr>
            <a:r>
              <a:rPr lang="uk-UA" sz="2000" b="1">
                <a:cs typeface="Times New Roman" pitchFamily="18" charset="0"/>
              </a:rPr>
              <a:t>правильно здійснювати весь комплекс екстреної реанімаційної допомоги, контролювати ефективність та, за необхідності, коригувати реанімаційні заходи з урахуванням стану потерпілого;</a:t>
            </a:r>
            <a:endParaRPr lang="ru-RU" sz="2000" b="1"/>
          </a:p>
          <a:p>
            <a:pPr algn="just" eaLnBrk="0" hangingPunct="0">
              <a:buFont typeface="Wingdings" pitchFamily="2" charset="2"/>
              <a:buChar char="v"/>
              <a:tabLst>
                <a:tab pos="228600" algn="l"/>
              </a:tabLst>
            </a:pPr>
            <a:r>
              <a:rPr lang="uk-UA" sz="2000" b="1">
                <a:cs typeface="Times New Roman" pitchFamily="18" charset="0"/>
              </a:rPr>
              <a:t>зупиняти кровотечу шляхом накладання джгута, тиснучих пов'язок та ін.;</a:t>
            </a:r>
            <a:endParaRPr lang="ru-RU" sz="2000" b="1"/>
          </a:p>
          <a:p>
            <a:pPr algn="just" eaLnBrk="0" hangingPunct="0">
              <a:buFont typeface="Wingdings" pitchFamily="2" charset="2"/>
              <a:buChar char="v"/>
              <a:tabLst>
                <a:tab pos="228600" algn="l"/>
              </a:tabLst>
            </a:pPr>
            <a:r>
              <a:rPr lang="uk-UA" sz="2000" b="1">
                <a:cs typeface="Times New Roman" pitchFamily="18" charset="0"/>
              </a:rPr>
              <a:t>накладати пов'язки і транспортні шини при переломах кісток та вивихах;</a:t>
            </a:r>
            <a:endParaRPr lang="ru-RU" sz="2000" b="1"/>
          </a:p>
          <a:p>
            <a:pPr algn="just" eaLnBrk="0" hangingPunct="0">
              <a:buFont typeface="Wingdings" pitchFamily="2" charset="2"/>
              <a:buChar char="v"/>
              <a:tabLst>
                <a:tab pos="228600" algn="l"/>
              </a:tabLst>
            </a:pPr>
            <a:r>
              <a:rPr lang="uk-UA" sz="2000" b="1">
                <a:cs typeface="Times New Roman" pitchFamily="18" charset="0"/>
              </a:rPr>
              <a:t>надавати допомогу при ураженні електричним струмом, утоплен</a:t>
            </a:r>
            <a:r>
              <a:rPr lang="ru-RU" sz="2000" b="1">
                <a:cs typeface="Times New Roman" pitchFamily="18" charset="0"/>
              </a:rPr>
              <a:t>н</a:t>
            </a:r>
            <a:r>
              <a:rPr lang="uk-UA" sz="2000" b="1">
                <a:cs typeface="Times New Roman" pitchFamily="18" charset="0"/>
              </a:rPr>
              <a:t>ях, гострих отруєннях, тепловому та сонячному ударах;</a:t>
            </a:r>
            <a:endParaRPr lang="ru-RU" sz="2000" b="1"/>
          </a:p>
          <a:p>
            <a:pPr algn="just" eaLnBrk="0" hangingPunct="0">
              <a:buFont typeface="Wingdings" pitchFamily="2" charset="2"/>
              <a:buChar char="v"/>
              <a:tabLst>
                <a:tab pos="228600" algn="l"/>
              </a:tabLst>
            </a:pPr>
            <a:r>
              <a:rPr lang="uk-UA" sz="2000" b="1">
                <a:cs typeface="Times New Roman" pitchFamily="18" charset="0"/>
              </a:rPr>
              <a:t>використовувати підручні засоби при наданні першої медичної допомоги, при перенесенні та транспортуванні потерпілого;</a:t>
            </a:r>
            <a:endParaRPr lang="ru-RU" sz="2000" b="1"/>
          </a:p>
          <a:p>
            <a:pPr algn="just" eaLnBrk="0" hangingPunct="0">
              <a:buFont typeface="Wingdings" pitchFamily="2" charset="2"/>
              <a:buChar char="v"/>
              <a:tabLst>
                <a:tab pos="228600" algn="l"/>
              </a:tabLst>
            </a:pPr>
            <a:r>
              <a:rPr lang="uk-UA" sz="2000" b="1">
                <a:cs typeface="Times New Roman" pitchFamily="18" charset="0"/>
              </a:rPr>
              <a:t>визначати необхідність виклику швидкої медичної допомоги, медичного працівника, евакуювати потерпілого попутним (непристосованим) транспортом, користуватися аптечкою швидкої допомоги;</a:t>
            </a:r>
            <a:endParaRPr lang="ru-RU" sz="2000" b="1"/>
          </a:p>
          <a:p>
            <a:pPr algn="just" eaLnBrk="0" hangingPunct="0">
              <a:buFont typeface="Wingdings" pitchFamily="2" charset="2"/>
              <a:buChar char="v"/>
              <a:tabLst>
                <a:tab pos="228600" algn="l"/>
              </a:tabLst>
            </a:pPr>
            <a:r>
              <a:rPr lang="uk-UA" sz="2000" b="1">
                <a:cs typeface="Times New Roman" pitchFamily="18" charset="0"/>
              </a:rPr>
              <a:t>визначати необхідність виклику працівників міліції.</a:t>
            </a:r>
            <a:endParaRPr lang="uk-UA" sz="2000" b="1"/>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3"/>
          <p:cNvSpPr>
            <a:spLocks noGrp="1" noChangeArrowheads="1"/>
          </p:cNvSpPr>
          <p:nvPr>
            <p:ph type="body" idx="4294967295"/>
          </p:nvPr>
        </p:nvSpPr>
        <p:spPr>
          <a:xfrm>
            <a:off x="428625" y="404813"/>
            <a:ext cx="8501063" cy="6096000"/>
          </a:xfrm>
        </p:spPr>
        <p:txBody>
          <a:bodyPr/>
          <a:lstStyle/>
          <a:p>
            <a:r>
              <a:rPr lang="ru-RU" b="1" smtClean="0"/>
              <a:t>2. Для забезпечення вільної прохідності дихальних шляхів слід закинути голову потерпілого (а не висувати вперед нижню щелепу).</a:t>
            </a:r>
          </a:p>
          <a:p>
            <a:r>
              <a:rPr lang="ru-RU" b="1" smtClean="0"/>
              <a:t>3. Необхідно протягом 5-10 с (але не більше 10 с) перевірити наявність нормального дихання у доросло</a:t>
            </a:r>
            <a:r>
              <a:rPr lang="uk-UA" b="1" smtClean="0"/>
              <a:t>го </a:t>
            </a:r>
            <a:r>
              <a:rPr lang="ru-RU" b="1" smtClean="0"/>
              <a:t>без свідомості і наявність або відсутність дихання у дитини без свідомості</a:t>
            </a:r>
            <a:r>
              <a:rPr lang="ru-RU" smtClean="0"/>
              <a:t>.</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4294967295"/>
          </p:nvPr>
        </p:nvSpPr>
        <p:spPr>
          <a:xfrm>
            <a:off x="357188" y="836613"/>
            <a:ext cx="8501062" cy="5259387"/>
          </a:xfrm>
        </p:spPr>
        <p:txBody>
          <a:bodyPr rtlCol="0">
            <a:normAutofit lnSpcReduction="10000"/>
          </a:bodyPr>
          <a:lstStyle/>
          <a:p>
            <a:pPr algn="just" fontAlgn="auto">
              <a:spcAft>
                <a:spcPts val="0"/>
              </a:spcAft>
              <a:buFont typeface="Arial" pitchFamily="34" charset="0"/>
              <a:buChar char="•"/>
              <a:defRPr/>
            </a:pPr>
            <a:r>
              <a:rPr lang="ru-RU" b="1" dirty="0"/>
              <a:t>4. Перед </a:t>
            </a:r>
            <a:r>
              <a:rPr lang="ru-RU" b="1" dirty="0" err="1"/>
              <a:t>вдмухуванням</a:t>
            </a:r>
            <a:r>
              <a:rPr lang="ru-RU" b="1" dirty="0"/>
              <a:t> </a:t>
            </a:r>
            <a:r>
              <a:rPr lang="ru-RU" b="1" dirty="0" err="1"/>
              <a:t>повітря</a:t>
            </a:r>
            <a:r>
              <a:rPr lang="ru-RU" b="1" dirty="0"/>
              <a:t> </a:t>
            </a:r>
            <a:r>
              <a:rPr lang="ru-RU" b="1" dirty="0" err="1"/>
              <a:t>потерпілому</a:t>
            </a:r>
            <a:r>
              <a:rPr lang="ru-RU" b="1" dirty="0"/>
              <a:t> рекомендовано </a:t>
            </a:r>
            <a:r>
              <a:rPr lang="ru-RU" b="1" dirty="0" err="1"/>
              <a:t>зробити</a:t>
            </a:r>
            <a:r>
              <a:rPr lang="ru-RU" b="1" dirty="0"/>
              <a:t> </a:t>
            </a:r>
            <a:r>
              <a:rPr lang="ru-RU" b="1" dirty="0" err="1"/>
              <a:t>нормальний</a:t>
            </a:r>
            <a:r>
              <a:rPr lang="ru-RU" b="1" dirty="0"/>
              <a:t> (</a:t>
            </a:r>
            <a:r>
              <a:rPr lang="ru-RU" b="1" dirty="0" err="1"/>
              <a:t>неглибокий</a:t>
            </a:r>
            <a:r>
              <a:rPr lang="ru-RU" b="1" dirty="0"/>
              <a:t>) </a:t>
            </a:r>
            <a:r>
              <a:rPr lang="ru-RU" b="1" dirty="0" err="1"/>
              <a:t>вдих</a:t>
            </a:r>
            <a:r>
              <a:rPr lang="ru-RU" b="1" dirty="0"/>
              <a:t>.</a:t>
            </a:r>
          </a:p>
          <a:p>
            <a:pPr algn="just" fontAlgn="auto">
              <a:spcAft>
                <a:spcPts val="0"/>
              </a:spcAft>
              <a:buFont typeface="Arial" pitchFamily="34" charset="0"/>
              <a:buChar char="•"/>
              <a:defRPr/>
            </a:pPr>
            <a:r>
              <a:rPr lang="ru-RU" b="1" dirty="0"/>
              <a:t>5. </a:t>
            </a:r>
            <a:r>
              <a:rPr lang="ru-RU" b="1" dirty="0" err="1"/>
              <a:t>Тривалість</a:t>
            </a:r>
            <a:r>
              <a:rPr lang="ru-RU" b="1" dirty="0"/>
              <a:t> кожного </a:t>
            </a:r>
            <a:r>
              <a:rPr lang="ru-RU" b="1" dirty="0" err="1"/>
              <a:t>вдування</a:t>
            </a:r>
            <a:r>
              <a:rPr lang="ru-RU" b="1" dirty="0"/>
              <a:t> </a:t>
            </a:r>
            <a:r>
              <a:rPr lang="ru-RU" b="1" dirty="0" err="1"/>
              <a:t>повітря</a:t>
            </a:r>
            <a:r>
              <a:rPr lang="ru-RU" b="1" dirty="0"/>
              <a:t> повинна </a:t>
            </a:r>
            <a:r>
              <a:rPr lang="ru-RU" b="1" dirty="0" err="1"/>
              <a:t>складати</a:t>
            </a:r>
            <a:r>
              <a:rPr lang="ru-RU" b="1" dirty="0"/>
              <a:t> 1 с. </a:t>
            </a:r>
            <a:r>
              <a:rPr lang="ru-RU" b="1" dirty="0" err="1"/>
              <a:t>Кожне</a:t>
            </a:r>
            <a:r>
              <a:rPr lang="ru-RU" b="1" dirty="0"/>
              <a:t> </a:t>
            </a:r>
            <a:r>
              <a:rPr lang="ru-RU" b="1" dirty="0" err="1"/>
              <a:t>вдування</a:t>
            </a:r>
            <a:r>
              <a:rPr lang="ru-RU" b="1" dirty="0"/>
              <a:t> </a:t>
            </a:r>
            <a:r>
              <a:rPr lang="ru-RU" b="1" dirty="0" err="1"/>
              <a:t>повітря</a:t>
            </a:r>
            <a:r>
              <a:rPr lang="ru-RU" b="1" dirty="0"/>
              <a:t> повинно </a:t>
            </a:r>
            <a:r>
              <a:rPr lang="ru-RU" b="1" dirty="0" err="1"/>
              <a:t>викликати</a:t>
            </a:r>
            <a:r>
              <a:rPr lang="ru-RU" b="1" dirty="0"/>
              <a:t> </a:t>
            </a:r>
            <a:r>
              <a:rPr lang="ru-RU" b="1" dirty="0" err="1"/>
              <a:t>екскурсію</a:t>
            </a:r>
            <a:r>
              <a:rPr lang="ru-RU" b="1" dirty="0"/>
              <a:t> </a:t>
            </a:r>
            <a:r>
              <a:rPr lang="ru-RU" b="1" dirty="0" err="1"/>
              <a:t>грудної</a:t>
            </a:r>
            <a:r>
              <a:rPr lang="ru-RU" b="1" dirty="0"/>
              <a:t> </a:t>
            </a:r>
            <a:r>
              <a:rPr lang="ru-RU" b="1" dirty="0" err="1"/>
              <a:t>клітки</a:t>
            </a:r>
            <a:r>
              <a:rPr lang="ru-RU" b="1" dirty="0"/>
              <a:t>.</a:t>
            </a:r>
          </a:p>
          <a:p>
            <a:pPr algn="just" fontAlgn="auto">
              <a:spcAft>
                <a:spcPts val="0"/>
              </a:spcAft>
              <a:buFont typeface="Arial" pitchFamily="34" charset="0"/>
              <a:buChar char="•"/>
              <a:defRPr/>
            </a:pPr>
            <a:r>
              <a:rPr lang="ru-RU" b="1" dirty="0"/>
              <a:t>6. </a:t>
            </a:r>
            <a:r>
              <a:rPr lang="ru-RU" b="1" dirty="0" err="1"/>
              <a:t>Якщо</a:t>
            </a:r>
            <a:r>
              <a:rPr lang="ru-RU" b="1" dirty="0"/>
              <a:t> </a:t>
            </a:r>
            <a:r>
              <a:rPr lang="ru-RU" b="1" dirty="0" err="1"/>
              <a:t>під</a:t>
            </a:r>
            <a:r>
              <a:rPr lang="ru-RU" b="1" dirty="0"/>
              <a:t> час </a:t>
            </a:r>
            <a:r>
              <a:rPr lang="ru-RU" b="1" dirty="0" err="1"/>
              <a:t>першого</a:t>
            </a:r>
            <a:r>
              <a:rPr lang="ru-RU" b="1" dirty="0"/>
              <a:t> </a:t>
            </a:r>
            <a:r>
              <a:rPr lang="ru-RU" b="1" dirty="0" err="1"/>
              <a:t>вдування</a:t>
            </a:r>
            <a:r>
              <a:rPr lang="ru-RU" b="1" dirty="0"/>
              <a:t> </a:t>
            </a:r>
            <a:r>
              <a:rPr lang="ru-RU" b="1" dirty="0" err="1"/>
              <a:t>повітря</a:t>
            </a:r>
            <a:r>
              <a:rPr lang="ru-RU" b="1" dirty="0"/>
              <a:t> </a:t>
            </a:r>
            <a:r>
              <a:rPr lang="ru-RU" b="1" dirty="0" err="1"/>
              <a:t>грудна</a:t>
            </a:r>
            <a:r>
              <a:rPr lang="ru-RU" b="1" dirty="0"/>
              <a:t> </a:t>
            </a:r>
            <a:r>
              <a:rPr lang="ru-RU" b="1" dirty="0" err="1"/>
              <a:t>клітка</a:t>
            </a:r>
            <a:r>
              <a:rPr lang="ru-RU" b="1" dirty="0"/>
              <a:t> </a:t>
            </a:r>
            <a:r>
              <a:rPr lang="ru-RU" b="1" dirty="0" err="1"/>
              <a:t>потерпілого</a:t>
            </a:r>
            <a:r>
              <a:rPr lang="ru-RU" b="1" dirty="0"/>
              <a:t> не </a:t>
            </a:r>
            <a:r>
              <a:rPr lang="ru-RU" b="1" dirty="0" err="1"/>
              <a:t>здійснює</a:t>
            </a:r>
            <a:r>
              <a:rPr lang="ru-RU" b="1" dirty="0"/>
              <a:t> </a:t>
            </a:r>
            <a:r>
              <a:rPr lang="ru-RU" b="1" dirty="0" err="1"/>
              <a:t>екскурсію</a:t>
            </a:r>
            <a:r>
              <a:rPr lang="ru-RU" b="1" dirty="0"/>
              <a:t>, то перед другим </a:t>
            </a:r>
            <a:r>
              <a:rPr lang="ru-RU" b="1" dirty="0" err="1"/>
              <a:t>вдмухуванням</a:t>
            </a:r>
            <a:r>
              <a:rPr lang="ru-RU" b="1" dirty="0"/>
              <a:t> </a:t>
            </a:r>
            <a:r>
              <a:rPr lang="ru-RU" b="1" dirty="0" err="1"/>
              <a:t>слід</a:t>
            </a:r>
            <a:r>
              <a:rPr lang="ru-RU" b="1" dirty="0"/>
              <a:t> </a:t>
            </a:r>
            <a:r>
              <a:rPr lang="ru-RU" b="1" dirty="0" err="1"/>
              <a:t>повторити</a:t>
            </a:r>
            <a:r>
              <a:rPr lang="ru-RU" b="1" dirty="0"/>
              <a:t> </a:t>
            </a:r>
            <a:r>
              <a:rPr lang="ru-RU" b="1" dirty="0" err="1"/>
              <a:t>закидання</a:t>
            </a:r>
            <a:r>
              <a:rPr lang="ru-RU" b="1" dirty="0"/>
              <a:t> </a:t>
            </a:r>
            <a:r>
              <a:rPr lang="ru-RU" b="1" dirty="0" err="1"/>
              <a:t>голови</a:t>
            </a:r>
            <a:r>
              <a:rPr lang="ru-RU" b="1" dirty="0"/>
              <a:t>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4294967295"/>
          </p:nvPr>
        </p:nvSpPr>
        <p:spPr>
          <a:xfrm>
            <a:off x="500063" y="692150"/>
            <a:ext cx="8429625" cy="5403850"/>
          </a:xfrm>
        </p:spPr>
        <p:txBody>
          <a:bodyPr rtlCol="0">
            <a:normAutofit fontScale="92500"/>
          </a:bodyPr>
          <a:lstStyle/>
          <a:p>
            <a:pPr fontAlgn="auto">
              <a:spcAft>
                <a:spcPts val="0"/>
              </a:spcAft>
              <a:buFont typeface="Arial" pitchFamily="34" charset="0"/>
              <a:buChar char="•"/>
              <a:defRPr/>
            </a:pPr>
            <a:r>
              <a:rPr lang="ru-RU" b="1" dirty="0"/>
              <a:t>7. Не рекомендовано </a:t>
            </a:r>
            <a:r>
              <a:rPr lang="ru-RU" b="1" dirty="0" err="1"/>
              <a:t>перевіряти</a:t>
            </a:r>
            <a:r>
              <a:rPr lang="ru-RU" b="1" dirty="0"/>
              <a:t> </a:t>
            </a:r>
            <a:r>
              <a:rPr lang="ru-RU" b="1" dirty="0" err="1"/>
              <a:t>наявність</a:t>
            </a:r>
            <a:r>
              <a:rPr lang="ru-RU" b="1" dirty="0"/>
              <a:t> </a:t>
            </a:r>
            <a:r>
              <a:rPr lang="ru-RU" b="1" dirty="0" err="1"/>
              <a:t>ознак</a:t>
            </a:r>
            <a:r>
              <a:rPr lang="ru-RU" b="1" dirty="0"/>
              <a:t> </a:t>
            </a:r>
            <a:r>
              <a:rPr lang="ru-RU" b="1" dirty="0" err="1"/>
              <a:t>кровообігу</a:t>
            </a:r>
            <a:r>
              <a:rPr lang="ru-RU" b="1" dirty="0"/>
              <a:t>. </a:t>
            </a:r>
            <a:r>
              <a:rPr lang="ru-RU" b="1" dirty="0" err="1"/>
              <a:t>Після</a:t>
            </a:r>
            <a:r>
              <a:rPr lang="ru-RU" b="1" dirty="0"/>
              <a:t> </a:t>
            </a:r>
            <a:r>
              <a:rPr lang="ru-RU" b="1" dirty="0" err="1"/>
              <a:t>двох</a:t>
            </a:r>
            <a:r>
              <a:rPr lang="ru-RU" b="1" dirty="0"/>
              <a:t> </a:t>
            </a:r>
            <a:r>
              <a:rPr lang="ru-RU" b="1" dirty="0" err="1"/>
              <a:t>вдуваннь</a:t>
            </a:r>
            <a:r>
              <a:rPr lang="ru-RU" b="1" dirty="0"/>
              <a:t> </a:t>
            </a:r>
            <a:r>
              <a:rPr lang="ru-RU" b="1" dirty="0" err="1"/>
              <a:t>повітря</a:t>
            </a:r>
            <a:r>
              <a:rPr lang="ru-RU" b="1" dirty="0"/>
              <a:t> </a:t>
            </a:r>
            <a:r>
              <a:rPr lang="ru-RU" b="1" dirty="0" err="1"/>
              <a:t>негайно</a:t>
            </a:r>
            <a:r>
              <a:rPr lang="ru-RU" b="1" dirty="0"/>
              <a:t> </a:t>
            </a:r>
            <a:r>
              <a:rPr lang="ru-RU" b="1" dirty="0" err="1"/>
              <a:t>слід</a:t>
            </a:r>
            <a:r>
              <a:rPr lang="ru-RU" b="1" dirty="0"/>
              <a:t> </a:t>
            </a:r>
            <a:r>
              <a:rPr lang="ru-RU" b="1" dirty="0" err="1"/>
              <a:t>починати</a:t>
            </a:r>
            <a:r>
              <a:rPr lang="ru-RU" b="1" dirty="0"/>
              <a:t> </a:t>
            </a:r>
            <a:r>
              <a:rPr lang="ru-RU" b="1" dirty="0" err="1"/>
              <a:t>закритий</a:t>
            </a:r>
            <a:r>
              <a:rPr lang="ru-RU" b="1" dirty="0"/>
              <a:t> </a:t>
            </a:r>
            <a:r>
              <a:rPr lang="ru-RU" b="1" dirty="0" err="1"/>
              <a:t>масаж</a:t>
            </a:r>
            <a:r>
              <a:rPr lang="ru-RU" b="1" dirty="0"/>
              <a:t> </a:t>
            </a:r>
            <a:r>
              <a:rPr lang="ru-RU" b="1" dirty="0" err="1"/>
              <a:t>серця</a:t>
            </a:r>
            <a:r>
              <a:rPr lang="ru-RU" b="1" dirty="0"/>
              <a:t> (цикли </a:t>
            </a:r>
            <a:r>
              <a:rPr lang="ru-RU" b="1" dirty="0" err="1"/>
              <a:t>натискань</a:t>
            </a:r>
            <a:r>
              <a:rPr lang="ru-RU" b="1" dirty="0"/>
              <a:t> на грудину </a:t>
            </a:r>
            <a:r>
              <a:rPr lang="ru-RU" b="1" dirty="0" err="1"/>
              <a:t>з</a:t>
            </a:r>
            <a:r>
              <a:rPr lang="ru-RU" b="1" dirty="0"/>
              <a:t> </a:t>
            </a:r>
            <a:r>
              <a:rPr lang="ru-RU" b="1" dirty="0" err="1"/>
              <a:t>штучним</a:t>
            </a:r>
            <a:r>
              <a:rPr lang="ru-RU" b="1" dirty="0"/>
              <a:t> </a:t>
            </a:r>
            <a:r>
              <a:rPr lang="ru-RU" b="1" dirty="0" err="1"/>
              <a:t>диханням</a:t>
            </a:r>
            <a:r>
              <a:rPr lang="ru-RU" b="1" dirty="0"/>
              <a:t>).</a:t>
            </a:r>
          </a:p>
          <a:p>
            <a:pPr fontAlgn="auto">
              <a:spcAft>
                <a:spcPts val="0"/>
              </a:spcAft>
              <a:buFont typeface="Arial" pitchFamily="34" charset="0"/>
              <a:buChar char="•"/>
              <a:defRPr/>
            </a:pPr>
            <a:r>
              <a:rPr lang="ru-RU" b="1" dirty="0"/>
              <a:t>8. </a:t>
            </a:r>
            <a:r>
              <a:rPr lang="ru-RU" b="1" dirty="0" err="1"/>
              <a:t>Необхідно</a:t>
            </a:r>
            <a:r>
              <a:rPr lang="ru-RU" b="1" dirty="0"/>
              <a:t> </a:t>
            </a:r>
            <a:r>
              <a:rPr lang="ru-RU" b="1" dirty="0" err="1"/>
              <a:t>користуватися</a:t>
            </a:r>
            <a:r>
              <a:rPr lang="ru-RU" b="1" dirty="0"/>
              <a:t> </a:t>
            </a:r>
            <a:r>
              <a:rPr lang="ru-RU" b="1" dirty="0" err="1"/>
              <a:t>єдиним</a:t>
            </a:r>
            <a:r>
              <a:rPr lang="ru-RU" b="1" dirty="0"/>
              <a:t> </a:t>
            </a:r>
            <a:r>
              <a:rPr lang="ru-RU" b="1" dirty="0" err="1"/>
              <a:t>співвідношенням</a:t>
            </a:r>
            <a:r>
              <a:rPr lang="ru-RU" b="1" dirty="0"/>
              <a:t> </a:t>
            </a:r>
            <a:r>
              <a:rPr lang="ru-RU" b="1" dirty="0" err="1"/>
              <a:t>частоти</a:t>
            </a:r>
            <a:r>
              <a:rPr lang="ru-RU" b="1" dirty="0"/>
              <a:t> </a:t>
            </a:r>
            <a:r>
              <a:rPr lang="ru-RU" b="1" dirty="0" err="1"/>
              <a:t>натискань</a:t>
            </a:r>
            <a:r>
              <a:rPr lang="ru-RU" b="1" dirty="0"/>
              <a:t> </a:t>
            </a:r>
            <a:r>
              <a:rPr lang="ru-RU" b="1" dirty="0" err="1"/>
              <a:t>і</a:t>
            </a:r>
            <a:r>
              <a:rPr lang="ru-RU" b="1" dirty="0"/>
              <a:t> </a:t>
            </a:r>
            <a:r>
              <a:rPr lang="ru-RU" b="1" dirty="0" err="1"/>
              <a:t>вдувань</a:t>
            </a:r>
            <a:r>
              <a:rPr lang="ru-RU" b="1" dirty="0"/>
              <a:t> для </a:t>
            </a:r>
            <a:r>
              <a:rPr lang="ru-RU" b="1" dirty="0" err="1"/>
              <a:t>всіх</a:t>
            </a:r>
            <a:r>
              <a:rPr lang="ru-RU" b="1" dirty="0"/>
              <a:t> </a:t>
            </a:r>
            <a:r>
              <a:rPr lang="ru-RU" b="1" dirty="0" err="1"/>
              <a:t>категорій</a:t>
            </a:r>
            <a:r>
              <a:rPr lang="ru-RU" b="1" dirty="0"/>
              <a:t> </a:t>
            </a:r>
            <a:r>
              <a:rPr lang="ru-RU" b="1" dirty="0" err="1"/>
              <a:t>постраждалих</a:t>
            </a:r>
            <a:r>
              <a:rPr lang="ru-RU" b="1" dirty="0"/>
              <a:t> - </a:t>
            </a:r>
            <a:r>
              <a:rPr lang="ru-RU" b="1" dirty="0">
                <a:solidFill>
                  <a:srgbClr val="FF0000"/>
                </a:solidFill>
              </a:rPr>
              <a:t>30:2.</a:t>
            </a:r>
          </a:p>
          <a:p>
            <a:pPr fontAlgn="auto">
              <a:spcAft>
                <a:spcPts val="0"/>
              </a:spcAft>
              <a:buFont typeface="Arial" pitchFamily="34" charset="0"/>
              <a:buChar char="•"/>
              <a:defRPr/>
            </a:pPr>
            <a:r>
              <a:rPr lang="ru-RU" b="1" dirty="0"/>
              <a:t>9. </a:t>
            </a:r>
            <a:r>
              <a:rPr lang="ru-RU" b="1" dirty="0" err="1"/>
              <a:t>Дітям</a:t>
            </a:r>
            <a:r>
              <a:rPr lang="ru-RU" b="1" dirty="0"/>
              <a:t> </a:t>
            </a:r>
            <a:r>
              <a:rPr lang="ru-RU" b="1" dirty="0" err="1"/>
              <a:t>закритий</a:t>
            </a:r>
            <a:r>
              <a:rPr lang="ru-RU" b="1" dirty="0"/>
              <a:t> </a:t>
            </a:r>
            <a:r>
              <a:rPr lang="ru-RU" b="1" dirty="0" err="1"/>
              <a:t>масаж</a:t>
            </a:r>
            <a:r>
              <a:rPr lang="ru-RU" b="1" dirty="0"/>
              <a:t> </a:t>
            </a:r>
            <a:r>
              <a:rPr lang="ru-RU" b="1" dirty="0" err="1"/>
              <a:t>серця</a:t>
            </a:r>
            <a:r>
              <a:rPr lang="ru-RU" b="1" dirty="0"/>
              <a:t> рекомендовано </a:t>
            </a:r>
            <a:r>
              <a:rPr lang="ru-RU" b="1" dirty="0" err="1"/>
              <a:t>проводити</a:t>
            </a:r>
            <a:r>
              <a:rPr lang="ru-RU" b="1" dirty="0"/>
              <a:t> </a:t>
            </a:r>
            <a:r>
              <a:rPr lang="ru-RU" b="1" dirty="0" err="1" smtClean="0"/>
              <a:t>однією</a:t>
            </a:r>
            <a:r>
              <a:rPr lang="ru-RU" b="1" dirty="0" smtClean="0"/>
              <a:t> </a:t>
            </a:r>
            <a:r>
              <a:rPr lang="ru-RU" b="1" dirty="0" err="1"/>
              <a:t>або</a:t>
            </a:r>
            <a:r>
              <a:rPr lang="ru-RU" b="1" dirty="0"/>
              <a:t> </a:t>
            </a:r>
            <a:r>
              <a:rPr lang="ru-RU" b="1" dirty="0" err="1"/>
              <a:t>двома</a:t>
            </a:r>
            <a:r>
              <a:rPr lang="ru-RU" b="1" dirty="0"/>
              <a:t> руками на </a:t>
            </a:r>
            <a:r>
              <a:rPr lang="ru-RU" b="1" dirty="0" err="1"/>
              <a:t>рівні</a:t>
            </a:r>
            <a:r>
              <a:rPr lang="ru-RU" b="1" dirty="0"/>
              <a:t> </a:t>
            </a:r>
            <a:r>
              <a:rPr lang="ru-RU" b="1" dirty="0" err="1" smtClean="0"/>
              <a:t>соскової</a:t>
            </a:r>
            <a:r>
              <a:rPr lang="ru-RU" b="1" dirty="0" smtClean="0"/>
              <a:t> </a:t>
            </a:r>
            <a:r>
              <a:rPr lang="ru-RU" b="1" dirty="0" err="1"/>
              <a:t>лінії</a:t>
            </a:r>
            <a:r>
              <a:rPr lang="ru-RU" b="1" dirty="0"/>
              <a: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solidFill>
            <a:srgbClr val="FFFF00"/>
          </a:solidFill>
        </p:spPr>
        <p:txBody>
          <a:bodyPr/>
          <a:lstStyle/>
          <a:p>
            <a:r>
              <a:rPr lang="ru-RU" smtClean="0"/>
              <a:t> </a:t>
            </a:r>
            <a:r>
              <a:rPr lang="ru-RU" b="1" smtClean="0">
                <a:solidFill>
                  <a:srgbClr val="FF0000"/>
                </a:solidFill>
              </a:rPr>
              <a:t>Критерії припинення СЛР </a:t>
            </a:r>
          </a:p>
        </p:txBody>
      </p:sp>
      <p:sp>
        <p:nvSpPr>
          <p:cNvPr id="112642" name="Rectangle 3"/>
          <p:cNvSpPr>
            <a:spLocks noGrp="1" noChangeArrowheads="1"/>
          </p:cNvSpPr>
          <p:nvPr>
            <p:ph type="body" idx="1"/>
          </p:nvPr>
        </p:nvSpPr>
        <p:spPr/>
        <p:txBody>
          <a:bodyPr/>
          <a:lstStyle/>
          <a:p>
            <a:pPr>
              <a:lnSpc>
                <a:spcPct val="90000"/>
              </a:lnSpc>
            </a:pPr>
            <a:endParaRPr lang="ru-RU" sz="2400" b="1" smtClean="0"/>
          </a:p>
          <a:p>
            <a:pPr>
              <a:lnSpc>
                <a:spcPct val="90000"/>
              </a:lnSpc>
            </a:pPr>
            <a:r>
              <a:rPr lang="ru-RU" sz="2400" b="1" smtClean="0"/>
              <a:t>• відновлення самостійного кровообігу і поява пульсу на великих артеріях і / або відновлення самостійного дихання;</a:t>
            </a:r>
          </a:p>
          <a:p>
            <a:pPr>
              <a:lnSpc>
                <a:spcPct val="90000"/>
              </a:lnSpc>
            </a:pPr>
            <a:r>
              <a:rPr lang="ru-RU" sz="2400" b="1" smtClean="0"/>
              <a:t>• неефективність реанімаційних заходів протягом 30 хв;</a:t>
            </a:r>
          </a:p>
          <a:p>
            <a:pPr>
              <a:lnSpc>
                <a:spcPct val="90000"/>
              </a:lnSpc>
            </a:pPr>
            <a:r>
              <a:rPr lang="ru-RU" sz="2400" b="1" smtClean="0"/>
              <a:t>• смерть серця - розвиток стійкої (протягом не менше 30 хв) електричної асистолії, незважаючи на оптимально проведену СЛР і медикаментозне супроводження;</a:t>
            </a:r>
          </a:p>
          <a:p>
            <a:pPr>
              <a:lnSpc>
                <a:spcPct val="90000"/>
              </a:lnSpc>
            </a:pPr>
            <a:r>
              <a:rPr lang="ru-RU" sz="2400" b="1" smtClean="0"/>
              <a:t>• ознаки біологічної смерті.</a:t>
            </a:r>
          </a:p>
          <a:p>
            <a:pPr>
              <a:lnSpc>
                <a:spcPct val="90000"/>
              </a:lnSpc>
            </a:pPr>
            <a:endParaRPr lang="ru-RU" sz="240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8313" y="404813"/>
            <a:ext cx="7239000" cy="914400"/>
          </a:xfrm>
        </p:spPr>
        <p:txBody>
          <a:bodyPr rtlCol="0">
            <a:normAutofit fontScale="90000"/>
          </a:bodyPr>
          <a:lstStyle/>
          <a:p>
            <a:pPr fontAlgn="auto">
              <a:spcAft>
                <a:spcPts val="0"/>
              </a:spcAft>
              <a:defRPr/>
            </a:pPr>
            <a:r>
              <a:rPr lang="uk-UA" sz="3400" i="1" dirty="0" smtClean="0">
                <a:solidFill>
                  <a:srgbClr val="FF0000"/>
                </a:solidFill>
                <a:effectLst>
                  <a:outerShdw blurRad="38100" dist="38100" dir="2700000" algn="tl">
                    <a:srgbClr val="000000">
                      <a:alpha val="43137"/>
                    </a:srgbClr>
                  </a:outerShdw>
                </a:effectLst>
              </a:rPr>
              <a:t>Потенційно виліковні причини</a:t>
            </a:r>
            <a:br>
              <a:rPr lang="uk-UA" sz="3400" i="1" dirty="0" smtClean="0">
                <a:solidFill>
                  <a:srgbClr val="FF0000"/>
                </a:solidFill>
                <a:effectLst>
                  <a:outerShdw blurRad="38100" dist="38100" dir="2700000" algn="tl">
                    <a:srgbClr val="000000">
                      <a:alpha val="43137"/>
                    </a:srgbClr>
                  </a:outerShdw>
                </a:effectLst>
              </a:rPr>
            </a:br>
            <a:r>
              <a:rPr lang="uk-UA" sz="3400" i="1" dirty="0" smtClean="0">
                <a:solidFill>
                  <a:srgbClr val="FF0000"/>
                </a:solidFill>
                <a:effectLst>
                  <a:outerShdw blurRad="38100" dist="38100" dir="2700000" algn="tl">
                    <a:srgbClr val="000000">
                      <a:alpha val="43137"/>
                    </a:srgbClr>
                  </a:outerShdw>
                </a:effectLst>
              </a:rPr>
              <a:t>          зупинки кровообігу</a:t>
            </a:r>
            <a:r>
              <a:rPr lang="uk-UA" sz="3600" i="1" dirty="0" smtClean="0">
                <a:solidFill>
                  <a:srgbClr val="FF0000"/>
                </a:solidFill>
                <a:effectLst>
                  <a:outerShdw blurRad="38100" dist="38100" dir="2700000" algn="tl">
                    <a:srgbClr val="000000">
                      <a:alpha val="43137"/>
                    </a:srgbClr>
                  </a:outerShdw>
                </a:effectLst>
              </a:rPr>
              <a:t>:</a:t>
            </a:r>
            <a:r>
              <a:rPr lang="uk-UA" sz="3400" i="1" dirty="0" smtClean="0">
                <a:solidFill>
                  <a:srgbClr val="FF0000"/>
                </a:solidFill>
                <a:effectLst>
                  <a:outerShdw blurRad="38100" dist="38100" dir="2700000" algn="tl">
                    <a:srgbClr val="000000">
                      <a:alpha val="43137"/>
                    </a:srgbClr>
                  </a:outerShdw>
                </a:effectLst>
              </a:rPr>
              <a:t> </a:t>
            </a:r>
            <a:br>
              <a:rPr lang="uk-UA" sz="3400" i="1" dirty="0" smtClean="0">
                <a:solidFill>
                  <a:srgbClr val="FF0000"/>
                </a:solidFill>
                <a:effectLst>
                  <a:outerShdw blurRad="38100" dist="38100" dir="2700000" algn="tl">
                    <a:srgbClr val="000000">
                      <a:alpha val="43137"/>
                    </a:srgbClr>
                  </a:outerShdw>
                </a:effectLst>
              </a:rPr>
            </a:br>
            <a:endParaRPr lang="ru-RU" sz="3400" i="1" dirty="0" smtClean="0">
              <a:solidFill>
                <a:srgbClr val="FF0000"/>
              </a:solidFill>
              <a:effectLst>
                <a:outerShdw blurRad="38100" dist="38100" dir="2700000" algn="tl">
                  <a:srgbClr val="000000">
                    <a:alpha val="43137"/>
                  </a:srgbClr>
                </a:outerShdw>
              </a:effectLst>
            </a:endParaRPr>
          </a:p>
        </p:txBody>
      </p:sp>
      <p:sp>
        <p:nvSpPr>
          <p:cNvPr id="34819" name="Rectangle 3"/>
          <p:cNvSpPr>
            <a:spLocks noGrp="1" noChangeArrowheads="1"/>
          </p:cNvSpPr>
          <p:nvPr>
            <p:ph idx="1"/>
          </p:nvPr>
        </p:nvSpPr>
        <p:spPr>
          <a:xfrm>
            <a:off x="395288" y="1341438"/>
            <a:ext cx="8186737" cy="5157787"/>
          </a:xfrm>
        </p:spPr>
        <p:txBody>
          <a:bodyPr rtlCol="0">
            <a:normAutofit fontScale="92500" lnSpcReduction="10000"/>
          </a:bodyPr>
          <a:lstStyle/>
          <a:p>
            <a:pPr marL="571500" indent="-571500" fontAlgn="auto">
              <a:lnSpc>
                <a:spcPct val="80000"/>
              </a:lnSpc>
              <a:spcAft>
                <a:spcPts val="0"/>
              </a:spcAft>
              <a:buFont typeface="Arial" pitchFamily="34" charset="0"/>
              <a:buChar char="•"/>
              <a:defRPr/>
            </a:pPr>
            <a:r>
              <a:rPr lang="uk-UA" b="1" smtClean="0">
                <a:latin typeface="Arial" pitchFamily="34" charset="0"/>
              </a:rPr>
              <a:t>5 </a:t>
            </a:r>
            <a:r>
              <a:rPr lang="ru-RU" b="1" smtClean="0">
                <a:latin typeface="Arial" pitchFamily="34" charset="0"/>
              </a:rPr>
              <a:t>«</a:t>
            </a:r>
            <a:r>
              <a:rPr lang="uk-UA" b="1" smtClean="0">
                <a:latin typeface="Arial" pitchFamily="34" charset="0"/>
              </a:rPr>
              <a:t>Г</a:t>
            </a:r>
            <a:r>
              <a:rPr lang="ru-RU" b="1" smtClean="0">
                <a:latin typeface="Arial" pitchFamily="34" charset="0"/>
              </a:rPr>
              <a:t>»</a:t>
            </a:r>
            <a:endParaRPr lang="uk-UA" b="1" smtClean="0">
              <a:latin typeface="Arial" pitchFamily="34" charset="0"/>
            </a:endParaRPr>
          </a:p>
          <a:p>
            <a:pPr marL="571500" indent="-571500" fontAlgn="auto">
              <a:lnSpc>
                <a:spcPct val="80000"/>
              </a:lnSpc>
              <a:spcAft>
                <a:spcPts val="0"/>
              </a:spcAft>
              <a:buFont typeface="Wingdings" pitchFamily="2" charset="2"/>
              <a:buAutoNum type="arabicPeriod"/>
              <a:defRPr/>
            </a:pPr>
            <a:r>
              <a:rPr lang="uk-UA" b="1" smtClean="0">
                <a:latin typeface="Arial" pitchFamily="34" charset="0"/>
              </a:rPr>
              <a:t>Гіпоксія.</a:t>
            </a:r>
          </a:p>
          <a:p>
            <a:pPr marL="571500" indent="-571500" fontAlgn="auto">
              <a:lnSpc>
                <a:spcPct val="80000"/>
              </a:lnSpc>
              <a:spcAft>
                <a:spcPts val="0"/>
              </a:spcAft>
              <a:buFont typeface="Wingdings" pitchFamily="2" charset="2"/>
              <a:buAutoNum type="arabicPeriod"/>
              <a:defRPr/>
            </a:pPr>
            <a:r>
              <a:rPr lang="uk-UA" b="1" smtClean="0">
                <a:latin typeface="Arial" pitchFamily="34" charset="0"/>
              </a:rPr>
              <a:t>Гіповолемія.</a:t>
            </a:r>
          </a:p>
          <a:p>
            <a:pPr marL="571500" indent="-571500" fontAlgn="auto">
              <a:lnSpc>
                <a:spcPct val="80000"/>
              </a:lnSpc>
              <a:spcAft>
                <a:spcPts val="0"/>
              </a:spcAft>
              <a:buFont typeface="Wingdings" pitchFamily="2" charset="2"/>
              <a:buAutoNum type="arabicPeriod"/>
              <a:defRPr/>
            </a:pPr>
            <a:r>
              <a:rPr lang="uk-UA" b="1" smtClean="0">
                <a:latin typeface="Arial" pitchFamily="34" charset="0"/>
              </a:rPr>
              <a:t>Гіпо- гіперкаліемія, гіпокальціємія, ацидоз.</a:t>
            </a:r>
          </a:p>
          <a:p>
            <a:pPr marL="571500" indent="-571500" fontAlgn="auto">
              <a:lnSpc>
                <a:spcPct val="80000"/>
              </a:lnSpc>
              <a:spcAft>
                <a:spcPts val="0"/>
              </a:spcAft>
              <a:buFont typeface="Wingdings" pitchFamily="2" charset="2"/>
              <a:buAutoNum type="arabicPeriod"/>
              <a:defRPr/>
            </a:pPr>
            <a:r>
              <a:rPr lang="uk-UA" b="1" smtClean="0">
                <a:latin typeface="Arial" pitchFamily="34" charset="0"/>
              </a:rPr>
              <a:t>Гіпотермія.</a:t>
            </a:r>
          </a:p>
          <a:p>
            <a:pPr marL="571500" indent="-571500" fontAlgn="auto">
              <a:lnSpc>
                <a:spcPct val="80000"/>
              </a:lnSpc>
              <a:spcAft>
                <a:spcPts val="0"/>
              </a:spcAft>
              <a:buFont typeface="Wingdings" pitchFamily="2" charset="2"/>
              <a:buAutoNum type="arabicPeriod"/>
              <a:defRPr/>
            </a:pPr>
            <a:r>
              <a:rPr lang="uk-UA" b="1" smtClean="0">
                <a:latin typeface="Arial" pitchFamily="34" charset="0"/>
              </a:rPr>
              <a:t>Гіпо-гіперглікемія</a:t>
            </a:r>
          </a:p>
          <a:p>
            <a:pPr marL="571500" indent="-571500" fontAlgn="auto">
              <a:lnSpc>
                <a:spcPct val="80000"/>
              </a:lnSpc>
              <a:spcAft>
                <a:spcPts val="0"/>
              </a:spcAft>
              <a:buFont typeface="Arial" pitchFamily="34" charset="0"/>
              <a:buChar char="•"/>
              <a:defRPr/>
            </a:pPr>
            <a:r>
              <a:rPr lang="uk-UA" b="1" smtClean="0">
                <a:latin typeface="Arial" pitchFamily="34" charset="0"/>
              </a:rPr>
              <a:t> 4 </a:t>
            </a:r>
            <a:r>
              <a:rPr lang="ru-RU" b="1" smtClean="0">
                <a:latin typeface="Arial" pitchFamily="34" charset="0"/>
              </a:rPr>
              <a:t>«</a:t>
            </a:r>
            <a:r>
              <a:rPr lang="uk-UA" b="1" smtClean="0">
                <a:latin typeface="Arial" pitchFamily="34" charset="0"/>
              </a:rPr>
              <a:t>Т</a:t>
            </a:r>
            <a:r>
              <a:rPr lang="ru-RU" b="1" smtClean="0">
                <a:latin typeface="Arial" pitchFamily="34" charset="0"/>
              </a:rPr>
              <a:t>»</a:t>
            </a:r>
            <a:endParaRPr lang="uk-UA" b="1" smtClean="0">
              <a:latin typeface="Arial" pitchFamily="34" charset="0"/>
            </a:endParaRPr>
          </a:p>
          <a:p>
            <a:pPr marL="571500" indent="-571500" fontAlgn="auto">
              <a:lnSpc>
                <a:spcPct val="80000"/>
              </a:lnSpc>
              <a:spcAft>
                <a:spcPts val="0"/>
              </a:spcAft>
              <a:buFont typeface="Wingdings" pitchFamily="2" charset="2"/>
              <a:buAutoNum type="arabicPeriod"/>
              <a:defRPr/>
            </a:pPr>
            <a:r>
              <a:rPr lang="uk-UA" b="1" smtClean="0">
                <a:latin typeface="Arial" pitchFamily="34" charset="0"/>
              </a:rPr>
              <a:t>Тугий (напружений) пневмоторакс.</a:t>
            </a:r>
          </a:p>
          <a:p>
            <a:pPr marL="571500" indent="-571500" fontAlgn="auto">
              <a:lnSpc>
                <a:spcPct val="80000"/>
              </a:lnSpc>
              <a:spcAft>
                <a:spcPts val="0"/>
              </a:spcAft>
              <a:buFont typeface="Wingdings" pitchFamily="2" charset="2"/>
              <a:buAutoNum type="arabicPeriod"/>
              <a:defRPr/>
            </a:pPr>
            <a:r>
              <a:rPr lang="uk-UA" b="1" smtClean="0">
                <a:latin typeface="Arial" pitchFamily="34" charset="0"/>
              </a:rPr>
              <a:t>Тампонада серця.</a:t>
            </a:r>
          </a:p>
          <a:p>
            <a:pPr marL="571500" indent="-571500" fontAlgn="auto">
              <a:lnSpc>
                <a:spcPct val="80000"/>
              </a:lnSpc>
              <a:spcAft>
                <a:spcPts val="0"/>
              </a:spcAft>
              <a:buFont typeface="Wingdings" pitchFamily="2" charset="2"/>
              <a:buAutoNum type="arabicPeriod"/>
              <a:defRPr/>
            </a:pPr>
            <a:r>
              <a:rPr lang="uk-UA" b="1" smtClean="0">
                <a:latin typeface="Arial" pitchFamily="34" charset="0"/>
              </a:rPr>
              <a:t>Токсичне ураження.</a:t>
            </a:r>
          </a:p>
          <a:p>
            <a:pPr marL="571500" indent="-571500" fontAlgn="auto">
              <a:lnSpc>
                <a:spcPct val="80000"/>
              </a:lnSpc>
              <a:spcAft>
                <a:spcPts val="0"/>
              </a:spcAft>
              <a:buFont typeface="Wingdings" pitchFamily="2" charset="2"/>
              <a:buAutoNum type="arabicPeriod"/>
              <a:defRPr/>
            </a:pPr>
            <a:r>
              <a:rPr lang="uk-UA" b="1" smtClean="0">
                <a:latin typeface="Arial" pitchFamily="34" charset="0"/>
              </a:rPr>
              <a:t>Тромбоз легеневої артерії.</a:t>
            </a:r>
            <a:endParaRPr lang="ru-RU" b="1" smtClean="0">
              <a:latin typeface="Arial" pitchFamily="34" charset="0"/>
            </a:endParaRPr>
          </a:p>
        </p:txBody>
      </p:sp>
      <p:pic>
        <p:nvPicPr>
          <p:cNvPr id="113667" name="Picture 4" descr="image265623"/>
          <p:cNvPicPr>
            <a:picLocks noChangeAspect="1" noChangeArrowheads="1"/>
          </p:cNvPicPr>
          <p:nvPr/>
        </p:nvPicPr>
        <p:blipFill>
          <a:blip r:embed="rId2" cstate="print"/>
          <a:srcRect/>
          <a:stretch>
            <a:fillRect/>
          </a:stretch>
        </p:blipFill>
        <p:spPr bwMode="auto">
          <a:xfrm>
            <a:off x="7929563" y="0"/>
            <a:ext cx="1214437" cy="12144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2"/>
          <p:cNvSpPr txBox="1">
            <a:spLocks noChangeArrowheads="1"/>
          </p:cNvSpPr>
          <p:nvPr/>
        </p:nvSpPr>
        <p:spPr bwMode="auto">
          <a:xfrm>
            <a:off x="428625" y="357188"/>
            <a:ext cx="8570913" cy="5878512"/>
          </a:xfrm>
          <a:prstGeom prst="rect">
            <a:avLst/>
          </a:prstGeom>
          <a:noFill/>
          <a:ln w="9525">
            <a:noFill/>
            <a:miter lim="800000"/>
            <a:headEnd/>
            <a:tailEnd/>
          </a:ln>
        </p:spPr>
        <p:txBody>
          <a:bodyPr>
            <a:spAutoFit/>
          </a:bodyPr>
          <a:lstStyle/>
          <a:p>
            <a:pPr algn="ctr"/>
            <a:r>
              <a:rPr lang="uk-UA" sz="2800" b="1">
                <a:solidFill>
                  <a:srgbClr val="FF0000"/>
                </a:solidFill>
                <a:latin typeface="Calibri" pitchFamily="34" charset="0"/>
              </a:rPr>
              <a:t>Основні причини зупинки кровообігу у вагітних</a:t>
            </a:r>
            <a:endParaRPr lang="uk-UA" sz="2800" b="1">
              <a:solidFill>
                <a:srgbClr val="FFFF00"/>
              </a:solidFill>
              <a:latin typeface="Calibri" pitchFamily="34" charset="0"/>
            </a:endParaRPr>
          </a:p>
          <a:p>
            <a:pPr>
              <a:buFontTx/>
              <a:buChar char="-"/>
            </a:pPr>
            <a:r>
              <a:rPr lang="uk-UA" sz="2400" b="1">
                <a:latin typeface="Calibri" pitchFamily="34" charset="0"/>
              </a:rPr>
              <a:t>Позаматкова вагітність</a:t>
            </a:r>
          </a:p>
          <a:p>
            <a:pPr>
              <a:buFontTx/>
              <a:buChar char="-"/>
            </a:pPr>
            <a:r>
              <a:rPr lang="uk-UA" sz="2400" b="1">
                <a:latin typeface="Calibri" pitchFamily="34" charset="0"/>
              </a:rPr>
              <a:t>Кровотеча</a:t>
            </a:r>
          </a:p>
          <a:p>
            <a:pPr>
              <a:buFontTx/>
              <a:buChar char="-"/>
            </a:pPr>
            <a:r>
              <a:rPr lang="uk-UA" sz="2400" b="1">
                <a:latin typeface="Calibri" pitchFamily="34" charset="0"/>
              </a:rPr>
              <a:t>Супутні захворювання серця</a:t>
            </a:r>
          </a:p>
          <a:p>
            <a:pPr>
              <a:buFontTx/>
              <a:buChar char="-"/>
            </a:pPr>
            <a:r>
              <a:rPr lang="uk-UA" sz="2400" b="1">
                <a:latin typeface="Calibri" pitchFamily="34" charset="0"/>
              </a:rPr>
              <a:t>Емболія навколоплідними водами</a:t>
            </a:r>
          </a:p>
          <a:p>
            <a:pPr>
              <a:buFontTx/>
              <a:buChar char="-"/>
            </a:pPr>
            <a:r>
              <a:rPr lang="uk-UA" sz="2400" b="1">
                <a:latin typeface="Calibri" pitchFamily="34" charset="0"/>
              </a:rPr>
              <a:t>Гіпертонія в перебігу вагітності</a:t>
            </a:r>
          </a:p>
          <a:p>
            <a:pPr>
              <a:buFontTx/>
              <a:buChar char="-"/>
            </a:pPr>
            <a:r>
              <a:rPr lang="uk-UA" sz="2400" b="1">
                <a:latin typeface="Calibri" pitchFamily="34" charset="0"/>
              </a:rPr>
              <a:t>Сепсис</a:t>
            </a:r>
          </a:p>
          <a:p>
            <a:pPr>
              <a:buFontTx/>
              <a:buChar char="-"/>
            </a:pPr>
            <a:r>
              <a:rPr lang="uk-UA" sz="2400" b="1">
                <a:latin typeface="Calibri" pitchFamily="34" charset="0"/>
              </a:rPr>
              <a:t>Суїцид</a:t>
            </a:r>
            <a:endParaRPr lang="ru-RU" sz="2400" b="1">
              <a:latin typeface="Calibri" pitchFamily="34" charset="0"/>
            </a:endParaRPr>
          </a:p>
          <a:p>
            <a:r>
              <a:rPr lang="uk-UA" sz="2400">
                <a:solidFill>
                  <a:srgbClr val="FF0000"/>
                </a:solidFill>
                <a:latin typeface="Calibri" pitchFamily="34" charset="0"/>
              </a:rPr>
              <a:t>Основні прояви емболії навколоплідними водами</a:t>
            </a:r>
          </a:p>
          <a:p>
            <a:pPr>
              <a:buFont typeface="Wingdings" pitchFamily="2" charset="2"/>
              <a:buChar char="v"/>
            </a:pPr>
            <a:r>
              <a:rPr lang="uk-UA" sz="2400" b="1">
                <a:latin typeface="Calibri" pitchFamily="34" charset="0"/>
              </a:rPr>
              <a:t>Задишка</a:t>
            </a:r>
          </a:p>
          <a:p>
            <a:pPr>
              <a:buFont typeface="Wingdings" pitchFamily="2" charset="2"/>
              <a:buChar char="v"/>
            </a:pPr>
            <a:r>
              <a:rPr lang="uk-UA" sz="2400" b="1">
                <a:latin typeface="Calibri" pitchFamily="34" charset="0"/>
              </a:rPr>
              <a:t>Ціаноз</a:t>
            </a:r>
          </a:p>
          <a:p>
            <a:pPr>
              <a:buFont typeface="Wingdings" pitchFamily="2" charset="2"/>
              <a:buChar char="v"/>
            </a:pPr>
            <a:r>
              <a:rPr lang="uk-UA" sz="2400" b="1">
                <a:latin typeface="Calibri" pitchFamily="34" charset="0"/>
              </a:rPr>
              <a:t>Порушення серцевого ритму</a:t>
            </a:r>
          </a:p>
          <a:p>
            <a:pPr>
              <a:buFont typeface="Wingdings" pitchFamily="2" charset="2"/>
              <a:buChar char="v"/>
            </a:pPr>
            <a:r>
              <a:rPr lang="uk-UA" sz="2400" b="1">
                <a:latin typeface="Calibri" pitchFamily="34" charset="0"/>
              </a:rPr>
              <a:t>Гіпотонія</a:t>
            </a:r>
          </a:p>
          <a:p>
            <a:pPr>
              <a:buFont typeface="Wingdings" pitchFamily="2" charset="2"/>
              <a:buChar char="v"/>
            </a:pPr>
            <a:r>
              <a:rPr lang="uk-UA" sz="2400" b="1">
                <a:latin typeface="Calibri" pitchFamily="34" charset="0"/>
              </a:rPr>
              <a:t>Кровотеча на тлі ДВЗ-синдрому</a:t>
            </a:r>
          </a:p>
          <a:p>
            <a:pPr>
              <a:spcBef>
                <a:spcPct val="50000"/>
              </a:spcBef>
            </a:pPr>
            <a:endParaRPr lang="ru-RU" sz="2400" b="1">
              <a:latin typeface="Calibri" pitchFamily="34" charset="0"/>
            </a:endParaRPr>
          </a:p>
        </p:txBody>
      </p:sp>
    </p:spTree>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Содержимое 2"/>
          <p:cNvSpPr>
            <a:spLocks noGrp="1"/>
          </p:cNvSpPr>
          <p:nvPr>
            <p:ph idx="4294967295"/>
          </p:nvPr>
        </p:nvSpPr>
        <p:spPr>
          <a:xfrm>
            <a:off x="0" y="4076700"/>
            <a:ext cx="8820150" cy="2781300"/>
          </a:xfrm>
        </p:spPr>
        <p:txBody>
          <a:bodyPr/>
          <a:lstStyle/>
          <a:p>
            <a:pPr algn="just"/>
            <a:r>
              <a:rPr lang="uk-UA" sz="2200" b="1" smtClean="0"/>
              <a:t>При підтвердженні</a:t>
            </a:r>
            <a:r>
              <a:rPr lang="en-US" sz="2200" b="1" smtClean="0">
                <a:latin typeface="Times New Roman" pitchFamily="18" charset="0"/>
              </a:rPr>
              <a:t> </a:t>
            </a:r>
            <a:r>
              <a:rPr lang="uk-UA" sz="2200" b="1" smtClean="0"/>
              <a:t>у хворої вагітності:</a:t>
            </a:r>
          </a:p>
          <a:p>
            <a:pPr algn="just"/>
            <a:r>
              <a:rPr lang="uk-UA" sz="2200" b="1" smtClean="0"/>
              <a:t> поверніть вагітну на лівий бік (щонайменше на 15 – 30°) для зменшення тиску матки на нижню порожнисту вену і аорту;</a:t>
            </a:r>
          </a:p>
          <a:p>
            <a:pPr algn="just"/>
            <a:r>
              <a:rPr lang="uk-UA" sz="2200" b="1" smtClean="0"/>
              <a:t> або, при наявності помічника, можна змістити матку в ліву сторону і утримувати в цьому положенні під час проведення реанімаційних заходів.</a:t>
            </a:r>
            <a:endParaRPr lang="en-US" sz="2200" b="1" smtClean="0">
              <a:latin typeface="Times New Roman" pitchFamily="18" charset="0"/>
            </a:endParaRPr>
          </a:p>
          <a:p>
            <a:endParaRPr lang="uk-UA" sz="2200" b="1" smtClean="0"/>
          </a:p>
        </p:txBody>
      </p:sp>
      <p:pic>
        <p:nvPicPr>
          <p:cNvPr id="115714" name="Picture 4" descr="004"/>
          <p:cNvPicPr>
            <a:picLocks noChangeAspect="1" noChangeArrowheads="1"/>
          </p:cNvPicPr>
          <p:nvPr/>
        </p:nvPicPr>
        <p:blipFill>
          <a:blip r:embed="rId2" cstate="print"/>
          <a:srcRect/>
          <a:stretch>
            <a:fillRect/>
          </a:stretch>
        </p:blipFill>
        <p:spPr bwMode="auto">
          <a:xfrm>
            <a:off x="2268538" y="115888"/>
            <a:ext cx="4589462" cy="40147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4213" y="188913"/>
            <a:ext cx="7970837" cy="906462"/>
          </a:xfrm>
        </p:spPr>
        <p:txBody>
          <a:bodyPr rtlCol="0">
            <a:normAutofit fontScale="90000"/>
          </a:bodyPr>
          <a:lstStyle/>
          <a:p>
            <a:pPr fontAlgn="auto">
              <a:spcAft>
                <a:spcPts val="0"/>
              </a:spcAft>
              <a:defRPr/>
            </a:pPr>
            <a:r>
              <a:rPr lang="uk-UA" sz="3600" dirty="0" smtClean="0">
                <a:solidFill>
                  <a:srgbClr val="FF0000"/>
                </a:solidFill>
              </a:rPr>
              <a:t>Шляхи введення медикаментів під час проведення СЛР</a:t>
            </a:r>
            <a:endParaRPr lang="ru-RU" sz="3600" dirty="0" smtClean="0">
              <a:solidFill>
                <a:srgbClr val="FF0000"/>
              </a:solidFill>
            </a:endParaRPr>
          </a:p>
        </p:txBody>
      </p:sp>
      <p:sp>
        <p:nvSpPr>
          <p:cNvPr id="116738" name="Rectangle 3"/>
          <p:cNvSpPr>
            <a:spLocks noGrp="1" noChangeArrowheads="1"/>
          </p:cNvSpPr>
          <p:nvPr>
            <p:ph idx="1"/>
          </p:nvPr>
        </p:nvSpPr>
        <p:spPr>
          <a:xfrm>
            <a:off x="4606925" y="4076700"/>
            <a:ext cx="4537075" cy="1931988"/>
          </a:xfrm>
        </p:spPr>
        <p:txBody>
          <a:bodyPr/>
          <a:lstStyle/>
          <a:p>
            <a:r>
              <a:rPr lang="uk-UA" sz="2400" b="1" smtClean="0">
                <a:solidFill>
                  <a:srgbClr val="FF0000"/>
                </a:solidFill>
              </a:rPr>
              <a:t>Внутрішньовенний</a:t>
            </a:r>
          </a:p>
          <a:p>
            <a:r>
              <a:rPr lang="uk-UA" sz="2400" b="1" smtClean="0">
                <a:solidFill>
                  <a:srgbClr val="FF0000"/>
                </a:solidFill>
              </a:rPr>
              <a:t>Внутрішньокістковий</a:t>
            </a:r>
          </a:p>
          <a:p>
            <a:r>
              <a:rPr lang="uk-UA" sz="2400" b="1" smtClean="0">
                <a:solidFill>
                  <a:srgbClr val="FF0000"/>
                </a:solidFill>
              </a:rPr>
              <a:t>Внутрішньотрахеальний</a:t>
            </a:r>
          </a:p>
          <a:p>
            <a:r>
              <a:rPr lang="uk-UA" sz="2400" b="1" smtClean="0">
                <a:solidFill>
                  <a:srgbClr val="FF0000"/>
                </a:solidFill>
              </a:rPr>
              <a:t>Внутрішньоартеріальний</a:t>
            </a:r>
            <a:endParaRPr lang="ru-RU" smtClean="0">
              <a:solidFill>
                <a:srgbClr val="FF0000"/>
              </a:solidFill>
            </a:endParaRPr>
          </a:p>
        </p:txBody>
      </p:sp>
      <p:pic>
        <p:nvPicPr>
          <p:cNvPr id="116739" name="Picture 5" descr="image078"/>
          <p:cNvPicPr>
            <a:picLocks noChangeAspect="1" noChangeArrowheads="1"/>
          </p:cNvPicPr>
          <p:nvPr/>
        </p:nvPicPr>
        <p:blipFill>
          <a:blip r:embed="rId2" cstate="print"/>
          <a:srcRect/>
          <a:stretch>
            <a:fillRect/>
          </a:stretch>
        </p:blipFill>
        <p:spPr bwMode="auto">
          <a:xfrm>
            <a:off x="4859338" y="1268413"/>
            <a:ext cx="4032250" cy="2376487"/>
          </a:xfrm>
          <a:prstGeom prst="rect">
            <a:avLst/>
          </a:prstGeom>
          <a:noFill/>
          <a:ln w="9525">
            <a:noFill/>
            <a:miter lim="800000"/>
            <a:headEnd/>
            <a:tailEnd/>
          </a:ln>
        </p:spPr>
      </p:pic>
      <p:pic>
        <p:nvPicPr>
          <p:cNvPr id="116740" name="Picture 7" descr="DSC02261"/>
          <p:cNvPicPr>
            <a:picLocks noChangeAspect="1" noChangeArrowheads="1"/>
          </p:cNvPicPr>
          <p:nvPr/>
        </p:nvPicPr>
        <p:blipFill>
          <a:blip r:embed="rId3" cstate="print"/>
          <a:srcRect/>
          <a:stretch>
            <a:fillRect/>
          </a:stretch>
        </p:blipFill>
        <p:spPr bwMode="auto">
          <a:xfrm>
            <a:off x="539750" y="3789363"/>
            <a:ext cx="3887788" cy="2686050"/>
          </a:xfrm>
          <a:prstGeom prst="rect">
            <a:avLst/>
          </a:prstGeom>
          <a:noFill/>
          <a:ln w="9525">
            <a:noFill/>
            <a:miter lim="800000"/>
            <a:headEnd/>
            <a:tailEnd/>
          </a:ln>
        </p:spPr>
      </p:pic>
      <p:pic>
        <p:nvPicPr>
          <p:cNvPr id="116741" name="Picture 9" descr="катетери в-в"/>
          <p:cNvPicPr>
            <a:picLocks noChangeAspect="1" noChangeArrowheads="1"/>
          </p:cNvPicPr>
          <p:nvPr/>
        </p:nvPicPr>
        <p:blipFill>
          <a:blip r:embed="rId4" cstate="print"/>
          <a:srcRect/>
          <a:stretch>
            <a:fillRect/>
          </a:stretch>
        </p:blipFill>
        <p:spPr bwMode="auto">
          <a:xfrm>
            <a:off x="539750" y="1196975"/>
            <a:ext cx="3889375" cy="2438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Box 1"/>
          <p:cNvSpPr txBox="1">
            <a:spLocks noChangeArrowheads="1"/>
          </p:cNvSpPr>
          <p:nvPr/>
        </p:nvSpPr>
        <p:spPr bwMode="auto">
          <a:xfrm>
            <a:off x="857250" y="642938"/>
            <a:ext cx="8001000" cy="4370387"/>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uk-UA" sz="3200" b="1">
                <a:solidFill>
                  <a:srgbClr val="C00000"/>
                </a:solidFill>
                <a:latin typeface="Calibri" pitchFamily="34" charset="0"/>
              </a:rPr>
              <a:t>Ліки, які використовуються при проведенні СЛР</a:t>
            </a:r>
            <a:endParaRPr lang="uk-UA">
              <a:solidFill>
                <a:srgbClr val="C00000"/>
              </a:solidFill>
              <a:latin typeface="Calibri" pitchFamily="34" charset="0"/>
            </a:endParaRPr>
          </a:p>
          <a:p>
            <a:pPr>
              <a:buClr>
                <a:srgbClr val="000000"/>
              </a:buClr>
              <a:buSzPct val="100000"/>
              <a:buFont typeface="Times New Roman" pitchFamily="18" charset="0"/>
              <a:buNone/>
            </a:pPr>
            <a:endParaRPr lang="uk-UA">
              <a:solidFill>
                <a:srgbClr val="191966"/>
              </a:solidFill>
              <a:latin typeface="Calibri" pitchFamily="34" charset="0"/>
            </a:endParaRPr>
          </a:p>
          <a:p>
            <a:pPr>
              <a:buClr>
                <a:srgbClr val="000000"/>
              </a:buClr>
              <a:buSzPct val="100000"/>
              <a:buFont typeface="Arial" charset="0"/>
              <a:buChar char="•"/>
            </a:pPr>
            <a:r>
              <a:rPr lang="uk-UA" sz="2800" b="1">
                <a:latin typeface="Calibri" pitchFamily="34" charset="0"/>
              </a:rPr>
              <a:t>Кисень</a:t>
            </a:r>
          </a:p>
          <a:p>
            <a:pPr>
              <a:buClr>
                <a:srgbClr val="000000"/>
              </a:buClr>
              <a:buSzPct val="100000"/>
              <a:buFont typeface="Arial" charset="0"/>
              <a:buChar char="•"/>
            </a:pPr>
            <a:r>
              <a:rPr lang="uk-UA" sz="2800" b="1">
                <a:latin typeface="Calibri" pitchFamily="34" charset="0"/>
              </a:rPr>
              <a:t>Адреналін</a:t>
            </a:r>
          </a:p>
          <a:p>
            <a:pPr>
              <a:buClr>
                <a:srgbClr val="000000"/>
              </a:buClr>
              <a:buSzPct val="100000"/>
              <a:buFont typeface="Arial" charset="0"/>
              <a:buChar char="•"/>
            </a:pPr>
            <a:r>
              <a:rPr lang="uk-UA" sz="2800" b="1">
                <a:latin typeface="Calibri" pitchFamily="34" charset="0"/>
              </a:rPr>
              <a:t>Аміодарон</a:t>
            </a:r>
          </a:p>
          <a:p>
            <a:pPr>
              <a:buClr>
                <a:srgbClr val="000000"/>
              </a:buClr>
              <a:buSzPct val="100000"/>
              <a:buFont typeface="Arial" charset="0"/>
              <a:buChar char="•"/>
            </a:pPr>
            <a:r>
              <a:rPr lang="uk-UA" sz="2800" b="1">
                <a:latin typeface="Calibri" pitchFamily="34" charset="0"/>
              </a:rPr>
              <a:t>Лідокаїн</a:t>
            </a:r>
          </a:p>
          <a:p>
            <a:pPr>
              <a:buClr>
                <a:srgbClr val="000000"/>
              </a:buClr>
              <a:buSzPct val="100000"/>
              <a:buFont typeface="Arial" charset="0"/>
              <a:buChar char="•"/>
            </a:pPr>
            <a:r>
              <a:rPr lang="uk-UA" sz="2800" b="1">
                <a:latin typeface="Calibri" pitchFamily="34" charset="0"/>
              </a:rPr>
              <a:t>Сульфат магнію</a:t>
            </a:r>
          </a:p>
          <a:p>
            <a:pPr>
              <a:buClr>
                <a:srgbClr val="000000"/>
              </a:buClr>
              <a:buSzPct val="100000"/>
              <a:buFont typeface="Arial" charset="0"/>
              <a:buChar char="•"/>
            </a:pPr>
            <a:r>
              <a:rPr lang="uk-UA" sz="2800" b="1">
                <a:latin typeface="Calibri" pitchFamily="34" charset="0"/>
              </a:rPr>
              <a:t>Кальцій</a:t>
            </a:r>
          </a:p>
          <a:p>
            <a:pPr>
              <a:buClr>
                <a:srgbClr val="000000"/>
              </a:buClr>
              <a:buSzPct val="100000"/>
              <a:buFont typeface="Arial" charset="0"/>
              <a:buChar char="•"/>
            </a:pPr>
            <a:r>
              <a:rPr lang="uk-UA" sz="2800" b="1">
                <a:latin typeface="Calibri" pitchFamily="34" charset="0"/>
              </a:rPr>
              <a:t>Бікарбонат (гідрокарбонат) натрію</a:t>
            </a:r>
          </a:p>
        </p:txBody>
      </p:sp>
    </p:spTree>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Прямоугольник 1"/>
          <p:cNvSpPr>
            <a:spLocks noChangeArrowheads="1"/>
          </p:cNvSpPr>
          <p:nvPr/>
        </p:nvSpPr>
        <p:spPr bwMode="auto">
          <a:xfrm>
            <a:off x="785813" y="571500"/>
            <a:ext cx="7715250" cy="5262563"/>
          </a:xfrm>
          <a:prstGeom prst="rect">
            <a:avLst/>
          </a:prstGeom>
          <a:noFill/>
          <a:ln w="9525">
            <a:noFill/>
            <a:miter lim="800000"/>
            <a:headEnd/>
            <a:tailEnd/>
          </a:ln>
        </p:spPr>
        <p:txBody>
          <a:bodyPr>
            <a:spAutoFit/>
          </a:bodyPr>
          <a:lstStyle/>
          <a:p>
            <a:pPr algn="just"/>
            <a:r>
              <a:rPr lang="uk-UA" sz="2800" b="1">
                <a:latin typeface="Calibri" pitchFamily="34" charset="0"/>
              </a:rPr>
              <a:t>Транспортувати хворого з зупинкою дихання і серцевих скорочень можна лише після відновлення серцевої діяльності й дихання або в спеціальній машині швидкої допомоги, в якій є можливість продовжувати </a:t>
            </a:r>
            <a:r>
              <a:rPr lang="uk-UA" sz="2800" b="1">
                <a:solidFill>
                  <a:srgbClr val="FF0000"/>
                </a:solidFill>
                <a:latin typeface="Calibri" pitchFamily="34" charset="0"/>
              </a:rPr>
              <a:t>реанімаційні заходи</a:t>
            </a:r>
            <a:r>
              <a:rPr lang="uk-UA" sz="2800" b="1">
                <a:latin typeface="Calibri" pitchFamily="34" charset="0"/>
              </a:rPr>
              <a:t>, у тому числі й зняття фібриляції шлуночків (коли окремі волокна м'язів серця скорочуються хаотично, некоординовано) спеціальним приладом - </a:t>
            </a:r>
            <a:r>
              <a:rPr lang="uk-UA" sz="2800" b="1">
                <a:solidFill>
                  <a:srgbClr val="FF0000"/>
                </a:solidFill>
                <a:latin typeface="Calibri" pitchFamily="34" charset="0"/>
              </a:rPr>
              <a:t>дефібрилятором</a:t>
            </a:r>
            <a:r>
              <a:rPr lang="uk-UA" sz="2800" b="1">
                <a:latin typeface="Calibri" pitchFamily="34" charset="0"/>
              </a:rPr>
              <a:t>. </a:t>
            </a:r>
          </a:p>
          <a:p>
            <a:pPr algn="just"/>
            <a:r>
              <a:rPr lang="uk-UA" sz="2800" b="1">
                <a:latin typeface="Calibri" pitchFamily="34" charset="0"/>
              </a:rPr>
              <a:t>Розряд електричного струму 3000-7000 В може зняти фібриляцію серця через нерозкриту грудну клітку.</a:t>
            </a:r>
            <a:endParaRPr lang="ru-RU" sz="2800" b="1">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TotalTime>
  <Words>6538</Words>
  <Application>Microsoft Office PowerPoint</Application>
  <PresentationFormat>Экран (4:3)</PresentationFormat>
  <Paragraphs>657</Paragraphs>
  <Slides>102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102</vt:i4>
      </vt:variant>
    </vt:vector>
  </HeadingPairs>
  <TitlesOfParts>
    <vt:vector size="103" baseType="lpstr">
      <vt:lpstr>Тема Office</vt:lpstr>
      <vt:lpstr>ОСНОВИ МЕДИЧНИХ ЗНАНЬ</vt:lpstr>
      <vt:lpstr>План</vt:lpstr>
      <vt:lpstr> 1. Визначення поняття "невідкладний стан" та "нещасний випадок". </vt:lpstr>
      <vt:lpstr>2. Поняття про першу домедичну допомогу, її завдання. Загальні принципи надання першої домедичної допомоги. </vt:lpstr>
      <vt:lpstr>Слайд 5</vt:lpstr>
      <vt:lpstr>Слайд 6</vt:lpstr>
      <vt:lpstr>Слайд 7</vt:lpstr>
      <vt:lpstr>Слайд 8</vt:lpstr>
      <vt:lpstr>Слайд 9</vt:lpstr>
      <vt:lpstr>Слайд 10</vt:lpstr>
      <vt:lpstr>3. Причини та ознаки зупинки дихання та кровообігу. </vt:lpstr>
      <vt:lpstr>Слайд 12</vt:lpstr>
      <vt:lpstr>Термінальний стан</vt:lpstr>
      <vt:lpstr>Слайд 14</vt:lpstr>
      <vt:lpstr>Слайд 15</vt:lpstr>
      <vt:lpstr>Слайд 16</vt:lpstr>
      <vt:lpstr>Слайд 17</vt:lpstr>
      <vt:lpstr>Порядок дій щодо визначення ознак життя</vt:lpstr>
      <vt:lpstr>Порядок дій щодо визначення ознак життя</vt:lpstr>
      <vt:lpstr>Порядок дій щодо визначення ознаків життя</vt:lpstr>
      <vt:lpstr>Явні ознаки біологічної смерті</vt:lpstr>
      <vt:lpstr>Явні ознаки біологічної смерті</vt:lpstr>
      <vt:lpstr>Явні ознаки біологічної смерті</vt:lpstr>
      <vt:lpstr>4. Екстремальні стани. Шок, контузії, кома, непритомність, колапс.</vt:lpstr>
      <vt:lpstr>Непритомність</vt:lpstr>
      <vt:lpstr>Слайд 26</vt:lpstr>
      <vt:lpstr>Слайд 27</vt:lpstr>
      <vt:lpstr>Непритомність</vt:lpstr>
      <vt:lpstr>Слайд 29</vt:lpstr>
      <vt:lpstr>Слайд 30</vt:lpstr>
      <vt:lpstr>Колапс</vt:lpstr>
      <vt:lpstr>Шок</vt:lpstr>
      <vt:lpstr>Класифікація шоку</vt:lpstr>
      <vt:lpstr>Ступені тяжкості шоку</vt:lpstr>
      <vt:lpstr>Слайд 35</vt:lpstr>
      <vt:lpstr>Слайд 36</vt:lpstr>
      <vt:lpstr>Слайд 37</vt:lpstr>
      <vt:lpstr>Слайд 38</vt:lpstr>
      <vt:lpstr>5. Реанімація. Реанімаційні заходи. Основні правила проведення реанімації</vt:lpstr>
      <vt:lpstr>СЛР не проводять</vt:lpstr>
      <vt:lpstr> НЕВІДКЛАДНА ДОПОМОГА У СТАНАХ ЗАГРОЗИ ДЛЯ ЖИТТЯ </vt:lpstr>
      <vt:lpstr>Слайд 42</vt:lpstr>
      <vt:lpstr>Слайд 43</vt:lpstr>
      <vt:lpstr>Перед початком виконання СЛР</vt:lpstr>
      <vt:lpstr>Слайд 45</vt:lpstr>
      <vt:lpstr>Дії під час надання екстреної медичної допомоги постраждалому </vt:lpstr>
      <vt:lpstr>Первинний огляд постраждалого </vt:lpstr>
      <vt:lpstr>Слайд 48</vt:lpstr>
      <vt:lpstr>- якщо пацієнт в окулярах, зніміть їх; - встаньте на коліна позаду пацієнта та впевніться, що обидві його ноги розігнуті;  - забезпечте прохідність дихальних шляхів; - розташуйте найближчу до себе руку під прямим кутом до тіла, згинаючи в лікті, долонею доверху. </vt:lpstr>
      <vt:lpstr> </vt:lpstr>
      <vt:lpstr> </vt:lpstr>
      <vt:lpstr>Слайд 52</vt:lpstr>
      <vt:lpstr>Слайд 53</vt:lpstr>
      <vt:lpstr>Слайд 54</vt:lpstr>
      <vt:lpstr>Слайд 55</vt:lpstr>
      <vt:lpstr>Слайд 56</vt:lpstr>
      <vt:lpstr> Стадії та етапи серцево-легеневої реанімації </vt:lpstr>
      <vt:lpstr> </vt:lpstr>
      <vt:lpstr>A (airway open) – відновлення прохідності дихальних шляхів</vt:lpstr>
      <vt:lpstr>Слайд 60</vt:lpstr>
      <vt:lpstr>Виконання прийому Safar (крок 1 та 2),                  крок 3 </vt:lpstr>
      <vt:lpstr>Слайд 62</vt:lpstr>
      <vt:lpstr>Етап В(brithing) - штучна вентиляція легень </vt:lpstr>
      <vt:lpstr>Слайд 64</vt:lpstr>
      <vt:lpstr>Слайд 65</vt:lpstr>
      <vt:lpstr>Слайд 66</vt:lpstr>
      <vt:lpstr>Слайд 67</vt:lpstr>
      <vt:lpstr>Етап С (circulation his blood ) - непрямий масаж серця </vt:lpstr>
      <vt:lpstr>Слайд 69</vt:lpstr>
      <vt:lpstr>Слайд 70</vt:lpstr>
      <vt:lpstr>Слайд 71</vt:lpstr>
      <vt:lpstr>Компресія грудної клітки</vt:lpstr>
      <vt:lpstr>Слайд 73</vt:lpstr>
      <vt:lpstr>Послідовність проведення СЛР одним рятувальником</vt:lpstr>
      <vt:lpstr>Послідовність проведення СЛР двома рятувальниками </vt:lpstr>
      <vt:lpstr>Слайд 76</vt:lpstr>
      <vt:lpstr>Помилки при проведені ЗМС:</vt:lpstr>
      <vt:lpstr>Ознаки ефективності реанімаційних заходів:</vt:lpstr>
      <vt:lpstr>Слайд 79</vt:lpstr>
      <vt:lpstr> СЛР дітям до 1 року (крім новонароджених)</vt:lpstr>
      <vt:lpstr> СЛР (Діти у віці 1 року - 8 років)</vt:lpstr>
      <vt:lpstr> СЛР дорослих та дітей старше 8 років</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 Критерії припинення СЛР </vt:lpstr>
      <vt:lpstr>Потенційно виліковні причини           зупинки кровообігу:  </vt:lpstr>
      <vt:lpstr>Слайд 95</vt:lpstr>
      <vt:lpstr>Слайд 96</vt:lpstr>
      <vt:lpstr>Шляхи введення медикаментів під час проведення СЛР</vt:lpstr>
      <vt:lpstr>Слайд 98</vt:lpstr>
      <vt:lpstr>Слайд 99</vt:lpstr>
      <vt:lpstr>Домашнє завдання  (самостійна робота)</vt:lpstr>
      <vt:lpstr>Слайд 101</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МЕДИЧНИХ ЗНАНЬ</dc:title>
  <dc:creator>hp</dc:creator>
  <cp:lastModifiedBy>Руслан Аминов</cp:lastModifiedBy>
  <cp:revision>71</cp:revision>
  <dcterms:created xsi:type="dcterms:W3CDTF">2019-04-01T20:52:18Z</dcterms:created>
  <dcterms:modified xsi:type="dcterms:W3CDTF">2024-03-22T19:41:15Z</dcterms:modified>
</cp:coreProperties>
</file>