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78" r:id="rId3"/>
    <p:sldId id="279" r:id="rId4"/>
    <p:sldId id="277" r:id="rId5"/>
    <p:sldId id="296" r:id="rId6"/>
    <p:sldId id="280" r:id="rId7"/>
    <p:sldId id="297" r:id="rId8"/>
    <p:sldId id="281" r:id="rId9"/>
    <p:sldId id="298" r:id="rId10"/>
    <p:sldId id="299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57" r:id="rId23"/>
    <p:sldId id="258" r:id="rId24"/>
    <p:sldId id="259" r:id="rId25"/>
    <p:sldId id="263" r:id="rId26"/>
    <p:sldId id="262" r:id="rId27"/>
    <p:sldId id="264" r:id="rId28"/>
    <p:sldId id="265" r:id="rId29"/>
    <p:sldId id="266" r:id="rId30"/>
    <p:sldId id="267" r:id="rId31"/>
    <p:sldId id="268" r:id="rId32"/>
    <p:sldId id="270" r:id="rId33"/>
    <p:sldId id="269" r:id="rId34"/>
    <p:sldId id="272" r:id="rId35"/>
    <p:sldId id="271" r:id="rId36"/>
    <p:sldId id="273" r:id="rId37"/>
    <p:sldId id="275" r:id="rId38"/>
    <p:sldId id="300" r:id="rId39"/>
    <p:sldId id="293" r:id="rId40"/>
    <p:sldId id="294" r:id="rId41"/>
    <p:sldId id="27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04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1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96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0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11/3/2025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74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86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5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0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44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6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16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2" r:id="rId2"/>
    <p:sldLayoutId id="2147483711" r:id="rId3"/>
    <p:sldLayoutId id="2147483710" r:id="rId4"/>
    <p:sldLayoutId id="2147483709" r:id="rId5"/>
    <p:sldLayoutId id="2147483708" r:id="rId6"/>
    <p:sldLayoutId id="2147483707" r:id="rId7"/>
    <p:sldLayoutId id="2147483706" r:id="rId8"/>
    <p:sldLayoutId id="2147483705" r:id="rId9"/>
    <p:sldLayoutId id="2147483704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-7463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59251" y="1845057"/>
            <a:ext cx="4651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Органолептична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вин.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Декантація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дегустації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151FDC-D820-8E1B-5702-553149D58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250" y="1733135"/>
            <a:ext cx="5219884" cy="344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2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A16318-16BC-FADB-7B2A-EA0FD5B6C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131" y="0"/>
            <a:ext cx="5075583" cy="68100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3F97A6-B250-4335-558A-58EBF8FE8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88" y="0"/>
            <a:ext cx="5138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97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540523-F1E5-0D7B-F7CA-1E73997F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14" y="110916"/>
            <a:ext cx="8770571" cy="896249"/>
          </a:xfrm>
        </p:spPr>
        <p:txBody>
          <a:bodyPr/>
          <a:lstStyle/>
          <a:p>
            <a:r>
              <a:rPr lang="uk-UA" dirty="0"/>
              <a:t>Методи дегустації вин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34AEA-2323-C967-5BC8-B2A728AA8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0" y="1007165"/>
            <a:ext cx="10933043" cy="515509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sz="2000" dirty="0"/>
              <a:t>Аналітична дегустація</a:t>
            </a:r>
          </a:p>
          <a:p>
            <a:endParaRPr lang="uk-UA" sz="2000" dirty="0"/>
          </a:p>
          <a:p>
            <a:r>
              <a:rPr lang="uk-UA" sz="2000" dirty="0"/>
              <a:t>•	Мета: об’єктивна оцінка вина за чіткими показниками (колір, аромат, смак, </a:t>
            </a:r>
            <a:r>
              <a:rPr lang="uk-UA" sz="2000" dirty="0" err="1"/>
              <a:t>післясмак</a:t>
            </a:r>
            <a:r>
              <a:rPr lang="uk-UA" sz="2000" dirty="0"/>
              <a:t>).</a:t>
            </a:r>
          </a:p>
          <a:p>
            <a:r>
              <a:rPr lang="uk-UA" sz="2000" dirty="0"/>
              <a:t>•	Процес: проводиться за спеціальною шкалою (наприклад, 20-бальна або 100-бальна система).</a:t>
            </a:r>
          </a:p>
          <a:p>
            <a:r>
              <a:rPr lang="uk-UA" sz="2000" dirty="0"/>
              <a:t>•	Застосування: у навчальних цілях, в наукових дослідженнях, при атестації вин.</a:t>
            </a:r>
          </a:p>
          <a:p>
            <a:r>
              <a:rPr lang="uk-UA" sz="2000" dirty="0"/>
              <a:t>•	Особливості: мінімізація емоційного впливу, строгі умови (однакові келихи, освітлення, температура вина).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3226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7F4568-2D82-1EB2-4DA9-FE1DC5601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337" y="1033669"/>
            <a:ext cx="10669325" cy="5526157"/>
          </a:xfrm>
        </p:spPr>
        <p:txBody>
          <a:bodyPr>
            <a:normAutofit/>
          </a:bodyPr>
          <a:lstStyle/>
          <a:p>
            <a:r>
              <a:rPr lang="uk-UA" sz="2200" dirty="0"/>
              <a:t>2. Порівняльна дегустація</a:t>
            </a:r>
          </a:p>
          <a:p>
            <a:endParaRPr lang="uk-UA" sz="2200" dirty="0"/>
          </a:p>
          <a:p>
            <a:r>
              <a:rPr lang="uk-UA" sz="2200" dirty="0"/>
              <a:t>•	Мета: зіставлення кількох вин одночасно (одного сорту, регіону чи року врожаю).</a:t>
            </a:r>
          </a:p>
          <a:p>
            <a:r>
              <a:rPr lang="uk-UA" sz="2200" dirty="0"/>
              <a:t>•	Процес: дегустатор пробує вина у певній послідовності – від легких до більш насичених.</a:t>
            </a:r>
          </a:p>
          <a:p>
            <a:r>
              <a:rPr lang="uk-UA" sz="2200" dirty="0"/>
              <a:t>•	Застосування: вибір найкращого зразка, визначення стилю, навчання студентів розрізняти нюанси.</a:t>
            </a:r>
          </a:p>
          <a:p>
            <a:r>
              <a:rPr lang="uk-UA" sz="2200" dirty="0"/>
              <a:t>•	Приклад: порівняння Шардоне з Франції, Італії та України.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959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926134B-5EBB-432D-C6A4-5BDE9C46A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62" y="1113183"/>
            <a:ext cx="10642821" cy="5049380"/>
          </a:xfrm>
        </p:spPr>
        <p:txBody>
          <a:bodyPr>
            <a:normAutofit/>
          </a:bodyPr>
          <a:lstStyle/>
          <a:p>
            <a:r>
              <a:rPr lang="uk-UA" dirty="0"/>
              <a:t>3. Вертикальна дегустація</a:t>
            </a:r>
          </a:p>
          <a:p>
            <a:endParaRPr lang="uk-UA" dirty="0"/>
          </a:p>
          <a:p>
            <a:r>
              <a:rPr lang="uk-UA" dirty="0"/>
              <a:t>•	Мета: оцінка розвитку вина одного господарства або однієї етикетки у різні роки врожаю.</a:t>
            </a:r>
          </a:p>
          <a:p>
            <a:r>
              <a:rPr lang="uk-UA" dirty="0"/>
              <a:t>•	Процес: відбирають серію вин (наприклад, Бордо 2010, 2012, 2015, 2018).</a:t>
            </a:r>
          </a:p>
          <a:p>
            <a:r>
              <a:rPr lang="uk-UA" dirty="0"/>
              <a:t>•	Застосування: дослідження впливу клімату, урожайності, технологій; визначення потенціалу витримки.</a:t>
            </a:r>
          </a:p>
          <a:p>
            <a:r>
              <a:rPr lang="uk-UA" dirty="0"/>
              <a:t>•	Особливості: дозволяє зрозуміти еволюцію смаку вина з часом.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64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2A6845-3440-EF21-317D-EFC2946D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88" y="1192695"/>
            <a:ext cx="10285012" cy="4797589"/>
          </a:xfrm>
        </p:spPr>
        <p:txBody>
          <a:bodyPr>
            <a:normAutofit fontScale="92500"/>
          </a:bodyPr>
          <a:lstStyle/>
          <a:p>
            <a:r>
              <a:rPr lang="uk-UA" sz="2200" dirty="0"/>
              <a:t>4. Горизонтальна дегустація</a:t>
            </a:r>
          </a:p>
          <a:p>
            <a:endParaRPr lang="uk-UA" sz="2200" dirty="0"/>
          </a:p>
          <a:p>
            <a:r>
              <a:rPr lang="uk-UA" sz="2200" dirty="0"/>
              <a:t>•	Мета: оцінка вин одного року врожаю, але з різних господарств чи регіонів.</a:t>
            </a:r>
          </a:p>
          <a:p>
            <a:r>
              <a:rPr lang="uk-UA" sz="2200" dirty="0"/>
              <a:t>•	Процес: відбираються вина одного стилю (наприклад, Каберне </a:t>
            </a:r>
            <a:r>
              <a:rPr lang="uk-UA" sz="2200" dirty="0" err="1"/>
              <a:t>Совіньйон</a:t>
            </a:r>
            <a:r>
              <a:rPr lang="uk-UA" sz="2200" dirty="0"/>
              <a:t> 2020 року з різних країн).</a:t>
            </a:r>
          </a:p>
          <a:p>
            <a:r>
              <a:rPr lang="uk-UA" sz="2200" dirty="0"/>
              <a:t>•	Застосування: дає можливість відчути </a:t>
            </a:r>
            <a:r>
              <a:rPr lang="uk-UA" sz="2200" dirty="0" err="1"/>
              <a:t>теруарні</a:t>
            </a:r>
            <a:r>
              <a:rPr lang="uk-UA" sz="2200" dirty="0"/>
              <a:t> відмінності.</a:t>
            </a:r>
          </a:p>
          <a:p>
            <a:r>
              <a:rPr lang="uk-UA" sz="2200" dirty="0"/>
              <a:t>•	Особливості: добре показує різницю між технологічними школами виноробства.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8230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D2E79B-69CC-E72F-5726-510567E44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205948"/>
            <a:ext cx="10200481" cy="4757832"/>
          </a:xfrm>
        </p:spPr>
        <p:txBody>
          <a:bodyPr>
            <a:normAutofit fontScale="85000" lnSpcReduction="20000"/>
          </a:bodyPr>
          <a:lstStyle/>
          <a:p>
            <a:r>
              <a:rPr lang="uk-UA" sz="2400" dirty="0"/>
              <a:t>5. Органолептична дегустація</a:t>
            </a:r>
          </a:p>
          <a:p>
            <a:endParaRPr lang="uk-UA" sz="2400" dirty="0"/>
          </a:p>
          <a:p>
            <a:r>
              <a:rPr lang="uk-UA" sz="2400" dirty="0"/>
              <a:t>•	Мета: безпосередня оцінка органами чуття (зір, нюх, смак).</a:t>
            </a:r>
          </a:p>
          <a:p>
            <a:r>
              <a:rPr lang="uk-UA" sz="2400" dirty="0"/>
              <a:t>•	Процес: 3 етапи:</a:t>
            </a:r>
          </a:p>
          <a:p>
            <a:r>
              <a:rPr lang="uk-UA" sz="2400" dirty="0"/>
              <a:t>1.	Візуальна оцінка – колір, блиск, прозорість.</a:t>
            </a:r>
          </a:p>
          <a:p>
            <a:r>
              <a:rPr lang="uk-UA" sz="2400" dirty="0"/>
              <a:t>2.	Ароматична оцінка – інтенсивність, чистота, багатошаровість.</a:t>
            </a:r>
          </a:p>
          <a:p>
            <a:r>
              <a:rPr lang="uk-UA" sz="2400" dirty="0"/>
              <a:t>3.	Смакова оцінка – баланс, гармонія, тривалість </a:t>
            </a:r>
            <a:r>
              <a:rPr lang="uk-UA" sz="2400" dirty="0" err="1"/>
              <a:t>післясмаку</a:t>
            </a:r>
            <a:r>
              <a:rPr lang="uk-UA" sz="2400" dirty="0"/>
              <a:t>.</a:t>
            </a:r>
          </a:p>
          <a:p>
            <a:r>
              <a:rPr lang="uk-UA" sz="2400" dirty="0"/>
              <a:t>•	Застосування: найпоширеніший метод у сомельє та винних школах.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76648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993AD2A-86D9-2634-F6CC-DB0EC589E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" y="1258957"/>
            <a:ext cx="10522226" cy="4890052"/>
          </a:xfrm>
        </p:spPr>
        <p:txBody>
          <a:bodyPr>
            <a:normAutofit fontScale="92500" lnSpcReduction="10000"/>
          </a:bodyPr>
          <a:lstStyle/>
          <a:p>
            <a:r>
              <a:rPr lang="uk-UA" sz="2200" dirty="0"/>
              <a:t>6. Сліпа дегустація</a:t>
            </a:r>
          </a:p>
          <a:p>
            <a:endParaRPr lang="uk-UA" sz="2200" dirty="0"/>
          </a:p>
          <a:p>
            <a:r>
              <a:rPr lang="uk-UA" sz="2200" dirty="0"/>
              <a:t>•	Мета: виключити упередженість щодо бренду, країни чи ціни вина.</a:t>
            </a:r>
          </a:p>
          <a:p>
            <a:r>
              <a:rPr lang="uk-UA" sz="2200" dirty="0"/>
              <a:t>•	Процес: вина подаються в однакових келихах, етикетки приховані.</a:t>
            </a:r>
          </a:p>
          <a:p>
            <a:r>
              <a:rPr lang="uk-UA" sz="2200" dirty="0"/>
              <a:t>•	Застосування: конкурси вин, професійні змагання сомельє, навчання студентів.</a:t>
            </a:r>
          </a:p>
          <a:p>
            <a:r>
              <a:rPr lang="uk-UA" sz="2200" dirty="0"/>
              <a:t>•	Особливості: вимагає високої підготовки дегустатора, розвиває пам’ять на аромат і смак.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7403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334901C-0A3D-2B13-5E85-74B0F9419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83" y="1126435"/>
            <a:ext cx="11119900" cy="4877101"/>
          </a:xfrm>
        </p:spPr>
        <p:txBody>
          <a:bodyPr/>
          <a:lstStyle/>
          <a:p>
            <a:r>
              <a:rPr lang="ru-RU" sz="2000" dirty="0"/>
              <a:t>7. </a:t>
            </a:r>
            <a:r>
              <a:rPr lang="ru-RU" sz="2000" dirty="0" err="1"/>
              <a:t>Комерційна</a:t>
            </a:r>
            <a:r>
              <a:rPr lang="ru-RU" sz="2000" dirty="0"/>
              <a:t> </a:t>
            </a:r>
            <a:r>
              <a:rPr lang="ru-RU" sz="2000" dirty="0" err="1"/>
              <a:t>дегустація</a:t>
            </a:r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•	Мета: </a:t>
            </a:r>
            <a:r>
              <a:rPr lang="ru-RU" sz="2000" dirty="0" err="1"/>
              <a:t>визначення</a:t>
            </a:r>
            <a:r>
              <a:rPr lang="ru-RU" sz="2000" dirty="0"/>
              <a:t> </a:t>
            </a:r>
            <a:r>
              <a:rPr lang="ru-RU" sz="2000" dirty="0" err="1"/>
              <a:t>споживчих</a:t>
            </a:r>
            <a:r>
              <a:rPr lang="ru-RU" sz="2000" dirty="0"/>
              <a:t> </a:t>
            </a:r>
            <a:r>
              <a:rPr lang="ru-RU" sz="2000" dirty="0" err="1"/>
              <a:t>якостей</a:t>
            </a:r>
            <a:r>
              <a:rPr lang="ru-RU" sz="2000" dirty="0"/>
              <a:t> і </a:t>
            </a:r>
            <a:r>
              <a:rPr lang="ru-RU" sz="2000" dirty="0" err="1"/>
              <a:t>ринкових</a:t>
            </a:r>
            <a:r>
              <a:rPr lang="ru-RU" sz="2000" dirty="0"/>
              <a:t> перспектив вина.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Процес</a:t>
            </a:r>
            <a:r>
              <a:rPr lang="ru-RU" sz="2000" dirty="0"/>
              <a:t>: </a:t>
            </a:r>
            <a:r>
              <a:rPr lang="ru-RU" sz="2000" dirty="0" err="1"/>
              <a:t>враховуються</a:t>
            </a:r>
            <a:r>
              <a:rPr lang="ru-RU" sz="2000" dirty="0"/>
              <a:t> не </a:t>
            </a:r>
            <a:r>
              <a:rPr lang="ru-RU" sz="2000" dirty="0" err="1"/>
              <a:t>тільки</a:t>
            </a:r>
            <a:r>
              <a:rPr lang="ru-RU" sz="2000" dirty="0"/>
              <a:t> </a:t>
            </a:r>
            <a:r>
              <a:rPr lang="ru-RU" sz="2000" dirty="0" err="1"/>
              <a:t>органолептичні</a:t>
            </a:r>
            <a:r>
              <a:rPr lang="ru-RU" sz="2000" dirty="0"/>
              <a:t> </a:t>
            </a:r>
            <a:r>
              <a:rPr lang="ru-RU" sz="2000" dirty="0" err="1"/>
              <a:t>властивості</a:t>
            </a:r>
            <a:r>
              <a:rPr lang="ru-RU" sz="2000" dirty="0"/>
              <a:t>, </a:t>
            </a:r>
            <a:r>
              <a:rPr lang="ru-RU" sz="2000" dirty="0" err="1"/>
              <a:t>але</a:t>
            </a:r>
            <a:r>
              <a:rPr lang="ru-RU" sz="2000" dirty="0"/>
              <a:t> й </a:t>
            </a:r>
            <a:r>
              <a:rPr lang="ru-RU" sz="2000" dirty="0" err="1"/>
              <a:t>очікування</a:t>
            </a:r>
            <a:r>
              <a:rPr lang="ru-RU" sz="2000" dirty="0"/>
              <a:t> </a:t>
            </a:r>
            <a:r>
              <a:rPr lang="ru-RU" sz="2000" dirty="0" err="1"/>
              <a:t>споживачів</a:t>
            </a:r>
            <a:r>
              <a:rPr lang="ru-RU" sz="2000" dirty="0"/>
              <a:t>.</a:t>
            </a:r>
          </a:p>
          <a:p>
            <a:r>
              <a:rPr lang="ru-RU" sz="2000" dirty="0"/>
              <a:t>•	</a:t>
            </a:r>
            <a:r>
              <a:rPr lang="ru-RU" sz="2000" dirty="0" err="1"/>
              <a:t>Застосування</a:t>
            </a:r>
            <a:r>
              <a:rPr lang="ru-RU" sz="2000" dirty="0"/>
              <a:t>: </a:t>
            </a:r>
            <a:r>
              <a:rPr lang="ru-RU" sz="2000" dirty="0" err="1"/>
              <a:t>ресторани</a:t>
            </a:r>
            <a:r>
              <a:rPr lang="ru-RU" sz="2000" dirty="0"/>
              <a:t>, </a:t>
            </a:r>
            <a:r>
              <a:rPr lang="ru-RU" sz="2000" dirty="0" err="1"/>
              <a:t>винні</a:t>
            </a:r>
            <a:r>
              <a:rPr lang="ru-RU" sz="2000" dirty="0"/>
              <a:t> </a:t>
            </a:r>
            <a:r>
              <a:rPr lang="ru-RU" sz="2000" dirty="0" err="1"/>
              <a:t>магазини</a:t>
            </a:r>
            <a:r>
              <a:rPr lang="ru-RU" sz="2000" dirty="0"/>
              <a:t>, </a:t>
            </a:r>
            <a:r>
              <a:rPr lang="ru-RU" sz="2000" dirty="0" err="1"/>
              <a:t>маркетингові</a:t>
            </a:r>
            <a:r>
              <a:rPr lang="ru-RU" sz="2000" dirty="0"/>
              <a:t> </a:t>
            </a:r>
            <a:r>
              <a:rPr lang="ru-RU" sz="2000" dirty="0" err="1"/>
              <a:t>дослідження</a:t>
            </a:r>
            <a:r>
              <a:rPr lang="ru-RU" sz="2000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9782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897B3DD-3B1F-4587-9941-BC4E6F29A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409" y="2312275"/>
            <a:ext cx="10548730" cy="4154785"/>
          </a:xfrm>
        </p:spPr>
        <p:txBody>
          <a:bodyPr>
            <a:normAutofit fontScale="92500" lnSpcReduction="20000"/>
          </a:bodyPr>
          <a:lstStyle/>
          <a:p>
            <a:r>
              <a:rPr lang="uk-UA" sz="2200" dirty="0"/>
              <a:t>✅ Таким чином, кожен метод має свою мету, інструментарій і сферу використання:</a:t>
            </a:r>
          </a:p>
          <a:p>
            <a:r>
              <a:rPr lang="uk-UA" sz="2200" dirty="0"/>
              <a:t>•	для навчання студентів найкраще підходить порівняльна та органолептична дегустація;</a:t>
            </a:r>
          </a:p>
          <a:p>
            <a:r>
              <a:rPr lang="uk-UA" sz="2200" dirty="0"/>
              <a:t>•	для науки й експертизи – аналітична, вертикальна та горизонтальна;</a:t>
            </a:r>
          </a:p>
          <a:p>
            <a:r>
              <a:rPr lang="uk-UA" sz="2200" dirty="0"/>
              <a:t>•	для ринку – комерційна;</a:t>
            </a:r>
          </a:p>
          <a:p>
            <a:r>
              <a:rPr lang="uk-UA" sz="2200" dirty="0"/>
              <a:t>•	для розвитку навичок і уникнення упереджень – сліпа дегустація.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3989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A1E7B77-7A3D-C602-96BE-5587B3F738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611552"/>
              </p:ext>
            </p:extLst>
          </p:nvPr>
        </p:nvGraphicFramePr>
        <p:xfrm>
          <a:off x="768626" y="477078"/>
          <a:ext cx="10946296" cy="5733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574">
                  <a:extLst>
                    <a:ext uri="{9D8B030D-6E8A-4147-A177-3AD203B41FA5}">
                      <a16:colId xmlns:a16="http://schemas.microsoft.com/office/drawing/2014/main" val="3648772870"/>
                    </a:ext>
                  </a:extLst>
                </a:gridCol>
                <a:gridCol w="2736574">
                  <a:extLst>
                    <a:ext uri="{9D8B030D-6E8A-4147-A177-3AD203B41FA5}">
                      <a16:colId xmlns:a16="http://schemas.microsoft.com/office/drawing/2014/main" val="3729836583"/>
                    </a:ext>
                  </a:extLst>
                </a:gridCol>
                <a:gridCol w="2736574">
                  <a:extLst>
                    <a:ext uri="{9D8B030D-6E8A-4147-A177-3AD203B41FA5}">
                      <a16:colId xmlns:a16="http://schemas.microsoft.com/office/drawing/2014/main" val="3265693879"/>
                    </a:ext>
                  </a:extLst>
                </a:gridCol>
                <a:gridCol w="2736574">
                  <a:extLst>
                    <a:ext uri="{9D8B030D-6E8A-4147-A177-3AD203B41FA5}">
                      <a16:colId xmlns:a16="http://schemas.microsoft.com/office/drawing/2014/main" val="2503351276"/>
                    </a:ext>
                  </a:extLst>
                </a:gridCol>
              </a:tblGrid>
              <a:tr h="3350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Метод дегустації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Мета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Особливості проведення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Де застосовується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26820892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Аналітична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Об’єктивна оцінка за показниками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Використання шкал (20-, 100-бальна), стандартизовані умови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Наука, навчання, експертиза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72916071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Порівняльна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Вибір найкращого зразка, навчання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Порівняння кількох вин одночасно (від легких до насичених)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Освіта, сомельє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1274456"/>
                  </a:ext>
                </a:extLst>
              </a:tr>
              <a:tr h="640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Вертикальна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Вивчення розвитку вина з часом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Дегустація одного вина у різні роки врожаю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Наукові дослідження, колекціонери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66688973"/>
                  </a:ext>
                </a:extLst>
              </a:tr>
              <a:tr h="640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Горизонтальна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Визначення відмінностей теруару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Дегустація вин одного року з різних господарств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Освіта, винні школи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1757244"/>
                  </a:ext>
                </a:extLst>
              </a:tr>
              <a:tr h="640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Органолептична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Сенсорна оцінка вина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Використання зору, нюху, смаку; три етапи оцінки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Найпоширеніший метод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46361452"/>
                  </a:ext>
                </a:extLst>
              </a:tr>
              <a:tr h="9456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Сліпа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Усунення упередженості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Вина подають у закритих етикетках, однакових келихах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Конкурси, підготовка сомельє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95365269"/>
                  </a:ext>
                </a:extLst>
              </a:tr>
              <a:tr h="640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Комерційна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Оцінка споживчих якостей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>
                          <a:effectLst/>
                        </a:rPr>
                        <a:t>Орієнтація на ринок і вподобання покупців</a:t>
                      </a:r>
                      <a:endParaRPr lang="ru-UA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UA" sz="1200" kern="0" dirty="0" err="1">
                          <a:effectLst/>
                        </a:rPr>
                        <a:t>Ресторани</a:t>
                      </a:r>
                      <a:r>
                        <a:rPr lang="ru-UA" sz="1200" kern="0" dirty="0">
                          <a:effectLst/>
                        </a:rPr>
                        <a:t>, маркетинг</a:t>
                      </a:r>
                      <a:endParaRPr lang="ru-UA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958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489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FD22A7-51A1-C720-F01F-3CCC0757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314947-13D9-E45C-F652-8183CCDE3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293002DB-DB56-30B1-669E-7481B3720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37C1D16-F9AB-2573-539E-B86D99640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187FD5-70EA-9191-4881-2D17580D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C649A6E-C356-58C9-8201-26FC4B8CD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C0D4449-42C1-2132-C02E-FC8867FB5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864677E-4302-341C-C0AF-CC64F003CB96}"/>
              </a:ext>
            </a:extLst>
          </p:cNvPr>
          <p:cNvSpPr txBox="1"/>
          <p:nvPr/>
        </p:nvSpPr>
        <p:spPr>
          <a:xfrm>
            <a:off x="6416250" y="875758"/>
            <a:ext cx="53213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Органолептична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оцінка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вин —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це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визначення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якості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напою на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основі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відчуттів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людини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: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зору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, нюху, смаку та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дотику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.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Дегустація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—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основний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метод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виявлення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якості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вина,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його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стилю та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відповідності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стандартам. Вона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поєднує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науковий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підхід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і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мистецтво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,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адже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вимагає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знань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,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досвіду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 та </a:t>
            </a:r>
            <a:r>
              <a:rPr lang="ru-UA" sz="2800" kern="0" dirty="0" err="1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чутливості</a:t>
            </a:r>
            <a:r>
              <a:rPr lang="ru-UA" sz="2800" kern="0" dirty="0">
                <a:solidFill>
                  <a:schemeClr val="bg1"/>
                </a:solidFill>
                <a:latin typeface="Sitka Text" panose="02000505000000020004" pitchFamily="2" charset="0"/>
                <a:ea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Sitka Text" panose="02000505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C41924-D2A7-1A63-5DDE-2F0B0093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494" y="1935588"/>
            <a:ext cx="3608529" cy="270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5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2B3B1-A8F9-0A8D-02BF-D2B2CCF1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442221"/>
            <a:ext cx="8770571" cy="644458"/>
          </a:xfrm>
        </p:spPr>
        <p:txBody>
          <a:bodyPr>
            <a:normAutofit fontScale="90000"/>
          </a:bodyPr>
          <a:lstStyle/>
          <a:p>
            <a:r>
              <a:rPr lang="uk-UA" dirty="0"/>
              <a:t>Дегустаційний лист для тихих вин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E586724-763C-71F8-896F-D8C00F65C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983" y="1215017"/>
            <a:ext cx="9272828" cy="54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11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43762-A2BF-3073-7366-315E5DB5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442221"/>
            <a:ext cx="8770571" cy="644458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Дегустаційний</a:t>
            </a:r>
            <a:r>
              <a:rPr lang="ru-RU" dirty="0"/>
              <a:t> лист для </a:t>
            </a:r>
            <a:r>
              <a:rPr lang="ru-RU" dirty="0" err="1"/>
              <a:t>ігристих</a:t>
            </a:r>
            <a:r>
              <a:rPr lang="ru-RU" dirty="0"/>
              <a:t> вин</a:t>
            </a:r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314C4E8-484E-00FE-978D-8383618E8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5882" y="1086679"/>
            <a:ext cx="9181387" cy="550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0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02967" y="1590797"/>
            <a:ext cx="43798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Декантація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вина -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переливання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спеціальний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графин для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насичення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киснем (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аерації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осаду на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урочистої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дегустації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основному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декантують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вина, але є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насичення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киснем,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розкривають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ароматичні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смакові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82739" y="480451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декантація?</a:t>
            </a:r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042" y="1880315"/>
            <a:ext cx="5663111" cy="378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27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519707" y="1561358"/>
            <a:ext cx="41727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Декантації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підлягають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червоні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вина,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пройшли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фільтрацію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і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напої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винограду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сортів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Мальбек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Каберне, 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Совіньон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Сіра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Гренаш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витримкою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до 15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декантувати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високоякісні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бургундські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850" y="1420252"/>
            <a:ext cx="5680254" cy="3757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36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237341" y="81255"/>
            <a:ext cx="4244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Декантор</a:t>
            </a:r>
            <a:r>
              <a:rPr lang="ru-RU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вина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985" y="1236963"/>
            <a:ext cx="2466975" cy="184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232" y="2677274"/>
            <a:ext cx="1847850" cy="2466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863" y="4192761"/>
            <a:ext cx="2107220" cy="2387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0F3FC7-6CCB-860D-42C4-1CDA6AE7E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13" y="1541638"/>
            <a:ext cx="5166000" cy="67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4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288459" y="1910303"/>
            <a:ext cx="44088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вина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переливаються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декантор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подачею на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роки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витримки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через корок,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кисень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потрапляе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декантор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осаду,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темній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пляшці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часто просто не видно, і не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потрапити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келих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495" y="338732"/>
            <a:ext cx="2150544" cy="3996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460" y="3543699"/>
            <a:ext cx="3269407" cy="2457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92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73270" y="229417"/>
            <a:ext cx="4645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Декантація вина</a:t>
            </a:r>
            <a:endParaRPr lang="ru-RU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5523" y="1968818"/>
            <a:ext cx="39347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400" b="1" dirty="0" err="1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декантуванням</a:t>
            </a:r>
            <a:r>
              <a:rPr lang="ru-RU" sz="2400" b="1" dirty="0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пляшка</a:t>
            </a:r>
            <a:r>
              <a:rPr lang="ru-RU" sz="2400" b="1" dirty="0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вина повинна провести у вертикальному </a:t>
            </a:r>
            <a:r>
              <a:rPr lang="ru-RU" sz="2400" b="1" dirty="0" err="1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положенні</a:t>
            </a:r>
            <a:r>
              <a:rPr lang="ru-RU" sz="2400" b="1" dirty="0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мінімум</a:t>
            </a:r>
            <a:r>
              <a:rPr lang="ru-RU" sz="2400" b="1" dirty="0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ru-RU" sz="2400" b="1" dirty="0" err="1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2400" b="1" dirty="0">
                <a:solidFill>
                  <a:srgbClr val="2B17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вино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осад,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збільшити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72" y="1968818"/>
            <a:ext cx="5083190" cy="3388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38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217625" y="2459499"/>
            <a:ext cx="45505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Запалити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свічку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вона стане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вчасно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осад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шийки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55" y="1271288"/>
            <a:ext cx="5471340" cy="36475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3871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072047" y="2246118"/>
            <a:ext cx="47764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вино до гостей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етикеткою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назвавши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виробника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апелласьон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виноробний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збору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врожаю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1"/>
          <a:stretch/>
        </p:blipFill>
        <p:spPr>
          <a:xfrm>
            <a:off x="6439426" y="1365161"/>
            <a:ext cx="5221140" cy="4237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245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38828" y="1626527"/>
            <a:ext cx="37081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Обрізати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капсулу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кільцем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покласти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зрізану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фольгу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кишеню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Протерти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горлечко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прибрати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наліт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250" y="167136"/>
            <a:ext cx="4197328" cy="279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393" y="3863661"/>
            <a:ext cx="3989231" cy="2659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00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1E1E8D-B79B-ADD2-4A81-E81E2530F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6EB3FC-CD6F-DCD8-BAC2-AD455FB3F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22E0CAF5-0FD3-D0C1-86D4-AAC9BCE5A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-7463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F24E1B-8BD0-DD1F-696F-B3117D7D7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D33B73-B2D8-B03F-4B52-266590130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272B007-9E5B-AA30-EF6E-A45A3D213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B043AB1-9BBB-AB59-4BE2-A82226E63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71CB8D-0C60-CD50-D36B-3681E1D936C3}"/>
              </a:ext>
            </a:extLst>
          </p:cNvPr>
          <p:cNvSpPr txBox="1"/>
          <p:nvPr/>
        </p:nvSpPr>
        <p:spPr>
          <a:xfrm>
            <a:off x="927772" y="2211185"/>
            <a:ext cx="5013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органолептичної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D88EBE-870F-CA7F-384A-3BFBEE25267F}"/>
              </a:ext>
            </a:extLst>
          </p:cNvPr>
          <p:cNvSpPr txBox="1"/>
          <p:nvPr/>
        </p:nvSpPr>
        <p:spPr>
          <a:xfrm>
            <a:off x="6982739" y="882160"/>
            <a:ext cx="497101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•	Визначити якість вина.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Оцінити його відповідність сорту, стилю та регіону.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Виявити дефекти.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Охарактеризувати потенціал витримки.</a:t>
            </a:r>
          </a:p>
          <a:p>
            <a:r>
              <a:rPr lang="uk-UA" sz="3200" dirty="0">
                <a:solidFill>
                  <a:schemeClr val="bg1"/>
                </a:solidFill>
              </a:rPr>
              <a:t>•	Сформувати споживче враження.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221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155244" y="2104284"/>
            <a:ext cx="48586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Вкрутити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штопор в пробку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Штопором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витягти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пробку на три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чверті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Обхопити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рукою,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вийняти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39" y="119411"/>
            <a:ext cx="4128867" cy="2752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80" y="3615026"/>
            <a:ext cx="4486917" cy="2991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96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808768" y="1720835"/>
            <a:ext cx="33682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Оглянути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понюхати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пробку. Не повинно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відчуватися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запаху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цвілі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затхлості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свідчить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зіпсованість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вина.</a:t>
            </a:r>
          </a:p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Звільнити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пробку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штопору.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624" y="3836582"/>
            <a:ext cx="4076704" cy="2717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47" y="434116"/>
            <a:ext cx="4101129" cy="2734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58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02674" y="2039891"/>
            <a:ext cx="43804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протерти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шийку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сомельє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пробує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вино, наливши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повернувшись до гостей вправо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вліво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99" y="-162192"/>
            <a:ext cx="3570561" cy="2380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74" y="2102154"/>
            <a:ext cx="3112931" cy="2075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62" y="4262949"/>
            <a:ext cx="3459924" cy="23066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25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33535" y="2500528"/>
            <a:ext cx="4318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Сполоснути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кришталевий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графин (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декантер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вином і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вилити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келих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64" y="356587"/>
            <a:ext cx="3844442" cy="25629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59" y="3799268"/>
            <a:ext cx="3757412" cy="25049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745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269141" y="2455137"/>
            <a:ext cx="4447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перелити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вино з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декантер, при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осад не повинен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потрапити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629" y="1456092"/>
            <a:ext cx="5421371" cy="3614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03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095999" y="2835378"/>
            <a:ext cx="4815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стежити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осадом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горлечко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світлом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47" y="0"/>
            <a:ext cx="4255932" cy="2837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47" y="3671248"/>
            <a:ext cx="4371371" cy="2914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86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42628" y="2114162"/>
            <a:ext cx="37005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наповненням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келихів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вино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5-10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хвилин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Сомельє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дегустувати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вино гостю,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замовив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7"/>
          <a:stretch/>
        </p:blipFill>
        <p:spPr>
          <a:xfrm>
            <a:off x="9414456" y="352231"/>
            <a:ext cx="2375929" cy="2215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65" y="3454184"/>
            <a:ext cx="3962937" cy="2641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461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Цветная дым">
            <a:extLst>
              <a:ext uri="{FF2B5EF4-FFF2-40B4-BE49-F238E27FC236}">
                <a16:creationId xmlns:a16="http://schemas.microsoft.com/office/drawing/2014/main" id="{EB89735E-2706-B9A1-E680-D2EC49BA7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82" r="-1" b="-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49499" y="28288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схвалення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гостем вина, </a:t>
            </a:r>
          </a:p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пропонується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гостям. </a:t>
            </a:r>
          </a:p>
          <a:p>
            <a:pPr algn="ctr"/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Келих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наповнюється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88" y="1741007"/>
            <a:ext cx="5139531" cy="342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773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A842EC-4177-7F36-C8E6-1C420D950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93" y="0"/>
            <a:ext cx="517564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A11A13-F7E7-8B25-A4BE-9E85F8F82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525" y="0"/>
            <a:ext cx="567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04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B40A0-D129-3A68-F7EF-D11793941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14" y="1065073"/>
            <a:ext cx="8770571" cy="763728"/>
          </a:xfrm>
        </p:spPr>
        <p:txBody>
          <a:bodyPr>
            <a:normAutofit fontScale="90000"/>
          </a:bodyPr>
          <a:lstStyle/>
          <a:p>
            <a:r>
              <a:rPr lang="uk-UA" dirty="0"/>
              <a:t>Основна термінологія дегустації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8D2571-37F6-C21C-D1F4-84723E917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96" y="2391789"/>
            <a:ext cx="11145078" cy="4023990"/>
          </a:xfrm>
        </p:spPr>
        <p:txBody>
          <a:bodyPr>
            <a:normAutofit fontScale="77500" lnSpcReduction="20000"/>
          </a:bodyPr>
          <a:lstStyle/>
          <a:p>
            <a:r>
              <a:rPr lang="uk-UA" sz="2400" dirty="0"/>
              <a:t>•	Аромат – запах, властивий молодому вину.</a:t>
            </a:r>
          </a:p>
          <a:p>
            <a:r>
              <a:rPr lang="uk-UA" sz="2400" dirty="0"/>
              <a:t>•	Букет – складніший аромат витриманого вина.</a:t>
            </a:r>
          </a:p>
          <a:p>
            <a:r>
              <a:rPr lang="uk-UA" sz="2400" dirty="0"/>
              <a:t>•	</a:t>
            </a:r>
            <a:r>
              <a:rPr lang="uk-UA" sz="2400" dirty="0" err="1"/>
              <a:t>Терруар</a:t>
            </a:r>
            <a:r>
              <a:rPr lang="uk-UA" sz="2400" dirty="0"/>
              <a:t> – сукупність природних умов (ґрунт, клімат), що впливають на характер вина.</a:t>
            </a:r>
          </a:p>
          <a:p>
            <a:r>
              <a:rPr lang="uk-UA" sz="2400" dirty="0"/>
              <a:t>•	Баланс – гармонія між кислотністю, солодкістю, танінами та алкоголем.</a:t>
            </a:r>
          </a:p>
          <a:p>
            <a:r>
              <a:rPr lang="uk-UA" sz="2400" dirty="0"/>
              <a:t>•	Фініш (</a:t>
            </a:r>
            <a:r>
              <a:rPr lang="en-US" sz="2400" dirty="0"/>
              <a:t>aftertaste) – </a:t>
            </a:r>
            <a:r>
              <a:rPr lang="uk-UA" sz="2400" dirty="0"/>
              <a:t>відчуття після ковтка, тривалість смаку.</a:t>
            </a:r>
          </a:p>
          <a:p>
            <a:r>
              <a:rPr lang="uk-UA" sz="2400" dirty="0"/>
              <a:t>•	Тіло вина – відчуття густини, насиченості.</a:t>
            </a:r>
          </a:p>
          <a:p>
            <a:r>
              <a:rPr lang="uk-UA" sz="2400" dirty="0"/>
              <a:t>•	Таніни – фенольні сполуки, що дають терпкість.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0786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80F87-7CE1-048F-FD09-4FB50E55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232756"/>
            <a:ext cx="9534698" cy="1554733"/>
          </a:xfrm>
        </p:spPr>
        <p:txBody>
          <a:bodyPr/>
          <a:lstStyle/>
          <a:p>
            <a:r>
              <a:rPr lang="uk-UA" dirty="0"/>
              <a:t>Основні етапи дегустації вина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E1F7B8-8D9E-56DA-6565-661C36D1B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8" y="2320901"/>
            <a:ext cx="8256104" cy="430434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UA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Візуальна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сорт винограду,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стан вина (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молоде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біле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світле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зеленуватим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відтінком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вина —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золотисті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червоні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фіолетово-червоні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витримані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гранатові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цегляні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Прозорість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чистота напою (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мутність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ознака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дефекту).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Блиск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свідчить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свіжість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В’язкість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ніжки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сльози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UA" sz="24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бокалі</a:t>
            </a:r>
            <a:r>
              <a:rPr lang="ru-UA" sz="2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алкоголю та </a:t>
            </a:r>
            <a:r>
              <a:rPr lang="ru-UA" sz="24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цукру</a:t>
            </a:r>
            <a:r>
              <a:rPr lang="ru-UA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br>
              <a:rPr lang="ru-UA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726C1-522D-C5F0-FEAE-315C9D69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975" y="2902226"/>
            <a:ext cx="3617737" cy="27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05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63246-2026-29DF-3252-6DB43999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542" y="1118080"/>
            <a:ext cx="5444276" cy="737223"/>
          </a:xfrm>
        </p:spPr>
        <p:txBody>
          <a:bodyPr>
            <a:normAutofit fontScale="90000"/>
          </a:bodyPr>
          <a:lstStyle/>
          <a:p>
            <a:r>
              <a:rPr lang="uk-UA" dirty="0"/>
              <a:t>Показники якості вина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B42869-55B8-1EED-C9C1-E9B854853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2312275"/>
            <a:ext cx="10548729" cy="3995759"/>
          </a:xfrm>
        </p:spPr>
        <p:txBody>
          <a:bodyPr>
            <a:normAutofit fontScale="85000" lnSpcReduction="10000"/>
          </a:bodyPr>
          <a:lstStyle/>
          <a:p>
            <a:r>
              <a:rPr lang="uk-UA" sz="2400" dirty="0"/>
              <a:t>1.	Зовнішній вигляд: чистота, блиск, колір.</a:t>
            </a:r>
          </a:p>
          <a:p>
            <a:r>
              <a:rPr lang="uk-UA" sz="2400" dirty="0"/>
              <a:t>2.	Аромат: інтенсивність, складність, типовість, відсутність дефектів.</a:t>
            </a:r>
          </a:p>
          <a:p>
            <a:r>
              <a:rPr lang="uk-UA" sz="2400" dirty="0"/>
              <a:t>3.	Смак: баланс, структура, гармонійність.</a:t>
            </a:r>
          </a:p>
          <a:p>
            <a:r>
              <a:rPr lang="uk-UA" sz="2400" dirty="0"/>
              <a:t>4.	Тривалість </a:t>
            </a:r>
            <a:r>
              <a:rPr lang="uk-UA" sz="2400" dirty="0" err="1"/>
              <a:t>післясмаку</a:t>
            </a:r>
            <a:r>
              <a:rPr lang="uk-UA" sz="2400" dirty="0"/>
              <a:t>: чим довший і приємніший, тим якісніше вино.</a:t>
            </a:r>
          </a:p>
          <a:p>
            <a:r>
              <a:rPr lang="uk-UA" sz="2400" dirty="0"/>
              <a:t>5.	Типовість: відповідність сорту та регіону.</a:t>
            </a:r>
          </a:p>
          <a:p>
            <a:r>
              <a:rPr lang="uk-UA" sz="2400" dirty="0"/>
              <a:t>6.	Витримка та потенціал: здатність вина до розвитку з часом.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7323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DF536B-9360-3CD0-A678-54A01CFF0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76" y="-92766"/>
            <a:ext cx="5137050" cy="69507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B4A0EE-E416-1EC8-8019-5AE6629B6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232" y="0"/>
            <a:ext cx="5068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8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AB67D0-8D70-CED1-8895-1A75A16BC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31" y="2352033"/>
            <a:ext cx="7303273" cy="3651504"/>
          </a:xfrm>
        </p:spPr>
        <p:txBody>
          <a:bodyPr/>
          <a:lstStyle/>
          <a:p>
            <a:r>
              <a:rPr lang="uk-UA" dirty="0"/>
              <a:t>2. </a:t>
            </a:r>
            <a:r>
              <a:rPr lang="uk-UA" b="1" dirty="0"/>
              <a:t>Ароматична оцінка</a:t>
            </a:r>
          </a:p>
          <a:p>
            <a:r>
              <a:rPr lang="uk-UA" dirty="0"/>
              <a:t>•	Перший ніс (без обертання келиха): інтенсивність первинних ароматів (фруктів, ягід, квітів).</a:t>
            </a:r>
          </a:p>
          <a:p>
            <a:r>
              <a:rPr lang="uk-UA" dirty="0"/>
              <a:t>•	Другий ніс (після обертання): відкриваються складніші ноти (спеції, дуб, ваніль, мед, шоколад).</a:t>
            </a:r>
          </a:p>
          <a:p>
            <a:r>
              <a:rPr lang="uk-UA" dirty="0"/>
              <a:t>•	Оцінка дефектів: запах оцту, сірководню, затхлості свідчить про проблеми.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A822DA-9932-55C2-4665-E91FF6731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91" y="2620736"/>
            <a:ext cx="4181078" cy="31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658F2-CCD2-B6DF-3D4D-2C6699B43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588" y="0"/>
            <a:ext cx="4952035" cy="68897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4500AF-8FB0-290A-230F-C825094B1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187" y="0"/>
            <a:ext cx="5229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2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1D6BCA-DE81-9679-F9C9-D8318C44E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59" y="2312276"/>
            <a:ext cx="6402124" cy="3651504"/>
          </a:xfrm>
        </p:spPr>
        <p:txBody>
          <a:bodyPr/>
          <a:lstStyle/>
          <a:p>
            <a:r>
              <a:rPr lang="uk-UA" dirty="0"/>
              <a:t>3. </a:t>
            </a:r>
            <a:r>
              <a:rPr lang="uk-UA" b="1" dirty="0"/>
              <a:t>Смакова оцінка</a:t>
            </a:r>
          </a:p>
          <a:p>
            <a:r>
              <a:rPr lang="uk-UA" dirty="0"/>
              <a:t>•	Баланс між кислотністю, солодкістю, алкоголем і танінами.</a:t>
            </a:r>
          </a:p>
          <a:p>
            <a:r>
              <a:rPr lang="uk-UA" dirty="0"/>
              <a:t>•	Тіло вина (легке, середнє, повне).</a:t>
            </a:r>
          </a:p>
          <a:p>
            <a:r>
              <a:rPr lang="uk-UA" dirty="0"/>
              <a:t>•	Текстура (ніжне, маслянисте, оксамитове, в’язке).</a:t>
            </a:r>
          </a:p>
          <a:p>
            <a:r>
              <a:rPr lang="uk-UA" dirty="0"/>
              <a:t>•	</a:t>
            </a:r>
            <a:r>
              <a:rPr lang="uk-UA" dirty="0" err="1"/>
              <a:t>Післясмак</a:t>
            </a:r>
            <a:r>
              <a:rPr lang="uk-UA" dirty="0"/>
              <a:t>: довжина і гармонійність.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2F8A3B-7A79-1835-BA06-1F0334E91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163" y="2508404"/>
            <a:ext cx="5459240" cy="32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0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A55A4A-FAD5-7F6A-420C-98BF7DE37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0"/>
            <a:ext cx="4929808" cy="68291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8D5473-4C86-45D7-3EE9-839178017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794" y="-28829"/>
            <a:ext cx="531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386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3D3122"/>
      </a:dk2>
      <a:lt2>
        <a:srgbClr val="E7E2E8"/>
      </a:lt2>
      <a:accent1>
        <a:srgbClr val="5CB346"/>
      </a:accent1>
      <a:accent2>
        <a:srgbClr val="83B03A"/>
      </a:accent2>
      <a:accent3>
        <a:srgbClr val="A8A442"/>
      </a:accent3>
      <a:accent4>
        <a:srgbClr val="B17B3B"/>
      </a:accent4>
      <a:accent5>
        <a:srgbClr val="C35C4D"/>
      </a:accent5>
      <a:accent6>
        <a:srgbClr val="B13B5D"/>
      </a:accent6>
      <a:hlink>
        <a:srgbClr val="BF653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1466</Words>
  <Application>Microsoft Office PowerPoint</Application>
  <PresentationFormat>Широкоэкранный</PresentationFormat>
  <Paragraphs>150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Meiryo</vt:lpstr>
      <vt:lpstr>Calibri</vt:lpstr>
      <vt:lpstr>Corbel</vt:lpstr>
      <vt:lpstr>Sitka Text</vt:lpstr>
      <vt:lpstr>Symbol</vt:lpstr>
      <vt:lpstr>Times New Roman</vt:lpstr>
      <vt:lpstr>SketchLinesVTI</vt:lpstr>
      <vt:lpstr>Презентация PowerPoint</vt:lpstr>
      <vt:lpstr>Презентация PowerPoint</vt:lpstr>
      <vt:lpstr>Презентация PowerPoint</vt:lpstr>
      <vt:lpstr>Основні етапи дегустації вина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 дегустації вин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Дегустаційний лист для тихих вин</vt:lpstr>
      <vt:lpstr>Дегустаційний лист для ігристих вин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Основна термінологія дегустації</vt:lpstr>
      <vt:lpstr>Показники якості вина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Генрі Лонгфелло</dc:title>
  <dc:creator>Полина Болдескул</dc:creator>
  <cp:lastModifiedBy>Анна Сидорук</cp:lastModifiedBy>
  <cp:revision>20</cp:revision>
  <dcterms:created xsi:type="dcterms:W3CDTF">2023-03-17T07:33:27Z</dcterms:created>
  <dcterms:modified xsi:type="dcterms:W3CDTF">2025-11-03T21:08:49Z</dcterms:modified>
</cp:coreProperties>
</file>