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4"/>
  </p:notesMasterIdLst>
  <p:sldIdLst>
    <p:sldId id="258" r:id="rId2"/>
    <p:sldId id="290" r:id="rId3"/>
    <p:sldId id="273" r:id="rId4"/>
    <p:sldId id="285" r:id="rId5"/>
    <p:sldId id="286" r:id="rId6"/>
    <p:sldId id="288" r:id="rId7"/>
    <p:sldId id="289" r:id="rId8"/>
    <p:sldId id="287" r:id="rId9"/>
    <p:sldId id="294" r:id="rId10"/>
    <p:sldId id="295" r:id="rId11"/>
    <p:sldId id="296" r:id="rId12"/>
    <p:sldId id="291" r:id="rId13"/>
    <p:sldId id="292" r:id="rId14"/>
    <p:sldId id="293" r:id="rId15"/>
    <p:sldId id="270" r:id="rId16"/>
    <p:sldId id="271" r:id="rId17"/>
    <p:sldId id="272" r:id="rId18"/>
    <p:sldId id="268" r:id="rId19"/>
    <p:sldId id="269" r:id="rId20"/>
    <p:sldId id="274" r:id="rId21"/>
    <p:sldId id="275" r:id="rId22"/>
    <p:sldId id="276" r:id="rId23"/>
    <p:sldId id="278" r:id="rId24"/>
    <p:sldId id="277" r:id="rId25"/>
    <p:sldId id="279" r:id="rId26"/>
    <p:sldId id="280" r:id="rId27"/>
    <p:sldId id="281" r:id="rId28"/>
    <p:sldId id="261" r:id="rId29"/>
    <p:sldId id="265" r:id="rId30"/>
    <p:sldId id="282" r:id="rId31"/>
    <p:sldId id="283" r:id="rId32"/>
    <p:sldId id="284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29" autoAdjust="0"/>
    <p:restoredTop sz="94598" autoAdjust="0"/>
  </p:normalViewPr>
  <p:slideViewPr>
    <p:cSldViewPr>
      <p:cViewPr>
        <p:scale>
          <a:sx n="100" d="100"/>
          <a:sy n="100" d="100"/>
        </p:scale>
        <p:origin x="-354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image" Target="../media/image36.wmf"/><Relationship Id="rId7" Type="http://schemas.openxmlformats.org/officeDocument/2006/relationships/image" Target="../media/image40.wmf"/><Relationship Id="rId12" Type="http://schemas.openxmlformats.org/officeDocument/2006/relationships/image" Target="../media/image45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11" Type="http://schemas.openxmlformats.org/officeDocument/2006/relationships/image" Target="../media/image44.wmf"/><Relationship Id="rId5" Type="http://schemas.openxmlformats.org/officeDocument/2006/relationships/image" Target="../media/image38.wmf"/><Relationship Id="rId10" Type="http://schemas.openxmlformats.org/officeDocument/2006/relationships/image" Target="../media/image43.wmf"/><Relationship Id="rId4" Type="http://schemas.openxmlformats.org/officeDocument/2006/relationships/image" Target="../media/image37.wmf"/><Relationship Id="rId9" Type="http://schemas.openxmlformats.org/officeDocument/2006/relationships/image" Target="../media/image4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6" Type="http://schemas.openxmlformats.org/officeDocument/2006/relationships/image" Target="../media/image51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6.wmf"/><Relationship Id="rId1" Type="http://schemas.openxmlformats.org/officeDocument/2006/relationships/image" Target="../media/image25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3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4D0F2-976F-418E-8410-9E5DDAA05E15}" type="datetimeFigureOut">
              <a:rPr lang="uk-UA" smtClean="0"/>
              <a:t>02.02.2021</a:t>
            </a:fld>
            <a:endParaRPr lang="uk-UA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A0E7B9-BBF7-48F4-87A6-B60852335D08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2494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0E7B9-BBF7-48F4-87A6-B60852335D08}" type="slidenum">
              <a:rPr lang="uk-UA" smtClean="0"/>
              <a:t>20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809705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0E7B9-BBF7-48F4-87A6-B60852335D08}" type="slidenum">
              <a:rPr lang="uk-UA" smtClean="0"/>
              <a:t>23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97896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0681-B6B7-4CD5-B2C8-EE1D112C4D18}" type="datetime1">
              <a:rPr lang="ru-RU" smtClean="0"/>
              <a:t>02.02.2021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AD507-B0D6-4109-99AD-63BC6C3393ED}" type="datetime1">
              <a:rPr lang="ru-RU" smtClean="0"/>
              <a:t>02.02.2021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E26C-4715-40BD-BE80-4A601E84E803}" type="datetime1">
              <a:rPr lang="ru-RU" smtClean="0"/>
              <a:t>02.02.2021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88419-0312-4D4D-BDB5-DDE864C8DB5A}" type="datetime1">
              <a:rPr lang="ru-RU" smtClean="0"/>
              <a:t>02.02.2021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37F61-448D-4EE4-A29C-186244813DA4}" type="datetime1">
              <a:rPr lang="ru-RU" smtClean="0"/>
              <a:t>02.02.2021</a:t>
            </a:fld>
            <a:endParaRPr lang="ru-RU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4A499-50F7-4DDE-8396-E2232FEE5759}" type="datetime1">
              <a:rPr lang="ru-RU" smtClean="0"/>
              <a:t>02.02.2021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D128E-A303-4E33-9CE5-DF54B859370A}" type="datetime1">
              <a:rPr lang="ru-RU" smtClean="0"/>
              <a:t>02.02.2021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0AF2-10F7-4A1D-95F5-D7196D7C5760}" type="datetime1">
              <a:rPr lang="ru-RU" smtClean="0"/>
              <a:t>02.02.2021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4843-09A7-4ED0-8ACE-82350FD19F71}" type="datetime1">
              <a:rPr lang="ru-RU" smtClean="0"/>
              <a:t>02.02.2021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97C4-C484-488E-8B93-A340EED0F10F}" type="datetime1">
              <a:rPr lang="ru-RU" smtClean="0"/>
              <a:t>02.02.2021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80C4C-88EB-4E1C-9156-3744B450C81F}" type="datetime1">
              <a:rPr lang="ru-RU" smtClean="0"/>
              <a:t>02.02.2021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3F2C201-20F0-4F13-AB0D-6AECD71FBD0A}" type="datetime1">
              <a:rPr lang="ru-RU" smtClean="0"/>
              <a:t>02.02.2021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file:///D:\&#1047;&#1072;&#1103;&#1094;\&#1082;&#1086;&#1084;&#1087;_&#1075;&#1088;&#1072;&#1092;&#1080;&#1082;&#1072;\&#1059;&#1095;&#1077;&#1073;&#1085;&#1086;&#1077;%20&#1087;&#1086;&#1089;&#1086;&#1073;&#1080;&#1077;%20&#1054;&#1089;&#1085;&#1086;&#1074;&#1085;&#1099;&#1077;%20&#1072;&#1083;&#1075;&#1086;&#1088;&#1080;&#1090;&#1084;&#1099;%20&#1082;&#1086;&#1084;&#1087;&#1100;&#1102;&#1090;&#1077;&#1088;&#1085;&#1086;&#1081;%20&#1075;&#1088;&#1072;&#1092;&#1080;&#1082;&#1080;.files\kg0214.gi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9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1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6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6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0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2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2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27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6.bin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33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31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13" Type="http://schemas.openxmlformats.org/officeDocument/2006/relationships/oleObject" Target="../embeddings/oleObject37.bin"/><Relationship Id="rId18" Type="http://schemas.openxmlformats.org/officeDocument/2006/relationships/image" Target="../media/image41.wmf"/><Relationship Id="rId26" Type="http://schemas.openxmlformats.org/officeDocument/2006/relationships/image" Target="../media/image45.wmf"/><Relationship Id="rId3" Type="http://schemas.openxmlformats.org/officeDocument/2006/relationships/oleObject" Target="../embeddings/oleObject32.bin"/><Relationship Id="rId21" Type="http://schemas.openxmlformats.org/officeDocument/2006/relationships/oleObject" Target="../embeddings/oleObject41.bin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38.wmf"/><Relationship Id="rId17" Type="http://schemas.openxmlformats.org/officeDocument/2006/relationships/oleObject" Target="../embeddings/oleObject39.bin"/><Relationship Id="rId25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0.wmf"/><Relationship Id="rId20" Type="http://schemas.openxmlformats.org/officeDocument/2006/relationships/image" Target="../media/image42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5.wmf"/><Relationship Id="rId11" Type="http://schemas.openxmlformats.org/officeDocument/2006/relationships/oleObject" Target="../embeddings/oleObject36.bin"/><Relationship Id="rId24" Type="http://schemas.openxmlformats.org/officeDocument/2006/relationships/image" Target="../media/image44.wmf"/><Relationship Id="rId5" Type="http://schemas.openxmlformats.org/officeDocument/2006/relationships/oleObject" Target="../embeddings/oleObject33.bin"/><Relationship Id="rId15" Type="http://schemas.openxmlformats.org/officeDocument/2006/relationships/oleObject" Target="../embeddings/oleObject38.bin"/><Relationship Id="rId23" Type="http://schemas.openxmlformats.org/officeDocument/2006/relationships/oleObject" Target="../embeddings/oleObject42.bin"/><Relationship Id="rId10" Type="http://schemas.openxmlformats.org/officeDocument/2006/relationships/image" Target="../media/image37.wmf"/><Relationship Id="rId19" Type="http://schemas.openxmlformats.org/officeDocument/2006/relationships/oleObject" Target="../embeddings/oleObject40.bin"/><Relationship Id="rId4" Type="http://schemas.openxmlformats.org/officeDocument/2006/relationships/image" Target="../media/image34.wmf"/><Relationship Id="rId9" Type="http://schemas.openxmlformats.org/officeDocument/2006/relationships/oleObject" Target="../embeddings/oleObject35.bin"/><Relationship Id="rId14" Type="http://schemas.openxmlformats.org/officeDocument/2006/relationships/image" Target="../media/image39.wmf"/><Relationship Id="rId22" Type="http://schemas.openxmlformats.org/officeDocument/2006/relationships/image" Target="../media/image43.wmf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13" Type="http://schemas.openxmlformats.org/officeDocument/2006/relationships/oleObject" Target="../embeddings/oleObject49.bin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12" Type="http://schemas.openxmlformats.org/officeDocument/2006/relationships/image" Target="../media/image5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7.wmf"/><Relationship Id="rId11" Type="http://schemas.openxmlformats.org/officeDocument/2006/relationships/oleObject" Target="../embeddings/oleObject48.bin"/><Relationship Id="rId5" Type="http://schemas.openxmlformats.org/officeDocument/2006/relationships/oleObject" Target="../embeddings/oleObject45.bin"/><Relationship Id="rId10" Type="http://schemas.openxmlformats.org/officeDocument/2006/relationships/image" Target="../media/image49.wmf"/><Relationship Id="rId4" Type="http://schemas.openxmlformats.org/officeDocument/2006/relationships/image" Target="../media/image46.wmf"/><Relationship Id="rId9" Type="http://schemas.openxmlformats.org/officeDocument/2006/relationships/oleObject" Target="../embeddings/oleObject47.bin"/><Relationship Id="rId14" Type="http://schemas.openxmlformats.org/officeDocument/2006/relationships/image" Target="../media/image5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42088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uk-UA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</a:t>
            </a:r>
            <a:r>
              <a:rPr lang="ru-RU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П’ЮТЕРН</a:t>
            </a:r>
            <a:r>
              <a:rPr lang="uk-UA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ГРАФІКА</a:t>
            </a:r>
            <a:endParaRPr lang="uk-UA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133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Фрактальна графіка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Фрактальна графіка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це графічне зображення фрактальних множин. Під фракталом у КГ розуміють структуру, яка складається з частин, які в певному розумінні подібні цілому. Фрактальна графіка, як і векторна є обчислювальною, однак базовим елементом фрактальної графіки є математична формула, тобто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жодні об’єкти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пам’яті комп’ютера не зберігаються. Саме зображення зберігається у вигляді формули (програми), за якою воно будується</a:t>
            </a:r>
            <a:r>
              <a:rPr lang="ru-RU" dirty="0"/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98649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Фрактальна </a:t>
            </a:r>
            <a:r>
              <a:rPr lang="ru-RU" b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графіка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Фрактальні алгоритми лежать в основі росту кристалів, коралів, рослин (кожна дочірня гілка </a:t>
            </a:r>
            <a:r>
              <a:rPr lang="ru-RU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повторює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властивості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гілки</a:t>
            </a: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більш високого рівня). Фрактали використовують для </a:t>
            </a:r>
            <a:r>
              <a:rPr lang="ru-RU" sz="2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генерування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поверхні</a:t>
            </a: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місцевості, штучних хмар, гір, поверхні моря, а також у фізиці(фізика твердого тіла), економіці (аналіз коливання курсу валют) тощо.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6873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/>
          <a:p>
            <a:pPr algn="ctr"/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Векторна графіка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Основним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об’єктом векторної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графіки є лінія,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складніші об’єкти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векторній графіці складаються з простіших (ліній), то векторну  графіку називають ще об’єкто-зорієнтованою графікою. У ній зображення створюється шляхом комбінації різних примітивів. Файли векторної графіки для створення зображення містять тисячі різних команд типу “малюй лінію від 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”, набори параметрів, інформацію про колір, дані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шрифти, що можуть бути включені в рисунок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74497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Векторна графіка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Ключовим моментом векторної графіки є використання для опису об’єктів комбінації комп’ютерних команд та математичних формул.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кожного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об’єкта (або класу обєктів) визначається набір параметрів,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який визначає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його зовнішній вигляд.</a:t>
            </a:r>
            <a:endParaRPr lang="ru-RU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Але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хоча об’єкти векторної графіки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зберігаються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пам’яті як набір параметрів, зображення об’єктів на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екран виводяться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вигляді точок-пікселів, оскільки такою є будова екрану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9717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Векторна графіка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Перед виведенням кожного об’єкта на екран відбувається </a:t>
            </a: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 розкладання 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векторного зображення в растр тобто програма обчислює координати екранних точок зображення об’єкта. Тому векторну </a:t>
            </a: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графіку ще 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називають і обчислювальною графікою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76256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Растрова </a:t>
            </a:r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графіка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Особливості растрової графіки зв'язані з тим, що звичайні зображення, з якими зустрічаються людина у своїй діяльності (креслення, графіки, карти, художні картини і т.п.), реалізовані на площині, що складається з безкінечного набору точок. Екран же растрового дисплея представляється матрицею дискретних елементів, що мають конкретні фізичні розміри і називаються пікселами. 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67236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Растрова</a:t>
            </a:r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графіка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16</a:t>
            </a:fld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цьому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число їх істотне обмежено.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можна провести точно лінію з однієї точки в іншу, а можна виконати тільки апроксимацію цієї лінії з відображенням її на дискретній матриці (площині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ru-RU" dirty="0"/>
          </a:p>
        </p:txBody>
      </p:sp>
      <p:pic>
        <p:nvPicPr>
          <p:cNvPr id="21507" name="Picture 3" descr="Рисунок 14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789040"/>
            <a:ext cx="4752528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97984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Растрова</a:t>
            </a:r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графіка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Таку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площину також називають цілочисловою решіткою, растровою площиною або растром. </a:t>
            </a:r>
            <a:r>
              <a:rPr lang="uk-UA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Ця решітка представляються квадратною сіткою з кроком 1.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Фактично піксели мають форму прямокутника, але надалі для простоти викладу будемо припускати, що вони є квадратними. </a:t>
            </a:r>
            <a:r>
              <a:rPr lang="uk-UA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Положення піксела визначається  координатами його лівого нижнього кута.</a:t>
            </a:r>
            <a:endParaRPr lang="ru-RU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Відображення будь-якого об'єкта на цілочислову решітку називається розкладанням його в растр або просто растровим представленням( розгорненням).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82764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Зображення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відрізків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зображення відрізків пред'являються звичайно наступні вимоги: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відрізок повинний починатися і закінчуватися в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заданих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точках;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відрізок повинний </a:t>
            </a:r>
            <a:r>
              <a:rPr lang="uk-UA" sz="28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здаватися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прямим;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яскравість відрізка повинна бути постійною по всій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довжині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відрізка і не залежати від коефіцієнта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кутового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нахилу.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38725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Зображення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відрізків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Очевидно, що ці вимоги можна  виконати тільки для строго горизонтальних, вертикальних і відрізків з кутовим коефіцієнтом , рис 1,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Хоча в останньому випадку яскравість відрізка буде в менше  ніж для вертикального  і горизонтального відрізків.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При побудові зображення відрізка за допомогою дискретної множини пікселів неминуче виникає дефект, який називають </a:t>
            </a:r>
            <a:r>
              <a:rPr lang="uk-UA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драбинним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або </a:t>
            </a:r>
            <a:r>
              <a:rPr lang="uk-UA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сходовим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дефектом.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2527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ЛЕКЦІЯ 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Застосування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комп’ютерної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графіки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Напрямки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комп’ютерної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графіки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Растрова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графіка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Зображення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відрізків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</a:t>
            </a:r>
            <a:r>
              <a:rPr lang="uk-UA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ифровий</a:t>
            </a:r>
            <a:r>
              <a:rPr lang="uk-U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диференціальний аналізатор</a:t>
            </a:r>
            <a:endParaRPr lang="en-US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алгоритм </a:t>
            </a:r>
            <a:r>
              <a:rPr lang="uk-UA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Брезенхема</a:t>
            </a:r>
            <a:endParaRPr lang="uk-UA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  <a:r>
              <a:rPr lang="uk-UA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цілочисельний</a:t>
            </a:r>
            <a:r>
              <a:rPr lang="uk-U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</a:t>
            </a:r>
            <a:r>
              <a:rPr lang="uk-UA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Брезенхема</a:t>
            </a:r>
            <a:endParaRPr lang="uk-UA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загальний </a:t>
            </a:r>
            <a:r>
              <a:rPr lang="uk-UA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випадок  </a:t>
            </a:r>
            <a:r>
              <a:rPr lang="uk-UA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алгоритма</a:t>
            </a:r>
            <a:r>
              <a:rPr lang="uk-U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Брезенхема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6010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 </a:t>
            </a:r>
            <a:r>
              <a:rPr lang="ru-RU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</a:t>
            </a:r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ИФРОВИЙ ДИФЕРЕНЦІАЛЬНИЙ АНАЛІЗАТОР(ЦДА).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Нехай відрізок задано його кінцевими точками 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.Тоді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рівняння прямої, яка містить відрізок можна одержати як рішення диференціального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рівняння</a:t>
            </a: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початковою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умовою    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Рішення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рівняння має вигляд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,	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20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9648839"/>
              </p:ext>
            </p:extLst>
          </p:nvPr>
        </p:nvGraphicFramePr>
        <p:xfrm>
          <a:off x="4175955" y="2996952"/>
          <a:ext cx="12065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99" name="Формула" r:id="rId4" imgW="850680" imgH="495000" progId="Equation.3">
                  <p:embed/>
                </p:oleObj>
              </mc:Choice>
              <mc:Fallback>
                <p:oleObj name="Формула" r:id="rId4" imgW="850680" imgH="495000" progId="Equation.3">
                  <p:embed/>
                  <p:pic>
                    <p:nvPicPr>
                      <p:cNvPr id="0" name="Объект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5955" y="2996952"/>
                        <a:ext cx="1206500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4209563"/>
              </p:ext>
            </p:extLst>
          </p:nvPr>
        </p:nvGraphicFramePr>
        <p:xfrm>
          <a:off x="2339752" y="2996952"/>
          <a:ext cx="720725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00" name="Формула" r:id="rId6" imgW="507960" imgH="457200" progId="Equation.3">
                  <p:embed/>
                </p:oleObj>
              </mc:Choice>
              <mc:Fallback>
                <p:oleObj name="Формула" r:id="rId6" imgW="507960" imgH="457200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2996952"/>
                        <a:ext cx="720725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4952426"/>
              </p:ext>
            </p:extLst>
          </p:nvPr>
        </p:nvGraphicFramePr>
        <p:xfrm>
          <a:off x="3635896" y="3933056"/>
          <a:ext cx="1223962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01" name="Формула" r:id="rId8" imgW="787400" imgH="241300" progId="Equation.3">
                  <p:embed/>
                </p:oleObj>
              </mc:Choice>
              <mc:Fallback>
                <p:oleObj name="Формула" r:id="rId8" imgW="787400" imgH="241300" progId="Equation.3">
                  <p:embed/>
                  <p:pic>
                    <p:nvPicPr>
                      <p:cNvPr id="0" name="Объект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3933056"/>
                        <a:ext cx="1223962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6669308"/>
              </p:ext>
            </p:extLst>
          </p:nvPr>
        </p:nvGraphicFramePr>
        <p:xfrm>
          <a:off x="2555776" y="5301208"/>
          <a:ext cx="1656184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02" name="Формула" r:id="rId10" imgW="1333500" imgH="241300" progId="Equation.3">
                  <p:embed/>
                </p:oleObj>
              </mc:Choice>
              <mc:Fallback>
                <p:oleObj name="Формула" r:id="rId10" imgW="1333500" imgH="241300" progId="Equation.3">
                  <p:embed/>
                  <p:pic>
                    <p:nvPicPr>
                      <p:cNvPr id="0" name="Объект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5301208"/>
                        <a:ext cx="1656184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5407385"/>
              </p:ext>
            </p:extLst>
          </p:nvPr>
        </p:nvGraphicFramePr>
        <p:xfrm>
          <a:off x="6948264" y="1556792"/>
          <a:ext cx="93662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03" name="Формула" r:id="rId12" imgW="583947" imgH="241195" progId="Equation.3">
                  <p:embed/>
                </p:oleObj>
              </mc:Choice>
              <mc:Fallback>
                <p:oleObj name="Формула" r:id="rId12" imgW="583947" imgH="241195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8264" y="1556792"/>
                        <a:ext cx="936625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8951885"/>
              </p:ext>
            </p:extLst>
          </p:nvPr>
        </p:nvGraphicFramePr>
        <p:xfrm>
          <a:off x="971600" y="1988840"/>
          <a:ext cx="935037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04" name="Формула" r:id="rId14" imgW="558720" imgH="241200" progId="Equation.3">
                  <p:embed/>
                </p:oleObj>
              </mc:Choice>
              <mc:Fallback>
                <p:oleObj name="Формула" r:id="rId14" imgW="558720" imgH="241200" progId="Equation.3">
                  <p:embed/>
                  <p:pic>
                    <p:nvPicPr>
                      <p:cNvPr id="0" name="Объект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1988840"/>
                        <a:ext cx="935037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8294480"/>
              </p:ext>
            </p:extLst>
          </p:nvPr>
        </p:nvGraphicFramePr>
        <p:xfrm>
          <a:off x="2573338" y="4376738"/>
          <a:ext cx="898525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05" name="Формула" r:id="rId16" imgW="723600" imgH="228600" progId="Equation.3">
                  <p:embed/>
                </p:oleObj>
              </mc:Choice>
              <mc:Fallback>
                <p:oleObj name="Формула" r:id="rId16" imgW="723600" imgH="228600" progId="Equation.3">
                  <p:embed/>
                  <p:pic>
                    <p:nvPicPr>
                      <p:cNvPr id="0" name="Объект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3338" y="4376738"/>
                        <a:ext cx="898525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954847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 </a:t>
            </a:r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ИФРОВИЙ ДИФЕРЕНЦІАЛЬНИЙ АНАЛІЗАТОР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Побудова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відрізка зводиться до реалізації простої рекурентної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формули </a:t>
            </a: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(*)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Побудований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таким чином відрізок має яскраво виражений сходовийдефект, постільки цілочислова координата піксела визначається з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(*)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шляхом операції округлення, яка приводить до випадкової похибки.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21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2738023"/>
              </p:ext>
            </p:extLst>
          </p:nvPr>
        </p:nvGraphicFramePr>
        <p:xfrm>
          <a:off x="1296988" y="2636838"/>
          <a:ext cx="4530725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0" name="Формула" r:id="rId3" imgW="2958840" imgH="241200" progId="Equation.3">
                  <p:embed/>
                </p:oleObj>
              </mc:Choice>
              <mc:Fallback>
                <p:oleObj name="Формула" r:id="rId3" imgW="2958840" imgH="241200" progId="Equation.3">
                  <p:embed/>
                  <p:pic>
                    <p:nvPicPr>
                      <p:cNvPr id="0" name="Объект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6988" y="2636838"/>
                        <a:ext cx="4530725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7792580"/>
              </p:ext>
            </p:extLst>
          </p:nvPr>
        </p:nvGraphicFramePr>
        <p:xfrm>
          <a:off x="1898650" y="3284538"/>
          <a:ext cx="1381125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1" name="Формула" r:id="rId5" imgW="901440" imgH="241200" progId="Equation.3">
                  <p:embed/>
                </p:oleObj>
              </mc:Choice>
              <mc:Fallback>
                <p:oleObj name="Формула" r:id="rId5" imgW="901440" imgH="241200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8650" y="3284538"/>
                        <a:ext cx="1381125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527397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</a:rPr>
              <a:t>Алгоритм Брезенхема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Брезенхема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дозволяє значно зменшити дефект ступінчастості. В основі  методу лежить природне припущення, що зафарбувати треба  той піксел, відстань від якого по відповідній координаті до відрізка менше, ніж у інших пікселів.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Припустимо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що побудова ведеться у напрямку збільшення координати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кутовий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коефіцієнт в рівнянні  лінії відрізка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uk-UA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Тоді проблема вибору наступної точки зведеться до аналізу проходження відрізку через два сусідні піксели з ординатами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і    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22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196215"/>
              </p:ext>
            </p:extLst>
          </p:nvPr>
        </p:nvGraphicFramePr>
        <p:xfrm>
          <a:off x="3995936" y="4221088"/>
          <a:ext cx="648072" cy="4059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97" name="Формула" r:id="rId3" imgW="368300" imgH="190500" progId="Equation.3">
                  <p:embed/>
                </p:oleObj>
              </mc:Choice>
              <mc:Fallback>
                <p:oleObj name="Формула" r:id="rId3" imgW="368300" imgH="190500" progId="Equation.3">
                  <p:embed/>
                  <p:pic>
                    <p:nvPicPr>
                      <p:cNvPr id="0" name="Объект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936" y="4221088"/>
                        <a:ext cx="648072" cy="4059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6061726"/>
              </p:ext>
            </p:extLst>
          </p:nvPr>
        </p:nvGraphicFramePr>
        <p:xfrm>
          <a:off x="2843808" y="5373216"/>
          <a:ext cx="40322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98" name="Формула" r:id="rId5" imgW="177480" imgH="241200" progId="Equation.3">
                  <p:embed/>
                </p:oleObj>
              </mc:Choice>
              <mc:Fallback>
                <p:oleObj name="Формула" r:id="rId5" imgW="177480" imgH="241200" progId="Equation.3">
                  <p:embed/>
                  <p:pic>
                    <p:nvPicPr>
                      <p:cNvPr id="0" name="Объект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5373216"/>
                        <a:ext cx="403225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4701586"/>
              </p:ext>
            </p:extLst>
          </p:nvPr>
        </p:nvGraphicFramePr>
        <p:xfrm>
          <a:off x="3563888" y="5373216"/>
          <a:ext cx="648072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99" name="Формула" r:id="rId7" imgW="317225" imgH="241091" progId="Equation.3">
                  <p:embed/>
                </p:oleObj>
              </mc:Choice>
              <mc:Fallback>
                <p:oleObj name="Формула" r:id="rId7" imgW="317225" imgH="241091" progId="Equation.3">
                  <p:embed/>
                  <p:pic>
                    <p:nvPicPr>
                      <p:cNvPr id="0" name="Объект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5373216"/>
                        <a:ext cx="648072" cy="5040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120276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</a:rPr>
              <a:t>Алгоритм Брезенхема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Оскільки в межах піксела координата може змінитися не більше ніж на одиницю, то у випадку  коли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відстань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 зафарбовується нижній піксел,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верхній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Головною проблемою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цьому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підході є обчислення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величини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23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1548312"/>
              </p:ext>
            </p:extLst>
          </p:nvPr>
        </p:nvGraphicFramePr>
        <p:xfrm>
          <a:off x="2267744" y="2348880"/>
          <a:ext cx="1150937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3" name="Формула" r:id="rId4" imgW="1054100" imgH="444500" progId="Equation.3">
                  <p:embed/>
                </p:oleObj>
              </mc:Choice>
              <mc:Fallback>
                <p:oleObj name="Формула" r:id="rId4" imgW="1054100" imgH="444500" progId="Equation.3">
                  <p:embed/>
                  <p:pic>
                    <p:nvPicPr>
                      <p:cNvPr id="0" name="Объект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2348880"/>
                        <a:ext cx="1150937" cy="592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5605013"/>
              </p:ext>
            </p:extLst>
          </p:nvPr>
        </p:nvGraphicFramePr>
        <p:xfrm>
          <a:off x="1691680" y="2708920"/>
          <a:ext cx="598487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4" name="Формула" r:id="rId6" imgW="444307" imgH="444307" progId="Equation.3">
                  <p:embed/>
                </p:oleObj>
              </mc:Choice>
              <mc:Fallback>
                <p:oleObj name="Формула" r:id="rId6" imgW="444307" imgH="444307" progId="Equation.3">
                  <p:embed/>
                  <p:pic>
                    <p:nvPicPr>
                      <p:cNvPr id="0" name="Объект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2708920"/>
                        <a:ext cx="598487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1975967"/>
              </p:ext>
            </p:extLst>
          </p:nvPr>
        </p:nvGraphicFramePr>
        <p:xfrm>
          <a:off x="5364088" y="3284984"/>
          <a:ext cx="288925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5" name="Формула" r:id="rId8" imgW="164880" imgH="177480" progId="Equation.3">
                  <p:embed/>
                </p:oleObj>
              </mc:Choice>
              <mc:Fallback>
                <p:oleObj name="Формула" r:id="rId8" imgW="164880" imgH="177480" progId="Equation.3">
                  <p:embed/>
                  <p:pic>
                    <p:nvPicPr>
                      <p:cNvPr id="0" name="Объект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088" y="3284984"/>
                        <a:ext cx="288925" cy="312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221155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Брезенхема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24</a:t>
            </a:fld>
            <a:endParaRPr lang="ru-RU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916832"/>
            <a:ext cx="4743450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3481367"/>
              </p:ext>
            </p:extLst>
          </p:nvPr>
        </p:nvGraphicFramePr>
        <p:xfrm>
          <a:off x="1115616" y="3861048"/>
          <a:ext cx="936104" cy="6546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3" name="Формула" r:id="rId4" imgW="825142" imgH="444307" progId="Equation.3">
                  <p:embed/>
                </p:oleObj>
              </mc:Choice>
              <mc:Fallback>
                <p:oleObj name="Формула" r:id="rId4" imgW="825142" imgH="444307" progId="Equation.3">
                  <p:embed/>
                  <p:pic>
                    <p:nvPicPr>
                      <p:cNvPr id="0" name="Объект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3861048"/>
                        <a:ext cx="936104" cy="6546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9488286"/>
              </p:ext>
            </p:extLst>
          </p:nvPr>
        </p:nvGraphicFramePr>
        <p:xfrm>
          <a:off x="2627784" y="3861048"/>
          <a:ext cx="935037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4" name="Формула" r:id="rId6" imgW="787058" imgH="444307" progId="Equation.3">
                  <p:embed/>
                </p:oleObj>
              </mc:Choice>
              <mc:Fallback>
                <p:oleObj name="Формула" r:id="rId6" imgW="787058" imgH="444307" progId="Equation.3">
                  <p:embed/>
                  <p:pic>
                    <p:nvPicPr>
                      <p:cNvPr id="0" name="Объект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3861048"/>
                        <a:ext cx="935037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55330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Брезенхема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Який з цих двох значень треба вибрати можна оцінюючи значення похибки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e=y-f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між </a:t>
            </a:r>
            <a:r>
              <a:rPr lang="ru-RU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точним </a:t>
            </a:r>
            <a:endParaRPr lang="en-US" i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значенням 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 і фактичним (растровим) </a:t>
            </a:r>
            <a:r>
              <a:rPr lang="en-US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загальному випадку, коли відрізок не проходить через початок координат пікселя похибка обчислюється наступним чином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25</a:t>
            </a:fld>
            <a:endParaRPr lang="ru-RU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6200014"/>
              </p:ext>
            </p:extLst>
          </p:nvPr>
        </p:nvGraphicFramePr>
        <p:xfrm>
          <a:off x="1403648" y="2996952"/>
          <a:ext cx="1439863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84" name="Формула" r:id="rId3" imgW="1333500" imgH="444500" progId="Equation.3">
                  <p:embed/>
                </p:oleObj>
              </mc:Choice>
              <mc:Fallback>
                <p:oleObj name="Формула" r:id="rId3" imgW="1333500" imgH="444500" progId="Equation.3">
                  <p:embed/>
                  <p:pic>
                    <p:nvPicPr>
                      <p:cNvPr id="0" name="Объект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2996952"/>
                        <a:ext cx="1439863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8034115"/>
              </p:ext>
            </p:extLst>
          </p:nvPr>
        </p:nvGraphicFramePr>
        <p:xfrm>
          <a:off x="3635896" y="2924944"/>
          <a:ext cx="1504950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85" name="Формула" r:id="rId5" imgW="1307532" imgH="444307" progId="Equation.3">
                  <p:embed/>
                </p:oleObj>
              </mc:Choice>
              <mc:Fallback>
                <p:oleObj name="Формула" r:id="rId5" imgW="1307532" imgH="444307" progId="Equation.3">
                  <p:embed/>
                  <p:pic>
                    <p:nvPicPr>
                      <p:cNvPr id="0" name="Объект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2924944"/>
                        <a:ext cx="1504950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031691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Брезенхема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похибка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e&lt;0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то ордината  не змінюється, а значення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потребує корекції</a:t>
            </a:r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похибка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e&gt;0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 ордината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збільшується на 1,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значення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буде</a:t>
            </a:r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/>
          </a:p>
          <a:p>
            <a:endParaRPr lang="uk-UA" dirty="0" smtClean="0"/>
          </a:p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26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2957490"/>
              </p:ext>
            </p:extLst>
          </p:nvPr>
        </p:nvGraphicFramePr>
        <p:xfrm>
          <a:off x="1763688" y="3140968"/>
          <a:ext cx="4680520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11" name="Формула" r:id="rId3" imgW="4203700" imgH="241300" progId="Equation.3">
                  <p:embed/>
                </p:oleObj>
              </mc:Choice>
              <mc:Fallback>
                <p:oleObj name="Формула" r:id="rId3" imgW="4203700" imgH="241300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3140968"/>
                        <a:ext cx="4680520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748209"/>
              </p:ext>
            </p:extLst>
          </p:nvPr>
        </p:nvGraphicFramePr>
        <p:xfrm>
          <a:off x="2699792" y="4797152"/>
          <a:ext cx="1081087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12" name="Формула" r:id="rId5" imgW="850531" imgH="241195" progId="Equation.3">
                  <p:embed/>
                </p:oleObj>
              </mc:Choice>
              <mc:Fallback>
                <p:oleObj name="Формула" r:id="rId5" imgW="850531" imgH="241195" progId="Equation.3">
                  <p:embed/>
                  <p:pic>
                    <p:nvPicPr>
                      <p:cNvPr id="0" name="Объект 61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4797152"/>
                        <a:ext cx="1081087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9326223"/>
              </p:ext>
            </p:extLst>
          </p:nvPr>
        </p:nvGraphicFramePr>
        <p:xfrm>
          <a:off x="1763688" y="2564904"/>
          <a:ext cx="2088232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13" name="Формула" r:id="rId7" imgW="1752600" imgH="241300" progId="Equation.3">
                  <p:embed/>
                </p:oleObj>
              </mc:Choice>
              <mc:Fallback>
                <p:oleObj name="Формула" r:id="rId7" imgW="1752600" imgH="241300" progId="Equation.3">
                  <p:embed/>
                  <p:pic>
                    <p:nvPicPr>
                      <p:cNvPr id="0" name="Объект 61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2564904"/>
                        <a:ext cx="2088232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5688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Брезенхема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Початкове значення похибки покладається рівним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і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відрізок починається в точці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.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подальшого вибору точок для візуалізації складається з наступних кроків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Збільшити координату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одиницю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Якщо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e&gt;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і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e=e-1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противному випадку покладається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e=e+k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27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4579880"/>
              </p:ext>
            </p:extLst>
          </p:nvPr>
        </p:nvGraphicFramePr>
        <p:xfrm>
          <a:off x="755576" y="2132856"/>
          <a:ext cx="1368425" cy="3597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4" name="Формула" r:id="rId3" imgW="863280" imgH="215640" progId="Equation.3">
                  <p:embed/>
                </p:oleObj>
              </mc:Choice>
              <mc:Fallback>
                <p:oleObj name="Формула" r:id="rId3" imgW="863280" imgH="215640" progId="Equation.3">
                  <p:embed/>
                  <p:pic>
                    <p:nvPicPr>
                      <p:cNvPr id="0" name="Объект 61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2132856"/>
                        <a:ext cx="1368425" cy="3597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00185"/>
              </p:ext>
            </p:extLst>
          </p:nvPr>
        </p:nvGraphicFramePr>
        <p:xfrm>
          <a:off x="6516216" y="2060848"/>
          <a:ext cx="93662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5" name="Формула" r:id="rId5" imgW="583947" imgH="241195" progId="Equation.3">
                  <p:embed/>
                </p:oleObj>
              </mc:Choice>
              <mc:Fallback>
                <p:oleObj name="Формула" r:id="rId5" imgW="583947" imgH="241195" progId="Equation.3">
                  <p:embed/>
                  <p:pic>
                    <p:nvPicPr>
                      <p:cNvPr id="0" name="Объект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216" y="2060848"/>
                        <a:ext cx="936625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5725263"/>
              </p:ext>
            </p:extLst>
          </p:nvPr>
        </p:nvGraphicFramePr>
        <p:xfrm>
          <a:off x="2987824" y="3645024"/>
          <a:ext cx="914400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6" name="Формула" r:id="rId7" imgW="914400" imgH="241300" progId="Equation.3">
                  <p:embed/>
                </p:oleObj>
              </mc:Choice>
              <mc:Fallback>
                <p:oleObj name="Формула" r:id="rId7" imgW="914400" imgH="241300" progId="Equation.3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3645024"/>
                        <a:ext cx="914400" cy="432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9969462"/>
              </p:ext>
            </p:extLst>
          </p:nvPr>
        </p:nvGraphicFramePr>
        <p:xfrm>
          <a:off x="6084168" y="4077072"/>
          <a:ext cx="847428" cy="5040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7" name="Формула" r:id="rId9" imgW="634680" imgH="241200" progId="Equation.3">
                  <p:embed/>
                </p:oleObj>
              </mc:Choice>
              <mc:Fallback>
                <p:oleObj name="Формула" r:id="rId9" imgW="634680" imgH="241200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168" y="4077072"/>
                        <a:ext cx="847428" cy="5040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5124999"/>
              </p:ext>
            </p:extLst>
          </p:nvPr>
        </p:nvGraphicFramePr>
        <p:xfrm>
          <a:off x="6444208" y="3284984"/>
          <a:ext cx="898525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8" name="Формула" r:id="rId11" imgW="838080" imgH="241200" progId="Equation.3">
                  <p:embed/>
                </p:oleObj>
              </mc:Choice>
              <mc:Fallback>
                <p:oleObj name="Формула" r:id="rId11" imgW="838080" imgH="241200" progId="Equation.3">
                  <p:embed/>
                  <p:pic>
                    <p:nvPicPr>
                      <p:cNvPr id="0" name="Объект 61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4208" y="3284984"/>
                        <a:ext cx="898525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320528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</a:t>
            </a:r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Брезенхема. Приклад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28</a:t>
            </a:fld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e=3/8-1/2=-1/8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x=1; e&lt;0; y=0; e=-1/8+3/8 =1/4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x=2; e&gt;0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y=1; e=1/4-1=-3/4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x=3;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e&lt;0;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y=1;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=-3/4+3/8 =-3/8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0628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</a:rPr>
              <a:t>Алгоритм </a:t>
            </a:r>
            <a:r>
              <a:rPr lang="uk-UA" b="0" dirty="0" smtClean="0">
                <a:solidFill>
                  <a:schemeClr val="bg1"/>
                </a:solidFill>
              </a:rPr>
              <a:t>Брезенхема</a:t>
            </a:r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Приклад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                                                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29</a:t>
            </a:fld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988840"/>
            <a:ext cx="40005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0305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Застосування </a:t>
            </a:r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комп’ютерної графіки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Будучи однієї з галузей інформаційних технологій, комп'ютерна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графіка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застосовується в найрізноманітніших галузях людської діяльності.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Найважливішими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сферами застосування комп’ютерної графіки є комп’ютерне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моделювання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системи наукових досліджень, системи автоматизованого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проектування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конструювання і виробництва, системи автоматизованого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управління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бізнес, мистецтво, засоби масової інформації і навіть дозвілля і 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віртуальна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реальність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451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</a:rPr>
              <a:t>Цілочисельний алгоритм </a:t>
            </a:r>
            <a:r>
              <a:rPr lang="uk-UA" b="0" dirty="0">
                <a:solidFill>
                  <a:schemeClr val="bg1"/>
                </a:solidFill>
              </a:rPr>
              <a:t>Брезенхема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Наведений варіант алгоритму Брезенхема є дещо неефективним в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обчислювальному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плані, а також містить обмеження на співвідношення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координат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кінцевих точок відрізка. А саме, використовуються дії над дійсними числами, і неявно прийнято, що 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ru-RU" i="1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&gt; 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ru-RU" i="1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, 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ru-RU" i="1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&gt; 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ru-RU" i="1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1). Цих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моментів досить легко уникнути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Введемо позначення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замінимо величину оцінки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30</a:t>
            </a:fld>
            <a:endParaRPr lang="ru-RU" dirty="0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5395421"/>
              </p:ext>
            </p:extLst>
          </p:nvPr>
        </p:nvGraphicFramePr>
        <p:xfrm>
          <a:off x="4932040" y="4653136"/>
          <a:ext cx="935038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02" name="Формула" r:id="rId3" imgW="800100" imgH="457200" progId="Equation.3">
                  <p:embed/>
                </p:oleObj>
              </mc:Choice>
              <mc:Fallback>
                <p:oleObj name="Формула" r:id="rId3" imgW="800100" imgH="457200" progId="Equation.3">
                  <p:embed/>
                  <p:pic>
                    <p:nvPicPr>
                      <p:cNvPr id="0" name="Объект 61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040" y="4653136"/>
                        <a:ext cx="935038" cy="592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5327624"/>
              </p:ext>
            </p:extLst>
          </p:nvPr>
        </p:nvGraphicFramePr>
        <p:xfrm>
          <a:off x="2699792" y="5445224"/>
          <a:ext cx="2592288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03" name="Формула" r:id="rId5" imgW="1498600" imgH="228600" progId="Equation.3">
                  <p:embed/>
                </p:oleObj>
              </mc:Choice>
              <mc:Fallback>
                <p:oleObj name="Формула" r:id="rId5" imgW="1498600" imgH="228600" progId="Equation.3">
                  <p:embed/>
                  <p:pic>
                    <p:nvPicPr>
                      <p:cNvPr id="0" name="Объект 61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5445224"/>
                        <a:ext cx="2592288" cy="5040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9980508"/>
              </p:ext>
            </p:extLst>
          </p:nvPr>
        </p:nvGraphicFramePr>
        <p:xfrm>
          <a:off x="1187624" y="4293096"/>
          <a:ext cx="1296144" cy="40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04" name="Формула" r:id="rId7" imgW="964781" imgH="266584" progId="Equation.3">
                  <p:embed/>
                </p:oleObj>
              </mc:Choice>
              <mc:Fallback>
                <p:oleObj name="Формула" r:id="rId7" imgW="964781" imgH="266584" progId="Equation.3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4293096"/>
                        <a:ext cx="1296144" cy="4011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5433806"/>
              </p:ext>
            </p:extLst>
          </p:nvPr>
        </p:nvGraphicFramePr>
        <p:xfrm>
          <a:off x="3275856" y="4293096"/>
          <a:ext cx="1224136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05" name="Формула" r:id="rId9" imgW="965160" imgH="266400" progId="Equation.3">
                  <p:embed/>
                </p:oleObj>
              </mc:Choice>
              <mc:Fallback>
                <p:oleObj name="Формула" r:id="rId9" imgW="965160" imgH="266400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4293096"/>
                        <a:ext cx="1224136" cy="40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954934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</a:rPr>
              <a:t>Цілочисельний алгоритм Брезенхема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Тоді в обчисленнях будуть тільки арифметичні дії над цілими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числами. Введемо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позначення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випадку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(k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&lt;1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генерація відрізка зводиться до наступної процедури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31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6607960"/>
              </p:ext>
            </p:extLst>
          </p:nvPr>
        </p:nvGraphicFramePr>
        <p:xfrm>
          <a:off x="827584" y="2492896"/>
          <a:ext cx="447675" cy="3101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46" name="Формула" r:id="rId3" imgW="444307" imgH="241195" progId="Equation.3">
                  <p:embed/>
                </p:oleObj>
              </mc:Choice>
              <mc:Fallback>
                <p:oleObj name="Формула" r:id="rId3" imgW="444307" imgH="241195" progId="Equation.3">
                  <p:embed/>
                  <p:pic>
                    <p:nvPicPr>
                      <p:cNvPr id="0" name="Объект 61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2492896"/>
                        <a:ext cx="447675" cy="3101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6044901"/>
              </p:ext>
            </p:extLst>
          </p:nvPr>
        </p:nvGraphicFramePr>
        <p:xfrm>
          <a:off x="2915816" y="2492896"/>
          <a:ext cx="563563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47" name="Формула" r:id="rId5" imgW="558720" imgH="241200" progId="Equation.3">
                  <p:embed/>
                </p:oleObj>
              </mc:Choice>
              <mc:Fallback>
                <p:oleObj name="Формула" r:id="rId5" imgW="558720" imgH="241200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2492896"/>
                        <a:ext cx="563563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4203336"/>
              </p:ext>
            </p:extLst>
          </p:nvPr>
        </p:nvGraphicFramePr>
        <p:xfrm>
          <a:off x="899592" y="2996952"/>
          <a:ext cx="44767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48" name="Формула" r:id="rId7" imgW="444240" imgH="266400" progId="Equation.3">
                  <p:embed/>
                </p:oleObj>
              </mc:Choice>
              <mc:Fallback>
                <p:oleObj name="Формула" r:id="rId7" imgW="444240" imgH="266400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2996952"/>
                        <a:ext cx="447675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8959556"/>
              </p:ext>
            </p:extLst>
          </p:nvPr>
        </p:nvGraphicFramePr>
        <p:xfrm>
          <a:off x="2987824" y="2924944"/>
          <a:ext cx="563562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49" name="Формула" r:id="rId9" imgW="558720" imgH="266400" progId="Equation.3">
                  <p:embed/>
                </p:oleObj>
              </mc:Choice>
              <mc:Fallback>
                <p:oleObj name="Формула" r:id="rId9" imgW="558720" imgH="266400" progId="Equation.3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2924944"/>
                        <a:ext cx="563562" cy="341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2516595"/>
              </p:ext>
            </p:extLst>
          </p:nvPr>
        </p:nvGraphicFramePr>
        <p:xfrm>
          <a:off x="2195736" y="3356992"/>
          <a:ext cx="815528" cy="3720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50" name="Формула" r:id="rId11" imgW="596900" imgH="228600" progId="Equation.3">
                  <p:embed/>
                </p:oleObj>
              </mc:Choice>
              <mc:Fallback>
                <p:oleObj name="Формула" r:id="rId11" imgW="596900" imgH="228600" progId="Equation.3">
                  <p:embed/>
                  <p:pic>
                    <p:nvPicPr>
                      <p:cNvPr id="0" name="Объект 61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3356992"/>
                        <a:ext cx="815528" cy="3720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434061"/>
              </p:ext>
            </p:extLst>
          </p:nvPr>
        </p:nvGraphicFramePr>
        <p:xfrm>
          <a:off x="1907704" y="4221088"/>
          <a:ext cx="1061566" cy="3816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51" name="Формула" r:id="rId13" imgW="939600" imgH="241200" progId="Equation.3">
                  <p:embed/>
                </p:oleObj>
              </mc:Choice>
              <mc:Fallback>
                <p:oleObj name="Формула" r:id="rId13" imgW="939600" imgH="241200" progId="Equation.3">
                  <p:embed/>
                  <p:pic>
                    <p:nvPicPr>
                      <p:cNvPr id="0" name="Объект 61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4221088"/>
                        <a:ext cx="1061566" cy="3816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892019"/>
              </p:ext>
            </p:extLst>
          </p:nvPr>
        </p:nvGraphicFramePr>
        <p:xfrm>
          <a:off x="1973263" y="4797425"/>
          <a:ext cx="282733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52" name="Формула" r:id="rId15" imgW="2209680" imgH="241200" progId="Equation.3">
                  <p:embed/>
                </p:oleObj>
              </mc:Choice>
              <mc:Fallback>
                <p:oleObj name="Формула" r:id="rId15" imgW="2209680" imgH="241200" progId="Equation.3">
                  <p:embed/>
                  <p:pic>
                    <p:nvPicPr>
                      <p:cNvPr id="0" name="Объект 61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3263" y="4797425"/>
                        <a:ext cx="2827337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7780980"/>
              </p:ext>
            </p:extLst>
          </p:nvPr>
        </p:nvGraphicFramePr>
        <p:xfrm>
          <a:off x="2011363" y="5445125"/>
          <a:ext cx="302895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53" name="Формула" r:id="rId17" imgW="2489040" imgH="266400" progId="Equation.3">
                  <p:embed/>
                </p:oleObj>
              </mc:Choice>
              <mc:Fallback>
                <p:oleObj name="Формула" r:id="rId17" imgW="2489040" imgH="266400" progId="Equation.3">
                  <p:embed/>
                  <p:pic>
                    <p:nvPicPr>
                      <p:cNvPr id="0" name="Объект 61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1363" y="5445125"/>
                        <a:ext cx="3028950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3933644"/>
              </p:ext>
            </p:extLst>
          </p:nvPr>
        </p:nvGraphicFramePr>
        <p:xfrm>
          <a:off x="1907704" y="2492896"/>
          <a:ext cx="700088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54" name="Формула" r:id="rId19" imgW="520560" imgH="241200" progId="Equation.3">
                  <p:embed/>
                </p:oleObj>
              </mc:Choice>
              <mc:Fallback>
                <p:oleObj name="Формула" r:id="rId19" imgW="520560" imgH="241200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2492896"/>
                        <a:ext cx="700088" cy="363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8897201"/>
              </p:ext>
            </p:extLst>
          </p:nvPr>
        </p:nvGraphicFramePr>
        <p:xfrm>
          <a:off x="4427984" y="2492896"/>
          <a:ext cx="700088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55" name="Формула" r:id="rId21" imgW="520560" imgH="241200" progId="Equation.3">
                  <p:embed/>
                </p:oleObj>
              </mc:Choice>
              <mc:Fallback>
                <p:oleObj name="Формула" r:id="rId21" imgW="520560" imgH="241200" progId="Equation.3">
                  <p:embed/>
                  <p:pic>
                    <p:nvPicPr>
                      <p:cNvPr id="0" name="Объект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984" y="2492896"/>
                        <a:ext cx="700088" cy="363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Объект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5588816"/>
              </p:ext>
            </p:extLst>
          </p:nvPr>
        </p:nvGraphicFramePr>
        <p:xfrm>
          <a:off x="1963738" y="2924175"/>
          <a:ext cx="733425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56" name="Формула" r:id="rId23" imgW="545760" imgH="241200" progId="Equation.3">
                  <p:embed/>
                </p:oleObj>
              </mc:Choice>
              <mc:Fallback>
                <p:oleObj name="Формула" r:id="rId23" imgW="545760" imgH="241200" progId="Equation.3">
                  <p:embed/>
                  <p:pic>
                    <p:nvPicPr>
                      <p:cNvPr id="0" name="Объект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3738" y="2924175"/>
                        <a:ext cx="733425" cy="363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Объект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8968751"/>
              </p:ext>
            </p:extLst>
          </p:nvPr>
        </p:nvGraphicFramePr>
        <p:xfrm>
          <a:off x="4355976" y="2924944"/>
          <a:ext cx="733425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57" name="Формула" r:id="rId25" imgW="545760" imgH="241200" progId="Equation.3">
                  <p:embed/>
                </p:oleObj>
              </mc:Choice>
              <mc:Fallback>
                <p:oleObj name="Формула" r:id="rId25" imgW="545760" imgH="241200" progId="Equation.3">
                  <p:embed/>
                  <p:pic>
                    <p:nvPicPr>
                      <p:cNvPr id="0" name="Объект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6" y="2924944"/>
                        <a:ext cx="733425" cy="363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90625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 smtClean="0">
                <a:solidFill>
                  <a:schemeClr val="bg1"/>
                </a:solidFill>
              </a:rPr>
              <a:t>Загальний випадок  </a:t>
            </a:r>
            <a:br>
              <a:rPr lang="uk-UA" b="0" dirty="0" smtClean="0">
                <a:solidFill>
                  <a:schemeClr val="bg1"/>
                </a:solidFill>
              </a:rPr>
            </a:br>
            <a:r>
              <a:rPr lang="uk-UA" b="0" dirty="0" smtClean="0">
                <a:solidFill>
                  <a:schemeClr val="bg1"/>
                </a:solidFill>
              </a:rPr>
              <a:t>алгоритмаБрезенхема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Щоб зняти обмеження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випадку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координати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треба поміняти місцям.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Тоді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вище наведена процедура набуває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форму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32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9883352"/>
              </p:ext>
            </p:extLst>
          </p:nvPr>
        </p:nvGraphicFramePr>
        <p:xfrm>
          <a:off x="4283968" y="1628800"/>
          <a:ext cx="576064" cy="4065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3" name="Формула" r:id="rId3" imgW="368300" imgH="190500" progId="Equation.3">
                  <p:embed/>
                </p:oleObj>
              </mc:Choice>
              <mc:Fallback>
                <p:oleObj name="Формула" r:id="rId3" imgW="368300" imgH="190500" progId="Equation.3">
                  <p:embed/>
                  <p:pic>
                    <p:nvPicPr>
                      <p:cNvPr id="0" name="Объект 61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3968" y="1628800"/>
                        <a:ext cx="576064" cy="4065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6821230"/>
              </p:ext>
            </p:extLst>
          </p:nvPr>
        </p:nvGraphicFramePr>
        <p:xfrm>
          <a:off x="6372200" y="1628800"/>
          <a:ext cx="1152128" cy="4322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4" name="Формула" r:id="rId5" imgW="609480" imgH="228600" progId="Equation.3">
                  <p:embed/>
                </p:oleObj>
              </mc:Choice>
              <mc:Fallback>
                <p:oleObj name="Формула" r:id="rId5" imgW="609480" imgH="228600" progId="Equation.3">
                  <p:embed/>
                  <p:pic>
                    <p:nvPicPr>
                      <p:cNvPr id="0" name="Объект 61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00" y="1628800"/>
                        <a:ext cx="1152128" cy="4322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7637495"/>
              </p:ext>
            </p:extLst>
          </p:nvPr>
        </p:nvGraphicFramePr>
        <p:xfrm>
          <a:off x="3563888" y="2492896"/>
          <a:ext cx="936104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5" name="Формула" r:id="rId7" imgW="761669" imgH="482391" progId="Equation.3">
                  <p:embed/>
                </p:oleObj>
              </mc:Choice>
              <mc:Fallback>
                <p:oleObj name="Формула" r:id="rId7" imgW="761669" imgH="482391" progId="Equation.3">
                  <p:embed/>
                  <p:pic>
                    <p:nvPicPr>
                      <p:cNvPr id="0" name="Объект 61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2492896"/>
                        <a:ext cx="936104" cy="6480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442167"/>
              </p:ext>
            </p:extLst>
          </p:nvPr>
        </p:nvGraphicFramePr>
        <p:xfrm>
          <a:off x="827584" y="3861048"/>
          <a:ext cx="1080120" cy="4107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6" name="Формула" r:id="rId9" imgW="1002865" imgH="266584" progId="Equation.3">
                  <p:embed/>
                </p:oleObj>
              </mc:Choice>
              <mc:Fallback>
                <p:oleObj name="Формула" r:id="rId9" imgW="1002865" imgH="266584" progId="Equation.3">
                  <p:embed/>
                  <p:pic>
                    <p:nvPicPr>
                      <p:cNvPr id="0" name="Объект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3861048"/>
                        <a:ext cx="1080120" cy="4107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0005632"/>
              </p:ext>
            </p:extLst>
          </p:nvPr>
        </p:nvGraphicFramePr>
        <p:xfrm>
          <a:off x="755576" y="4365104"/>
          <a:ext cx="2880320" cy="382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7" name="Формула" r:id="rId11" imgW="2184400" imgH="241300" progId="Equation.3">
                  <p:embed/>
                </p:oleObj>
              </mc:Choice>
              <mc:Fallback>
                <p:oleObj name="Формула" r:id="rId11" imgW="2184400" imgH="241300" progId="Equation.3">
                  <p:embed/>
                  <p:pic>
                    <p:nvPicPr>
                      <p:cNvPr id="0" name="Объект 61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4365104"/>
                        <a:ext cx="2880320" cy="3821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4563154"/>
              </p:ext>
            </p:extLst>
          </p:nvPr>
        </p:nvGraphicFramePr>
        <p:xfrm>
          <a:off x="827584" y="5013176"/>
          <a:ext cx="2808312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8" name="Формула" r:id="rId13" imgW="2489200" imgH="241300" progId="Equation.3">
                  <p:embed/>
                </p:oleObj>
              </mc:Choice>
              <mc:Fallback>
                <p:oleObj name="Формула" r:id="rId13" imgW="2489200" imgH="241300" progId="Equation.3">
                  <p:embed/>
                  <p:pic>
                    <p:nvPicPr>
                      <p:cNvPr id="0" name="Объект 61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5013176"/>
                        <a:ext cx="2808312" cy="3600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5143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Застосування</a:t>
            </a:r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комп’ютерної</a:t>
            </a:r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графіки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Створено велику кількість програм, для рішення задач цього класу, причому ці програми орієнтовані на дуже широкий діапазон підготовки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користувача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Безсумнівно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що професійному програмістові необхідно не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тільки  в досконалості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володіти наявним інструментарієм, але знати основні підходи до рішення задач цього класу й алгоритмічні принципи їхньої реалізації.</a:t>
            </a: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6332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Напрямки комп’ютерної </a:t>
            </a:r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графіки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Комп’ютерна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графіка для </a:t>
            </a:r>
            <a:r>
              <a:rPr lang="ru-RU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побудови зображень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побудова моделей об’єктів і генерація зображень; перетворення моделей і зображень;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ідентифікація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об’єктів і отримання необхідної інформації;</a:t>
            </a: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ru-RU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Обробка і аналіз зображень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оцінка зображень: визначення форми,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місця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знаходження, розмірів та інших параметрів об’єктів,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розпізнавання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зображень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обробка знімків, введення креслень, системи навігації..</a:t>
            </a: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ru-RU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Аналіз сцен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виділення характерних особливостей, що формують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графічний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об’єкт</a:t>
            </a: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6091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Напрямки комп’ютерної графіки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Когнітивна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(від лат. cognoscere – знати, дізнаватися, розслідувати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комп'ютерна </a:t>
            </a:r>
            <a:r>
              <a:rPr lang="ru-RU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графіка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це комп'ютерна графіка для наукових абстракцій,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сприяє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народженню нового наукового знання.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Когнітивна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комп'ютерна графіка є ефективним інструментом впливу на образне інтуїтивне мислення дослідника.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Функція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когнітивної графіки полягає в наочному зображенні сутності об’єкта або процесу, яким може бути, зокрема, будь-яке абстрактне наукове поняття, гіпотеза або теорія.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5167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Напрямки комп’ютерної графіки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Змістом когнітивної графіки є відображення (візуалізація) деяких математичних закономірностей для їхбільш глибокого розуміння В сучасних інформаційних технологіях когнітивна графіка визначається як сукупність прийомів і методів образного уявлення умов завдання, яке дозволяє або відразу побачити рішення, або отримати підказку для його знаходження.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1490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Напрямки </a:t>
            </a:r>
            <a:r>
              <a:rPr lang="ru-RU" b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комп’ютерної</a:t>
            </a:r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графіки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різних областей застосування машинної графіки на перший план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можуть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висуватися різні властивості алгоритмів. Для наукової графіки велике значення має універсальність алгоритму, швидкодія може відходити на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другий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план. Для систем моделювання, що відтворюють об'єкти,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які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рухаються,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швидкодія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стає головним критерієм, оскільки потрібно генерувати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зображення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практично в реальному масштабі часу.</a:t>
            </a: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3232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>
                <a:solidFill>
                  <a:schemeClr val="bg1"/>
                </a:solidFill>
              </a:rPr>
              <a:t>Види комп’ютерної графіки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Незважаючи 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те, що для роботи з КГ існує багато різних програм, розрізняють всього три види комп’ютерної графіки: растрова, </a:t>
            </a: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векторна та 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фрактальна. </a:t>
            </a:r>
            <a:endParaRPr lang="ru-RU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Вони 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відрізняються принципами формування зображенняпри відображенні його на екрані монітора та при друкуванні на папір.</a:t>
            </a: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5193695"/>
      </p:ext>
    </p:extLst>
  </p:cSld>
  <p:clrMapOvr>
    <a:masterClrMapping/>
  </p:clrMapOvr>
</p:sld>
</file>

<file path=ppt/theme/theme1.xml><?xml version="1.0" encoding="utf-8"?>
<a:theme xmlns:a="http://schemas.openxmlformats.org/drawingml/2006/main" name="Паркет">
  <a:themeElements>
    <a:clrScheme name="Другая 1">
      <a:dk1>
        <a:sysClr val="windowText" lastClr="000000"/>
      </a:dk1>
      <a:lt1>
        <a:sysClr val="window" lastClr="FFFFFF"/>
      </a:lt1>
      <a:dk2>
        <a:srgbClr val="00B0F0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2975</TotalTime>
  <Words>1391</Words>
  <Application>Microsoft Office PowerPoint</Application>
  <PresentationFormat>Экран (4:3)</PresentationFormat>
  <Paragraphs>168</Paragraphs>
  <Slides>32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32</vt:i4>
      </vt:variant>
    </vt:vector>
  </HeadingPairs>
  <TitlesOfParts>
    <vt:vector size="35" baseType="lpstr">
      <vt:lpstr>Паркет</vt:lpstr>
      <vt:lpstr>Формула</vt:lpstr>
      <vt:lpstr>Microsoft Equation 3.0</vt:lpstr>
      <vt:lpstr>КОМП’ЮТЕРНА ГРАФІКА</vt:lpstr>
      <vt:lpstr>ЛЕКЦІЯ 1</vt:lpstr>
      <vt:lpstr>Застосування комп’ютерної графіки</vt:lpstr>
      <vt:lpstr>Застосування комп’ютерної графіки</vt:lpstr>
      <vt:lpstr>Напрямки комп’ютерної графіки</vt:lpstr>
      <vt:lpstr>Напрямки комп’ютерної графіки</vt:lpstr>
      <vt:lpstr>Напрямки комп’ютерної графіки</vt:lpstr>
      <vt:lpstr>Напрямки комп’ютерної графіки</vt:lpstr>
      <vt:lpstr>Види комп’ютерної графіки</vt:lpstr>
      <vt:lpstr>Фрактальна графіка</vt:lpstr>
      <vt:lpstr>Фрактальна графіка</vt:lpstr>
      <vt:lpstr>Векторна графіка</vt:lpstr>
      <vt:lpstr>Векторна графіка</vt:lpstr>
      <vt:lpstr>Векторна графіка</vt:lpstr>
      <vt:lpstr>Растрова графіка</vt:lpstr>
      <vt:lpstr>Растрова графіка</vt:lpstr>
      <vt:lpstr>Растрова графіка</vt:lpstr>
      <vt:lpstr>Зображення відрізків</vt:lpstr>
      <vt:lpstr>Зображення відрізків</vt:lpstr>
      <vt:lpstr> ЦИФРОВИЙ ДИФЕРЕНЦІАЛЬНИЙ АНАЛІЗАТОР(ЦДА).</vt:lpstr>
      <vt:lpstr> ЦИФРОВИЙ ДИФЕРЕНЦІАЛЬНИЙ АНАЛІЗАТОР</vt:lpstr>
      <vt:lpstr>Алгоритм Брезенхема</vt:lpstr>
      <vt:lpstr>Алгоритм Брезенхема</vt:lpstr>
      <vt:lpstr>Алгоритм Брезенхема</vt:lpstr>
      <vt:lpstr>Алгоритм Брезенхема</vt:lpstr>
      <vt:lpstr>Алгоритм Брезенхема</vt:lpstr>
      <vt:lpstr>Алгоритм Брезенхема</vt:lpstr>
      <vt:lpstr>Алгоритм Брезенхема. Приклад</vt:lpstr>
      <vt:lpstr>Алгоритм Брезенхема. Приклад</vt:lpstr>
      <vt:lpstr>Цілочисельний алгоритм Брезенхема</vt:lpstr>
      <vt:lpstr>Цілочисельний алгоритм Брезенхема</vt:lpstr>
      <vt:lpstr>Загальний випадок   алгоритмаБрезенхема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Теория конфликтов </dc:title>
  <dc:creator>Валерий И. Заяц</dc:creator>
  <cp:lastModifiedBy>Владелец</cp:lastModifiedBy>
  <cp:revision>230</cp:revision>
  <dcterms:created xsi:type="dcterms:W3CDTF">2018-09-10T07:12:08Z</dcterms:created>
  <dcterms:modified xsi:type="dcterms:W3CDTF">2021-02-02T08:34:53Z</dcterms:modified>
</cp:coreProperties>
</file>