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2" r:id="rId7"/>
    <p:sldId id="273" r:id="rId8"/>
    <p:sldId id="271" r:id="rId9"/>
    <p:sldId id="268" r:id="rId10"/>
    <p:sldId id="270" r:id="rId11"/>
    <p:sldId id="269" r:id="rId12"/>
    <p:sldId id="265" r:id="rId13"/>
    <p:sldId id="267" r:id="rId14"/>
    <p:sldId id="266" r:id="rId15"/>
    <p:sldId id="263" r:id="rId16"/>
    <p:sldId id="262" r:id="rId17"/>
    <p:sldId id="261" r:id="rId18"/>
    <p:sldId id="26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8D31-6C49-40C3-A1FD-82FD11111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817B8-0000-4B6A-9D2E-5A4BF30B4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BADB5-0C83-4A5F-8F58-BF5753A0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0D2C0-2204-496F-BB7A-0E7C1CCB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9341F-6C10-4EDB-B2F4-6BB374FC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2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8AD96-E444-4139-8556-9F7AD2D5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3A249D-4176-43D3-857D-F17738E0D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7F378-A64C-4417-86F3-9C007CC8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15170-0027-442C-B2E3-F4FF3093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2E8427-F589-4BFE-B5CD-906764D4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6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06D4-26D2-4F9B-8731-61EFC3E23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70A7B-5400-4E3E-B2B1-F96C0492D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37FF1-A653-4884-9602-882AA743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BCC15-B0F9-4603-B96A-BF026307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8C66A-D7A6-405C-AA78-1FF13C88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8B952-974C-4A11-B623-F371AE3E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9DE19-1721-456A-B456-289A96CC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1E380-DBE7-4121-9DA8-8F07A902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0F87-CC17-48AD-95C5-1467577F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1858E-C430-49A7-AAF0-6AA5FC4D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4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6B9CB-5232-4FC6-9A62-788C8ED4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4CD28-347A-4130-BFF0-EEE136572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BB870-7CF7-4920-8CF8-69AF5A0C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66D02-9730-4C75-8A40-A8E17499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796B4-0933-4F73-92D5-F923C702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6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70B45-39B2-4380-8244-B798BF2A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CCBB8-72F0-4A2D-9901-8414E19A7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39DD9-3EFA-4367-A6F7-FFC2F5C9C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B5BC3-54AE-4B03-B881-8747DDB5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216B8C-8764-46CD-8074-46E329E1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2AD23-BF04-4E50-89E3-4976A04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AC1E-E6D2-495F-8FD2-39261BB5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56FCA-6B32-4082-816A-4BD12B75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4368F-39F3-4A5C-8BF9-216094105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778546-F979-42F3-98D4-604E21276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87757-7C78-4058-8C58-30509DFB9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83F9F0-B4A8-48C6-9D82-5A43999B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7007BD-3E4A-46DE-8B8E-8A3090D4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978946-7508-4DA8-979D-C2694095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639AA-7EBF-4781-A315-6BF75404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CD692-0C42-4EA8-A86D-CEC5C8CF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3B30F-1DE1-4A52-BFD1-5EF78EF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D48450-D586-4D98-847D-70B2B7FC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5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89B4AE-7FA0-49B4-ACB8-63FB74C9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65F229-CFF0-4506-82B6-2556F2C3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2928CC-5D5C-4843-8DDA-1517E1B8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08127-F8B9-4F45-B316-E190B5DD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5C275-4133-44CB-9561-8CD7F66E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B2162-8B42-4A6E-BFC2-F97898E9D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EF89A-7EAF-4134-8DAF-DA6FFCA7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0D27F-7D29-4579-B067-62081745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5CFF8E-4147-450D-8FCF-04E737E6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1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12543-7A80-4029-A988-E05A32FA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B7DCEB-7B3D-4701-9D67-9F3872DA4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74F156-8BBD-46DB-A0AE-27618494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17B3DD-2587-49BF-BA8E-B1146D77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78412-1143-4AAD-8291-F905ECA9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5D83E-277A-4149-9D37-AC3493D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02AF1-20BC-448C-A6F9-C3B5B8A2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05EC6F-4C1C-4696-8284-30F474E8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F9023-3537-4CED-A8BC-1C6EEBBEF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D251-7760-4D81-8774-76D1EA0D770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5288C-33F3-48CD-A554-D32B03ADE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370FE-EBE2-4B0E-8CF5-45EDA736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EF9C-979C-4696-82FD-23C347238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9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pt-online.org/30156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ОРГАНІЧНІ В’ЯЖУЧІ РЕЧОВИНИ</a:t>
            </a:r>
          </a:p>
          <a:p>
            <a:pPr algn="just"/>
            <a:r>
              <a:rPr lang="uk-UA" sz="2000" u="sng" dirty="0">
                <a:solidFill>
                  <a:schemeClr val="tx1"/>
                </a:solidFill>
                <a:latin typeface="+mj-lt"/>
              </a:rPr>
              <a:t>Органічні в'яжучі речовини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– це високомолекулярні природні або синтетичні речовини, здатні: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+mj-lt"/>
              </a:rPr>
              <a:t>• набувати 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рідков'язку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 консистенцію при нагріванні або при дії розчинників або мають 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рідков'язку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 консистенцію у вихідному стані;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+mj-lt"/>
              </a:rPr>
              <a:t>• з часом мимовільно або під дією певних факторів (температури, речовин-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затверджувачів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 та 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ін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) переходити у твердий стан.</a:t>
            </a:r>
          </a:p>
          <a:p>
            <a:pPr algn="just"/>
            <a:endParaRPr lang="uk-UA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B1AA9A-E4A2-4B48-B7AF-D3F79D9AE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5"/>
          <a:stretch/>
        </p:blipFill>
        <p:spPr>
          <a:xfrm>
            <a:off x="1573309" y="2349304"/>
            <a:ext cx="9045381" cy="38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6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uk-UA" dirty="0">
                <a:solidFill>
                  <a:schemeClr val="tx1"/>
                </a:solidFill>
              </a:rPr>
              <a:t>термореактивних органічних в'яжучих відносяться, наприклад, епоксидні та поліефірні олігомери (смоли), оліфи, </a:t>
            </a:r>
            <a:r>
              <a:rPr lang="uk-UA" dirty="0" err="1">
                <a:solidFill>
                  <a:schemeClr val="tx1"/>
                </a:solidFill>
              </a:rPr>
              <a:t>каучуки</a:t>
            </a:r>
            <a:r>
              <a:rPr lang="uk-UA" dirty="0">
                <a:solidFill>
                  <a:schemeClr val="tx1"/>
                </a:solidFill>
              </a:rPr>
              <a:t> в суміші з вулканізаторами та ін.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A1180-8949-4C90-B329-2DEA455B1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8093"/>
          <a:stretch/>
        </p:blipFill>
        <p:spPr>
          <a:xfrm>
            <a:off x="837026" y="868679"/>
            <a:ext cx="10631777" cy="55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У термопластичних в'яжучих міцність швидко падає при підвищенні температури через розм'якшення полімеру. Органічні в'яжучі характеризуються низькою термостійкістю. Залежно від складу і будівлі температура їхнього розм'якшення становить 80...250° С. Здебільшого це горючі речовини.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1F903-DAAC-47C0-B044-84FBFE14D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7353"/>
          <a:stretch/>
        </p:blipFill>
        <p:spPr>
          <a:xfrm>
            <a:off x="963636" y="1308294"/>
            <a:ext cx="10702247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4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Більшість органічних в'яжучих водо- та хімічно стійкі (вони добре </a:t>
            </a:r>
            <a:r>
              <a:rPr lang="uk-UA" dirty="0" err="1">
                <a:solidFill>
                  <a:schemeClr val="tx1"/>
                </a:solidFill>
              </a:rPr>
              <a:t>протистоять</a:t>
            </a:r>
            <a:r>
              <a:rPr lang="uk-UA" dirty="0">
                <a:solidFill>
                  <a:schemeClr val="tx1"/>
                </a:solidFill>
              </a:rPr>
              <a:t> дії кислот, лугів та сольових розчинів). Вартість органічних в'яжучих значно вища, ніж мінеральних, а обсяги їх виробництва набагато нижчі.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4DD02-EEB0-4F71-9E57-5EB9DBC9C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8" r="38431" b="14246"/>
          <a:stretch/>
        </p:blipFill>
        <p:spPr>
          <a:xfrm>
            <a:off x="2286000" y="1007980"/>
            <a:ext cx="7476978" cy="58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Органічні в'яжучі використовуються в будівництві для отримання клеїв, мастик, лакофарбових матеріалів, полімерних та </a:t>
            </a:r>
            <a:r>
              <a:rPr lang="uk-UA" dirty="0" err="1">
                <a:solidFill>
                  <a:schemeClr val="tx1"/>
                </a:solidFill>
              </a:rPr>
              <a:t>полімерцементних</a:t>
            </a:r>
            <a:r>
              <a:rPr lang="uk-UA" dirty="0">
                <a:solidFill>
                  <a:schemeClr val="tx1"/>
                </a:solidFill>
              </a:rPr>
              <a:t> розчинів та бетонів. Більша частина синтетичних полімерів використовується при виробництві пластмас, до складу яких, як правило, входять наповнювачі та інші компоненти, що знижують вартість і надають пластмасам спеціальні властивості.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D6EC32-5881-4F1D-B6C8-9DAF217C5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3" b="7847"/>
          <a:stretch/>
        </p:blipFill>
        <p:spPr>
          <a:xfrm>
            <a:off x="336280" y="1730326"/>
            <a:ext cx="11519439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Першими органічними в'яжучими, які почали застосовувати у будівництві, були бітуми та дьогті.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Хоча бітуми і дьогті мають різне походження і дещо відрізняються складом, обидва мають загальні характерні властивості. При нагріванні вони </a:t>
            </a:r>
            <a:r>
              <a:rPr lang="uk-UA" dirty="0" err="1">
                <a:solidFill>
                  <a:schemeClr val="tx1"/>
                </a:solidFill>
              </a:rPr>
              <a:t>оборотно</a:t>
            </a:r>
            <a:r>
              <a:rPr lang="uk-UA" dirty="0">
                <a:solidFill>
                  <a:schemeClr val="tx1"/>
                </a:solidFill>
              </a:rPr>
              <a:t> розріджуються і в такому стані добре змочують інші матеріали, а при охолодженні тверднуть, міцно склеюючи змочені ними матеріали. Крім того, бітуми і дьогті водостійкі та водонепроникні, і якщо ними просочити або покрити інші матеріали, то вони набувають гідрофобних (</a:t>
            </a:r>
            <a:r>
              <a:rPr lang="uk-UA" dirty="0" err="1">
                <a:solidFill>
                  <a:schemeClr val="tx1"/>
                </a:solidFill>
              </a:rPr>
              <a:t>водовідштовхуючих</a:t>
            </a:r>
            <a:r>
              <a:rPr lang="uk-UA" dirty="0">
                <a:solidFill>
                  <a:schemeClr val="tx1"/>
                </a:solidFill>
              </a:rPr>
              <a:t>) властивостей.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E81CC8-B1DF-4687-9C99-48B8D2A4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11908" r="14800" b="50000"/>
          <a:stretch/>
        </p:blipFill>
        <p:spPr>
          <a:xfrm>
            <a:off x="2025747" y="2802013"/>
            <a:ext cx="9383151" cy="40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Бітуми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uk-UA" dirty="0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лат. </a:t>
            </a:r>
            <a:r>
              <a:rPr lang="en-US" dirty="0">
                <a:solidFill>
                  <a:schemeClr val="tx1"/>
                </a:solidFill>
              </a:rPr>
              <a:t>bitumen - </a:t>
            </a:r>
            <a:r>
              <a:rPr lang="ru-RU" dirty="0">
                <a:solidFill>
                  <a:schemeClr val="tx1"/>
                </a:solidFill>
              </a:rPr>
              <a:t>смола) - при </a:t>
            </a:r>
            <a:r>
              <a:rPr lang="uk-UA" dirty="0">
                <a:solidFill>
                  <a:schemeClr val="tx1"/>
                </a:solidFill>
              </a:rPr>
              <a:t>кімнатній температурі </a:t>
            </a:r>
            <a:r>
              <a:rPr lang="uk-UA" dirty="0" err="1">
                <a:solidFill>
                  <a:schemeClr val="tx1"/>
                </a:solidFill>
              </a:rPr>
              <a:t>в'язкопластичні</a:t>
            </a:r>
            <a:r>
              <a:rPr lang="uk-UA" dirty="0">
                <a:solidFill>
                  <a:schemeClr val="tx1"/>
                </a:solidFill>
              </a:rPr>
              <a:t> або тверді речовини чорного або темно-коричневого кольору, що є складною сумішшю високомолекулярних вуглеводнів та їх неметалічних похідних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B4A55F-3262-46C0-A527-1E31F9B8E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56954" r="65754"/>
          <a:stretch/>
        </p:blipFill>
        <p:spPr>
          <a:xfrm>
            <a:off x="323556" y="1083212"/>
            <a:ext cx="3559127" cy="3536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E11465-F93C-48B7-A808-7C6F72915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2" t="5999" r="-1" b="21385"/>
          <a:stretch/>
        </p:blipFill>
        <p:spPr>
          <a:xfrm>
            <a:off x="4811150" y="1093763"/>
            <a:ext cx="5064370" cy="53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Залежно від походження бітуми можуть бути природні та штучні (техногенні); джерелом утворення чи отримання бітумів у тому, й у іншому випадку </a:t>
            </a:r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uk-UA" dirty="0">
                <a:solidFill>
                  <a:schemeClr val="tx1"/>
                </a:solidFill>
              </a:rPr>
              <a:t>нафта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95503-8B8D-4DF1-8587-270A16809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1"/>
          <a:stretch/>
        </p:blipFill>
        <p:spPr>
          <a:xfrm>
            <a:off x="1491457" y="796583"/>
            <a:ext cx="8864709" cy="60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Природні бітуми зустрічаються у вигляді асфальтових порід, наприклад, піску, пористого вапняку, просочених бітумом (зміст бітуму від 5 до 20%).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Природні бітуми утворилися при розливі нафти внаслідок випаровування з неї легких фракцій та часткового окиснення киснем повітря. Світові запаси природного бітуму понад 500 млрд. т.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251E22-4D33-4E1D-8942-1573DE131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6" t="23231" b="8831"/>
          <a:stretch/>
        </p:blipFill>
        <p:spPr>
          <a:xfrm>
            <a:off x="2405575" y="1913205"/>
            <a:ext cx="6614160" cy="48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Штучні бітуми утворюються у вигляді залишку при отриманні з нафти палива та олій – нафтові бітуми.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Бітуми - складні </a:t>
            </a:r>
            <a:r>
              <a:rPr lang="uk-UA" dirty="0" err="1">
                <a:solidFill>
                  <a:schemeClr val="tx1"/>
                </a:solidFill>
              </a:rPr>
              <a:t>колоїдно</a:t>
            </a:r>
            <a:r>
              <a:rPr lang="uk-UA" dirty="0">
                <a:solidFill>
                  <a:schemeClr val="tx1"/>
                </a:solidFill>
              </a:rPr>
              <a:t>-дисперсні системи, що складаються з декількох груп речовин: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• тверді високомолекулярні речовини (асфальтени, </a:t>
            </a:r>
            <a:r>
              <a:rPr lang="uk-UA" dirty="0" err="1">
                <a:solidFill>
                  <a:schemeClr val="tx1"/>
                </a:solidFill>
              </a:rPr>
              <a:t>карбени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dirty="0" err="1">
                <a:solidFill>
                  <a:schemeClr val="tx1"/>
                </a:solidFill>
              </a:rPr>
              <a:t>карбоїди</a:t>
            </a:r>
            <a:r>
              <a:rPr lang="uk-UA" dirty="0">
                <a:solidFill>
                  <a:schemeClr val="tx1"/>
                </a:solidFill>
              </a:rPr>
              <a:t>), що надають бітуму твердості;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• смолисті речовини, що надають бітуму клейкості;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• нафтові олії, що надають бітуму в'язкість та </a:t>
            </a:r>
            <a:r>
              <a:rPr lang="uk-UA" dirty="0" err="1">
                <a:solidFill>
                  <a:schemeClr val="tx1"/>
                </a:solidFill>
              </a:rPr>
              <a:t>термопластйчність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D3C8F-84D4-46EB-AC91-226653D2E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t="12154" r="8707" b="45261"/>
          <a:stretch/>
        </p:blipFill>
        <p:spPr>
          <a:xfrm>
            <a:off x="2644726" y="2813538"/>
            <a:ext cx="8060788" cy="40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Бітуми ділять на три типи по області їх застосування: дорожні (для асфальтобетонів), покрівельні (для м'яких покрівельних матеріалів) та будівельні (для виготовлення мастик, гідроізоляції та ін.)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1AAD29-86C6-446D-8F36-C34FEFB9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0" b="6370"/>
          <a:stretch/>
        </p:blipFill>
        <p:spPr>
          <a:xfrm>
            <a:off x="756735" y="1069144"/>
            <a:ext cx="1092832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3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Залежно від походження, хімічного та речовинного складу органічні в'яжучі ділять на такі групи: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• чорні в'яжучі (бітуми та дьогті);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• природні смоли, клеї та полімери;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• синтетичні полімерні продукти.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BE95B4-8A42-4C39-906B-040FF8DF5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 b="8092"/>
          <a:stretch/>
        </p:blipFill>
        <p:spPr>
          <a:xfrm>
            <a:off x="1273125" y="2039815"/>
            <a:ext cx="9811463" cy="48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Транспортують бітуми у фанерних барабанах чи паперових мішках. Зберігають у закритих складах або під навісом таким чином, щоб на бітум не потрапляли прямі сонячні промені. Бітум - горюча речовина, тому при роботі з ним, особливо при розігріві бітуму, слід дотримуватися вимог пожежної безпеки.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90AA4-C6F6-40D5-9975-43DC43A7B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8" r="8339" b="8584"/>
          <a:stretch/>
        </p:blipFill>
        <p:spPr>
          <a:xfrm>
            <a:off x="1077351" y="1420835"/>
            <a:ext cx="10447811" cy="50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8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Дьоготь — продукт сухої (без доступу повітря) перегонки твердих видів палива (деревини, вугілля, горючих сланців, торфу тощо), що є в'язкою темно-бурою рідиною з характерним «дігтярним» запахом.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BFF4E-5915-4681-A743-357CA602B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26185" r="1692" b="7600"/>
          <a:stretch/>
        </p:blipFill>
        <p:spPr>
          <a:xfrm>
            <a:off x="933385" y="1083212"/>
            <a:ext cx="10151276" cy="54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Дьоготь, ймовірно, один із найстаріших хімічних продуктів, одержуваних людиною. З найдавніших часів на Русі було розвинене «</a:t>
            </a:r>
            <a:r>
              <a:rPr lang="uk-UA" dirty="0" err="1">
                <a:solidFill>
                  <a:schemeClr val="tx1"/>
                </a:solidFill>
              </a:rPr>
              <a:t>дьогтекуріння</a:t>
            </a:r>
            <a:r>
              <a:rPr lang="uk-UA" dirty="0">
                <a:solidFill>
                  <a:schemeClr val="tx1"/>
                </a:solidFill>
              </a:rPr>
              <a:t>» - отримання дьогтю з берести (тонкої березової кори). Бересту нагрівали без доступу повітря до 200 ... 300 ° С. При цьому утворювалася темна в'язка рідина з сильним запахом. Пізніше почали виробляти дьоготь із деревини берези та інших листяних порід.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1A322-02E5-4667-81AD-FE927A8C4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5" b="8338"/>
          <a:stretch/>
        </p:blipFill>
        <p:spPr>
          <a:xfrm>
            <a:off x="238573" y="1772530"/>
            <a:ext cx="11714854" cy="46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Дьогті, як і бітуми, - складна дисперсна система, що складається з великої кількості (кілька тисяч) різних вуглеводнів (рідких і твердих) та їх неметалічних похідних. Але на відміну від бітуму, де переважають парафінові вуглеводні, у дьогті багато ароматичних вуглеводнів та їх похідних (бензолу, толуолу, нафталіну, фенолу та ін.). Саме вони надають дьогтю антисептичних властивостей.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Дьоготь використовувався для просочення дерев'яних споруд, човнів, рибальських сітей, мастила для чобіт. Така обробка захищала від гниття. </a:t>
            </a:r>
            <a:r>
              <a:rPr lang="uk-UA" dirty="0" err="1">
                <a:solidFill>
                  <a:schemeClr val="tx1"/>
                </a:solidFill>
              </a:rPr>
              <a:t>Антисептуючі</a:t>
            </a:r>
            <a:r>
              <a:rPr lang="uk-UA" dirty="0">
                <a:solidFill>
                  <a:schemeClr val="tx1"/>
                </a:solidFill>
              </a:rPr>
              <a:t> властивості дьогтю використовуються і в медицині (мазь Вишневського, дьогтьове мило тощо). Копчення продуктів (риби, м'яса) також ґрунтується на обробці їх продуктами сухої перегонки деревини.</a:t>
            </a:r>
          </a:p>
          <a:p>
            <a:pPr algn="just"/>
            <a:r>
              <a:rPr lang="uk-UA" dirty="0" err="1">
                <a:solidFill>
                  <a:schemeClr val="tx1"/>
                </a:solidFill>
              </a:rPr>
              <a:t>Дігті</a:t>
            </a:r>
            <a:r>
              <a:rPr lang="uk-UA" dirty="0">
                <a:solidFill>
                  <a:schemeClr val="tx1"/>
                </a:solidFill>
              </a:rPr>
              <a:t> менш атмосферостійкі, ніж бітуми. Під дією сонячного випромінювання та кисню вони окислюються, перетворюючись на тверді крихкі продукти; це пояснюється наявністю в дьогті, на відміну від бітуму, активних </a:t>
            </a:r>
            <a:r>
              <a:rPr lang="uk-UA" dirty="0" err="1">
                <a:solidFill>
                  <a:schemeClr val="tx1"/>
                </a:solidFill>
              </a:rPr>
              <a:t>реакційнопособних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сполук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err="1">
                <a:solidFill>
                  <a:schemeClr val="tx1"/>
                </a:solidFill>
              </a:rPr>
              <a:t>Дігті</a:t>
            </a:r>
            <a:r>
              <a:rPr lang="uk-UA" dirty="0">
                <a:solidFill>
                  <a:schemeClr val="tx1"/>
                </a:solidFill>
              </a:rPr>
              <a:t> та продукти на їх основі — канцерогени, тому їх використання в місцях, де можливий тривалий контакт з людиною, заборонено.</a:t>
            </a:r>
          </a:p>
        </p:txBody>
      </p:sp>
    </p:spTree>
    <p:extLst>
      <p:ext uri="{BB962C8B-B14F-4D97-AF65-F5344CB8AC3E}">
        <p14:creationId xmlns:p14="http://schemas.microsoft.com/office/powerpoint/2010/main" val="117657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Загальний недолік бітумів і </a:t>
            </a:r>
            <a:r>
              <a:rPr lang="uk-UA" dirty="0" err="1">
                <a:solidFill>
                  <a:schemeClr val="tx1"/>
                </a:solidFill>
              </a:rPr>
              <a:t>дьогтів</a:t>
            </a:r>
            <a:r>
              <a:rPr lang="uk-UA" dirty="0">
                <a:solidFill>
                  <a:schemeClr val="tx1"/>
                </a:solidFill>
              </a:rPr>
              <a:t> - вузький інтервал температур, при яких матеріали на їх основі мають міцність і еластичність. При зниженні температури до 0...—10°С вони стають крихкими, а при підвищенні до 40...60°С починають текти. Для розширення інтервалу експлуатаційних температур бітуми та дьогті модифікують, додаючи термопластичні полімери та </a:t>
            </a:r>
            <a:r>
              <a:rPr lang="uk-UA" dirty="0" err="1">
                <a:solidFill>
                  <a:schemeClr val="tx1"/>
                </a:solidFill>
              </a:rPr>
              <a:t>каучуки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20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hlinkClick r:id="rId2"/>
              </a:rPr>
              <a:t>https://ppt-online.org/30156</a:t>
            </a:r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7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5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8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96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Найбільша група органічних в'яжучих - синтетичні полімери. Їх одержують із низькомолекулярних продуктів (мономерів) полімеризацією та поліконденсацією. Специфічна група полімерів - </a:t>
            </a:r>
            <a:r>
              <a:rPr lang="uk-UA" dirty="0" err="1">
                <a:solidFill>
                  <a:schemeClr val="tx1"/>
                </a:solidFill>
              </a:rPr>
              <a:t>каучуки</a:t>
            </a:r>
            <a:r>
              <a:rPr lang="uk-UA" dirty="0">
                <a:solidFill>
                  <a:schemeClr val="tx1"/>
                </a:solidFill>
              </a:rPr>
              <a:t> і </a:t>
            </a:r>
            <a:r>
              <a:rPr lang="uk-UA" dirty="0" err="1">
                <a:solidFill>
                  <a:schemeClr val="tx1"/>
                </a:solidFill>
              </a:rPr>
              <a:t>каучукоподібні</a:t>
            </a:r>
            <a:r>
              <a:rPr lang="uk-UA" dirty="0">
                <a:solidFill>
                  <a:schemeClr val="tx1"/>
                </a:solidFill>
              </a:rPr>
              <a:t> полімери, що мають </a:t>
            </a:r>
            <a:r>
              <a:rPr lang="uk-UA" dirty="0" err="1">
                <a:solidFill>
                  <a:schemeClr val="tx1"/>
                </a:solidFill>
              </a:rPr>
              <a:t>високоеластичні</a:t>
            </a:r>
            <a:r>
              <a:rPr lang="uk-UA" dirty="0">
                <a:solidFill>
                  <a:schemeClr val="tx1"/>
                </a:solidFill>
              </a:rPr>
              <a:t> властивості - здатність до великих пружних деформацій; їх також називають </a:t>
            </a:r>
            <a:r>
              <a:rPr lang="uk-UA" u="sng" dirty="0">
                <a:solidFill>
                  <a:schemeClr val="tx1"/>
                </a:solidFill>
              </a:rPr>
              <a:t>еластомірами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684019-8C15-4FD7-A0A8-8012C7648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7600"/>
          <a:stretch/>
        </p:blipFill>
        <p:spPr>
          <a:xfrm>
            <a:off x="964271" y="1575582"/>
            <a:ext cx="10503243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0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Залежно від відношення до нагрівання та розчинників органічні в'яжучі ділять на термопластичні та термореактивні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B6A6F-E45F-4133-8E09-C454C9738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7" b="10062"/>
          <a:stretch/>
        </p:blipFill>
        <p:spPr>
          <a:xfrm>
            <a:off x="970704" y="618979"/>
            <a:ext cx="7596521" cy="41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9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u="sng" dirty="0">
                <a:solidFill>
                  <a:schemeClr val="tx1"/>
                </a:solidFill>
              </a:rPr>
              <a:t>Термопластичними</a:t>
            </a:r>
            <a:r>
              <a:rPr lang="uk-UA" dirty="0">
                <a:solidFill>
                  <a:schemeClr val="tx1"/>
                </a:solidFill>
              </a:rPr>
              <a:t> називають речовини, які при нагріванні переходять з твердого стану в рідкий (плавляться), а при охолодженні знову тверднуть; причому такі переходи можуть повторюватися багато разів.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r>
              <a:rPr lang="uk-UA" dirty="0" err="1">
                <a:solidFill>
                  <a:schemeClr val="tx1"/>
                </a:solidFill>
              </a:rPr>
              <a:t>Термопластичність</a:t>
            </a:r>
            <a:r>
              <a:rPr lang="uk-UA" dirty="0">
                <a:solidFill>
                  <a:schemeClr val="tx1"/>
                </a:solidFill>
              </a:rPr>
              <a:t> пояснюється лінійною 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будовою молекул і невисокою 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міжмолекулярною взаємодією.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40E74-982F-436D-ADA0-EC047B281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0276" b="7354"/>
          <a:stretch/>
        </p:blipFill>
        <p:spPr>
          <a:xfrm>
            <a:off x="5992838" y="703384"/>
            <a:ext cx="6093655" cy="50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До термопластів належать бітуми, смоли, багато широко поширених полімерів - поліетилен, полівінілхлорид, полістирол та ін.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B8F995-28BD-4126-9CBA-54998128F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2" b="10554"/>
          <a:stretch/>
        </p:blipFill>
        <p:spPr>
          <a:xfrm>
            <a:off x="673577" y="689317"/>
            <a:ext cx="11129217" cy="60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u="sng" dirty="0">
                <a:solidFill>
                  <a:schemeClr val="tx1"/>
                </a:solidFill>
              </a:rPr>
              <a:t>Термореактивні </a:t>
            </a:r>
            <a:r>
              <a:rPr lang="uk-UA" dirty="0">
                <a:solidFill>
                  <a:schemeClr val="tx1"/>
                </a:solidFill>
              </a:rPr>
              <a:t>називають речовини, у яких перехід з рідкого стану в тверде відбувається </a:t>
            </a:r>
            <a:r>
              <a:rPr lang="uk-UA" dirty="0" err="1">
                <a:solidFill>
                  <a:schemeClr val="tx1"/>
                </a:solidFill>
              </a:rPr>
              <a:t>незворотно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EDF199-030C-4928-957D-B8639ABA0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1" b="7600"/>
          <a:stretch/>
        </p:blipFill>
        <p:spPr>
          <a:xfrm>
            <a:off x="1325844" y="844062"/>
            <a:ext cx="10244103" cy="57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При </a:t>
            </a:r>
            <a:r>
              <a:rPr lang="uk-UA" dirty="0">
                <a:solidFill>
                  <a:schemeClr val="tx1"/>
                </a:solidFill>
              </a:rPr>
              <a:t>цьому змінюється молекулярна структура: лінійні молекули з'єднуються у просторові сітки — гігантські макромолекули. Таке необоротне твердіння (цей процес називають також «затвердіння», «вулканізація») відбувається не тільки під дією нагріву (звідси пішов термін «термореактивні речовини</a:t>
            </a:r>
            <a:r>
              <a:rPr lang="ru-RU" dirty="0">
                <a:solidFill>
                  <a:schemeClr val="tx1"/>
                </a:solidFill>
              </a:rPr>
              <a:t>»), а й </a:t>
            </a:r>
            <a:r>
              <a:rPr lang="uk-UA" dirty="0">
                <a:solidFill>
                  <a:schemeClr val="tx1"/>
                </a:solidFill>
              </a:rPr>
              <a:t>під дією речовин </a:t>
            </a:r>
            <a:r>
              <a:rPr lang="uk-UA" dirty="0" err="1">
                <a:solidFill>
                  <a:schemeClr val="tx1"/>
                </a:solidFill>
              </a:rPr>
              <a:t>затверджувачів</a:t>
            </a:r>
            <a:r>
              <a:rPr lang="ru-RU" dirty="0">
                <a:solidFill>
                  <a:schemeClr val="tx1"/>
                </a:solidFill>
              </a:rPr>
              <a:t>, УФ та </a:t>
            </a:r>
            <a:r>
              <a:rPr lang="el-GR" dirty="0">
                <a:solidFill>
                  <a:schemeClr val="tx1"/>
                </a:solidFill>
              </a:rPr>
              <a:t>γ-</a:t>
            </a:r>
            <a:r>
              <a:rPr lang="uk-UA" dirty="0">
                <a:solidFill>
                  <a:schemeClr val="tx1"/>
                </a:solidFill>
              </a:rPr>
              <a:t>випромінювання та інших факторів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F0808-9D04-4EE9-AA4A-FBCB198A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38246" r="10923" b="8339"/>
          <a:stretch/>
        </p:blipFill>
        <p:spPr>
          <a:xfrm>
            <a:off x="1336429" y="1688123"/>
            <a:ext cx="10412357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A69328C-E2CC-48A5-A848-D7560BF5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Термореактивні в'яжучі надходять на будівництво часто у вигляді в'язких рідин, які називаються не зовсім правильно «смолами». У хімічній технології такі продукти часткової полімеризації (з молекулярною масою менше 1000), що мають лінійну будову молекул і здатні до подальшого укрупнення називають </a:t>
            </a:r>
            <a:r>
              <a:rPr lang="uk-UA" u="sng" dirty="0">
                <a:solidFill>
                  <a:schemeClr val="tx1"/>
                </a:solidFill>
              </a:rPr>
              <a:t>олігомерами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06AA5-69FD-4FD4-A91C-8CEE136E1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0" b="7107"/>
          <a:stretch/>
        </p:blipFill>
        <p:spPr>
          <a:xfrm>
            <a:off x="427351" y="1434904"/>
            <a:ext cx="11066392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1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1186</Words>
  <Application>Microsoft Office PowerPoint</Application>
  <PresentationFormat>Широкоэкранный</PresentationFormat>
  <Paragraphs>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</cp:lastModifiedBy>
  <cp:revision>23</cp:revision>
  <dcterms:created xsi:type="dcterms:W3CDTF">2021-11-22T18:35:39Z</dcterms:created>
  <dcterms:modified xsi:type="dcterms:W3CDTF">2022-11-24T14:31:01Z</dcterms:modified>
</cp:coreProperties>
</file>