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5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01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76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2545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138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0974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493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660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69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6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1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52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2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01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80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99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9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28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права на свободу думки, </a:t>
            </a:r>
            <a:r>
              <a:rPr lang="ru-RU" dirty="0" err="1"/>
              <a:t>совісті</a:t>
            </a:r>
            <a:r>
              <a:rPr lang="ru-RU" dirty="0"/>
              <a:t> і </a:t>
            </a:r>
            <a:r>
              <a:rPr lang="ru-RU" dirty="0" err="1"/>
              <a:t>релігії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45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Негативне зобов’язання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Свобода </a:t>
            </a:r>
            <a:r>
              <a:rPr lang="ru-RU" dirty="0" err="1"/>
              <a:t>релігії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негативні</a:t>
            </a:r>
            <a:r>
              <a:rPr lang="ru-RU" dirty="0"/>
              <a:t> права, </a:t>
            </a:r>
            <a:r>
              <a:rPr lang="ru-RU" dirty="0" err="1"/>
              <a:t>тобто</a:t>
            </a:r>
            <a:r>
              <a:rPr lang="ru-RU" dirty="0"/>
              <a:t> право не </a:t>
            </a:r>
            <a:r>
              <a:rPr lang="ru-RU" dirty="0" err="1"/>
              <a:t>належати</a:t>
            </a:r>
            <a:r>
              <a:rPr lang="ru-RU" dirty="0"/>
              <a:t> до </a:t>
            </a:r>
            <a:r>
              <a:rPr lang="ru-RU" dirty="0" err="1"/>
              <a:t>релігії</a:t>
            </a:r>
            <a:r>
              <a:rPr lang="ru-RU" dirty="0"/>
              <a:t> і право не </a:t>
            </a:r>
            <a:r>
              <a:rPr lang="ru-RU" dirty="0" err="1"/>
              <a:t>практикувати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(</a:t>
            </a:r>
            <a:r>
              <a:rPr lang="en-US" dirty="0" err="1"/>
              <a:t>Alexandridis</a:t>
            </a:r>
            <a:r>
              <a:rPr lang="en-US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, § 32). Тому </a:t>
            </a:r>
            <a:r>
              <a:rPr lang="ru-RU" b="1" dirty="0"/>
              <a:t>держава не </a:t>
            </a:r>
            <a:r>
              <a:rPr lang="ru-RU" b="1" dirty="0" err="1"/>
              <a:t>може</a:t>
            </a:r>
            <a:r>
              <a:rPr lang="ru-RU" b="1" dirty="0"/>
              <a:t> </a:t>
            </a:r>
            <a:r>
              <a:rPr lang="ru-RU" b="1" dirty="0" err="1"/>
              <a:t>зобов’язати</a:t>
            </a:r>
            <a:r>
              <a:rPr lang="ru-RU" b="1" dirty="0"/>
              <a:t> </a:t>
            </a:r>
            <a:r>
              <a:rPr lang="ru-RU" dirty="0"/>
              <a:t>особу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, яку є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тлумачити</a:t>
            </a:r>
            <a:r>
              <a:rPr lang="ru-RU" dirty="0"/>
              <a:t> як </a:t>
            </a:r>
            <a:r>
              <a:rPr lang="ru-RU" dirty="0" err="1"/>
              <a:t>приналежність</a:t>
            </a:r>
            <a:r>
              <a:rPr lang="ru-RU" dirty="0"/>
              <a:t>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релігії</a:t>
            </a:r>
            <a:r>
              <a:rPr lang="ru-RU" dirty="0"/>
              <a:t>.</a:t>
            </a:r>
          </a:p>
          <a:p>
            <a:r>
              <a:rPr lang="ru-RU" dirty="0" err="1"/>
              <a:t>Негативний</a:t>
            </a:r>
            <a:r>
              <a:rPr lang="ru-RU" dirty="0"/>
              <a:t> аспект </a:t>
            </a:r>
            <a:r>
              <a:rPr lang="ru-RU" dirty="0" err="1"/>
              <a:t>свободи</a:t>
            </a:r>
            <a:r>
              <a:rPr lang="ru-RU" dirty="0"/>
              <a:t> </a:t>
            </a:r>
            <a:r>
              <a:rPr lang="ru-RU" dirty="0" err="1"/>
              <a:t>сповідувати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релігійні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особу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зобов’язати</a:t>
            </a:r>
            <a:r>
              <a:rPr lang="ru-RU" dirty="0"/>
              <a:t> </a:t>
            </a:r>
            <a:r>
              <a:rPr lang="ru-RU" dirty="0" err="1"/>
              <a:t>розкривати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релігійні</a:t>
            </a:r>
            <a:r>
              <a:rPr lang="ru-RU" dirty="0"/>
              <a:t> </a:t>
            </a:r>
            <a:r>
              <a:rPr lang="ru-RU" dirty="0" err="1"/>
              <a:t>приналежність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; </a:t>
            </a:r>
            <a:r>
              <a:rPr lang="ru-RU" dirty="0" err="1"/>
              <a:t>її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змушувати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з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таких </a:t>
            </a:r>
            <a:r>
              <a:rPr lang="ru-RU" dirty="0" err="1"/>
              <a:t>переконань</a:t>
            </a:r>
            <a:r>
              <a:rPr lang="ru-RU" dirty="0"/>
              <a:t>.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права </a:t>
            </a:r>
            <a:r>
              <a:rPr lang="ru-RU" dirty="0" err="1"/>
              <a:t>втручатись</a:t>
            </a:r>
            <a:r>
              <a:rPr lang="ru-RU" dirty="0"/>
              <a:t> у свободу </a:t>
            </a:r>
            <a:r>
              <a:rPr lang="ru-RU" dirty="0" err="1"/>
              <a:t>совісті</a:t>
            </a:r>
            <a:r>
              <a:rPr lang="ru-RU" dirty="0"/>
              <a:t> особи, </a:t>
            </a:r>
            <a:r>
              <a:rPr lang="ru-RU" dirty="0" err="1"/>
              <a:t>запитуючи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про </a:t>
            </a:r>
            <a:r>
              <a:rPr lang="ru-RU" dirty="0" err="1"/>
              <a:t>релігійні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зобов’язуючи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сповідувати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(</a:t>
            </a:r>
            <a:r>
              <a:rPr lang="en-US" dirty="0" err="1"/>
              <a:t>Alexandridis</a:t>
            </a:r>
            <a:r>
              <a:rPr lang="en-US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, § 38; </a:t>
            </a:r>
            <a:r>
              <a:rPr lang="en-US" dirty="0" err="1"/>
              <a:t>Dimitras</a:t>
            </a:r>
            <a:r>
              <a:rPr lang="en-US" dirty="0"/>
              <a:t> </a:t>
            </a:r>
            <a:r>
              <a:rPr lang="ru-RU" dirty="0"/>
              <a:t>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, § 78).</a:t>
            </a:r>
          </a:p>
        </p:txBody>
      </p:sp>
    </p:spTree>
    <p:extLst>
      <p:ext uri="{BB962C8B-B14F-4D97-AF65-F5344CB8AC3E}">
        <p14:creationId xmlns:p14="http://schemas.microsoft.com/office/powerpoint/2010/main" val="2433032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83765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«Про свободу </a:t>
            </a:r>
            <a:r>
              <a:rPr lang="ru-RU" b="1" dirty="0" err="1"/>
              <a:t>совісті</a:t>
            </a:r>
            <a:r>
              <a:rPr lang="ru-RU" b="1" dirty="0"/>
              <a:t> та </a:t>
            </a:r>
            <a:r>
              <a:rPr lang="ru-RU" b="1" dirty="0" err="1"/>
              <a:t>релігійні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Закон </a:t>
            </a:r>
            <a:r>
              <a:rPr lang="ru-RU" dirty="0" err="1"/>
              <a:t>покликаний</a:t>
            </a:r>
            <a:r>
              <a:rPr lang="ru-RU" dirty="0"/>
              <a:t> </a:t>
            </a:r>
            <a:r>
              <a:rPr lang="ru-RU" b="1" dirty="0" err="1"/>
              <a:t>гарантувати</a:t>
            </a:r>
            <a:r>
              <a:rPr lang="ru-RU" dirty="0"/>
              <a:t> право на свободу </a:t>
            </a:r>
            <a:r>
              <a:rPr lang="ru-RU" dirty="0" err="1"/>
              <a:t>совісті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реалізацію</a:t>
            </a:r>
            <a:r>
              <a:rPr lang="ru-RU" dirty="0"/>
              <a:t> ними </a:t>
            </a:r>
            <a:r>
              <a:rPr lang="ru-RU" dirty="0" err="1"/>
              <a:t>цього</a:t>
            </a:r>
            <a:r>
              <a:rPr lang="ru-RU" dirty="0"/>
              <a:t> права,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Декларації</a:t>
            </a:r>
            <a:r>
              <a:rPr lang="ru-RU" dirty="0"/>
              <a:t> про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суверенітет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норм </a:t>
            </a:r>
            <a:r>
              <a:rPr lang="ru-RU" dirty="0" err="1"/>
              <a:t>міжнародного</a:t>
            </a:r>
            <a:r>
              <a:rPr lang="ru-RU" dirty="0"/>
              <a:t> права, </a:t>
            </a:r>
            <a:r>
              <a:rPr lang="ru-RU" dirty="0" err="1"/>
              <a:t>визнаних</a:t>
            </a:r>
            <a:r>
              <a:rPr lang="ru-RU" dirty="0"/>
              <a:t> </a:t>
            </a:r>
            <a:r>
              <a:rPr lang="ru-RU" dirty="0" err="1"/>
              <a:t>Україною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справедливості</a:t>
            </a:r>
            <a:r>
              <a:rPr lang="ru-RU" dirty="0"/>
              <a:t>, </a:t>
            </a:r>
            <a:r>
              <a:rPr lang="ru-RU" dirty="0" err="1"/>
              <a:t>рівності</a:t>
            </a:r>
            <a:r>
              <a:rPr lang="ru-RU" dirty="0"/>
              <a:t>, </a:t>
            </a:r>
            <a:r>
              <a:rPr lang="ru-RU" dirty="0" err="1"/>
              <a:t>захисту</a:t>
            </a:r>
            <a:r>
              <a:rPr lang="ru-RU" dirty="0"/>
              <a:t> прав і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релігії</a:t>
            </a:r>
            <a:r>
              <a:rPr lang="ru-RU" dirty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нормативний</a:t>
            </a:r>
            <a:r>
              <a:rPr lang="ru-RU" dirty="0"/>
              <a:t> акт </a:t>
            </a:r>
            <a:r>
              <a:rPr lang="ru-RU" dirty="0" err="1"/>
              <a:t>визначає</a:t>
            </a:r>
            <a:r>
              <a:rPr lang="ru-RU" dirty="0"/>
              <a:t> низку </a:t>
            </a:r>
            <a:r>
              <a:rPr lang="ru-RU" b="1" dirty="0" err="1"/>
              <a:t>обов’язків</a:t>
            </a:r>
            <a:r>
              <a:rPr lang="ru-RU" b="1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релігійних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релігійних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перед державою і </a:t>
            </a:r>
            <a:r>
              <a:rPr lang="ru-RU" dirty="0" err="1"/>
              <a:t>суспільством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568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404664"/>
            <a:ext cx="6686550" cy="1584176"/>
          </a:xfrm>
        </p:spPr>
        <p:txBody>
          <a:bodyPr>
            <a:normAutofit/>
          </a:bodyPr>
          <a:lstStyle/>
          <a:p>
            <a:r>
              <a:rPr lang="en-US" b="1" dirty="0"/>
              <a:t>C</a:t>
            </a:r>
            <a:r>
              <a:rPr lang="ru-RU" b="1" dirty="0" err="1"/>
              <a:t>вобода</a:t>
            </a:r>
            <a:r>
              <a:rPr lang="ru-RU" b="1" dirty="0"/>
              <a:t> думки, </a:t>
            </a:r>
            <a:r>
              <a:rPr lang="ru-RU" b="1" dirty="0" err="1"/>
              <a:t>совісті</a:t>
            </a:r>
            <a:r>
              <a:rPr lang="ru-RU" b="1" dirty="0"/>
              <a:t> та </a:t>
            </a:r>
            <a:r>
              <a:rPr lang="ru-RU" b="1" dirty="0" err="1"/>
              <a:t>релігії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основоположним</a:t>
            </a:r>
            <a:r>
              <a:rPr lang="ru-RU" dirty="0"/>
              <a:t> правом,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Європейська</a:t>
            </a:r>
            <a:r>
              <a:rPr lang="ru-RU" dirty="0"/>
              <a:t> </a:t>
            </a:r>
            <a:r>
              <a:rPr lang="ru-RU" dirty="0" err="1"/>
              <a:t>конвенція</a:t>
            </a:r>
            <a:r>
              <a:rPr lang="ru-RU" dirty="0"/>
              <a:t> з прав </a:t>
            </a:r>
            <a:r>
              <a:rPr lang="ru-RU" dirty="0" err="1"/>
              <a:t>людини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«</a:t>
            </a:r>
            <a:r>
              <a:rPr lang="ru-RU" dirty="0" err="1"/>
              <a:t>Конвенція</a:t>
            </a:r>
            <a:r>
              <a:rPr lang="ru-RU" dirty="0"/>
              <a:t>»), 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національні</a:t>
            </a:r>
            <a:r>
              <a:rPr lang="ru-RU" dirty="0"/>
              <a:t>, </a:t>
            </a:r>
            <a:r>
              <a:rPr lang="ru-RU" dirty="0" err="1"/>
              <a:t>міжнародні</a:t>
            </a:r>
            <a:r>
              <a:rPr lang="ru-RU" dirty="0"/>
              <a:t> і </a:t>
            </a:r>
            <a:r>
              <a:rPr lang="ru-RU" dirty="0" err="1"/>
              <a:t>європейські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.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475656" y="2276872"/>
            <a:ext cx="6686550" cy="377762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9 </a:t>
            </a:r>
            <a:r>
              <a:rPr lang="ru-RU" dirty="0" err="1"/>
              <a:t>Конвенції</a:t>
            </a:r>
            <a:r>
              <a:rPr lang="ru-RU" dirty="0"/>
              <a:t>, </a:t>
            </a:r>
          </a:p>
          <a:p>
            <a:r>
              <a:rPr lang="ru-RU" dirty="0"/>
              <a:t>«1.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свободу думки, </a:t>
            </a:r>
            <a:r>
              <a:rPr lang="ru-RU" dirty="0" err="1"/>
              <a:t>совісті</a:t>
            </a:r>
            <a:r>
              <a:rPr lang="ru-RU" dirty="0"/>
              <a:t> та </a:t>
            </a:r>
            <a:r>
              <a:rPr lang="ru-RU" dirty="0" err="1"/>
              <a:t>релігії</a:t>
            </a:r>
            <a:r>
              <a:rPr lang="ru-RU" dirty="0"/>
              <a:t>; </a:t>
            </a:r>
            <a:r>
              <a:rPr lang="ru-RU" dirty="0" err="1"/>
              <a:t>це</a:t>
            </a:r>
            <a:r>
              <a:rPr lang="ru-RU" dirty="0"/>
              <a:t> право </a:t>
            </a:r>
            <a:r>
              <a:rPr lang="ru-RU" dirty="0" err="1"/>
              <a:t>включає</a:t>
            </a:r>
            <a:r>
              <a:rPr lang="ru-RU" dirty="0"/>
              <a:t> свободу </a:t>
            </a:r>
            <a:r>
              <a:rPr lang="ru-RU" dirty="0" err="1"/>
              <a:t>змінювати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свободу </a:t>
            </a:r>
            <a:r>
              <a:rPr lang="ru-RU" dirty="0" err="1"/>
              <a:t>сповідувати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богослужіння</a:t>
            </a:r>
            <a:r>
              <a:rPr lang="ru-RU" dirty="0"/>
              <a:t>,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та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релігійної</a:t>
            </a:r>
            <a:r>
              <a:rPr lang="ru-RU" dirty="0"/>
              <a:t> практики і </a:t>
            </a:r>
            <a:r>
              <a:rPr lang="ru-RU" dirty="0" err="1"/>
              <a:t>ритуальних</a:t>
            </a:r>
            <a:r>
              <a:rPr lang="ru-RU" dirty="0"/>
              <a:t> </a:t>
            </a:r>
            <a:r>
              <a:rPr lang="ru-RU" dirty="0" err="1"/>
              <a:t>обрядів</a:t>
            </a:r>
            <a:r>
              <a:rPr lang="ru-RU" dirty="0"/>
              <a:t> як </a:t>
            </a:r>
            <a:r>
              <a:rPr lang="ru-RU" dirty="0" err="1"/>
              <a:t>одноособово</a:t>
            </a:r>
            <a:r>
              <a:rPr lang="ru-RU" dirty="0"/>
              <a:t>, так і </a:t>
            </a:r>
            <a:r>
              <a:rPr lang="ru-RU" dirty="0" err="1"/>
              <a:t>спільно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, як прилюдно, так і приватно. </a:t>
            </a:r>
          </a:p>
          <a:p>
            <a:r>
              <a:rPr lang="ru-RU" dirty="0"/>
              <a:t>2. Свобода </a:t>
            </a:r>
            <a:r>
              <a:rPr lang="ru-RU" dirty="0" err="1"/>
              <a:t>сповідувати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таким </a:t>
            </a:r>
            <a:r>
              <a:rPr lang="ru-RU" dirty="0" err="1"/>
              <a:t>обмеженням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законом і є </a:t>
            </a:r>
            <a:r>
              <a:rPr lang="ru-RU" dirty="0" err="1"/>
              <a:t>необхідними</a:t>
            </a:r>
            <a:r>
              <a:rPr lang="ru-RU" dirty="0"/>
              <a:t> в демократичному </a:t>
            </a:r>
            <a:r>
              <a:rPr lang="ru-RU" dirty="0" err="1"/>
              <a:t>суспільстві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для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порядку,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моралі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захисту</a:t>
            </a:r>
            <a:r>
              <a:rPr lang="ru-RU" dirty="0"/>
              <a:t> прав і свобод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3287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332656"/>
            <a:ext cx="6686550" cy="2663552"/>
          </a:xfrm>
          <a:ln w="28575">
            <a:solidFill>
              <a:schemeClr val="accent1"/>
            </a:solidFill>
          </a:ln>
        </p:spPr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18 </a:t>
            </a:r>
            <a:r>
              <a:rPr lang="ru-RU" b="1" dirty="0" err="1"/>
              <a:t>Загальної</a:t>
            </a:r>
            <a:r>
              <a:rPr lang="ru-RU" b="1" dirty="0"/>
              <a:t> </a:t>
            </a:r>
            <a:r>
              <a:rPr lang="ru-RU" b="1" dirty="0" err="1"/>
              <a:t>декларації</a:t>
            </a:r>
            <a:r>
              <a:rPr lang="ru-RU" b="1" dirty="0"/>
              <a:t> прав </a:t>
            </a:r>
            <a:r>
              <a:rPr lang="ru-RU" b="1" dirty="0" err="1"/>
              <a:t>людини</a:t>
            </a:r>
            <a:r>
              <a:rPr lang="ru-RU" b="1" dirty="0"/>
              <a:t> </a:t>
            </a:r>
            <a:r>
              <a:rPr lang="ru-RU" b="1" dirty="0" err="1"/>
              <a:t>визначає</a:t>
            </a:r>
            <a:r>
              <a:rPr lang="ru-RU" dirty="0"/>
              <a:t>: «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свободу думки, </a:t>
            </a:r>
            <a:r>
              <a:rPr lang="ru-RU" dirty="0" err="1"/>
              <a:t>совісті</a:t>
            </a:r>
            <a:r>
              <a:rPr lang="ru-RU" dirty="0"/>
              <a:t> і </a:t>
            </a:r>
            <a:r>
              <a:rPr lang="ru-RU" dirty="0" err="1"/>
              <a:t>релігії</a:t>
            </a:r>
            <a:r>
              <a:rPr lang="ru-RU" dirty="0"/>
              <a:t>; </a:t>
            </a:r>
            <a:r>
              <a:rPr lang="ru-RU" dirty="0" err="1"/>
              <a:t>це</a:t>
            </a:r>
            <a:r>
              <a:rPr lang="ru-RU" dirty="0"/>
              <a:t> право </a:t>
            </a:r>
            <a:r>
              <a:rPr lang="ru-RU" dirty="0" err="1"/>
              <a:t>включає</a:t>
            </a:r>
            <a:r>
              <a:rPr lang="ru-RU" dirty="0"/>
              <a:t> свободу </a:t>
            </a:r>
            <a:r>
              <a:rPr lang="ru-RU" dirty="0" err="1"/>
              <a:t>змінювати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і свободу </a:t>
            </a:r>
            <a:r>
              <a:rPr lang="ru-RU" dirty="0" err="1"/>
              <a:t>сповідувати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як </a:t>
            </a:r>
            <a:r>
              <a:rPr lang="ru-RU" dirty="0" err="1"/>
              <a:t>одноособово</a:t>
            </a:r>
            <a:r>
              <a:rPr lang="ru-RU" dirty="0"/>
              <a:t>, так і разом з </a:t>
            </a:r>
            <a:r>
              <a:rPr lang="ru-RU" dirty="0" err="1"/>
              <a:t>іншими</a:t>
            </a:r>
            <a:r>
              <a:rPr lang="ru-RU" dirty="0"/>
              <a:t>, </a:t>
            </a:r>
            <a:r>
              <a:rPr lang="ru-RU" dirty="0" err="1"/>
              <a:t>прилюдним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приватним</a:t>
            </a:r>
            <a:r>
              <a:rPr lang="ru-RU" dirty="0"/>
              <a:t> порядком в </a:t>
            </a:r>
            <a:r>
              <a:rPr lang="ru-RU" dirty="0" err="1"/>
              <a:t>ученні</a:t>
            </a:r>
            <a:r>
              <a:rPr lang="ru-RU" dirty="0"/>
              <a:t>, </a:t>
            </a:r>
            <a:r>
              <a:rPr lang="ru-RU" dirty="0" err="1"/>
              <a:t>богослужінні</a:t>
            </a:r>
            <a:r>
              <a:rPr lang="ru-RU" dirty="0"/>
              <a:t> і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релігійних</a:t>
            </a:r>
            <a:r>
              <a:rPr lang="ru-RU" dirty="0"/>
              <a:t> та </a:t>
            </a:r>
            <a:r>
              <a:rPr lang="ru-RU" dirty="0" err="1"/>
              <a:t>ритуальних</a:t>
            </a:r>
            <a:r>
              <a:rPr lang="ru-RU" dirty="0"/>
              <a:t> </a:t>
            </a:r>
            <a:r>
              <a:rPr lang="ru-RU" dirty="0" err="1"/>
              <a:t>обрядів</a:t>
            </a:r>
            <a:r>
              <a:rPr lang="ru-RU" dirty="0"/>
              <a:t>».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5616" y="3284984"/>
            <a:ext cx="7704856" cy="295232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/>
              <a:t>В</a:t>
            </a:r>
            <a:r>
              <a:rPr lang="ru-RU" b="1" dirty="0" err="1"/>
              <a:t>ідповідно</a:t>
            </a:r>
            <a:r>
              <a:rPr lang="ru-RU" b="1" dirty="0"/>
              <a:t> до </a:t>
            </a:r>
            <a:r>
              <a:rPr lang="ru-RU" b="1" dirty="0" err="1"/>
              <a:t>статті</a:t>
            </a:r>
            <a:r>
              <a:rPr lang="ru-RU" b="1" dirty="0"/>
              <a:t> 18 </a:t>
            </a:r>
            <a:r>
              <a:rPr lang="ru-RU" b="1" dirty="0" err="1"/>
              <a:t>Міжнародного</a:t>
            </a:r>
            <a:r>
              <a:rPr lang="ru-RU" b="1" dirty="0"/>
              <a:t> пакту про </a:t>
            </a:r>
            <a:r>
              <a:rPr lang="ru-RU" b="1" dirty="0" err="1"/>
              <a:t>громадянські</a:t>
            </a:r>
            <a:r>
              <a:rPr lang="ru-RU" b="1" dirty="0"/>
              <a:t> і </a:t>
            </a:r>
            <a:r>
              <a:rPr lang="ru-RU" b="1" dirty="0" err="1"/>
              <a:t>політичні</a:t>
            </a:r>
            <a:r>
              <a:rPr lang="ru-RU" b="1" dirty="0"/>
              <a:t> права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свободу думки, </a:t>
            </a:r>
            <a:r>
              <a:rPr lang="ru-RU" dirty="0" err="1"/>
              <a:t>совісті</a:t>
            </a:r>
            <a:r>
              <a:rPr lang="ru-RU" dirty="0"/>
              <a:t> і </a:t>
            </a:r>
            <a:r>
              <a:rPr lang="ru-RU" dirty="0" err="1"/>
              <a:t>релігії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право </a:t>
            </a:r>
            <a:r>
              <a:rPr lang="ru-RU" dirty="0" err="1"/>
              <a:t>включає</a:t>
            </a:r>
            <a:r>
              <a:rPr lang="ru-RU" dirty="0"/>
              <a:t> свободу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і свободу </a:t>
            </a:r>
            <a:r>
              <a:rPr lang="ru-RU" dirty="0" err="1"/>
              <a:t>сповідувати</a:t>
            </a:r>
            <a:r>
              <a:rPr lang="ru-RU" dirty="0"/>
              <a:t> свою </a:t>
            </a:r>
            <a:r>
              <a:rPr lang="ru-RU" dirty="0" err="1"/>
              <a:t>релігію</a:t>
            </a:r>
            <a:r>
              <a:rPr lang="ru-RU" dirty="0"/>
              <a:t> та </a:t>
            </a:r>
            <a:r>
              <a:rPr lang="ru-RU" dirty="0" err="1"/>
              <a:t>переконання</a:t>
            </a:r>
            <a:r>
              <a:rPr lang="ru-RU" dirty="0"/>
              <a:t> як </a:t>
            </a:r>
            <a:r>
              <a:rPr lang="ru-RU" dirty="0" err="1"/>
              <a:t>одноосібно</a:t>
            </a:r>
            <a:r>
              <a:rPr lang="ru-RU" dirty="0"/>
              <a:t>, так і </a:t>
            </a:r>
            <a:r>
              <a:rPr lang="ru-RU" dirty="0" err="1"/>
              <a:t>спільно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, </a:t>
            </a:r>
            <a:r>
              <a:rPr lang="ru-RU" dirty="0" err="1"/>
              <a:t>публічно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приватно, у </a:t>
            </a:r>
            <a:r>
              <a:rPr lang="ru-RU" dirty="0" err="1"/>
              <a:t>відправленні</a:t>
            </a:r>
            <a:r>
              <a:rPr lang="ru-RU" dirty="0"/>
              <a:t> культу,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релігійних</a:t>
            </a:r>
            <a:r>
              <a:rPr lang="ru-RU" dirty="0"/>
              <a:t> і </a:t>
            </a:r>
            <a:r>
              <a:rPr lang="ru-RU" dirty="0" err="1"/>
              <a:t>ритуальних</a:t>
            </a:r>
            <a:r>
              <a:rPr lang="ru-RU" dirty="0"/>
              <a:t> </a:t>
            </a:r>
            <a:r>
              <a:rPr lang="ru-RU" dirty="0" err="1"/>
              <a:t>обрядів</a:t>
            </a:r>
            <a:r>
              <a:rPr lang="ru-RU" dirty="0"/>
              <a:t> та </a:t>
            </a:r>
            <a:r>
              <a:rPr lang="ru-RU" dirty="0" err="1"/>
              <a:t>вчень</a:t>
            </a:r>
            <a:r>
              <a:rPr lang="ru-RU" dirty="0"/>
              <a:t>. </a:t>
            </a:r>
            <a:r>
              <a:rPr lang="ru-RU" dirty="0" err="1"/>
              <a:t>Ніхто</a:t>
            </a:r>
            <a:r>
              <a:rPr lang="ru-RU" dirty="0"/>
              <a:t> не повинен </a:t>
            </a:r>
            <a:r>
              <a:rPr lang="ru-RU" dirty="0" err="1"/>
              <a:t>зазнавати</a:t>
            </a:r>
            <a:r>
              <a:rPr lang="ru-RU" dirty="0"/>
              <a:t> примусу,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принижує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свободу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. Свобода </a:t>
            </a:r>
            <a:r>
              <a:rPr lang="ru-RU" dirty="0" err="1"/>
              <a:t>сповідувати</a:t>
            </a:r>
            <a:r>
              <a:rPr lang="ru-RU" dirty="0"/>
              <a:t> </a:t>
            </a:r>
            <a:r>
              <a:rPr lang="ru-RU" dirty="0" err="1"/>
              <a:t>релігію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законом і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необхідними</a:t>
            </a:r>
            <a:r>
              <a:rPr lang="ru-RU" dirty="0"/>
              <a:t> для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порядку, </a:t>
            </a:r>
            <a:r>
              <a:rPr lang="ru-RU" dirty="0" err="1"/>
              <a:t>здоров'я</a:t>
            </a:r>
            <a:r>
              <a:rPr lang="ru-RU" dirty="0"/>
              <a:t> і </a:t>
            </a:r>
            <a:r>
              <a:rPr lang="ru-RU" dirty="0" err="1"/>
              <a:t>моралі</a:t>
            </a:r>
            <a:r>
              <a:rPr lang="ru-RU" dirty="0"/>
              <a:t>, так само як і </a:t>
            </a:r>
            <a:r>
              <a:rPr lang="ru-RU" dirty="0" err="1"/>
              <a:t>основних</a:t>
            </a:r>
            <a:r>
              <a:rPr lang="ru-RU" dirty="0"/>
              <a:t> прав та свобод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1559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28575">
            <a:solidFill>
              <a:schemeClr val="accent1"/>
            </a:solidFill>
          </a:ln>
        </p:spPr>
        <p:txBody>
          <a:bodyPr/>
          <a:lstStyle/>
          <a:p>
            <a:r>
              <a:rPr lang="uk-UA" dirty="0"/>
              <a:t>У ст. 1 Конвенції зазначено, що Високі Договірні Сторони гарантують кожному, хто перебуває під їхньою юрисдикцією, права і свободи, визначені в розділі </a:t>
            </a:r>
            <a:r>
              <a:rPr lang="ru-RU" dirty="0"/>
              <a:t>I</a:t>
            </a:r>
            <a:r>
              <a:rPr lang="uk-UA" dirty="0"/>
              <a:t> цієї Конвенції. Отже дотримання коректної реалізації даних у Конвенції прав (зокрема прав передбачених у ст. 9) </a:t>
            </a:r>
            <a:r>
              <a:rPr lang="uk-UA" b="1" dirty="0"/>
              <a:t>є зобов’язанням держав учасниць.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6383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0188" y="451582"/>
            <a:ext cx="6683765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Міжнародний</a:t>
            </a:r>
            <a:r>
              <a:rPr lang="ru-RU" b="1" dirty="0"/>
              <a:t> пакт про </a:t>
            </a:r>
            <a:r>
              <a:rPr lang="ru-RU" b="1" dirty="0" err="1"/>
              <a:t>громадянські</a:t>
            </a:r>
            <a:r>
              <a:rPr lang="ru-RU" b="1" dirty="0"/>
              <a:t> і </a:t>
            </a:r>
            <a:r>
              <a:rPr lang="ru-RU" b="1" dirty="0" err="1"/>
              <a:t>політичні</a:t>
            </a:r>
            <a:r>
              <a:rPr lang="ru-RU" b="1" dirty="0"/>
              <a:t> права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0" y="2780928"/>
            <a:ext cx="3768427" cy="2664296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err="1"/>
              <a:t>уточнює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Пакті</a:t>
            </a:r>
            <a:r>
              <a:rPr lang="ru-RU" dirty="0"/>
              <a:t>, </a:t>
            </a:r>
            <a:r>
              <a:rPr lang="ru-RU" b="1" dirty="0" err="1"/>
              <a:t>зобов'язуються</a:t>
            </a:r>
            <a:r>
              <a:rPr lang="ru-RU" dirty="0"/>
              <a:t> </a:t>
            </a:r>
            <a:r>
              <a:rPr lang="ru-RU" dirty="0" err="1"/>
              <a:t>поважати</a:t>
            </a:r>
            <a:r>
              <a:rPr lang="ru-RU" dirty="0"/>
              <a:t> свободу </a:t>
            </a:r>
            <a:r>
              <a:rPr lang="ru-RU" dirty="0" err="1"/>
              <a:t>батьків</a:t>
            </a:r>
            <a:r>
              <a:rPr lang="ru-RU" dirty="0"/>
              <a:t> і у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опікунів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релігійне</a:t>
            </a:r>
            <a:r>
              <a:rPr lang="ru-RU" dirty="0"/>
              <a:t> і </a:t>
            </a:r>
            <a:r>
              <a:rPr lang="ru-RU" dirty="0" err="1"/>
              <a:t>моральне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переконань</a:t>
            </a:r>
            <a:r>
              <a:rPr lang="ru-RU" dirty="0"/>
              <a:t>.</a:t>
            </a:r>
          </a:p>
        </p:txBody>
      </p:sp>
      <p:cxnSp>
        <p:nvCxnSpPr>
          <p:cNvPr id="5" name="Прямая соединительная линия 4"/>
          <p:cNvCxnSpPr>
            <a:stCxn id="2" idx="2"/>
          </p:cNvCxnSpPr>
          <p:nvPr/>
        </p:nvCxnSpPr>
        <p:spPr>
          <a:xfrm>
            <a:off x="5252071" y="1732472"/>
            <a:ext cx="389604" cy="4241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148064" y="2060848"/>
            <a:ext cx="12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Стаття 18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801416" y="2348880"/>
            <a:ext cx="308501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ъект 2"/>
          <p:cNvSpPr txBox="1">
            <a:spLocks/>
          </p:cNvSpPr>
          <p:nvPr/>
        </p:nvSpPr>
        <p:spPr>
          <a:xfrm>
            <a:off x="755576" y="2780928"/>
            <a:ext cx="3768427" cy="2664296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проголошує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принцип </a:t>
            </a:r>
            <a:r>
              <a:rPr lang="ru-RU" b="1" dirty="0"/>
              <a:t>заборони </a:t>
            </a:r>
            <a:r>
              <a:rPr lang="ru-RU" b="1" dirty="0" err="1"/>
              <a:t>дискримінації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за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релігії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>
            <a:stCxn id="2" idx="2"/>
          </p:cNvCxnSpPr>
          <p:nvPr/>
        </p:nvCxnSpPr>
        <p:spPr>
          <a:xfrm flipH="1">
            <a:off x="4860032" y="1732472"/>
            <a:ext cx="392039" cy="4241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839051" y="2069475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Стаття 26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4355975" y="2348880"/>
            <a:ext cx="309600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18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0540" cy="1728192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У </a:t>
            </a:r>
            <a:r>
              <a:rPr lang="ru-RU" sz="2400" dirty="0" err="1"/>
              <a:t>розумінні</a:t>
            </a:r>
            <a:r>
              <a:rPr lang="ru-RU" sz="2400" dirty="0"/>
              <a:t> </a:t>
            </a:r>
            <a:r>
              <a:rPr lang="ru-RU" sz="2400" dirty="0" err="1"/>
              <a:t>статті</a:t>
            </a:r>
            <a:r>
              <a:rPr lang="ru-RU" sz="2400" dirty="0"/>
              <a:t> 9 </a:t>
            </a:r>
            <a:r>
              <a:rPr lang="ru-RU" sz="2400" dirty="0" err="1"/>
              <a:t>Конвенції</a:t>
            </a:r>
            <a:r>
              <a:rPr lang="ru-RU" sz="2400" dirty="0"/>
              <a:t>, </a:t>
            </a:r>
            <a:r>
              <a:rPr lang="ru-RU" sz="2400" dirty="0" err="1"/>
              <a:t>законними</a:t>
            </a:r>
            <a:r>
              <a:rPr lang="ru-RU" sz="2400" dirty="0"/>
              <a:t> </a:t>
            </a:r>
            <a:r>
              <a:rPr lang="ru-RU" sz="2400" dirty="0" err="1"/>
              <a:t>цілями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виправдовувати</a:t>
            </a:r>
            <a:r>
              <a:rPr lang="ru-RU" sz="2400" dirty="0"/>
              <a:t> </a:t>
            </a:r>
            <a:r>
              <a:rPr lang="ru-RU" sz="2400" dirty="0" err="1"/>
              <a:t>втручання</a:t>
            </a:r>
            <a:r>
              <a:rPr lang="ru-RU" sz="2400" dirty="0"/>
              <a:t> у </a:t>
            </a:r>
            <a:r>
              <a:rPr lang="ru-RU" sz="2400" dirty="0" err="1"/>
              <a:t>сповідування</a:t>
            </a:r>
            <a:r>
              <a:rPr lang="ru-RU" sz="2400" dirty="0"/>
              <a:t> особою </a:t>
            </a:r>
            <a:r>
              <a:rPr lang="ru-RU" sz="2400" dirty="0" err="1"/>
              <a:t>своєї</a:t>
            </a:r>
            <a:r>
              <a:rPr lang="ru-RU" sz="2400" dirty="0"/>
              <a:t> </a:t>
            </a:r>
            <a:r>
              <a:rPr lang="ru-RU" sz="2400" dirty="0" err="1"/>
              <a:t>релігії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/>
              <a:t>переконань</a:t>
            </a:r>
            <a:r>
              <a:rPr lang="ru-RU" sz="2400" dirty="0"/>
              <a:t>, 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921567"/>
            <a:ext cx="1656184" cy="648072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Громадська безпека</a:t>
            </a:r>
            <a:endParaRPr lang="ru-RU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627784" y="3573016"/>
            <a:ext cx="1656184" cy="64807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uk-UA" b="1" dirty="0"/>
              <a:t>Охорона публічного порядку</a:t>
            </a:r>
            <a:endParaRPr lang="ru-RU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44008" y="2924944"/>
            <a:ext cx="1656184" cy="64807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uk-UA" b="1" dirty="0"/>
              <a:t>Здоров’я чи мораль</a:t>
            </a:r>
            <a:endParaRPr lang="ru-RU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660232" y="3573016"/>
            <a:ext cx="1656184" cy="64807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uk-UA" b="1" dirty="0"/>
              <a:t>Захист прав і свобод інших осіб</a:t>
            </a:r>
            <a:endParaRPr lang="ru-RU" b="1" dirty="0"/>
          </a:p>
        </p:txBody>
      </p:sp>
      <p:cxnSp>
        <p:nvCxnSpPr>
          <p:cNvPr id="8" name="Прямая со стрелкой 7"/>
          <p:cNvCxnSpPr>
            <a:stCxn id="2" idx="2"/>
            <a:endCxn id="3" idx="0"/>
          </p:cNvCxnSpPr>
          <p:nvPr/>
        </p:nvCxnSpPr>
        <p:spPr>
          <a:xfrm flipH="1">
            <a:off x="1439652" y="1988840"/>
            <a:ext cx="3706274" cy="93272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4" idx="0"/>
          </p:cNvCxnSpPr>
          <p:nvPr/>
        </p:nvCxnSpPr>
        <p:spPr>
          <a:xfrm flipH="1">
            <a:off x="3455876" y="1988840"/>
            <a:ext cx="1690050" cy="15841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2"/>
            <a:endCxn id="5" idx="0"/>
          </p:cNvCxnSpPr>
          <p:nvPr/>
        </p:nvCxnSpPr>
        <p:spPr>
          <a:xfrm>
            <a:off x="5145926" y="1988840"/>
            <a:ext cx="326174" cy="9361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2"/>
            <a:endCxn id="6" idx="0"/>
          </p:cNvCxnSpPr>
          <p:nvPr/>
        </p:nvCxnSpPr>
        <p:spPr>
          <a:xfrm>
            <a:off x="5145926" y="1988840"/>
            <a:ext cx="2342398" cy="15841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55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692696"/>
            <a:ext cx="6683765" cy="720080"/>
          </a:xfrm>
        </p:spPr>
        <p:txBody>
          <a:bodyPr/>
          <a:lstStyle/>
          <a:p>
            <a:pPr algn="ctr"/>
            <a:r>
              <a:rPr lang="uk-UA" b="1" dirty="0"/>
              <a:t>Типи зобов’язань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988840"/>
            <a:ext cx="6686550" cy="3777622"/>
          </a:xfrm>
        </p:spPr>
        <p:txBody>
          <a:bodyPr/>
          <a:lstStyle/>
          <a:p>
            <a:r>
              <a:rPr lang="ru-RU" b="1" dirty="0" err="1"/>
              <a:t>Зобов'язання</a:t>
            </a:r>
            <a:r>
              <a:rPr lang="ru-RU" b="1" dirty="0"/>
              <a:t> </a:t>
            </a:r>
            <a:r>
              <a:rPr lang="ru-RU" b="1" dirty="0" err="1"/>
              <a:t>поважати</a:t>
            </a:r>
            <a:r>
              <a:rPr lang="ru-RU" b="1" dirty="0"/>
              <a:t> права </a:t>
            </a:r>
            <a:r>
              <a:rPr lang="ru-RU" b="1" dirty="0" err="1"/>
              <a:t>людини</a:t>
            </a:r>
            <a:r>
              <a:rPr lang="ru-RU" dirty="0"/>
              <a:t> -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</a:t>
            </a:r>
          </a:p>
          <a:p>
            <a:r>
              <a:rPr lang="ru-RU" b="1" dirty="0" err="1"/>
              <a:t>Зобов'язання</a:t>
            </a:r>
            <a:r>
              <a:rPr lang="ru-RU" b="1" dirty="0"/>
              <a:t> </a:t>
            </a:r>
            <a:r>
              <a:rPr lang="ru-RU" b="1" dirty="0" err="1"/>
              <a:t>захищати</a:t>
            </a:r>
            <a:r>
              <a:rPr lang="ru-RU" b="1" dirty="0"/>
              <a:t> права </a:t>
            </a:r>
            <a:r>
              <a:rPr lang="ru-RU" b="1" dirty="0" err="1"/>
              <a:t>людини</a:t>
            </a:r>
            <a:r>
              <a:rPr lang="ru-RU" dirty="0"/>
              <a:t> -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протиправного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правопорушників</a:t>
            </a:r>
            <a:r>
              <a:rPr lang="ru-RU" dirty="0"/>
              <a:t>.</a:t>
            </a:r>
          </a:p>
          <a:p>
            <a:r>
              <a:rPr lang="ru-RU" b="1" dirty="0" err="1"/>
              <a:t>Зобов'язання</a:t>
            </a:r>
            <a:r>
              <a:rPr lang="ru-RU" b="1" dirty="0"/>
              <a:t> </a:t>
            </a:r>
            <a:r>
              <a:rPr lang="ru-RU" b="1" dirty="0" err="1"/>
              <a:t>забезпечувати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прав </a:t>
            </a:r>
            <a:r>
              <a:rPr lang="ru-RU" b="1" dirty="0" err="1"/>
              <a:t>людини</a:t>
            </a:r>
            <a:r>
              <a:rPr lang="ru-RU" dirty="0"/>
              <a:t> - </a:t>
            </a:r>
            <a:r>
              <a:rPr lang="ru-RU" dirty="0" err="1"/>
              <a:t>активні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боку </a:t>
            </a:r>
            <a:r>
              <a:rPr lang="ru-RU" dirty="0" err="1"/>
              <a:t>держави</a:t>
            </a:r>
            <a:r>
              <a:rPr lang="ru-RU" dirty="0"/>
              <a:t> метою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реалізацій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результату.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179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908720"/>
            <a:ext cx="6686550" cy="863352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Класифікація</a:t>
            </a:r>
            <a:r>
              <a:rPr lang="ru-RU" b="1" dirty="0"/>
              <a:t> </a:t>
            </a:r>
            <a:r>
              <a:rPr lang="ru-RU" b="1" dirty="0" err="1"/>
              <a:t>зобов'язань</a:t>
            </a:r>
            <a:r>
              <a:rPr lang="ru-RU" b="1" dirty="0"/>
              <a:t> </a:t>
            </a:r>
            <a:r>
              <a:rPr lang="ru-RU" b="1" dirty="0" err="1"/>
              <a:t>держави</a:t>
            </a:r>
            <a:r>
              <a:rPr lang="ru-RU" b="1" dirty="0"/>
              <a:t> в </a:t>
            </a:r>
            <a:r>
              <a:rPr lang="ru-RU" b="1" dirty="0" err="1"/>
              <a:t>сфері</a:t>
            </a:r>
            <a:r>
              <a:rPr lang="ru-RU" b="1" dirty="0"/>
              <a:t> прав </a:t>
            </a:r>
            <a:r>
              <a:rPr lang="ru-RU" b="1" dirty="0" err="1"/>
              <a:t>людини</a:t>
            </a:r>
            <a:endParaRPr lang="ru-RU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835696" y="2276872"/>
            <a:ext cx="2016224" cy="86335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ru-RU" b="1" dirty="0" err="1"/>
              <a:t>Позитивні</a:t>
            </a:r>
            <a:r>
              <a:rPr lang="ru-RU" b="1" dirty="0"/>
              <a:t> </a:t>
            </a:r>
            <a:r>
              <a:rPr lang="ru-RU" b="1" dirty="0" err="1"/>
              <a:t>обов’язки</a:t>
            </a:r>
            <a:endParaRPr lang="ru-RU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516216" y="2273495"/>
            <a:ext cx="2016224" cy="86335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ru-RU" b="1" dirty="0" err="1"/>
              <a:t>Негативні</a:t>
            </a:r>
            <a:r>
              <a:rPr lang="ru-RU" b="1" dirty="0"/>
              <a:t> </a:t>
            </a:r>
            <a:r>
              <a:rPr lang="ru-RU" b="1" dirty="0" err="1"/>
              <a:t>обов’язки</a:t>
            </a:r>
            <a:endParaRPr lang="ru-RU" b="1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364088" y="3356992"/>
            <a:ext cx="3600400" cy="2816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Негативні</a:t>
            </a:r>
            <a:r>
              <a:rPr lang="ru-RU" dirty="0"/>
              <a:t> </a:t>
            </a:r>
            <a:r>
              <a:rPr lang="ru-RU" dirty="0">
                <a:solidFill>
                  <a:schemeClr val="tx1"/>
                </a:solidFill>
              </a:rPr>
              <a:t>права </a:t>
            </a:r>
            <a:r>
              <a:rPr lang="ru-RU" dirty="0" err="1">
                <a:solidFill>
                  <a:schemeClr val="tx1"/>
                </a:solidFill>
              </a:rPr>
              <a:t>людини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i="1" dirty="0"/>
              <a:t> </a:t>
            </a:r>
            <a:r>
              <a:rPr lang="ru-RU" i="1" dirty="0" err="1"/>
              <a:t>негативні</a:t>
            </a:r>
            <a:r>
              <a:rPr lang="ru-RU" i="1" dirty="0"/>
              <a:t> </a:t>
            </a:r>
            <a:r>
              <a:rPr lang="ru-RU" i="1" dirty="0" err="1"/>
              <a:t>зобов'язання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dirty="0"/>
              <a:t> 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.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115616" y="3429000"/>
            <a:ext cx="3600400" cy="2816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Позитивні</a:t>
            </a:r>
            <a:r>
              <a:rPr lang="ru-RU" dirty="0"/>
              <a:t> </a:t>
            </a:r>
            <a:r>
              <a:rPr lang="ru-RU" dirty="0" err="1"/>
              <a:t>зобов'язаня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для </a:t>
            </a:r>
            <a:r>
              <a:rPr lang="ru-RU" dirty="0" err="1"/>
              <a:t>гарантування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57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Позитивне зобов’язання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420888"/>
            <a:ext cx="6686550" cy="1728192"/>
          </a:xfrm>
        </p:spPr>
        <p:txBody>
          <a:bodyPr/>
          <a:lstStyle/>
          <a:p>
            <a:r>
              <a:rPr lang="uk-UA" dirty="0"/>
              <a:t>Прикладом позитивного зобов’язання як зазначалося вище, може слугувати стаття 1 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, </a:t>
            </a:r>
            <a:r>
              <a:rPr lang="ru-RU" dirty="0" err="1"/>
              <a:t>держави-учасниці</a:t>
            </a:r>
            <a:r>
              <a:rPr lang="ru-RU" dirty="0"/>
              <a:t> «</a:t>
            </a:r>
            <a:r>
              <a:rPr lang="ru-RU" dirty="0" err="1"/>
              <a:t>гарантують</a:t>
            </a:r>
            <a:r>
              <a:rPr lang="ru-RU" dirty="0"/>
              <a:t> кожному,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юрисдикцією</a:t>
            </a:r>
            <a:r>
              <a:rPr lang="ru-RU" dirty="0"/>
              <a:t>, права і </a:t>
            </a:r>
            <a:r>
              <a:rPr lang="ru-RU" dirty="0" err="1"/>
              <a:t>свободи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 в </a:t>
            </a:r>
            <a:r>
              <a:rPr lang="ru-RU" dirty="0" err="1"/>
              <a:t>розділі</a:t>
            </a:r>
            <a:r>
              <a:rPr lang="ru-RU" dirty="0"/>
              <a:t> I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32879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96</TotalTime>
  <Words>789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Тема1</vt:lpstr>
      <vt:lpstr>Зобов’язання держави щодо права на свободу думки, совісті і релігії</vt:lpstr>
      <vt:lpstr>Презентация PowerPoint</vt:lpstr>
      <vt:lpstr>Презентация PowerPoint</vt:lpstr>
      <vt:lpstr>Презентация PowerPoint</vt:lpstr>
      <vt:lpstr>Міжнародний пакт про громадянські і політичні права</vt:lpstr>
      <vt:lpstr>У розумінні статті 9 Конвенції, законними цілями, які можуть виправдовувати втручання у сповідування особою своєї релігії або своїх переконань, є</vt:lpstr>
      <vt:lpstr>Типи зобов’язань</vt:lpstr>
      <vt:lpstr>Презентация PowerPoint</vt:lpstr>
      <vt:lpstr>Позитивне зобов’язання</vt:lpstr>
      <vt:lpstr>Негативне зобов’язання </vt:lpstr>
      <vt:lpstr>Закон України «Про свободу совісті та релігійні організації»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</dc:creator>
  <cp:lastModifiedBy>Asus</cp:lastModifiedBy>
  <cp:revision>10</cp:revision>
  <dcterms:created xsi:type="dcterms:W3CDTF">2021-10-11T13:07:29Z</dcterms:created>
  <dcterms:modified xsi:type="dcterms:W3CDTF">2021-10-13T10:01:44Z</dcterms:modified>
</cp:coreProperties>
</file>