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watch/?v=63978530355226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485E04-99F7-F702-8353-4865754431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Чутливі</a:t>
            </a:r>
            <a:r>
              <a:rPr lang="ru-RU" dirty="0"/>
              <a:t> теми в </a:t>
            </a:r>
            <a:r>
              <a:rPr lang="ru-RU" dirty="0" err="1"/>
              <a:t>журналістиці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9BCAE2-EE30-CA85-E6F1-E81E960D69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33327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63919D-620C-9D5F-C868-DE94B8D44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Складні</a:t>
            </a:r>
            <a:r>
              <a:rPr lang="ru-RU" dirty="0"/>
              <a:t> </a:t>
            </a:r>
            <a:r>
              <a:rPr lang="ru-RU" dirty="0" err="1"/>
              <a:t>життєві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 - </a:t>
            </a:r>
            <a:r>
              <a:rPr lang="ru-RU" dirty="0" err="1"/>
              <a:t>обставини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негативно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життя</a:t>
            </a:r>
            <a:r>
              <a:rPr lang="ru-RU" dirty="0"/>
              <a:t>, стан </a:t>
            </a:r>
            <a:r>
              <a:rPr lang="ru-RU" dirty="0" err="1"/>
              <a:t>здоров’я</a:t>
            </a:r>
            <a:r>
              <a:rPr lang="ru-RU" dirty="0"/>
              <a:t> та </a:t>
            </a:r>
            <a:r>
              <a:rPr lang="ru-RU" dirty="0" err="1"/>
              <a:t>розвиток</a:t>
            </a:r>
            <a:r>
              <a:rPr lang="ru-RU" dirty="0"/>
              <a:t> особи,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сім’ї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особа/</a:t>
            </a:r>
            <a:r>
              <a:rPr lang="ru-RU" dirty="0" err="1"/>
              <a:t>сім’я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подолати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9FAA2A-A41B-ECAD-D1B4-F47FB3FF064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ru-RU" sz="5600" dirty="0" err="1"/>
              <a:t>Чинники</a:t>
            </a:r>
            <a:r>
              <a:rPr lang="ru-RU" sz="5600" dirty="0"/>
              <a:t>, </a:t>
            </a:r>
            <a:r>
              <a:rPr lang="ru-RU" sz="5600" dirty="0" err="1"/>
              <a:t>що</a:t>
            </a:r>
            <a:r>
              <a:rPr lang="ru-RU" sz="5600" dirty="0"/>
              <a:t> </a:t>
            </a:r>
            <a:r>
              <a:rPr lang="ru-RU" sz="5600" dirty="0" err="1"/>
              <a:t>можуть</a:t>
            </a:r>
            <a:r>
              <a:rPr lang="ru-RU" sz="5600" dirty="0"/>
              <a:t> </a:t>
            </a:r>
            <a:r>
              <a:rPr lang="ru-RU" sz="5600" dirty="0" err="1"/>
              <a:t>зумовити</a:t>
            </a:r>
            <a:r>
              <a:rPr lang="ru-RU" sz="5600" dirty="0"/>
              <a:t> </a:t>
            </a:r>
            <a:r>
              <a:rPr lang="ru-RU" sz="5600" dirty="0" err="1"/>
              <a:t>складні</a:t>
            </a:r>
            <a:r>
              <a:rPr lang="ru-RU" sz="5600" dirty="0"/>
              <a:t> </a:t>
            </a:r>
            <a:r>
              <a:rPr lang="ru-RU" sz="5600" dirty="0" err="1"/>
              <a:t>життєві</a:t>
            </a:r>
            <a:r>
              <a:rPr lang="ru-RU" sz="5600" dirty="0"/>
              <a:t> </a:t>
            </a:r>
            <a:r>
              <a:rPr lang="ru-RU" sz="5600" dirty="0" err="1"/>
              <a:t>обставини</a:t>
            </a:r>
            <a:r>
              <a:rPr lang="ru-RU" sz="5600" dirty="0"/>
              <a:t>: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а) </a:t>
            </a:r>
            <a:r>
              <a:rPr lang="ru-RU" sz="5600" dirty="0" err="1"/>
              <a:t>похилий</a:t>
            </a:r>
            <a:r>
              <a:rPr lang="ru-RU" sz="5600" dirty="0"/>
              <a:t> </a:t>
            </a:r>
            <a:r>
              <a:rPr lang="ru-RU" sz="5600" dirty="0" err="1"/>
              <a:t>вік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б) </a:t>
            </a:r>
            <a:r>
              <a:rPr lang="ru-RU" sz="5600" dirty="0" err="1"/>
              <a:t>часткова</a:t>
            </a:r>
            <a:r>
              <a:rPr lang="ru-RU" sz="5600" dirty="0"/>
              <a:t> </a:t>
            </a:r>
            <a:r>
              <a:rPr lang="ru-RU" sz="5600" dirty="0" err="1"/>
              <a:t>або</a:t>
            </a:r>
            <a:r>
              <a:rPr lang="ru-RU" sz="5600" dirty="0"/>
              <a:t> </a:t>
            </a:r>
            <a:r>
              <a:rPr lang="ru-RU" sz="5600" dirty="0" err="1"/>
              <a:t>повна</a:t>
            </a:r>
            <a:r>
              <a:rPr lang="ru-RU" sz="5600" dirty="0"/>
              <a:t> </a:t>
            </a:r>
            <a:r>
              <a:rPr lang="ru-RU" sz="5600" dirty="0" err="1"/>
              <a:t>втрата</a:t>
            </a:r>
            <a:r>
              <a:rPr lang="ru-RU" sz="5600" dirty="0"/>
              <a:t> </a:t>
            </a:r>
            <a:r>
              <a:rPr lang="ru-RU" sz="5600" dirty="0" err="1"/>
              <a:t>рухової</a:t>
            </a:r>
            <a:r>
              <a:rPr lang="ru-RU" sz="5600" dirty="0"/>
              <a:t> </a:t>
            </a:r>
            <a:r>
              <a:rPr lang="ru-RU" sz="5600" dirty="0" err="1"/>
              <a:t>активності</a:t>
            </a:r>
            <a:r>
              <a:rPr lang="ru-RU" sz="5600" dirty="0"/>
              <a:t>, </a:t>
            </a:r>
            <a:r>
              <a:rPr lang="ru-RU" sz="5600" dirty="0" err="1"/>
              <a:t>пам’яті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в) </a:t>
            </a:r>
            <a:r>
              <a:rPr lang="ru-RU" sz="5600" dirty="0" err="1"/>
              <a:t>невиліковні</a:t>
            </a:r>
            <a:r>
              <a:rPr lang="ru-RU" sz="5600" dirty="0"/>
              <a:t> </a:t>
            </a:r>
            <a:r>
              <a:rPr lang="ru-RU" sz="5600" dirty="0" err="1"/>
              <a:t>хвороби</a:t>
            </a:r>
            <a:r>
              <a:rPr lang="ru-RU" sz="5600" dirty="0"/>
              <a:t>, </a:t>
            </a:r>
            <a:r>
              <a:rPr lang="ru-RU" sz="5600" dirty="0" err="1"/>
              <a:t>хвороби</a:t>
            </a:r>
            <a:r>
              <a:rPr lang="ru-RU" sz="5600" dirty="0"/>
              <a:t>, </a:t>
            </a:r>
            <a:r>
              <a:rPr lang="ru-RU" sz="5600" dirty="0" err="1"/>
              <a:t>що</a:t>
            </a:r>
            <a:r>
              <a:rPr lang="ru-RU" sz="5600" dirty="0"/>
              <a:t> </a:t>
            </a:r>
            <a:r>
              <a:rPr lang="ru-RU" sz="5600" dirty="0" err="1"/>
              <a:t>потребують</a:t>
            </a:r>
            <a:r>
              <a:rPr lang="ru-RU" sz="5600" dirty="0"/>
              <a:t> </a:t>
            </a:r>
            <a:r>
              <a:rPr lang="ru-RU" sz="5600" dirty="0" err="1"/>
              <a:t>тривалого</a:t>
            </a:r>
            <a:r>
              <a:rPr lang="ru-RU" sz="5600" dirty="0"/>
              <a:t> </a:t>
            </a:r>
            <a:r>
              <a:rPr lang="ru-RU" sz="5600" dirty="0" err="1"/>
              <a:t>лікування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г) </a:t>
            </a:r>
            <a:r>
              <a:rPr lang="ru-RU" sz="5600" dirty="0" err="1"/>
              <a:t>психічні</a:t>
            </a:r>
            <a:r>
              <a:rPr lang="ru-RU" sz="5600" dirty="0"/>
              <a:t> та </a:t>
            </a:r>
            <a:r>
              <a:rPr lang="ru-RU" sz="5600" dirty="0" err="1"/>
              <a:t>поведінкові</a:t>
            </a:r>
            <a:r>
              <a:rPr lang="ru-RU" sz="5600" dirty="0"/>
              <a:t> </a:t>
            </a:r>
            <a:r>
              <a:rPr lang="ru-RU" sz="5600" dirty="0" err="1"/>
              <a:t>розлади</a:t>
            </a:r>
            <a:r>
              <a:rPr lang="ru-RU" sz="5600" dirty="0"/>
              <a:t>, у тому </a:t>
            </a:r>
            <a:r>
              <a:rPr lang="ru-RU" sz="5600" dirty="0" err="1"/>
              <a:t>числі</a:t>
            </a:r>
            <a:r>
              <a:rPr lang="ru-RU" sz="5600" dirty="0"/>
              <a:t> </a:t>
            </a:r>
            <a:r>
              <a:rPr lang="ru-RU" sz="5600" dirty="0" err="1"/>
              <a:t>внаслідок</a:t>
            </a:r>
            <a:r>
              <a:rPr lang="ru-RU" sz="5600" dirty="0"/>
              <a:t> </a:t>
            </a:r>
            <a:r>
              <a:rPr lang="ru-RU" sz="5600" dirty="0" err="1"/>
              <a:t>вживання</a:t>
            </a:r>
            <a:r>
              <a:rPr lang="ru-RU" sz="5600" dirty="0"/>
              <a:t> </a:t>
            </a:r>
            <a:r>
              <a:rPr lang="ru-RU" sz="5600" dirty="0" err="1"/>
              <a:t>психоактивних</a:t>
            </a:r>
            <a:r>
              <a:rPr lang="ru-RU" sz="5600" dirty="0"/>
              <a:t> </a:t>
            </a:r>
            <a:r>
              <a:rPr lang="ru-RU" sz="5600" dirty="0" err="1"/>
              <a:t>речовин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ґ) </a:t>
            </a:r>
            <a:r>
              <a:rPr lang="ru-RU" sz="5600" dirty="0" err="1"/>
              <a:t>інвалідність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д) </a:t>
            </a:r>
            <a:r>
              <a:rPr lang="ru-RU" sz="5600" dirty="0" err="1"/>
              <a:t>бездомність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е) </a:t>
            </a:r>
            <a:r>
              <a:rPr lang="ru-RU" sz="5600" dirty="0" err="1"/>
              <a:t>безробіття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є) </a:t>
            </a:r>
            <a:r>
              <a:rPr lang="ru-RU" sz="5600" dirty="0" err="1"/>
              <a:t>малозабезпеченість</a:t>
            </a:r>
            <a:r>
              <a:rPr lang="ru-RU" sz="5600" dirty="0"/>
              <a:t> особи;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ж) </a:t>
            </a:r>
            <a:r>
              <a:rPr lang="ru-RU" sz="5600" dirty="0" err="1"/>
              <a:t>поведінкові</a:t>
            </a:r>
            <a:r>
              <a:rPr lang="ru-RU" sz="5600" dirty="0"/>
              <a:t> </a:t>
            </a:r>
            <a:r>
              <a:rPr lang="ru-RU" sz="5600" dirty="0" err="1"/>
              <a:t>розлади</a:t>
            </a:r>
            <a:r>
              <a:rPr lang="ru-RU" sz="5600" dirty="0"/>
              <a:t> у </a:t>
            </a:r>
            <a:r>
              <a:rPr lang="ru-RU" sz="5600" dirty="0" err="1"/>
              <a:t>дітей</a:t>
            </a:r>
            <a:r>
              <a:rPr lang="ru-RU" sz="5600" dirty="0"/>
              <a:t> через </a:t>
            </a:r>
            <a:r>
              <a:rPr lang="ru-RU" sz="5600" dirty="0" err="1"/>
              <a:t>розлучення</a:t>
            </a:r>
            <a:r>
              <a:rPr lang="ru-RU" sz="5600" dirty="0"/>
              <a:t> </a:t>
            </a:r>
            <a:r>
              <a:rPr lang="ru-RU" sz="5600" dirty="0" err="1"/>
              <a:t>батьків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з) </a:t>
            </a:r>
            <a:r>
              <a:rPr lang="ru-RU" sz="5600" dirty="0" err="1"/>
              <a:t>ухилення</a:t>
            </a:r>
            <a:r>
              <a:rPr lang="ru-RU" sz="5600" dirty="0"/>
              <a:t> батьками </a:t>
            </a:r>
            <a:r>
              <a:rPr lang="ru-RU" sz="5600" dirty="0" err="1"/>
              <a:t>або</a:t>
            </a:r>
            <a:r>
              <a:rPr lang="ru-RU" sz="5600" dirty="0"/>
              <a:t> особами, </a:t>
            </a:r>
            <a:r>
              <a:rPr lang="ru-RU" sz="5600" dirty="0" err="1"/>
              <a:t>які</a:t>
            </a:r>
            <a:r>
              <a:rPr lang="ru-RU" sz="5600" dirty="0"/>
              <a:t> </a:t>
            </a:r>
            <a:r>
              <a:rPr lang="ru-RU" sz="5600" dirty="0" err="1"/>
              <a:t>їх</a:t>
            </a:r>
            <a:r>
              <a:rPr lang="ru-RU" sz="5600" dirty="0"/>
              <a:t> </a:t>
            </a:r>
            <a:r>
              <a:rPr lang="ru-RU" sz="5600" dirty="0" err="1"/>
              <a:t>замінюють</a:t>
            </a:r>
            <a:r>
              <a:rPr lang="ru-RU" sz="5600" dirty="0"/>
              <a:t>, </a:t>
            </a:r>
            <a:r>
              <a:rPr lang="ru-RU" sz="5600" dirty="0" err="1"/>
              <a:t>від</a:t>
            </a:r>
            <a:r>
              <a:rPr lang="ru-RU" sz="5600" dirty="0"/>
              <a:t> </a:t>
            </a:r>
            <a:r>
              <a:rPr lang="ru-RU" sz="5600" dirty="0" err="1"/>
              <a:t>виконання</a:t>
            </a:r>
            <a:r>
              <a:rPr lang="ru-RU" sz="5600" dirty="0"/>
              <a:t> </a:t>
            </a:r>
            <a:r>
              <a:rPr lang="ru-RU" sz="5600" dirty="0" err="1"/>
              <a:t>своїх</a:t>
            </a:r>
            <a:r>
              <a:rPr lang="ru-RU" sz="5600" dirty="0"/>
              <a:t> </a:t>
            </a:r>
            <a:r>
              <a:rPr lang="ru-RU" sz="5600" dirty="0" err="1"/>
              <a:t>обов’язків</a:t>
            </a:r>
            <a:r>
              <a:rPr lang="ru-RU" sz="5600" dirty="0"/>
              <a:t> </a:t>
            </a:r>
            <a:r>
              <a:rPr lang="ru-RU" sz="5600" dirty="0" err="1"/>
              <a:t>із</a:t>
            </a:r>
            <a:r>
              <a:rPr lang="ru-RU" sz="5600" dirty="0"/>
              <a:t> </a:t>
            </a:r>
            <a:r>
              <a:rPr lang="ru-RU" sz="5600" dirty="0" err="1"/>
              <a:t>виховання</a:t>
            </a:r>
            <a:r>
              <a:rPr lang="ru-RU" sz="5600" dirty="0"/>
              <a:t> </a:t>
            </a:r>
            <a:r>
              <a:rPr lang="ru-RU" sz="5600" dirty="0" err="1"/>
              <a:t>дитини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и) </a:t>
            </a:r>
            <a:r>
              <a:rPr lang="ru-RU" sz="5600" dirty="0" err="1"/>
              <a:t>втрата</a:t>
            </a:r>
            <a:r>
              <a:rPr lang="ru-RU" sz="5600" dirty="0"/>
              <a:t> </a:t>
            </a:r>
            <a:r>
              <a:rPr lang="ru-RU" sz="5600" dirty="0" err="1"/>
              <a:t>соціальних</a:t>
            </a:r>
            <a:r>
              <a:rPr lang="ru-RU" sz="5600" dirty="0"/>
              <a:t> </a:t>
            </a:r>
            <a:r>
              <a:rPr lang="ru-RU" sz="5600" dirty="0" err="1"/>
              <a:t>зв’язків</a:t>
            </a:r>
            <a:r>
              <a:rPr lang="ru-RU" sz="5600" dirty="0"/>
              <a:t>, у тому </a:t>
            </a:r>
            <a:r>
              <a:rPr lang="ru-RU" sz="5600" dirty="0" err="1"/>
              <a:t>числі</a:t>
            </a:r>
            <a:r>
              <a:rPr lang="ru-RU" sz="5600" dirty="0"/>
              <a:t> </a:t>
            </a:r>
            <a:r>
              <a:rPr lang="ru-RU" sz="5600" dirty="0" err="1"/>
              <a:t>під</a:t>
            </a:r>
            <a:r>
              <a:rPr lang="ru-RU" sz="5600" dirty="0"/>
              <a:t> час </a:t>
            </a:r>
            <a:r>
              <a:rPr lang="ru-RU" sz="5600" dirty="0" err="1"/>
              <a:t>перебування</a:t>
            </a:r>
            <a:r>
              <a:rPr lang="ru-RU" sz="5600" dirty="0"/>
              <a:t> в </a:t>
            </a:r>
            <a:r>
              <a:rPr lang="ru-RU" sz="5600" dirty="0" err="1"/>
              <a:t>місцях</a:t>
            </a:r>
            <a:r>
              <a:rPr lang="ru-RU" sz="5600" dirty="0"/>
              <a:t> </a:t>
            </a:r>
            <a:r>
              <a:rPr lang="ru-RU" sz="5600" dirty="0" err="1"/>
              <a:t>позбавлення</a:t>
            </a:r>
            <a:r>
              <a:rPr lang="ru-RU" sz="5600" dirty="0"/>
              <a:t> </a:t>
            </a:r>
            <a:r>
              <a:rPr lang="ru-RU" sz="5600" dirty="0" err="1"/>
              <a:t>волі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і) </a:t>
            </a:r>
            <a:r>
              <a:rPr lang="ru-RU" sz="5600" dirty="0" err="1"/>
              <a:t>жорстоке</a:t>
            </a:r>
            <a:r>
              <a:rPr lang="ru-RU" sz="5600" dirty="0"/>
              <a:t> </a:t>
            </a:r>
            <a:r>
              <a:rPr lang="ru-RU" sz="5600" dirty="0" err="1"/>
              <a:t>поводження</a:t>
            </a:r>
            <a:r>
              <a:rPr lang="ru-RU" sz="5600" dirty="0"/>
              <a:t> з </a:t>
            </a:r>
            <a:r>
              <a:rPr lang="ru-RU" sz="5600" dirty="0" err="1"/>
              <a:t>дитиною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ї) </a:t>
            </a:r>
            <a:r>
              <a:rPr lang="ru-RU" sz="5600" dirty="0" err="1"/>
              <a:t>насильство</a:t>
            </a:r>
            <a:r>
              <a:rPr lang="ru-RU" sz="5600" dirty="0"/>
              <a:t> за </a:t>
            </a:r>
            <a:r>
              <a:rPr lang="ru-RU" sz="5600" dirty="0" err="1"/>
              <a:t>ознакою</a:t>
            </a:r>
            <a:r>
              <a:rPr lang="ru-RU" sz="5600" dirty="0"/>
              <a:t> </a:t>
            </a:r>
            <a:r>
              <a:rPr lang="ru-RU" sz="5600" dirty="0" err="1"/>
              <a:t>статі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й) </a:t>
            </a:r>
            <a:r>
              <a:rPr lang="ru-RU" sz="5600" dirty="0" err="1"/>
              <a:t>домашнє</a:t>
            </a:r>
            <a:r>
              <a:rPr lang="ru-RU" sz="5600" dirty="0"/>
              <a:t> </a:t>
            </a:r>
            <a:r>
              <a:rPr lang="ru-RU" sz="5600" dirty="0" err="1"/>
              <a:t>насильство</a:t>
            </a:r>
            <a:r>
              <a:rPr lang="ru-RU" sz="5600" dirty="0"/>
              <a:t>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к) </a:t>
            </a:r>
            <a:r>
              <a:rPr lang="ru-RU" sz="5600" dirty="0" err="1"/>
              <a:t>потрапляння</a:t>
            </a:r>
            <a:r>
              <a:rPr lang="ru-RU" sz="5600" dirty="0"/>
              <a:t> в </a:t>
            </a:r>
            <a:r>
              <a:rPr lang="ru-RU" sz="5600" dirty="0" err="1"/>
              <a:t>ситуацію</a:t>
            </a:r>
            <a:r>
              <a:rPr lang="ru-RU" sz="5600" dirty="0"/>
              <a:t> </a:t>
            </a:r>
            <a:r>
              <a:rPr lang="ru-RU" sz="5600" dirty="0" err="1"/>
              <a:t>торгівлі</a:t>
            </a:r>
            <a:r>
              <a:rPr lang="ru-RU" sz="5600" dirty="0"/>
              <a:t> людьми; </a:t>
            </a:r>
          </a:p>
          <a:p>
            <a:pPr>
              <a:spcBef>
                <a:spcPts val="0"/>
              </a:spcBef>
            </a:pPr>
            <a:r>
              <a:rPr lang="ru-RU" sz="5600" dirty="0"/>
              <a:t>л) шкода, </a:t>
            </a:r>
            <a:r>
              <a:rPr lang="ru-RU" sz="5600" dirty="0" err="1"/>
              <a:t>завдана</a:t>
            </a:r>
            <a:r>
              <a:rPr lang="ru-RU" sz="5600" dirty="0"/>
              <a:t> </a:t>
            </a:r>
            <a:r>
              <a:rPr lang="ru-RU" sz="5600" dirty="0" err="1"/>
              <a:t>пожежею</a:t>
            </a:r>
            <a:r>
              <a:rPr lang="ru-RU" sz="5600" dirty="0"/>
              <a:t>, </a:t>
            </a:r>
            <a:r>
              <a:rPr lang="ru-RU" sz="5600" dirty="0" err="1"/>
              <a:t>стихійним</a:t>
            </a:r>
            <a:r>
              <a:rPr lang="ru-RU" sz="5600" dirty="0"/>
              <a:t> лихом, катастрофою, </a:t>
            </a:r>
            <a:r>
              <a:rPr lang="ru-RU" sz="5600" dirty="0" err="1"/>
              <a:t>бойовими</a:t>
            </a:r>
            <a:r>
              <a:rPr lang="ru-RU" sz="5600" dirty="0"/>
              <a:t> </a:t>
            </a:r>
            <a:r>
              <a:rPr lang="ru-RU" sz="5600" dirty="0" err="1"/>
              <a:t>діями</a:t>
            </a:r>
            <a:r>
              <a:rPr lang="ru-RU" sz="5600" dirty="0"/>
              <a:t>, </a:t>
            </a:r>
            <a:r>
              <a:rPr lang="ru-RU" sz="5600" dirty="0" err="1"/>
              <a:t>терористичним</a:t>
            </a:r>
            <a:r>
              <a:rPr lang="ru-RU" sz="5600" dirty="0"/>
              <a:t> актом, </a:t>
            </a:r>
            <a:r>
              <a:rPr lang="ru-RU" sz="5600" dirty="0" err="1"/>
              <a:t>збройним</a:t>
            </a:r>
            <a:r>
              <a:rPr lang="ru-RU" sz="5600" dirty="0"/>
              <a:t> </a:t>
            </a:r>
            <a:r>
              <a:rPr lang="ru-RU" sz="5600" dirty="0" err="1"/>
              <a:t>конфліктом</a:t>
            </a:r>
            <a:r>
              <a:rPr lang="ru-RU" sz="5600" dirty="0"/>
              <a:t>, </a:t>
            </a:r>
            <a:r>
              <a:rPr lang="ru-RU" sz="5600" dirty="0" err="1"/>
              <a:t>тимчасовою</a:t>
            </a:r>
            <a:r>
              <a:rPr lang="ru-RU" sz="5600" dirty="0"/>
              <a:t> </a:t>
            </a:r>
            <a:r>
              <a:rPr lang="ru-RU" sz="5600" dirty="0" err="1"/>
              <a:t>окупацією</a:t>
            </a:r>
            <a:r>
              <a:rPr lang="ru-RU" sz="5600" dirty="0"/>
              <a:t> (</a:t>
            </a:r>
            <a:r>
              <a:rPr lang="en-US" sz="5600" dirty="0"/>
              <a:t>https://zakon.rada.gov.ua/laws/show/2671-19#Text).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08650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51F86B-87AE-1743-7362-7850C0AD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Вразливі групи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84D79D-1F83-AE28-6738-273B2C40795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	</a:t>
            </a:r>
            <a:r>
              <a:rPr lang="ru-RU" sz="2900" dirty="0"/>
              <a:t>людей з </a:t>
            </a:r>
            <a:r>
              <a:rPr lang="ru-RU" sz="2900" dirty="0" err="1"/>
              <a:t>інвалідністю</a:t>
            </a:r>
            <a:r>
              <a:rPr lang="ru-RU" sz="2900" dirty="0"/>
              <a:t>;</a:t>
            </a:r>
          </a:p>
          <a:p>
            <a:r>
              <a:rPr lang="ru-RU" sz="2900" dirty="0"/>
              <a:t>	людей </a:t>
            </a:r>
            <a:r>
              <a:rPr lang="ru-RU" sz="2900" dirty="0" err="1"/>
              <a:t>із</a:t>
            </a:r>
            <a:r>
              <a:rPr lang="ru-RU" sz="2900" dirty="0"/>
              <a:t> алкогольною </a:t>
            </a:r>
            <a:r>
              <a:rPr lang="ru-RU" sz="2900" dirty="0" err="1"/>
              <a:t>або</a:t>
            </a:r>
            <a:r>
              <a:rPr lang="ru-RU" sz="2900" dirty="0"/>
              <a:t> </a:t>
            </a:r>
            <a:r>
              <a:rPr lang="ru-RU" sz="2900" dirty="0" err="1"/>
              <a:t>наркотичною</a:t>
            </a:r>
            <a:r>
              <a:rPr lang="ru-RU" sz="2900" dirty="0"/>
              <a:t> </a:t>
            </a:r>
            <a:r>
              <a:rPr lang="ru-RU" sz="2900" dirty="0" err="1"/>
              <a:t>залежністю</a:t>
            </a:r>
            <a:r>
              <a:rPr lang="ru-RU" sz="2900" dirty="0"/>
              <a:t>;</a:t>
            </a:r>
          </a:p>
          <a:p>
            <a:r>
              <a:rPr lang="ru-RU" sz="2900" dirty="0"/>
              <a:t>	ВІЛ-</a:t>
            </a:r>
            <a:r>
              <a:rPr lang="ru-RU" sz="2900" dirty="0" err="1"/>
              <a:t>позитивних</a:t>
            </a:r>
            <a:r>
              <a:rPr lang="ru-RU" sz="2900" dirty="0"/>
              <a:t> людей;</a:t>
            </a:r>
          </a:p>
          <a:p>
            <a:r>
              <a:rPr lang="ru-RU" sz="2900" dirty="0"/>
              <a:t>	</a:t>
            </a:r>
            <a:r>
              <a:rPr lang="ru-RU" sz="2900" dirty="0" err="1"/>
              <a:t>бездомних</a:t>
            </a:r>
            <a:r>
              <a:rPr lang="ru-RU" sz="2900" dirty="0"/>
              <a:t>;</a:t>
            </a:r>
          </a:p>
          <a:p>
            <a:r>
              <a:rPr lang="ru-RU" sz="2900" dirty="0"/>
              <a:t>	секс-</a:t>
            </a:r>
            <a:r>
              <a:rPr lang="ru-RU" sz="2900" dirty="0" err="1"/>
              <a:t>працівниць</a:t>
            </a:r>
            <a:r>
              <a:rPr lang="ru-RU" sz="2900" dirty="0"/>
              <a:t>;</a:t>
            </a:r>
          </a:p>
          <a:p>
            <a:r>
              <a:rPr lang="ru-RU" sz="2900" dirty="0"/>
              <a:t>	</a:t>
            </a:r>
            <a:r>
              <a:rPr lang="ru-RU" sz="2900" dirty="0" err="1"/>
              <a:t>окремі</a:t>
            </a:r>
            <a:r>
              <a:rPr lang="ru-RU" sz="2900" dirty="0"/>
              <a:t> </a:t>
            </a:r>
            <a:r>
              <a:rPr lang="ru-RU" sz="2900" dirty="0" err="1"/>
              <a:t>расові</a:t>
            </a:r>
            <a:r>
              <a:rPr lang="ru-RU" sz="2900" dirty="0"/>
              <a:t>, </a:t>
            </a:r>
            <a:r>
              <a:rPr lang="ru-RU" sz="2900" dirty="0" err="1"/>
              <a:t>національні</a:t>
            </a:r>
            <a:r>
              <a:rPr lang="ru-RU" sz="2900" dirty="0"/>
              <a:t> </a:t>
            </a:r>
            <a:r>
              <a:rPr lang="ru-RU" sz="2900" dirty="0" err="1"/>
              <a:t>спільноти</a:t>
            </a:r>
            <a:r>
              <a:rPr lang="ru-RU" sz="2900" dirty="0"/>
              <a:t>: </a:t>
            </a:r>
            <a:r>
              <a:rPr lang="ru-RU" sz="2900" dirty="0" err="1"/>
              <a:t>темношкірі</a:t>
            </a:r>
            <a:r>
              <a:rPr lang="ru-RU" sz="2900" dirty="0"/>
              <a:t> люди, </a:t>
            </a:r>
            <a:r>
              <a:rPr lang="ru-RU" sz="2900" dirty="0" err="1"/>
              <a:t>роми</a:t>
            </a:r>
            <a:r>
              <a:rPr lang="ru-RU" sz="2900" dirty="0"/>
              <a:t>, </a:t>
            </a:r>
            <a:r>
              <a:rPr lang="ru-RU" sz="2900" dirty="0" err="1"/>
              <a:t>кримські</a:t>
            </a:r>
            <a:r>
              <a:rPr lang="ru-RU" sz="2900" dirty="0"/>
              <a:t> </a:t>
            </a:r>
            <a:r>
              <a:rPr lang="ru-RU" sz="2900" dirty="0" err="1"/>
              <a:t>татари</a:t>
            </a:r>
            <a:r>
              <a:rPr lang="ru-RU" sz="2900" dirty="0"/>
              <a:t>, </a:t>
            </a:r>
            <a:r>
              <a:rPr lang="ru-RU" sz="2900" dirty="0" err="1"/>
              <a:t>євреї</a:t>
            </a:r>
            <a:r>
              <a:rPr lang="ru-RU" sz="2900" dirty="0"/>
              <a:t>;</a:t>
            </a:r>
          </a:p>
          <a:p>
            <a:r>
              <a:rPr lang="ru-RU" sz="2900" dirty="0"/>
              <a:t>	</a:t>
            </a:r>
            <a:r>
              <a:rPr lang="ru-RU" sz="2900" dirty="0" err="1"/>
              <a:t>тимчасово</a:t>
            </a:r>
            <a:r>
              <a:rPr lang="ru-RU" sz="2900" dirty="0"/>
              <a:t> </a:t>
            </a:r>
            <a:r>
              <a:rPr lang="ru-RU" sz="2900" dirty="0" err="1"/>
              <a:t>переселених</a:t>
            </a:r>
            <a:r>
              <a:rPr lang="ru-RU" sz="2900" dirty="0"/>
              <a:t> особи;</a:t>
            </a:r>
          </a:p>
          <a:p>
            <a:r>
              <a:rPr lang="ru-RU" sz="2900" dirty="0"/>
              <a:t>	</a:t>
            </a:r>
            <a:r>
              <a:rPr lang="ru-RU" sz="2900" dirty="0" err="1"/>
              <a:t>дітей</a:t>
            </a:r>
            <a:r>
              <a:rPr lang="ru-RU" sz="2900" dirty="0"/>
              <a:t>;</a:t>
            </a:r>
          </a:p>
          <a:p>
            <a:r>
              <a:rPr lang="ru-RU" sz="2900" dirty="0"/>
              <a:t>	</a:t>
            </a:r>
            <a:r>
              <a:rPr lang="ru-RU" sz="2900" dirty="0" err="1"/>
              <a:t>гомосексуальних</a:t>
            </a:r>
            <a:r>
              <a:rPr lang="ru-RU" sz="2900" dirty="0"/>
              <a:t> людей та </a:t>
            </a:r>
            <a:r>
              <a:rPr lang="ru-RU" sz="2900" dirty="0" err="1"/>
              <a:t>представників</a:t>
            </a:r>
            <a:r>
              <a:rPr lang="ru-RU" sz="2900" dirty="0"/>
              <a:t> </a:t>
            </a:r>
            <a:r>
              <a:rPr lang="ru-RU" sz="2900" dirty="0" err="1"/>
              <a:t>інших</a:t>
            </a:r>
            <a:r>
              <a:rPr lang="ru-RU" sz="2900" dirty="0"/>
              <a:t> </a:t>
            </a:r>
            <a:r>
              <a:rPr lang="ru-RU" sz="2900" dirty="0" err="1"/>
              <a:t>груп</a:t>
            </a:r>
            <a:r>
              <a:rPr lang="ru-RU" sz="2900" dirty="0"/>
              <a:t> ЛГБТКІ-</a:t>
            </a:r>
            <a:r>
              <a:rPr lang="ru-RU" sz="2900" dirty="0" err="1"/>
              <a:t>спільнольноти</a:t>
            </a:r>
            <a:r>
              <a:rPr lang="ru-RU" sz="2900" dirty="0"/>
              <a:t>; </a:t>
            </a:r>
          </a:p>
          <a:p>
            <a:r>
              <a:rPr lang="ru-RU" sz="2900" dirty="0"/>
              <a:t>	людей в </a:t>
            </a:r>
            <a:r>
              <a:rPr lang="ru-RU" sz="2900" dirty="0" err="1"/>
              <a:t>місцях</a:t>
            </a:r>
            <a:r>
              <a:rPr lang="ru-RU" sz="2900" dirty="0"/>
              <a:t> </a:t>
            </a:r>
            <a:r>
              <a:rPr lang="ru-RU" sz="2900" dirty="0" err="1"/>
              <a:t>несвободи</a:t>
            </a:r>
            <a:r>
              <a:rPr lang="ru-RU" sz="2900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1788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CD97F6-E8E6-2648-3A2E-1DE9B266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У </a:t>
            </a:r>
            <a:r>
              <a:rPr lang="ru-RU" sz="2800" dirty="0" err="1"/>
              <a:t>роботі</a:t>
            </a:r>
            <a:r>
              <a:rPr lang="ru-RU" sz="2800" dirty="0"/>
              <a:t> </a:t>
            </a:r>
            <a:r>
              <a:rPr lang="ru-RU" sz="2800" dirty="0" err="1"/>
              <a:t>журналіста</a:t>
            </a:r>
            <a:r>
              <a:rPr lang="ru-RU" sz="2800" dirty="0"/>
              <a:t>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створення</a:t>
            </a:r>
            <a:r>
              <a:rPr lang="ru-RU" sz="2800" dirty="0"/>
              <a:t> </a:t>
            </a:r>
            <a:r>
              <a:rPr lang="ru-RU" sz="2800" dirty="0" err="1"/>
              <a:t>матеріалу</a:t>
            </a:r>
            <a:r>
              <a:rPr lang="ru-RU" sz="2800" dirty="0"/>
              <a:t>, в </a:t>
            </a:r>
            <a:r>
              <a:rPr lang="ru-RU" sz="2800" dirty="0" err="1"/>
              <a:t>якому</a:t>
            </a:r>
            <a:r>
              <a:rPr lang="ru-RU" sz="2800" dirty="0"/>
              <a:t> </a:t>
            </a:r>
            <a:r>
              <a:rPr lang="ru-RU" sz="2800" dirty="0" err="1"/>
              <a:t>розглядаються</a:t>
            </a:r>
            <a:r>
              <a:rPr lang="ru-RU" sz="2800" dirty="0"/>
              <a:t> </a:t>
            </a:r>
            <a:r>
              <a:rPr lang="ru-RU" sz="2800" dirty="0" err="1"/>
              <a:t>проблеми</a:t>
            </a:r>
            <a:r>
              <a:rPr lang="ru-RU" sz="2800" dirty="0"/>
              <a:t> </a:t>
            </a:r>
            <a:r>
              <a:rPr lang="ru-RU" sz="2800" dirty="0" err="1"/>
              <a:t>вразливих</a:t>
            </a:r>
            <a:r>
              <a:rPr lang="ru-RU" sz="2800" dirty="0"/>
              <a:t> </a:t>
            </a:r>
            <a:r>
              <a:rPr lang="ru-RU" sz="2800" dirty="0" err="1"/>
              <a:t>груп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згадуються</a:t>
            </a:r>
            <a:r>
              <a:rPr lang="ru-RU" sz="2800" dirty="0"/>
              <a:t> особи, </a:t>
            </a:r>
            <a:r>
              <a:rPr lang="ru-RU" sz="2800" dirty="0" err="1"/>
              <a:t>що</a:t>
            </a:r>
            <a:r>
              <a:rPr lang="ru-RU" sz="2800" dirty="0"/>
              <a:t> належать до </a:t>
            </a:r>
            <a:r>
              <a:rPr lang="ru-RU" sz="2800" dirty="0" err="1"/>
              <a:t>вразливих</a:t>
            </a:r>
            <a:r>
              <a:rPr lang="ru-RU" sz="2800" dirty="0"/>
              <a:t> </a:t>
            </a:r>
            <a:r>
              <a:rPr lang="ru-RU" sz="2800" dirty="0" err="1"/>
              <a:t>груп</a:t>
            </a:r>
            <a:r>
              <a:rPr lang="ru-RU" sz="2800" dirty="0"/>
              <a:t>, </a:t>
            </a:r>
            <a:r>
              <a:rPr lang="ru-RU" sz="2800" dirty="0" err="1"/>
              <a:t>варто</a:t>
            </a:r>
            <a:r>
              <a:rPr lang="ru-RU" sz="2800" dirty="0"/>
              <a:t> </a:t>
            </a:r>
            <a:r>
              <a:rPr lang="ru-RU" sz="2800" dirty="0" err="1"/>
              <a:t>дотримуватись</a:t>
            </a:r>
            <a:r>
              <a:rPr lang="ru-RU" sz="2800" dirty="0"/>
              <a:t> таких </a:t>
            </a:r>
            <a:r>
              <a:rPr lang="ru-RU" sz="2800" dirty="0" err="1"/>
              <a:t>основних</a:t>
            </a:r>
            <a:r>
              <a:rPr lang="ru-RU" sz="2800" dirty="0"/>
              <a:t> правил:</a:t>
            </a:r>
            <a:endParaRPr lang="ru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364558-114A-E13D-AAB2-65CEE249FEC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1.	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коректну</a:t>
            </a:r>
            <a:r>
              <a:rPr lang="ru-RU" dirty="0"/>
              <a:t> лексику (</a:t>
            </a:r>
            <a:r>
              <a:rPr lang="ru-RU" dirty="0" err="1"/>
              <a:t>уникати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ворожнечі</a:t>
            </a:r>
            <a:r>
              <a:rPr lang="ru-RU" dirty="0"/>
              <a:t>), бути </a:t>
            </a:r>
            <a:r>
              <a:rPr lang="ru-RU" dirty="0" err="1"/>
              <a:t>точним</a:t>
            </a:r>
            <a:r>
              <a:rPr lang="ru-RU" dirty="0"/>
              <a:t>, </a:t>
            </a:r>
            <a:r>
              <a:rPr lang="ru-RU" dirty="0" err="1"/>
              <a:t>аргументовано</a:t>
            </a:r>
            <a:r>
              <a:rPr lang="ru-RU" dirty="0"/>
              <a:t> </a:t>
            </a:r>
            <a:r>
              <a:rPr lang="ru-RU" dirty="0" err="1"/>
              <a:t>викладати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чесним</a:t>
            </a:r>
            <a:r>
              <a:rPr lang="ru-RU" dirty="0"/>
              <a:t> шляхом.</a:t>
            </a:r>
          </a:p>
          <a:p>
            <a:r>
              <a:rPr lang="ru-RU" dirty="0"/>
              <a:t>2.	</a:t>
            </a:r>
            <a:r>
              <a:rPr lang="ru-RU" dirty="0" err="1"/>
              <a:t>Перевірити</a:t>
            </a:r>
            <a:r>
              <a:rPr lang="ru-RU" dirty="0"/>
              <a:t> як </a:t>
            </a:r>
            <a:r>
              <a:rPr lang="ru-RU" dirty="0" err="1"/>
              <a:t>вплине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 на долю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героїв</a:t>
            </a:r>
            <a:r>
              <a:rPr lang="ru-RU" dirty="0"/>
              <a:t> зараз і через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r>
              <a:rPr lang="ru-RU" dirty="0"/>
              <a:t>3.	Бути </a:t>
            </a:r>
            <a:r>
              <a:rPr lang="ru-RU" dirty="0" err="1"/>
              <a:t>вільним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емоцій</a:t>
            </a:r>
            <a:r>
              <a:rPr lang="ru-RU" dirty="0"/>
              <a:t>, </a:t>
            </a:r>
            <a:r>
              <a:rPr lang="ru-RU" dirty="0" err="1"/>
              <a:t>упереджень</a:t>
            </a:r>
            <a:r>
              <a:rPr lang="ru-RU" dirty="0"/>
              <a:t>, </a:t>
            </a:r>
            <a:r>
              <a:rPr lang="ru-RU" dirty="0" err="1"/>
              <a:t>стереотипів</a:t>
            </a:r>
            <a:r>
              <a:rPr lang="ru-RU" dirty="0"/>
              <a:t>.</a:t>
            </a:r>
          </a:p>
          <a:p>
            <a:r>
              <a:rPr lang="ru-RU" dirty="0"/>
              <a:t>4.	</a:t>
            </a:r>
            <a:r>
              <a:rPr lang="ru-RU" dirty="0" err="1"/>
              <a:t>Артикулювати</a:t>
            </a:r>
            <a:r>
              <a:rPr lang="ru-RU" dirty="0"/>
              <a:t> для </a:t>
            </a:r>
            <a:r>
              <a:rPr lang="ru-RU" dirty="0" err="1"/>
              <a:t>суспільства</a:t>
            </a:r>
            <a:r>
              <a:rPr lang="ru-RU" dirty="0"/>
              <a:t> права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антидискримінаційної</a:t>
            </a:r>
            <a:r>
              <a:rPr lang="ru-RU" dirty="0"/>
              <a:t> практики.</a:t>
            </a:r>
          </a:p>
          <a:p>
            <a:r>
              <a:rPr lang="ru-RU" dirty="0"/>
              <a:t>5.	</a:t>
            </a:r>
            <a:r>
              <a:rPr lang="ru-RU" dirty="0" err="1"/>
              <a:t>Говорити</a:t>
            </a:r>
            <a:r>
              <a:rPr lang="ru-RU" dirty="0"/>
              <a:t> про </a:t>
            </a:r>
            <a:r>
              <a:rPr lang="ru-RU" dirty="0" err="1"/>
              <a:t>окрему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доносячи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образ до </a:t>
            </a:r>
            <a:r>
              <a:rPr lang="ru-RU" dirty="0" err="1"/>
              <a:t>всіх</a:t>
            </a:r>
            <a:r>
              <a:rPr lang="ru-RU" dirty="0"/>
              <a:t>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254750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F820C5-52FC-4810-4864-7D5BD56E0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Хейт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5E00C5-83FD-D22B-EED9-B6AF0D12D87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/>
              <a:t>Якщо</a:t>
            </a:r>
            <a:r>
              <a:rPr lang="ru-RU" dirty="0"/>
              <a:t> у далекому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хейту</a:t>
            </a:r>
            <a:r>
              <a:rPr lang="ru-RU" dirty="0"/>
              <a:t> – чутки, </a:t>
            </a:r>
            <a:r>
              <a:rPr lang="ru-RU" dirty="0" err="1"/>
              <a:t>виступи</a:t>
            </a:r>
            <a:r>
              <a:rPr lang="ru-RU" dirty="0"/>
              <a:t> на </a:t>
            </a:r>
            <a:r>
              <a:rPr lang="ru-RU" dirty="0" err="1"/>
              <a:t>площах</a:t>
            </a:r>
            <a:r>
              <a:rPr lang="ru-RU" dirty="0"/>
              <a:t>, </a:t>
            </a:r>
            <a:r>
              <a:rPr lang="ru-RU" dirty="0" err="1"/>
              <a:t>друк</a:t>
            </a:r>
            <a:r>
              <a:rPr lang="ru-RU" dirty="0"/>
              <a:t> –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доволі</a:t>
            </a:r>
            <a:r>
              <a:rPr lang="ru-RU" dirty="0"/>
              <a:t> простим, то, </a:t>
            </a:r>
            <a:r>
              <a:rPr lang="ru-RU" dirty="0" err="1"/>
              <a:t>починаючи</a:t>
            </a:r>
            <a:r>
              <a:rPr lang="ru-RU" dirty="0"/>
              <a:t> з </a:t>
            </a:r>
            <a:r>
              <a:rPr lang="en-US" dirty="0"/>
              <a:t>XX </a:t>
            </a:r>
            <a:r>
              <a:rPr lang="ru-RU" dirty="0" err="1"/>
              <a:t>сторіччя</a:t>
            </a:r>
            <a:r>
              <a:rPr lang="ru-RU" dirty="0"/>
              <a:t>,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проповідників</a:t>
            </a:r>
            <a:r>
              <a:rPr lang="ru-RU" dirty="0"/>
              <a:t> та </a:t>
            </a:r>
            <a:r>
              <a:rPr lang="ru-RU" dirty="0" err="1"/>
              <a:t>глашатаїв</a:t>
            </a:r>
            <a:r>
              <a:rPr lang="ru-RU" dirty="0"/>
              <a:t> </a:t>
            </a:r>
            <a:r>
              <a:rPr lang="ru-RU" dirty="0" err="1"/>
              <a:t>масову</a:t>
            </a:r>
            <a:r>
              <a:rPr lang="ru-RU" dirty="0"/>
              <a:t> </a:t>
            </a:r>
            <a:r>
              <a:rPr lang="ru-RU" dirty="0" err="1"/>
              <a:t>істерію</a:t>
            </a:r>
            <a:r>
              <a:rPr lang="ru-RU" dirty="0"/>
              <a:t> та ненависть </a:t>
            </a:r>
            <a:r>
              <a:rPr lang="ru-RU" dirty="0" err="1"/>
              <a:t>нагнітали</a:t>
            </a:r>
            <a:r>
              <a:rPr lang="ru-RU" dirty="0"/>
              <a:t> </a:t>
            </a:r>
            <a:r>
              <a:rPr lang="ru-RU" dirty="0" err="1"/>
              <a:t>телебачення</a:t>
            </a:r>
            <a:r>
              <a:rPr lang="ru-RU" dirty="0"/>
              <a:t> та </a:t>
            </a:r>
            <a:r>
              <a:rPr lang="ru-RU" dirty="0" err="1"/>
              <a:t>радіо</a:t>
            </a:r>
            <a:r>
              <a:rPr lang="ru-RU" dirty="0"/>
              <a:t>.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релігійні</a:t>
            </a:r>
            <a:r>
              <a:rPr lang="ru-RU" dirty="0"/>
              <a:t> </a:t>
            </a:r>
            <a:r>
              <a:rPr lang="ru-RU" dirty="0" err="1"/>
              <a:t>діячі</a:t>
            </a:r>
            <a:r>
              <a:rPr lang="ru-RU" dirty="0"/>
              <a:t> все так само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маніпулюють</a:t>
            </a:r>
            <a:r>
              <a:rPr lang="ru-RU" dirty="0"/>
              <a:t> </a:t>
            </a:r>
            <a:r>
              <a:rPr lang="ru-RU" dirty="0" err="1"/>
              <a:t>поведінкою</a:t>
            </a:r>
            <a:r>
              <a:rPr lang="ru-RU" dirty="0"/>
              <a:t> та </a:t>
            </a:r>
            <a:r>
              <a:rPr lang="ru-RU" dirty="0" err="1"/>
              <a:t>почуттями</a:t>
            </a:r>
            <a:r>
              <a:rPr lang="ru-RU" dirty="0"/>
              <a:t> </a:t>
            </a:r>
            <a:r>
              <a:rPr lang="ru-RU" dirty="0" err="1"/>
              <a:t>мільйонів</a:t>
            </a:r>
            <a:r>
              <a:rPr lang="ru-RU" dirty="0"/>
              <a:t>, але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, на жаль, приходить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згодом</a:t>
            </a:r>
            <a:r>
              <a:rPr lang="ru-RU" dirty="0"/>
              <a:t>.</a:t>
            </a:r>
          </a:p>
          <a:p>
            <a:r>
              <a:rPr lang="ru-RU" dirty="0"/>
              <a:t>З </a:t>
            </a:r>
            <a:r>
              <a:rPr lang="ru-RU" dirty="0" err="1"/>
              <a:t>появою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мереж </a:t>
            </a:r>
            <a:r>
              <a:rPr lang="ru-RU" dirty="0" err="1"/>
              <a:t>хейт</a:t>
            </a:r>
            <a:r>
              <a:rPr lang="ru-RU" dirty="0"/>
              <a:t> (</a:t>
            </a:r>
            <a:r>
              <a:rPr lang="ru-RU" dirty="0" err="1"/>
              <a:t>від</a:t>
            </a:r>
            <a:r>
              <a:rPr lang="ru-RU" dirty="0"/>
              <a:t> англ. </a:t>
            </a:r>
            <a:r>
              <a:rPr lang="en-US" dirty="0"/>
              <a:t>hate – </a:t>
            </a:r>
            <a:r>
              <a:rPr lang="ru-RU" dirty="0" err="1"/>
              <a:t>ненавидіти</a:t>
            </a:r>
            <a:r>
              <a:rPr lang="ru-RU" dirty="0"/>
              <a:t>) </a:t>
            </a:r>
            <a:r>
              <a:rPr lang="ru-RU" dirty="0" err="1"/>
              <a:t>отримав</a:t>
            </a:r>
            <a:r>
              <a:rPr lang="ru-RU" dirty="0"/>
              <a:t> </a:t>
            </a:r>
            <a:r>
              <a:rPr lang="ru-RU" dirty="0" err="1"/>
              <a:t>нове</a:t>
            </a:r>
            <a:r>
              <a:rPr lang="ru-RU" dirty="0"/>
              <a:t> </a:t>
            </a:r>
            <a:r>
              <a:rPr lang="ru-RU" dirty="0" err="1"/>
              <a:t>звучання</a:t>
            </a:r>
            <a:r>
              <a:rPr lang="ru-RU" dirty="0"/>
              <a:t>. Ми </a:t>
            </a:r>
            <a:r>
              <a:rPr lang="ru-RU" dirty="0" err="1"/>
              <a:t>оперуємо</a:t>
            </a:r>
            <a:r>
              <a:rPr lang="ru-RU" dirty="0"/>
              <a:t> </a:t>
            </a:r>
            <a:r>
              <a:rPr lang="ru-RU" dirty="0" err="1"/>
              <a:t>новими</a:t>
            </a:r>
            <a:r>
              <a:rPr lang="ru-RU" dirty="0"/>
              <a:t> </a:t>
            </a:r>
            <a:r>
              <a:rPr lang="ru-RU" dirty="0" err="1"/>
              <a:t>термінами</a:t>
            </a:r>
            <a:r>
              <a:rPr lang="ru-RU" dirty="0"/>
              <a:t> – </a:t>
            </a:r>
            <a:r>
              <a:rPr lang="ru-RU" dirty="0" err="1"/>
              <a:t>кібербулінг</a:t>
            </a:r>
            <a:r>
              <a:rPr lang="ru-RU" dirty="0"/>
              <a:t>, </a:t>
            </a:r>
            <a:r>
              <a:rPr lang="ru-RU" dirty="0" err="1"/>
              <a:t>хейтери</a:t>
            </a:r>
            <a:r>
              <a:rPr lang="ru-RU" dirty="0"/>
              <a:t>, </a:t>
            </a:r>
            <a:r>
              <a:rPr lang="ru-RU" dirty="0" err="1"/>
              <a:t>тролі</a:t>
            </a:r>
            <a:r>
              <a:rPr lang="ru-RU" dirty="0"/>
              <a:t>, </a:t>
            </a:r>
            <a:r>
              <a:rPr lang="ru-RU" dirty="0" err="1"/>
              <a:t>аб’юзер</a:t>
            </a:r>
            <a:r>
              <a:rPr lang="ru-RU" dirty="0"/>
              <a:t> – та </a:t>
            </a:r>
            <a:r>
              <a:rPr lang="ru-RU" dirty="0" err="1"/>
              <a:t>визнаємо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але все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залишаємося</a:t>
            </a:r>
            <a:r>
              <a:rPr lang="ru-RU" dirty="0"/>
              <a:t> </a:t>
            </a:r>
            <a:r>
              <a:rPr lang="ru-RU" dirty="0" err="1"/>
              <a:t>вразливими</a:t>
            </a:r>
            <a:r>
              <a:rPr lang="ru-RU" dirty="0"/>
              <a:t> до </a:t>
            </a:r>
            <a:r>
              <a:rPr lang="ru-RU" dirty="0" err="1"/>
              <a:t>агресивних</a:t>
            </a:r>
            <a:r>
              <a:rPr lang="ru-RU" dirty="0"/>
              <a:t> атак онлайн.</a:t>
            </a:r>
          </a:p>
          <a:p>
            <a:r>
              <a:rPr lang="en-US" dirty="0">
                <a:hlinkClick r:id="rId2"/>
              </a:rPr>
              <a:t>https://www.facebook.com/watch/?v=639785303552268</a:t>
            </a:r>
            <a:endParaRPr lang="uk-UA" dirty="0"/>
          </a:p>
          <a:p>
            <a:r>
              <a:rPr lang="ru-RU" dirty="0" err="1"/>
              <a:t>типовий</a:t>
            </a:r>
            <a:r>
              <a:rPr lang="ru-RU" dirty="0"/>
              <a:t> </a:t>
            </a:r>
            <a:r>
              <a:rPr lang="ru-RU" dirty="0" err="1"/>
              <a:t>хейтер</a:t>
            </a:r>
            <a:r>
              <a:rPr lang="ru-RU" dirty="0"/>
              <a:t>: Ненормативна лексика; Неконструктивна критика; Погрози; </a:t>
            </a:r>
            <a:r>
              <a:rPr lang="ru-RU" dirty="0" err="1"/>
              <a:t>Маніпулювання</a:t>
            </a:r>
            <a:r>
              <a:rPr lang="ru-RU" dirty="0"/>
              <a:t>; </a:t>
            </a:r>
            <a:r>
              <a:rPr lang="ru-RU" dirty="0" err="1"/>
              <a:t>Спотворення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8945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534E60-49FD-637B-2A98-66822A9D3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Хайп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583A99-A057-7419-9EFA-880C8985819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Слово хайп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якихось</a:t>
            </a:r>
            <a:r>
              <a:rPr lang="ru-RU" dirty="0"/>
              <a:t> </a:t>
            </a:r>
            <a:r>
              <a:rPr lang="ru-RU" dirty="0" err="1"/>
              <a:t>медійний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висвітлюються</a:t>
            </a:r>
            <a:r>
              <a:rPr lang="ru-RU" dirty="0"/>
              <a:t> в ЗМІ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інтернеті</a:t>
            </a:r>
            <a:r>
              <a:rPr lang="ru-RU" dirty="0"/>
              <a:t> (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чогось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когось</a:t>
            </a:r>
            <a:r>
              <a:rPr lang="ru-RU" dirty="0"/>
              <a:t> модного в даний момент).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ажіотаж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галас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роздмухують</a:t>
            </a:r>
            <a:r>
              <a:rPr lang="ru-RU" dirty="0"/>
              <a:t> (</a:t>
            </a:r>
            <a:r>
              <a:rPr lang="ru-RU" dirty="0" err="1"/>
              <a:t>піднімають</a:t>
            </a:r>
            <a:r>
              <a:rPr lang="ru-RU" dirty="0"/>
              <a:t>)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якоїсь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.</a:t>
            </a:r>
          </a:p>
          <a:p>
            <a:r>
              <a:rPr lang="ru-RU" dirty="0" err="1"/>
              <a:t>Істерики</a:t>
            </a:r>
            <a:r>
              <a:rPr lang="ru-RU" dirty="0"/>
              <a:t> часто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невиправдано</a:t>
            </a:r>
            <a:r>
              <a:rPr lang="ru-RU" dirty="0"/>
              <a:t> (на </a:t>
            </a:r>
            <a:r>
              <a:rPr lang="ru-RU" dirty="0" err="1"/>
              <a:t>порожньому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—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нічим</a:t>
            </a:r>
            <a:r>
              <a:rPr lang="ru-RU" dirty="0"/>
              <a:t> не </a:t>
            </a:r>
            <a:r>
              <a:rPr lang="ru-RU" dirty="0" err="1"/>
              <a:t>примітного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) і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покликана </a:t>
            </a:r>
            <a:r>
              <a:rPr lang="ru-RU" dirty="0" err="1"/>
              <a:t>характеризувати</a:t>
            </a:r>
            <a:r>
              <a:rPr lang="ru-RU" dirty="0"/>
              <a:t> </a:t>
            </a:r>
            <a:r>
              <a:rPr lang="ru-RU" dirty="0" err="1"/>
              <a:t>вираз</a:t>
            </a:r>
            <a:r>
              <a:rPr lang="ru-RU" dirty="0"/>
              <a:t> — «</a:t>
            </a:r>
            <a:r>
              <a:rPr lang="ru-RU" dirty="0" err="1"/>
              <a:t>нез’ясовно</a:t>
            </a:r>
            <a:r>
              <a:rPr lang="ru-RU" dirty="0"/>
              <a:t>, але хайп».</a:t>
            </a:r>
            <a:r>
              <a:rPr lang="ru-RU" dirty="0" err="1"/>
              <a:t>Згадайте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хайп (гвалт, </a:t>
            </a:r>
            <a:r>
              <a:rPr lang="ru-RU" dirty="0" err="1"/>
              <a:t>інформаційний</a:t>
            </a:r>
            <a:r>
              <a:rPr lang="ru-RU" dirty="0"/>
              <a:t> шум, </a:t>
            </a:r>
            <a:r>
              <a:rPr lang="ru-RU" dirty="0" err="1"/>
              <a:t>ажіотаж</a:t>
            </a:r>
            <a:r>
              <a:rPr lang="ru-RU" dirty="0"/>
              <a:t>) </a:t>
            </a:r>
            <a:r>
              <a:rPr lang="ru-RU" dirty="0" err="1"/>
              <a:t>свого</a:t>
            </a:r>
            <a:r>
              <a:rPr lang="ru-RU" dirty="0"/>
              <a:t> часу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піднятий</a:t>
            </a:r>
            <a:r>
              <a:rPr lang="ru-RU" dirty="0"/>
              <a:t>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гри</a:t>
            </a:r>
            <a:r>
              <a:rPr lang="ru-RU" dirty="0"/>
              <a:t> </a:t>
            </a:r>
            <a:r>
              <a:rPr lang="en-US" dirty="0" err="1"/>
              <a:t>Pokemon</a:t>
            </a:r>
            <a:r>
              <a:rPr lang="en-US" dirty="0"/>
              <a:t> Go (</a:t>
            </a:r>
            <a:r>
              <a:rPr lang="ru-RU" dirty="0"/>
              <a:t>в той час модного </a:t>
            </a:r>
            <a:r>
              <a:rPr lang="ru-RU" dirty="0" err="1"/>
              <a:t>захоплення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мала до велика).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привести в приклад </a:t>
            </a:r>
            <a:r>
              <a:rPr lang="ru-RU" dirty="0" err="1"/>
              <a:t>істерики</a:t>
            </a:r>
            <a:r>
              <a:rPr lang="ru-RU" dirty="0"/>
              <a:t> з приводу </a:t>
            </a:r>
            <a:r>
              <a:rPr lang="ru-RU" dirty="0" err="1"/>
              <a:t>якогось</a:t>
            </a:r>
            <a:r>
              <a:rPr lang="ru-RU" dirty="0"/>
              <a:t> новомодного гаджета (типу </a:t>
            </a:r>
            <a:r>
              <a:rPr lang="ru-RU" dirty="0" err="1"/>
              <a:t>спінера</a:t>
            </a:r>
            <a:r>
              <a:rPr lang="ru-RU" dirty="0"/>
              <a:t>), </a:t>
            </a:r>
            <a:r>
              <a:rPr lang="ru-RU" dirty="0" err="1"/>
              <a:t>додатки</a:t>
            </a:r>
            <a:r>
              <a:rPr lang="ru-RU" dirty="0"/>
              <a:t>, </a:t>
            </a:r>
            <a:r>
              <a:rPr lang="ru-RU" dirty="0" err="1"/>
              <a:t>ігри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якоїсь</a:t>
            </a:r>
            <a:r>
              <a:rPr lang="ru-RU" dirty="0"/>
              <a:t> </a:t>
            </a:r>
            <a:r>
              <a:rPr lang="ru-RU" dirty="0" err="1"/>
              <a:t>популярної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. Та й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модні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перерости</a:t>
            </a:r>
            <a:r>
              <a:rPr lang="ru-RU" dirty="0"/>
              <a:t> в </a:t>
            </a:r>
            <a:r>
              <a:rPr lang="en-US" dirty="0"/>
              <a:t>hype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інтернет</a:t>
            </a:r>
            <a:r>
              <a:rPr lang="ru-RU" dirty="0"/>
              <a:t>-мем </a:t>
            </a:r>
            <a:r>
              <a:rPr lang="ru-RU" dirty="0" err="1"/>
              <a:t>Ждун</a:t>
            </a:r>
            <a:r>
              <a:rPr lang="ru-RU" dirty="0"/>
              <a:t>).</a:t>
            </a:r>
          </a:p>
          <a:p>
            <a:r>
              <a:rPr lang="ru-RU" dirty="0"/>
              <a:t>Хайп – </a:t>
            </a:r>
            <a:r>
              <a:rPr lang="ru-RU" dirty="0" err="1"/>
              <a:t>піарити</a:t>
            </a:r>
            <a:r>
              <a:rPr lang="ru-RU" dirty="0"/>
              <a:t>, активно </a:t>
            </a:r>
            <a:r>
              <a:rPr lang="ru-RU" dirty="0" err="1"/>
              <a:t>рекламувати</a:t>
            </a:r>
            <a:r>
              <a:rPr lang="ru-RU" dirty="0"/>
              <a:t>, </a:t>
            </a:r>
            <a:r>
              <a:rPr lang="ru-RU" dirty="0" err="1"/>
              <a:t>просувати</a:t>
            </a:r>
            <a:r>
              <a:rPr lang="ru-RU" dirty="0"/>
              <a:t>, </a:t>
            </a:r>
            <a:r>
              <a:rPr lang="ru-RU" dirty="0" err="1"/>
              <a:t>піднімати</a:t>
            </a:r>
            <a:r>
              <a:rPr lang="ru-RU" dirty="0"/>
              <a:t> </a:t>
            </a:r>
            <a:r>
              <a:rPr lang="ru-RU" dirty="0" err="1"/>
              <a:t>Популярність</a:t>
            </a:r>
            <a:r>
              <a:rPr lang="ru-RU" dirty="0"/>
              <a:t>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кому-</a:t>
            </a:r>
            <a:r>
              <a:rPr lang="ru-RU" dirty="0" err="1"/>
              <a:t>небудь</a:t>
            </a:r>
            <a:r>
              <a:rPr lang="ru-RU" dirty="0"/>
              <a:t>, </a:t>
            </a:r>
            <a:r>
              <a:rPr lang="ru-RU" dirty="0" err="1"/>
              <a:t>розкручувати</a:t>
            </a:r>
            <a:r>
              <a:rPr lang="ru-RU" dirty="0"/>
              <a:t>, </a:t>
            </a:r>
            <a:r>
              <a:rPr lang="ru-RU" dirty="0" err="1"/>
              <a:t>роздувати</a:t>
            </a:r>
            <a:r>
              <a:rPr lang="ru-RU" dirty="0"/>
              <a:t>, </a:t>
            </a:r>
            <a:r>
              <a:rPr lang="ru-RU" dirty="0" err="1"/>
              <a:t>піднімати</a:t>
            </a:r>
            <a:r>
              <a:rPr lang="ru-RU" dirty="0"/>
              <a:t> шум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чогось</a:t>
            </a:r>
            <a:r>
              <a:rPr lang="ru-RU" dirty="0"/>
              <a:t> (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вірусний</a:t>
            </a:r>
            <a:r>
              <a:rPr lang="ru-RU" dirty="0"/>
              <a:t> маркетинг). </a:t>
            </a:r>
            <a:r>
              <a:rPr lang="ru-RU" dirty="0" err="1"/>
              <a:t>Хайпанути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прославитися</a:t>
            </a:r>
            <a:r>
              <a:rPr lang="ru-RU" dirty="0"/>
              <a:t> в </a:t>
            </a:r>
            <a:r>
              <a:rPr lang="ru-RU" dirty="0" err="1"/>
              <a:t>чому-небудь</a:t>
            </a:r>
            <a:r>
              <a:rPr lang="ru-RU" dirty="0"/>
              <a:t> і де-</a:t>
            </a:r>
            <a:r>
              <a:rPr lang="ru-RU" dirty="0" err="1"/>
              <a:t>небудь</a:t>
            </a:r>
            <a:r>
              <a:rPr lang="ru-RU" dirty="0"/>
              <a:t> (</a:t>
            </a:r>
            <a:r>
              <a:rPr lang="ru-RU" dirty="0" err="1"/>
              <a:t>зробити</a:t>
            </a:r>
            <a:r>
              <a:rPr lang="ru-RU" dirty="0"/>
              <a:t> фурор).</a:t>
            </a:r>
          </a:p>
          <a:p>
            <a:r>
              <a:rPr lang="en-US" dirty="0"/>
              <a:t>https://www.youtube.com/watch?v=EMXPg5pm3WA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18269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C71C7D-DA1F-87E1-EA55-E58AD63B3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Культура </a:t>
            </a:r>
            <a:r>
              <a:rPr lang="ru-RU" dirty="0" err="1"/>
              <a:t>скасування</a:t>
            </a:r>
            <a:r>
              <a:rPr lang="ru-RU" dirty="0"/>
              <a:t> (</a:t>
            </a:r>
            <a:r>
              <a:rPr lang="ru-RU" dirty="0" err="1"/>
              <a:t>кенселінг</a:t>
            </a:r>
            <a:r>
              <a:rPr lang="ru-RU" dirty="0"/>
              <a:t>)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3D0CB7-D5EE-56CA-DF24-5E30BB72BEF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https://www.youtube.com/watch?v=pXFe1aRpzMU</a:t>
            </a:r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8798654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22</TotalTime>
  <Words>745</Words>
  <Application>Microsoft Office PowerPoint</Application>
  <PresentationFormat>Широкоэкранный</PresentationFormat>
  <Paragraphs>48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Tw Cen MT</vt:lpstr>
      <vt:lpstr>Капля</vt:lpstr>
      <vt:lpstr>Чутливі теми в журналістиці</vt:lpstr>
      <vt:lpstr>Складні життєві обставини - обставини, що негативно впливають на життя, стан здоров’я та розвиток особи, функціонування сім’ї, які особа/сім’я не може подолати самостійно</vt:lpstr>
      <vt:lpstr>Вразливі групи</vt:lpstr>
      <vt:lpstr>У роботі журналіста під час створення матеріалу, в якому розглядаються проблеми вразливих груп або згадуються особи, що належать до вразливих груп, варто дотримуватись таких основних правил:</vt:lpstr>
      <vt:lpstr>Хейт</vt:lpstr>
      <vt:lpstr>Хайп</vt:lpstr>
      <vt:lpstr>Культура скасування (кенселінг)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Чутливі теми в журналістиці</dc:title>
  <dc:creator>Людмила Чернявская</dc:creator>
  <cp:lastModifiedBy>Людмила Чернявская</cp:lastModifiedBy>
  <cp:revision>1</cp:revision>
  <dcterms:created xsi:type="dcterms:W3CDTF">2022-09-26T18:19:51Z</dcterms:created>
  <dcterms:modified xsi:type="dcterms:W3CDTF">2022-09-26T18:42:43Z</dcterms:modified>
</cp:coreProperties>
</file>