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3"/>
  </p:notesMasterIdLst>
  <p:handoutMasterIdLst>
    <p:handoutMasterId r:id="rId24"/>
  </p:handoutMasterIdLst>
  <p:sldIdLst>
    <p:sldId id="264" r:id="rId5"/>
    <p:sldId id="313" r:id="rId6"/>
    <p:sldId id="314" r:id="rId7"/>
    <p:sldId id="315" r:id="rId8"/>
    <p:sldId id="316" r:id="rId9"/>
    <p:sldId id="317" r:id="rId10"/>
    <p:sldId id="318" r:id="rId11"/>
    <p:sldId id="319" r:id="rId12"/>
    <p:sldId id="320" r:id="rId13"/>
    <p:sldId id="321" r:id="rId14"/>
    <p:sldId id="322" r:id="rId15"/>
    <p:sldId id="323" r:id="rId16"/>
    <p:sldId id="324" r:id="rId17"/>
    <p:sldId id="325" r:id="rId18"/>
    <p:sldId id="326" r:id="rId19"/>
    <p:sldId id="327" r:id="rId20"/>
    <p:sldId id="330" r:id="rId21"/>
    <p:sldId id="328" r:id="rId22"/>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103" d="100"/>
          <a:sy n="103" d="100"/>
        </p:scale>
        <p:origin x="138" y="216"/>
      </p:cViewPr>
      <p:guideLst/>
    </p:cSldViewPr>
  </p:slideViewPr>
  <p:notesTextViewPr>
    <p:cViewPr>
      <p:scale>
        <a:sx n="1" d="1"/>
        <a:sy n="1" d="1"/>
      </p:scale>
      <p:origin x="0" y="0"/>
    </p:cViewPr>
  </p:notesTextViewPr>
  <p:notesViewPr>
    <p:cSldViewPr snapToGrid="0">
      <p:cViewPr varScale="1">
        <p:scale>
          <a:sx n="88" d="100"/>
          <a:sy n="88" d="100"/>
        </p:scale>
        <p:origin x="382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2B2DF4-1035-4474-9E4A-48FE254F603A}" type="datetime1">
              <a:rPr lang="ru-RU" smtClean="0"/>
              <a:t>25.09.2023</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C2C81B-5713-4BF2-BF89-CC2A9A5EAE54}" type="slidenum">
              <a:rPr lang="ru-RU" smtClean="0"/>
              <a:t>‹#›</a:t>
            </a:fld>
            <a:endParaRPr lang="ru-RU" dirty="0"/>
          </a:p>
        </p:txBody>
      </p:sp>
    </p:spTree>
    <p:extLst>
      <p:ext uri="{BB962C8B-B14F-4D97-AF65-F5344CB8AC3E}">
        <p14:creationId xmlns:p14="http://schemas.microsoft.com/office/powerpoint/2010/main" val="27998049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0"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ECEDD8-D6DA-4EF6-9BF8-B719F7C74165}" type="datetime1">
              <a:rPr lang="ru-RU" smtClean="0"/>
              <a:pPr/>
              <a:t>25.09.2023</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noProof="0"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noProof="0" dirty="0"/>
              <a:t>Щелкните, чтобы изменить стили текста образца слайда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0"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6456DE3-4E01-4AFD-AD42-42312842ED89}" type="slidenum">
              <a:rPr lang="ru-RU" noProof="0" smtClean="0"/>
              <a:t>‹#›</a:t>
            </a:fld>
            <a:endParaRPr lang="ru-RU" noProof="0" dirty="0"/>
          </a:p>
        </p:txBody>
      </p:sp>
    </p:spTree>
    <p:extLst>
      <p:ext uri="{BB962C8B-B14F-4D97-AF65-F5344CB8AC3E}">
        <p14:creationId xmlns:p14="http://schemas.microsoft.com/office/powerpoint/2010/main" val="7029615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ru-RU" sz="1200" b="0" i="0" u="none" strike="noStrike" kern="1200" cap="none" spc="0" normalizeH="0" baseline="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ru-RU" sz="1200" b="0" i="0" u="none" strike="noStrike" kern="1200" cap="none" spc="0" normalizeH="0" baseline="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9870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latin typeface="Calibri" panose="020F0502020204030204" pitchFamily="34" charset="0"/>
            </a:endParaRPr>
          </a:p>
        </p:txBody>
      </p:sp>
      <p:sp useBgFill="1">
        <p:nvSpPr>
          <p:cNvPr id="10" name="Прямоугольник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Прямоугольник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Прямоугольник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Группа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Прямая соединительная линия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Заголовок 1"/>
          <p:cNvSpPr>
            <a:spLocks noGrp="1"/>
          </p:cNvSpPr>
          <p:nvPr>
            <p:ph type="ctrTitle"/>
          </p:nvPr>
        </p:nvSpPr>
        <p:spPr>
          <a:xfrm>
            <a:off x="1629103" y="2244830"/>
            <a:ext cx="8933796" cy="2437232"/>
          </a:xfrm>
        </p:spPr>
        <p:txBody>
          <a:bodyPr tIns="45720" bIns="45720" rtlCol="0" anchor="ctr">
            <a:normAutofit/>
          </a:bodyPr>
          <a:lstStyle>
            <a:lvl1pPr algn="ctr">
              <a:lnSpc>
                <a:spcPct val="83000"/>
              </a:lnSpc>
              <a:defRPr lang="en-US" sz="6800" b="0" kern="1200" cap="all" spc="-100" baseline="0" dirty="0">
                <a:solidFill>
                  <a:schemeClr val="tx1">
                    <a:lumMod val="85000"/>
                    <a:lumOff val="15000"/>
                  </a:schemeClr>
                </a:solidFill>
                <a:effectLst/>
                <a:latin typeface="Calibri Light" panose="020F0302020204030204" pitchFamily="34" charset="0"/>
                <a:ea typeface="+mn-ea"/>
                <a:cs typeface="+mn-cs"/>
              </a:defRPr>
            </a:lvl1pPr>
          </a:lstStyle>
          <a:p>
            <a:pPr rtl="0"/>
            <a:r>
              <a:rPr lang="ru-RU" noProof="0"/>
              <a:t>Образец заголовка</a:t>
            </a:r>
            <a:endParaRPr lang="ru-RU" noProof="0" dirty="0"/>
          </a:p>
        </p:txBody>
      </p:sp>
      <p:sp>
        <p:nvSpPr>
          <p:cNvPr id="3" name="Подзаголовок 2"/>
          <p:cNvSpPr>
            <a:spLocks noGrp="1"/>
          </p:cNvSpPr>
          <p:nvPr>
            <p:ph type="subTitle" idx="1"/>
          </p:nvPr>
        </p:nvSpPr>
        <p:spPr>
          <a:xfrm>
            <a:off x="1629101" y="4682062"/>
            <a:ext cx="8936846" cy="457201"/>
          </a:xfrm>
        </p:spPr>
        <p:txBody>
          <a:bodyPr rtlCol="0">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a:t>Образец подзаголовка</a:t>
            </a:r>
            <a:endParaRPr lang="ru-RU" noProof="0" dirty="0"/>
          </a:p>
        </p:txBody>
      </p:sp>
      <p:sp>
        <p:nvSpPr>
          <p:cNvPr id="20" name="Дата 19"/>
          <p:cNvSpPr>
            <a:spLocks noGrp="1"/>
          </p:cNvSpPr>
          <p:nvPr>
            <p:ph type="dt" sz="half" idx="10"/>
          </p:nvPr>
        </p:nvSpPr>
        <p:spPr>
          <a:xfrm>
            <a:off x="5318760" y="1341256"/>
            <a:ext cx="1554480" cy="485546"/>
          </a:xfrm>
        </p:spPr>
        <p:txBody>
          <a:bodyPr rtlCol="0"/>
          <a:lstStyle>
            <a:lvl1pPr algn="ctr">
              <a:defRPr sz="1300" spc="0" baseline="0">
                <a:solidFill>
                  <a:srgbClr val="FFFFFF"/>
                </a:solidFill>
                <a:latin typeface="Calibri" panose="020F0502020204030204" pitchFamily="34" charset="0"/>
              </a:defRPr>
            </a:lvl1pPr>
          </a:lstStyle>
          <a:p>
            <a:fld id="{2D34D75A-540D-4ABB-8D2A-C32293B81486}" type="datetime1">
              <a:rPr lang="ru-RU" noProof="0" smtClean="0"/>
              <a:t>25.09.2023</a:t>
            </a:fld>
            <a:endParaRPr lang="ru-RU" noProof="0" dirty="0"/>
          </a:p>
        </p:txBody>
      </p:sp>
      <p:sp>
        <p:nvSpPr>
          <p:cNvPr id="21" name="Нижний колонтитул 20"/>
          <p:cNvSpPr>
            <a:spLocks noGrp="1"/>
          </p:cNvSpPr>
          <p:nvPr>
            <p:ph type="ftr" sz="quarter" idx="11"/>
          </p:nvPr>
        </p:nvSpPr>
        <p:spPr>
          <a:xfrm>
            <a:off x="1629100" y="5177408"/>
            <a:ext cx="5730295" cy="228600"/>
          </a:xfrm>
        </p:spPr>
        <p:txBody>
          <a:bodyPr rtlCol="0"/>
          <a:lstStyle>
            <a:lvl1pPr algn="l">
              <a:defRPr>
                <a:solidFill>
                  <a:schemeClr val="tx1">
                    <a:lumMod val="85000"/>
                    <a:lumOff val="15000"/>
                  </a:schemeClr>
                </a:solidFill>
              </a:defRPr>
            </a:lvl1pPr>
          </a:lstStyle>
          <a:p>
            <a:pPr rtl="0"/>
            <a:endParaRPr lang="ru-RU" noProof="0" dirty="0"/>
          </a:p>
        </p:txBody>
      </p:sp>
      <p:sp>
        <p:nvSpPr>
          <p:cNvPr id="22" name="Номер слайда 21"/>
          <p:cNvSpPr>
            <a:spLocks noGrp="1"/>
          </p:cNvSpPr>
          <p:nvPr>
            <p:ph type="sldNum" sz="quarter" idx="12"/>
          </p:nvPr>
        </p:nvSpPr>
        <p:spPr>
          <a:xfrm>
            <a:off x="8606920" y="5177408"/>
            <a:ext cx="1955980" cy="228600"/>
          </a:xfrm>
        </p:spPr>
        <p:txBody>
          <a:bodyPr rtlCol="0"/>
          <a:lstStyle>
            <a:lvl1pPr>
              <a:defRPr>
                <a:solidFill>
                  <a:schemeClr val="tx1">
                    <a:lumMod val="85000"/>
                    <a:lumOff val="15000"/>
                  </a:schemeClr>
                </a:solidFill>
              </a:defRPr>
            </a:lvl1pPr>
          </a:lstStyle>
          <a:p>
            <a:pPr rtl="0"/>
            <a:fld id="{34B7E4EF-A1BD-40F4-AB7B-04F084DD991D}" type="slidenum">
              <a:rPr lang="ru-RU" noProof="0" smtClean="0"/>
              <a:t>‹#›</a:t>
            </a:fld>
            <a:endParaRPr lang="ru-RU" noProof="0" dirty="0"/>
          </a:p>
        </p:txBody>
      </p:sp>
    </p:spTree>
    <p:extLst>
      <p:ext uri="{BB962C8B-B14F-4D97-AF65-F5344CB8AC3E}">
        <p14:creationId xmlns:p14="http://schemas.microsoft.com/office/powerpoint/2010/main" val="1184701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a:t>Образец заголовка</a:t>
            </a:r>
            <a:endParaRPr lang="ru-RU" noProof="0" dirty="0"/>
          </a:p>
        </p:txBody>
      </p:sp>
      <p:sp>
        <p:nvSpPr>
          <p:cNvPr id="3" name="Объект 2"/>
          <p:cNvSpPr>
            <a:spLocks noGrp="1"/>
          </p:cNvSpPr>
          <p:nvPr>
            <p:ph idx="1"/>
          </p:nvPr>
        </p:nvSpPr>
        <p:spPr/>
        <p:txBody>
          <a:bodyPr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4" name="Дата 3"/>
          <p:cNvSpPr>
            <a:spLocks noGrp="1"/>
          </p:cNvSpPr>
          <p:nvPr>
            <p:ph type="dt" sz="half" idx="10"/>
          </p:nvPr>
        </p:nvSpPr>
        <p:spPr/>
        <p:txBody>
          <a:bodyPr rtlCol="0"/>
          <a:lstStyle/>
          <a:p>
            <a:pPr rtl="0"/>
            <a:fld id="{8D4816C2-F3B2-4793-815C-3468ACD12D66}" type="datetime1">
              <a:rPr lang="ru-RU" noProof="0" smtClean="0"/>
              <a:t>25.09.2023</a:t>
            </a:fld>
            <a:endParaRPr lang="ru-RU" noProof="0" dirty="0"/>
          </a:p>
        </p:txBody>
      </p:sp>
      <p:sp>
        <p:nvSpPr>
          <p:cNvPr id="5" name="Нижний колонтитул 4"/>
          <p:cNvSpPr>
            <a:spLocks noGrp="1"/>
          </p:cNvSpPr>
          <p:nvPr>
            <p:ph type="ftr" sz="quarter" idx="11"/>
          </p:nvPr>
        </p:nvSpPr>
        <p:spPr/>
        <p:txBody>
          <a:bodyPr rtlCol="0"/>
          <a:lstStyle/>
          <a:p>
            <a:pPr rtl="0"/>
            <a:endParaRPr lang="ru-RU" noProof="0" dirty="0"/>
          </a:p>
        </p:txBody>
      </p:sp>
      <p:sp>
        <p:nvSpPr>
          <p:cNvPr id="6" name="Номер слайда 5"/>
          <p:cNvSpPr>
            <a:spLocks noGrp="1"/>
          </p:cNvSpPr>
          <p:nvPr>
            <p:ph type="sldNum" sz="quarter" idx="12"/>
          </p:nvPr>
        </p:nvSpPr>
        <p:spPr/>
        <p:txBody>
          <a:bodyPr rtlCol="0"/>
          <a:lstStyle/>
          <a:p>
            <a:pPr rtl="0"/>
            <a:fld id="{34B7E4EF-A1BD-40F4-AB7B-04F084DD991D}" type="slidenum">
              <a:rPr lang="ru-RU" noProof="0" smtClean="0"/>
              <a:t>‹#›</a:t>
            </a:fld>
            <a:endParaRPr lang="ru-RU" noProof="0" dirty="0"/>
          </a:p>
        </p:txBody>
      </p:sp>
    </p:spTree>
    <p:extLst>
      <p:ext uri="{BB962C8B-B14F-4D97-AF65-F5344CB8AC3E}">
        <p14:creationId xmlns:p14="http://schemas.microsoft.com/office/powerpoint/2010/main" val="2575881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5" name="Прямоугольник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latin typeface="Calibri" panose="020F0502020204030204" pitchFamily="34" charset="0"/>
            </a:endParaRPr>
          </a:p>
        </p:txBody>
      </p:sp>
      <p:sp useBgFill="1">
        <p:nvSpPr>
          <p:cNvPr id="23" name="Прямоугольник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Прямоугольник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Прямоугольник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1629156" y="2275165"/>
            <a:ext cx="8933688" cy="2406895"/>
          </a:xfrm>
        </p:spPr>
        <p:txBody>
          <a:bodyPr rtlCol="0" anchor="ctr">
            <a:normAutofit/>
          </a:bodyPr>
          <a:lstStyle>
            <a:lvl1pPr algn="ctr">
              <a:lnSpc>
                <a:spcPct val="83000"/>
              </a:lnSpc>
              <a:defRPr lang="en-US" sz="6800" kern="1200" cap="all" spc="-100" baseline="0" dirty="0">
                <a:solidFill>
                  <a:schemeClr val="tx1">
                    <a:lumMod val="85000"/>
                    <a:lumOff val="15000"/>
                  </a:schemeClr>
                </a:solidFill>
                <a:effectLst/>
                <a:latin typeface="Calibri Light" panose="020F0302020204030204" pitchFamily="34" charset="0"/>
                <a:ea typeface="+mn-ea"/>
                <a:cs typeface="+mn-cs"/>
              </a:defRPr>
            </a:lvl1pPr>
          </a:lstStyle>
          <a:p>
            <a:pPr rtl="0"/>
            <a:r>
              <a:rPr lang="ru-RU" noProof="0"/>
              <a:t>Образец заголовка</a:t>
            </a:r>
            <a:endParaRPr lang="ru-RU" noProof="0" dirty="0"/>
          </a:p>
        </p:txBody>
      </p:sp>
      <p:grpSp>
        <p:nvGrpSpPr>
          <p:cNvPr id="16" name="Группа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Прямая соединительная линия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Текст 2"/>
          <p:cNvSpPr>
            <a:spLocks noGrp="1"/>
          </p:cNvSpPr>
          <p:nvPr>
            <p:ph type="body" idx="1"/>
          </p:nvPr>
        </p:nvSpPr>
        <p:spPr>
          <a:xfrm>
            <a:off x="1629156" y="4682062"/>
            <a:ext cx="8939784" cy="457200"/>
          </a:xfrm>
        </p:spPr>
        <p:txBody>
          <a:bodyPr rtlCol="0"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noProof="0"/>
              <a:t>Образец текста</a:t>
            </a:r>
          </a:p>
        </p:txBody>
      </p:sp>
      <p:sp>
        <p:nvSpPr>
          <p:cNvPr id="4" name="Дата 3"/>
          <p:cNvSpPr>
            <a:spLocks noGrp="1"/>
          </p:cNvSpPr>
          <p:nvPr>
            <p:ph type="dt" sz="half" idx="10"/>
          </p:nvPr>
        </p:nvSpPr>
        <p:spPr>
          <a:xfrm>
            <a:off x="5318760" y="1344502"/>
            <a:ext cx="1554480" cy="498781"/>
          </a:xfrm>
        </p:spPr>
        <p:txBody>
          <a:bodyPr rtlCol="0"/>
          <a:lstStyle>
            <a:lvl1pPr algn="ctr">
              <a:defRPr lang="en-US" sz="1300" kern="1200" spc="0" baseline="0">
                <a:solidFill>
                  <a:srgbClr val="FFFFFF"/>
                </a:solidFill>
                <a:latin typeface="Calibri" panose="020F0502020204030204" pitchFamily="34" charset="0"/>
                <a:ea typeface="+mn-ea"/>
                <a:cs typeface="+mn-cs"/>
              </a:defRPr>
            </a:lvl1pPr>
          </a:lstStyle>
          <a:p>
            <a:fld id="{9B014417-6A57-4911-B141-5EE048F17577}" type="datetime1">
              <a:rPr lang="ru-RU" noProof="0" smtClean="0"/>
              <a:t>25.09.2023</a:t>
            </a:fld>
            <a:endParaRPr lang="ru-RU" noProof="0" dirty="0"/>
          </a:p>
        </p:txBody>
      </p:sp>
      <p:sp>
        <p:nvSpPr>
          <p:cNvPr id="5" name="Нижний колонтитул 4"/>
          <p:cNvSpPr>
            <a:spLocks noGrp="1"/>
          </p:cNvSpPr>
          <p:nvPr>
            <p:ph type="ftr" sz="quarter" idx="11"/>
          </p:nvPr>
        </p:nvSpPr>
        <p:spPr>
          <a:xfrm>
            <a:off x="1629157" y="5177408"/>
            <a:ext cx="5660134" cy="228600"/>
          </a:xfrm>
        </p:spPr>
        <p:txBody>
          <a:bodyPr rtlCol="0"/>
          <a:lstStyle>
            <a:lvl1pPr algn="l">
              <a:defRPr>
                <a:solidFill>
                  <a:schemeClr val="tx1">
                    <a:lumMod val="85000"/>
                    <a:lumOff val="15000"/>
                  </a:schemeClr>
                </a:solidFill>
              </a:defRPr>
            </a:lvl1pPr>
          </a:lstStyle>
          <a:p>
            <a:pPr rtl="0"/>
            <a:endParaRPr lang="ru-RU" noProof="0" dirty="0"/>
          </a:p>
        </p:txBody>
      </p:sp>
      <p:sp>
        <p:nvSpPr>
          <p:cNvPr id="6" name="Номер слайда 5"/>
          <p:cNvSpPr>
            <a:spLocks noGrp="1"/>
          </p:cNvSpPr>
          <p:nvPr>
            <p:ph type="sldNum" sz="quarter" idx="12"/>
          </p:nvPr>
        </p:nvSpPr>
        <p:spPr>
          <a:xfrm>
            <a:off x="8604504" y="5177408"/>
            <a:ext cx="1958339" cy="228600"/>
          </a:xfrm>
        </p:spPr>
        <p:txBody>
          <a:bodyPr rtlCol="0"/>
          <a:lstStyle>
            <a:lvl1pPr>
              <a:defRPr>
                <a:solidFill>
                  <a:schemeClr val="tx1">
                    <a:lumMod val="85000"/>
                    <a:lumOff val="15000"/>
                  </a:schemeClr>
                </a:solidFill>
              </a:defRPr>
            </a:lvl1pPr>
          </a:lstStyle>
          <a:p>
            <a:pPr rtl="0"/>
            <a:fld id="{34B7E4EF-A1BD-40F4-AB7B-04F084DD991D}" type="slidenum">
              <a:rPr lang="ru-RU" noProof="0" smtClean="0"/>
              <a:t>‹#›</a:t>
            </a:fld>
            <a:endParaRPr lang="ru-RU" noProof="0" dirty="0"/>
          </a:p>
        </p:txBody>
      </p:sp>
    </p:spTree>
    <p:extLst>
      <p:ext uri="{BB962C8B-B14F-4D97-AF65-F5344CB8AC3E}">
        <p14:creationId xmlns:p14="http://schemas.microsoft.com/office/powerpoint/2010/main" val="2169732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rtlCol="0"/>
          <a:lstStyle/>
          <a:p>
            <a:pPr rtl="0"/>
            <a:r>
              <a:rPr lang="ru-RU" noProof="0"/>
              <a:t>Образец заголовка</a:t>
            </a:r>
            <a:endParaRPr lang="ru-RU" noProof="0" dirty="0"/>
          </a:p>
        </p:txBody>
      </p:sp>
      <p:sp>
        <p:nvSpPr>
          <p:cNvPr id="3" name="Объект 2"/>
          <p:cNvSpPr>
            <a:spLocks noGrp="1"/>
          </p:cNvSpPr>
          <p:nvPr>
            <p:ph sz="half" idx="1"/>
          </p:nvPr>
        </p:nvSpPr>
        <p:spPr>
          <a:xfrm>
            <a:off x="106680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4" name="Объект 3"/>
          <p:cNvSpPr>
            <a:spLocks noGrp="1"/>
          </p:cNvSpPr>
          <p:nvPr>
            <p:ph sz="half" idx="2"/>
          </p:nvPr>
        </p:nvSpPr>
        <p:spPr>
          <a:xfrm>
            <a:off x="646176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5" name="Дата 4"/>
          <p:cNvSpPr>
            <a:spLocks noGrp="1"/>
          </p:cNvSpPr>
          <p:nvPr>
            <p:ph type="dt" sz="half" idx="10"/>
          </p:nvPr>
        </p:nvSpPr>
        <p:spPr/>
        <p:txBody>
          <a:bodyPr rtlCol="0"/>
          <a:lstStyle/>
          <a:p>
            <a:pPr rtl="0"/>
            <a:fld id="{39B30E87-2B26-4D8A-89C0-E1B7D98561DC}" type="datetime1">
              <a:rPr lang="ru-RU" noProof="0" smtClean="0"/>
              <a:t>25.09.2023</a:t>
            </a:fld>
            <a:endParaRPr lang="ru-RU" noProof="0" dirty="0"/>
          </a:p>
        </p:txBody>
      </p:sp>
      <p:sp>
        <p:nvSpPr>
          <p:cNvPr id="6" name="Нижний колонтитул 5"/>
          <p:cNvSpPr>
            <a:spLocks noGrp="1"/>
          </p:cNvSpPr>
          <p:nvPr>
            <p:ph type="ftr" sz="quarter" idx="11"/>
          </p:nvPr>
        </p:nvSpPr>
        <p:spPr/>
        <p:txBody>
          <a:bodyPr rtlCol="0"/>
          <a:lstStyle/>
          <a:p>
            <a:pPr rtl="0"/>
            <a:endParaRPr lang="ru-RU" noProof="0" dirty="0"/>
          </a:p>
        </p:txBody>
      </p:sp>
      <p:sp>
        <p:nvSpPr>
          <p:cNvPr id="7" name="Номер слайда 6"/>
          <p:cNvSpPr>
            <a:spLocks noGrp="1"/>
          </p:cNvSpPr>
          <p:nvPr>
            <p:ph type="sldNum" sz="quarter" idx="12"/>
          </p:nvPr>
        </p:nvSpPr>
        <p:spPr/>
        <p:txBody>
          <a:bodyPr rtlCol="0"/>
          <a:lstStyle/>
          <a:p>
            <a:pPr rtl="0"/>
            <a:fld id="{34B7E4EF-A1BD-40F4-AB7B-04F084DD991D}" type="slidenum">
              <a:rPr lang="ru-RU" noProof="0" smtClean="0"/>
              <a:t>‹#›</a:t>
            </a:fld>
            <a:endParaRPr lang="ru-RU" noProof="0" dirty="0"/>
          </a:p>
        </p:txBody>
      </p:sp>
    </p:spTree>
    <p:extLst>
      <p:ext uri="{BB962C8B-B14F-4D97-AF65-F5344CB8AC3E}">
        <p14:creationId xmlns:p14="http://schemas.microsoft.com/office/powerpoint/2010/main" val="350058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a:t>Образец заголовка</a:t>
            </a:r>
            <a:endParaRPr lang="ru-RU" noProof="0" dirty="0"/>
          </a:p>
        </p:txBody>
      </p:sp>
      <p:sp>
        <p:nvSpPr>
          <p:cNvPr id="3" name="Текст 2"/>
          <p:cNvSpPr>
            <a:spLocks noGrp="1"/>
          </p:cNvSpPr>
          <p:nvPr>
            <p:ph type="body" idx="1"/>
          </p:nvPr>
        </p:nvSpPr>
        <p:spPr>
          <a:xfrm>
            <a:off x="1069848" y="2074334"/>
            <a:ext cx="4663440" cy="640080"/>
          </a:xfrm>
        </p:spPr>
        <p:txBody>
          <a:bodyPr rtlCol="0" anchor="ctr">
            <a:normAutofit/>
          </a:bodyPr>
          <a:lstStyle>
            <a:lvl1pPr marL="0" indent="0" algn="l">
              <a:spcBef>
                <a:spcPts val="0"/>
              </a:spcBef>
              <a:buNone/>
              <a:defRPr sz="1900" b="1" i="0">
                <a:solidFill>
                  <a:schemeClr val="tx1"/>
                </a:solidFill>
                <a:latin typeface="Calibri" panose="020F0502020204030204" pitchFamily="34" charset="0"/>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Образец текста</a:t>
            </a:r>
          </a:p>
        </p:txBody>
      </p:sp>
      <p:sp>
        <p:nvSpPr>
          <p:cNvPr id="4" name="Объект 3"/>
          <p:cNvSpPr>
            <a:spLocks noGrp="1"/>
          </p:cNvSpPr>
          <p:nvPr>
            <p:ph sz="half" idx="2"/>
          </p:nvPr>
        </p:nvSpPr>
        <p:spPr>
          <a:xfrm>
            <a:off x="1069848" y="2792472"/>
            <a:ext cx="4663440" cy="3163825"/>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5" name="Текст 4"/>
          <p:cNvSpPr>
            <a:spLocks noGrp="1"/>
          </p:cNvSpPr>
          <p:nvPr>
            <p:ph type="body" sz="quarter" idx="3"/>
          </p:nvPr>
        </p:nvSpPr>
        <p:spPr>
          <a:xfrm>
            <a:off x="6458712" y="2074334"/>
            <a:ext cx="4663440" cy="640080"/>
          </a:xfrm>
        </p:spPr>
        <p:txBody>
          <a:bodyPr rtlCol="0"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Образец текста</a:t>
            </a:r>
          </a:p>
        </p:txBody>
      </p:sp>
      <p:sp>
        <p:nvSpPr>
          <p:cNvPr id="6" name="Объект 5"/>
          <p:cNvSpPr>
            <a:spLocks noGrp="1"/>
          </p:cNvSpPr>
          <p:nvPr>
            <p:ph sz="quarter" idx="4"/>
          </p:nvPr>
        </p:nvSpPr>
        <p:spPr>
          <a:xfrm>
            <a:off x="6458712" y="2792471"/>
            <a:ext cx="4663440" cy="3164509"/>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7" name="Дата 6"/>
          <p:cNvSpPr>
            <a:spLocks noGrp="1"/>
          </p:cNvSpPr>
          <p:nvPr>
            <p:ph type="dt" sz="half" idx="10"/>
          </p:nvPr>
        </p:nvSpPr>
        <p:spPr/>
        <p:txBody>
          <a:bodyPr rtlCol="0"/>
          <a:lstStyle/>
          <a:p>
            <a:pPr rtl="0"/>
            <a:fld id="{0DDC9908-58DD-42A6-AA9D-BEF5858221D8}" type="datetime1">
              <a:rPr lang="ru-RU" noProof="0" smtClean="0"/>
              <a:t>25.09.2023</a:t>
            </a:fld>
            <a:endParaRPr lang="ru-RU" noProof="0" dirty="0"/>
          </a:p>
        </p:txBody>
      </p:sp>
      <p:sp>
        <p:nvSpPr>
          <p:cNvPr id="8" name="Нижний колонтитул 7"/>
          <p:cNvSpPr>
            <a:spLocks noGrp="1"/>
          </p:cNvSpPr>
          <p:nvPr>
            <p:ph type="ftr" sz="quarter" idx="11"/>
          </p:nvPr>
        </p:nvSpPr>
        <p:spPr/>
        <p:txBody>
          <a:bodyPr rtlCol="0"/>
          <a:lstStyle/>
          <a:p>
            <a:pPr rtl="0"/>
            <a:endParaRPr lang="ru-RU" noProof="0" dirty="0"/>
          </a:p>
        </p:txBody>
      </p:sp>
      <p:sp>
        <p:nvSpPr>
          <p:cNvPr id="9" name="Номер слайда 8"/>
          <p:cNvSpPr>
            <a:spLocks noGrp="1"/>
          </p:cNvSpPr>
          <p:nvPr>
            <p:ph type="sldNum" sz="quarter" idx="12"/>
          </p:nvPr>
        </p:nvSpPr>
        <p:spPr/>
        <p:txBody>
          <a:bodyPr rtlCol="0"/>
          <a:lstStyle/>
          <a:p>
            <a:pPr rtl="0"/>
            <a:fld id="{34B7E4EF-A1BD-40F4-AB7B-04F084DD991D}" type="slidenum">
              <a:rPr lang="ru-RU" noProof="0" smtClean="0"/>
              <a:t>‹#›</a:t>
            </a:fld>
            <a:endParaRPr lang="ru-RU" noProof="0" dirty="0"/>
          </a:p>
        </p:txBody>
      </p:sp>
    </p:spTree>
    <p:extLst>
      <p:ext uri="{BB962C8B-B14F-4D97-AF65-F5344CB8AC3E}">
        <p14:creationId xmlns:p14="http://schemas.microsoft.com/office/powerpoint/2010/main" val="1020732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a:t>Образец заголовка</a:t>
            </a:r>
            <a:endParaRPr lang="ru-RU" noProof="0" dirty="0"/>
          </a:p>
        </p:txBody>
      </p:sp>
      <p:sp>
        <p:nvSpPr>
          <p:cNvPr id="3" name="Дата 2"/>
          <p:cNvSpPr>
            <a:spLocks noGrp="1"/>
          </p:cNvSpPr>
          <p:nvPr>
            <p:ph type="dt" sz="half" idx="10"/>
          </p:nvPr>
        </p:nvSpPr>
        <p:spPr/>
        <p:txBody>
          <a:bodyPr rtlCol="0"/>
          <a:lstStyle/>
          <a:p>
            <a:pPr rtl="0"/>
            <a:fld id="{1225F9E6-AB59-421D-AA12-25AF8F3D3769}" type="datetime1">
              <a:rPr lang="ru-RU" noProof="0" smtClean="0"/>
              <a:t>25.09.2023</a:t>
            </a:fld>
            <a:endParaRPr lang="ru-RU" noProof="0" dirty="0"/>
          </a:p>
        </p:txBody>
      </p:sp>
      <p:sp>
        <p:nvSpPr>
          <p:cNvPr id="4" name="Нижний колонтитул 3"/>
          <p:cNvSpPr>
            <a:spLocks noGrp="1"/>
          </p:cNvSpPr>
          <p:nvPr>
            <p:ph type="ftr" sz="quarter" idx="11"/>
          </p:nvPr>
        </p:nvSpPr>
        <p:spPr/>
        <p:txBody>
          <a:bodyPr rtlCol="0"/>
          <a:lstStyle/>
          <a:p>
            <a:pPr rtl="0"/>
            <a:endParaRPr lang="ru-RU" noProof="0" dirty="0"/>
          </a:p>
        </p:txBody>
      </p:sp>
      <p:sp>
        <p:nvSpPr>
          <p:cNvPr id="5" name="Номер слайда 4"/>
          <p:cNvSpPr>
            <a:spLocks noGrp="1"/>
          </p:cNvSpPr>
          <p:nvPr>
            <p:ph type="sldNum" sz="quarter" idx="12"/>
          </p:nvPr>
        </p:nvSpPr>
        <p:spPr/>
        <p:txBody>
          <a:bodyPr rtlCol="0"/>
          <a:lstStyle/>
          <a:p>
            <a:pPr rtl="0"/>
            <a:fld id="{34B7E4EF-A1BD-40F4-AB7B-04F084DD991D}" type="slidenum">
              <a:rPr lang="ru-RU" noProof="0" smtClean="0"/>
              <a:t>‹#›</a:t>
            </a:fld>
            <a:endParaRPr lang="ru-RU" noProof="0" dirty="0"/>
          </a:p>
        </p:txBody>
      </p:sp>
    </p:spTree>
    <p:extLst>
      <p:ext uri="{BB962C8B-B14F-4D97-AF65-F5344CB8AC3E}">
        <p14:creationId xmlns:p14="http://schemas.microsoft.com/office/powerpoint/2010/main" val="1073587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lstStyle/>
          <a:p>
            <a:pPr rtl="0"/>
            <a:fld id="{33D3549D-6E98-4EB4-8330-C46614D46A99}" type="datetime1">
              <a:rPr lang="ru-RU" noProof="0" smtClean="0"/>
              <a:t>25.09.2023</a:t>
            </a:fld>
            <a:endParaRPr lang="ru-RU" noProof="0" dirty="0"/>
          </a:p>
        </p:txBody>
      </p:sp>
      <p:sp>
        <p:nvSpPr>
          <p:cNvPr id="3" name="Нижний колонтитул 2"/>
          <p:cNvSpPr>
            <a:spLocks noGrp="1"/>
          </p:cNvSpPr>
          <p:nvPr>
            <p:ph type="ftr" sz="quarter" idx="11"/>
          </p:nvPr>
        </p:nvSpPr>
        <p:spPr/>
        <p:txBody>
          <a:bodyPr rtlCol="0"/>
          <a:lstStyle/>
          <a:p>
            <a:pPr rtl="0"/>
            <a:endParaRPr lang="ru-RU" noProof="0" dirty="0"/>
          </a:p>
        </p:txBody>
      </p:sp>
      <p:sp>
        <p:nvSpPr>
          <p:cNvPr id="4" name="Номер слайда 3"/>
          <p:cNvSpPr>
            <a:spLocks noGrp="1"/>
          </p:cNvSpPr>
          <p:nvPr>
            <p:ph type="sldNum" sz="quarter" idx="12"/>
          </p:nvPr>
        </p:nvSpPr>
        <p:spPr/>
        <p:txBody>
          <a:bodyPr rtlCol="0"/>
          <a:lstStyle/>
          <a:p>
            <a:pPr rtl="0"/>
            <a:fld id="{34B7E4EF-A1BD-40F4-AB7B-04F084DD991D}" type="slidenum">
              <a:rPr lang="ru-RU" noProof="0" smtClean="0"/>
              <a:t>‹#›</a:t>
            </a:fld>
            <a:endParaRPr lang="ru-RU" noProof="0" dirty="0"/>
          </a:p>
        </p:txBody>
      </p:sp>
    </p:spTree>
    <p:extLst>
      <p:ext uri="{BB962C8B-B14F-4D97-AF65-F5344CB8AC3E}">
        <p14:creationId xmlns:p14="http://schemas.microsoft.com/office/powerpoint/2010/main" val="2375327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Прямоугольник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8458200" y="607392"/>
            <a:ext cx="3161963" cy="1645920"/>
          </a:xfrm>
        </p:spPr>
        <p:txBody>
          <a:bodyPr rtlCol="0"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Calibri Light" panose="020F0302020204030204" pitchFamily="34" charset="0"/>
                <a:ea typeface="+mn-ea"/>
                <a:cs typeface="+mn-cs"/>
              </a:defRPr>
            </a:lvl1pPr>
          </a:lstStyle>
          <a:p>
            <a:pPr rtl="0"/>
            <a:r>
              <a:rPr lang="ru-RU" noProof="0"/>
              <a:t>Образец заголовка</a:t>
            </a:r>
            <a:endParaRPr lang="ru-RU" noProof="0" dirty="0"/>
          </a:p>
        </p:txBody>
      </p:sp>
      <p:sp>
        <p:nvSpPr>
          <p:cNvPr id="3" name="Объект 2"/>
          <p:cNvSpPr>
            <a:spLocks noGrp="1"/>
          </p:cNvSpPr>
          <p:nvPr>
            <p:ph idx="1"/>
          </p:nvPr>
        </p:nvSpPr>
        <p:spPr>
          <a:xfrm>
            <a:off x="685800" y="609600"/>
            <a:ext cx="6858000" cy="5334000"/>
          </a:xfrm>
        </p:spPr>
        <p:txBody>
          <a:bodyPr rtlCol="0"/>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4" name="Текст 3"/>
          <p:cNvSpPr>
            <a:spLocks noGrp="1"/>
          </p:cNvSpPr>
          <p:nvPr>
            <p:ph type="body" sz="half" idx="2"/>
          </p:nvPr>
        </p:nvSpPr>
        <p:spPr>
          <a:xfrm>
            <a:off x="8458200" y="2336800"/>
            <a:ext cx="3161963" cy="3606800"/>
          </a:xfrm>
        </p:spPr>
        <p:txBody>
          <a:bodyPr rtlCol="0">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0"/>
              <a:t>Образец текста</a:t>
            </a:r>
          </a:p>
        </p:txBody>
      </p:sp>
      <p:sp>
        <p:nvSpPr>
          <p:cNvPr id="8" name="Дата 7"/>
          <p:cNvSpPr>
            <a:spLocks noGrp="1"/>
          </p:cNvSpPr>
          <p:nvPr>
            <p:ph type="dt" sz="half" idx="10"/>
          </p:nvPr>
        </p:nvSpPr>
        <p:spPr>
          <a:xfrm>
            <a:off x="5588000" y="6035040"/>
            <a:ext cx="1955800" cy="365760"/>
          </a:xfrm>
        </p:spPr>
        <p:txBody>
          <a:bodyPr rtlCol="0"/>
          <a:lstStyle>
            <a:lvl1pPr>
              <a:defRPr>
                <a:solidFill>
                  <a:schemeClr val="tx1">
                    <a:lumMod val="85000"/>
                    <a:lumOff val="15000"/>
                  </a:schemeClr>
                </a:solidFill>
              </a:defRPr>
            </a:lvl1pPr>
          </a:lstStyle>
          <a:p>
            <a:pPr rtl="0"/>
            <a:fld id="{CE644720-25C5-4DD6-8D2F-D5AD660A50A5}" type="datetime1">
              <a:rPr lang="ru-RU" noProof="0" smtClean="0"/>
              <a:t>25.09.2023</a:t>
            </a:fld>
            <a:endParaRPr lang="ru-RU" noProof="0" dirty="0"/>
          </a:p>
        </p:txBody>
      </p:sp>
      <p:sp>
        <p:nvSpPr>
          <p:cNvPr id="9" name="Нижний колонтитул 8"/>
          <p:cNvSpPr>
            <a:spLocks noGrp="1"/>
          </p:cNvSpPr>
          <p:nvPr>
            <p:ph type="ftr" sz="quarter" idx="11"/>
          </p:nvPr>
        </p:nvSpPr>
        <p:spPr>
          <a:xfrm>
            <a:off x="685801" y="6035040"/>
            <a:ext cx="4584700" cy="365760"/>
          </a:xfrm>
        </p:spPr>
        <p:txBody>
          <a:bodyPr rtlCol="0"/>
          <a:lstStyle>
            <a:lvl1pPr algn="l">
              <a:defRPr/>
            </a:lvl1pPr>
          </a:lstStyle>
          <a:p>
            <a:pPr rtl="0"/>
            <a:endParaRPr lang="ru-RU" noProof="0" dirty="0"/>
          </a:p>
        </p:txBody>
      </p:sp>
      <p:sp>
        <p:nvSpPr>
          <p:cNvPr id="11" name="Номер слайда 10"/>
          <p:cNvSpPr>
            <a:spLocks noGrp="1"/>
          </p:cNvSpPr>
          <p:nvPr>
            <p:ph type="sldNum" sz="quarter" idx="12"/>
          </p:nvPr>
        </p:nvSpPr>
        <p:spPr>
          <a:xfrm>
            <a:off x="10396728" y="6035040"/>
            <a:ext cx="1223435" cy="365760"/>
          </a:xfrm>
        </p:spPr>
        <p:txBody>
          <a:bodyPr rtlCol="0"/>
          <a:lstStyle>
            <a:lvl1pPr>
              <a:defRPr>
                <a:solidFill>
                  <a:schemeClr val="tx1">
                    <a:lumMod val="85000"/>
                    <a:lumOff val="15000"/>
                  </a:schemeClr>
                </a:solidFill>
              </a:defRPr>
            </a:lvl1pPr>
          </a:lstStyle>
          <a:p>
            <a:pPr rtl="0"/>
            <a:fld id="{34B7E4EF-A1BD-40F4-AB7B-04F084DD991D}" type="slidenum">
              <a:rPr lang="ru-RU" noProof="0" smtClean="0"/>
              <a:t>‹#›</a:t>
            </a:fld>
            <a:endParaRPr lang="ru-RU" noProof="0" dirty="0"/>
          </a:p>
        </p:txBody>
      </p:sp>
    </p:spTree>
    <p:extLst>
      <p:ext uri="{BB962C8B-B14F-4D97-AF65-F5344CB8AC3E}">
        <p14:creationId xmlns:p14="http://schemas.microsoft.com/office/powerpoint/2010/main" val="2432160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Рисунок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noProof="0"/>
              <a:t>Вставка рисунка</a:t>
            </a:r>
            <a:endParaRPr lang="ru-RU" noProof="0" dirty="0"/>
          </a:p>
        </p:txBody>
      </p:sp>
      <p:sp>
        <p:nvSpPr>
          <p:cNvPr id="5" name="Дата 4"/>
          <p:cNvSpPr>
            <a:spLocks noGrp="1"/>
          </p:cNvSpPr>
          <p:nvPr>
            <p:ph type="dt" sz="half" idx="10"/>
          </p:nvPr>
        </p:nvSpPr>
        <p:spPr>
          <a:xfrm>
            <a:off x="5662337" y="6035040"/>
            <a:ext cx="2071963" cy="365760"/>
          </a:xfrm>
        </p:spPr>
        <p:txBody>
          <a:bodyPr rtlCol="0"/>
          <a:lstStyle>
            <a:lvl1pPr>
              <a:defRPr b="1">
                <a:solidFill>
                  <a:srgbClr val="FFFFFF"/>
                </a:solidFill>
                <a:effectLst>
                  <a:outerShdw blurRad="19050" dist="6350" dir="2700000" algn="tl" rotWithShape="0">
                    <a:prstClr val="black">
                      <a:alpha val="40000"/>
                    </a:prstClr>
                  </a:outerShdw>
                </a:effectLst>
              </a:defRPr>
            </a:lvl1pPr>
          </a:lstStyle>
          <a:p>
            <a:pPr rtl="0"/>
            <a:fld id="{6E3FC12E-2221-41F0-AF68-700605D711A5}" type="datetime1">
              <a:rPr lang="ru-RU" noProof="0" smtClean="0"/>
              <a:t>25.09.2023</a:t>
            </a:fld>
            <a:endParaRPr lang="ru-RU" noProof="0" dirty="0"/>
          </a:p>
        </p:txBody>
      </p:sp>
      <p:sp>
        <p:nvSpPr>
          <p:cNvPr id="6" name="Нижний колонтитул 5"/>
          <p:cNvSpPr>
            <a:spLocks noGrp="1"/>
          </p:cNvSpPr>
          <p:nvPr>
            <p:ph type="ftr" sz="quarter" idx="11"/>
          </p:nvPr>
        </p:nvSpPr>
        <p:spPr>
          <a:xfrm>
            <a:off x="612648" y="6035040"/>
            <a:ext cx="4588002" cy="365760"/>
          </a:xfrm>
        </p:spPr>
        <p:txBody>
          <a:bodyPr rtlCol="0"/>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Calibri" panose="020F0502020204030204" pitchFamily="34" charset="0"/>
                <a:ea typeface="+mn-ea"/>
                <a:cs typeface="+mn-cs"/>
              </a:defRPr>
            </a:lvl1pPr>
          </a:lstStyle>
          <a:p>
            <a:pPr algn="l"/>
            <a:endParaRPr lang="ru-RU" noProof="0" dirty="0"/>
          </a:p>
        </p:txBody>
      </p:sp>
      <p:sp>
        <p:nvSpPr>
          <p:cNvPr id="7" name="Номер слайда 6"/>
          <p:cNvSpPr>
            <a:spLocks noGrp="1"/>
          </p:cNvSpPr>
          <p:nvPr>
            <p:ph type="sldNum" sz="quarter" idx="12"/>
          </p:nvPr>
        </p:nvSpPr>
        <p:spPr>
          <a:xfrm>
            <a:off x="10396728" y="6035040"/>
            <a:ext cx="1225296" cy="365760"/>
          </a:xfrm>
        </p:spPr>
        <p:txBody>
          <a:bodyPr rtlCol="0"/>
          <a:lstStyle/>
          <a:p>
            <a:pPr rtl="0"/>
            <a:fld id="{34B7E4EF-A1BD-40F4-AB7B-04F084DD991D}" type="slidenum">
              <a:rPr lang="ru-RU" noProof="0" smtClean="0"/>
              <a:t>‹#›</a:t>
            </a:fld>
            <a:endParaRPr lang="ru-RU" noProof="0" dirty="0"/>
          </a:p>
        </p:txBody>
      </p:sp>
      <p:sp>
        <p:nvSpPr>
          <p:cNvPr id="12" name="Прямоугольник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8477250" y="603504"/>
            <a:ext cx="3144774" cy="1645920"/>
          </a:xfrm>
        </p:spPr>
        <p:txBody>
          <a:bodyPr rtlCol="0" anchor="b">
            <a:noAutofit/>
          </a:bodyPr>
          <a:lstStyle>
            <a:lvl1pPr algn="l">
              <a:lnSpc>
                <a:spcPct val="100000"/>
              </a:lnSpc>
              <a:defRPr sz="3200" b="0">
                <a:solidFill>
                  <a:schemeClr val="tx1"/>
                </a:solidFill>
                <a:latin typeface="Calibri Light" panose="020F0302020204030204" pitchFamily="34" charset="0"/>
              </a:defRPr>
            </a:lvl1pPr>
          </a:lstStyle>
          <a:p>
            <a:pPr rtl="0"/>
            <a:r>
              <a:rPr lang="ru-RU" noProof="0"/>
              <a:t>Образец заголовка</a:t>
            </a:r>
            <a:endParaRPr lang="ru-RU" noProof="0" dirty="0"/>
          </a:p>
        </p:txBody>
      </p:sp>
      <p:sp>
        <p:nvSpPr>
          <p:cNvPr id="4" name="Текст 3"/>
          <p:cNvSpPr>
            <a:spLocks noGrp="1"/>
          </p:cNvSpPr>
          <p:nvPr>
            <p:ph type="body" sz="half" idx="2"/>
          </p:nvPr>
        </p:nvSpPr>
        <p:spPr>
          <a:xfrm>
            <a:off x="8477250" y="2386584"/>
            <a:ext cx="3144774" cy="3511296"/>
          </a:xfrm>
        </p:spPr>
        <p:txBody>
          <a:bodyPr rtlCol="0">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0"/>
              <a:t>Образец текста</a:t>
            </a:r>
          </a:p>
        </p:txBody>
      </p:sp>
    </p:spTree>
    <p:extLst>
      <p:ext uri="{BB962C8B-B14F-4D97-AF65-F5344CB8AC3E}">
        <p14:creationId xmlns:p14="http://schemas.microsoft.com/office/powerpoint/2010/main" val="2099103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Прямоугольник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latin typeface="Calibri" panose="020F0502020204030204" pitchFamily="34" charset="0"/>
            </a:endParaRPr>
          </a:p>
        </p:txBody>
      </p:sp>
      <p:sp>
        <p:nvSpPr>
          <p:cNvPr id="7" name="Прямоугольник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Прямоугольник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Заголовок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ru-RU" noProof="0" dirty="0"/>
              <a:t>Образец заголовка</a:t>
            </a:r>
          </a:p>
        </p:txBody>
      </p:sp>
      <p:sp>
        <p:nvSpPr>
          <p:cNvPr id="3" name="Текст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rtl="0"/>
            <a:r>
              <a:rPr lang="ru-RU" noProof="0" dirty="0"/>
              <a:t>Щелкните, чтобы изменить стили текста образца слайда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
        <p:nvSpPr>
          <p:cNvPr id="4" name="Дата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latin typeface="Calibri" panose="020F0502020204030204" pitchFamily="34" charset="0"/>
              </a:defRPr>
            </a:lvl1pPr>
          </a:lstStyle>
          <a:p>
            <a:fld id="{BAA57AD2-AFE8-4233-8BDE-3D77AEB44368}" type="datetime1">
              <a:rPr lang="ru-RU" noProof="0" smtClean="0"/>
              <a:t>25.09.2023</a:t>
            </a:fld>
            <a:endParaRPr lang="ru-RU" noProof="0" dirty="0"/>
          </a:p>
        </p:txBody>
      </p:sp>
      <p:sp>
        <p:nvSpPr>
          <p:cNvPr id="5" name="Нижний колонтитул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latin typeface="Calibri" panose="020F0502020204030204" pitchFamily="34" charset="0"/>
              </a:defRPr>
            </a:lvl1pPr>
          </a:lstStyle>
          <a:p>
            <a:endParaRPr lang="ru-RU" noProof="0" dirty="0"/>
          </a:p>
        </p:txBody>
      </p:sp>
      <p:sp>
        <p:nvSpPr>
          <p:cNvPr id="6" name="Номер слайда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latin typeface="Calibri" panose="020F0502020204030204" pitchFamily="34" charset="0"/>
              </a:defRPr>
            </a:lvl1pPr>
          </a:lstStyle>
          <a:p>
            <a:fld id="{34B7E4EF-A1BD-40F4-AB7B-04F084DD991D}" type="slidenum">
              <a:rPr lang="ru-RU" noProof="0" smtClean="0"/>
              <a:pPr/>
              <a:t>‹#›</a:t>
            </a:fld>
            <a:endParaRPr lang="ru-RU" noProof="0" dirty="0"/>
          </a:p>
        </p:txBody>
      </p:sp>
    </p:spTree>
    <p:extLst>
      <p:ext uri="{BB962C8B-B14F-4D97-AF65-F5344CB8AC3E}">
        <p14:creationId xmlns:p14="http://schemas.microsoft.com/office/powerpoint/2010/main" val="272090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Calibri Light" panose="020F0302020204030204" pitchFamily="34" charset="0"/>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Calibri" panose="020F0502020204030204" pitchFamily="34" charset="0"/>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Calibri" panose="020F0502020204030204" pitchFamily="34" charset="0"/>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Calibri" panose="020F0502020204030204" pitchFamily="34" charset="0"/>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Calibri" panose="020F0502020204030204" pitchFamily="34" charset="0"/>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Calibri" panose="020F0502020204030204" pitchFamily="34" charset="0"/>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Рисунок 7" descr="цветочные изображения">
            <a:extLst>
              <a:ext uri="{FF2B5EF4-FFF2-40B4-BE49-F238E27FC236}">
                <a16:creationId xmlns:a16="http://schemas.microsoft.com/office/drawing/2014/main" id="{46768272-0F6A-4E58-A45C-F10D015D895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9919" y="26634"/>
            <a:ext cx="12191980" cy="6858000"/>
          </a:xfrm>
          <a:prstGeom prst="rect">
            <a:avLst/>
          </a:prstGeom>
        </p:spPr>
      </p:pic>
      <p:sp useBgFill="1">
        <p:nvSpPr>
          <p:cNvPr id="73" name="Прямоугольник 72">
            <a:extLst>
              <a:ext uri="{FF2B5EF4-FFF2-40B4-BE49-F238E27FC236}">
                <a16:creationId xmlns:a16="http://schemas.microsoft.com/office/drawing/2014/main" id="{BF9FFE17-DE95-4821-ACC1-B90C95449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ru-UA"/>
          </a:p>
        </p:txBody>
      </p:sp>
      <p:sp>
        <p:nvSpPr>
          <p:cNvPr id="75" name="Прямоугольник 74">
            <a:extLst>
              <a:ext uri="{FF2B5EF4-FFF2-40B4-BE49-F238E27FC236}">
                <a16:creationId xmlns:a16="http://schemas.microsoft.com/office/drawing/2014/main" id="{03CF76AF-FF72-4430-A772-058403290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ru-UA"/>
          </a:p>
        </p:txBody>
      </p:sp>
      <p:sp>
        <p:nvSpPr>
          <p:cNvPr id="2" name="Заголовок 1">
            <a:extLst>
              <a:ext uri="{FF2B5EF4-FFF2-40B4-BE49-F238E27FC236}">
                <a16:creationId xmlns:a16="http://schemas.microsoft.com/office/drawing/2014/main" id="{18C3B467-088C-4F3D-A9A7-105C4E1E20CD}"/>
              </a:ext>
            </a:extLst>
          </p:cNvPr>
          <p:cNvSpPr>
            <a:spLocks noGrp="1"/>
          </p:cNvSpPr>
          <p:nvPr>
            <p:ph type="ctrTitle"/>
          </p:nvPr>
        </p:nvSpPr>
        <p:spPr>
          <a:xfrm>
            <a:off x="1771132" y="2091263"/>
            <a:ext cx="8649738" cy="2590800"/>
          </a:xfrm>
        </p:spPr>
        <p:txBody>
          <a:bodyPr rtlCol="0">
            <a:normAutofit/>
          </a:bodyPr>
          <a:lstStyle/>
          <a:p>
            <a:r>
              <a:rPr lang="uk-UA" sz="3600" dirty="0">
                <a:effectLst/>
                <a:latin typeface="Bookman Old Style" panose="02050604050505020204" pitchFamily="18" charset="0"/>
                <a:ea typeface="Times New Roman" panose="02020603050405020304" pitchFamily="18" charset="0"/>
                <a:cs typeface="Times New Roman" panose="02020603050405020304" pitchFamily="18" charset="0"/>
              </a:rPr>
              <a:t>Планування структури уроку</a:t>
            </a:r>
            <a:r>
              <a:rPr lang="uk-UA" sz="3600" b="1" dirty="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ru-RU" sz="3600" dirty="0"/>
          </a:p>
        </p:txBody>
      </p:sp>
      <p:sp>
        <p:nvSpPr>
          <p:cNvPr id="3" name="Подзаголовок 2">
            <a:extLst>
              <a:ext uri="{FF2B5EF4-FFF2-40B4-BE49-F238E27FC236}">
                <a16:creationId xmlns:a16="http://schemas.microsoft.com/office/drawing/2014/main" id="{C8722DDC-8EEE-4A06-8DFE-B44871EAA2CF}"/>
              </a:ext>
            </a:extLst>
          </p:cNvPr>
          <p:cNvSpPr>
            <a:spLocks noGrp="1"/>
          </p:cNvSpPr>
          <p:nvPr>
            <p:ph type="subTitle" idx="1"/>
          </p:nvPr>
        </p:nvSpPr>
        <p:spPr>
          <a:xfrm>
            <a:off x="1771130" y="4682062"/>
            <a:ext cx="8652788" cy="457201"/>
          </a:xfrm>
        </p:spPr>
        <p:txBody>
          <a:bodyPr rtlCol="0">
            <a:normAutofit/>
          </a:bodyPr>
          <a:lstStyle/>
          <a:p>
            <a:pPr rtl="0">
              <a:spcAft>
                <a:spcPts val="600"/>
              </a:spcAft>
            </a:pPr>
            <a:r>
              <a:rPr lang="uk-UA" sz="1800" b="1" u="sng" dirty="0">
                <a:ln w="6604" cap="flat" cmpd="sng" algn="ctr">
                  <a:solidFill>
                    <a:srgbClr val="ED7D31"/>
                  </a:solidFill>
                  <a:prstDash val="solid"/>
                  <a:round/>
                </a:ln>
                <a:noFill/>
                <a:effectLst>
                  <a:outerShdw dist="38100" dir="2700000" algn="tl">
                    <a:schemeClr val="accent2"/>
                  </a:outerShdw>
                </a:effectLst>
                <a:latin typeface="Bookman Old Style" panose="02050604050505020204" pitchFamily="18" charset="0"/>
                <a:ea typeface="Times New Roman" panose="02020603050405020304" pitchFamily="18" charset="0"/>
                <a:cs typeface="Times New Roman" panose="02020603050405020304" pitchFamily="18" charset="0"/>
              </a:rPr>
              <a:t>Лекція 3</a:t>
            </a:r>
            <a:endParaRPr lang="ru-RU" sz="1800" dirty="0"/>
          </a:p>
        </p:txBody>
      </p:sp>
      <p:sp>
        <p:nvSpPr>
          <p:cNvPr id="77" name="Прямоугольник 76">
            <a:extLst>
              <a:ext uri="{FF2B5EF4-FFF2-40B4-BE49-F238E27FC236}">
                <a16:creationId xmlns:a16="http://schemas.microsoft.com/office/drawing/2014/main" id="{0B1C8180-2FDD-4202-8C45-4057CB1AB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ru-UA"/>
          </a:p>
        </p:txBody>
      </p:sp>
      <p:cxnSp>
        <p:nvCxnSpPr>
          <p:cNvPr id="79" name="Прямая соединительная линия 78">
            <a:extLst>
              <a:ext uri="{FF2B5EF4-FFF2-40B4-BE49-F238E27FC236}">
                <a16:creationId xmlns:a16="http://schemas.microsoft.com/office/drawing/2014/main" id="{D6E86CC6-13EA-4A88-86AD-CF27BF52CC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Прямая соединительная линия 80">
            <a:extLst>
              <a:ext uri="{FF2B5EF4-FFF2-40B4-BE49-F238E27FC236}">
                <a16:creationId xmlns:a16="http://schemas.microsoft.com/office/drawing/2014/main" id="{3F80B441-4F7D-4B40-8A13-FED03A1F3A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3" name="Прямая соединительная линия 82">
            <a:extLst>
              <a:ext uri="{FF2B5EF4-FFF2-40B4-BE49-F238E27FC236}">
                <a16:creationId xmlns:a16="http://schemas.microsoft.com/office/drawing/2014/main" id="{70C7FD1A-44B1-4E4C-B0C9-A8103DCCDC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4" name="Rectangle 1">
            <a:extLst>
              <a:ext uri="{FF2B5EF4-FFF2-40B4-BE49-F238E27FC236}">
                <a16:creationId xmlns:a16="http://schemas.microsoft.com/office/drawing/2014/main" id="{520CF8A6-09D9-AB04-CAF4-4172A15BF96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UA" sz="1400" b="0" i="0" u="none" strike="noStrike" cap="none" normalizeH="0" baseline="0" dirty="0">
                <a:ln>
                  <a:noFill/>
                </a:ln>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Інновації та інноваційні технології</a:t>
            </a:r>
            <a:r>
              <a:rPr kumimoji="0" lang="uk-UA" altLang="ru-UA" sz="800" b="0" i="0" u="none" strike="noStrike" cap="none" normalizeH="0" baseline="0" dirty="0">
                <a:ln>
                  <a:noFill/>
                </a:ln>
                <a:solidFill>
                  <a:schemeClr val="tx1"/>
                </a:solidFill>
                <a:effectLst/>
              </a:rPr>
              <a:t> </a:t>
            </a:r>
            <a:endParaRPr kumimoji="0" lang="uk-UA" altLang="ru-UA"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028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FB4916-BED7-EE68-2303-6B36A3923B02}"/>
              </a:ext>
            </a:extLst>
          </p:cNvPr>
          <p:cNvSpPr txBox="1"/>
          <p:nvPr/>
        </p:nvSpPr>
        <p:spPr>
          <a:xfrm>
            <a:off x="716902" y="1448265"/>
            <a:ext cx="10758196" cy="4138441"/>
          </a:xfrm>
          <a:prstGeom prst="rect">
            <a:avLst/>
          </a:prstGeom>
          <a:noFill/>
        </p:spPr>
        <p:txBody>
          <a:bodyPr wrap="square">
            <a:spAutoFit/>
          </a:bodyPr>
          <a:lstStyle/>
          <a:p>
            <a:pPr lvl="0" algn="ctr">
              <a:lnSpc>
                <a:spcPct val="115000"/>
              </a:lnSpc>
              <a:spcAft>
                <a:spcPts val="1000"/>
              </a:spcAft>
              <a:tabLst>
                <a:tab pos="630555" algn="l"/>
              </a:tabLst>
            </a:pPr>
            <a:r>
              <a:rPr lang="uk-UA" sz="2800" b="1" spc="-30" dirty="0">
                <a:effectLst/>
                <a:latin typeface="Bookman Old Style" panose="02050604050505020204" pitchFamily="18" charset="0"/>
                <a:ea typeface="Times New Roman" panose="02020603050405020304" pitchFamily="18" charset="0"/>
                <a:cs typeface="Times New Roman" panose="02020603050405020304" pitchFamily="18" charset="0"/>
              </a:rPr>
              <a:t>Метод </a:t>
            </a:r>
            <a:r>
              <a:rPr lang="en-US" sz="2800" b="1" spc="-30" dirty="0">
                <a:effectLst/>
                <a:latin typeface="Bookman Old Style" panose="02050604050505020204" pitchFamily="18" charset="0"/>
                <a:ea typeface="Times New Roman" panose="02020603050405020304" pitchFamily="18" charset="0"/>
                <a:cs typeface="Times New Roman" panose="02020603050405020304" pitchFamily="18" charset="0"/>
              </a:rPr>
              <a:t>TBL (</a:t>
            </a:r>
            <a:r>
              <a:rPr lang="uk-UA" sz="2800" b="1" dirty="0" err="1">
                <a:effectLst/>
                <a:latin typeface="Bookman Old Style" panose="02050604050505020204" pitchFamily="18" charset="0"/>
                <a:ea typeface="Times New Roman" panose="02020603050405020304" pitchFamily="18" charset="0"/>
                <a:cs typeface="Times New Roman" panose="02020603050405020304" pitchFamily="18" charset="0"/>
              </a:rPr>
              <a:t>Task-Based</a:t>
            </a:r>
            <a:r>
              <a:rPr lang="uk-UA" sz="2800" b="1"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800" b="1" dirty="0" err="1">
                <a:effectLst/>
                <a:latin typeface="Bookman Old Style" panose="02050604050505020204" pitchFamily="18" charset="0"/>
                <a:ea typeface="Times New Roman" panose="02020603050405020304" pitchFamily="18" charset="0"/>
                <a:cs typeface="Times New Roman" panose="02020603050405020304" pitchFamily="18" charset="0"/>
              </a:rPr>
              <a:t>Learning</a:t>
            </a:r>
            <a:r>
              <a:rPr lang="en-US" sz="2800" b="1" dirty="0">
                <a:effectLst/>
                <a:latin typeface="Bookman Old Style" panose="02050604050505020204" pitchFamily="18" charset="0"/>
                <a:ea typeface="Times New Roman" panose="02020603050405020304" pitchFamily="18" charset="0"/>
                <a:cs typeface="Times New Roman" panose="02020603050405020304" pitchFamily="18" charset="0"/>
              </a:rPr>
              <a:t>)</a:t>
            </a:r>
            <a:endParaRPr lang="ru-UA" sz="28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 </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b="1" dirty="0">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Що таке TBL </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У навчанні, заснованому на завданнях, центральним фокусом уроку є саме завдання, а не інформація з теми, і метою є не «вивчити інформацію», а «виконати завдання». Звичайно, щоб успішно виконати завдання, учні повинні використовувати інформацію та знання і висловлювати свої ідеї. Тому інформація стає інструментом спілкування, метою якого є сприяння успішному виконанню завдання. Учні можуть використовувати будь-яку інформацію з теми, яка їм потрібна для досягнення мети. Зазвичай не існує «правильної відповіді» для результату завдання. Учні вирішують власний спосіб його завершення, використовуючи знання та інформацію, які вони вважають за потрібне.</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5027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72D74F-9C09-9EBF-2286-31D5A2E29634}"/>
              </a:ext>
            </a:extLst>
          </p:cNvPr>
          <p:cNvSpPr txBox="1"/>
          <p:nvPr/>
        </p:nvSpPr>
        <p:spPr>
          <a:xfrm>
            <a:off x="287694" y="540102"/>
            <a:ext cx="11616612" cy="5554213"/>
          </a:xfrm>
          <a:prstGeom prst="rect">
            <a:avLst/>
          </a:prstGeom>
          <a:noFill/>
        </p:spPr>
        <p:txBody>
          <a:bodyPr wrap="square">
            <a:spAutoFit/>
          </a:bodyPr>
          <a:lstStyle/>
          <a:p>
            <a:pPr indent="450215" algn="just">
              <a:lnSpc>
                <a:spcPct val="115000"/>
              </a:lnSpc>
              <a:spcAft>
                <a:spcPts val="1000"/>
              </a:spcAft>
            </a:pPr>
            <a:r>
              <a:rPr lang="uk-UA" sz="1800" dirty="0">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Різні вчителі використовують TBL по-різному. Деякі інтегрують його в існуючий навчальний план, деякі використовують його, щоб повністю замінити навчальний план, деякі використовують його як «додатковий» до своїх традиційних занять у класі. Але, як правило, вчителі, які використовують підхід TBL, поділяють свої заняття на основі завдань на три етапи: </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Етап 1: Попереднє завдання. Учитель представляє тему та знайомить учнів із ситуаціями. Це залучає студентів до теми. Потім учитель пояснює завдання та організовує вправу. </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Етап 2: учні виконують завдання в парах або групах. Потім вони можуть представити свої висновки решті класу. На цьому етапі помилки не важливі; вчитель підтримує та контролює. Учні зосереджуються на спілкуванні, можливо, на шкоду точності, але це буде розглянуто на наступному етапі. </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Етап 3: Учитель працює над конкретними проблемами та недоліками, які з’являються на етапі 2. (Під час етапу моніторингу більшість викладачів роблять нотатки про типові помилки та особливі навчальні потреби учнів). Учні розмірковують про знання та навички, необхідні для виконання завдання, і про те, наскільки добре вони це зробили. Це їхня можливість зосередитися на точності та переконатися, що вони вирішують будь-які сумніви чи проблеми, які у них виникли.</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6060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89CD677-F04D-9335-A0C1-B3AD8D36F67B}"/>
              </a:ext>
            </a:extLst>
          </p:cNvPr>
          <p:cNvSpPr txBox="1"/>
          <p:nvPr/>
        </p:nvSpPr>
        <p:spPr>
          <a:xfrm>
            <a:off x="933061" y="2115179"/>
            <a:ext cx="10571584" cy="2302553"/>
          </a:xfrm>
          <a:prstGeom prst="rect">
            <a:avLst/>
          </a:prstGeom>
          <a:noFill/>
        </p:spPr>
        <p:txBody>
          <a:bodyPr wrap="square">
            <a:spAutoFit/>
          </a:bodyPr>
          <a:lstStyle/>
          <a:p>
            <a:pPr indent="450215" algn="just">
              <a:lnSpc>
                <a:spcPct val="115000"/>
              </a:lnSpc>
              <a:spcAft>
                <a:spcPts val="1000"/>
              </a:spcAft>
            </a:pPr>
            <a:r>
              <a:rPr lang="uk-UA" sz="1800" dirty="0">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Завдання можуть бути такими ж простими, як скласти список тварин у порядку від найшвидшого до найповільнішого, а потім спробувати домовитися з партнером про правильний порядок. Або це може бути щось складніше, як-от опитування, щоб дізнатися, у яких районах міста живуть ці тварини, що закінчується візуальною інформацією, представленою у вигляді кругових діаграм і карт. Або це може бути щось дуже складне, як-от рольова гра. Яким би не було завдання, воно завжди повинно мати певне завершення; і це завершення має бути центральним у класі. </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7511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92B7B0F-14A6-79CE-6AAA-2A8AF5B338F3}"/>
              </a:ext>
            </a:extLst>
          </p:cNvPr>
          <p:cNvSpPr txBox="1"/>
          <p:nvPr/>
        </p:nvSpPr>
        <p:spPr>
          <a:xfrm>
            <a:off x="875522" y="1476774"/>
            <a:ext cx="10440955" cy="3576748"/>
          </a:xfrm>
          <a:prstGeom prst="rect">
            <a:avLst/>
          </a:prstGeom>
          <a:noFill/>
        </p:spPr>
        <p:txBody>
          <a:bodyPr wrap="square">
            <a:spAutoFit/>
          </a:bodyPr>
          <a:lstStyle/>
          <a:p>
            <a:pPr indent="450215" algn="just">
              <a:lnSpc>
                <a:spcPct val="115000"/>
              </a:lnSpc>
              <a:spcAft>
                <a:spcPts val="1000"/>
              </a:spcAft>
            </a:pPr>
            <a:r>
              <a:rPr lang="uk-UA" sz="1800" dirty="0">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Перевага TBL перед більш традиційними методами полягає в тому, що він дозволяє учням зосередитися на реальному спілкуванні та усвідомлені зв’язку теми та знань і навичок з справжнім життям. Він зосереджується на потребах учнів, переводячи їх у автентичні ситуації та дозволяючи їм використовувати всі свої знання, щоб мати справу з ними. Це привертає увагу учнів до того, що вони вміють робити, що не вміють і що знають лише наполовину. Це дозволяє учням усвідомлювати свої потреби та спонукає їх взяти (частину) відповідальності за власне навчання. TBL добре підходить для змішаних класів здібностей; завдання може успішно виконати слабший або сильніший учень з більшою чи меншою точністю. Важливо те, що обидва учні мали однаковий попередній досвід та знання і тепер усвідомлюють свої особисті навчальні потреби. </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6282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B8F8CD-AE11-45EC-5441-7017B60E7163}"/>
              </a:ext>
            </a:extLst>
          </p:cNvPr>
          <p:cNvSpPr txBox="1"/>
          <p:nvPr/>
        </p:nvSpPr>
        <p:spPr>
          <a:xfrm>
            <a:off x="768220" y="1683356"/>
            <a:ext cx="10655559" cy="2939651"/>
          </a:xfrm>
          <a:prstGeom prst="rect">
            <a:avLst/>
          </a:prstGeom>
          <a:noFill/>
        </p:spPr>
        <p:txBody>
          <a:bodyPr wrap="square">
            <a:spAutoFit/>
          </a:bodyPr>
          <a:lstStyle/>
          <a:p>
            <a:pPr indent="450215" algn="just">
              <a:lnSpc>
                <a:spcPct val="115000"/>
              </a:lnSpc>
              <a:spcAft>
                <a:spcPts val="1000"/>
              </a:spcAft>
            </a:pPr>
            <a:r>
              <a:rPr lang="uk-UA" sz="1800" dirty="0">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Ще одна перевага цього підходу полягає в тому, що учні знайомляться з широкою різноманітністю інформації, а не лише з певною частиною теми. Речі, які часто виходять за межі традиційної програми, природно виникають на </a:t>
            </a:r>
            <a:r>
              <a:rPr lang="uk-UA" sz="1800" dirty="0" err="1">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уроках</a:t>
            </a:r>
            <a:r>
              <a:rPr lang="uk-UA" sz="1800" dirty="0">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 заснованих на завданнях. Але це також може бути недоліком. Одним із закидів TBL є ця випадковість. Це часто не вписується в підручник/програму курсу, яка має тенденцію подавати теми в акуратних пакетах. Деякі вчителі (і учні) також вважають відхід від чіткої тематичної спрямованості важким і анархічним. Багато вчителів також погоджуються, що це не найкращий метод для початківців, оскільки вони мають дуже мало попередніх знань, щоб мати змогу успішно виконувати великі комплексні завдання. </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6026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455ED5-0410-E6A2-6E42-86D2EC759DD8}"/>
              </a:ext>
            </a:extLst>
          </p:cNvPr>
          <p:cNvSpPr txBox="1"/>
          <p:nvPr/>
        </p:nvSpPr>
        <p:spPr>
          <a:xfrm>
            <a:off x="718458" y="912270"/>
            <a:ext cx="10944808" cy="4713470"/>
          </a:xfrm>
          <a:prstGeom prst="rect">
            <a:avLst/>
          </a:prstGeom>
          <a:noFill/>
        </p:spPr>
        <p:txBody>
          <a:bodyPr wrap="square">
            <a:spAutoFit/>
          </a:bodyPr>
          <a:lstStyle/>
          <a:p>
            <a:pPr indent="450215" algn="just">
              <a:lnSpc>
                <a:spcPct val="115000"/>
              </a:lnSpc>
              <a:spcAft>
                <a:spcPts val="1000"/>
              </a:spcAft>
            </a:pP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 </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lvl="0" algn="ctr">
              <a:lnSpc>
                <a:spcPct val="115000"/>
              </a:lnSpc>
              <a:spcAft>
                <a:spcPts val="1000"/>
              </a:spcAft>
              <a:tabLst>
                <a:tab pos="630555" algn="l"/>
              </a:tabLst>
            </a:pPr>
            <a:r>
              <a:rPr lang="uk-UA" sz="2800" b="1" dirty="0">
                <a:effectLst/>
                <a:latin typeface="Bookman Old Style" panose="02050604050505020204" pitchFamily="18" charset="0"/>
                <a:ea typeface="Times New Roman" panose="02020603050405020304" pitchFamily="18" charset="0"/>
                <a:cs typeface="Arial" panose="020B0604020202020204" pitchFamily="34" charset="0"/>
              </a:rPr>
              <a:t>Метод </a:t>
            </a:r>
            <a:r>
              <a:rPr lang="en-US" sz="2800" b="1" dirty="0">
                <a:effectLst/>
                <a:latin typeface="Bookman Old Style" panose="02050604050505020204" pitchFamily="18" charset="0"/>
                <a:ea typeface="Times New Roman" panose="02020603050405020304" pitchFamily="18" charset="0"/>
                <a:cs typeface="Arial" panose="020B0604020202020204" pitchFamily="34" charset="0"/>
              </a:rPr>
              <a:t>PBL (</a:t>
            </a:r>
            <a:r>
              <a:rPr lang="uk-UA" sz="2800" b="1" dirty="0">
                <a:effectLst/>
                <a:latin typeface="Bookman Old Style" panose="02050604050505020204" pitchFamily="18" charset="0"/>
                <a:ea typeface="Times New Roman" panose="02020603050405020304" pitchFamily="18" charset="0"/>
                <a:cs typeface="Times New Roman" panose="02020603050405020304" pitchFamily="18" charset="0"/>
              </a:rPr>
              <a:t>Project-</a:t>
            </a:r>
            <a:r>
              <a:rPr lang="uk-UA" sz="2800" b="1" dirty="0" err="1">
                <a:effectLst/>
                <a:latin typeface="Bookman Old Style" panose="02050604050505020204" pitchFamily="18" charset="0"/>
                <a:ea typeface="Times New Roman" panose="02020603050405020304" pitchFamily="18" charset="0"/>
                <a:cs typeface="Times New Roman" panose="02020603050405020304" pitchFamily="18" charset="0"/>
              </a:rPr>
              <a:t>Based</a:t>
            </a:r>
            <a:r>
              <a:rPr lang="uk-UA" sz="2800" b="1"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800" b="1" dirty="0" err="1">
                <a:effectLst/>
                <a:latin typeface="Bookman Old Style" panose="02050604050505020204" pitchFamily="18" charset="0"/>
                <a:ea typeface="Times New Roman" panose="02020603050405020304" pitchFamily="18" charset="0"/>
                <a:cs typeface="Times New Roman" panose="02020603050405020304" pitchFamily="18" charset="0"/>
              </a:rPr>
              <a:t>Learning</a:t>
            </a:r>
            <a:r>
              <a:rPr lang="en-US" sz="2800" b="1" dirty="0">
                <a:effectLst/>
                <a:latin typeface="Bookman Old Style" panose="02050604050505020204" pitchFamily="18" charset="0"/>
                <a:ea typeface="Times New Roman" panose="02020603050405020304" pitchFamily="18" charset="0"/>
                <a:cs typeface="Times New Roman" panose="02020603050405020304" pitchFamily="18" charset="0"/>
              </a:rPr>
              <a:t>)</a:t>
            </a:r>
            <a:endParaRPr lang="ru-UA" sz="28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 </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b="1" dirty="0">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Що таке проектне навчання (PBL) </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Підхід PBL виводить орієнтованість на учня на вищий рівень. У нього багато схожих аспектів із TBL, але він ще більш амбітний. У той час як TBL робить завдання центром уроку, PBL часто робить завдання центром цілого семестру або навчального року. </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Знову ж таки, як і в TBL, різні вчителі підходять до проектної роботи по-різному. Деякі використовують його як основу для цілого року роботи; інші приділяють певну кількість часу поряд з навчальним планом. Деякі використовують проекти лише на коротких курсах або «</a:t>
            </a:r>
            <a:r>
              <a:rPr lang="uk-UA" sz="1800" dirty="0" err="1">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інтенсивах</a:t>
            </a:r>
            <a:r>
              <a:rPr lang="uk-UA" sz="1800" dirty="0">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 Інші намагаються змусити свої школи будувати на цьому весь навчальний план. </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8891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34D1120-19DB-2AB0-3177-867AE543EBE9}"/>
              </a:ext>
            </a:extLst>
          </p:cNvPr>
          <p:cNvSpPr txBox="1"/>
          <p:nvPr/>
        </p:nvSpPr>
        <p:spPr>
          <a:xfrm>
            <a:off x="755779" y="1543419"/>
            <a:ext cx="10310327" cy="3771161"/>
          </a:xfrm>
          <a:prstGeom prst="rect">
            <a:avLst/>
          </a:prstGeom>
          <a:noFill/>
        </p:spPr>
        <p:txBody>
          <a:bodyPr wrap="square">
            <a:spAutoFit/>
          </a:bodyPr>
          <a:lstStyle/>
          <a:p>
            <a:pPr indent="450215" algn="just">
              <a:lnSpc>
                <a:spcPct val="115000"/>
              </a:lnSpc>
              <a:spcAft>
                <a:spcPts val="1000"/>
              </a:spcAft>
            </a:pPr>
            <a:r>
              <a:rPr lang="uk-UA" sz="1800" dirty="0">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Але зазвичай вважається, що є чотири елементи, які є спільними для всіх проектних заходів/занять/курсів: </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1. Центральна тема, з якої випливають усі види діяльності та яка спрямовує проект до кінцевої мети. </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2. Доступ до засобів дослідження (Інтернет значно полегшив цю частину проектної роботи) для збору, аналізу та використання інформації. </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3. Безліч можливостей для обміну ідеями, співпраці та спілкування. Взаємодія з іншими учнями є фундаментальною для PBL. </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4. Кінцевий продукт (часто створений з використанням нових доступних нам технологій) у формі плакатів, презентацій, звітів, відео, веб-сторінок, блогів тощо. </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8213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B9F911E-5990-740C-5078-F5717BC4E507}"/>
              </a:ext>
            </a:extLst>
          </p:cNvPr>
          <p:cNvSpPr txBox="1"/>
          <p:nvPr/>
        </p:nvSpPr>
        <p:spPr>
          <a:xfrm>
            <a:off x="737118" y="1985205"/>
            <a:ext cx="10580914" cy="2302553"/>
          </a:xfrm>
          <a:prstGeom prst="rect">
            <a:avLst/>
          </a:prstGeom>
          <a:noFill/>
        </p:spPr>
        <p:txBody>
          <a:bodyPr wrap="square">
            <a:spAutoFit/>
          </a:bodyPr>
          <a:lstStyle/>
          <a:p>
            <a:pPr indent="450215" algn="just">
              <a:lnSpc>
                <a:spcPct val="115000"/>
              </a:lnSpc>
              <a:spcAft>
                <a:spcPts val="1000"/>
              </a:spcAft>
            </a:pPr>
            <a:r>
              <a:rPr lang="uk-UA" sz="1800" dirty="0">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Роль викладача та учня в підході PBL дуже схожа на підхід TBL. Учням надається свобода вирішувати проблеми або ділитися інформацією так, як вони вважають за потрібне. Роль вчителя полягає в тому, щоб спостерігати та </a:t>
            </a:r>
            <a:r>
              <a:rPr lang="uk-UA" sz="1800" dirty="0" err="1">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фасилітувати</a:t>
            </a:r>
            <a:r>
              <a:rPr lang="uk-UA" sz="1800" dirty="0">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 встановлювати рамки для спілкування, надавати доступ до інформації та допомагати з інформацією, де це необхідно, і давати учням можливість створити кінцевий продукт або презентацію. Як і в TBL, учитель стежить за взаємодією, але не перериває, вирішуючи виникаючі проблеми чи недоліки в інший момент. </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8868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CD40239-009C-DDFA-FE7E-79A2578D8094}"/>
              </a:ext>
            </a:extLst>
          </p:cNvPr>
          <p:cNvSpPr txBox="1"/>
          <p:nvPr/>
        </p:nvSpPr>
        <p:spPr>
          <a:xfrm>
            <a:off x="600269" y="1353514"/>
            <a:ext cx="10991462" cy="3895297"/>
          </a:xfrm>
          <a:prstGeom prst="rect">
            <a:avLst/>
          </a:prstGeom>
          <a:noFill/>
        </p:spPr>
        <p:txBody>
          <a:bodyPr wrap="square">
            <a:spAutoFit/>
          </a:bodyPr>
          <a:lstStyle/>
          <a:p>
            <a:pPr indent="450215" algn="just">
              <a:lnSpc>
                <a:spcPct val="115000"/>
              </a:lnSpc>
              <a:spcAft>
                <a:spcPts val="1000"/>
              </a:spcAft>
            </a:pPr>
            <a:r>
              <a:rPr lang="uk-UA" sz="1800" dirty="0">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Переваги та недоліки PBL подібні до TBL, але очевидна привабливість проектного навчання є елементом мотивації, особливо для молодших учнів. Проекти вносять реальне життя в класну кімнату; замість того, щоб теоретично вивчати, як ростуть рослини, ви насправді вирощуєте рослину й самі бачите. Це втілює факти в життя. Американський теоретик освіти Джон Дьюї писав, що «освіта не є підготовкою до життя; Освіта – це саме життя». Проектна робота дозволяє «самому життю» стати частиною класу та надає сотні можливостей для навчання. Окрім веселого елементу, робота над проектом включає комунікативні ситуації в реальному житті (аналіз, прийняття рішень, редагування, відхилення, організація, делегування…) і часто включає </a:t>
            </a:r>
            <a:r>
              <a:rPr lang="uk-UA" sz="1800" dirty="0" err="1">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мультидисциплінарні</a:t>
            </a:r>
            <a:r>
              <a:rPr lang="uk-UA" sz="1800" dirty="0">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 навички, які можна отримати з інших предметів. Загалом, це сприяє вищому рівню мислення, ніж просто вивчення теми. Можна підбирати навіть </a:t>
            </a:r>
            <a:r>
              <a:rPr lang="uk-UA" sz="1800" dirty="0" err="1">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проєкти</a:t>
            </a:r>
            <a:r>
              <a:rPr lang="uk-UA" sz="1800" dirty="0">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 на виконання яких буде витрачено лише тільки-но один урок. </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6243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890FCAE-CCAA-20EA-3111-F60CDFD43898}"/>
              </a:ext>
            </a:extLst>
          </p:cNvPr>
          <p:cNvSpPr txBox="1"/>
          <p:nvPr/>
        </p:nvSpPr>
        <p:spPr>
          <a:xfrm>
            <a:off x="959498" y="1288991"/>
            <a:ext cx="10273004" cy="4456989"/>
          </a:xfrm>
          <a:prstGeom prst="rect">
            <a:avLst/>
          </a:prstGeom>
          <a:noFill/>
        </p:spPr>
        <p:txBody>
          <a:bodyPr wrap="square">
            <a:spAutoFit/>
          </a:bodyPr>
          <a:lstStyle/>
          <a:p>
            <a:pPr lvl="0" algn="ctr">
              <a:lnSpc>
                <a:spcPct val="115000"/>
              </a:lnSpc>
              <a:spcAft>
                <a:spcPts val="1000"/>
              </a:spcAft>
              <a:tabLst>
                <a:tab pos="630555" algn="l"/>
              </a:tabLst>
            </a:pPr>
            <a:r>
              <a:rPr lang="uk-UA" sz="2800" b="1" spc="-30" dirty="0">
                <a:effectLst/>
                <a:latin typeface="Bookman Old Style" panose="02050604050505020204" pitchFamily="18" charset="0"/>
                <a:ea typeface="Times New Roman" panose="02020603050405020304" pitchFamily="18" charset="0"/>
                <a:cs typeface="Times New Roman" panose="02020603050405020304" pitchFamily="18" charset="0"/>
              </a:rPr>
              <a:t>Підходи до побудови уроку </a:t>
            </a:r>
            <a:endParaRPr lang="ru-UA" sz="28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effectLst/>
                <a:latin typeface="Bookman Old Style" panose="02050604050505020204" pitchFamily="18" charset="0"/>
                <a:ea typeface="Times New Roman" panose="02020603050405020304" pitchFamily="18" charset="0"/>
                <a:cs typeface="Arial" panose="020B0604020202020204" pitchFamily="34" charset="0"/>
              </a:rPr>
              <a:t> </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Багато нещодавно кваліфікованих або недосвідчених вчителів, як правило, будують планування уроків на традиційному підході ППП (презентація, практика, продукція), оскільки він є надійним і дієвою основою, на якій базується низка заходів у класі.</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Матеріал, представлений та використовуваний, не враховує особливих потреб кожного учня; зміст майже завжди визначається підручником та/або програмою. З цієї причини багато вчителів, </a:t>
            </a:r>
            <a:r>
              <a:rPr lang="uk-UA" sz="1800" dirty="0" err="1">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поекспериментувавши</a:t>
            </a:r>
            <a:r>
              <a:rPr lang="uk-UA" sz="1800" dirty="0">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 з підходом PPP, звертаються до підходів, орієнтованих на учня, де потреби учня є центральними для змісту уроку. Двома такими підходами є TBL (навчання на основі завдань) і PBL (навчання на основі проекту). </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2563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40D80EF-1D7B-A236-5C6B-A6A9C16CCE59}"/>
              </a:ext>
            </a:extLst>
          </p:cNvPr>
          <p:cNvSpPr txBox="1"/>
          <p:nvPr/>
        </p:nvSpPr>
        <p:spPr>
          <a:xfrm>
            <a:off x="979715" y="1223539"/>
            <a:ext cx="9834465" cy="4213846"/>
          </a:xfrm>
          <a:prstGeom prst="rect">
            <a:avLst/>
          </a:prstGeom>
          <a:noFill/>
        </p:spPr>
        <p:txBody>
          <a:bodyPr wrap="square">
            <a:spAutoFit/>
          </a:bodyPr>
          <a:lstStyle/>
          <a:p>
            <a:pPr indent="450215" algn="just">
              <a:lnSpc>
                <a:spcPct val="115000"/>
              </a:lnSpc>
              <a:spcAft>
                <a:spcPts val="1000"/>
              </a:spcAft>
            </a:pPr>
            <a:r>
              <a:rPr lang="uk-UA" sz="1800" dirty="0">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І TBL, і PBL зосереджені насамперед на досягненні реалістичних цілей, а потім на інформації, яка потрібна для досягнення цих цілей. Вони обидва розглядають знання як інструмент для досягнення поставленої мети, а не ізольований матеріал для вивчення та практики. Вони дають багато можливостей для спілкування в автентичному контексті та дають учню свободу використовувати ресурси, які він/вона має, а потім розмірковувати над тим, чому він вже навчився а що ще має засвоїти. Нарешті, оскільки вчителі автономні за своєю природою, вони часто використовують комбінацію TBL, PBL і традиційних методів, таких як PPP. Деякі вчителі використовують TBL і PBL як невелику частину більш традиційного підходу, а багато вчителів на курсах переважно використовуючи TBL/PBL вдаються до завдань типу РPP, коли мають справу з проблемними чи складними темами. Як завжди, важливо використовувати те, що найкраще підходить вам і вашим учням. </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0708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A8AC32-7913-087A-1985-BFA39F9FBDE5}"/>
              </a:ext>
            </a:extLst>
          </p:cNvPr>
          <p:cNvSpPr txBox="1"/>
          <p:nvPr/>
        </p:nvSpPr>
        <p:spPr>
          <a:xfrm>
            <a:off x="1468016" y="825906"/>
            <a:ext cx="9255967" cy="4917115"/>
          </a:xfrm>
          <a:prstGeom prst="rect">
            <a:avLst/>
          </a:prstGeom>
          <a:noFill/>
        </p:spPr>
        <p:txBody>
          <a:bodyPr wrap="square">
            <a:spAutoFit/>
          </a:bodyPr>
          <a:lstStyle/>
          <a:p>
            <a:pPr indent="450215" algn="just">
              <a:lnSpc>
                <a:spcPct val="115000"/>
              </a:lnSpc>
              <a:spcAft>
                <a:spcPts val="1000"/>
              </a:spcAft>
            </a:pPr>
            <a:r>
              <a:rPr lang="uk-UA" sz="1800" dirty="0">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Існує два основних підходи до викладання матеріалу предмету. Це дедуктивний та індуктивний підхід.</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800" dirty="0">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Дедуктивний підхід – це коли представлені правила, аксіоми, факти. (Учитель дає матеріал).</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800" dirty="0">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Індуктивний підхід - це коли інформація виводиться через певну форму керованого відкриття. (Учитель дає учням можливість самостійно відкрити правило).</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Іншими словами, перший більше орієнтований на вчителя, а другий – на учня. Обидва підходи мають свої переваги та недоліки. Дедуктивний підхід, безсумнівно, економить час і дає більше часу для відпрацювання певних навичок, що робить його ефективним підходом для учнів нижчого рівня. З іншого боку, індуктивний підхід часто є більш корисним для учнів, які вже мають певні знання, оскільки він заохочує їх самостійно вирішувати щось на основі наявних знань. </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7333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3B11DE-9523-9E15-253C-7AC496AEC4EE}"/>
              </a:ext>
            </a:extLst>
          </p:cNvPr>
          <p:cNvSpPr txBox="1"/>
          <p:nvPr/>
        </p:nvSpPr>
        <p:spPr>
          <a:xfrm>
            <a:off x="793102" y="648510"/>
            <a:ext cx="10207690" cy="5540876"/>
          </a:xfrm>
          <a:prstGeom prst="rect">
            <a:avLst/>
          </a:prstGeom>
          <a:noFill/>
        </p:spPr>
        <p:txBody>
          <a:bodyPr wrap="square">
            <a:spAutoFit/>
          </a:bodyPr>
          <a:lstStyle/>
          <a:p>
            <a:pPr lvl="0" algn="ctr">
              <a:lnSpc>
                <a:spcPct val="115000"/>
              </a:lnSpc>
              <a:spcAft>
                <a:spcPts val="1000"/>
              </a:spcAft>
              <a:tabLst>
                <a:tab pos="630555" algn="l"/>
              </a:tabLst>
            </a:pPr>
            <a:r>
              <a:rPr lang="uk-UA" sz="2800" b="1" spc="-30" dirty="0">
                <a:effectLst/>
                <a:latin typeface="Bookman Old Style" panose="02050604050505020204" pitchFamily="18" charset="0"/>
                <a:ea typeface="Times New Roman" panose="02020603050405020304" pitchFamily="18" charset="0"/>
                <a:cs typeface="Times New Roman" panose="02020603050405020304" pitchFamily="18" charset="0"/>
              </a:rPr>
              <a:t>Метод </a:t>
            </a:r>
            <a:r>
              <a:rPr lang="en-US" sz="2800" b="1" spc="-30" dirty="0">
                <a:effectLst/>
                <a:latin typeface="Bookman Old Style" panose="02050604050505020204" pitchFamily="18" charset="0"/>
                <a:ea typeface="Times New Roman" panose="02020603050405020304" pitchFamily="18" charset="0"/>
                <a:cs typeface="Times New Roman" panose="02020603050405020304" pitchFamily="18" charset="0"/>
              </a:rPr>
              <a:t>PPP (</a:t>
            </a:r>
            <a:r>
              <a:rPr lang="uk-UA" sz="2800" b="1" dirty="0" err="1">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Presentation</a:t>
            </a:r>
            <a:r>
              <a:rPr lang="uk-UA" sz="2800" b="1" dirty="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800" b="1" dirty="0" err="1">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Practice</a:t>
            </a:r>
            <a:r>
              <a:rPr lang="uk-UA" sz="2800" b="1" dirty="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800" b="1" dirty="0" err="1">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Production</a:t>
            </a:r>
            <a:r>
              <a:rPr lang="en-US" sz="2800" b="1" dirty="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a:t>
            </a:r>
            <a:endParaRPr lang="ru-UA" sz="28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b="1" dirty="0">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b="1" dirty="0">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Презентація, практика та продукція (PPP)</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Дедуктивний підхід часто вписується в структуру уроку, відому як PPP (</a:t>
            </a:r>
            <a:r>
              <a:rPr lang="uk-UA" sz="1800" dirty="0" err="1">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Presentation</a:t>
            </a:r>
            <a:r>
              <a:rPr lang="uk-UA" sz="1800" dirty="0">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1800" dirty="0" err="1">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Practice</a:t>
            </a:r>
            <a:r>
              <a:rPr lang="uk-UA" sz="1800" dirty="0">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1800" dirty="0" err="1">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Production</a:t>
            </a:r>
            <a:r>
              <a:rPr lang="uk-UA" sz="1800" dirty="0">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 Учитель представляє матеріал, а потім дає учням можливість практикуватись у цій темі за допомогою дуже контрольованих дій. Завершальний етап уроку дає учням можливість виявити отриманні знання у вільніших видах діяльності.</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У 60-хвилинному </a:t>
            </a:r>
            <a:r>
              <a:rPr lang="uk-UA" sz="1800" dirty="0" err="1">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уроці</a:t>
            </a:r>
            <a:r>
              <a:rPr lang="uk-UA" sz="1800" dirty="0">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 кожен етап триватиме приблизно 20 хвилин. У 30-хвилинному – 10 хвилин. Ця модель добре працює, оскільки її можна використовувати для більшості тем. Це також дозволяє вчителю досить точно розраховувати час кожного етапу уроку, передбачати й бути готовим до проблем, з якими можуть зіткнутися учні. Це менш працездатне на вищих рівнях, коли учням потрібно порівнювати між собою кілька тем одночасно і коли їхні здібності набагато менш однорідні. </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3158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2A8DD86-3FBD-7217-01EE-3B3C35B7F4BA}"/>
              </a:ext>
            </a:extLst>
          </p:cNvPr>
          <p:cNvSpPr txBox="1"/>
          <p:nvPr/>
        </p:nvSpPr>
        <p:spPr>
          <a:xfrm>
            <a:off x="811761" y="1160751"/>
            <a:ext cx="10189029" cy="4536498"/>
          </a:xfrm>
          <a:prstGeom prst="rect">
            <a:avLst/>
          </a:prstGeom>
          <a:noFill/>
        </p:spPr>
        <p:txBody>
          <a:bodyPr wrap="square">
            <a:spAutoFit/>
          </a:bodyPr>
          <a:lstStyle/>
          <a:p>
            <a:pPr indent="450215" algn="just">
              <a:lnSpc>
                <a:spcPct val="115000"/>
              </a:lnSpc>
              <a:spcAft>
                <a:spcPts val="1000"/>
              </a:spcAft>
            </a:pPr>
            <a:r>
              <a:rPr lang="uk-UA" sz="1800" b="1" dirty="0">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Презентація</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На цьому етапі вчитель представляє нову тему в змістовному контексті. Створення історій на дошці, використання реалій або карток і міміки є цікавими способами представити тему.</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800" dirty="0">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Можна запитати своїх учнів, про їх асоціації з певними словами чи відео чи картинками. </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800" dirty="0">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Далі викладення фактичного матеріалу.</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800" dirty="0">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Потім можна поставити учням запитання, щоб перевірити, чи вони зрозуміли концепцію, ідею, матеріал. </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800" dirty="0">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Коли переконались, що учні зрозуміли форму та зміст - переходити до практичного етапу уроку. На цьому етапі уроку важливо виправити помилки у розумінні, якщо вони виникли.</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0515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73DD05C-7A6A-26E6-2645-D636FAE18F33}"/>
              </a:ext>
            </a:extLst>
          </p:cNvPr>
          <p:cNvSpPr txBox="1"/>
          <p:nvPr/>
        </p:nvSpPr>
        <p:spPr>
          <a:xfrm>
            <a:off x="1212980" y="1512272"/>
            <a:ext cx="9386595" cy="3642920"/>
          </a:xfrm>
          <a:prstGeom prst="rect">
            <a:avLst/>
          </a:prstGeom>
          <a:noFill/>
        </p:spPr>
        <p:txBody>
          <a:bodyPr wrap="square">
            <a:spAutoFit/>
          </a:bodyPr>
          <a:lstStyle/>
          <a:p>
            <a:pPr indent="450215" algn="just">
              <a:lnSpc>
                <a:spcPct val="115000"/>
              </a:lnSpc>
              <a:spcAft>
                <a:spcPts val="1000"/>
              </a:spcAft>
            </a:pPr>
            <a:r>
              <a:rPr lang="uk-UA" sz="1800" b="1" dirty="0">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Практика</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Існує багато вправ, які можна використовувати на цьому етапі, включаючи вправи на заповнення пропусків, вправи на заміну, диктанти за малюнками, опитувальники для класу, зіставлення визначень з малюнками, тощо.</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800" dirty="0">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Важливо, щоб діяльність на цьому етапі була достатньо контрольованою, оскільки учні лише познайомилися з новою мовою. У багатьох підручниках і робочих зошитах є вправи та дії, які можна використовувати на цьому етапі.</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800" dirty="0">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Можна провести якусь комунікативну гру.</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2960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295742A-FAF3-7A08-29B8-4B7A65A0A4B1}"/>
              </a:ext>
            </a:extLst>
          </p:cNvPr>
          <p:cNvSpPr txBox="1"/>
          <p:nvPr/>
        </p:nvSpPr>
        <p:spPr>
          <a:xfrm>
            <a:off x="558282" y="801383"/>
            <a:ext cx="11075436" cy="5111528"/>
          </a:xfrm>
          <a:prstGeom prst="rect">
            <a:avLst/>
          </a:prstGeom>
          <a:noFill/>
        </p:spPr>
        <p:txBody>
          <a:bodyPr wrap="square">
            <a:spAutoFit/>
          </a:bodyPr>
          <a:lstStyle/>
          <a:p>
            <a:pPr indent="450215" algn="just">
              <a:lnSpc>
                <a:spcPct val="115000"/>
              </a:lnSpc>
              <a:spcAft>
                <a:spcPts val="1000"/>
              </a:spcAft>
            </a:pPr>
            <a:r>
              <a:rPr lang="uk-UA" sz="1800" b="1" dirty="0">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Продукція</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Знову ж таки, для цього етапу є багато видів діяльності, і те, що ви виберете, залежать від теми, яку ви викладаєте, і від рівня ваших учнів. Однак інформаційні прогалини, рольові ігри, інтерв’ю, симуляції, пошук того, хто помічає відмінності між двома малюнками, підказки до зображень, розв’язання проблем, персоналізація та настільні ігри – все це значуща діяльність, яка дає учням можливість вільніше засвоїти теми.</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800" dirty="0">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Важливо відстежувати та записувати будь-які помилки, щоб ви могли створити зворотній зв’язок у класі та проаналізувати помилки наприкінці уроку.</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uk-UA" sz="1800" dirty="0">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Викладаючи предмет, потрібно  враховувати кілька факторів:</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800" dirty="0">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Наскільки корисною та актуальною є тема?</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800" dirty="0">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Які ще теми потрібно знати учням, щоб ефективно вивчати нову тему?</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800" dirty="0">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З якими проблемами можуть зіткнутися мої учні під час вивчення нової теми?</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uk-UA" sz="1800" dirty="0">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Як зробити урок веселим, змістовним і таким, що запам'ятається?</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5224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3C8FA1-93E2-EFB5-04C7-685E4AEF0C03}"/>
              </a:ext>
            </a:extLst>
          </p:cNvPr>
          <p:cNvSpPr txBox="1"/>
          <p:nvPr/>
        </p:nvSpPr>
        <p:spPr>
          <a:xfrm>
            <a:off x="709126" y="2106503"/>
            <a:ext cx="10916816" cy="2302553"/>
          </a:xfrm>
          <a:prstGeom prst="rect">
            <a:avLst/>
          </a:prstGeom>
          <a:noFill/>
        </p:spPr>
        <p:txBody>
          <a:bodyPr wrap="square">
            <a:spAutoFit/>
          </a:bodyPr>
          <a:lstStyle/>
          <a:p>
            <a:pPr indent="450215" algn="just">
              <a:lnSpc>
                <a:spcPct val="115000"/>
              </a:lnSpc>
              <a:spcAft>
                <a:spcPts val="1000"/>
              </a:spcAft>
            </a:pPr>
            <a:r>
              <a:rPr lang="uk-UA" sz="1800" dirty="0">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Важливо також зазначити, що використання моделі PPP не обов’язково виключає використання більш індуктивного підходу, оскільки певна форма спрямованого на учня відкриття може бути вбудована в етап презентації. PPP є однією з моделей планування уроку. Інші моделі включають TTT (</a:t>
            </a:r>
            <a:r>
              <a:rPr lang="uk-UA" sz="1800" dirty="0" err="1">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Test</a:t>
            </a:r>
            <a:r>
              <a:rPr lang="uk-UA" sz="1800" dirty="0">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1800" dirty="0" err="1">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Teach</a:t>
            </a:r>
            <a:r>
              <a:rPr lang="uk-UA" sz="1800" dirty="0">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1800" dirty="0" err="1">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Test</a:t>
            </a:r>
            <a:r>
              <a:rPr lang="uk-UA" sz="1800" dirty="0">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 </a:t>
            </a:r>
            <a:r>
              <a:rPr lang="en-US" sz="1800" dirty="0">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PBL (</a:t>
            </a:r>
            <a:r>
              <a:rPr lang="uk-UA" sz="1800" dirty="0">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Project-</a:t>
            </a:r>
            <a:r>
              <a:rPr lang="uk-UA" sz="1800" dirty="0" err="1">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Based</a:t>
            </a:r>
            <a:r>
              <a:rPr lang="uk-UA" sz="1800" dirty="0">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1800" dirty="0" err="1">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Learning</a:t>
            </a:r>
            <a:r>
              <a:rPr lang="en-US" sz="1800" dirty="0">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 TBL (</a:t>
            </a:r>
            <a:r>
              <a:rPr lang="uk-UA" sz="1800" dirty="0" err="1">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Task-Based</a:t>
            </a:r>
            <a:r>
              <a:rPr lang="uk-UA" sz="1800" dirty="0">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1800" dirty="0" err="1">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Learning</a:t>
            </a:r>
            <a:r>
              <a:rPr lang="en-US" sz="1800" dirty="0">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1800" dirty="0">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і ESA (</a:t>
            </a:r>
            <a:r>
              <a:rPr lang="uk-UA" sz="1800" dirty="0" err="1">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Engage</a:t>
            </a:r>
            <a:r>
              <a:rPr lang="uk-UA" sz="1800" dirty="0">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1800" dirty="0" err="1">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Study</a:t>
            </a:r>
            <a:r>
              <a:rPr lang="uk-UA" sz="1800" dirty="0">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1800" dirty="0" err="1">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Activate</a:t>
            </a:r>
            <a:r>
              <a:rPr lang="uk-UA" sz="1800" dirty="0">
                <a:solidFill>
                  <a:srgbClr val="595959"/>
                </a:solidFill>
                <a:effectLst/>
                <a:latin typeface="Bookman Old Style" panose="02050604050505020204" pitchFamily="18" charset="0"/>
                <a:ea typeface="Times New Roman" panose="02020603050405020304" pitchFamily="18" charset="0"/>
                <a:cs typeface="Times New Roman" panose="02020603050405020304" pitchFamily="18" charset="0"/>
              </a:rPr>
              <a:t>). Усі моделі мають свої переваги та недоліки, і краще  використовувати  різні моделі залежно від уроку, класу, рівня та стилю учнів.</a:t>
            </a:r>
            <a:endParaRPr lang="ru-UA"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05161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авон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_44285979_TF11531919.potx" id="{98DDEEB5-B154-4CEA-B96B-E6E5853187A2}" vid="{74C6FD98-1055-46B6-A2AC-B411AE7D4A90}"/>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6">
    <a:dk1>
      <a:sysClr val="windowText" lastClr="000000"/>
    </a:dk1>
    <a:lt1>
      <a:sysClr val="window" lastClr="FFFFFF"/>
    </a:lt1>
    <a:dk2>
      <a:srgbClr val="121316"/>
    </a:dk2>
    <a:lt2>
      <a:srgbClr val="FEFCF7"/>
    </a:lt2>
    <a:accent1>
      <a:srgbClr val="8394A4"/>
    </a:accent1>
    <a:accent2>
      <a:srgbClr val="65739F"/>
    </a:accent2>
    <a:accent3>
      <a:srgbClr val="B2AC8A"/>
    </a:accent3>
    <a:accent4>
      <a:srgbClr val="879BB3"/>
    </a:accent4>
    <a:accent5>
      <a:srgbClr val="D7B579"/>
    </a:accent5>
    <a:accent6>
      <a:srgbClr val="8A9B89"/>
    </a:accent6>
    <a:hlink>
      <a:srgbClr val="85C4D2"/>
    </a:hlink>
    <a:folHlink>
      <a:srgbClr val="8E8CA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1F91CDEB-92ED-41DC-BF33-2916A76876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259D436-C82E-43E0-8A01-53DF9CED6032}">
  <ds:schemaRefs>
    <ds:schemaRef ds:uri="http://schemas.microsoft.com/sharepoint/v3/contenttype/forms"/>
  </ds:schemaRefs>
</ds:datastoreItem>
</file>

<file path=customXml/itemProps3.xml><?xml version="1.0" encoding="utf-8"?>
<ds:datastoreItem xmlns:ds="http://schemas.openxmlformats.org/officeDocument/2006/customXml" ds:itemID="{946BCBFB-BBC7-42F1-95CD-058E172363A0}">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{CAA849AD-2E51-484A-808C-B76B1A0809D0}tf11531919_win32</Template>
  <TotalTime>107</TotalTime>
  <Words>2169</Words>
  <Application>Microsoft Office PowerPoint</Application>
  <PresentationFormat>Широкоэкранный</PresentationFormat>
  <Paragraphs>61</Paragraphs>
  <Slides>18</Slides>
  <Notes>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18</vt:i4>
      </vt:variant>
    </vt:vector>
  </HeadingPairs>
  <TitlesOfParts>
    <vt:vector size="26" baseType="lpstr">
      <vt:lpstr>Arial</vt:lpstr>
      <vt:lpstr>Avenir Next LT Pro</vt:lpstr>
      <vt:lpstr>Bookman Old Style</vt:lpstr>
      <vt:lpstr>Calibri</vt:lpstr>
      <vt:lpstr>Calibri Light</vt:lpstr>
      <vt:lpstr>Garamond</vt:lpstr>
      <vt:lpstr>Symbol</vt:lpstr>
      <vt:lpstr>СавонVTI</vt:lpstr>
      <vt:lpstr>Планування структури уроку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Інновації та інноваційні технології</dc:title>
  <dc:creator>Елена Бойкая</dc:creator>
  <cp:lastModifiedBy>Olena Boika</cp:lastModifiedBy>
  <cp:revision>3</cp:revision>
  <dcterms:created xsi:type="dcterms:W3CDTF">2022-10-22T04:47:20Z</dcterms:created>
  <dcterms:modified xsi:type="dcterms:W3CDTF">2023-09-25T08:08:44Z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