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71" r:id="rId3"/>
    <p:sldId id="270" r:id="rId4"/>
    <p:sldId id="267" r:id="rId5"/>
    <p:sldId id="272" r:id="rId6"/>
    <p:sldId id="275" r:id="rId7"/>
    <p:sldId id="273" r:id="rId8"/>
    <p:sldId id="274" r:id="rId9"/>
    <p:sldId id="269" r:id="rId10"/>
    <p:sldId id="276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226"/>
    <a:srgbClr val="00261D"/>
    <a:srgbClr val="A8EEFE"/>
    <a:srgbClr val="96EAFE"/>
    <a:srgbClr val="7C5989"/>
    <a:srgbClr val="000066"/>
    <a:srgbClr val="4D6B89"/>
    <a:srgbClr val="384E64"/>
    <a:srgbClr val="274E75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76" autoAdjust="0"/>
    <p:restoredTop sz="93617" autoAdjust="0"/>
  </p:normalViewPr>
  <p:slideViewPr>
    <p:cSldViewPr>
      <p:cViewPr varScale="1">
        <p:scale>
          <a:sx n="75" d="100"/>
          <a:sy n="75" d="100"/>
        </p:scale>
        <p:origin x="1544" y="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819400"/>
            <a:ext cx="9144000" cy="609600"/>
          </a:xfrm>
        </p:spPr>
        <p:txBody>
          <a:bodyPr/>
          <a:lstStyle>
            <a:lvl1pPr>
              <a:defRPr sz="44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352800"/>
            <a:ext cx="9144000" cy="3048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6169392-2266-42C3-A665-974802A4B8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4033BD-3465-438D-92CF-DC7940E2AB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477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4770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29A46D-08E0-4848-B411-B8FC56E633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7B2C6E-6E58-4B8A-8E2C-EE8DA14757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6D364-29D6-444C-9DED-B556AEE612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1600" y="762000"/>
            <a:ext cx="38100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34000" y="762000"/>
            <a:ext cx="38100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8925B5-4262-4951-9F96-91F7EB2562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A6E312-0BC3-41A4-B6E2-68A288306E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2D6A82-906F-4552-9476-269A58DB9D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CBC867-FE53-462A-96D5-92CEB2C37B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216488-A645-418A-AC6D-B232A31D39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1B23D8-6520-4A88-858B-AB80C1F55D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762000"/>
            <a:ext cx="7772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latin typeface="+mn-lt"/>
              </a:defRPr>
            </a:lvl1pPr>
          </a:lstStyle>
          <a:p>
            <a:fld id="{D5BB0E20-44C7-442B-BC88-F010A212F1D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74E75"/>
          </a:solidFill>
          <a:latin typeface="Impac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defRPr sz="20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108520" y="3356992"/>
            <a:ext cx="9144000" cy="609600"/>
          </a:xfrm>
        </p:spPr>
        <p:txBody>
          <a:bodyPr/>
          <a:lstStyle/>
          <a:p>
            <a:r>
              <a:rPr lang="uk-UA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Біологічно активні речовини</a:t>
            </a:r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928826"/>
          </a:xfrm>
        </p:spPr>
        <p:txBody>
          <a:bodyPr/>
          <a:lstStyle/>
          <a:p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Феромони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 - 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біологічно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активні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речовини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продукти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зовнішньої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секреції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які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виділяють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тварини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. Є 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засобами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сигналізації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між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особинами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певної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популяції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сім'ї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). 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Феромони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— 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біологічні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маркери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певного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біологічного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виду. 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Виділяються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спеціалізованими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залозами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. (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екзокринні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залози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або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спеціальними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клітинами</a:t>
            </a:r>
            <a:r>
              <a:rPr lang="ru-RU" sz="2000" b="1" dirty="0">
                <a:solidFill>
                  <a:srgbClr val="003226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ru-RU" sz="2000" dirty="0"/>
            </a:b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000240"/>
            <a:ext cx="8429684" cy="4476760"/>
          </a:xfrm>
        </p:spPr>
        <p:txBody>
          <a:bodyPr/>
          <a:lstStyle/>
          <a:p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Розрізняють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феромони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ru-RU" sz="800" i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Епагони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—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статеві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аттрактанти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, 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афродизіаки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),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які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забезпечують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зустріч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і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пізнавання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осіб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різної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статі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і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стимулюють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статеву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поведінку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ru-RU" sz="800" i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Одміхніони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—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мітки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шляху,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слідові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феромони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;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феромони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для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мітки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території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ru-RU" sz="700" i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Торібони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—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феромони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 страху, 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феромони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тривоги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ru-RU" sz="800" i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Гонофіони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 —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феромони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що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викликають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зміну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статі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ru-RU" sz="800" i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Гамофіони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—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феромони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статевого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дозрівання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ru-RU" sz="800" i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Етофіони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 —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феромони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поведінки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наприклад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агрегаційні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феромони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викликають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скупчення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багатьох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осіб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).</a:t>
            </a:r>
          </a:p>
          <a:p>
            <a:endParaRPr lang="ru-RU" sz="18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2" descr="ÐÐ°ÑÑÐ¸Ð½ÐºÐ¸ Ð¿Ð¾ Ð·Ð°Ð¿ÑÐ¾ÑÑ ÐºÑÐ°ÑÐ½ÑÐ¹ ÐºÑÑÐ³ Ð½Ð° Ð¿ÑÐ¾Ð·ÑÐ°ÑÐ½Ð¾Ð¼ ÑÐ¾Ð½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82002" y="5896002"/>
            <a:ext cx="961998" cy="961998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14290"/>
            <a:ext cx="8001056" cy="1571636"/>
          </a:xfrm>
        </p:spPr>
        <p:txBody>
          <a:bodyPr/>
          <a:lstStyle/>
          <a:p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Біологічно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активні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речовини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(БАР)– 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це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неорганічні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та</a:t>
            </a:r>
            <a:r>
              <a:rPr lang="el-GR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органічні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сполуки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загальною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особливістю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яких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є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висока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активність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у невеликих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кількостях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Вони не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виконують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ні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будівельної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ні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енергетичної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функції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а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забезпечують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зміну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швидкості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обміну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речовин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пристосовуючи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організм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до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змін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навколишнього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середовища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здійснюють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його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захист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від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несприятливих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впливів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43174" y="2071678"/>
            <a:ext cx="4143404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/>
              <a:t>Біологічно</a:t>
            </a:r>
            <a:r>
              <a:rPr lang="ru-RU" sz="2000" b="1" dirty="0"/>
              <a:t> </a:t>
            </a:r>
            <a:r>
              <a:rPr lang="ru-RU" sz="2000" b="1" dirty="0" err="1"/>
              <a:t>активні</a:t>
            </a:r>
            <a:r>
              <a:rPr lang="ru-RU" sz="2000" b="1" dirty="0"/>
              <a:t> </a:t>
            </a:r>
            <a:r>
              <a:rPr lang="ru-RU" sz="2000" b="1" dirty="0" err="1"/>
              <a:t>речовини</a:t>
            </a:r>
            <a:endParaRPr lang="ru-RU" sz="20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5720" y="2928934"/>
            <a:ext cx="242889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/>
              <a:t>Вітаміни</a:t>
            </a:r>
            <a:endParaRPr lang="ru-RU" sz="20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14348" y="3714752"/>
            <a:ext cx="242889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/>
              <a:t>Ферменти</a:t>
            </a:r>
            <a:endParaRPr lang="ru-RU" sz="20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85852" y="4500570"/>
            <a:ext cx="242889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/>
              <a:t>Гормони</a:t>
            </a:r>
            <a:endParaRPr lang="ru-RU" sz="2000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357950" y="2928934"/>
            <a:ext cx="242889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/>
              <a:t>Фітогормони</a:t>
            </a:r>
            <a:endParaRPr lang="ru-RU" sz="2000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00760" y="3714752"/>
            <a:ext cx="242889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/>
              <a:t>Алкалоїди</a:t>
            </a:r>
            <a:endParaRPr lang="ru-RU" sz="20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572132" y="4500570"/>
            <a:ext cx="242889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/>
              <a:t>Фітонциди</a:t>
            </a:r>
            <a:endParaRPr lang="ru-RU" sz="2000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785918" y="5214950"/>
            <a:ext cx="242889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/>
              <a:t>Феромони</a:t>
            </a:r>
            <a:endParaRPr lang="ru-RU" sz="20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214942" y="5214950"/>
            <a:ext cx="2428892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/>
              <a:t>Антибіотики</a:t>
            </a:r>
            <a:endParaRPr lang="ru-RU" sz="2000" b="1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 rot="10800000" flipV="1">
            <a:off x="2786050" y="2571744"/>
            <a:ext cx="64294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2893207" y="2893215"/>
            <a:ext cx="1143008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2964645" y="3321843"/>
            <a:ext cx="185738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5400000">
            <a:off x="3071802" y="3714752"/>
            <a:ext cx="2571768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16200000" flipH="1">
            <a:off x="3750463" y="3679033"/>
            <a:ext cx="257176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16200000" flipH="1">
            <a:off x="4500562" y="3286124"/>
            <a:ext cx="185738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16200000" flipH="1">
            <a:off x="5214942" y="2928934"/>
            <a:ext cx="114300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6200000" flipH="1">
            <a:off x="5857884" y="2571744"/>
            <a:ext cx="42862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Коротка характеристика БАР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85720" y="714356"/>
          <a:ext cx="8143932" cy="576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0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89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Назва групи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Біологічне значення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Представники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Ферменти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Каталізатори </a:t>
                      </a:r>
                      <a:r>
                        <a:rPr lang="uk-UA" baseline="0" dirty="0"/>
                        <a:t>біохімічних реакції.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/>
                        <a:t>Трансферази</a:t>
                      </a:r>
                      <a:r>
                        <a:rPr lang="uk-UA" dirty="0"/>
                        <a:t>, </a:t>
                      </a:r>
                      <a:r>
                        <a:rPr lang="uk-UA" dirty="0" err="1"/>
                        <a:t>гідролази</a:t>
                      </a:r>
                      <a:r>
                        <a:rPr lang="uk-UA" dirty="0"/>
                        <a:t>,</a:t>
                      </a:r>
                      <a:r>
                        <a:rPr lang="uk-UA" baseline="0" dirty="0"/>
                        <a:t> </a:t>
                      </a:r>
                      <a:r>
                        <a:rPr lang="uk-UA" baseline="0" dirty="0" err="1"/>
                        <a:t>ізомерази</a:t>
                      </a:r>
                      <a:r>
                        <a:rPr lang="uk-UA" baseline="0" dirty="0"/>
                        <a:t> тощо.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Вітаміни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Забезпечення життєдіяльності організмів.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А, В1, В2, В6, С, Д, Е, К тощо.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Гормони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Здійснюють ендокринну регуляцію  функцій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/>
                        <a:t>Соматотропін</a:t>
                      </a:r>
                      <a:r>
                        <a:rPr lang="uk-UA" dirty="0"/>
                        <a:t>, адреналін, тироксин тощо.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Фітогормони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Регулюють ріст і розвиток вищих рослин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Ауксини, гібереліни, </a:t>
                      </a:r>
                      <a:r>
                        <a:rPr lang="uk-UA" dirty="0" err="1"/>
                        <a:t>абсцизова</a:t>
                      </a:r>
                      <a:r>
                        <a:rPr lang="uk-UA" dirty="0"/>
                        <a:t> кислота тощо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Алкалоїди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Відіграють роль каталізаторів, захищають від </a:t>
                      </a:r>
                      <a:r>
                        <a:rPr lang="uk-UA" dirty="0" err="1"/>
                        <a:t>виїдання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Хінін, кофеїн, морфін, атропін, </a:t>
                      </a:r>
                      <a:r>
                        <a:rPr lang="uk-UA" dirty="0" err="1"/>
                        <a:t>колхіцин</a:t>
                      </a:r>
                      <a:r>
                        <a:rPr lang="uk-UA" dirty="0"/>
                        <a:t> тощо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Фітонциди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БАР</a:t>
                      </a:r>
                      <a:r>
                        <a:rPr lang="uk-UA" baseline="0" dirty="0"/>
                        <a:t> рослинного походження з</a:t>
                      </a:r>
                      <a:r>
                        <a:rPr lang="uk-UA" dirty="0"/>
                        <a:t>датні пригнічувати ріст бактерій,</a:t>
                      </a:r>
                      <a:r>
                        <a:rPr lang="uk-UA" baseline="0" dirty="0"/>
                        <a:t> грибів, найпростіших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/>
                        <a:t>Аліцин</a:t>
                      </a:r>
                      <a:r>
                        <a:rPr lang="uk-UA" dirty="0"/>
                        <a:t>, </a:t>
                      </a:r>
                      <a:r>
                        <a:rPr lang="uk-UA" dirty="0" err="1"/>
                        <a:t>гексенал</a:t>
                      </a:r>
                      <a:r>
                        <a:rPr lang="uk-UA" dirty="0"/>
                        <a:t>, </a:t>
                      </a:r>
                      <a:r>
                        <a:rPr lang="uk-UA" dirty="0" err="1"/>
                        <a:t>хлорогенова</a:t>
                      </a:r>
                      <a:r>
                        <a:rPr lang="uk-UA" dirty="0"/>
                        <a:t> кислота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err="1"/>
                        <a:t>Феромони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Специфічно впливають на інших особин того ж виду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Статеві </a:t>
                      </a:r>
                      <a:r>
                        <a:rPr lang="uk-UA" dirty="0" err="1"/>
                        <a:t>феромони</a:t>
                      </a:r>
                      <a:r>
                        <a:rPr lang="uk-UA" dirty="0"/>
                        <a:t>, </a:t>
                      </a:r>
                      <a:r>
                        <a:rPr lang="uk-UA" dirty="0" err="1"/>
                        <a:t>феромони</a:t>
                      </a:r>
                      <a:r>
                        <a:rPr lang="uk-UA" dirty="0"/>
                        <a:t> тривоги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Антибіотики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aseline="0" dirty="0"/>
                        <a:t>Пригнічують ріст </a:t>
                      </a:r>
                      <a:r>
                        <a:rPr lang="uk-UA" baseline="0" dirty="0" err="1"/>
                        <a:t>мікроорганіз-мів</a:t>
                      </a:r>
                      <a:r>
                        <a:rPr lang="uk-UA" baseline="0" dirty="0"/>
                        <a:t>, клітин злоякісних пухлин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Стрептоміцин, пеніцилін,</a:t>
                      </a:r>
                      <a:r>
                        <a:rPr lang="uk-UA" baseline="0" dirty="0"/>
                        <a:t> </a:t>
                      </a:r>
                      <a:r>
                        <a:rPr lang="uk-UA" baseline="0" dirty="0" err="1"/>
                        <a:t>новоіманін</a:t>
                      </a:r>
                      <a:r>
                        <a:rPr lang="uk-UA" baseline="0" dirty="0"/>
                        <a:t>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143932" cy="1571636"/>
          </a:xfrm>
        </p:spPr>
        <p:txBody>
          <a:bodyPr/>
          <a:lstStyle/>
          <a:p>
            <a:r>
              <a:rPr lang="ru-RU" sz="2000" b="1" dirty="0" err="1">
                <a:solidFill>
                  <a:srgbClr val="00261D"/>
                </a:solidFill>
                <a:latin typeface="Arial" pitchFamily="34" charset="0"/>
                <a:cs typeface="Arial" pitchFamily="34" charset="0"/>
              </a:rPr>
              <a:t>Ферменти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cs typeface="Arial" pitchFamily="34" charset="0"/>
              </a:rPr>
              <a:t> – </a:t>
            </a:r>
            <a:r>
              <a:rPr lang="ru-RU" sz="2000" b="1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каталізатори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біохімічних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реакцій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. </a:t>
            </a:r>
            <a:r>
              <a:rPr lang="ru-RU" sz="2000" b="1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Термін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"фермент" </a:t>
            </a:r>
            <a:r>
              <a:rPr lang="ru-RU" sz="2000" b="1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уперше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увів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у науку </a:t>
            </a:r>
            <a:r>
              <a:rPr lang="ru-RU" sz="2000" b="1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голландський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учений </a:t>
            </a:r>
            <a:r>
              <a:rPr lang="en-US" sz="2000" b="1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XVII 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ст. </a:t>
            </a:r>
            <a:r>
              <a:rPr lang="ru-RU" sz="2000" b="1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Ван-Гельмон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для </a:t>
            </a:r>
            <a:r>
              <a:rPr lang="ru-RU" sz="2000" b="1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речовин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lang="ru-RU" sz="2000" b="1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що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стимулюють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перетворення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виноградного соку у вино. </a:t>
            </a:r>
            <a:r>
              <a:rPr lang="ru-RU" sz="2000" b="1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Пізніше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був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запропонований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термін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– </a:t>
            </a:r>
            <a:r>
              <a:rPr lang="ru-RU" sz="2000" b="1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ензими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. </a:t>
            </a:r>
            <a:r>
              <a:rPr lang="ru-RU" sz="2000" b="1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Ці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терміни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використовують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 як </a:t>
            </a:r>
            <a:r>
              <a:rPr lang="ru-RU" sz="2000" b="1" dirty="0" err="1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синоніми</a:t>
            </a:r>
            <a:r>
              <a:rPr lang="ru-RU" sz="2000" b="1" dirty="0">
                <a:solidFill>
                  <a:srgbClr val="00261D"/>
                </a:solidFill>
                <a:latin typeface="Arial" pitchFamily="34" charset="0"/>
                <a:ea typeface="+mn-ea"/>
                <a:cs typeface="Arial" pitchFamily="34" charset="0"/>
              </a:rPr>
              <a:t>.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</a:b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000240"/>
            <a:ext cx="8429684" cy="4476760"/>
          </a:xfrm>
        </p:spPr>
        <p:txBody>
          <a:bodyPr/>
          <a:lstStyle/>
          <a:p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Оксидоредуктази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каталізують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окисно-відновні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реакції</a:t>
            </a:r>
            <a:r>
              <a:rPr lang="ru-RU" sz="2000" b="0" dirty="0"/>
              <a:t>.</a:t>
            </a:r>
          </a:p>
          <a:p>
            <a:endParaRPr lang="ru-RU" sz="1000" b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Трансферази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каталізують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реакції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міжмолекулярного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перенесення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різних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хімічних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груп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залишків</a:t>
            </a:r>
            <a:r>
              <a:rPr lang="ru-RU" sz="2000" b="0" dirty="0"/>
              <a:t>.</a:t>
            </a:r>
          </a:p>
          <a:p>
            <a:endParaRPr lang="ru-RU" sz="1000" b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Гідролази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каталізують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реакції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гідролітичного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розщеплення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внутрішньо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молекулярних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зв'язків</a:t>
            </a:r>
            <a:r>
              <a:rPr lang="ru-RU" sz="2000" b="0" dirty="0"/>
              <a:t>.</a:t>
            </a:r>
          </a:p>
          <a:p>
            <a:endParaRPr lang="ru-RU" sz="1000" b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Ліази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каталізують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реакції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негідролітичного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розщеплення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а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також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приєднання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груп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подвійними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зв'язками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та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зворотні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реакції</a:t>
            </a:r>
            <a:r>
              <a:rPr lang="ru-RU" sz="2000" b="0" dirty="0"/>
              <a:t>.</a:t>
            </a:r>
          </a:p>
          <a:p>
            <a:endParaRPr lang="ru-RU" sz="1000" b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Ізомерази</a:t>
            </a:r>
            <a:r>
              <a:rPr lang="ru-RU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–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каталізують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реакції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ізомеризації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субстратів</a:t>
            </a:r>
            <a:r>
              <a:rPr lang="ru-RU" sz="2000" b="0" dirty="0"/>
              <a:t>.</a:t>
            </a:r>
          </a:p>
          <a:p>
            <a:endParaRPr lang="ru-RU" sz="1000" b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• </a:t>
            </a:r>
            <a:r>
              <a:rPr lang="ru-RU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Лігази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синтетази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–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забезпечують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реакції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синтезу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речовин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використанням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000" b="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енергії</a:t>
            </a:r>
            <a:r>
              <a:rPr lang="ru-RU" sz="2000" b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АТФ.</a:t>
            </a:r>
          </a:p>
          <a:p>
            <a:endParaRPr lang="ru-RU" dirty="0"/>
          </a:p>
        </p:txBody>
      </p:sp>
      <p:pic>
        <p:nvPicPr>
          <p:cNvPr id="4" name="Picture 2" descr="ÐÐ°ÑÑÐ¸Ð½ÐºÐ¸ Ð¿Ð¾ Ð·Ð°Ð¿ÑÐ¾ÑÑ ÐºÑÐ°ÑÐ½ÑÐ¹ ÐºÑÑÐ³ Ð½Ð° Ð¿ÑÐ¾Ð·ÑÐ°ÑÐ½Ð¾Ð¼ ÑÐ¾Ð½Ð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82002" y="5896002"/>
            <a:ext cx="961998" cy="961998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64" y="500042"/>
            <a:ext cx="8429716" cy="1357322"/>
          </a:xfrm>
        </p:spPr>
        <p:txBody>
          <a:bodyPr/>
          <a:lstStyle/>
          <a:p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Фітогормони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– 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гормони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які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утворюються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рослинами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в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дуже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малих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кількостях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регулюють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їх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ріст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розвиток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контролюють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інтенсивність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обміну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речовин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у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клітинах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органах,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що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завершили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ріст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0" y="2071678"/>
          <a:ext cx="8572560" cy="37661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9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err="1"/>
                        <a:t>Фітогормон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Біологічна роль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0796">
                <a:tc>
                  <a:txBody>
                    <a:bodyPr/>
                    <a:lstStyle/>
                    <a:p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Абсцизова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кислота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природний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регулятор росту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рослин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затримує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ріст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та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розвиток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рослин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розпускання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бруньок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проростання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насіння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),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прискорює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процеси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опадання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листя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дозрівання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плодів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Цитокініни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активація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поділу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клітин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та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проростання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насіння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закладення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бруньок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у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рослин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Гібереліни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прискорюють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ріст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і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цвітіння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рослин</a:t>
                      </a:r>
                      <a:r>
                        <a:rPr lang="ru-RU" sz="180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Найактивніший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представник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–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гіберелінова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кислота.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Ауксини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Утворюються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у точках росту стебел,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коренів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у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молодих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листках,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бруньках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активуючи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надходження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поживних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речовин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до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ростучих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тканин</a:t>
                      </a:r>
                      <a:r>
                        <a:rPr lang="uk-UA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</p:spPr>
        <p:txBody>
          <a:bodyPr/>
          <a:lstStyle/>
          <a:p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Гормони</a:t>
            </a: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– </a:t>
            </a:r>
            <a:r>
              <a:rPr lang="ru-RU" sz="2000" b="1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біологічно</a:t>
            </a: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активні</a:t>
            </a: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речовини</a:t>
            </a: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b="1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які</a:t>
            </a: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здатні</a:t>
            </a: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включатися</a:t>
            </a: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до </a:t>
            </a:r>
            <a:r>
              <a:rPr lang="ru-RU" sz="2000" b="1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біохімічних</a:t>
            </a: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реакцій</a:t>
            </a: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регулювати</a:t>
            </a: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обмін</a:t>
            </a: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речовин</a:t>
            </a: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2000" b="1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енергії</a:t>
            </a:r>
            <a:r>
              <a:rPr lang="ru-RU" sz="2000" b="1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0" y="1054726"/>
          <a:ext cx="8572560" cy="5483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02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92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184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err="1">
                          <a:latin typeface="inherit"/>
                        </a:rPr>
                        <a:t>Органи</a:t>
                      </a:r>
                      <a:r>
                        <a:rPr lang="ru-RU" b="0" dirty="0">
                          <a:latin typeface="inherit"/>
                        </a:rPr>
                        <a:t> </a:t>
                      </a:r>
                      <a:r>
                        <a:rPr lang="ru-RU" b="0" dirty="0" err="1">
                          <a:latin typeface="inherit"/>
                        </a:rPr>
                        <a:t>ендокринної</a:t>
                      </a:r>
                      <a:r>
                        <a:rPr lang="ru-RU" b="0" dirty="0">
                          <a:latin typeface="inherit"/>
                        </a:rPr>
                        <a:t> </a:t>
                      </a:r>
                      <a:r>
                        <a:rPr lang="ru-RU" b="0" dirty="0" err="1">
                          <a:latin typeface="inherit"/>
                        </a:rPr>
                        <a:t>системи</a:t>
                      </a:r>
                      <a:endParaRPr lang="ru-RU" b="0" dirty="0">
                        <a:latin typeface="inheri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err="1">
                          <a:latin typeface="inherit"/>
                        </a:rPr>
                        <a:t>Гормони</a:t>
                      </a:r>
                      <a:r>
                        <a:rPr lang="ru-RU" b="0" dirty="0">
                          <a:latin typeface="inherit"/>
                        </a:rPr>
                        <a:t>, </a:t>
                      </a:r>
                      <a:r>
                        <a:rPr lang="ru-RU" b="0" dirty="0" err="1">
                          <a:latin typeface="inherit"/>
                        </a:rPr>
                        <a:t>які</a:t>
                      </a:r>
                      <a:r>
                        <a:rPr lang="ru-RU" b="0" dirty="0">
                          <a:latin typeface="inherit"/>
                        </a:rPr>
                        <a:t> </a:t>
                      </a:r>
                      <a:r>
                        <a:rPr lang="ru-RU" b="0" dirty="0" err="1">
                          <a:latin typeface="inherit"/>
                        </a:rPr>
                        <a:t>виробляє</a:t>
                      </a:r>
                      <a:endParaRPr lang="ru-RU" b="0" dirty="0">
                        <a:latin typeface="inheri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5809">
                <a:tc>
                  <a:txBody>
                    <a:bodyPr/>
                    <a:lstStyle/>
                    <a:p>
                      <a:pPr algn="l"/>
                      <a:r>
                        <a:rPr lang="ru-RU" b="0" dirty="0" err="1">
                          <a:latin typeface="inherit"/>
                        </a:rPr>
                        <a:t>Гіпофіз</a:t>
                      </a:r>
                      <a:endParaRPr lang="ru-RU" b="0" dirty="0">
                        <a:latin typeface="inherit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0" dirty="0">
                          <a:latin typeface="inherit"/>
                        </a:rPr>
                        <a:t>Гормон росту (</a:t>
                      </a:r>
                      <a:r>
                        <a:rPr lang="ru-RU" b="0" dirty="0" err="1">
                          <a:latin typeface="inherit"/>
                        </a:rPr>
                        <a:t>соматотропін</a:t>
                      </a:r>
                      <a:r>
                        <a:rPr lang="ru-RU" b="0" dirty="0">
                          <a:latin typeface="inherit"/>
                        </a:rPr>
                        <a:t>), </a:t>
                      </a:r>
                      <a:r>
                        <a:rPr lang="ru-RU" b="0" dirty="0" err="1">
                          <a:latin typeface="inherit"/>
                        </a:rPr>
                        <a:t>меланотропін</a:t>
                      </a:r>
                      <a:r>
                        <a:rPr lang="ru-RU" b="0" dirty="0">
                          <a:latin typeface="inherit"/>
                        </a:rPr>
                        <a:t> (синтез </a:t>
                      </a:r>
                      <a:r>
                        <a:rPr lang="ru-RU" b="0" dirty="0" err="1">
                          <a:latin typeface="inherit"/>
                        </a:rPr>
                        <a:t>меланіну</a:t>
                      </a:r>
                      <a:r>
                        <a:rPr lang="ru-RU" b="0" dirty="0">
                          <a:latin typeface="inherit"/>
                        </a:rPr>
                        <a:t>), </a:t>
                      </a:r>
                      <a:r>
                        <a:rPr lang="ru-RU" b="0" dirty="0" err="1">
                          <a:latin typeface="inherit"/>
                        </a:rPr>
                        <a:t>вазопресин</a:t>
                      </a:r>
                      <a:r>
                        <a:rPr lang="ru-RU" b="0" dirty="0">
                          <a:latin typeface="inherit"/>
                        </a:rPr>
                        <a:t>(</a:t>
                      </a:r>
                      <a:r>
                        <a:rPr lang="ru-RU" b="0" dirty="0" err="1">
                          <a:latin typeface="inherit"/>
                        </a:rPr>
                        <a:t>підвищує</a:t>
                      </a:r>
                      <a:r>
                        <a:rPr lang="ru-RU" b="0" dirty="0">
                          <a:latin typeface="inherit"/>
                        </a:rPr>
                        <a:t> </a:t>
                      </a:r>
                      <a:r>
                        <a:rPr lang="ru-RU" b="0" dirty="0" err="1">
                          <a:latin typeface="inherit"/>
                        </a:rPr>
                        <a:t>артеріальний</a:t>
                      </a:r>
                      <a:r>
                        <a:rPr lang="ru-RU" b="0" dirty="0">
                          <a:latin typeface="inherit"/>
                        </a:rPr>
                        <a:t> </a:t>
                      </a:r>
                      <a:r>
                        <a:rPr lang="ru-RU" b="0" dirty="0" err="1">
                          <a:latin typeface="inherit"/>
                        </a:rPr>
                        <a:t>тиск</a:t>
                      </a:r>
                      <a:r>
                        <a:rPr lang="ru-RU" b="0" dirty="0">
                          <a:latin typeface="inherit"/>
                        </a:rPr>
                        <a:t>)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515">
                <a:tc>
                  <a:txBody>
                    <a:bodyPr/>
                    <a:lstStyle/>
                    <a:p>
                      <a:pPr algn="l"/>
                      <a:r>
                        <a:rPr lang="ru-RU" b="0">
                          <a:latin typeface="inherit"/>
                        </a:rPr>
                        <a:t>Епіфіз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0" dirty="0" err="1">
                          <a:latin typeface="inherit"/>
                        </a:rPr>
                        <a:t>Мелатонін</a:t>
                      </a:r>
                      <a:r>
                        <a:rPr lang="ru-RU" b="0" dirty="0">
                          <a:latin typeface="inherit"/>
                        </a:rPr>
                        <a:t> (</a:t>
                      </a:r>
                      <a:r>
                        <a:rPr lang="ru-RU" b="0" dirty="0" err="1">
                          <a:latin typeface="inherit"/>
                        </a:rPr>
                        <a:t>пригнічує</a:t>
                      </a:r>
                      <a:r>
                        <a:rPr lang="ru-RU" b="0" dirty="0">
                          <a:latin typeface="inherit"/>
                        </a:rPr>
                        <a:t> </a:t>
                      </a:r>
                      <a:r>
                        <a:rPr lang="ru-RU" b="0" dirty="0" err="1">
                          <a:latin typeface="inherit"/>
                        </a:rPr>
                        <a:t>утворення</a:t>
                      </a:r>
                      <a:r>
                        <a:rPr lang="ru-RU" b="0" dirty="0">
                          <a:latin typeface="inherit"/>
                        </a:rPr>
                        <a:t> темного </a:t>
                      </a:r>
                      <a:r>
                        <a:rPr lang="ru-RU" b="0" dirty="0" err="1">
                          <a:latin typeface="inherit"/>
                        </a:rPr>
                        <a:t>пігменту</a:t>
                      </a:r>
                      <a:r>
                        <a:rPr lang="ru-RU" b="0" dirty="0">
                          <a:latin typeface="inherit"/>
                        </a:rPr>
                        <a:t> </a:t>
                      </a:r>
                      <a:r>
                        <a:rPr lang="ru-RU" b="0" dirty="0" err="1">
                          <a:latin typeface="inherit"/>
                        </a:rPr>
                        <a:t>шкіри</a:t>
                      </a:r>
                      <a:r>
                        <a:rPr lang="ru-RU" b="0" dirty="0">
                          <a:latin typeface="inherit"/>
                        </a:rPr>
                        <a:t> </a:t>
                      </a:r>
                      <a:r>
                        <a:rPr lang="ru-RU" b="0" dirty="0" err="1">
                          <a:latin typeface="inherit"/>
                        </a:rPr>
                        <a:t>і</a:t>
                      </a:r>
                      <a:r>
                        <a:rPr lang="ru-RU" b="0" dirty="0">
                          <a:latin typeface="inherit"/>
                        </a:rPr>
                        <a:t> </a:t>
                      </a:r>
                      <a:r>
                        <a:rPr lang="ru-RU" b="0" dirty="0" err="1">
                          <a:latin typeface="inherit"/>
                        </a:rPr>
                        <a:t>викликає</a:t>
                      </a:r>
                      <a:r>
                        <a:rPr lang="ru-RU" b="0" dirty="0">
                          <a:latin typeface="inherit"/>
                        </a:rPr>
                        <a:t> </a:t>
                      </a:r>
                      <a:r>
                        <a:rPr lang="ru-RU" b="0" dirty="0" err="1">
                          <a:latin typeface="inherit"/>
                        </a:rPr>
                        <a:t>її</a:t>
                      </a:r>
                      <a:r>
                        <a:rPr lang="ru-RU" b="0" dirty="0">
                          <a:latin typeface="inherit"/>
                        </a:rPr>
                        <a:t> </a:t>
                      </a:r>
                      <a:r>
                        <a:rPr lang="ru-RU" b="0" dirty="0" err="1">
                          <a:latin typeface="inherit"/>
                        </a:rPr>
                        <a:t>посвітління</a:t>
                      </a:r>
                      <a:r>
                        <a:rPr lang="ru-RU" b="0" dirty="0">
                          <a:latin typeface="inherit"/>
                        </a:rPr>
                        <a:t>)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7515">
                <a:tc>
                  <a:txBody>
                    <a:bodyPr/>
                    <a:lstStyle/>
                    <a:p>
                      <a:pPr algn="l"/>
                      <a:r>
                        <a:rPr lang="ru-RU" b="0">
                          <a:latin typeface="inherit"/>
                        </a:rPr>
                        <a:t>Щитоподібна залоза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0">
                          <a:latin typeface="inherit"/>
                        </a:rPr>
                        <a:t>Тироксин (активізує всі види обміну речовин у всіх органах і системах)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582">
                <a:tc>
                  <a:txBody>
                    <a:bodyPr/>
                    <a:lstStyle/>
                    <a:p>
                      <a:pPr algn="l"/>
                      <a:r>
                        <a:rPr lang="ru-RU" b="0">
                          <a:latin typeface="inherit"/>
                        </a:rPr>
                        <a:t>Паращитоподібні залози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0">
                          <a:latin typeface="inherit"/>
                        </a:rPr>
                        <a:t>Паратгормон (регулює вміст Са і Р)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2951">
                <a:tc>
                  <a:txBody>
                    <a:bodyPr/>
                    <a:lstStyle/>
                    <a:p>
                      <a:pPr algn="l"/>
                      <a:r>
                        <a:rPr lang="ru-RU" b="0">
                          <a:latin typeface="inherit"/>
                        </a:rPr>
                        <a:t>Підшлункова залоза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0">
                          <a:latin typeface="inherit"/>
                        </a:rPr>
                        <a:t>Інсулін (зниження рівня глюкози в крові) глюкагон (підвищення рівня глюкози)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5448">
                <a:tc>
                  <a:txBody>
                    <a:bodyPr/>
                    <a:lstStyle/>
                    <a:p>
                      <a:pPr algn="l"/>
                      <a:r>
                        <a:rPr lang="ru-RU" b="0">
                          <a:latin typeface="inherit"/>
                        </a:rPr>
                        <a:t>Надниркові залози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0" dirty="0" err="1">
                          <a:latin typeface="inherit"/>
                        </a:rPr>
                        <a:t>Мінералокортикоїди</a:t>
                      </a:r>
                      <a:r>
                        <a:rPr lang="ru-RU" b="0" dirty="0">
                          <a:latin typeface="inherit"/>
                        </a:rPr>
                        <a:t> </a:t>
                      </a:r>
                      <a:r>
                        <a:rPr lang="ru-RU" b="0" baseline="0" dirty="0">
                          <a:latin typeface="inherit"/>
                        </a:rPr>
                        <a:t> (</a:t>
                      </a:r>
                      <a:r>
                        <a:rPr lang="ru-RU" b="0" dirty="0" err="1">
                          <a:latin typeface="inherit"/>
                        </a:rPr>
                        <a:t>водно-сольовий</a:t>
                      </a:r>
                      <a:r>
                        <a:rPr lang="ru-RU" b="0" dirty="0">
                          <a:latin typeface="inherit"/>
                        </a:rPr>
                        <a:t> </a:t>
                      </a:r>
                      <a:r>
                        <a:rPr lang="ru-RU" b="0" dirty="0" err="1">
                          <a:latin typeface="inherit"/>
                        </a:rPr>
                        <a:t>обмін</a:t>
                      </a:r>
                      <a:r>
                        <a:rPr lang="ru-RU" b="0" dirty="0">
                          <a:latin typeface="inherit"/>
                        </a:rPr>
                        <a:t>), </a:t>
                      </a:r>
                      <a:r>
                        <a:rPr lang="ru-RU" b="0" dirty="0" err="1">
                          <a:latin typeface="inherit"/>
                        </a:rPr>
                        <a:t>глюкокортикоїди</a:t>
                      </a:r>
                      <a:r>
                        <a:rPr lang="ru-RU" b="0" dirty="0">
                          <a:latin typeface="inherit"/>
                        </a:rPr>
                        <a:t> (</a:t>
                      </a:r>
                      <a:r>
                        <a:rPr lang="ru-RU" b="0" dirty="0" err="1">
                          <a:latin typeface="inherit"/>
                        </a:rPr>
                        <a:t>обмін</a:t>
                      </a:r>
                      <a:r>
                        <a:rPr lang="ru-RU" b="0" dirty="0">
                          <a:latin typeface="inherit"/>
                        </a:rPr>
                        <a:t> </a:t>
                      </a:r>
                      <a:r>
                        <a:rPr lang="ru-RU" b="0" dirty="0" err="1">
                          <a:latin typeface="inherit"/>
                        </a:rPr>
                        <a:t>білків</a:t>
                      </a:r>
                      <a:r>
                        <a:rPr lang="ru-RU" b="0" dirty="0">
                          <a:latin typeface="inherit"/>
                        </a:rPr>
                        <a:t>, </a:t>
                      </a:r>
                      <a:r>
                        <a:rPr lang="ru-RU" b="0" dirty="0" err="1">
                          <a:latin typeface="inherit"/>
                        </a:rPr>
                        <a:t>жирів</a:t>
                      </a:r>
                      <a:r>
                        <a:rPr lang="ru-RU" b="0" dirty="0">
                          <a:latin typeface="inherit"/>
                        </a:rPr>
                        <a:t> </a:t>
                      </a:r>
                      <a:r>
                        <a:rPr lang="ru-RU" b="0" dirty="0" err="1">
                          <a:latin typeface="inherit"/>
                        </a:rPr>
                        <a:t>і</a:t>
                      </a:r>
                      <a:r>
                        <a:rPr lang="ru-RU" b="0" dirty="0">
                          <a:latin typeface="inherit"/>
                        </a:rPr>
                        <a:t> </a:t>
                      </a:r>
                      <a:r>
                        <a:rPr lang="ru-RU" b="0" dirty="0" err="1">
                          <a:latin typeface="inherit"/>
                        </a:rPr>
                        <a:t>вуглеводів</a:t>
                      </a:r>
                      <a:r>
                        <a:rPr lang="ru-RU" b="0" dirty="0">
                          <a:latin typeface="inherit"/>
                        </a:rPr>
                        <a:t>), </a:t>
                      </a:r>
                      <a:r>
                        <a:rPr lang="ru-RU" b="0" dirty="0" err="1">
                          <a:latin typeface="inherit"/>
                        </a:rPr>
                        <a:t>адреналін</a:t>
                      </a:r>
                      <a:r>
                        <a:rPr lang="ru-RU" b="0" dirty="0">
                          <a:latin typeface="inherit"/>
                        </a:rPr>
                        <a:t> </a:t>
                      </a:r>
                      <a:r>
                        <a:rPr lang="ru-RU" b="0" dirty="0" err="1">
                          <a:latin typeface="inherit"/>
                        </a:rPr>
                        <a:t>і</a:t>
                      </a:r>
                      <a:r>
                        <a:rPr lang="ru-RU" b="0" dirty="0">
                          <a:latin typeface="inherit"/>
                        </a:rPr>
                        <a:t> </a:t>
                      </a:r>
                      <a:r>
                        <a:rPr lang="ru-RU" b="0" dirty="0" err="1">
                          <a:latin typeface="inherit"/>
                        </a:rPr>
                        <a:t>норадреналін</a:t>
                      </a:r>
                      <a:r>
                        <a:rPr lang="ru-RU" b="0" dirty="0">
                          <a:latin typeface="inherit"/>
                        </a:rPr>
                        <a:t>.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4247">
                <a:tc>
                  <a:txBody>
                    <a:bodyPr/>
                    <a:lstStyle/>
                    <a:p>
                      <a:pPr algn="l"/>
                      <a:r>
                        <a:rPr lang="ru-RU" b="0">
                          <a:latin typeface="inherit"/>
                        </a:rPr>
                        <a:t>Статеві залози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0">
                          <a:latin typeface="inherit"/>
                        </a:rPr>
                        <a:t>Тестостерон (чоловічий), естроген(жіночий)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7515">
                <a:tc>
                  <a:txBody>
                    <a:bodyPr/>
                    <a:lstStyle/>
                    <a:p>
                      <a:pPr algn="l"/>
                      <a:r>
                        <a:rPr lang="ru-RU" b="0">
                          <a:latin typeface="inherit"/>
                        </a:rPr>
                        <a:t>Тимус (вилочкова залоза)</a:t>
                      </a: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0" dirty="0" err="1">
                          <a:latin typeface="inherit"/>
                        </a:rPr>
                        <a:t>Тимозин</a:t>
                      </a:r>
                      <a:r>
                        <a:rPr lang="ru-RU" b="0" dirty="0">
                          <a:latin typeface="inherit"/>
                        </a:rPr>
                        <a:t> (</a:t>
                      </a:r>
                      <a:r>
                        <a:rPr lang="ru-RU" b="0" dirty="0" err="1">
                          <a:latin typeface="inherit"/>
                        </a:rPr>
                        <a:t>під</a:t>
                      </a:r>
                      <a:r>
                        <a:rPr lang="ru-RU" b="0" dirty="0">
                          <a:latin typeface="inherit"/>
                        </a:rPr>
                        <a:t> </a:t>
                      </a:r>
                      <a:r>
                        <a:rPr lang="ru-RU" b="0" dirty="0" err="1">
                          <a:latin typeface="inherit"/>
                        </a:rPr>
                        <a:t>його</a:t>
                      </a:r>
                      <a:r>
                        <a:rPr lang="ru-RU" b="0" dirty="0">
                          <a:latin typeface="inherit"/>
                        </a:rPr>
                        <a:t> </a:t>
                      </a:r>
                      <a:r>
                        <a:rPr lang="ru-RU" b="0" dirty="0" err="1">
                          <a:latin typeface="inherit"/>
                        </a:rPr>
                        <a:t>впливом</a:t>
                      </a:r>
                      <a:r>
                        <a:rPr lang="ru-RU" b="0" dirty="0">
                          <a:latin typeface="inherit"/>
                        </a:rPr>
                        <a:t> </a:t>
                      </a:r>
                      <a:r>
                        <a:rPr lang="ru-RU" b="0" dirty="0" err="1">
                          <a:latin typeface="inherit"/>
                        </a:rPr>
                        <a:t>формуються</a:t>
                      </a:r>
                      <a:r>
                        <a:rPr lang="ru-RU" b="0" dirty="0">
                          <a:latin typeface="inherit"/>
                        </a:rPr>
                        <a:t> </a:t>
                      </a:r>
                      <a:r>
                        <a:rPr lang="ru-RU" b="0" dirty="0" err="1">
                          <a:latin typeface="inherit"/>
                        </a:rPr>
                        <a:t>лімфоцити</a:t>
                      </a:r>
                      <a:r>
                        <a:rPr lang="ru-RU" b="0" dirty="0">
                          <a:latin typeface="inherit"/>
                        </a:rPr>
                        <a:t> у </a:t>
                      </a:r>
                      <a:r>
                        <a:rPr lang="ru-RU" b="0" dirty="0" err="1">
                          <a:latin typeface="inherit"/>
                        </a:rPr>
                        <a:t>дітей</a:t>
                      </a:r>
                      <a:r>
                        <a:rPr lang="ru-RU" b="0" dirty="0">
                          <a:latin typeface="inherit"/>
                        </a:rPr>
                        <a:t>)</a:t>
                      </a:r>
                    </a:p>
                  </a:txBody>
                  <a:tcPr marL="38100" marR="38100" marT="38100" marB="3810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64" y="214290"/>
            <a:ext cx="8429716" cy="1071570"/>
          </a:xfrm>
        </p:spPr>
        <p:txBody>
          <a:bodyPr/>
          <a:lstStyle/>
          <a:p>
            <a:b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b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b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Вітаміни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органічні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сполуки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різної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хімічної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природи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необхідні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для нормального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обміну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речовин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росту та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розвитку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підвищують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стійкість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організму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до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захворювань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 </a:t>
            </a:r>
            <a:b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сьогодні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кількість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відкритих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вітамінів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сягає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30,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їх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ділять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групи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  <a:b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br>
              <a:rPr lang="ru-RU" sz="18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1571612"/>
          <a:ext cx="8715436" cy="49434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7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17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7964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Вітамін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Біологічна роль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0124">
                <a:tc>
                  <a:txBody>
                    <a:bodyPr/>
                    <a:lstStyle/>
                    <a:p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Вітамін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В12</a:t>
                      </a:r>
                      <a:endParaRPr lang="ru-RU" b="0" i="1" u="none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Необхідний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для нормального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кровотворення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нормалізації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жирового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обміну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печінці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бере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участь у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синтезі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ДНК,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деяких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амінокислот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регулює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обмін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жирів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і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вуглеводів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Вітамін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В9 </a:t>
                      </a:r>
                      <a:endParaRPr lang="ru-RU" b="0" i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Стимулює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утворення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еритроцитів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та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лейкоцитів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знижує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вміст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холестерину у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крові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сприяє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росту,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відновленню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і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оновленню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клітин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всього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організму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відповідає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за хороший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апетит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Вітамін</a:t>
                      </a:r>
                      <a:r>
                        <a:rPr lang="ru-RU" sz="180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В7 </a:t>
                      </a:r>
                      <a:endParaRPr lang="ru-RU" i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Доставляє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сірку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волоссю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нігтям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і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шкірі,уповільнює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процеси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старіння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Вітамін</a:t>
                      </a:r>
                      <a:r>
                        <a:rPr lang="ru-RU" sz="1800" b="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ru-RU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Забезпечує</a:t>
                      </a:r>
                      <a:r>
                        <a:rPr lang="ru-RU" sz="1800" b="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нормальний</a:t>
                      </a:r>
                      <a:r>
                        <a:rPr lang="ru-RU" sz="1800" b="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ріст</a:t>
                      </a:r>
                      <a:r>
                        <a:rPr lang="ru-RU" sz="1800" b="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і</a:t>
                      </a:r>
                      <a:r>
                        <a:rPr lang="ru-RU" sz="1800" b="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розвиток</a:t>
                      </a:r>
                      <a:r>
                        <a:rPr lang="ru-RU" sz="1800" b="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кісткової</a:t>
                      </a:r>
                      <a:r>
                        <a:rPr lang="ru-RU" sz="1800" b="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тканини</a:t>
                      </a:r>
                      <a:r>
                        <a:rPr lang="ru-RU" sz="1800" b="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 </a:t>
                      </a:r>
                      <a:r>
                        <a:rPr lang="ru-RU" sz="1800" b="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організмі</a:t>
                      </a:r>
                      <a:r>
                        <a:rPr lang="ru-RU" sz="1800" b="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b="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регулює</a:t>
                      </a:r>
                      <a:r>
                        <a:rPr lang="ru-RU" sz="1800" b="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мінеральний</a:t>
                      </a:r>
                      <a:r>
                        <a:rPr lang="ru-RU" sz="1800" b="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обмін</a:t>
                      </a:r>
                      <a:r>
                        <a:rPr lang="ru-RU" sz="1800" b="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b="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сприяє</a:t>
                      </a:r>
                      <a:r>
                        <a:rPr lang="ru-RU" sz="1800" b="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засвоєнню</a:t>
                      </a:r>
                      <a:r>
                        <a:rPr lang="ru-RU" sz="1800" b="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кальцію</a:t>
                      </a:r>
                      <a:r>
                        <a:rPr lang="ru-RU" sz="1800" b="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організмом</a:t>
                      </a:r>
                      <a:r>
                        <a:rPr lang="ru-RU" sz="1800" b="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b="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Вітамін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В6 </a:t>
                      </a:r>
                      <a:endParaRPr lang="ru-RU" b="0" i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Необхідний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для </a:t>
                      </a:r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засвоєння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білків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та </a:t>
                      </a:r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жирів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сприяє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утворенню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еритроцитів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регулює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стан </a:t>
                      </a:r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нервової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системи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попереджує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запалення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шкіри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підтримує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здоров'я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зубів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та ясен, </a:t>
                      </a:r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бере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участь в </a:t>
                      </a:r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обміні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холестерину, </a:t>
                      </a:r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регулює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жировий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обмін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 </a:t>
                      </a:r>
                      <a:r>
                        <a:rPr lang="ru-RU" sz="18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печінці</a:t>
                      </a:r>
                      <a:r>
                        <a:rPr lang="ru-RU" sz="18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0" y="220014"/>
          <a:ext cx="8572560" cy="6137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9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3622">
                <a:tc>
                  <a:txBody>
                    <a:bodyPr/>
                    <a:lstStyle/>
                    <a:p>
                      <a:pPr algn="ctr"/>
                      <a:r>
                        <a:rPr lang="uk-UA"/>
                        <a:t>Вітамін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Біологічна роль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054">
                <a:tc>
                  <a:txBody>
                    <a:bodyPr/>
                    <a:lstStyle/>
                    <a:p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Вітамін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Забезпечують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нормальний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стан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шкіри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волосся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потрібні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для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зору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кісток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підвищують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опірність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організму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до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інфекційних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хвороб.</a:t>
                      </a:r>
                      <a:endParaRPr lang="ru-RU" sz="1800" b="0" i="1" u="non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9054">
                <a:tc>
                  <a:txBody>
                    <a:bodyPr/>
                    <a:lstStyle/>
                    <a:p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Вітамін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Діє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як антиоксидант,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сприятливо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діє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на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функцію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статевих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залоз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стимулює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діяльність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м'язової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системи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800" b="0" i="1" u="non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1338">
                <a:tc>
                  <a:txBody>
                    <a:bodyPr/>
                    <a:lstStyle/>
                    <a:p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Вітамін</a:t>
                      </a:r>
                      <a:r>
                        <a:rPr lang="ru-RU" sz="1800" b="0" i="1" u="non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С.</a:t>
                      </a:r>
                      <a:endParaRPr lang="ru-RU" sz="1800" b="0" i="1" u="non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Сприяє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зміцненню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імунітету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загоюванню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ран,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має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протизапальну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та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протиалергічну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дію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800" b="0" i="1" u="non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34486">
                <a:tc>
                  <a:txBody>
                    <a:bodyPr/>
                    <a:lstStyle/>
                    <a:p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Вітамін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В3 (РР)</a:t>
                      </a:r>
                      <a:endParaRPr lang="ru-RU" sz="1800" b="0" i="1" u="non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Бере участь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більш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ніж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півсотні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реакцій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ході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яких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запаси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вуглеводів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жирів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і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білків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перетворюються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енергію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;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знешкодженні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шляхом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окиснення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природних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та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чужорідних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речовин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;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нормалізації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вмісту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холестерину в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крові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;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бере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участь в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утворенні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гемоглобіну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800" b="0" i="1" u="non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59054">
                <a:tc>
                  <a:txBody>
                    <a:bodyPr/>
                    <a:lstStyle/>
                    <a:p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Вітамін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В2 </a:t>
                      </a:r>
                      <a:endParaRPr lang="ru-RU" sz="1800" b="0" i="1" u="non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Впливає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на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процес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росту, стан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центральної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нервової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системи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зору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входить до складу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ферментів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які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регулюють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важливі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етапи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обміну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речовин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800" b="0" i="1" u="non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1338">
                <a:tc>
                  <a:txBody>
                    <a:bodyPr/>
                    <a:lstStyle/>
                    <a:p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Вітамін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В1</a:t>
                      </a:r>
                      <a:endParaRPr lang="ru-RU" sz="1800" b="0" i="1" u="non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Впливає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обмін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речовин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і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нервово-рефлекторну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регуляцію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на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проведення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нервових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імпульсів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в </a:t>
                      </a:r>
                      <a:r>
                        <a:rPr lang="ru-RU" sz="1800" b="0" i="1" u="non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мозок</a:t>
                      </a:r>
                      <a:r>
                        <a:rPr lang="ru-RU" sz="1800" b="0" i="1" u="non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800" b="0" i="1" u="non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28736"/>
          </a:xfrm>
        </p:spPr>
        <p:txBody>
          <a:bodyPr/>
          <a:lstStyle/>
          <a:p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Фітонциди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– 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речовини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які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утворюються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вищими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рослинами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мають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бактерицидну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фунгіцидну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протистоцидну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дію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а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деякі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них токсично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діють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на комах,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кліщів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червів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інших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макроорганізмів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стимулюють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або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гальмують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розвиток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і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ріст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рослин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571612"/>
            <a:ext cx="864399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800" i="1" dirty="0"/>
              <a:t>         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Відкриття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фітонцидів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дало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можливість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з'ясувати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складні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співіснування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між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рослинами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. Справа у тому,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що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деякі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з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них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гальмують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, а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інші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стимулюють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розвиток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та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ріст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інших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тобто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впливають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на стан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фітоценозів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. Для прикладу,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якщо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висіяти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по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сусідству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пшеницю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та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альпійську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фіалку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, то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пшениця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дасть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високий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врожай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, а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фіалка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не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випустить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жодного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паростка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Ця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ж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фіалка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якщо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росте по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сусідству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із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капустою,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проявляє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такий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антагонізм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що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обидві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рослини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гинуть.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Якщо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вирощувати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озиме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жито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й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пшеницю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на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одній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і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тій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же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площі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протягом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трьох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років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поспіль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, то на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четвертий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рік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пшениця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не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дасть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урожай.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Спостерігають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що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огірки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краще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ростуть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поряд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з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квасолею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algn="just"/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Відмічається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різне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співіснування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і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у дерев. Так, дуб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і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горіх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не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можуть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рости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поряд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;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хвойні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породи дерев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пригнічують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ріст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навіть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свого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родича – сосну; ясень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пригнічує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ріст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дуба;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шипшина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не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може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рости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поряд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з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ялиною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; липа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дрібнолиста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пригнічує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акацію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жовту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і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бузину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жовту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; тополя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запашна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пригнічує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ріст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вільхи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сірої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Своєрідна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несумісність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існує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між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бузиною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червоною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і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мадриною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сибірською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Водночас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магнолія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стимулює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проростання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насіння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люцерни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та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тимофіївки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;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троянди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краще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ростуть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поряд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із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лілією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Вищенаведені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приклади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свідчать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про те,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що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фітонциди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є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just"/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одним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із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вирішальних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чинників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природного добору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рослин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 у </a:t>
            </a:r>
            <a:r>
              <a:rPr lang="ru-RU" sz="1800" i="1" dirty="0" err="1">
                <a:solidFill>
                  <a:schemeClr val="accent1">
                    <a:lumMod val="50000"/>
                  </a:schemeClr>
                </a:solidFill>
              </a:rPr>
              <a:t>фітоценозах</a:t>
            </a:r>
            <a:r>
              <a:rPr lang="ru-RU" sz="1800" i="1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116">
  <a:themeElements>
    <a:clrScheme name="Тема Offic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Impact"/>
        <a:ea typeface=""/>
        <a:cs typeface=""/>
      </a:majorFont>
      <a:minorFont>
        <a:latin typeface="Eurostil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116</Template>
  <TotalTime>183</TotalTime>
  <Words>1278</Words>
  <Application>Microsoft Office PowerPoint</Application>
  <PresentationFormat>Экран (4:3)</PresentationFormat>
  <Paragraphs>126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Eurostile</vt:lpstr>
      <vt:lpstr>Impact</vt:lpstr>
      <vt:lpstr>inherit</vt:lpstr>
      <vt:lpstr>Times New Roman</vt:lpstr>
      <vt:lpstr>116</vt:lpstr>
      <vt:lpstr>Біологічно активні речовини</vt:lpstr>
      <vt:lpstr>Біологічно активні речовини (БАР)– це неорганічні та органічні сполуки, загальною особливістю яких є висока активність у невеликих кількостях. Вони не виконують ні будівельної, ні енергетичної функції, а забезпечують зміну швидкості обміну речовин, пристосовуючи організм до змін навколишнього середовища та здійснюють його захист від несприятливих впливів. </vt:lpstr>
      <vt:lpstr>Коротка характеристика БАР</vt:lpstr>
      <vt:lpstr>Ферменти – каталізатори біохімічних реакцій. Термін "фермент" уперше увів у науку голландський учений XVII ст. Ван-Гельмон для речовин, що стимулюють перетворення виноградного соку у вино. Пізніше був запропонований термін – ензими. Ці терміни використовують як синоніми. </vt:lpstr>
      <vt:lpstr>Фітогормони – гормони, які утворюються рослинами в дуже малих кількостях, регулюють їх ріст і розвиток, контролюють інтенсивність обміну речовин у клітинах і органах, що завершили ріст. </vt:lpstr>
      <vt:lpstr>  Гормони – біологічно активні речовини, які здатні включатися до біохімічних реакцій і регулювати обмін речовин та енергії.</vt:lpstr>
      <vt:lpstr>   Вітаміни - органічні сполуки різної хімічної природи, необхідні для нормального обміну речовин, росту та розвитку, підвищують стійкість організму до захворювань.  На сьогодні кількість відкритих вітамінів сягає 30, їх ділять на групи.    </vt:lpstr>
      <vt:lpstr>Презентация PowerPoint</vt:lpstr>
      <vt:lpstr>Фітонциди – речовини, які утворюються вищими рослинами і мають бактерицидну, фунгіцидну і протистоцидну дію, а деякі з них токсично діють на комах, кліщів, червів та інших макроорганізмів, стимулюють або гальмують розвиток і ріст рослин.</vt:lpstr>
      <vt:lpstr>Феромони - біологічно активні речовини, продукти зовнішньої секреції які виділяють тварини. Є засобами сигналізації між особинами певної популяції (сім'ї). Феромони — біологічні маркери певного біологічного виду. Виділяються спеціалізованими залозами. (екзокринні залози) або спеціальними клітинами. 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Skipper</dc:title>
  <dc:creator>Admin</dc:creator>
  <cp:lastModifiedBy>Gencheva.Viktoriia@renters.mans.edu.pl Gencheva</cp:lastModifiedBy>
  <cp:revision>21</cp:revision>
  <dcterms:created xsi:type="dcterms:W3CDTF">2018-07-05T19:15:44Z</dcterms:created>
  <dcterms:modified xsi:type="dcterms:W3CDTF">2024-10-06T08:49:35Z</dcterms:modified>
</cp:coreProperties>
</file>