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26" r:id="rId6"/>
    <p:sldMasterId id="2147483739" r:id="rId7"/>
  </p:sldMasterIdLst>
  <p:notesMasterIdLst>
    <p:notesMasterId r:id="rId126"/>
  </p:notesMasterIdLst>
  <p:sldIdLst>
    <p:sldId id="392" r:id="rId8"/>
    <p:sldId id="389" r:id="rId9"/>
    <p:sldId id="348" r:id="rId10"/>
    <p:sldId id="349" r:id="rId11"/>
    <p:sldId id="521" r:id="rId12"/>
    <p:sldId id="351" r:id="rId13"/>
    <p:sldId id="352" r:id="rId14"/>
    <p:sldId id="353" r:id="rId15"/>
    <p:sldId id="354" r:id="rId16"/>
    <p:sldId id="355" r:id="rId17"/>
    <p:sldId id="356" r:id="rId18"/>
    <p:sldId id="357" r:id="rId19"/>
    <p:sldId id="358" r:id="rId20"/>
    <p:sldId id="359" r:id="rId21"/>
    <p:sldId id="360" r:id="rId22"/>
    <p:sldId id="361" r:id="rId23"/>
    <p:sldId id="362" r:id="rId24"/>
    <p:sldId id="363" r:id="rId25"/>
    <p:sldId id="364" r:id="rId26"/>
    <p:sldId id="365" r:id="rId27"/>
    <p:sldId id="366" r:id="rId28"/>
    <p:sldId id="367" r:id="rId29"/>
    <p:sldId id="497" r:id="rId30"/>
    <p:sldId id="498" r:id="rId31"/>
    <p:sldId id="499" r:id="rId32"/>
    <p:sldId id="500" r:id="rId33"/>
    <p:sldId id="501" r:id="rId34"/>
    <p:sldId id="502" r:id="rId35"/>
    <p:sldId id="503" r:id="rId36"/>
    <p:sldId id="504" r:id="rId37"/>
    <p:sldId id="505" r:id="rId38"/>
    <p:sldId id="506" r:id="rId39"/>
    <p:sldId id="507" r:id="rId40"/>
    <p:sldId id="508" r:id="rId41"/>
    <p:sldId id="509" r:id="rId42"/>
    <p:sldId id="510" r:id="rId43"/>
    <p:sldId id="511" r:id="rId44"/>
    <p:sldId id="512" r:id="rId45"/>
    <p:sldId id="513" r:id="rId46"/>
    <p:sldId id="514" r:id="rId47"/>
    <p:sldId id="515" r:id="rId48"/>
    <p:sldId id="516" r:id="rId49"/>
    <p:sldId id="517" r:id="rId50"/>
    <p:sldId id="518" r:id="rId51"/>
    <p:sldId id="519" r:id="rId52"/>
    <p:sldId id="520" r:id="rId53"/>
    <p:sldId id="522" r:id="rId54"/>
    <p:sldId id="523" r:id="rId55"/>
    <p:sldId id="524" r:id="rId56"/>
    <p:sldId id="525" r:id="rId57"/>
    <p:sldId id="526" r:id="rId58"/>
    <p:sldId id="527" r:id="rId59"/>
    <p:sldId id="528" r:id="rId60"/>
    <p:sldId id="529" r:id="rId61"/>
    <p:sldId id="530" r:id="rId62"/>
    <p:sldId id="531" r:id="rId63"/>
    <p:sldId id="532" r:id="rId64"/>
    <p:sldId id="533" r:id="rId65"/>
    <p:sldId id="534" r:id="rId66"/>
    <p:sldId id="535" r:id="rId67"/>
    <p:sldId id="536" r:id="rId68"/>
    <p:sldId id="537" r:id="rId69"/>
    <p:sldId id="538" r:id="rId70"/>
    <p:sldId id="539" r:id="rId71"/>
    <p:sldId id="540" r:id="rId72"/>
    <p:sldId id="541" r:id="rId73"/>
    <p:sldId id="542" r:id="rId74"/>
    <p:sldId id="543" r:id="rId75"/>
    <p:sldId id="544" r:id="rId76"/>
    <p:sldId id="368" r:id="rId77"/>
    <p:sldId id="369" r:id="rId78"/>
    <p:sldId id="370" r:id="rId79"/>
    <p:sldId id="371" r:id="rId80"/>
    <p:sldId id="372" r:id="rId81"/>
    <p:sldId id="373" r:id="rId82"/>
    <p:sldId id="374" r:id="rId83"/>
    <p:sldId id="375" r:id="rId84"/>
    <p:sldId id="376" r:id="rId85"/>
    <p:sldId id="377" r:id="rId86"/>
    <p:sldId id="378" r:id="rId87"/>
    <p:sldId id="379" r:id="rId88"/>
    <p:sldId id="380" r:id="rId89"/>
    <p:sldId id="464" r:id="rId90"/>
    <p:sldId id="471" r:id="rId91"/>
    <p:sldId id="465" r:id="rId92"/>
    <p:sldId id="472" r:id="rId93"/>
    <p:sldId id="473" r:id="rId94"/>
    <p:sldId id="433" r:id="rId95"/>
    <p:sldId id="434" r:id="rId96"/>
    <p:sldId id="435" r:id="rId97"/>
    <p:sldId id="436" r:id="rId98"/>
    <p:sldId id="463" r:id="rId99"/>
    <p:sldId id="437" r:id="rId100"/>
    <p:sldId id="438" r:id="rId101"/>
    <p:sldId id="439" r:id="rId102"/>
    <p:sldId id="440" r:id="rId103"/>
    <p:sldId id="441" r:id="rId104"/>
    <p:sldId id="442" r:id="rId105"/>
    <p:sldId id="456" r:id="rId106"/>
    <p:sldId id="443" r:id="rId107"/>
    <p:sldId id="444" r:id="rId108"/>
    <p:sldId id="478" r:id="rId109"/>
    <p:sldId id="479" r:id="rId110"/>
    <p:sldId id="480" r:id="rId111"/>
    <p:sldId id="481" r:id="rId112"/>
    <p:sldId id="482" r:id="rId113"/>
    <p:sldId id="483" r:id="rId114"/>
    <p:sldId id="484" r:id="rId115"/>
    <p:sldId id="485" r:id="rId116"/>
    <p:sldId id="486" r:id="rId117"/>
    <p:sldId id="487" r:id="rId118"/>
    <p:sldId id="488" r:id="rId119"/>
    <p:sldId id="489" r:id="rId120"/>
    <p:sldId id="490" r:id="rId121"/>
    <p:sldId id="491" r:id="rId122"/>
    <p:sldId id="492" r:id="rId123"/>
    <p:sldId id="476" r:id="rId124"/>
    <p:sldId id="477" r:id="rId125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9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8724"/>
    </p:cViewPr>
  </p:sorterViewPr>
  <p:notesViewPr>
    <p:cSldViewPr snapToGrid="0">
      <p:cViewPr varScale="1">
        <p:scale>
          <a:sx n="48" d="100"/>
          <a:sy n="48" d="100"/>
        </p:scale>
        <p:origin x="2910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117" Type="http://schemas.openxmlformats.org/officeDocument/2006/relationships/slide" Target="slides/slide110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112" Type="http://schemas.openxmlformats.org/officeDocument/2006/relationships/slide" Target="slides/slide105.xml"/><Relationship Id="rId16" Type="http://schemas.openxmlformats.org/officeDocument/2006/relationships/slide" Target="slides/slide9.xml"/><Relationship Id="rId107" Type="http://schemas.openxmlformats.org/officeDocument/2006/relationships/slide" Target="slides/slide100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102" Type="http://schemas.openxmlformats.org/officeDocument/2006/relationships/slide" Target="slides/slide95.xml"/><Relationship Id="rId123" Type="http://schemas.openxmlformats.org/officeDocument/2006/relationships/slide" Target="slides/slide116.xml"/><Relationship Id="rId12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3.xml"/><Relationship Id="rId95" Type="http://schemas.openxmlformats.org/officeDocument/2006/relationships/slide" Target="slides/slide88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100" Type="http://schemas.openxmlformats.org/officeDocument/2006/relationships/slide" Target="slides/slide93.xml"/><Relationship Id="rId105" Type="http://schemas.openxmlformats.org/officeDocument/2006/relationships/slide" Target="slides/slide98.xml"/><Relationship Id="rId113" Type="http://schemas.openxmlformats.org/officeDocument/2006/relationships/slide" Target="slides/slide106.xml"/><Relationship Id="rId118" Type="http://schemas.openxmlformats.org/officeDocument/2006/relationships/slide" Target="slides/slide111.xml"/><Relationship Id="rId126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121" Type="http://schemas.openxmlformats.org/officeDocument/2006/relationships/slide" Target="slides/slide11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103" Type="http://schemas.openxmlformats.org/officeDocument/2006/relationships/slide" Target="slides/slide96.xml"/><Relationship Id="rId108" Type="http://schemas.openxmlformats.org/officeDocument/2006/relationships/slide" Target="slides/slide101.xml"/><Relationship Id="rId116" Type="http://schemas.openxmlformats.org/officeDocument/2006/relationships/slide" Target="slides/slide109.xml"/><Relationship Id="rId124" Type="http://schemas.openxmlformats.org/officeDocument/2006/relationships/slide" Target="slides/slide117.xml"/><Relationship Id="rId129" Type="http://schemas.openxmlformats.org/officeDocument/2006/relationships/theme" Target="theme/theme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91" Type="http://schemas.openxmlformats.org/officeDocument/2006/relationships/slide" Target="slides/slide84.xml"/><Relationship Id="rId96" Type="http://schemas.openxmlformats.org/officeDocument/2006/relationships/slide" Target="slides/slide89.xml"/><Relationship Id="rId111" Type="http://schemas.openxmlformats.org/officeDocument/2006/relationships/slide" Target="slides/slide10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6" Type="http://schemas.openxmlformats.org/officeDocument/2006/relationships/slide" Target="slides/slide99.xml"/><Relationship Id="rId114" Type="http://schemas.openxmlformats.org/officeDocument/2006/relationships/slide" Target="slides/slide107.xml"/><Relationship Id="rId119" Type="http://schemas.openxmlformats.org/officeDocument/2006/relationships/slide" Target="slides/slide112.xml"/><Relationship Id="rId127" Type="http://schemas.openxmlformats.org/officeDocument/2006/relationships/presProps" Target="presProps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openxmlformats.org/officeDocument/2006/relationships/slide" Target="slides/slide87.xml"/><Relationship Id="rId99" Type="http://schemas.openxmlformats.org/officeDocument/2006/relationships/slide" Target="slides/slide92.xml"/><Relationship Id="rId101" Type="http://schemas.openxmlformats.org/officeDocument/2006/relationships/slide" Target="slides/slide94.xml"/><Relationship Id="rId122" Type="http://schemas.openxmlformats.org/officeDocument/2006/relationships/slide" Target="slides/slide115.xml"/><Relationship Id="rId13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109" Type="http://schemas.openxmlformats.org/officeDocument/2006/relationships/slide" Target="slides/slide10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04" Type="http://schemas.openxmlformats.org/officeDocument/2006/relationships/slide" Target="slides/slide97.xml"/><Relationship Id="rId120" Type="http://schemas.openxmlformats.org/officeDocument/2006/relationships/slide" Target="slides/slide113.xml"/><Relationship Id="rId125" Type="http://schemas.openxmlformats.org/officeDocument/2006/relationships/slide" Target="slides/slide11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110" Type="http://schemas.openxmlformats.org/officeDocument/2006/relationships/slide" Target="slides/slide103.xml"/><Relationship Id="rId115" Type="http://schemas.openxmlformats.org/officeDocument/2006/relationships/slide" Target="slides/slide108.xml"/><Relationship Id="rId61" Type="http://schemas.openxmlformats.org/officeDocument/2006/relationships/slide" Target="slides/slide54.xml"/><Relationship Id="rId82" Type="http://schemas.openxmlformats.org/officeDocument/2006/relationships/slide" Target="slides/slide7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Relationship Id="rId4" Type="http://schemas.openxmlformats.org/officeDocument/2006/relationships/image" Target="../media/image32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Relationship Id="rId4" Type="http://schemas.openxmlformats.org/officeDocument/2006/relationships/image" Target="../media/image4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34B09F-D479-4F3F-99D8-A4EE427491DA}" type="datetimeFigureOut">
              <a:rPr lang="ru-RU" smtClean="0"/>
              <a:t>07.03.2026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152B40-DF6A-4888-9990-C0ECCA79C1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713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52B40-DF6A-4888-9990-C0ECCA79C1D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458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85800" y="2239560"/>
            <a:ext cx="77713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88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85800" y="2239560"/>
            <a:ext cx="77713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73880" y="368208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85800" y="2239560"/>
            <a:ext cx="77713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85800" y="2239560"/>
            <a:ext cx="77713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85800" y="2239560"/>
            <a:ext cx="77713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85800" y="2239560"/>
            <a:ext cx="77713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85800" y="2239560"/>
            <a:ext cx="77713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85800" y="2292120"/>
            <a:ext cx="7771320" cy="5309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85800" y="2239560"/>
            <a:ext cx="77713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85800" y="2239560"/>
            <a:ext cx="77713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85800" y="2239560"/>
            <a:ext cx="77713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3880" y="368208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85800" y="2239560"/>
            <a:ext cx="77713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88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85800" y="2239560"/>
            <a:ext cx="77713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88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85800" y="2239560"/>
            <a:ext cx="77713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4673880" y="368208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85800" y="2239560"/>
            <a:ext cx="77713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685800" y="2239560"/>
            <a:ext cx="77713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685800" y="2239560"/>
            <a:ext cx="77713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85800" y="2239560"/>
            <a:ext cx="77713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85800" y="2239560"/>
            <a:ext cx="77713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85800" y="2239560"/>
            <a:ext cx="77713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685800" y="2292120"/>
            <a:ext cx="7771320" cy="5309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85800" y="2239560"/>
            <a:ext cx="77713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85800" y="2239560"/>
            <a:ext cx="77713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4673880" y="368208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85800" y="2239560"/>
            <a:ext cx="77713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88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85800" y="2239560"/>
            <a:ext cx="77713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88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85800" y="2239560"/>
            <a:ext cx="77713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4673880" y="368208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685800" y="2239560"/>
            <a:ext cx="77713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685800" y="2239560"/>
            <a:ext cx="77713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685800" y="2239560"/>
            <a:ext cx="77713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85800" y="2239560"/>
            <a:ext cx="77713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685800" y="2239560"/>
            <a:ext cx="77713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685800" y="2239560"/>
            <a:ext cx="77713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subTitle"/>
          </p:nvPr>
        </p:nvSpPr>
        <p:spPr>
          <a:xfrm>
            <a:off x="685800" y="2292120"/>
            <a:ext cx="7771320" cy="5309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685800" y="2239560"/>
            <a:ext cx="77713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685800" y="2239560"/>
            <a:ext cx="77713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3" name="PlaceHolder 4"/>
          <p:cNvSpPr>
            <a:spLocks noGrp="1"/>
          </p:cNvSpPr>
          <p:nvPr>
            <p:ph type="body"/>
          </p:nvPr>
        </p:nvSpPr>
        <p:spPr>
          <a:xfrm>
            <a:off x="4673880" y="368208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685800" y="2239560"/>
            <a:ext cx="77713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88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685800" y="2239560"/>
            <a:ext cx="77713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88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685800" y="2239560"/>
            <a:ext cx="77713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5" name="PlaceHolder 5"/>
          <p:cNvSpPr>
            <a:spLocks noGrp="1"/>
          </p:cNvSpPr>
          <p:nvPr>
            <p:ph type="body"/>
          </p:nvPr>
        </p:nvSpPr>
        <p:spPr>
          <a:xfrm>
            <a:off x="4673880" y="368208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685800" y="2239560"/>
            <a:ext cx="77713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1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2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85800" y="2239560"/>
            <a:ext cx="77713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685800" y="2239560"/>
            <a:ext cx="77713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685800" y="2239560"/>
            <a:ext cx="77713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685800" y="2239560"/>
            <a:ext cx="77713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61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685800" y="2239560"/>
            <a:ext cx="77713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subTitle"/>
          </p:nvPr>
        </p:nvSpPr>
        <p:spPr>
          <a:xfrm>
            <a:off x="685800" y="2292120"/>
            <a:ext cx="7771320" cy="5309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685800" y="2239560"/>
            <a:ext cx="77713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6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685800" y="2239560"/>
            <a:ext cx="77713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1" name="PlaceHolder 4"/>
          <p:cNvSpPr>
            <a:spLocks noGrp="1"/>
          </p:cNvSpPr>
          <p:nvPr>
            <p:ph type="body"/>
          </p:nvPr>
        </p:nvSpPr>
        <p:spPr>
          <a:xfrm>
            <a:off x="4673880" y="368208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685800" y="2239560"/>
            <a:ext cx="77713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4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88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685800" y="2239560"/>
            <a:ext cx="77713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88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685800" y="2239560"/>
            <a:ext cx="77713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3" name="PlaceHolder 5"/>
          <p:cNvSpPr>
            <a:spLocks noGrp="1"/>
          </p:cNvSpPr>
          <p:nvPr>
            <p:ph type="body"/>
          </p:nvPr>
        </p:nvSpPr>
        <p:spPr>
          <a:xfrm>
            <a:off x="4673880" y="368208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85800" y="2292120"/>
            <a:ext cx="7771320" cy="5309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685800" y="2239560"/>
            <a:ext cx="77713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90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685800" y="2239560"/>
            <a:ext cx="77713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685800" y="2239560"/>
            <a:ext cx="77713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3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685800" y="2239560"/>
            <a:ext cx="77713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37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title"/>
          </p:nvPr>
        </p:nvSpPr>
        <p:spPr>
          <a:xfrm>
            <a:off x="685800" y="2239560"/>
            <a:ext cx="77713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subTitle"/>
          </p:nvPr>
        </p:nvSpPr>
        <p:spPr>
          <a:xfrm>
            <a:off x="685800" y="2292120"/>
            <a:ext cx="7771320" cy="5309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685800" y="2239560"/>
            <a:ext cx="77713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42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4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title"/>
          </p:nvPr>
        </p:nvSpPr>
        <p:spPr>
          <a:xfrm>
            <a:off x="685800" y="2239560"/>
            <a:ext cx="77713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46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47" name="PlaceHolder 4"/>
          <p:cNvSpPr>
            <a:spLocks noGrp="1"/>
          </p:cNvSpPr>
          <p:nvPr>
            <p:ph type="body"/>
          </p:nvPr>
        </p:nvSpPr>
        <p:spPr>
          <a:xfrm>
            <a:off x="4673880" y="368208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laceHolder 1"/>
          <p:cNvSpPr>
            <a:spLocks noGrp="1"/>
          </p:cNvSpPr>
          <p:nvPr>
            <p:ph type="title"/>
          </p:nvPr>
        </p:nvSpPr>
        <p:spPr>
          <a:xfrm>
            <a:off x="685800" y="2239560"/>
            <a:ext cx="77713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0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88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85800" y="2239560"/>
            <a:ext cx="77713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laceHolder 1"/>
          <p:cNvSpPr>
            <a:spLocks noGrp="1"/>
          </p:cNvSpPr>
          <p:nvPr>
            <p:ph type="title"/>
          </p:nvPr>
        </p:nvSpPr>
        <p:spPr>
          <a:xfrm>
            <a:off x="685800" y="2239560"/>
            <a:ext cx="77713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5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88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685800" y="2239560"/>
            <a:ext cx="77713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7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9" name="PlaceHolder 5"/>
          <p:cNvSpPr>
            <a:spLocks noGrp="1"/>
          </p:cNvSpPr>
          <p:nvPr>
            <p:ph type="body"/>
          </p:nvPr>
        </p:nvSpPr>
        <p:spPr>
          <a:xfrm>
            <a:off x="4673880" y="368208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title"/>
          </p:nvPr>
        </p:nvSpPr>
        <p:spPr>
          <a:xfrm>
            <a:off x="685800" y="2239560"/>
            <a:ext cx="77713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6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62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63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64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65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66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laceHolder 1"/>
          <p:cNvSpPr>
            <a:spLocks noGrp="1"/>
          </p:cNvSpPr>
          <p:nvPr>
            <p:ph type="title"/>
          </p:nvPr>
        </p:nvSpPr>
        <p:spPr>
          <a:xfrm>
            <a:off x="685800" y="2239560"/>
            <a:ext cx="77713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7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>
            <a:spLocks noGrp="1"/>
          </p:cNvSpPr>
          <p:nvPr>
            <p:ph type="title"/>
          </p:nvPr>
        </p:nvSpPr>
        <p:spPr>
          <a:xfrm>
            <a:off x="685800" y="2239560"/>
            <a:ext cx="77713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7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PlaceHolder 1"/>
          <p:cNvSpPr>
            <a:spLocks noGrp="1"/>
          </p:cNvSpPr>
          <p:nvPr>
            <p:ph type="title"/>
          </p:nvPr>
        </p:nvSpPr>
        <p:spPr>
          <a:xfrm>
            <a:off x="685800" y="2239560"/>
            <a:ext cx="77713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75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title"/>
          </p:nvPr>
        </p:nvSpPr>
        <p:spPr>
          <a:xfrm>
            <a:off x="685800" y="2239560"/>
            <a:ext cx="77713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 type="subTitle"/>
          </p:nvPr>
        </p:nvSpPr>
        <p:spPr>
          <a:xfrm>
            <a:off x="685800" y="2292120"/>
            <a:ext cx="7771320" cy="5309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laceHolder 1"/>
          <p:cNvSpPr>
            <a:spLocks noGrp="1"/>
          </p:cNvSpPr>
          <p:nvPr>
            <p:ph type="title"/>
          </p:nvPr>
        </p:nvSpPr>
        <p:spPr>
          <a:xfrm>
            <a:off x="685800" y="2239560"/>
            <a:ext cx="77713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7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0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85800" y="2239560"/>
            <a:ext cx="77713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3880" y="368208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laceHolder 1"/>
          <p:cNvSpPr>
            <a:spLocks noGrp="1"/>
          </p:cNvSpPr>
          <p:nvPr>
            <p:ph type="title"/>
          </p:nvPr>
        </p:nvSpPr>
        <p:spPr>
          <a:xfrm>
            <a:off x="685800" y="2239560"/>
            <a:ext cx="77713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8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4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5" name="PlaceHolder 4"/>
          <p:cNvSpPr>
            <a:spLocks noGrp="1"/>
          </p:cNvSpPr>
          <p:nvPr>
            <p:ph type="body"/>
          </p:nvPr>
        </p:nvSpPr>
        <p:spPr>
          <a:xfrm>
            <a:off x="4673880" y="368208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PlaceHolder 1"/>
          <p:cNvSpPr>
            <a:spLocks noGrp="1"/>
          </p:cNvSpPr>
          <p:nvPr>
            <p:ph type="title"/>
          </p:nvPr>
        </p:nvSpPr>
        <p:spPr>
          <a:xfrm>
            <a:off x="685800" y="2239560"/>
            <a:ext cx="77713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8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8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88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laceHolder 1"/>
          <p:cNvSpPr>
            <a:spLocks noGrp="1"/>
          </p:cNvSpPr>
          <p:nvPr>
            <p:ph type="title"/>
          </p:nvPr>
        </p:nvSpPr>
        <p:spPr>
          <a:xfrm>
            <a:off x="685800" y="2239560"/>
            <a:ext cx="77713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9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92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88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laceHolder 1"/>
          <p:cNvSpPr>
            <a:spLocks noGrp="1"/>
          </p:cNvSpPr>
          <p:nvPr>
            <p:ph type="title"/>
          </p:nvPr>
        </p:nvSpPr>
        <p:spPr>
          <a:xfrm>
            <a:off x="685800" y="2239560"/>
            <a:ext cx="77713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9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95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9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97" name="PlaceHolder 5"/>
          <p:cNvSpPr>
            <a:spLocks noGrp="1"/>
          </p:cNvSpPr>
          <p:nvPr>
            <p:ph type="body"/>
          </p:nvPr>
        </p:nvSpPr>
        <p:spPr>
          <a:xfrm>
            <a:off x="4673880" y="368208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/>
          </p:cNvSpPr>
          <p:nvPr>
            <p:ph type="title"/>
          </p:nvPr>
        </p:nvSpPr>
        <p:spPr>
          <a:xfrm>
            <a:off x="685800" y="2239560"/>
            <a:ext cx="77713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9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0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1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2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3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4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85800" y="2239560"/>
            <a:ext cx="77713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88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85800" y="2292120"/>
            <a:ext cx="77713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r>
              <a:rPr lang="ru-RU" sz="18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685800" y="2292120"/>
            <a:ext cx="77713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r>
              <a:rPr lang="ru-RU" sz="18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 fontScale="81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Седьмой уровень структуры</a:t>
            </a:r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 fontScale="81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685800" y="2292120"/>
            <a:ext cx="77713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r>
              <a:rPr lang="ru-RU" sz="18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2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2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xoYUEzW1ck" TargetMode="External"/><Relationship Id="rId2" Type="http://schemas.openxmlformats.org/officeDocument/2006/relationships/hyperlink" Target="https://www.youtube.com/watch?v=I0qcwm7kwFA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P8wPIVPSLGQ" TargetMode="Externa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oleObject" Target="../embeddings/oleObject4.bin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5.png"/><Relationship Id="rId4" Type="http://schemas.openxmlformats.org/officeDocument/2006/relationships/oleObject" Target="../embeddings/oleObject1.bin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0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39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2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44.png"/><Relationship Id="rId4" Type="http://schemas.openxmlformats.org/officeDocument/2006/relationships/image" Target="../media/image41.png"/><Relationship Id="rId9" Type="http://schemas.openxmlformats.org/officeDocument/2006/relationships/oleObject" Target="../embeddings/oleObject4.bin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CustomShape 1"/>
          <p:cNvSpPr/>
          <p:nvPr/>
        </p:nvSpPr>
        <p:spPr>
          <a:xfrm>
            <a:off x="1047600" y="333360"/>
            <a:ext cx="7853760" cy="73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55000" lnSpcReduction="20000"/>
          </a:bodyPr>
          <a:lstStyle/>
          <a:p>
            <a:pPr algn="ctr">
              <a:lnSpc>
                <a:spcPct val="100000"/>
              </a:lnSpc>
            </a:pPr>
            <a:r>
              <a:rPr lang="ru-RU" sz="4400" b="1" strike="noStrike" spc="-1" dirty="0">
                <a:solidFill>
                  <a:srgbClr val="0070C0"/>
                </a:solidFill>
                <a:latin typeface="Calibri"/>
                <a:ea typeface="DejaVu Sans"/>
              </a:rPr>
              <a:t>ОСНОВИ МЕДИЧНИХ </a:t>
            </a:r>
            <a:r>
              <a:rPr lang="ru-RU" sz="4400" b="1" strike="noStrike" spc="-1" dirty="0" smtClean="0">
                <a:solidFill>
                  <a:srgbClr val="0070C0"/>
                </a:solidFill>
                <a:latin typeface="Calibri"/>
                <a:ea typeface="DejaVu Sans"/>
              </a:rPr>
              <a:t>ЗНАНЬ ТА МЕДИЦИНИ КАТАСТРОФ</a:t>
            </a:r>
            <a:endParaRPr lang="ru-RU" sz="4400" b="0" strike="noStrike" spc="-1" dirty="0">
              <a:latin typeface="Arial"/>
            </a:endParaRPr>
          </a:p>
        </p:txBody>
      </p:sp>
      <p:sp>
        <p:nvSpPr>
          <p:cNvPr id="306" name="CustomShape 2"/>
          <p:cNvSpPr/>
          <p:nvPr/>
        </p:nvSpPr>
        <p:spPr>
          <a:xfrm>
            <a:off x="477000" y="1071720"/>
            <a:ext cx="8265960" cy="1784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ts val="641"/>
              </a:spcBef>
            </a:pPr>
            <a:r>
              <a:rPr lang="ru-RU" sz="2400" b="1" strike="noStrike" spc="-1" dirty="0">
                <a:solidFill>
                  <a:srgbClr val="8B8B8B"/>
                </a:solidFill>
                <a:latin typeface="Calibri"/>
                <a:ea typeface="DejaVu Sans"/>
              </a:rPr>
              <a:t> </a:t>
            </a:r>
            <a:r>
              <a:rPr lang="ru-RU" sz="3200" b="1" strike="noStrike" spc="-1" dirty="0" err="1" smtClean="0">
                <a:solidFill>
                  <a:srgbClr val="FF0000"/>
                </a:solidFill>
                <a:latin typeface="Calibri"/>
                <a:ea typeface="DejaVu Sans"/>
              </a:rPr>
              <a:t>Лекція</a:t>
            </a:r>
            <a:endParaRPr lang="ru-RU" sz="32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641"/>
              </a:spcBef>
            </a:pPr>
            <a:r>
              <a:rPr lang="ru-RU" sz="3500" b="1" strike="noStrike" spc="-1" dirty="0" smtClean="0">
                <a:solidFill>
                  <a:srgbClr val="FF0000"/>
                </a:solidFill>
                <a:latin typeface="Calibri"/>
                <a:ea typeface="DejaVu Sans"/>
              </a:rPr>
              <a:t>Тема 4. </a:t>
            </a:r>
            <a:r>
              <a:rPr lang="en-US" sz="2800" b="1" dirty="0" err="1">
                <a:solidFill>
                  <a:srgbClr val="FF0000"/>
                </a:solidFill>
              </a:rPr>
              <a:t>Долікарська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медична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допомога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при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травмах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голови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шиї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хребта</a:t>
            </a:r>
            <a:r>
              <a:rPr lang="uk-UA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грудної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клітки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та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органів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грудної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порожнини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endParaRPr lang="ru-RU" sz="6600" b="0" strike="noStrike" spc="-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307" name="CustomShape 3"/>
          <p:cNvSpPr/>
          <p:nvPr/>
        </p:nvSpPr>
        <p:spPr>
          <a:xfrm>
            <a:off x="173160" y="-144360"/>
            <a:ext cx="303840" cy="303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8" name="CustomShape 4"/>
          <p:cNvSpPr/>
          <p:nvPr/>
        </p:nvSpPr>
        <p:spPr>
          <a:xfrm>
            <a:off x="155520" y="-144360"/>
            <a:ext cx="303840" cy="303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11" name="Picture 10"/>
          <p:cNvPicPr/>
          <p:nvPr/>
        </p:nvPicPr>
        <p:blipFill>
          <a:blip r:embed="rId2"/>
          <a:stretch/>
        </p:blipFill>
        <p:spPr>
          <a:xfrm>
            <a:off x="1812164" y="3419590"/>
            <a:ext cx="5477278" cy="30971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854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CustomShape 1"/>
          <p:cNvSpPr/>
          <p:nvPr/>
        </p:nvSpPr>
        <p:spPr>
          <a:xfrm>
            <a:off x="285840" y="214200"/>
            <a:ext cx="8642880" cy="3713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93500" lnSpcReduction="10000"/>
          </a:bodyPr>
          <a:lstStyle/>
          <a:p>
            <a:pPr algn="just">
              <a:lnSpc>
                <a:spcPct val="100000"/>
              </a:lnSpc>
            </a:pPr>
            <a:r>
              <a:rPr lang="ru-RU" sz="2400" b="1" strike="noStrike" spc="-1">
                <a:solidFill>
                  <a:srgbClr val="FF0000"/>
                </a:solidFill>
                <a:latin typeface="Calibri"/>
                <a:ea typeface="DejaVu Sans"/>
              </a:rPr>
              <a:t>Загальмозкові симптоми </a:t>
            </a:r>
            <a:r>
              <a:rPr lang="ru-RU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виникають незалежно від локалізації ділянки пошкодження тканини мозку і пов'язані з порушенням діяльності клітин головного мозку.</a:t>
            </a:r>
            <a:r>
              <a:t/>
            </a:r>
            <a:br/>
            <a:r>
              <a:rPr lang="ru-RU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ru-RU" sz="2400" b="1" strike="noStrike" spc="-1">
                <a:solidFill>
                  <a:srgbClr val="FF0000"/>
                </a:solidFill>
                <a:latin typeface="Calibri"/>
                <a:ea typeface="DejaVu Sans"/>
              </a:rPr>
              <a:t>Загальмозкові симптоми: </a:t>
            </a:r>
            <a:r>
              <a:rPr lang="ru-RU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розлад свідомості, порушення координації, ретроградна амнезія (не пам'ятає обставин травми), нудота блювота, судомні епілептичні напади, симптоми підвищення внутрішньочерепного тиску - головний біль, біль в очних яблуках в спокої і при русі, шум у голові, мерехтіння "мушок" перед очима.</a:t>
            </a:r>
            <a:r>
              <a:t/>
            </a:r>
            <a:br/>
            <a:r>
              <a:rPr lang="ru-RU" sz="2400" b="1" strike="noStrike" spc="-1">
                <a:solidFill>
                  <a:srgbClr val="FF0000"/>
                </a:solidFill>
                <a:latin typeface="Calibri"/>
                <a:ea typeface="DejaVu Sans"/>
              </a:rPr>
              <a:t>Вогнищеві симптоми: </a:t>
            </a:r>
            <a:r>
              <a:rPr lang="ru-RU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неможливість виконання активних рухів (парези і паралічі), неможливість говорити (афазія), рахувати й писати, порушення чутливості, розширення або звуження зіниць, ністагм.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621" name="CustomShape 2"/>
          <p:cNvSpPr/>
          <p:nvPr/>
        </p:nvSpPr>
        <p:spPr>
          <a:xfrm>
            <a:off x="428760" y="4071960"/>
            <a:ext cx="8390520" cy="1284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87500" lnSpcReduction="20000"/>
          </a:bodyPr>
          <a:lstStyle/>
          <a:p>
            <a:pPr marL="343080" indent="-342000">
              <a:lnSpc>
                <a:spcPct val="90000"/>
              </a:lnSpc>
            </a:pPr>
            <a:r>
              <a:rPr lang="ru-RU" sz="2400" b="1" strike="noStrike" spc="-1">
                <a:solidFill>
                  <a:srgbClr val="FF0000"/>
                </a:solidFill>
                <a:latin typeface="Calibri"/>
                <a:ea typeface="DejaVu Sans"/>
              </a:rPr>
              <a:t>Оцінка тяжкості стану в гострому періоді ЧМТ</a:t>
            </a:r>
            <a:endParaRPr lang="ru-RU" sz="2400" b="0" strike="noStrike" spc="-1">
              <a:latin typeface="Arial"/>
            </a:endParaRPr>
          </a:p>
          <a:p>
            <a:pPr marL="343080" indent="-34200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порушення свідомості (ступінь і тривалість)</a:t>
            </a:r>
            <a:endParaRPr lang="ru-RU" sz="2400" b="0" strike="noStrike" spc="-1">
              <a:latin typeface="Arial"/>
            </a:endParaRPr>
          </a:p>
          <a:p>
            <a:pPr marL="343080" indent="-34200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стан вітальних функцій (дихання, серцево-судинної діяльності, ковтання)</a:t>
            </a:r>
            <a:endParaRPr lang="ru-RU" sz="2400" b="0" strike="noStrike" spc="-1">
              <a:latin typeface="Arial"/>
            </a:endParaRPr>
          </a:p>
          <a:p>
            <a:pPr marL="343080" indent="-34200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вираженість вогнищевих неврологічних симптомів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622" name="CustomShape 3"/>
          <p:cNvSpPr/>
          <p:nvPr/>
        </p:nvSpPr>
        <p:spPr>
          <a:xfrm>
            <a:off x="571320" y="5429160"/>
            <a:ext cx="8357040" cy="1213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lnSpcReduction="10000"/>
          </a:bodyPr>
          <a:lstStyle/>
          <a:p>
            <a:pPr marL="343080" indent="-342000">
              <a:lnSpc>
                <a:spcPct val="100000"/>
              </a:lnSpc>
            </a:pPr>
            <a:r>
              <a:rPr lang="ru-RU" sz="2000" b="1" strike="noStrike" spc="-1">
                <a:solidFill>
                  <a:srgbClr val="FF0000"/>
                </a:solidFill>
                <a:latin typeface="Calibri"/>
                <a:ea typeface="DejaVu Sans"/>
              </a:rPr>
              <a:t>Інструментальні методи діагностики ЧМТ:</a:t>
            </a:r>
            <a:endParaRPr lang="ru-RU" sz="2000" b="0" strike="noStrike" spc="-1"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комп'ютерна та магнітно-резонансна томографія</a:t>
            </a:r>
            <a:endParaRPr lang="ru-RU" sz="2000" b="0" strike="noStrike" spc="-1"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ехоенцефалографія,    енцефалографія</a:t>
            </a:r>
            <a:endParaRPr lang="ru-RU" sz="2000" b="0" strike="noStrike" spc="-1"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рентгенографія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6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6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6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6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6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6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6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6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6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" dur="500" fill="hold"/>
                                        <p:tgtEl>
                                          <p:spTgt spid="6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6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6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2" dur="500" fill="hold"/>
                                        <p:tgtEl>
                                          <p:spTgt spid="6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6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7" dur="500" fill="hold"/>
                                        <p:tgtEl>
                                          <p:spTgt spid="6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8" dur="500" fill="hold"/>
                                        <p:tgtEl>
                                          <p:spTgt spid="6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3335" y="364566"/>
            <a:ext cx="869324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rgbClr val="FF0000"/>
                </a:solidFill>
              </a:rPr>
              <a:t>2. </a:t>
            </a:r>
            <a:r>
              <a:rPr lang="ru-RU" sz="2800" b="1" dirty="0" err="1">
                <a:solidFill>
                  <a:srgbClr val="FF0000"/>
                </a:solidFill>
              </a:rPr>
              <a:t>Закриті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solidFill>
                  <a:srgbClr val="FF0000"/>
                </a:solidFill>
              </a:rPr>
              <a:t>пошкодження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solidFill>
                  <a:srgbClr val="FF0000"/>
                </a:solidFill>
              </a:rPr>
              <a:t>органів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solidFill>
                  <a:srgbClr val="FF0000"/>
                </a:solidFill>
              </a:rPr>
              <a:t>черевної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solidFill>
                  <a:srgbClr val="FF0000"/>
                </a:solidFill>
              </a:rPr>
              <a:t>порожнини</a:t>
            </a:r>
            <a:endParaRPr lang="ru-RU" sz="2800" b="1" dirty="0">
              <a:solidFill>
                <a:srgbClr val="FF0000"/>
              </a:solidFill>
            </a:endParaRPr>
          </a:p>
          <a:p>
            <a:pPr algn="just"/>
            <a:r>
              <a:rPr lang="ru-RU" sz="2000" b="1" dirty="0" err="1"/>
              <a:t>Це</a:t>
            </a:r>
            <a:r>
              <a:rPr lang="ru-RU" sz="2000" b="1" dirty="0"/>
              <a:t> </a:t>
            </a:r>
            <a:r>
              <a:rPr lang="ru-RU" sz="2000" b="1" dirty="0" err="1"/>
              <a:t>критичні</a:t>
            </a:r>
            <a:r>
              <a:rPr lang="ru-RU" sz="2000" b="1" dirty="0"/>
              <a:t> </a:t>
            </a:r>
            <a:r>
              <a:rPr lang="ru-RU" sz="2000" b="1" dirty="0" err="1"/>
              <a:t>стани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супроводжуються</a:t>
            </a:r>
            <a:r>
              <a:rPr lang="ru-RU" sz="2000" b="1" dirty="0"/>
              <a:t> </a:t>
            </a:r>
            <a:r>
              <a:rPr lang="ru-RU" sz="2000" b="1" dirty="0" err="1"/>
              <a:t>розривами</a:t>
            </a:r>
            <a:r>
              <a:rPr lang="ru-RU" sz="2000" b="1" dirty="0"/>
              <a:t> </a:t>
            </a:r>
            <a:r>
              <a:rPr lang="ru-RU" sz="2000" b="1" dirty="0" err="1"/>
              <a:t>паренхіматозних</a:t>
            </a:r>
            <a:r>
              <a:rPr lang="ru-RU" sz="2000" b="1" dirty="0"/>
              <a:t> </a:t>
            </a:r>
            <a:r>
              <a:rPr lang="ru-RU" sz="2000" b="1" dirty="0" err="1"/>
              <a:t>або</a:t>
            </a:r>
            <a:r>
              <a:rPr lang="ru-RU" sz="2000" b="1" dirty="0"/>
              <a:t> </a:t>
            </a:r>
            <a:r>
              <a:rPr lang="ru-RU" sz="2000" b="1" dirty="0" err="1"/>
              <a:t>порожнинних</a:t>
            </a:r>
            <a:r>
              <a:rPr lang="ru-RU" sz="2000" b="1" dirty="0"/>
              <a:t> </a:t>
            </a:r>
            <a:r>
              <a:rPr lang="ru-RU" sz="2000" b="1" dirty="0" err="1"/>
              <a:t>органів</a:t>
            </a:r>
            <a:r>
              <a:rPr lang="ru-RU" sz="2000" b="1" dirty="0"/>
              <a:t>.</a:t>
            </a:r>
          </a:p>
          <a:p>
            <a:pPr algn="just"/>
            <a:r>
              <a:rPr lang="ru-RU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Типи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пошкоджень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1" dirty="0" err="1">
                <a:solidFill>
                  <a:srgbClr val="FF0000"/>
                </a:solidFill>
              </a:rPr>
              <a:t>Паренхіматозні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органи</a:t>
            </a:r>
            <a:r>
              <a:rPr lang="ru-RU" sz="2000" b="1" dirty="0">
                <a:solidFill>
                  <a:srgbClr val="FF0000"/>
                </a:solidFill>
              </a:rPr>
              <a:t>: </a:t>
            </a:r>
            <a:r>
              <a:rPr lang="ru-RU" sz="2000" b="1" dirty="0" err="1"/>
              <a:t>розриви</a:t>
            </a:r>
            <a:r>
              <a:rPr lang="ru-RU" sz="2000" b="1" dirty="0"/>
              <a:t> </a:t>
            </a:r>
            <a:r>
              <a:rPr lang="ru-RU" sz="2000" b="1" dirty="0" err="1"/>
              <a:t>печінки</a:t>
            </a:r>
            <a:r>
              <a:rPr lang="ru-RU" sz="2000" b="1" dirty="0"/>
              <a:t> та </a:t>
            </a:r>
            <a:r>
              <a:rPr lang="ru-RU" sz="2000" b="1" dirty="0" err="1"/>
              <a:t>селезінки</a:t>
            </a:r>
            <a:r>
              <a:rPr lang="ru-RU" sz="2000" b="1" dirty="0"/>
              <a:t> (</a:t>
            </a:r>
            <a:r>
              <a:rPr lang="ru-RU" sz="2000" b="1" dirty="0" err="1"/>
              <a:t>завжди</a:t>
            </a:r>
            <a:r>
              <a:rPr lang="ru-RU" sz="2000" b="1" dirty="0"/>
              <a:t> </a:t>
            </a:r>
            <a:r>
              <a:rPr lang="ru-RU" sz="2000" b="1" dirty="0" err="1"/>
              <a:t>супроводжуються</a:t>
            </a:r>
            <a:r>
              <a:rPr lang="ru-RU" sz="2000" b="1" dirty="0"/>
              <a:t> </a:t>
            </a:r>
            <a:r>
              <a:rPr lang="ru-RU" sz="2000" b="1" dirty="0" err="1"/>
              <a:t>внутрішньою</a:t>
            </a:r>
            <a:r>
              <a:rPr lang="ru-RU" sz="2000" b="1" dirty="0"/>
              <a:t> </a:t>
            </a:r>
            <a:r>
              <a:rPr lang="ru-RU" sz="2000" b="1" dirty="0" err="1"/>
              <a:t>кровотечею</a:t>
            </a:r>
            <a:r>
              <a:rPr lang="ru-RU" sz="2000" b="1" dirty="0"/>
              <a:t>).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1" dirty="0" err="1">
                <a:solidFill>
                  <a:srgbClr val="FF0000"/>
                </a:solidFill>
              </a:rPr>
              <a:t>Порожнинні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органи</a:t>
            </a:r>
            <a:r>
              <a:rPr lang="ru-RU" sz="2000" b="1" dirty="0"/>
              <a:t>: </a:t>
            </a:r>
            <a:r>
              <a:rPr lang="ru-RU" sz="2000" b="1" dirty="0" err="1"/>
              <a:t>розриви</a:t>
            </a:r>
            <a:r>
              <a:rPr lang="ru-RU" sz="2000" b="1" dirty="0"/>
              <a:t> </a:t>
            </a:r>
            <a:r>
              <a:rPr lang="ru-RU" sz="2000" b="1" dirty="0" err="1"/>
              <a:t>шлунка</a:t>
            </a:r>
            <a:r>
              <a:rPr lang="ru-RU" sz="2000" b="1" dirty="0"/>
              <a:t>, </a:t>
            </a:r>
            <a:r>
              <a:rPr lang="ru-RU" sz="2000" b="1" dirty="0" err="1"/>
              <a:t>кишківника</a:t>
            </a:r>
            <a:r>
              <a:rPr lang="ru-RU" sz="2000" b="1" dirty="0"/>
              <a:t> </a:t>
            </a:r>
            <a:r>
              <a:rPr lang="ru-RU" sz="2000" b="1" dirty="0" err="1"/>
              <a:t>або</a:t>
            </a:r>
            <a:r>
              <a:rPr lang="ru-RU" sz="2000" b="1" dirty="0"/>
              <a:t> </a:t>
            </a:r>
            <a:r>
              <a:rPr lang="ru-RU" sz="2000" b="1" dirty="0" err="1"/>
              <a:t>сечового</a:t>
            </a:r>
            <a:r>
              <a:rPr lang="ru-RU" sz="2000" b="1" dirty="0"/>
              <a:t> </a:t>
            </a:r>
            <a:r>
              <a:rPr lang="ru-RU" sz="2000" b="1" dirty="0" err="1"/>
              <a:t>міхура</a:t>
            </a:r>
            <a:r>
              <a:rPr lang="ru-RU" sz="2000" b="1" dirty="0"/>
              <a:t> (особливо </a:t>
            </a:r>
            <a:r>
              <a:rPr lang="ru-RU" sz="2000" b="1" dirty="0" err="1"/>
              <a:t>небезпечно</a:t>
            </a:r>
            <a:r>
              <a:rPr lang="ru-RU" sz="2000" b="1" dirty="0"/>
              <a:t>, </a:t>
            </a:r>
            <a:r>
              <a:rPr lang="ru-RU" sz="2000" b="1" dirty="0" err="1"/>
              <a:t>якщо</a:t>
            </a:r>
            <a:r>
              <a:rPr lang="ru-RU" sz="2000" b="1" dirty="0"/>
              <a:t> орган </a:t>
            </a:r>
            <a:r>
              <a:rPr lang="ru-RU" sz="2000" b="1" dirty="0" err="1"/>
              <a:t>був</a:t>
            </a:r>
            <a:r>
              <a:rPr lang="ru-RU" sz="2000" b="1" dirty="0"/>
              <a:t> </a:t>
            </a:r>
            <a:r>
              <a:rPr lang="ru-RU" sz="2000" b="1" dirty="0" err="1"/>
              <a:t>наповнений</a:t>
            </a:r>
            <a:r>
              <a:rPr lang="ru-RU" sz="2000" b="1" dirty="0"/>
              <a:t> </a:t>
            </a:r>
            <a:r>
              <a:rPr lang="ru-RU" sz="2000" b="1" dirty="0" err="1"/>
              <a:t>рідиною</a:t>
            </a:r>
            <a:r>
              <a:rPr lang="ru-RU" sz="2000" b="1" dirty="0"/>
              <a:t> </a:t>
            </a:r>
            <a:r>
              <a:rPr lang="ru-RU" sz="2000" b="1" dirty="0" err="1"/>
              <a:t>чи</a:t>
            </a:r>
            <a:r>
              <a:rPr lang="ru-RU" sz="2000" b="1" dirty="0"/>
              <a:t> газами).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1" dirty="0" err="1">
                <a:solidFill>
                  <a:srgbClr val="FF0000"/>
                </a:solidFill>
              </a:rPr>
              <a:t>Заочеревинні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органи</a:t>
            </a:r>
            <a:r>
              <a:rPr lang="ru-RU" sz="2000" b="1" dirty="0">
                <a:solidFill>
                  <a:srgbClr val="FF0000"/>
                </a:solidFill>
              </a:rPr>
              <a:t>: </a:t>
            </a:r>
            <a:r>
              <a:rPr lang="ru-RU" sz="2000" b="1" dirty="0" err="1"/>
              <a:t>пошкодження</a:t>
            </a:r>
            <a:r>
              <a:rPr lang="ru-RU" sz="2000" b="1" dirty="0"/>
              <a:t> </a:t>
            </a:r>
            <a:r>
              <a:rPr lang="ru-RU" sz="2000" b="1" dirty="0" err="1"/>
              <a:t>нирок</a:t>
            </a:r>
            <a:r>
              <a:rPr lang="ru-RU" sz="2000" b="1" dirty="0"/>
              <a:t>.</a:t>
            </a:r>
          </a:p>
          <a:p>
            <a:pPr algn="just"/>
            <a:r>
              <a:rPr lang="ru-RU" sz="2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Клінічні</a:t>
            </a:r>
            <a:r>
              <a:rPr 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ознаки</a:t>
            </a:r>
            <a:r>
              <a:rPr 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FF0000"/>
                </a:solidFill>
              </a:rPr>
              <a:t>При </a:t>
            </a:r>
            <a:r>
              <a:rPr lang="ru-RU" sz="2000" b="1" dirty="0" err="1">
                <a:solidFill>
                  <a:srgbClr val="FF0000"/>
                </a:solidFill>
              </a:rPr>
              <a:t>внутрішній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кровотечі</a:t>
            </a:r>
            <a:r>
              <a:rPr lang="ru-RU" sz="2000" b="1" dirty="0"/>
              <a:t>: </a:t>
            </a:r>
            <a:r>
              <a:rPr lang="ru-RU" sz="2000" b="1" dirty="0" err="1"/>
              <a:t>виражена</a:t>
            </a:r>
            <a:r>
              <a:rPr lang="ru-RU" sz="2000" b="1" dirty="0"/>
              <a:t> </a:t>
            </a:r>
            <a:r>
              <a:rPr lang="ru-RU" sz="2000" b="1" dirty="0" err="1"/>
              <a:t>блідість</a:t>
            </a:r>
            <a:r>
              <a:rPr lang="ru-RU" sz="2000" b="1" dirty="0"/>
              <a:t> </a:t>
            </a:r>
            <a:r>
              <a:rPr lang="ru-RU" sz="2000" b="1" dirty="0" err="1"/>
              <a:t>шкіри</a:t>
            </a:r>
            <a:r>
              <a:rPr lang="ru-RU" sz="2000" b="1" dirty="0"/>
              <a:t>, </a:t>
            </a:r>
            <a:r>
              <a:rPr lang="ru-RU" sz="2000" b="1" dirty="0" err="1"/>
              <a:t>загальмованість</a:t>
            </a:r>
            <a:r>
              <a:rPr lang="ru-RU" sz="2000" b="1" dirty="0"/>
              <a:t>, </a:t>
            </a:r>
            <a:r>
              <a:rPr lang="ru-RU" sz="2000" b="1" dirty="0" err="1"/>
              <a:t>ниткоподібний</a:t>
            </a:r>
            <a:r>
              <a:rPr lang="ru-RU" sz="2000" b="1" dirty="0"/>
              <a:t> </a:t>
            </a:r>
            <a:r>
              <a:rPr lang="ru-RU" sz="2000" b="1" dirty="0" err="1"/>
              <a:t>прискорений</a:t>
            </a:r>
            <a:r>
              <a:rPr lang="ru-RU" sz="2000" b="1" dirty="0"/>
              <a:t> пульс, </a:t>
            </a:r>
            <a:r>
              <a:rPr lang="ru-RU" sz="2000" b="1" dirty="0" err="1"/>
              <a:t>зниження</a:t>
            </a:r>
            <a:r>
              <a:rPr lang="ru-RU" sz="2000" b="1" dirty="0"/>
              <a:t> АТ, </a:t>
            </a:r>
            <a:r>
              <a:rPr lang="ru-RU" sz="2000" b="1" dirty="0" err="1"/>
              <a:t>іррадіація</a:t>
            </a:r>
            <a:r>
              <a:rPr lang="ru-RU" sz="2000" b="1" dirty="0"/>
              <a:t> болю в </a:t>
            </a:r>
            <a:r>
              <a:rPr lang="ru-RU" sz="2000" b="1" dirty="0" err="1"/>
              <a:t>надпліччя</a:t>
            </a:r>
            <a:r>
              <a:rPr lang="ru-RU" sz="2000" b="1" dirty="0"/>
              <a:t> (симптом </a:t>
            </a:r>
            <a:r>
              <a:rPr lang="ru-RU" sz="2000" b="1" dirty="0" err="1"/>
              <a:t>Френікуса</a:t>
            </a:r>
            <a:r>
              <a:rPr lang="ru-RU" sz="2000" b="1" dirty="0"/>
              <a:t>).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FF0000"/>
                </a:solidFill>
              </a:rPr>
              <a:t>При </a:t>
            </a:r>
            <a:r>
              <a:rPr lang="ru-RU" sz="2000" b="1" dirty="0" err="1">
                <a:solidFill>
                  <a:srgbClr val="FF0000"/>
                </a:solidFill>
              </a:rPr>
              <a:t>розриві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порожнинного</a:t>
            </a:r>
            <a:r>
              <a:rPr lang="ru-RU" sz="2000" b="1" dirty="0">
                <a:solidFill>
                  <a:srgbClr val="FF0000"/>
                </a:solidFill>
              </a:rPr>
              <a:t> органу (</a:t>
            </a:r>
            <a:r>
              <a:rPr lang="ru-RU" sz="2000" b="1" dirty="0" err="1">
                <a:solidFill>
                  <a:srgbClr val="FF0000"/>
                </a:solidFill>
              </a:rPr>
              <a:t>перитоніт</a:t>
            </a:r>
            <a:r>
              <a:rPr lang="ru-RU" sz="2000" b="1" dirty="0">
                <a:solidFill>
                  <a:srgbClr val="FF0000"/>
                </a:solidFill>
              </a:rPr>
              <a:t>): </a:t>
            </a:r>
            <a:r>
              <a:rPr lang="ru-RU" sz="2000" b="1" dirty="0"/>
              <a:t>"</a:t>
            </a:r>
            <a:r>
              <a:rPr lang="ru-RU" sz="2000" b="1" dirty="0" err="1"/>
              <a:t>кинджальний</a:t>
            </a:r>
            <a:r>
              <a:rPr lang="ru-RU" sz="2000" b="1" dirty="0"/>
              <a:t>" </a:t>
            </a:r>
            <a:r>
              <a:rPr lang="ru-RU" sz="2000" b="1" dirty="0" err="1"/>
              <a:t>біль</a:t>
            </a:r>
            <a:r>
              <a:rPr lang="ru-RU" sz="2000" b="1" dirty="0"/>
              <a:t>, </a:t>
            </a:r>
            <a:r>
              <a:rPr lang="ru-RU" sz="2000" b="1" dirty="0" err="1"/>
              <a:t>м'язи</a:t>
            </a:r>
            <a:r>
              <a:rPr lang="ru-RU" sz="2000" b="1" dirty="0"/>
              <a:t> </a:t>
            </a:r>
            <a:r>
              <a:rPr lang="ru-RU" sz="2000" b="1" dirty="0" err="1"/>
              <a:t>передньої</a:t>
            </a:r>
            <a:r>
              <a:rPr lang="ru-RU" sz="2000" b="1" dirty="0"/>
              <a:t> </a:t>
            </a:r>
            <a:r>
              <a:rPr lang="ru-RU" sz="2000" b="1" dirty="0" err="1"/>
              <a:t>черевної</a:t>
            </a:r>
            <a:r>
              <a:rPr lang="ru-RU" sz="2000" b="1" dirty="0"/>
              <a:t> </a:t>
            </a:r>
            <a:r>
              <a:rPr lang="ru-RU" sz="2000" b="1" dirty="0" err="1"/>
              <a:t>стінки</a:t>
            </a:r>
            <a:r>
              <a:rPr lang="ru-RU" sz="2000" b="1" dirty="0"/>
              <a:t> </a:t>
            </a:r>
            <a:r>
              <a:rPr lang="ru-RU" sz="2000" b="1" dirty="0" err="1"/>
              <a:t>напружені</a:t>
            </a:r>
            <a:r>
              <a:rPr lang="ru-RU" sz="2000" b="1" dirty="0"/>
              <a:t> ("</a:t>
            </a:r>
            <a:r>
              <a:rPr lang="ru-RU" sz="2000" b="1" dirty="0" err="1"/>
              <a:t>живіт</a:t>
            </a:r>
            <a:r>
              <a:rPr lang="ru-RU" sz="2000" b="1" dirty="0"/>
              <a:t> як </a:t>
            </a:r>
            <a:r>
              <a:rPr lang="ru-RU" sz="2000" b="1" dirty="0" err="1"/>
              <a:t>дошка</a:t>
            </a:r>
            <a:r>
              <a:rPr lang="ru-RU" sz="2000" b="1" dirty="0"/>
              <a:t>"), сильна </a:t>
            </a:r>
            <a:r>
              <a:rPr lang="ru-RU" sz="2000" b="1" dirty="0" err="1"/>
              <a:t>спрага</a:t>
            </a:r>
            <a:r>
              <a:rPr lang="ru-RU" sz="2000" b="1" dirty="0"/>
              <a:t>, </a:t>
            </a:r>
            <a:r>
              <a:rPr lang="ru-RU" sz="2000" b="1" dirty="0" err="1"/>
              <a:t>сухість</a:t>
            </a:r>
            <a:r>
              <a:rPr lang="ru-RU" sz="2000" b="1" dirty="0"/>
              <a:t> у </a:t>
            </a:r>
            <a:r>
              <a:rPr lang="ru-RU" sz="2000" b="1" dirty="0" err="1"/>
              <a:t>роті</a:t>
            </a:r>
            <a:r>
              <a:rPr lang="ru-RU" sz="2000" b="1" dirty="0"/>
              <a:t>, </a:t>
            </a:r>
            <a:r>
              <a:rPr lang="ru-RU" sz="2000" b="1" dirty="0" err="1"/>
              <a:t>шоковий</a:t>
            </a:r>
            <a:r>
              <a:rPr lang="ru-RU" sz="2000" b="1" dirty="0"/>
              <a:t> стан.</a:t>
            </a:r>
          </a:p>
        </p:txBody>
      </p:sp>
    </p:spTree>
    <p:extLst>
      <p:ext uri="{BB962C8B-B14F-4D97-AF65-F5344CB8AC3E}">
        <p14:creationId xmlns:p14="http://schemas.microsoft.com/office/powerpoint/2010/main" val="191719505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0913" y="605308"/>
            <a:ext cx="820384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rgbClr val="FF0000"/>
                </a:solidFill>
              </a:rPr>
              <a:t>3. </a:t>
            </a:r>
            <a:r>
              <a:rPr lang="ru-RU" sz="2800" b="1" dirty="0" err="1">
                <a:solidFill>
                  <a:srgbClr val="FF0000"/>
                </a:solidFill>
              </a:rPr>
              <a:t>Принципи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solidFill>
                  <a:srgbClr val="FF0000"/>
                </a:solidFill>
              </a:rPr>
              <a:t>першої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solidFill>
                  <a:srgbClr val="FF0000"/>
                </a:solidFill>
              </a:rPr>
              <a:t>допомоги</a:t>
            </a:r>
            <a:endParaRPr lang="ru-RU" sz="2800" b="1" dirty="0">
              <a:solidFill>
                <a:srgbClr val="FF0000"/>
              </a:solidFill>
            </a:endParaRPr>
          </a:p>
          <a:p>
            <a:r>
              <a:rPr lang="ru-RU" sz="2400" b="1" dirty="0"/>
              <a:t>На </a:t>
            </a:r>
            <a:r>
              <a:rPr lang="ru-RU" sz="2400" b="1" dirty="0" err="1"/>
              <a:t>догоспітальному</a:t>
            </a:r>
            <a:r>
              <a:rPr lang="ru-RU" sz="2400" b="1" dirty="0"/>
              <a:t> </a:t>
            </a:r>
            <a:r>
              <a:rPr lang="ru-RU" sz="2400" b="1" dirty="0" err="1"/>
              <a:t>етапі</a:t>
            </a:r>
            <a:r>
              <a:rPr lang="ru-RU" sz="2400" b="1" dirty="0"/>
              <a:t> </a:t>
            </a:r>
            <a:r>
              <a:rPr lang="ru-RU" sz="2400" b="1" dirty="0" err="1"/>
              <a:t>діє</a:t>
            </a:r>
            <a:r>
              <a:rPr lang="ru-RU" sz="2400" b="1" dirty="0"/>
              <a:t> принцип </a:t>
            </a:r>
            <a:r>
              <a:rPr lang="ru-RU" sz="2400" b="1" dirty="0">
                <a:solidFill>
                  <a:srgbClr val="7030A0"/>
                </a:solidFill>
              </a:rPr>
              <a:t>"Холод, голод та </a:t>
            </a:r>
            <a:r>
              <a:rPr lang="ru-RU" sz="2400" b="1" dirty="0" err="1">
                <a:solidFill>
                  <a:srgbClr val="7030A0"/>
                </a:solidFill>
              </a:rPr>
              <a:t>спокій</a:t>
            </a:r>
            <a:r>
              <a:rPr lang="ru-RU" sz="2400" b="1" dirty="0">
                <a:solidFill>
                  <a:srgbClr val="7030A0"/>
                </a:solidFill>
              </a:rPr>
              <a:t>":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b="1" dirty="0">
                <a:solidFill>
                  <a:srgbClr val="FF0000"/>
                </a:solidFill>
              </a:rPr>
              <a:t>Категорично заборонено:</a:t>
            </a:r>
          </a:p>
          <a:p>
            <a:pPr marL="742950" lvl="1" indent="-285750">
              <a:buFont typeface="+mj-lt"/>
              <a:buAutoNum type="arabicPeriod"/>
            </a:pPr>
            <a:r>
              <a:rPr lang="ru-RU" sz="2400" b="1" dirty="0" err="1"/>
              <a:t>Вводити</a:t>
            </a:r>
            <a:r>
              <a:rPr lang="ru-RU" sz="2400" b="1" dirty="0"/>
              <a:t> </a:t>
            </a:r>
            <a:r>
              <a:rPr lang="ru-RU" sz="2400" b="1" dirty="0" err="1"/>
              <a:t>знеболювальні</a:t>
            </a:r>
            <a:r>
              <a:rPr lang="ru-RU" sz="2400" b="1" dirty="0"/>
              <a:t> (особливо </a:t>
            </a:r>
            <a:r>
              <a:rPr lang="ru-RU" sz="2400" b="1" dirty="0" err="1"/>
              <a:t>наркотичні</a:t>
            </a:r>
            <a:r>
              <a:rPr lang="ru-RU" sz="2400" b="1" dirty="0"/>
              <a:t>), </a:t>
            </a:r>
            <a:r>
              <a:rPr lang="ru-RU" sz="2400" b="1" dirty="0" err="1"/>
              <a:t>оскільки</a:t>
            </a:r>
            <a:r>
              <a:rPr lang="ru-RU" sz="2400" b="1" dirty="0"/>
              <a:t> вони "</a:t>
            </a:r>
            <a:r>
              <a:rPr lang="ru-RU" sz="2400" b="1" dirty="0" err="1"/>
              <a:t>змазують</a:t>
            </a:r>
            <a:r>
              <a:rPr lang="ru-RU" sz="2400" b="1" dirty="0"/>
              <a:t>" </a:t>
            </a:r>
            <a:r>
              <a:rPr lang="ru-RU" sz="2400" b="1" dirty="0" err="1"/>
              <a:t>клінічну</a:t>
            </a:r>
            <a:r>
              <a:rPr lang="ru-RU" sz="2400" b="1" dirty="0"/>
              <a:t> картину і </a:t>
            </a:r>
            <a:r>
              <a:rPr lang="ru-RU" sz="2400" b="1" dirty="0" err="1"/>
              <a:t>ускладнюють</a:t>
            </a:r>
            <a:r>
              <a:rPr lang="ru-RU" sz="2400" b="1" dirty="0"/>
              <a:t> </a:t>
            </a:r>
            <a:r>
              <a:rPr lang="ru-RU" sz="2400" b="1" dirty="0" err="1"/>
              <a:t>діагностику</a:t>
            </a:r>
            <a:r>
              <a:rPr lang="ru-RU" sz="2400" b="1" dirty="0"/>
              <a:t>.</a:t>
            </a:r>
          </a:p>
          <a:p>
            <a:pPr marL="742950" lvl="1" indent="-285750">
              <a:buFont typeface="+mj-lt"/>
              <a:buAutoNum type="arabicPeriod"/>
            </a:pPr>
            <a:r>
              <a:rPr lang="ru-RU" sz="2400" b="1" dirty="0" err="1" smtClean="0"/>
              <a:t>Давати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ліки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їжу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або</a:t>
            </a:r>
            <a:r>
              <a:rPr lang="ru-RU" sz="2400" b="1" dirty="0" smtClean="0"/>
              <a:t> воду через рот.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FF0000"/>
                </a:solidFill>
              </a:rPr>
              <a:t>Дозволено:</a:t>
            </a:r>
          </a:p>
          <a:p>
            <a:pPr marL="742950" lvl="1" indent="-285750">
              <a:buFont typeface="+mj-lt"/>
              <a:buAutoNum type="arabicPeriod"/>
            </a:pPr>
            <a:r>
              <a:rPr lang="ru-RU" sz="2400" b="1" dirty="0" err="1" smtClean="0"/>
              <a:t>Прикладати</a:t>
            </a:r>
            <a:r>
              <a:rPr lang="ru-RU" sz="2400" b="1" dirty="0" smtClean="0"/>
              <a:t> </a:t>
            </a:r>
            <a:r>
              <a:rPr lang="ru-RU" sz="2400" b="1" dirty="0"/>
              <a:t>холод на </a:t>
            </a:r>
            <a:r>
              <a:rPr lang="ru-RU" sz="2400" b="1" dirty="0" err="1"/>
              <a:t>живіт</a:t>
            </a:r>
            <a:r>
              <a:rPr lang="ru-RU" sz="2400" b="1" dirty="0"/>
              <a:t> (для </a:t>
            </a:r>
            <a:r>
              <a:rPr lang="ru-RU" sz="2400" b="1" dirty="0" err="1"/>
              <a:t>сповільнення</a:t>
            </a:r>
            <a:r>
              <a:rPr lang="ru-RU" sz="2400" b="1" dirty="0"/>
              <a:t> </a:t>
            </a:r>
            <a:r>
              <a:rPr lang="ru-RU" sz="2400" b="1" dirty="0" err="1"/>
              <a:t>кровотечі</a:t>
            </a:r>
            <a:r>
              <a:rPr lang="ru-RU" sz="2400" b="1" dirty="0"/>
              <a:t> та </a:t>
            </a:r>
            <a:r>
              <a:rPr lang="ru-RU" sz="2400" b="1" dirty="0" err="1"/>
              <a:t>зменшення</a:t>
            </a:r>
            <a:r>
              <a:rPr lang="ru-RU" sz="2400" b="1" dirty="0"/>
              <a:t> </a:t>
            </a:r>
            <a:r>
              <a:rPr lang="ru-RU" sz="2400" b="1" dirty="0" err="1"/>
              <a:t>запалення</a:t>
            </a:r>
            <a:r>
              <a:rPr lang="ru-RU" sz="2400" b="1" dirty="0"/>
              <a:t>).</a:t>
            </a:r>
          </a:p>
          <a:p>
            <a:pPr marL="742950" lvl="1" indent="-285750">
              <a:buFont typeface="+mj-lt"/>
              <a:buAutoNum type="arabicPeriod"/>
            </a:pPr>
            <a:r>
              <a:rPr lang="ru-RU" sz="2400" b="1" dirty="0" err="1"/>
              <a:t>Забезпечити</a:t>
            </a:r>
            <a:r>
              <a:rPr lang="ru-RU" sz="2400" b="1" dirty="0"/>
              <a:t> </a:t>
            </a:r>
            <a:r>
              <a:rPr lang="ru-RU" sz="2400" b="1" dirty="0" err="1"/>
              <a:t>повний</a:t>
            </a:r>
            <a:r>
              <a:rPr lang="ru-RU" sz="2400" b="1" dirty="0"/>
              <a:t> </a:t>
            </a:r>
            <a:r>
              <a:rPr lang="ru-RU" sz="2400" b="1" dirty="0" err="1"/>
              <a:t>фізичний</a:t>
            </a:r>
            <a:r>
              <a:rPr lang="ru-RU" sz="2400" b="1" dirty="0"/>
              <a:t> </a:t>
            </a:r>
            <a:r>
              <a:rPr lang="ru-RU" sz="2400" b="1" dirty="0" err="1"/>
              <a:t>спокій</a:t>
            </a:r>
            <a:r>
              <a:rPr lang="ru-RU" sz="2400" b="1" dirty="0"/>
              <a:t>.</a:t>
            </a:r>
          </a:p>
          <a:p>
            <a:pPr marL="742950" lvl="1" indent="-285750">
              <a:buFont typeface="+mj-lt"/>
              <a:buAutoNum type="arabicPeriod"/>
            </a:pPr>
            <a:r>
              <a:rPr lang="ru-RU" sz="2400" b="1" dirty="0" err="1"/>
              <a:t>Негайна</a:t>
            </a:r>
            <a:r>
              <a:rPr lang="ru-RU" sz="2400" b="1" dirty="0"/>
              <a:t> </a:t>
            </a:r>
            <a:r>
              <a:rPr lang="ru-RU" sz="2400" b="1" dirty="0" err="1"/>
              <a:t>госпіталізація</a:t>
            </a:r>
            <a:r>
              <a:rPr lang="ru-RU" sz="2400" b="1" dirty="0"/>
              <a:t> до </a:t>
            </a:r>
            <a:r>
              <a:rPr lang="ru-RU" sz="2400" b="1" dirty="0" err="1"/>
              <a:t>хірургічного</a:t>
            </a:r>
            <a:r>
              <a:rPr lang="ru-RU" sz="2400" b="1" dirty="0"/>
              <a:t> </a:t>
            </a:r>
            <a:r>
              <a:rPr lang="ru-RU" sz="2400" b="1" dirty="0" err="1"/>
              <a:t>стаціонару</a:t>
            </a:r>
            <a:r>
              <a:rPr lang="ru-RU" sz="24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679171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1972" y="257578"/>
            <a:ext cx="8538693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solidFill>
                  <a:srgbClr val="FF0000"/>
                </a:solidFill>
              </a:rPr>
              <a:t>Політравма</a:t>
            </a:r>
            <a:r>
              <a:rPr lang="ru-RU" sz="2800" b="1" dirty="0">
                <a:solidFill>
                  <a:srgbClr val="FF0000"/>
                </a:solidFill>
              </a:rPr>
              <a:t> та </a:t>
            </a:r>
            <a:r>
              <a:rPr lang="ru-RU" sz="2800" b="1" dirty="0" err="1">
                <a:solidFill>
                  <a:srgbClr val="FF0000"/>
                </a:solidFill>
              </a:rPr>
              <a:t>травматична</a:t>
            </a:r>
            <a:r>
              <a:rPr lang="ru-RU" sz="2800" b="1" dirty="0">
                <a:solidFill>
                  <a:srgbClr val="FF0000"/>
                </a:solidFill>
              </a:rPr>
              <a:t> хвороба: </a:t>
            </a:r>
            <a:r>
              <a:rPr lang="ru-RU" sz="2800" b="1" dirty="0" err="1">
                <a:solidFill>
                  <a:srgbClr val="FF0000"/>
                </a:solidFill>
              </a:rPr>
              <a:t>визначення</a:t>
            </a:r>
            <a:r>
              <a:rPr lang="ru-RU" sz="2800" b="1" dirty="0">
                <a:solidFill>
                  <a:srgbClr val="FF0000"/>
                </a:solidFill>
              </a:rPr>
              <a:t> та </a:t>
            </a:r>
            <a:r>
              <a:rPr lang="ru-RU" sz="2800" b="1" dirty="0" err="1">
                <a:solidFill>
                  <a:srgbClr val="FF0000"/>
                </a:solidFill>
              </a:rPr>
              <a:t>класифікація</a:t>
            </a:r>
            <a:endParaRPr lang="ru-RU" sz="2000" b="1" dirty="0">
              <a:solidFill>
                <a:srgbClr val="FF0000"/>
              </a:solidFill>
            </a:endParaRPr>
          </a:p>
          <a:p>
            <a:pPr algn="just"/>
            <a:r>
              <a:rPr 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ru-RU" sz="2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Поняття</a:t>
            </a:r>
            <a:r>
              <a:rPr 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політравми</a:t>
            </a:r>
            <a:endParaRPr lang="ru-RU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b="1" dirty="0" err="1"/>
              <a:t>Політравма</a:t>
            </a:r>
            <a:r>
              <a:rPr lang="ru-RU" dirty="0"/>
              <a:t> —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тяжкі</a:t>
            </a:r>
            <a:r>
              <a:rPr lang="ru-RU" dirty="0"/>
              <a:t> </a:t>
            </a:r>
            <a:r>
              <a:rPr lang="ru-RU" dirty="0" err="1"/>
              <a:t>множинні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поєднані</a:t>
            </a:r>
            <a:r>
              <a:rPr lang="ru-RU" dirty="0"/>
              <a:t> </a:t>
            </a:r>
            <a:r>
              <a:rPr lang="ru-RU" dirty="0" err="1"/>
              <a:t>ушкодження</a:t>
            </a:r>
            <a:r>
              <a:rPr lang="ru-RU" dirty="0"/>
              <a:t> </a:t>
            </a:r>
            <a:r>
              <a:rPr lang="ru-RU" dirty="0" err="1"/>
              <a:t>органів</a:t>
            </a:r>
            <a:r>
              <a:rPr lang="ru-RU" dirty="0"/>
              <a:t> та систем,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супроводжуються</a:t>
            </a:r>
            <a:r>
              <a:rPr lang="ru-RU" dirty="0"/>
              <a:t> </a:t>
            </a:r>
            <a:r>
              <a:rPr lang="ru-RU" dirty="0" err="1"/>
              <a:t>розвитком</a:t>
            </a:r>
            <a:r>
              <a:rPr lang="ru-RU" dirty="0"/>
              <a:t> </a:t>
            </a:r>
            <a:r>
              <a:rPr lang="ru-RU" b="1" dirty="0" err="1"/>
              <a:t>травматичної</a:t>
            </a:r>
            <a:r>
              <a:rPr lang="ru-RU" b="1" dirty="0"/>
              <a:t> </a:t>
            </a:r>
            <a:r>
              <a:rPr lang="ru-RU" b="1" dirty="0" err="1"/>
              <a:t>хвороби</a:t>
            </a:r>
            <a:r>
              <a:rPr lang="ru-RU" dirty="0"/>
              <a:t> і </a:t>
            </a:r>
            <a:r>
              <a:rPr lang="ru-RU" dirty="0" err="1"/>
              <a:t>потребують</a:t>
            </a:r>
            <a:r>
              <a:rPr lang="ru-RU" dirty="0"/>
              <a:t> </a:t>
            </a:r>
            <a:r>
              <a:rPr lang="ru-RU" dirty="0" err="1"/>
              <a:t>негайної</a:t>
            </a:r>
            <a:r>
              <a:rPr lang="ru-RU" dirty="0"/>
              <a:t> </a:t>
            </a:r>
            <a:r>
              <a:rPr lang="ru-RU" dirty="0" err="1"/>
              <a:t>медичної</a:t>
            </a:r>
            <a:r>
              <a:rPr lang="ru-RU" dirty="0"/>
              <a:t> </a:t>
            </a:r>
            <a:r>
              <a:rPr lang="ru-RU" dirty="0" err="1"/>
              <a:t>допомоги</a:t>
            </a:r>
            <a:r>
              <a:rPr lang="ru-RU" dirty="0"/>
              <a:t> за </a:t>
            </a:r>
            <a:r>
              <a:rPr lang="ru-RU" dirty="0" err="1"/>
              <a:t>життєвими</a:t>
            </a:r>
            <a:r>
              <a:rPr lang="ru-RU" dirty="0"/>
              <a:t> </a:t>
            </a:r>
            <a:r>
              <a:rPr lang="ru-RU" dirty="0" err="1"/>
              <a:t>показаннями</a:t>
            </a:r>
            <a:r>
              <a:rPr lang="ru-RU" dirty="0"/>
              <a:t>.</a:t>
            </a:r>
          </a:p>
          <a:p>
            <a:pPr algn="just"/>
            <a:r>
              <a:rPr lang="ru-RU" b="1" dirty="0" err="1"/>
              <a:t>Критерії</a:t>
            </a:r>
            <a:r>
              <a:rPr lang="ru-RU" b="1" dirty="0"/>
              <a:t> </a:t>
            </a:r>
            <a:r>
              <a:rPr lang="ru-RU" b="1" dirty="0" err="1"/>
              <a:t>терміна</a:t>
            </a:r>
            <a:r>
              <a:rPr lang="ru-RU" b="1" dirty="0"/>
              <a:t> «</a:t>
            </a:r>
            <a:r>
              <a:rPr lang="ru-RU" b="1" dirty="0" err="1"/>
              <a:t>політравма</a:t>
            </a:r>
            <a:r>
              <a:rPr lang="ru-RU" b="1" dirty="0"/>
              <a:t>»:</a:t>
            </a:r>
            <a:endParaRPr lang="ru-RU" dirty="0"/>
          </a:p>
          <a:p>
            <a:pPr algn="just">
              <a:buFont typeface="Arial" panose="020B0604020202020204" pitchFamily="34" charset="0"/>
              <a:buChar char="•"/>
            </a:pPr>
            <a:r>
              <a:rPr lang="ru-RU" dirty="0" err="1"/>
              <a:t>Наявність</a:t>
            </a:r>
            <a:r>
              <a:rPr lang="ru-RU" dirty="0"/>
              <a:t> </a:t>
            </a:r>
            <a:r>
              <a:rPr lang="ru-RU" b="1" dirty="0" err="1"/>
              <a:t>травматичного</a:t>
            </a:r>
            <a:r>
              <a:rPr lang="ru-RU" b="1" dirty="0"/>
              <a:t> шоку</a:t>
            </a:r>
            <a:r>
              <a:rPr lang="ru-RU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dirty="0" err="1"/>
              <a:t>Принаймні</a:t>
            </a:r>
            <a:r>
              <a:rPr lang="ru-RU" dirty="0"/>
              <a:t> </a:t>
            </a:r>
            <a:r>
              <a:rPr lang="ru-RU" dirty="0" err="1"/>
              <a:t>одне</a:t>
            </a:r>
            <a:r>
              <a:rPr lang="ru-RU" dirty="0"/>
              <a:t> з </a:t>
            </a:r>
            <a:r>
              <a:rPr lang="ru-RU" dirty="0" err="1"/>
              <a:t>ушкоджень</a:t>
            </a:r>
            <a:r>
              <a:rPr lang="ru-RU" dirty="0"/>
              <a:t> (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сукупність</a:t>
            </a:r>
            <a:r>
              <a:rPr lang="ru-RU" dirty="0"/>
              <a:t>) становить </a:t>
            </a:r>
            <a:r>
              <a:rPr lang="ru-RU" dirty="0" err="1"/>
              <a:t>пряму</a:t>
            </a:r>
            <a:r>
              <a:rPr lang="ru-RU" dirty="0"/>
              <a:t> </a:t>
            </a:r>
            <a:r>
              <a:rPr lang="ru-RU" dirty="0" err="1"/>
              <a:t>загрозу</a:t>
            </a:r>
            <a:r>
              <a:rPr lang="ru-RU" dirty="0"/>
              <a:t> </a:t>
            </a:r>
            <a:r>
              <a:rPr lang="ru-RU" dirty="0" err="1"/>
              <a:t>життю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здоров’ю</a:t>
            </a:r>
            <a:r>
              <a:rPr lang="ru-RU" dirty="0"/>
              <a:t> </a:t>
            </a:r>
            <a:r>
              <a:rPr lang="ru-RU" dirty="0" err="1"/>
              <a:t>постраждалого</a:t>
            </a:r>
            <a:r>
              <a:rPr lang="ru-RU" dirty="0" smtClean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uk-UA" dirty="0"/>
          </a:p>
          <a:p>
            <a:pPr algn="just"/>
            <a:r>
              <a:rPr lang="ru-RU" sz="2400" b="1" dirty="0" err="1">
                <a:solidFill>
                  <a:srgbClr val="7030A0"/>
                </a:solidFill>
              </a:rPr>
              <a:t>Характерні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err="1">
                <a:solidFill>
                  <a:srgbClr val="7030A0"/>
                </a:solidFill>
              </a:rPr>
              <a:t>особливості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err="1">
                <a:solidFill>
                  <a:srgbClr val="7030A0"/>
                </a:solidFill>
              </a:rPr>
              <a:t>політравми</a:t>
            </a:r>
            <a:endParaRPr lang="ru-RU" sz="2400" b="1" dirty="0">
              <a:solidFill>
                <a:srgbClr val="7030A0"/>
              </a:solidFill>
            </a:endParaRPr>
          </a:p>
          <a:p>
            <a:pPr algn="just"/>
            <a:r>
              <a:rPr lang="ru-RU" dirty="0"/>
              <a:t>Для </a:t>
            </a:r>
            <a:r>
              <a:rPr lang="ru-RU" dirty="0" err="1"/>
              <a:t>клінічного</a:t>
            </a:r>
            <a:r>
              <a:rPr lang="ru-RU" dirty="0"/>
              <a:t> </a:t>
            </a:r>
            <a:r>
              <a:rPr lang="ru-RU" dirty="0" err="1"/>
              <a:t>перебігу</a:t>
            </a:r>
            <a:r>
              <a:rPr lang="ru-RU" dirty="0"/>
              <a:t> </a:t>
            </a:r>
            <a:r>
              <a:rPr lang="ru-RU" dirty="0" err="1"/>
              <a:t>політравми</a:t>
            </a:r>
            <a:r>
              <a:rPr lang="ru-RU" dirty="0"/>
              <a:t> </a:t>
            </a:r>
            <a:r>
              <a:rPr lang="ru-RU" dirty="0" err="1"/>
              <a:t>властиві</a:t>
            </a:r>
            <a:r>
              <a:rPr lang="ru-RU" dirty="0"/>
              <a:t>:</a:t>
            </a:r>
          </a:p>
          <a:p>
            <a:pPr algn="just"/>
            <a:r>
              <a:rPr lang="ru-RU" b="1" dirty="0"/>
              <a:t>Синдром </a:t>
            </a:r>
            <a:r>
              <a:rPr lang="ru-RU" b="1" dirty="0" err="1"/>
              <a:t>взаємного</a:t>
            </a:r>
            <a:r>
              <a:rPr lang="ru-RU" b="1" dirty="0"/>
              <a:t> </a:t>
            </a:r>
            <a:r>
              <a:rPr lang="ru-RU" b="1" dirty="0" err="1"/>
              <a:t>обтяження</a:t>
            </a:r>
            <a:r>
              <a:rPr lang="ru-RU" b="1" dirty="0"/>
              <a:t>:</a:t>
            </a:r>
            <a:r>
              <a:rPr lang="ru-RU" dirty="0"/>
              <a:t> </a:t>
            </a:r>
            <a:r>
              <a:rPr lang="ru-RU" dirty="0" err="1"/>
              <a:t>ушкодження</a:t>
            </a:r>
            <a:r>
              <a:rPr lang="ru-RU" dirty="0"/>
              <a:t> </a:t>
            </a:r>
            <a:r>
              <a:rPr lang="ru-RU" dirty="0" err="1"/>
              <a:t>кількох</a:t>
            </a:r>
            <a:r>
              <a:rPr lang="ru-RU" dirty="0"/>
              <a:t> </a:t>
            </a:r>
            <a:r>
              <a:rPr lang="ru-RU" dirty="0" err="1"/>
              <a:t>ділянок</a:t>
            </a:r>
            <a:r>
              <a:rPr lang="ru-RU" dirty="0"/>
              <a:t> </a:t>
            </a:r>
            <a:r>
              <a:rPr lang="ru-RU" dirty="0" err="1"/>
              <a:t>тіла</a:t>
            </a:r>
            <a:r>
              <a:rPr lang="ru-RU" dirty="0"/>
              <a:t> </a:t>
            </a:r>
            <a:r>
              <a:rPr lang="ru-RU" dirty="0" err="1"/>
              <a:t>посилюють</a:t>
            </a:r>
            <a:r>
              <a:rPr lang="ru-RU" dirty="0"/>
              <a:t> </a:t>
            </a:r>
            <a:r>
              <a:rPr lang="ru-RU" dirty="0" err="1"/>
              <a:t>тяжкість</a:t>
            </a:r>
            <a:r>
              <a:rPr lang="ru-RU" dirty="0"/>
              <a:t> стану </a:t>
            </a:r>
            <a:r>
              <a:rPr lang="ru-RU" dirty="0" err="1"/>
              <a:t>одне</a:t>
            </a:r>
            <a:r>
              <a:rPr lang="ru-RU" dirty="0"/>
              <a:t> одного.</a:t>
            </a:r>
          </a:p>
          <a:p>
            <a:pPr algn="just"/>
            <a:r>
              <a:rPr lang="ru-RU" b="1" dirty="0" err="1"/>
              <a:t>Атипова</a:t>
            </a:r>
            <a:r>
              <a:rPr lang="ru-RU" b="1" dirty="0"/>
              <a:t> симптоматика:</a:t>
            </a:r>
            <a:r>
              <a:rPr lang="ru-RU" dirty="0"/>
              <a:t> </a:t>
            </a:r>
            <a:r>
              <a:rPr lang="ru-RU" dirty="0" err="1"/>
              <a:t>ознаки</a:t>
            </a:r>
            <a:r>
              <a:rPr lang="ru-RU" dirty="0"/>
              <a:t> </a:t>
            </a:r>
            <a:r>
              <a:rPr lang="ru-RU" dirty="0" err="1"/>
              <a:t>однієї</a:t>
            </a:r>
            <a:r>
              <a:rPr lang="ru-RU" dirty="0"/>
              <a:t> </a:t>
            </a:r>
            <a:r>
              <a:rPr lang="ru-RU" dirty="0" err="1"/>
              <a:t>травми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маскувати</a:t>
            </a:r>
            <a:r>
              <a:rPr lang="ru-RU" dirty="0"/>
              <a:t> прояви </a:t>
            </a:r>
            <a:r>
              <a:rPr lang="ru-RU" dirty="0" err="1"/>
              <a:t>іншої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значно</a:t>
            </a:r>
            <a:r>
              <a:rPr lang="ru-RU" dirty="0"/>
              <a:t> </a:t>
            </a:r>
            <a:r>
              <a:rPr lang="ru-RU" dirty="0" err="1"/>
              <a:t>ускладнює</a:t>
            </a:r>
            <a:r>
              <a:rPr lang="ru-RU" dirty="0"/>
              <a:t> </a:t>
            </a:r>
            <a:r>
              <a:rPr lang="ru-RU" dirty="0" err="1"/>
              <a:t>діагностику</a:t>
            </a:r>
            <a:r>
              <a:rPr lang="ru-RU" dirty="0"/>
              <a:t>.</a:t>
            </a:r>
          </a:p>
          <a:p>
            <a:pPr algn="just"/>
            <a:r>
              <a:rPr lang="ru-RU" b="1" dirty="0" err="1"/>
              <a:t>Динамічність</a:t>
            </a:r>
            <a:r>
              <a:rPr lang="ru-RU" b="1" dirty="0"/>
              <a:t> стану:</a:t>
            </a:r>
            <a:r>
              <a:rPr lang="ru-RU" dirty="0"/>
              <a:t> </a:t>
            </a:r>
            <a:r>
              <a:rPr lang="ru-RU" dirty="0" err="1"/>
              <a:t>необхідність</a:t>
            </a:r>
            <a:r>
              <a:rPr lang="ru-RU" dirty="0"/>
              <a:t> </a:t>
            </a:r>
            <a:r>
              <a:rPr lang="ru-RU" dirty="0" err="1"/>
              <a:t>постійного</a:t>
            </a:r>
            <a:r>
              <a:rPr lang="ru-RU" dirty="0"/>
              <a:t> </a:t>
            </a:r>
            <a:r>
              <a:rPr lang="ru-RU" dirty="0" err="1"/>
              <a:t>моніторингу</a:t>
            </a:r>
            <a:r>
              <a:rPr lang="ru-RU" dirty="0"/>
              <a:t> та </a:t>
            </a:r>
            <a:r>
              <a:rPr lang="ru-RU" dirty="0" err="1"/>
              <a:t>переоцінки</a:t>
            </a:r>
            <a:r>
              <a:rPr lang="ru-RU" dirty="0"/>
              <a:t> </a:t>
            </a:r>
            <a:r>
              <a:rPr lang="ru-RU" dirty="0" err="1"/>
              <a:t>тяжкості</a:t>
            </a:r>
            <a:r>
              <a:rPr lang="ru-RU" dirty="0"/>
              <a:t> стану.</a:t>
            </a:r>
          </a:p>
          <a:p>
            <a:pPr algn="just"/>
            <a:r>
              <a:rPr lang="ru-RU" b="1" dirty="0" err="1"/>
              <a:t>Висока</a:t>
            </a:r>
            <a:r>
              <a:rPr lang="ru-RU" b="1" dirty="0"/>
              <a:t> </a:t>
            </a:r>
            <a:r>
              <a:rPr lang="ru-RU" b="1" dirty="0" err="1"/>
              <a:t>летальність</a:t>
            </a:r>
            <a:r>
              <a:rPr lang="ru-RU" b="1" dirty="0"/>
              <a:t>:</a:t>
            </a:r>
            <a:r>
              <a:rPr lang="ru-RU" dirty="0"/>
              <a:t> </a:t>
            </a:r>
            <a:r>
              <a:rPr lang="ru-RU" dirty="0" err="1"/>
              <a:t>зумовлена</a:t>
            </a:r>
            <a:r>
              <a:rPr lang="ru-RU" dirty="0"/>
              <a:t> </a:t>
            </a:r>
            <a:r>
              <a:rPr lang="ru-RU" dirty="0" err="1"/>
              <a:t>розвитком</a:t>
            </a:r>
            <a:r>
              <a:rPr lang="ru-RU" dirty="0"/>
              <a:t> </a:t>
            </a:r>
            <a:r>
              <a:rPr lang="ru-RU" dirty="0" err="1"/>
              <a:t>травматичної</a:t>
            </a:r>
            <a:r>
              <a:rPr lang="ru-RU" dirty="0"/>
              <a:t> </a:t>
            </a:r>
            <a:r>
              <a:rPr lang="ru-RU" dirty="0" err="1"/>
              <a:t>хвороби</a:t>
            </a:r>
            <a:r>
              <a:rPr lang="ru-RU" dirty="0"/>
              <a:t> та великою </a:t>
            </a:r>
            <a:r>
              <a:rPr lang="ru-RU" dirty="0" err="1"/>
              <a:t>кількістю</a:t>
            </a:r>
            <a:r>
              <a:rPr lang="ru-RU" dirty="0"/>
              <a:t> </a:t>
            </a:r>
            <a:r>
              <a:rPr lang="ru-RU" dirty="0" err="1"/>
              <a:t>ранніх</a:t>
            </a:r>
            <a:r>
              <a:rPr lang="ru-RU" dirty="0"/>
              <a:t> і </a:t>
            </a:r>
            <a:r>
              <a:rPr lang="ru-RU" dirty="0" err="1"/>
              <a:t>пізніх</a:t>
            </a:r>
            <a:r>
              <a:rPr lang="ru-RU" dirty="0"/>
              <a:t> </a:t>
            </a:r>
            <a:r>
              <a:rPr lang="ru-RU" dirty="0" err="1"/>
              <a:t>ускладнень</a:t>
            </a:r>
            <a:r>
              <a:rPr lang="ru-RU" dirty="0"/>
              <a:t>.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502966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0759" y="283336"/>
            <a:ext cx="80235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Мінно-вибухова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травма (МВТ): </a:t>
            </a:r>
            <a:r>
              <a:rPr lang="ru-R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особливості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класифікація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0383" y="1530619"/>
            <a:ext cx="812013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Мінно-вибухова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травма </a:t>
            </a:r>
            <a:r>
              <a:rPr lang="ru-RU" sz="2000" b="1" dirty="0"/>
              <a:t>— </a:t>
            </a:r>
            <a:r>
              <a:rPr lang="ru-RU" sz="2000" b="1" dirty="0" err="1"/>
              <a:t>це</a:t>
            </a:r>
            <a:r>
              <a:rPr lang="ru-RU" sz="2000" b="1" dirty="0"/>
              <a:t> </a:t>
            </a:r>
            <a:r>
              <a:rPr lang="ru-RU" sz="2000" b="1" dirty="0" err="1"/>
              <a:t>специфічна</a:t>
            </a:r>
            <a:r>
              <a:rPr lang="ru-RU" sz="2000" b="1" dirty="0"/>
              <a:t> </a:t>
            </a:r>
            <a:r>
              <a:rPr lang="ru-RU" sz="2000" b="1" dirty="0" err="1"/>
              <a:t>політравма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характеризується</a:t>
            </a:r>
            <a:r>
              <a:rPr lang="ru-RU" sz="2000" b="1" dirty="0"/>
              <a:t> </a:t>
            </a:r>
            <a:r>
              <a:rPr lang="ru-RU" sz="2000" b="1" dirty="0" err="1"/>
              <a:t>комбінованою</a:t>
            </a:r>
            <a:r>
              <a:rPr lang="ru-RU" sz="2000" b="1" dirty="0"/>
              <a:t> </a:t>
            </a:r>
            <a:r>
              <a:rPr lang="ru-RU" sz="2000" b="1" dirty="0" err="1"/>
              <a:t>дією</a:t>
            </a:r>
            <a:r>
              <a:rPr lang="ru-RU" sz="2000" b="1" dirty="0"/>
              <a:t> </a:t>
            </a:r>
            <a:r>
              <a:rPr lang="ru-RU" sz="2000" b="1" dirty="0" err="1"/>
              <a:t>кількох</a:t>
            </a:r>
            <a:r>
              <a:rPr lang="ru-RU" sz="2000" b="1" dirty="0"/>
              <a:t> </a:t>
            </a:r>
            <a:r>
              <a:rPr lang="ru-RU" sz="2000" b="1" dirty="0" err="1"/>
              <a:t>вражаючих</a:t>
            </a:r>
            <a:r>
              <a:rPr lang="ru-RU" sz="2000" b="1" dirty="0"/>
              <a:t> </a:t>
            </a:r>
            <a:r>
              <a:rPr lang="ru-RU" sz="2000" b="1" dirty="0" err="1"/>
              <a:t>факторів</a:t>
            </a:r>
            <a:r>
              <a:rPr lang="ru-RU" sz="2000" b="1" dirty="0"/>
              <a:t> та </a:t>
            </a:r>
            <a:r>
              <a:rPr lang="ru-RU" sz="2000" b="1" dirty="0" err="1"/>
              <a:t>має</a:t>
            </a:r>
            <a:r>
              <a:rPr lang="ru-RU" sz="2000" b="1" dirty="0"/>
              <a:t> </a:t>
            </a:r>
            <a:r>
              <a:rPr lang="ru-RU" sz="2000" b="1" dirty="0" err="1"/>
              <a:t>складний</a:t>
            </a:r>
            <a:r>
              <a:rPr lang="ru-RU" sz="2000" b="1" dirty="0"/>
              <a:t> </a:t>
            </a:r>
            <a:r>
              <a:rPr lang="ru-RU" sz="2000" b="1" dirty="0" err="1"/>
              <a:t>клінічний</a:t>
            </a:r>
            <a:r>
              <a:rPr lang="ru-RU" sz="2000" b="1" dirty="0"/>
              <a:t> </a:t>
            </a:r>
            <a:r>
              <a:rPr lang="ru-RU" sz="2000" b="1" dirty="0" err="1"/>
              <a:t>перебіг</a:t>
            </a:r>
            <a:r>
              <a:rPr lang="ru-RU" sz="2000" b="1" dirty="0"/>
              <a:t>.</a:t>
            </a:r>
          </a:p>
          <a:p>
            <a:pPr algn="just"/>
            <a:r>
              <a:rPr lang="ru-RU" sz="2000" b="1" dirty="0">
                <a:solidFill>
                  <a:srgbClr val="FF0000"/>
                </a:solidFill>
              </a:rPr>
              <a:t>1. </a:t>
            </a:r>
            <a:r>
              <a:rPr lang="ru-RU" sz="2000" b="1" dirty="0" err="1">
                <a:solidFill>
                  <a:srgbClr val="FF0000"/>
                </a:solidFill>
              </a:rPr>
              <a:t>Різновиди</a:t>
            </a:r>
            <a:r>
              <a:rPr lang="ru-RU" sz="2000" b="1" dirty="0">
                <a:solidFill>
                  <a:srgbClr val="FF0000"/>
                </a:solidFill>
              </a:rPr>
              <a:t> МВТ</a:t>
            </a:r>
          </a:p>
          <a:p>
            <a:pPr algn="just"/>
            <a:r>
              <a:rPr lang="ru-RU" sz="2000" b="1" dirty="0" err="1"/>
              <a:t>Залежно</a:t>
            </a:r>
            <a:r>
              <a:rPr lang="ru-RU" sz="2000" b="1" dirty="0"/>
              <a:t> </a:t>
            </a:r>
            <a:r>
              <a:rPr lang="ru-RU" sz="2000" b="1" dirty="0" err="1"/>
              <a:t>від</a:t>
            </a:r>
            <a:r>
              <a:rPr lang="ru-RU" sz="2000" b="1" dirty="0"/>
              <a:t> </a:t>
            </a:r>
            <a:r>
              <a:rPr lang="ru-RU" sz="2000" b="1" dirty="0" err="1"/>
              <a:t>механізму</a:t>
            </a:r>
            <a:r>
              <a:rPr lang="ru-RU" sz="2000" b="1" dirty="0"/>
              <a:t> </a:t>
            </a:r>
            <a:r>
              <a:rPr lang="ru-RU" sz="2000" b="1" dirty="0" err="1"/>
              <a:t>виникнення</a:t>
            </a:r>
            <a:r>
              <a:rPr lang="ru-RU" sz="2000" b="1" dirty="0"/>
              <a:t>, </a:t>
            </a:r>
            <a:r>
              <a:rPr lang="ru-RU" sz="2000" b="1" dirty="0" err="1"/>
              <a:t>розрізняють</a:t>
            </a:r>
            <a:r>
              <a:rPr lang="ru-RU" sz="2000" b="1" dirty="0"/>
              <a:t> два </a:t>
            </a:r>
            <a:r>
              <a:rPr lang="ru-RU" sz="2000" b="1" dirty="0" err="1"/>
              <a:t>основні</a:t>
            </a:r>
            <a:r>
              <a:rPr lang="ru-RU" sz="2000" b="1" dirty="0"/>
              <a:t> </a:t>
            </a:r>
            <a:r>
              <a:rPr lang="ru-RU" sz="2000" b="1" dirty="0" err="1"/>
              <a:t>типи</a:t>
            </a:r>
            <a:r>
              <a:rPr lang="ru-RU" sz="2000" b="1" dirty="0"/>
              <a:t>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1" dirty="0" err="1">
                <a:solidFill>
                  <a:srgbClr val="FF0000"/>
                </a:solidFill>
              </a:rPr>
              <a:t>Мінно-вибухові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поранення</a:t>
            </a:r>
            <a:r>
              <a:rPr lang="ru-RU" sz="2000" b="1" dirty="0">
                <a:solidFill>
                  <a:srgbClr val="FF0000"/>
                </a:solidFill>
              </a:rPr>
              <a:t>: </a:t>
            </a:r>
            <a:r>
              <a:rPr lang="ru-RU" sz="2000" b="1" dirty="0" err="1"/>
              <a:t>травми</a:t>
            </a:r>
            <a:r>
              <a:rPr lang="ru-RU" sz="2000" b="1" dirty="0"/>
              <a:t>, </a:t>
            </a:r>
            <a:r>
              <a:rPr lang="ru-RU" sz="2000" b="1" dirty="0" err="1"/>
              <a:t>отримані</a:t>
            </a:r>
            <a:r>
              <a:rPr lang="ru-RU" sz="2000" b="1" dirty="0"/>
              <a:t> </a:t>
            </a:r>
            <a:r>
              <a:rPr lang="ru-RU" sz="2000" b="1" dirty="0" err="1"/>
              <a:t>внаслідок</a:t>
            </a:r>
            <a:r>
              <a:rPr lang="ru-RU" sz="2000" b="1" dirty="0"/>
              <a:t> </a:t>
            </a:r>
            <a:r>
              <a:rPr lang="ru-RU" sz="2000" b="1" dirty="0" err="1"/>
              <a:t>прямої</a:t>
            </a:r>
            <a:r>
              <a:rPr lang="ru-RU" sz="2000" b="1" dirty="0"/>
              <a:t> </a:t>
            </a:r>
            <a:r>
              <a:rPr lang="ru-RU" sz="2000" b="1" dirty="0" err="1"/>
              <a:t>взаємодії</a:t>
            </a:r>
            <a:r>
              <a:rPr lang="ru-RU" sz="2000" b="1" dirty="0"/>
              <a:t> з </a:t>
            </a:r>
            <a:r>
              <a:rPr lang="ru-RU" sz="2000" b="1" dirty="0" err="1"/>
              <a:t>вражаючими</a:t>
            </a:r>
            <a:r>
              <a:rPr lang="ru-RU" sz="2000" b="1" dirty="0"/>
              <a:t> </a:t>
            </a:r>
            <a:r>
              <a:rPr lang="ru-RU" sz="2000" b="1" dirty="0" err="1"/>
              <a:t>елементами</a:t>
            </a:r>
            <a:r>
              <a:rPr lang="ru-RU" sz="2000" b="1" dirty="0"/>
              <a:t> </a:t>
            </a:r>
            <a:r>
              <a:rPr lang="ru-RU" sz="2000" b="1" dirty="0" err="1"/>
              <a:t>боєприпасу</a:t>
            </a:r>
            <a:r>
              <a:rPr lang="ru-RU" sz="2000" b="1" dirty="0"/>
              <a:t> на </a:t>
            </a:r>
            <a:r>
              <a:rPr lang="ru-RU" sz="2000" b="1" dirty="0" err="1"/>
              <a:t>відкритій</a:t>
            </a:r>
            <a:r>
              <a:rPr lang="ru-RU" sz="2000" b="1" dirty="0"/>
              <a:t> </a:t>
            </a:r>
            <a:r>
              <a:rPr lang="ru-RU" sz="2000" b="1" dirty="0" err="1"/>
              <a:t>місцевості</a:t>
            </a:r>
            <a:r>
              <a:rPr lang="ru-RU" sz="2000" b="1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1" dirty="0" err="1">
                <a:solidFill>
                  <a:srgbClr val="FF0000"/>
                </a:solidFill>
              </a:rPr>
              <a:t>Мінно-вибухові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ушкодження</a:t>
            </a:r>
            <a:r>
              <a:rPr lang="ru-RU" sz="2000" b="1" dirty="0">
                <a:solidFill>
                  <a:srgbClr val="FF0000"/>
                </a:solidFill>
              </a:rPr>
              <a:t>: </a:t>
            </a:r>
            <a:r>
              <a:rPr lang="ru-RU" sz="2000" b="1" dirty="0" err="1"/>
              <a:t>травми</a:t>
            </a:r>
            <a:r>
              <a:rPr lang="ru-RU" sz="2000" b="1" dirty="0"/>
              <a:t>, </a:t>
            </a:r>
            <a:r>
              <a:rPr lang="ru-RU" sz="2000" b="1" dirty="0" err="1"/>
              <a:t>отримані</a:t>
            </a:r>
            <a:r>
              <a:rPr lang="ru-RU" sz="2000" b="1" dirty="0"/>
              <a:t> </a:t>
            </a:r>
            <a:r>
              <a:rPr lang="ru-RU" sz="2000" b="1" dirty="0" err="1"/>
              <a:t>внаслідок</a:t>
            </a:r>
            <a:r>
              <a:rPr lang="ru-RU" sz="2000" b="1" dirty="0"/>
              <a:t> непрямого </a:t>
            </a:r>
            <a:r>
              <a:rPr lang="ru-RU" sz="2000" b="1" dirty="0" err="1"/>
              <a:t>впливу</a:t>
            </a:r>
            <a:r>
              <a:rPr lang="ru-RU" sz="2000" b="1" dirty="0"/>
              <a:t> </a:t>
            </a:r>
            <a:r>
              <a:rPr lang="ru-RU" sz="2000" b="1" dirty="0" err="1"/>
              <a:t>вибухової</a:t>
            </a:r>
            <a:r>
              <a:rPr lang="ru-RU" sz="2000" b="1" dirty="0"/>
              <a:t> </a:t>
            </a:r>
            <a:r>
              <a:rPr lang="ru-RU" sz="2000" b="1" dirty="0" err="1"/>
              <a:t>хвилі</a:t>
            </a:r>
            <a:r>
              <a:rPr lang="ru-RU" sz="2000" b="1" dirty="0"/>
              <a:t> через </a:t>
            </a:r>
            <a:r>
              <a:rPr lang="ru-RU" sz="2000" b="1" dirty="0" err="1"/>
              <a:t>перешкоди</a:t>
            </a:r>
            <a:r>
              <a:rPr lang="ru-RU" sz="2000" b="1" dirty="0"/>
              <a:t> (</a:t>
            </a:r>
            <a:r>
              <a:rPr lang="ru-RU" sz="2000" b="1" dirty="0" err="1"/>
              <a:t>наприклад</a:t>
            </a:r>
            <a:r>
              <a:rPr lang="ru-RU" sz="2000" b="1" dirty="0"/>
              <a:t>, </a:t>
            </a:r>
            <a:r>
              <a:rPr lang="ru-RU" sz="2000" b="1" dirty="0" err="1"/>
              <a:t>стіни</a:t>
            </a:r>
            <a:r>
              <a:rPr lang="ru-RU" sz="2000" b="1" dirty="0"/>
              <a:t>), а </a:t>
            </a:r>
            <a:r>
              <a:rPr lang="ru-RU" sz="2000" b="1" dirty="0" err="1"/>
              <a:t>також</a:t>
            </a:r>
            <a:r>
              <a:rPr lang="ru-RU" sz="2000" b="1" dirty="0"/>
              <a:t> </a:t>
            </a:r>
            <a:r>
              <a:rPr lang="ru-RU" sz="2000" b="1" dirty="0" err="1"/>
              <a:t>внаслідок</a:t>
            </a:r>
            <a:r>
              <a:rPr lang="ru-RU" sz="2000" b="1" dirty="0"/>
              <a:t> </a:t>
            </a:r>
            <a:r>
              <a:rPr lang="ru-RU" sz="2000" b="1" dirty="0" err="1"/>
              <a:t>падіння</a:t>
            </a:r>
            <a:r>
              <a:rPr lang="ru-RU" sz="2000" b="1" dirty="0"/>
              <a:t> з </a:t>
            </a:r>
            <a:r>
              <a:rPr lang="ru-RU" sz="2000" b="1" dirty="0" err="1"/>
              <a:t>техніки</a:t>
            </a:r>
            <a:r>
              <a:rPr lang="ru-RU" sz="2000" b="1" dirty="0"/>
              <a:t> у момент </a:t>
            </a:r>
            <a:r>
              <a:rPr lang="ru-RU" sz="2000" b="1" dirty="0" err="1"/>
              <a:t>вибуху</a:t>
            </a:r>
            <a:r>
              <a:rPr lang="ru-RU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6750278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9854" y="280956"/>
            <a:ext cx="7817475" cy="680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FF0000"/>
                </a:solidFill>
              </a:rPr>
              <a:t>2. </a:t>
            </a:r>
            <a:r>
              <a:rPr lang="ru-RU" b="1" dirty="0" err="1">
                <a:solidFill>
                  <a:srgbClr val="FF0000"/>
                </a:solidFill>
              </a:rPr>
              <a:t>Вражаючі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фактори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вибуху</a:t>
            </a:r>
            <a:endParaRPr lang="ru-RU" b="1" dirty="0">
              <a:solidFill>
                <a:srgbClr val="FF0000"/>
              </a:solidFill>
            </a:endParaRPr>
          </a:p>
          <a:p>
            <a:pPr algn="just"/>
            <a:r>
              <a:rPr lang="ru-RU" b="1" dirty="0" err="1"/>
              <a:t>Вибух</a:t>
            </a:r>
            <a:r>
              <a:rPr lang="ru-RU" b="1" dirty="0"/>
              <a:t> </a:t>
            </a:r>
            <a:r>
              <a:rPr lang="ru-RU" b="1" dirty="0" err="1"/>
              <a:t>справляє</a:t>
            </a:r>
            <a:r>
              <a:rPr lang="ru-RU" b="1" dirty="0"/>
              <a:t> </a:t>
            </a:r>
            <a:r>
              <a:rPr lang="ru-RU" b="1" dirty="0" err="1"/>
              <a:t>комплексний</a:t>
            </a:r>
            <a:r>
              <a:rPr lang="ru-RU" b="1" dirty="0"/>
              <a:t> </a:t>
            </a:r>
            <a:r>
              <a:rPr lang="ru-RU" b="1" dirty="0" err="1"/>
              <a:t>негативний</a:t>
            </a:r>
            <a:r>
              <a:rPr lang="ru-RU" b="1" dirty="0"/>
              <a:t> </a:t>
            </a:r>
            <a:r>
              <a:rPr lang="ru-RU" b="1" dirty="0" err="1"/>
              <a:t>вплив</a:t>
            </a:r>
            <a:r>
              <a:rPr lang="ru-RU" b="1" dirty="0"/>
              <a:t> на </a:t>
            </a:r>
            <a:r>
              <a:rPr lang="ru-RU" b="1" dirty="0" err="1"/>
              <a:t>організм</a:t>
            </a:r>
            <a:r>
              <a:rPr lang="ru-RU" b="1" dirty="0"/>
              <a:t> </a:t>
            </a:r>
            <a:r>
              <a:rPr lang="ru-RU" b="1" dirty="0" err="1"/>
              <a:t>людини</a:t>
            </a:r>
            <a:r>
              <a:rPr lang="ru-RU" b="1" dirty="0"/>
              <a:t>, </a:t>
            </a:r>
            <a:r>
              <a:rPr lang="ru-RU" b="1" dirty="0" err="1"/>
              <a:t>що</a:t>
            </a:r>
            <a:r>
              <a:rPr lang="ru-RU" b="1" dirty="0"/>
              <a:t> </a:t>
            </a:r>
            <a:r>
              <a:rPr lang="ru-RU" b="1" dirty="0" err="1"/>
              <a:t>призводить</a:t>
            </a:r>
            <a:r>
              <a:rPr lang="ru-RU" b="1" dirty="0"/>
              <a:t> до </a:t>
            </a:r>
            <a:r>
              <a:rPr lang="ru-RU" b="1" dirty="0" err="1"/>
              <a:t>розривів</a:t>
            </a:r>
            <a:r>
              <a:rPr lang="ru-RU" b="1" dirty="0"/>
              <a:t> </a:t>
            </a:r>
            <a:r>
              <a:rPr lang="ru-RU" b="1" dirty="0" err="1"/>
              <a:t>внутрішніх</a:t>
            </a:r>
            <a:r>
              <a:rPr lang="ru-RU" b="1" dirty="0"/>
              <a:t> </a:t>
            </a:r>
            <a:r>
              <a:rPr lang="ru-RU" b="1" dirty="0" err="1"/>
              <a:t>органів</a:t>
            </a:r>
            <a:r>
              <a:rPr lang="ru-RU" b="1" dirty="0"/>
              <a:t>, </a:t>
            </a:r>
            <a:r>
              <a:rPr lang="ru-RU" b="1" dirty="0" err="1"/>
              <a:t>переломів</a:t>
            </a:r>
            <a:r>
              <a:rPr lang="ru-RU" b="1" dirty="0"/>
              <a:t> </a:t>
            </a:r>
            <a:r>
              <a:rPr lang="ru-RU" b="1" dirty="0" err="1"/>
              <a:t>кісток</a:t>
            </a:r>
            <a:r>
              <a:rPr lang="ru-RU" b="1" dirty="0"/>
              <a:t> та тяжких </a:t>
            </a:r>
            <a:r>
              <a:rPr lang="ru-RU" b="1" dirty="0" err="1"/>
              <a:t>пошкоджень</a:t>
            </a:r>
            <a:r>
              <a:rPr lang="ru-RU" b="1" dirty="0"/>
              <a:t> </a:t>
            </a:r>
            <a:r>
              <a:rPr lang="ru-RU" b="1" dirty="0" err="1"/>
              <a:t>м'яких</a:t>
            </a:r>
            <a:r>
              <a:rPr lang="ru-RU" b="1" dirty="0"/>
              <a:t> тканин: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600" b="1" dirty="0" err="1">
                <a:solidFill>
                  <a:srgbClr val="FF0000"/>
                </a:solidFill>
              </a:rPr>
              <a:t>Первинні</a:t>
            </a:r>
            <a:r>
              <a:rPr lang="ru-RU" sz="1600" b="1" dirty="0">
                <a:solidFill>
                  <a:srgbClr val="FF0000"/>
                </a:solidFill>
              </a:rPr>
              <a:t> </a:t>
            </a:r>
            <a:r>
              <a:rPr lang="ru-RU" sz="1600" b="1" dirty="0" err="1">
                <a:solidFill>
                  <a:srgbClr val="FF0000"/>
                </a:solidFill>
              </a:rPr>
              <a:t>фактори</a:t>
            </a:r>
            <a:r>
              <a:rPr lang="ru-RU" sz="1600" b="1" dirty="0">
                <a:solidFill>
                  <a:srgbClr val="FF0000"/>
                </a:solidFill>
              </a:rPr>
              <a:t> (</a:t>
            </a:r>
            <a:r>
              <a:rPr lang="ru-RU" sz="1600" b="1" dirty="0" err="1">
                <a:solidFill>
                  <a:srgbClr val="FF0000"/>
                </a:solidFill>
              </a:rPr>
              <a:t>ударна</a:t>
            </a:r>
            <a:r>
              <a:rPr lang="ru-RU" sz="1600" b="1" dirty="0">
                <a:solidFill>
                  <a:srgbClr val="FF0000"/>
                </a:solidFill>
              </a:rPr>
              <a:t> </a:t>
            </a:r>
            <a:r>
              <a:rPr lang="ru-RU" sz="1600" b="1" dirty="0" err="1">
                <a:solidFill>
                  <a:srgbClr val="FF0000"/>
                </a:solidFill>
              </a:rPr>
              <a:t>хвиля</a:t>
            </a:r>
            <a:r>
              <a:rPr lang="ru-RU" sz="1600" b="1" dirty="0">
                <a:solidFill>
                  <a:srgbClr val="FF0000"/>
                </a:solidFill>
              </a:rPr>
              <a:t>):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sz="1600" b="1" dirty="0" err="1"/>
              <a:t>Ударна</a:t>
            </a:r>
            <a:r>
              <a:rPr lang="ru-RU" sz="1600" b="1" dirty="0"/>
              <a:t> </a:t>
            </a:r>
            <a:r>
              <a:rPr lang="ru-RU" sz="1600" b="1" dirty="0" err="1"/>
              <a:t>дія</a:t>
            </a:r>
            <a:r>
              <a:rPr lang="ru-RU" sz="1600" b="1" dirty="0"/>
              <a:t> </a:t>
            </a:r>
            <a:r>
              <a:rPr lang="ru-RU" sz="1600" b="1" dirty="0" err="1"/>
              <a:t>вибухової</a:t>
            </a:r>
            <a:r>
              <a:rPr lang="ru-RU" sz="1600" b="1" dirty="0"/>
              <a:t> </a:t>
            </a:r>
            <a:r>
              <a:rPr lang="ru-RU" sz="1600" b="1" dirty="0" err="1"/>
              <a:t>хвилі</a:t>
            </a:r>
            <a:r>
              <a:rPr lang="ru-RU" sz="1600" b="1" dirty="0"/>
              <a:t>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sz="1600" b="1" dirty="0" err="1"/>
              <a:t>Різке</a:t>
            </a:r>
            <a:r>
              <a:rPr lang="ru-RU" sz="1600" b="1" dirty="0"/>
              <a:t> </a:t>
            </a:r>
            <a:r>
              <a:rPr lang="ru-RU" sz="1600" b="1" dirty="0" err="1"/>
              <a:t>коливання</a:t>
            </a:r>
            <a:r>
              <a:rPr lang="ru-RU" sz="1600" b="1" dirty="0"/>
              <a:t> атмосферного </a:t>
            </a:r>
            <a:r>
              <a:rPr lang="ru-RU" sz="1600" b="1" dirty="0" err="1"/>
              <a:t>тиску</a:t>
            </a:r>
            <a:r>
              <a:rPr lang="ru-RU" sz="1600" b="1" dirty="0"/>
              <a:t> (</a:t>
            </a:r>
            <a:r>
              <a:rPr lang="ru-RU" sz="1600" b="1" dirty="0">
                <a:solidFill>
                  <a:srgbClr val="FF0000"/>
                </a:solidFill>
              </a:rPr>
              <a:t>баротравма</a:t>
            </a:r>
            <a:r>
              <a:rPr lang="ru-RU" sz="1600" b="1" dirty="0"/>
              <a:t>), </a:t>
            </a:r>
            <a:r>
              <a:rPr lang="ru-RU" sz="1600" b="1" dirty="0" err="1"/>
              <a:t>що</a:t>
            </a:r>
            <a:r>
              <a:rPr lang="ru-RU" sz="1600" b="1" dirty="0"/>
              <a:t> </a:t>
            </a:r>
            <a:r>
              <a:rPr lang="ru-RU" sz="1600" b="1" dirty="0" err="1"/>
              <a:t>вражає</a:t>
            </a:r>
            <a:r>
              <a:rPr lang="ru-RU" sz="1600" b="1" dirty="0"/>
              <a:t> </a:t>
            </a:r>
            <a:r>
              <a:rPr lang="ru-RU" sz="1600" b="1" dirty="0" err="1"/>
              <a:t>внутрішні</a:t>
            </a:r>
            <a:r>
              <a:rPr lang="ru-RU" sz="1600" b="1" dirty="0"/>
              <a:t> </a:t>
            </a:r>
            <a:r>
              <a:rPr lang="ru-RU" sz="1600" b="1" dirty="0" err="1"/>
              <a:t>органи</a:t>
            </a:r>
            <a:r>
              <a:rPr lang="ru-RU" sz="1600" b="1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600" b="1" dirty="0" err="1">
                <a:solidFill>
                  <a:srgbClr val="FF0000"/>
                </a:solidFill>
              </a:rPr>
              <a:t>Вторинні</a:t>
            </a:r>
            <a:r>
              <a:rPr lang="ru-RU" sz="1600" b="1" dirty="0">
                <a:solidFill>
                  <a:srgbClr val="FF0000"/>
                </a:solidFill>
              </a:rPr>
              <a:t> </a:t>
            </a:r>
            <a:r>
              <a:rPr lang="ru-RU" sz="1600" b="1" dirty="0" err="1">
                <a:solidFill>
                  <a:srgbClr val="FF0000"/>
                </a:solidFill>
              </a:rPr>
              <a:t>фактори</a:t>
            </a:r>
            <a:r>
              <a:rPr lang="ru-RU" sz="1600" b="1" dirty="0">
                <a:solidFill>
                  <a:srgbClr val="FF0000"/>
                </a:solidFill>
              </a:rPr>
              <a:t>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sz="1600" b="1" dirty="0" err="1"/>
              <a:t>Вплив</a:t>
            </a:r>
            <a:r>
              <a:rPr lang="ru-RU" sz="1600" b="1" dirty="0"/>
              <a:t> </a:t>
            </a:r>
            <a:r>
              <a:rPr lang="ru-RU" sz="1600" b="1" dirty="0" err="1"/>
              <a:t>газополум’яного</a:t>
            </a:r>
            <a:r>
              <a:rPr lang="ru-RU" sz="1600" b="1" dirty="0"/>
              <a:t> </a:t>
            </a:r>
            <a:r>
              <a:rPr lang="ru-RU" sz="1600" b="1" dirty="0" err="1"/>
              <a:t>струменя</a:t>
            </a:r>
            <a:r>
              <a:rPr lang="ru-RU" sz="1600" b="1" dirty="0"/>
              <a:t> (</a:t>
            </a:r>
            <a:r>
              <a:rPr lang="ru-RU" sz="1600" b="1" dirty="0" err="1"/>
              <a:t>термічні</a:t>
            </a:r>
            <a:r>
              <a:rPr lang="ru-RU" sz="1600" b="1" dirty="0"/>
              <a:t> </a:t>
            </a:r>
            <a:r>
              <a:rPr lang="ru-RU" sz="1600" b="1" dirty="0" err="1"/>
              <a:t>опіки</a:t>
            </a:r>
            <a:r>
              <a:rPr lang="ru-RU" sz="1600" b="1" dirty="0"/>
              <a:t>).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sz="1600" b="1" dirty="0"/>
              <a:t>Рани </a:t>
            </a:r>
            <a:r>
              <a:rPr lang="ru-RU" sz="1600" b="1" dirty="0" err="1"/>
              <a:t>від</a:t>
            </a:r>
            <a:r>
              <a:rPr lang="ru-RU" sz="1600" b="1" dirty="0"/>
              <a:t> </a:t>
            </a:r>
            <a:r>
              <a:rPr lang="ru-RU" sz="1600" b="1" dirty="0" err="1"/>
              <a:t>уламків</a:t>
            </a:r>
            <a:r>
              <a:rPr lang="ru-RU" sz="1600" b="1" dirty="0"/>
              <a:t> </a:t>
            </a:r>
            <a:r>
              <a:rPr lang="ru-RU" sz="1600" b="1" dirty="0" err="1"/>
              <a:t>боєприпасу</a:t>
            </a:r>
            <a:r>
              <a:rPr lang="ru-RU" sz="1600" b="1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600" b="1" dirty="0" err="1">
                <a:solidFill>
                  <a:srgbClr val="FF0000"/>
                </a:solidFill>
              </a:rPr>
              <a:t>Третині</a:t>
            </a:r>
            <a:r>
              <a:rPr lang="ru-RU" sz="1600" b="1" dirty="0">
                <a:solidFill>
                  <a:srgbClr val="FF0000"/>
                </a:solidFill>
              </a:rPr>
              <a:t> </a:t>
            </a:r>
            <a:r>
              <a:rPr lang="ru-RU" sz="1600" b="1" dirty="0" err="1">
                <a:solidFill>
                  <a:srgbClr val="FF0000"/>
                </a:solidFill>
              </a:rPr>
              <a:t>фактори</a:t>
            </a:r>
            <a:r>
              <a:rPr lang="ru-RU" sz="1600" b="1" dirty="0">
                <a:solidFill>
                  <a:srgbClr val="FF0000"/>
                </a:solidFill>
              </a:rPr>
              <a:t>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sz="1600" b="1" dirty="0" err="1"/>
              <a:t>Забої</a:t>
            </a:r>
            <a:r>
              <a:rPr lang="ru-RU" sz="1600" b="1" dirty="0"/>
              <a:t> та </a:t>
            </a:r>
            <a:r>
              <a:rPr lang="ru-RU" sz="1600" b="1" dirty="0" err="1"/>
              <a:t>травми</a:t>
            </a:r>
            <a:r>
              <a:rPr lang="ru-RU" sz="1600" b="1" dirty="0"/>
              <a:t> </a:t>
            </a:r>
            <a:r>
              <a:rPr lang="ru-RU" sz="1600" b="1" dirty="0" err="1"/>
              <a:t>внаслідок</a:t>
            </a:r>
            <a:r>
              <a:rPr lang="ru-RU" sz="1600" b="1" dirty="0"/>
              <a:t> </a:t>
            </a:r>
            <a:r>
              <a:rPr lang="ru-RU" sz="1600" b="1" dirty="0" err="1"/>
              <a:t>відкидання</a:t>
            </a:r>
            <a:r>
              <a:rPr lang="ru-RU" sz="1600" b="1" dirty="0"/>
              <a:t> </a:t>
            </a:r>
            <a:r>
              <a:rPr lang="ru-RU" sz="1600" b="1" dirty="0" err="1"/>
              <a:t>тіла</a:t>
            </a:r>
            <a:r>
              <a:rPr lang="ru-RU" sz="1600" b="1" dirty="0"/>
              <a:t> ударною </a:t>
            </a:r>
            <a:r>
              <a:rPr lang="ru-RU" sz="1600" b="1" dirty="0" err="1"/>
              <a:t>хвилею</a:t>
            </a:r>
            <a:r>
              <a:rPr lang="ru-RU" sz="1600" b="1" dirty="0"/>
              <a:t> та удару об землю </a:t>
            </a:r>
            <a:r>
              <a:rPr lang="ru-RU" sz="1600" b="1" dirty="0" err="1"/>
              <a:t>чи</a:t>
            </a:r>
            <a:r>
              <a:rPr lang="ru-RU" sz="1600" b="1" dirty="0"/>
              <a:t> </a:t>
            </a:r>
            <a:r>
              <a:rPr lang="ru-RU" sz="1600" b="1" dirty="0" err="1"/>
              <a:t>тверді</a:t>
            </a:r>
            <a:r>
              <a:rPr lang="ru-RU" sz="1600" b="1" dirty="0"/>
              <a:t> </a:t>
            </a:r>
            <a:r>
              <a:rPr lang="ru-RU" sz="1600" b="1" dirty="0" err="1"/>
              <a:t>об'єкти</a:t>
            </a:r>
            <a:r>
              <a:rPr lang="ru-RU" sz="1600" b="1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600" b="1" dirty="0" err="1">
                <a:solidFill>
                  <a:srgbClr val="FF0000"/>
                </a:solidFill>
              </a:rPr>
              <a:t>Інші</a:t>
            </a:r>
            <a:r>
              <a:rPr lang="ru-RU" sz="1600" b="1" dirty="0">
                <a:solidFill>
                  <a:srgbClr val="FF0000"/>
                </a:solidFill>
              </a:rPr>
              <a:t> </a:t>
            </a:r>
            <a:r>
              <a:rPr lang="ru-RU" sz="1600" b="1" dirty="0" err="1">
                <a:solidFill>
                  <a:srgbClr val="FF0000"/>
                </a:solidFill>
              </a:rPr>
              <a:t>фактори</a:t>
            </a:r>
            <a:r>
              <a:rPr lang="ru-RU" sz="1600" b="1" dirty="0">
                <a:solidFill>
                  <a:srgbClr val="FF0000"/>
                </a:solidFill>
              </a:rPr>
              <a:t>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sz="1600" b="1" dirty="0" err="1"/>
              <a:t>Дія</a:t>
            </a:r>
            <a:r>
              <a:rPr lang="ru-RU" sz="1600" b="1" dirty="0"/>
              <a:t> </a:t>
            </a:r>
            <a:r>
              <a:rPr lang="ru-RU" sz="1600" b="1" dirty="0" err="1"/>
              <a:t>звукових</a:t>
            </a:r>
            <a:r>
              <a:rPr lang="ru-RU" sz="1600" b="1" dirty="0"/>
              <a:t> </a:t>
            </a:r>
            <a:r>
              <a:rPr lang="ru-RU" sz="1600" b="1" dirty="0" err="1"/>
              <a:t>хвиль</a:t>
            </a:r>
            <a:r>
              <a:rPr lang="ru-RU" sz="1600" b="1" dirty="0"/>
              <a:t> (</a:t>
            </a:r>
            <a:r>
              <a:rPr lang="ru-RU" sz="1600" b="1" dirty="0" err="1">
                <a:solidFill>
                  <a:srgbClr val="FF0000"/>
                </a:solidFill>
              </a:rPr>
              <a:t>акутравма</a:t>
            </a:r>
            <a:r>
              <a:rPr lang="ru-RU" sz="1600" b="1" dirty="0"/>
              <a:t> — </a:t>
            </a:r>
            <a:r>
              <a:rPr lang="ru-RU" sz="1600" b="1" dirty="0" err="1"/>
              <a:t>пошкодження</a:t>
            </a:r>
            <a:r>
              <a:rPr lang="ru-RU" sz="1600" b="1" dirty="0"/>
              <a:t> </a:t>
            </a:r>
            <a:r>
              <a:rPr lang="ru-RU" sz="1600" b="1" dirty="0" err="1"/>
              <a:t>органів</a:t>
            </a:r>
            <a:r>
              <a:rPr lang="ru-RU" sz="1600" b="1" dirty="0"/>
              <a:t> слуху).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sz="1600" b="1" dirty="0" err="1"/>
              <a:t>Токсичне</a:t>
            </a:r>
            <a:r>
              <a:rPr lang="ru-RU" sz="1600" b="1" dirty="0"/>
              <a:t> </a:t>
            </a:r>
            <a:r>
              <a:rPr lang="ru-RU" sz="1600" b="1" dirty="0" err="1"/>
              <a:t>отруєння</a:t>
            </a:r>
            <a:r>
              <a:rPr lang="ru-RU" sz="1600" b="1" dirty="0"/>
              <a:t> продуктами </a:t>
            </a:r>
            <a:r>
              <a:rPr lang="ru-RU" sz="1600" b="1" dirty="0" err="1"/>
              <a:t>детонації</a:t>
            </a:r>
            <a:r>
              <a:rPr lang="ru-RU" sz="1600" b="1" dirty="0" smtClean="0"/>
              <a:t>.</a:t>
            </a:r>
          </a:p>
          <a:p>
            <a:pPr algn="just"/>
            <a:r>
              <a:rPr lang="ru-RU" b="1" dirty="0">
                <a:solidFill>
                  <a:srgbClr val="FF0000"/>
                </a:solidFill>
              </a:rPr>
              <a:t>3. </a:t>
            </a:r>
            <a:r>
              <a:rPr lang="ru-RU" b="1" dirty="0" err="1">
                <a:solidFill>
                  <a:srgbClr val="FF0000"/>
                </a:solidFill>
              </a:rPr>
              <a:t>Вплив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місця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перебування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під</a:t>
            </a:r>
            <a:r>
              <a:rPr lang="ru-RU" b="1" dirty="0">
                <a:solidFill>
                  <a:srgbClr val="FF0000"/>
                </a:solidFill>
              </a:rPr>
              <a:t> час </a:t>
            </a:r>
            <a:r>
              <a:rPr lang="ru-RU" b="1" dirty="0" err="1">
                <a:solidFill>
                  <a:srgbClr val="FF0000"/>
                </a:solidFill>
              </a:rPr>
              <a:t>вибуху</a:t>
            </a:r>
            <a:endParaRPr lang="ru-RU" b="1" dirty="0">
              <a:solidFill>
                <a:srgbClr val="FF0000"/>
              </a:solidFill>
            </a:endParaRPr>
          </a:p>
          <a:p>
            <a:pPr algn="just"/>
            <a:r>
              <a:rPr lang="ru-RU" b="1" dirty="0"/>
              <a:t>Характер </a:t>
            </a:r>
            <a:r>
              <a:rPr lang="ru-RU" b="1" dirty="0" err="1"/>
              <a:t>отриманих</a:t>
            </a:r>
            <a:r>
              <a:rPr lang="ru-RU" b="1" dirty="0"/>
              <a:t> травм </a:t>
            </a:r>
            <a:r>
              <a:rPr lang="ru-RU" b="1" dirty="0" err="1"/>
              <a:t>значною</a:t>
            </a:r>
            <a:r>
              <a:rPr lang="ru-RU" b="1" dirty="0"/>
              <a:t> </a:t>
            </a:r>
            <a:r>
              <a:rPr lang="ru-RU" b="1" dirty="0" err="1"/>
              <a:t>мірою</a:t>
            </a:r>
            <a:r>
              <a:rPr lang="ru-RU" b="1" dirty="0"/>
              <a:t> </a:t>
            </a:r>
            <a:r>
              <a:rPr lang="ru-RU" b="1" dirty="0" err="1"/>
              <a:t>залежить</a:t>
            </a:r>
            <a:r>
              <a:rPr lang="ru-RU" b="1" dirty="0"/>
              <a:t> </a:t>
            </a:r>
            <a:r>
              <a:rPr lang="ru-RU" b="1" dirty="0" err="1"/>
              <a:t>від</a:t>
            </a:r>
            <a:r>
              <a:rPr lang="ru-RU" b="1" dirty="0"/>
              <a:t> умов, у </a:t>
            </a:r>
            <a:r>
              <a:rPr lang="ru-RU" b="1" dirty="0" err="1"/>
              <a:t>яких</a:t>
            </a:r>
            <a:r>
              <a:rPr lang="ru-RU" b="1" dirty="0"/>
              <a:t> </a:t>
            </a:r>
            <a:r>
              <a:rPr lang="ru-RU" b="1" dirty="0" err="1"/>
              <a:t>знаходилася</a:t>
            </a:r>
            <a:r>
              <a:rPr lang="ru-RU" b="1" dirty="0"/>
              <a:t> </a:t>
            </a:r>
            <a:r>
              <a:rPr lang="ru-RU" b="1" dirty="0" err="1"/>
              <a:t>людина</a:t>
            </a:r>
            <a:r>
              <a:rPr lang="ru-RU" b="1" dirty="0" smtClean="0"/>
              <a:t>:</a:t>
            </a:r>
          </a:p>
          <a:p>
            <a:pPr lvl="0" algn="just"/>
            <a:r>
              <a:rPr lang="ru-RU" altLang="ru-RU" b="1" dirty="0" err="1" smtClean="0">
                <a:latin typeface="Arial" panose="020B0604020202020204" pitchFamily="34" charset="0"/>
              </a:rPr>
              <a:t>Важливо</a:t>
            </a:r>
            <a:r>
              <a:rPr lang="ru-RU" altLang="ru-RU" b="1" dirty="0">
                <a:latin typeface="Arial" panose="020B0604020202020204" pitchFamily="34" charset="0"/>
              </a:rPr>
              <a:t>:</a:t>
            </a:r>
            <a:r>
              <a:rPr lang="ru-RU" altLang="ru-RU" dirty="0">
                <a:latin typeface="Arial" panose="020B0604020202020204" pitchFamily="34" charset="0"/>
              </a:rPr>
              <a:t> </a:t>
            </a:r>
            <a:r>
              <a:rPr lang="ru-RU" altLang="ru-RU" sz="1600" dirty="0" err="1">
                <a:latin typeface="Arial" panose="020B0604020202020204" pitchFamily="34" charset="0"/>
              </a:rPr>
              <a:t>Якщо</a:t>
            </a:r>
            <a:r>
              <a:rPr lang="ru-RU" altLang="ru-RU" sz="1600" dirty="0">
                <a:latin typeface="Arial" panose="020B0604020202020204" pitchFamily="34" charset="0"/>
              </a:rPr>
              <a:t> </a:t>
            </a:r>
            <a:r>
              <a:rPr lang="ru-RU" altLang="ru-RU" sz="1600" dirty="0" err="1">
                <a:latin typeface="Arial" panose="020B0604020202020204" pitchFamily="34" charset="0"/>
              </a:rPr>
              <a:t>людина</a:t>
            </a:r>
            <a:r>
              <a:rPr lang="ru-RU" altLang="ru-RU" sz="1600" dirty="0">
                <a:latin typeface="Arial" panose="020B0604020202020204" pitchFamily="34" charset="0"/>
              </a:rPr>
              <a:t> </a:t>
            </a:r>
            <a:r>
              <a:rPr lang="ru-RU" altLang="ru-RU" sz="1600" dirty="0" err="1">
                <a:latin typeface="Arial" panose="020B0604020202020204" pitchFamily="34" charset="0"/>
              </a:rPr>
              <a:t>перебувала</a:t>
            </a:r>
            <a:r>
              <a:rPr lang="ru-RU" altLang="ru-RU" sz="1600" dirty="0">
                <a:latin typeface="Arial" panose="020B0604020202020204" pitchFamily="34" charset="0"/>
              </a:rPr>
              <a:t> </a:t>
            </a:r>
            <a:r>
              <a:rPr lang="ru-RU" altLang="ru-RU" sz="1600" b="1" dirty="0" err="1">
                <a:latin typeface="Arial" panose="020B0604020202020204" pitchFamily="34" charset="0"/>
              </a:rPr>
              <a:t>всередині</a:t>
            </a:r>
            <a:r>
              <a:rPr lang="ru-RU" altLang="ru-RU" sz="1600" b="1" dirty="0">
                <a:latin typeface="Arial" panose="020B0604020202020204" pitchFamily="34" charset="0"/>
              </a:rPr>
              <a:t> </a:t>
            </a:r>
            <a:r>
              <a:rPr lang="ru-RU" altLang="ru-RU" sz="1600" b="1" dirty="0" err="1">
                <a:latin typeface="Arial" panose="020B0604020202020204" pitchFamily="34" charset="0"/>
              </a:rPr>
              <a:t>техніки</a:t>
            </a:r>
            <a:r>
              <a:rPr lang="ru-RU" altLang="ru-RU" sz="1600" dirty="0">
                <a:latin typeface="Arial" panose="020B0604020202020204" pitchFamily="34" charset="0"/>
              </a:rPr>
              <a:t>, до </a:t>
            </a:r>
            <a:r>
              <a:rPr lang="ru-RU" altLang="ru-RU" sz="1600" dirty="0" err="1">
                <a:latin typeface="Arial" panose="020B0604020202020204" pitchFamily="34" charset="0"/>
              </a:rPr>
              <a:t>загальної</a:t>
            </a:r>
            <a:r>
              <a:rPr lang="ru-RU" altLang="ru-RU" sz="1600" dirty="0">
                <a:latin typeface="Arial" panose="020B0604020202020204" pitchFamily="34" charset="0"/>
              </a:rPr>
              <a:t> </a:t>
            </a:r>
            <a:r>
              <a:rPr lang="ru-RU" altLang="ru-RU" sz="1600" dirty="0" err="1">
                <a:latin typeface="Arial" panose="020B0604020202020204" pitchFamily="34" charset="0"/>
              </a:rPr>
              <a:t>картини</a:t>
            </a:r>
            <a:r>
              <a:rPr lang="ru-RU" altLang="ru-RU" sz="1600" dirty="0">
                <a:latin typeface="Arial" panose="020B0604020202020204" pitchFamily="34" charset="0"/>
              </a:rPr>
              <a:t> травм часто </a:t>
            </a:r>
            <a:r>
              <a:rPr lang="ru-RU" altLang="ru-RU" sz="1600" dirty="0" err="1">
                <a:latin typeface="Arial" panose="020B0604020202020204" pitchFamily="34" charset="0"/>
              </a:rPr>
              <a:t>додаються</a:t>
            </a:r>
            <a:r>
              <a:rPr lang="ru-RU" altLang="ru-RU" sz="1600" dirty="0">
                <a:latin typeface="Arial" panose="020B0604020202020204" pitchFamily="34" charset="0"/>
              </a:rPr>
              <a:t> </a:t>
            </a:r>
            <a:r>
              <a:rPr lang="ru-RU" altLang="ru-RU" sz="1600" dirty="0" err="1">
                <a:latin typeface="Arial" panose="020B0604020202020204" pitchFamily="34" charset="0"/>
              </a:rPr>
              <a:t>тяжкі</a:t>
            </a:r>
            <a:r>
              <a:rPr lang="ru-RU" altLang="ru-RU" sz="1600" dirty="0">
                <a:latin typeface="Arial" panose="020B0604020202020204" pitchFamily="34" charset="0"/>
              </a:rPr>
              <a:t> </a:t>
            </a:r>
            <a:r>
              <a:rPr lang="ru-RU" altLang="ru-RU" sz="1600" dirty="0" err="1">
                <a:latin typeface="Arial" panose="020B0604020202020204" pitchFamily="34" charset="0"/>
              </a:rPr>
              <a:t>опіки</a:t>
            </a:r>
            <a:r>
              <a:rPr lang="ru-RU" altLang="ru-RU" sz="1600" dirty="0">
                <a:latin typeface="Arial" panose="020B0604020202020204" pitchFamily="34" charset="0"/>
              </a:rPr>
              <a:t>. </a:t>
            </a:r>
            <a:r>
              <a:rPr lang="ru-RU" altLang="ru-RU" sz="1600" dirty="0" err="1">
                <a:latin typeface="Arial" panose="020B0604020202020204" pitchFamily="34" charset="0"/>
              </a:rPr>
              <a:t>Якщо</a:t>
            </a:r>
            <a:r>
              <a:rPr lang="ru-RU" altLang="ru-RU" sz="1600" dirty="0">
                <a:latin typeface="Arial" panose="020B0604020202020204" pitchFamily="34" charset="0"/>
              </a:rPr>
              <a:t> </a:t>
            </a:r>
            <a:r>
              <a:rPr lang="ru-RU" altLang="ru-RU" sz="1600" dirty="0" err="1">
                <a:latin typeface="Arial" panose="020B0604020202020204" pitchFamily="34" charset="0"/>
              </a:rPr>
              <a:t>вибух</a:t>
            </a:r>
            <a:r>
              <a:rPr lang="ru-RU" altLang="ru-RU" sz="1600" dirty="0">
                <a:latin typeface="Arial" panose="020B0604020202020204" pitchFamily="34" charset="0"/>
              </a:rPr>
              <a:t> </a:t>
            </a:r>
            <a:r>
              <a:rPr lang="ru-RU" altLang="ru-RU" sz="1600" dirty="0" err="1">
                <a:latin typeface="Arial" panose="020B0604020202020204" pitchFamily="34" charset="0"/>
              </a:rPr>
              <a:t>стався</a:t>
            </a:r>
            <a:r>
              <a:rPr lang="ru-RU" altLang="ru-RU" sz="1600" dirty="0">
                <a:latin typeface="Arial" panose="020B0604020202020204" pitchFamily="34" charset="0"/>
              </a:rPr>
              <a:t>, коли </a:t>
            </a:r>
            <a:r>
              <a:rPr lang="ru-RU" altLang="ru-RU" sz="1600" dirty="0" err="1">
                <a:latin typeface="Arial" panose="020B0604020202020204" pitchFamily="34" charset="0"/>
              </a:rPr>
              <a:t>людина</a:t>
            </a:r>
            <a:r>
              <a:rPr lang="ru-RU" altLang="ru-RU" sz="1600" dirty="0">
                <a:latin typeface="Arial" panose="020B0604020202020204" pitchFamily="34" charset="0"/>
              </a:rPr>
              <a:t> </a:t>
            </a:r>
            <a:r>
              <a:rPr lang="ru-RU" altLang="ru-RU" sz="1600" dirty="0" err="1">
                <a:latin typeface="Arial" panose="020B0604020202020204" pitchFamily="34" charset="0"/>
              </a:rPr>
              <a:t>перебувала</a:t>
            </a:r>
            <a:r>
              <a:rPr lang="ru-RU" altLang="ru-RU" sz="1600" dirty="0">
                <a:latin typeface="Arial" panose="020B0604020202020204" pitchFamily="34" charset="0"/>
              </a:rPr>
              <a:t> </a:t>
            </a:r>
            <a:r>
              <a:rPr lang="ru-RU" altLang="ru-RU" sz="1600" b="1" dirty="0">
                <a:latin typeface="Arial" panose="020B0604020202020204" pitchFamily="34" charset="0"/>
              </a:rPr>
              <a:t>на </a:t>
            </a:r>
            <a:r>
              <a:rPr lang="ru-RU" altLang="ru-RU" sz="1600" b="1" dirty="0" err="1">
                <a:latin typeface="Arial" panose="020B0604020202020204" pitchFamily="34" charset="0"/>
              </a:rPr>
              <a:t>землі</a:t>
            </a:r>
            <a:r>
              <a:rPr lang="ru-RU" altLang="ru-RU" sz="1600" dirty="0">
                <a:latin typeface="Arial" panose="020B0604020202020204" pitchFamily="34" charset="0"/>
              </a:rPr>
              <a:t>, </a:t>
            </a:r>
            <a:r>
              <a:rPr lang="ru-RU" altLang="ru-RU" sz="1600" dirty="0" err="1">
                <a:latin typeface="Arial" panose="020B0604020202020204" pitchFamily="34" charset="0"/>
              </a:rPr>
              <a:t>травми</a:t>
            </a:r>
            <a:r>
              <a:rPr lang="ru-RU" altLang="ru-RU" sz="1600" dirty="0">
                <a:latin typeface="Arial" panose="020B0604020202020204" pitchFamily="34" charset="0"/>
              </a:rPr>
              <a:t> </a:t>
            </a:r>
            <a:r>
              <a:rPr lang="ru-RU" altLang="ru-RU" sz="1600" dirty="0" err="1">
                <a:latin typeface="Arial" panose="020B0604020202020204" pitchFamily="34" charset="0"/>
              </a:rPr>
              <a:t>частіше</a:t>
            </a:r>
            <a:r>
              <a:rPr lang="ru-RU" altLang="ru-RU" sz="1600" dirty="0">
                <a:latin typeface="Arial" panose="020B0604020202020204" pitchFamily="34" charset="0"/>
              </a:rPr>
              <a:t> </a:t>
            </a:r>
            <a:r>
              <a:rPr lang="ru-RU" altLang="ru-RU" sz="1600" dirty="0" err="1">
                <a:latin typeface="Arial" panose="020B0604020202020204" pitchFamily="34" charset="0"/>
              </a:rPr>
              <a:t>характеризуються</a:t>
            </a:r>
            <a:r>
              <a:rPr lang="ru-RU" altLang="ru-RU" sz="1600" dirty="0">
                <a:latin typeface="Arial" panose="020B0604020202020204" pitchFamily="34" charset="0"/>
              </a:rPr>
              <a:t> </a:t>
            </a:r>
            <a:r>
              <a:rPr lang="ru-RU" altLang="ru-RU" sz="1600" dirty="0" err="1">
                <a:latin typeface="Arial" panose="020B0604020202020204" pitchFamily="34" charset="0"/>
              </a:rPr>
              <a:t>контузіями</a:t>
            </a:r>
            <a:r>
              <a:rPr lang="ru-RU" altLang="ru-RU" sz="1600" dirty="0">
                <a:latin typeface="Arial" panose="020B0604020202020204" pitchFamily="34" charset="0"/>
              </a:rPr>
              <a:t> та </a:t>
            </a:r>
            <a:r>
              <a:rPr lang="ru-RU" altLang="ru-RU" sz="1600" dirty="0" err="1">
                <a:latin typeface="Arial" panose="020B0604020202020204" pitchFamily="34" charset="0"/>
              </a:rPr>
              <a:t>множинними</a:t>
            </a:r>
            <a:r>
              <a:rPr lang="ru-RU" altLang="ru-RU" sz="1600" dirty="0">
                <a:latin typeface="Arial" panose="020B0604020202020204" pitchFamily="34" charset="0"/>
              </a:rPr>
              <a:t> </a:t>
            </a:r>
            <a:r>
              <a:rPr lang="ru-RU" altLang="ru-RU" sz="1600" dirty="0" err="1">
                <a:latin typeface="Arial" panose="020B0604020202020204" pitchFamily="34" charset="0"/>
              </a:rPr>
              <a:t>осколковими</a:t>
            </a:r>
            <a:r>
              <a:rPr lang="ru-RU" altLang="ru-RU" sz="1600" dirty="0">
                <a:latin typeface="Arial" panose="020B0604020202020204" pitchFamily="34" charset="0"/>
              </a:rPr>
              <a:t> </a:t>
            </a:r>
            <a:r>
              <a:rPr lang="ru-RU" altLang="ru-RU" sz="1600" dirty="0" err="1">
                <a:latin typeface="Arial" panose="020B0604020202020204" pitchFamily="34" charset="0"/>
              </a:rPr>
              <a:t>пораненнями</a:t>
            </a:r>
            <a:r>
              <a:rPr lang="ru-RU" altLang="ru-RU" sz="1600" dirty="0">
                <a:latin typeface="Arial" panose="020B0604020202020204" pitchFamily="34" charset="0"/>
              </a:rPr>
              <a:t>.</a:t>
            </a:r>
          </a:p>
          <a:p>
            <a:pPr algn="just"/>
            <a:endParaRPr lang="ru-RU" b="1" dirty="0"/>
          </a:p>
          <a:p>
            <a:pPr lvl="1" algn="just"/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29425051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6670" y="461259"/>
            <a:ext cx="8152327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solidFill>
                  <a:srgbClr val="FF0000"/>
                </a:solidFill>
              </a:rPr>
              <a:t>Травматична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</a:rPr>
              <a:t>хвороба</a:t>
            </a:r>
          </a:p>
          <a:p>
            <a:pPr algn="ctr"/>
            <a:endParaRPr lang="ru-RU" sz="2800" b="1" dirty="0">
              <a:solidFill>
                <a:srgbClr val="FF0000"/>
              </a:solidFill>
            </a:endParaRPr>
          </a:p>
          <a:p>
            <a:pPr algn="just"/>
            <a:r>
              <a:rPr lang="ru-RU" sz="2400" b="1" dirty="0" err="1">
                <a:solidFill>
                  <a:srgbClr val="FF0000"/>
                </a:solidFill>
              </a:rPr>
              <a:t>Травматична</a:t>
            </a:r>
            <a:r>
              <a:rPr lang="ru-RU" sz="2400" b="1" dirty="0">
                <a:solidFill>
                  <a:srgbClr val="FF0000"/>
                </a:solidFill>
              </a:rPr>
              <a:t> хвороба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000" dirty="0"/>
              <a:t>— </a:t>
            </a:r>
            <a:r>
              <a:rPr lang="ru-RU" sz="2000" dirty="0" err="1"/>
              <a:t>це</a:t>
            </a:r>
            <a:r>
              <a:rPr lang="ru-RU" sz="2000" dirty="0"/>
              <a:t> </a:t>
            </a:r>
            <a:r>
              <a:rPr lang="ru-RU" sz="2000" dirty="0" err="1"/>
              <a:t>фазовий</a:t>
            </a:r>
            <a:r>
              <a:rPr lang="ru-RU" sz="2000" dirty="0"/>
              <a:t> </a:t>
            </a:r>
            <a:r>
              <a:rPr lang="ru-RU" sz="2000" dirty="0" err="1"/>
              <a:t>патологічний</a:t>
            </a:r>
            <a:r>
              <a:rPr lang="ru-RU" sz="2000" dirty="0"/>
              <a:t> </a:t>
            </a:r>
            <a:r>
              <a:rPr lang="ru-RU" sz="2000" dirty="0" err="1"/>
              <a:t>процес</a:t>
            </a:r>
            <a:r>
              <a:rPr lang="ru-RU" sz="2000" dirty="0"/>
              <a:t>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розвивається</a:t>
            </a:r>
            <a:r>
              <a:rPr lang="ru-RU" sz="2000" dirty="0"/>
              <a:t> у </a:t>
            </a:r>
            <a:r>
              <a:rPr lang="ru-RU" sz="2000" dirty="0" err="1"/>
              <a:t>відповідь</a:t>
            </a:r>
            <a:r>
              <a:rPr lang="ru-RU" sz="2000" dirty="0"/>
              <a:t> на </a:t>
            </a:r>
            <a:r>
              <a:rPr lang="ru-RU" sz="2000" dirty="0" err="1"/>
              <a:t>тяжку</a:t>
            </a:r>
            <a:r>
              <a:rPr lang="ru-RU" sz="2000" dirty="0"/>
              <a:t> </a:t>
            </a:r>
            <a:r>
              <a:rPr lang="ru-RU" sz="2000" dirty="0" err="1"/>
              <a:t>механічну</a:t>
            </a:r>
            <a:r>
              <a:rPr lang="ru-RU" sz="2000" dirty="0"/>
              <a:t> травму. В </a:t>
            </a:r>
            <a:r>
              <a:rPr lang="ru-RU" sz="2000" dirty="0" err="1"/>
              <a:t>її</a:t>
            </a:r>
            <a:r>
              <a:rPr lang="ru-RU" sz="2000" dirty="0"/>
              <a:t> </a:t>
            </a:r>
            <a:r>
              <a:rPr lang="ru-RU" sz="2000" dirty="0" err="1"/>
              <a:t>основі</a:t>
            </a:r>
            <a:r>
              <a:rPr lang="ru-RU" sz="2000" dirty="0"/>
              <a:t> лежать </a:t>
            </a:r>
            <a:r>
              <a:rPr lang="ru-RU" sz="2000" dirty="0" err="1"/>
              <a:t>глибокі</a:t>
            </a:r>
            <a:r>
              <a:rPr lang="ru-RU" sz="2000" dirty="0"/>
              <a:t> </a:t>
            </a:r>
            <a:r>
              <a:rPr lang="ru-RU" sz="2000" dirty="0" err="1"/>
              <a:t>порушення</a:t>
            </a:r>
            <a:r>
              <a:rPr lang="ru-RU" sz="2000" dirty="0"/>
              <a:t> гомеостазу та </a:t>
            </a:r>
            <a:r>
              <a:rPr lang="ru-RU" sz="2000" dirty="0" err="1"/>
              <a:t>зрив</a:t>
            </a:r>
            <a:r>
              <a:rPr lang="ru-RU" sz="2000" dirty="0"/>
              <a:t> </a:t>
            </a:r>
            <a:r>
              <a:rPr lang="ru-RU" sz="2000" dirty="0" err="1"/>
              <a:t>адаптаційних</a:t>
            </a:r>
            <a:r>
              <a:rPr lang="ru-RU" sz="2000" dirty="0"/>
              <a:t> </a:t>
            </a:r>
            <a:r>
              <a:rPr lang="ru-RU" sz="2000" dirty="0" err="1"/>
              <a:t>механізмів</a:t>
            </a:r>
            <a:r>
              <a:rPr lang="ru-RU" sz="2000" dirty="0"/>
              <a:t> </a:t>
            </a:r>
            <a:r>
              <a:rPr lang="ru-RU" sz="2000" dirty="0" err="1"/>
              <a:t>організму</a:t>
            </a:r>
            <a:r>
              <a:rPr lang="ru-RU" sz="2000" dirty="0"/>
              <a:t>.</a:t>
            </a:r>
          </a:p>
          <a:p>
            <a:pPr algn="just"/>
            <a:r>
              <a:rPr lang="ru-RU" sz="2000" b="1" dirty="0" err="1"/>
              <a:t>Стадії</a:t>
            </a:r>
            <a:r>
              <a:rPr lang="ru-RU" sz="2000" b="1" dirty="0"/>
              <a:t> </a:t>
            </a:r>
            <a:r>
              <a:rPr lang="ru-RU" sz="2000" b="1" dirty="0" err="1"/>
              <a:t>травматичної</a:t>
            </a:r>
            <a:r>
              <a:rPr lang="ru-RU" sz="2000" b="1" dirty="0"/>
              <a:t> </a:t>
            </a:r>
            <a:r>
              <a:rPr lang="ru-RU" sz="2000" b="1" dirty="0" err="1"/>
              <a:t>хвороби</a:t>
            </a:r>
            <a:r>
              <a:rPr lang="ru-RU" sz="2000" b="1" dirty="0"/>
              <a:t> (за І. І. </a:t>
            </a:r>
            <a:r>
              <a:rPr lang="ru-RU" sz="2000" b="1" dirty="0" err="1"/>
              <a:t>Дерябіним</a:t>
            </a:r>
            <a:r>
              <a:rPr lang="ru-RU" sz="2000" b="1" dirty="0"/>
              <a:t> та О. С. </a:t>
            </a:r>
            <a:r>
              <a:rPr lang="ru-RU" sz="2000" b="1" dirty="0" err="1"/>
              <a:t>Насонкіним</a:t>
            </a:r>
            <a:r>
              <a:rPr lang="ru-RU" sz="2000" b="1" dirty="0"/>
              <a:t>, 1988 р.):</a:t>
            </a:r>
          </a:p>
          <a:p>
            <a:pPr algn="just">
              <a:buFont typeface="+mj-lt"/>
              <a:buAutoNum type="arabicPeriod"/>
            </a:pPr>
            <a:r>
              <a:rPr lang="ru-RU" sz="2000" b="1" dirty="0" err="1"/>
              <a:t>Шокова</a:t>
            </a:r>
            <a:r>
              <a:rPr lang="ru-RU" sz="2000" b="1" dirty="0"/>
              <a:t> </a:t>
            </a:r>
            <a:r>
              <a:rPr lang="ru-RU" sz="2000" b="1" dirty="0" err="1"/>
              <a:t>стадія</a:t>
            </a:r>
            <a:r>
              <a:rPr lang="ru-RU" sz="2000" b="1" dirty="0"/>
              <a:t> (</a:t>
            </a:r>
            <a:r>
              <a:rPr lang="ru-RU" sz="2000" b="1" dirty="0" err="1"/>
              <a:t>перші</a:t>
            </a:r>
            <a:r>
              <a:rPr lang="ru-RU" sz="2000" b="1" dirty="0"/>
              <a:t> 24 </a:t>
            </a:r>
            <a:r>
              <a:rPr lang="ru-RU" sz="2000" b="1" dirty="0" err="1"/>
              <a:t>години</a:t>
            </a:r>
            <a:r>
              <a:rPr lang="ru-RU" sz="2000" b="1" dirty="0"/>
              <a:t>):</a:t>
            </a:r>
            <a:r>
              <a:rPr lang="ru-RU" sz="2000" dirty="0"/>
              <a:t> </a:t>
            </a:r>
            <a:r>
              <a:rPr lang="ru-RU" sz="2000" dirty="0" err="1"/>
              <a:t>характеризується</a:t>
            </a:r>
            <a:r>
              <a:rPr lang="ru-RU" sz="2000" dirty="0"/>
              <a:t> </a:t>
            </a:r>
            <a:r>
              <a:rPr lang="ru-RU" sz="2000" dirty="0" err="1"/>
              <a:t>гострими</a:t>
            </a:r>
            <a:r>
              <a:rPr lang="ru-RU" sz="2000" dirty="0"/>
              <a:t> </a:t>
            </a:r>
            <a:r>
              <a:rPr lang="ru-RU" sz="2000" dirty="0" err="1"/>
              <a:t>розладами</a:t>
            </a:r>
            <a:r>
              <a:rPr lang="ru-RU" sz="2000" dirty="0"/>
              <a:t> </a:t>
            </a:r>
            <a:r>
              <a:rPr lang="ru-RU" sz="2000" dirty="0" err="1"/>
              <a:t>гемодинаміки</a:t>
            </a:r>
            <a:r>
              <a:rPr lang="ru-RU" sz="2000" dirty="0"/>
              <a:t>, </a:t>
            </a:r>
            <a:r>
              <a:rPr lang="ru-RU" sz="2000" dirty="0" err="1"/>
              <a:t>дихання</a:t>
            </a:r>
            <a:r>
              <a:rPr lang="ru-RU" sz="2000" dirty="0"/>
              <a:t> та </a:t>
            </a:r>
            <a:r>
              <a:rPr lang="ru-RU" sz="2000" dirty="0" err="1"/>
              <a:t>обміну</a:t>
            </a:r>
            <a:r>
              <a:rPr lang="ru-RU" sz="2000" dirty="0"/>
              <a:t> </a:t>
            </a:r>
            <a:r>
              <a:rPr lang="ru-RU" sz="2000" dirty="0" err="1"/>
              <a:t>речовин</a:t>
            </a:r>
            <a:r>
              <a:rPr lang="ru-RU" sz="2000" dirty="0"/>
              <a:t>.</a:t>
            </a:r>
          </a:p>
          <a:p>
            <a:pPr algn="just">
              <a:buFont typeface="+mj-lt"/>
              <a:buAutoNum type="arabicPeriod"/>
            </a:pPr>
            <a:r>
              <a:rPr lang="ru-RU" sz="2000" b="1" dirty="0" err="1"/>
              <a:t>Стадія</a:t>
            </a:r>
            <a:r>
              <a:rPr lang="ru-RU" sz="2000" b="1" dirty="0"/>
              <a:t> </a:t>
            </a:r>
            <a:r>
              <a:rPr lang="ru-RU" sz="2000" b="1" dirty="0" err="1"/>
              <a:t>нестійкої</a:t>
            </a:r>
            <a:r>
              <a:rPr lang="ru-RU" sz="2000" b="1" dirty="0"/>
              <a:t> </a:t>
            </a:r>
            <a:r>
              <a:rPr lang="ru-RU" sz="2000" b="1" dirty="0" err="1"/>
              <a:t>адаптації</a:t>
            </a:r>
            <a:r>
              <a:rPr lang="ru-RU" sz="2000" b="1" dirty="0"/>
              <a:t> (до 7–8 </a:t>
            </a:r>
            <a:r>
              <a:rPr lang="ru-RU" sz="2000" b="1" dirty="0" err="1"/>
              <a:t>діб</a:t>
            </a:r>
            <a:r>
              <a:rPr lang="ru-RU" sz="2000" b="1" dirty="0"/>
              <a:t>):</a:t>
            </a:r>
            <a:r>
              <a:rPr lang="ru-RU" sz="2000" dirty="0"/>
              <a:t> </a:t>
            </a:r>
            <a:r>
              <a:rPr lang="ru-RU" sz="2000" dirty="0" err="1"/>
              <a:t>період</a:t>
            </a:r>
            <a:r>
              <a:rPr lang="ru-RU" sz="2000" dirty="0"/>
              <a:t> </a:t>
            </a:r>
            <a:r>
              <a:rPr lang="ru-RU" sz="2000" dirty="0" err="1"/>
              <a:t>високого</a:t>
            </a:r>
            <a:r>
              <a:rPr lang="ru-RU" sz="2000" dirty="0"/>
              <a:t> </a:t>
            </a:r>
            <a:r>
              <a:rPr lang="ru-RU" sz="2000" dirty="0" err="1"/>
              <a:t>ризику</a:t>
            </a:r>
            <a:r>
              <a:rPr lang="ru-RU" sz="2000" dirty="0"/>
              <a:t> </a:t>
            </a:r>
            <a:r>
              <a:rPr lang="ru-RU" sz="2000" dirty="0" err="1"/>
              <a:t>розвитку</a:t>
            </a:r>
            <a:r>
              <a:rPr lang="ru-RU" sz="2000" dirty="0"/>
              <a:t> </a:t>
            </a:r>
            <a:r>
              <a:rPr lang="ru-RU" sz="2000" dirty="0" err="1"/>
              <a:t>органної</a:t>
            </a:r>
            <a:r>
              <a:rPr lang="ru-RU" sz="2000" dirty="0"/>
              <a:t> </a:t>
            </a:r>
            <a:r>
              <a:rPr lang="ru-RU" sz="2000" dirty="0" err="1"/>
              <a:t>недостатності</a:t>
            </a:r>
            <a:r>
              <a:rPr lang="ru-RU" sz="2000" dirty="0"/>
              <a:t> та </a:t>
            </a:r>
            <a:r>
              <a:rPr lang="ru-RU" sz="2000" dirty="0" err="1"/>
              <a:t>ранніх</a:t>
            </a:r>
            <a:r>
              <a:rPr lang="ru-RU" sz="2000" dirty="0"/>
              <a:t> </a:t>
            </a:r>
            <a:r>
              <a:rPr lang="ru-RU" sz="2000" dirty="0" err="1"/>
              <a:t>інфекційних</a:t>
            </a:r>
            <a:r>
              <a:rPr lang="ru-RU" sz="2000" dirty="0"/>
              <a:t> </a:t>
            </a:r>
            <a:r>
              <a:rPr lang="ru-RU" sz="2000" dirty="0" err="1"/>
              <a:t>ускладнень</a:t>
            </a:r>
            <a:r>
              <a:rPr lang="ru-RU" sz="2000" dirty="0"/>
              <a:t>.</a:t>
            </a:r>
          </a:p>
          <a:p>
            <a:pPr algn="just">
              <a:buFont typeface="+mj-lt"/>
              <a:buAutoNum type="arabicPeriod"/>
            </a:pPr>
            <a:r>
              <a:rPr lang="ru-RU" sz="2000" b="1" dirty="0" err="1"/>
              <a:t>Стадія</a:t>
            </a:r>
            <a:r>
              <a:rPr lang="ru-RU" sz="2000" b="1" dirty="0"/>
              <a:t> </a:t>
            </a:r>
            <a:r>
              <a:rPr lang="ru-RU" sz="2000" b="1" dirty="0" err="1"/>
              <a:t>стійкої</a:t>
            </a:r>
            <a:r>
              <a:rPr lang="ru-RU" sz="2000" b="1" dirty="0"/>
              <a:t> </a:t>
            </a:r>
            <a:r>
              <a:rPr lang="ru-RU" sz="2000" b="1" dirty="0" err="1"/>
              <a:t>адаптації</a:t>
            </a:r>
            <a:r>
              <a:rPr lang="ru-RU" sz="2000" b="1" dirty="0"/>
              <a:t> (</a:t>
            </a:r>
            <a:r>
              <a:rPr lang="ru-RU" sz="2000" b="1" dirty="0" err="1"/>
              <a:t>від</a:t>
            </a:r>
            <a:r>
              <a:rPr lang="ru-RU" sz="2000" b="1" dirty="0"/>
              <a:t> 8 </a:t>
            </a:r>
            <a:r>
              <a:rPr lang="ru-RU" sz="2000" b="1" dirty="0" err="1"/>
              <a:t>діб</a:t>
            </a:r>
            <a:r>
              <a:rPr lang="ru-RU" sz="2000" b="1" dirty="0"/>
              <a:t> до </a:t>
            </a:r>
            <a:r>
              <a:rPr lang="ru-RU" sz="2000" b="1" dirty="0" err="1"/>
              <a:t>кількох</a:t>
            </a:r>
            <a:r>
              <a:rPr lang="ru-RU" sz="2000" b="1" dirty="0"/>
              <a:t> </a:t>
            </a:r>
            <a:r>
              <a:rPr lang="ru-RU" sz="2000" b="1" dirty="0" err="1"/>
              <a:t>тижнів</a:t>
            </a:r>
            <a:r>
              <a:rPr lang="ru-RU" sz="2000" b="1" dirty="0"/>
              <a:t>):</a:t>
            </a:r>
            <a:r>
              <a:rPr lang="ru-RU" sz="2000" dirty="0"/>
              <a:t> </a:t>
            </a:r>
            <a:r>
              <a:rPr lang="ru-RU" sz="2000" dirty="0" err="1"/>
              <a:t>відносне</a:t>
            </a:r>
            <a:r>
              <a:rPr lang="ru-RU" sz="2000" dirty="0"/>
              <a:t> </a:t>
            </a:r>
            <a:r>
              <a:rPr lang="ru-RU" sz="2000" dirty="0" err="1"/>
              <a:t>вирівнювання</a:t>
            </a:r>
            <a:r>
              <a:rPr lang="ru-RU" sz="2000" dirty="0"/>
              <a:t> </a:t>
            </a:r>
            <a:r>
              <a:rPr lang="ru-RU" sz="2000" dirty="0" err="1"/>
              <a:t>функцій</a:t>
            </a:r>
            <a:r>
              <a:rPr lang="ru-RU" sz="2000" dirty="0"/>
              <a:t> </a:t>
            </a:r>
            <a:r>
              <a:rPr lang="ru-RU" sz="2000" dirty="0" err="1"/>
              <a:t>організму</a:t>
            </a:r>
            <a:r>
              <a:rPr lang="ru-RU" sz="2000" dirty="0"/>
              <a:t>, </a:t>
            </a:r>
            <a:r>
              <a:rPr lang="ru-RU" sz="2000" dirty="0" err="1"/>
              <a:t>активізація</a:t>
            </a:r>
            <a:r>
              <a:rPr lang="ru-RU" sz="2000" dirty="0"/>
              <a:t> </a:t>
            </a:r>
            <a:r>
              <a:rPr lang="ru-RU" sz="2000" dirty="0" err="1"/>
              <a:t>процесів</a:t>
            </a:r>
            <a:r>
              <a:rPr lang="ru-RU" sz="2000" dirty="0"/>
              <a:t> </a:t>
            </a:r>
            <a:r>
              <a:rPr lang="ru-RU" sz="2000" dirty="0" err="1"/>
              <a:t>репарації</a:t>
            </a:r>
            <a:r>
              <a:rPr lang="ru-RU" sz="2000" dirty="0"/>
              <a:t>.</a:t>
            </a:r>
          </a:p>
          <a:p>
            <a:pPr algn="just">
              <a:buFont typeface="+mj-lt"/>
              <a:buAutoNum type="arabicPeriod"/>
            </a:pPr>
            <a:r>
              <a:rPr lang="ru-RU" sz="2000" b="1" dirty="0" err="1"/>
              <a:t>Стадія</a:t>
            </a:r>
            <a:r>
              <a:rPr lang="ru-RU" sz="2000" b="1" dirty="0"/>
              <a:t> </a:t>
            </a:r>
            <a:r>
              <a:rPr lang="ru-RU" sz="2000" b="1" dirty="0" err="1"/>
              <a:t>реабілітації</a:t>
            </a:r>
            <a:r>
              <a:rPr lang="ru-RU" sz="2000" b="1" dirty="0"/>
              <a:t>:</a:t>
            </a:r>
            <a:r>
              <a:rPr lang="ru-RU" sz="2000" dirty="0"/>
              <a:t> </a:t>
            </a:r>
            <a:r>
              <a:rPr lang="ru-RU" sz="2000" dirty="0" err="1"/>
              <a:t>відновлення</a:t>
            </a:r>
            <a:r>
              <a:rPr lang="ru-RU" sz="2000" dirty="0"/>
              <a:t> </a:t>
            </a:r>
            <a:r>
              <a:rPr lang="ru-RU" sz="2000" dirty="0" err="1"/>
              <a:t>функцій</a:t>
            </a:r>
            <a:r>
              <a:rPr lang="ru-RU" sz="2000" dirty="0"/>
              <a:t> </a:t>
            </a:r>
            <a:r>
              <a:rPr lang="ru-RU" sz="2000" dirty="0" err="1"/>
              <a:t>органів</a:t>
            </a:r>
            <a:r>
              <a:rPr lang="ru-RU" sz="2000" dirty="0"/>
              <a:t> та систем,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може</a:t>
            </a:r>
            <a:r>
              <a:rPr lang="ru-RU" sz="2000" dirty="0"/>
              <a:t> </a:t>
            </a:r>
            <a:r>
              <a:rPr lang="ru-RU" sz="2000" dirty="0" err="1"/>
              <a:t>тривати</a:t>
            </a:r>
            <a:r>
              <a:rPr lang="ru-RU" sz="2000" dirty="0"/>
              <a:t> </a:t>
            </a:r>
            <a:r>
              <a:rPr lang="ru-RU" sz="2000" dirty="0" err="1"/>
              <a:t>від</a:t>
            </a:r>
            <a:r>
              <a:rPr lang="ru-RU" sz="2000" dirty="0"/>
              <a:t> </a:t>
            </a:r>
            <a:r>
              <a:rPr lang="ru-RU" sz="2000" dirty="0" err="1"/>
              <a:t>кількох</a:t>
            </a:r>
            <a:r>
              <a:rPr lang="ru-RU" sz="2000" dirty="0"/>
              <a:t> </a:t>
            </a:r>
            <a:r>
              <a:rPr lang="ru-RU" sz="2000" dirty="0" err="1"/>
              <a:t>місяців</a:t>
            </a:r>
            <a:r>
              <a:rPr lang="ru-RU" sz="2000" dirty="0"/>
              <a:t> до </a:t>
            </a:r>
            <a:r>
              <a:rPr lang="ru-RU" sz="2000" dirty="0" err="1"/>
              <a:t>років</a:t>
            </a:r>
            <a:r>
              <a:rPr lang="ru-R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3622889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9702" y="445213"/>
            <a:ext cx="803641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Травматичний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шок </a:t>
            </a:r>
            <a:r>
              <a:rPr lang="ru-RU" sz="2000" b="1" dirty="0"/>
              <a:t>— </a:t>
            </a:r>
            <a:r>
              <a:rPr lang="ru-RU" sz="2000" b="1" dirty="0" err="1"/>
              <a:t>це</a:t>
            </a:r>
            <a:r>
              <a:rPr lang="ru-RU" sz="2000" b="1" dirty="0"/>
              <a:t> </a:t>
            </a:r>
            <a:r>
              <a:rPr lang="ru-RU" sz="2000" b="1" dirty="0" err="1"/>
              <a:t>патологічний</a:t>
            </a:r>
            <a:r>
              <a:rPr lang="ru-RU" sz="2000" b="1" dirty="0"/>
              <a:t> синдром,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виникає</a:t>
            </a:r>
            <a:r>
              <a:rPr lang="ru-RU" sz="2000" b="1" dirty="0"/>
              <a:t> </a:t>
            </a:r>
            <a:r>
              <a:rPr lang="ru-RU" sz="2000" b="1" dirty="0" err="1"/>
              <a:t>внаслідок</a:t>
            </a:r>
            <a:r>
              <a:rPr lang="ru-RU" sz="2000" b="1" dirty="0"/>
              <a:t> тяжких </a:t>
            </a:r>
            <a:r>
              <a:rPr lang="ru-RU" sz="2000" b="1" dirty="0" err="1"/>
              <a:t>механічних</a:t>
            </a:r>
            <a:r>
              <a:rPr lang="ru-RU" sz="2000" b="1" dirty="0"/>
              <a:t> </a:t>
            </a:r>
            <a:r>
              <a:rPr lang="ru-RU" sz="2000" b="1" dirty="0" err="1"/>
              <a:t>ушкоджень</a:t>
            </a:r>
            <a:r>
              <a:rPr lang="ru-RU" sz="2000" b="1" dirty="0"/>
              <a:t>. </a:t>
            </a:r>
            <a:r>
              <a:rPr lang="ru-RU" sz="2000" b="1" dirty="0" err="1"/>
              <a:t>Він</a:t>
            </a:r>
            <a:r>
              <a:rPr lang="ru-RU" sz="2000" b="1" dirty="0"/>
              <a:t> </a:t>
            </a:r>
            <a:r>
              <a:rPr lang="ru-RU" sz="2000" b="1" dirty="0" err="1"/>
              <a:t>характеризується</a:t>
            </a:r>
            <a:r>
              <a:rPr lang="ru-RU" sz="2000" b="1" dirty="0"/>
              <a:t> </a:t>
            </a:r>
            <a:r>
              <a:rPr lang="ru-RU" sz="2000" b="1" dirty="0" err="1"/>
              <a:t>критичним</a:t>
            </a:r>
            <a:r>
              <a:rPr lang="ru-RU" sz="2000" b="1" dirty="0"/>
              <a:t> </a:t>
            </a:r>
            <a:r>
              <a:rPr lang="ru-RU" sz="2000" b="1" dirty="0" err="1"/>
              <a:t>зниженням</a:t>
            </a:r>
            <a:r>
              <a:rPr lang="ru-RU" sz="2000" b="1" dirty="0"/>
              <a:t> </a:t>
            </a:r>
            <a:r>
              <a:rPr lang="ru-RU" sz="2000" b="1" dirty="0" err="1"/>
              <a:t>кровопостачання</a:t>
            </a:r>
            <a:r>
              <a:rPr lang="ru-RU" sz="2000" b="1" dirty="0"/>
              <a:t> тканин (</a:t>
            </a:r>
            <a:r>
              <a:rPr lang="ru-RU" sz="2000" b="1" dirty="0" err="1"/>
              <a:t>гіпоперфузією</a:t>
            </a:r>
            <a:r>
              <a:rPr lang="ru-RU" sz="2000" b="1" dirty="0"/>
              <a:t>) та </a:t>
            </a:r>
            <a:r>
              <a:rPr lang="ru-RU" sz="2000" b="1" dirty="0" err="1"/>
              <a:t>системним</a:t>
            </a:r>
            <a:r>
              <a:rPr lang="ru-RU" sz="2000" b="1" dirty="0"/>
              <a:t> </a:t>
            </a:r>
            <a:r>
              <a:rPr lang="ru-RU" sz="2000" b="1" dirty="0" err="1"/>
              <a:t>порушенням</a:t>
            </a:r>
            <a:r>
              <a:rPr lang="ru-RU" sz="2000" b="1" dirty="0"/>
              <a:t> </a:t>
            </a:r>
            <a:r>
              <a:rPr lang="ru-RU" sz="2000" b="1" dirty="0" err="1"/>
              <a:t>функцій</a:t>
            </a:r>
            <a:r>
              <a:rPr lang="ru-RU" sz="2000" b="1" dirty="0"/>
              <a:t> </a:t>
            </a:r>
            <a:r>
              <a:rPr lang="ru-RU" sz="2000" b="1" dirty="0" err="1"/>
              <a:t>життєво</a:t>
            </a:r>
            <a:r>
              <a:rPr lang="ru-RU" sz="2000" b="1" dirty="0"/>
              <a:t> </a:t>
            </a:r>
            <a:r>
              <a:rPr lang="ru-RU" sz="2000" b="1" dirty="0" err="1"/>
              <a:t>важливих</a:t>
            </a:r>
            <a:r>
              <a:rPr lang="ru-RU" sz="2000" b="1" dirty="0"/>
              <a:t> </a:t>
            </a:r>
            <a:r>
              <a:rPr lang="ru-RU" sz="2000" b="1" dirty="0" err="1"/>
              <a:t>органів</a:t>
            </a:r>
            <a:r>
              <a:rPr lang="ru-RU" sz="2000" b="1" dirty="0" smtClean="0"/>
              <a:t>.</a:t>
            </a:r>
          </a:p>
          <a:p>
            <a:pPr algn="just"/>
            <a:endParaRPr lang="ru-RU" sz="2000" b="1" dirty="0"/>
          </a:p>
          <a:p>
            <a:pPr algn="just"/>
            <a:r>
              <a:rPr lang="ru-RU" sz="2000" b="1" dirty="0" err="1">
                <a:solidFill>
                  <a:srgbClr val="FF0000"/>
                </a:solidFill>
              </a:rPr>
              <a:t>Ключові</a:t>
            </a:r>
            <a:r>
              <a:rPr lang="ru-RU" sz="2000" b="1" dirty="0">
                <a:solidFill>
                  <a:srgbClr val="FF0000"/>
                </a:solidFill>
              </a:rPr>
              <a:t> характеристики: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000" b="1" dirty="0" err="1">
                <a:solidFill>
                  <a:srgbClr val="FF0000"/>
                </a:solidFill>
              </a:rPr>
              <a:t>Гіпоперфузія</a:t>
            </a:r>
            <a:r>
              <a:rPr lang="ru-RU" sz="2000" b="1" dirty="0"/>
              <a:t>: через </a:t>
            </a:r>
            <a:r>
              <a:rPr lang="ru-RU" sz="2000" b="1" dirty="0" err="1"/>
              <a:t>дефіцит</a:t>
            </a:r>
            <a:r>
              <a:rPr lang="ru-RU" sz="2000" b="1" dirty="0"/>
              <a:t> </a:t>
            </a:r>
            <a:r>
              <a:rPr lang="ru-RU" sz="2000" b="1" dirty="0" err="1"/>
              <a:t>об'єму</a:t>
            </a:r>
            <a:r>
              <a:rPr lang="ru-RU" sz="2000" b="1" dirty="0"/>
              <a:t> </a:t>
            </a:r>
            <a:r>
              <a:rPr lang="ru-RU" sz="2000" b="1" dirty="0" err="1"/>
              <a:t>циркулюючої</a:t>
            </a:r>
            <a:r>
              <a:rPr lang="ru-RU" sz="2000" b="1" dirty="0"/>
              <a:t> </a:t>
            </a:r>
            <a:r>
              <a:rPr lang="ru-RU" sz="2000" b="1" dirty="0" err="1"/>
              <a:t>крові</a:t>
            </a:r>
            <a:r>
              <a:rPr lang="ru-RU" sz="2000" b="1" dirty="0"/>
              <a:t> (ОЦК) та </a:t>
            </a:r>
            <a:r>
              <a:rPr lang="ru-RU" sz="2000" b="1" dirty="0" err="1"/>
              <a:t>падіння</a:t>
            </a:r>
            <a:r>
              <a:rPr lang="ru-RU" sz="2000" b="1" dirty="0"/>
              <a:t> </a:t>
            </a:r>
            <a:r>
              <a:rPr lang="ru-RU" sz="2000" b="1" dirty="0" err="1"/>
              <a:t>артеріального</a:t>
            </a:r>
            <a:r>
              <a:rPr lang="ru-RU" sz="2000" b="1" dirty="0"/>
              <a:t> </a:t>
            </a:r>
            <a:r>
              <a:rPr lang="ru-RU" sz="2000" b="1" dirty="0" err="1"/>
              <a:t>тиску</a:t>
            </a:r>
            <a:r>
              <a:rPr lang="ru-RU" sz="2000" b="1" dirty="0"/>
              <a:t> </a:t>
            </a:r>
            <a:r>
              <a:rPr lang="ru-RU" sz="2000" b="1" dirty="0" err="1"/>
              <a:t>тканини</a:t>
            </a:r>
            <a:r>
              <a:rPr lang="ru-RU" sz="2000" b="1" dirty="0"/>
              <a:t> </a:t>
            </a:r>
            <a:r>
              <a:rPr lang="ru-RU" sz="2000" b="1" dirty="0" err="1"/>
              <a:t>перестають</a:t>
            </a:r>
            <a:r>
              <a:rPr lang="ru-RU" sz="2000" b="1" dirty="0"/>
              <a:t> </a:t>
            </a:r>
            <a:r>
              <a:rPr lang="ru-RU" sz="2000" b="1" dirty="0" err="1"/>
              <a:t>отримувати</a:t>
            </a:r>
            <a:r>
              <a:rPr lang="ru-RU" sz="2000" b="1" dirty="0"/>
              <a:t> </a:t>
            </a:r>
            <a:r>
              <a:rPr lang="ru-RU" sz="2000" b="1" dirty="0" err="1"/>
              <a:t>достатню</a:t>
            </a:r>
            <a:r>
              <a:rPr lang="ru-RU" sz="2000" b="1" dirty="0"/>
              <a:t> </a:t>
            </a:r>
            <a:r>
              <a:rPr lang="ru-RU" sz="2000" b="1" dirty="0" err="1"/>
              <a:t>кількість</a:t>
            </a:r>
            <a:r>
              <a:rPr lang="ru-RU" sz="2000" b="1" dirty="0"/>
              <a:t> </a:t>
            </a:r>
            <a:r>
              <a:rPr lang="ru-RU" sz="2000" b="1" dirty="0" err="1"/>
              <a:t>кисню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призводить</a:t>
            </a:r>
            <a:r>
              <a:rPr lang="ru-RU" sz="2000" b="1" dirty="0"/>
              <a:t> до </a:t>
            </a:r>
            <a:r>
              <a:rPr lang="ru-RU" sz="2000" b="1" dirty="0" err="1"/>
              <a:t>гіпоксії</a:t>
            </a:r>
            <a:r>
              <a:rPr lang="ru-RU" sz="2000" b="1" dirty="0"/>
              <a:t> та </a:t>
            </a:r>
            <a:r>
              <a:rPr lang="ru-RU" sz="2000" b="1" dirty="0" err="1"/>
              <a:t>метаболічного</a:t>
            </a:r>
            <a:r>
              <a:rPr lang="ru-RU" sz="2000" b="1" dirty="0"/>
              <a:t> ацидозу.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000" b="1" dirty="0" err="1">
                <a:solidFill>
                  <a:srgbClr val="FF0000"/>
                </a:solidFill>
              </a:rPr>
              <a:t>Клінічні</a:t>
            </a:r>
            <a:r>
              <a:rPr lang="ru-RU" sz="2000" b="1" dirty="0">
                <a:solidFill>
                  <a:srgbClr val="FF0000"/>
                </a:solidFill>
              </a:rPr>
              <a:t> прояви</a:t>
            </a:r>
            <a:r>
              <a:rPr lang="ru-RU" sz="2000" b="1" dirty="0"/>
              <a:t>: </a:t>
            </a:r>
            <a:r>
              <a:rPr lang="ru-RU" sz="2000" b="1" dirty="0" err="1"/>
              <a:t>супроводжується</a:t>
            </a:r>
            <a:r>
              <a:rPr lang="ru-RU" sz="2000" b="1" dirty="0"/>
              <a:t> </a:t>
            </a:r>
            <a:r>
              <a:rPr lang="ru-RU" sz="2000" b="1" dirty="0" err="1"/>
              <a:t>вираженими</a:t>
            </a:r>
            <a:r>
              <a:rPr lang="ru-RU" sz="2000" b="1" dirty="0"/>
              <a:t> </a:t>
            </a:r>
            <a:r>
              <a:rPr lang="ru-RU" sz="2000" b="1" dirty="0" err="1"/>
              <a:t>розладами</a:t>
            </a:r>
            <a:r>
              <a:rPr lang="ru-RU" sz="2000" b="1" dirty="0"/>
              <a:t> </a:t>
            </a:r>
            <a:r>
              <a:rPr lang="ru-RU" sz="2000" b="1" dirty="0" err="1"/>
              <a:t>центральної</a:t>
            </a:r>
            <a:r>
              <a:rPr lang="ru-RU" sz="2000" b="1" dirty="0"/>
              <a:t> </a:t>
            </a:r>
            <a:r>
              <a:rPr lang="ru-RU" sz="2000" b="1" dirty="0" err="1"/>
              <a:t>гемодинаміки</a:t>
            </a:r>
            <a:r>
              <a:rPr lang="ru-RU" sz="2000" b="1" dirty="0"/>
              <a:t> (</a:t>
            </a:r>
            <a:r>
              <a:rPr lang="ru-RU" sz="2000" b="1" dirty="0" err="1"/>
              <a:t>артеріальна</a:t>
            </a:r>
            <a:r>
              <a:rPr lang="ru-RU" sz="2000" b="1" dirty="0"/>
              <a:t> </a:t>
            </a:r>
            <a:r>
              <a:rPr lang="ru-RU" sz="2000" b="1" dirty="0" err="1"/>
              <a:t>гіпотензія</a:t>
            </a:r>
            <a:r>
              <a:rPr lang="ru-RU" sz="2000" b="1" dirty="0"/>
              <a:t>, </a:t>
            </a:r>
            <a:r>
              <a:rPr lang="ru-RU" sz="2000" b="1" dirty="0" err="1"/>
              <a:t>тахікардія</a:t>
            </a:r>
            <a:r>
              <a:rPr lang="ru-RU" sz="2000" b="1" dirty="0"/>
              <a:t>) та </a:t>
            </a:r>
            <a:r>
              <a:rPr lang="ru-RU" sz="2000" b="1" dirty="0" err="1"/>
              <a:t>зовнішнього</a:t>
            </a:r>
            <a:r>
              <a:rPr lang="ru-RU" sz="2000" b="1" dirty="0"/>
              <a:t> </a:t>
            </a:r>
            <a:r>
              <a:rPr lang="ru-RU" sz="2000" b="1" dirty="0" err="1"/>
              <a:t>дихання</a:t>
            </a:r>
            <a:r>
              <a:rPr lang="ru-RU" sz="2000" b="1" dirty="0"/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FF0000"/>
                </a:solidFill>
              </a:rPr>
              <a:t>Межа </a:t>
            </a:r>
            <a:r>
              <a:rPr lang="ru-RU" sz="2000" b="1" dirty="0" err="1">
                <a:solidFill>
                  <a:srgbClr val="FF0000"/>
                </a:solidFill>
              </a:rPr>
              <a:t>компенсації</a:t>
            </a:r>
            <a:r>
              <a:rPr lang="ru-RU" sz="2000" b="1" dirty="0">
                <a:solidFill>
                  <a:srgbClr val="FF0000"/>
                </a:solidFill>
              </a:rPr>
              <a:t>: </a:t>
            </a:r>
            <a:r>
              <a:rPr lang="ru-RU" sz="2000" b="1" dirty="0" err="1"/>
              <a:t>травматичний</a:t>
            </a:r>
            <a:r>
              <a:rPr lang="ru-RU" sz="2000" b="1" dirty="0"/>
              <a:t> шок </a:t>
            </a:r>
            <a:r>
              <a:rPr lang="ru-RU" sz="2000" b="1" dirty="0" err="1"/>
              <a:t>розглядається</a:t>
            </a:r>
            <a:r>
              <a:rPr lang="ru-RU" sz="2000" b="1" dirty="0"/>
              <a:t> як </a:t>
            </a:r>
            <a:r>
              <a:rPr lang="ru-RU" sz="2000" b="1" dirty="0" err="1"/>
              <a:t>ускладнення</a:t>
            </a:r>
            <a:r>
              <a:rPr lang="ru-RU" sz="2000" b="1" dirty="0"/>
              <a:t> </a:t>
            </a:r>
            <a:r>
              <a:rPr lang="ru-RU" sz="2000" b="1" dirty="0" err="1"/>
              <a:t>травми</a:t>
            </a:r>
            <a:r>
              <a:rPr lang="ru-RU" sz="2000" b="1" dirty="0"/>
              <a:t>, </a:t>
            </a:r>
            <a:r>
              <a:rPr lang="ru-RU" sz="2000" b="1" dirty="0" err="1"/>
              <a:t>інтенсивність</a:t>
            </a:r>
            <a:r>
              <a:rPr lang="ru-RU" sz="2000" b="1" dirty="0"/>
              <a:t> </a:t>
            </a:r>
            <a:r>
              <a:rPr lang="ru-RU" sz="2000" b="1" dirty="0" err="1"/>
              <a:t>якої</a:t>
            </a:r>
            <a:r>
              <a:rPr lang="ru-RU" sz="2000" b="1" dirty="0"/>
              <a:t> </a:t>
            </a:r>
            <a:r>
              <a:rPr lang="ru-RU" sz="2000" b="1" dirty="0" err="1"/>
              <a:t>перевищує</a:t>
            </a:r>
            <a:r>
              <a:rPr lang="ru-RU" sz="2000" b="1" dirty="0"/>
              <a:t> </a:t>
            </a:r>
            <a:r>
              <a:rPr lang="ru-RU" sz="2000" b="1" dirty="0" err="1"/>
              <a:t>природні</a:t>
            </a:r>
            <a:r>
              <a:rPr lang="ru-RU" sz="2000" b="1" dirty="0"/>
              <a:t> </a:t>
            </a:r>
            <a:r>
              <a:rPr lang="ru-RU" sz="2000" b="1" dirty="0" err="1"/>
              <a:t>адаптаційно-захисні</a:t>
            </a:r>
            <a:r>
              <a:rPr lang="ru-RU" sz="2000" b="1" dirty="0"/>
              <a:t> </a:t>
            </a:r>
            <a:r>
              <a:rPr lang="ru-RU" sz="2000" b="1" dirty="0" err="1"/>
              <a:t>можливості</a:t>
            </a:r>
            <a:r>
              <a:rPr lang="ru-RU" sz="2000" b="1" dirty="0"/>
              <a:t> </a:t>
            </a:r>
            <a:r>
              <a:rPr lang="ru-RU" sz="2000" b="1" dirty="0" err="1"/>
              <a:t>організму</a:t>
            </a:r>
            <a:r>
              <a:rPr lang="ru-RU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9301175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37881" y="218941"/>
            <a:ext cx="8461420" cy="7417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Особливості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патогенезу та </a:t>
            </a:r>
            <a:r>
              <a:rPr lang="ru-RU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детермінанти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травматичного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шоку</a:t>
            </a:r>
          </a:p>
          <a:p>
            <a:pPr algn="just"/>
            <a:r>
              <a:rPr lang="ru-RU" sz="2000" dirty="0"/>
              <a:t>Попри те,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крововтрата</a:t>
            </a:r>
            <a:r>
              <a:rPr lang="ru-RU" sz="2000" dirty="0"/>
              <a:t> </a:t>
            </a:r>
            <a:r>
              <a:rPr lang="ru-RU" sz="2000" dirty="0" err="1"/>
              <a:t>відіграє</a:t>
            </a:r>
            <a:r>
              <a:rPr lang="ru-RU" sz="2000" dirty="0"/>
              <a:t> </a:t>
            </a:r>
            <a:r>
              <a:rPr lang="ru-RU" sz="2000" dirty="0" err="1"/>
              <a:t>провідну</a:t>
            </a:r>
            <a:r>
              <a:rPr lang="ru-RU" sz="2000" dirty="0"/>
              <a:t> роль у </a:t>
            </a:r>
            <a:r>
              <a:rPr lang="ru-RU" sz="2000" dirty="0" err="1"/>
              <a:t>розвитку</a:t>
            </a:r>
            <a:r>
              <a:rPr lang="ru-RU" sz="2000" dirty="0"/>
              <a:t> шоку, </a:t>
            </a:r>
            <a:r>
              <a:rPr lang="ru-RU" sz="2000" b="1" dirty="0" err="1">
                <a:solidFill>
                  <a:srgbClr val="FF0000"/>
                </a:solidFill>
              </a:rPr>
              <a:t>травматичний</a:t>
            </a:r>
            <a:r>
              <a:rPr lang="ru-RU" sz="2000" b="1" dirty="0">
                <a:solidFill>
                  <a:srgbClr val="FF0000"/>
                </a:solidFill>
              </a:rPr>
              <a:t> шок не є </a:t>
            </a:r>
            <a:r>
              <a:rPr lang="ru-RU" sz="2000" b="1" dirty="0" err="1">
                <a:solidFill>
                  <a:srgbClr val="FF0000"/>
                </a:solidFill>
              </a:rPr>
              <a:t>тотожним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геморагічному</a:t>
            </a:r>
            <a:r>
              <a:rPr lang="ru-RU" sz="2000" dirty="0"/>
              <a:t>. </a:t>
            </a:r>
            <a:r>
              <a:rPr lang="ru-RU" sz="2000" dirty="0" err="1"/>
              <a:t>Травматичний</a:t>
            </a:r>
            <a:r>
              <a:rPr lang="ru-RU" sz="2000" dirty="0"/>
              <a:t> шок </a:t>
            </a:r>
            <a:r>
              <a:rPr lang="ru-RU" sz="2000" dirty="0" err="1"/>
              <a:t>завжди</a:t>
            </a:r>
            <a:r>
              <a:rPr lang="ru-RU" sz="2000" dirty="0"/>
              <a:t> </a:t>
            </a:r>
            <a:r>
              <a:rPr lang="ru-RU" sz="2000" dirty="0" err="1"/>
              <a:t>протікає</a:t>
            </a:r>
            <a:r>
              <a:rPr lang="ru-RU" sz="2000" dirty="0"/>
              <a:t> </a:t>
            </a:r>
            <a:r>
              <a:rPr lang="ru-RU" sz="2000" dirty="0" err="1"/>
              <a:t>тяжче</a:t>
            </a:r>
            <a:r>
              <a:rPr lang="ru-RU" sz="2000" dirty="0"/>
              <a:t>, </a:t>
            </a:r>
            <a:r>
              <a:rPr lang="ru-RU" sz="2000" dirty="0" err="1"/>
              <a:t>ніж</a:t>
            </a:r>
            <a:r>
              <a:rPr lang="ru-RU" sz="2000" dirty="0"/>
              <a:t> </a:t>
            </a:r>
            <a:r>
              <a:rPr lang="ru-RU" sz="2000" dirty="0" err="1"/>
              <a:t>ізольована</a:t>
            </a:r>
            <a:r>
              <a:rPr lang="ru-RU" sz="2000" dirty="0"/>
              <a:t> </a:t>
            </a:r>
            <a:r>
              <a:rPr lang="ru-RU" sz="2000" dirty="0" err="1"/>
              <a:t>крововтрата</a:t>
            </a:r>
            <a:r>
              <a:rPr lang="ru-RU" sz="2000" dirty="0"/>
              <a:t> в </a:t>
            </a:r>
            <a:r>
              <a:rPr lang="ru-RU" sz="2000" dirty="0" err="1"/>
              <a:t>аналогічному</a:t>
            </a:r>
            <a:r>
              <a:rPr lang="ru-RU" sz="2000" dirty="0"/>
              <a:t> </a:t>
            </a:r>
            <a:r>
              <a:rPr lang="ru-RU" sz="2000" dirty="0" err="1"/>
              <a:t>об’ємі</a:t>
            </a:r>
            <a:r>
              <a:rPr lang="ru-RU" sz="2000" dirty="0" smtClean="0"/>
              <a:t>.</a:t>
            </a:r>
            <a:endParaRPr lang="uk-UA" sz="2000" dirty="0"/>
          </a:p>
          <a:p>
            <a:pPr algn="just"/>
            <a:endParaRPr lang="uk-UA" sz="2000" dirty="0" smtClean="0"/>
          </a:p>
          <a:p>
            <a:pPr algn="just"/>
            <a:r>
              <a:rPr lang="ru-RU" sz="2000" b="1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Фактори</a:t>
            </a:r>
            <a:r>
              <a:rPr lang="ru-RU" sz="2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b="1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2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відрізняють</a:t>
            </a:r>
            <a:r>
              <a:rPr lang="ru-RU" sz="2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травматичний</a:t>
            </a:r>
            <a:r>
              <a:rPr lang="ru-RU" sz="2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шок </a:t>
            </a:r>
            <a:r>
              <a:rPr lang="ru-RU" sz="2000" b="1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</a:t>
            </a:r>
            <a:r>
              <a:rPr lang="ru-RU" sz="2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геморагічного</a:t>
            </a:r>
            <a:endParaRPr lang="ru-RU" sz="2000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000" dirty="0" err="1"/>
              <a:t>Окрім</a:t>
            </a:r>
            <a:r>
              <a:rPr lang="ru-RU" sz="2000" dirty="0"/>
              <a:t> </a:t>
            </a:r>
            <a:r>
              <a:rPr lang="ru-RU" sz="2000" dirty="0" err="1"/>
              <a:t>дефіциту</a:t>
            </a:r>
            <a:r>
              <a:rPr lang="ru-RU" sz="2000" dirty="0"/>
              <a:t> </a:t>
            </a:r>
            <a:r>
              <a:rPr lang="ru-RU" sz="2000" dirty="0" err="1"/>
              <a:t>об'єму</a:t>
            </a:r>
            <a:r>
              <a:rPr lang="ru-RU" sz="2000" dirty="0"/>
              <a:t> </a:t>
            </a:r>
            <a:r>
              <a:rPr lang="ru-RU" sz="2000" dirty="0" err="1"/>
              <a:t>циркулюючої</a:t>
            </a:r>
            <a:r>
              <a:rPr lang="ru-RU" sz="2000" dirty="0"/>
              <a:t> </a:t>
            </a:r>
            <a:r>
              <a:rPr lang="ru-RU" sz="2000" dirty="0" err="1"/>
              <a:t>крові</a:t>
            </a:r>
            <a:r>
              <a:rPr lang="ru-RU" sz="2000" dirty="0"/>
              <a:t> (ОЦК), на стан </a:t>
            </a:r>
            <a:r>
              <a:rPr lang="ru-RU" sz="2000" dirty="0" err="1"/>
              <a:t>постраждалого</a:t>
            </a:r>
            <a:r>
              <a:rPr lang="ru-RU" sz="2000" dirty="0"/>
              <a:t> </a:t>
            </a:r>
            <a:r>
              <a:rPr lang="ru-RU" sz="2000" dirty="0" err="1"/>
              <a:t>впливають</a:t>
            </a:r>
            <a:r>
              <a:rPr lang="ru-RU" sz="2000" dirty="0"/>
              <a:t> </a:t>
            </a:r>
            <a:r>
              <a:rPr lang="ru-RU" sz="2000" dirty="0" err="1"/>
              <a:t>такі</a:t>
            </a:r>
            <a:r>
              <a:rPr lang="ru-RU" sz="2000" dirty="0"/>
              <a:t> </a:t>
            </a:r>
            <a:r>
              <a:rPr lang="ru-RU" sz="2000" dirty="0" err="1"/>
              <a:t>патогенні</a:t>
            </a:r>
            <a:r>
              <a:rPr lang="ru-RU" sz="2000" dirty="0"/>
              <a:t> </a:t>
            </a:r>
            <a:r>
              <a:rPr lang="ru-RU" sz="2000" dirty="0" err="1"/>
              <a:t>чинники</a:t>
            </a:r>
            <a:r>
              <a:rPr lang="ru-RU" sz="2000" dirty="0"/>
              <a:t>: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b="1" dirty="0" err="1">
                <a:solidFill>
                  <a:srgbClr val="FF0000"/>
                </a:solidFill>
              </a:rPr>
              <a:t>Больова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агресія</a:t>
            </a:r>
            <a:r>
              <a:rPr lang="ru-RU" sz="2000" b="1" dirty="0">
                <a:solidFill>
                  <a:srgbClr val="FF0000"/>
                </a:solidFill>
              </a:rPr>
              <a:t>: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/>
              <a:t>масивна</a:t>
            </a:r>
            <a:r>
              <a:rPr lang="ru-RU" sz="2000" dirty="0"/>
              <a:t> </a:t>
            </a:r>
            <a:r>
              <a:rPr lang="ru-RU" sz="2000" dirty="0" err="1"/>
              <a:t>аферентна</a:t>
            </a:r>
            <a:r>
              <a:rPr lang="ru-RU" sz="2000" dirty="0"/>
              <a:t> </a:t>
            </a:r>
            <a:r>
              <a:rPr lang="ru-RU" sz="2000" dirty="0" err="1"/>
              <a:t>імпульсація</a:t>
            </a:r>
            <a:r>
              <a:rPr lang="ru-RU" sz="2000" dirty="0"/>
              <a:t> (</a:t>
            </a:r>
            <a:r>
              <a:rPr lang="ru-RU" sz="2000" dirty="0" err="1"/>
              <a:t>сильний</a:t>
            </a:r>
            <a:r>
              <a:rPr lang="ru-RU" sz="2000" dirty="0"/>
              <a:t> </a:t>
            </a:r>
            <a:r>
              <a:rPr lang="ru-RU" sz="2000" dirty="0" err="1"/>
              <a:t>біль</a:t>
            </a:r>
            <a:r>
              <a:rPr lang="ru-RU" sz="2000" dirty="0"/>
              <a:t>) з </a:t>
            </a:r>
            <a:r>
              <a:rPr lang="ru-RU" sz="2000" dirty="0" err="1"/>
              <a:t>місця</a:t>
            </a:r>
            <a:r>
              <a:rPr lang="ru-RU" sz="2000" dirty="0"/>
              <a:t> </a:t>
            </a:r>
            <a:r>
              <a:rPr lang="ru-RU" sz="2000" dirty="0" err="1"/>
              <a:t>травми</a:t>
            </a:r>
            <a:r>
              <a:rPr lang="ru-RU" sz="2000" dirty="0"/>
              <a:t>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виснажує</a:t>
            </a:r>
            <a:r>
              <a:rPr lang="ru-RU" sz="2000" dirty="0"/>
              <a:t> </a:t>
            </a:r>
            <a:r>
              <a:rPr lang="ru-RU" sz="2000" dirty="0" err="1"/>
              <a:t>нервову</a:t>
            </a:r>
            <a:r>
              <a:rPr lang="ru-RU" sz="2000" dirty="0"/>
              <a:t> систему.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b="1" dirty="0" err="1">
                <a:solidFill>
                  <a:srgbClr val="FF0000"/>
                </a:solidFill>
              </a:rPr>
              <a:t>Травматична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токсемія</a:t>
            </a:r>
            <a:r>
              <a:rPr lang="ru-RU" sz="2000" b="1" dirty="0">
                <a:solidFill>
                  <a:srgbClr val="FF0000"/>
                </a:solidFill>
              </a:rPr>
              <a:t>: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/>
              <a:t>інтоксикація</a:t>
            </a:r>
            <a:r>
              <a:rPr lang="ru-RU" sz="2000" dirty="0"/>
              <a:t> </a:t>
            </a:r>
            <a:r>
              <a:rPr lang="ru-RU" sz="2000" dirty="0" err="1"/>
              <a:t>організму</a:t>
            </a:r>
            <a:r>
              <a:rPr lang="ru-RU" sz="2000" dirty="0"/>
              <a:t> продуктами </a:t>
            </a:r>
            <a:r>
              <a:rPr lang="ru-RU" sz="2000" dirty="0" err="1"/>
              <a:t>розпаду</a:t>
            </a:r>
            <a:r>
              <a:rPr lang="ru-RU" sz="2000" dirty="0"/>
              <a:t> </a:t>
            </a:r>
            <a:r>
              <a:rPr lang="ru-RU" sz="2000" dirty="0" err="1"/>
              <a:t>ішемізованих</a:t>
            </a:r>
            <a:r>
              <a:rPr lang="ru-RU" sz="2000" dirty="0"/>
              <a:t> та </a:t>
            </a:r>
            <a:r>
              <a:rPr lang="ru-RU" sz="2000" dirty="0" err="1"/>
              <a:t>розтрощених</a:t>
            </a:r>
            <a:r>
              <a:rPr lang="ru-RU" sz="2000" dirty="0"/>
              <a:t> тканин,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потрапляють</a:t>
            </a:r>
            <a:r>
              <a:rPr lang="ru-RU" sz="2000" dirty="0"/>
              <a:t> у </a:t>
            </a:r>
            <a:r>
              <a:rPr lang="ru-RU" sz="2000" dirty="0" err="1"/>
              <a:t>кровотік</a:t>
            </a:r>
            <a:r>
              <a:rPr lang="ru-RU" sz="2000" dirty="0"/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FF0000"/>
                </a:solidFill>
              </a:rPr>
              <a:t>Жирова </a:t>
            </a:r>
            <a:r>
              <a:rPr lang="ru-RU" sz="2000" b="1" dirty="0" err="1">
                <a:solidFill>
                  <a:srgbClr val="FF0000"/>
                </a:solidFill>
              </a:rPr>
              <a:t>емболія</a:t>
            </a:r>
            <a:r>
              <a:rPr lang="ru-RU" sz="2000" b="1" dirty="0">
                <a:solidFill>
                  <a:srgbClr val="FF0000"/>
                </a:solidFill>
              </a:rPr>
              <a:t>: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/>
              <a:t>потрапляння</a:t>
            </a:r>
            <a:r>
              <a:rPr lang="ru-RU" sz="2000" dirty="0"/>
              <a:t> </a:t>
            </a:r>
            <a:r>
              <a:rPr lang="ru-RU" sz="2000" dirty="0" err="1"/>
              <a:t>крапель</a:t>
            </a:r>
            <a:r>
              <a:rPr lang="ru-RU" sz="2000" dirty="0"/>
              <a:t> жиру (</a:t>
            </a:r>
            <a:r>
              <a:rPr lang="ru-RU" sz="2000" dirty="0" err="1"/>
              <a:t>переважно</a:t>
            </a:r>
            <a:r>
              <a:rPr lang="ru-RU" sz="2000" dirty="0"/>
              <a:t> з </a:t>
            </a:r>
            <a:r>
              <a:rPr lang="ru-RU" sz="2000" dirty="0" err="1"/>
              <a:t>кісткового</a:t>
            </a:r>
            <a:r>
              <a:rPr lang="ru-RU" sz="2000" dirty="0"/>
              <a:t> </a:t>
            </a:r>
            <a:r>
              <a:rPr lang="ru-RU" sz="2000" dirty="0" err="1"/>
              <a:t>мозку</a:t>
            </a:r>
            <a:r>
              <a:rPr lang="ru-RU" sz="2000" dirty="0"/>
              <a:t> при переломах </a:t>
            </a:r>
            <a:r>
              <a:rPr lang="ru-RU" sz="2000" dirty="0" err="1"/>
              <a:t>довгих</a:t>
            </a:r>
            <a:r>
              <a:rPr lang="ru-RU" sz="2000" dirty="0"/>
              <a:t> </a:t>
            </a:r>
            <a:r>
              <a:rPr lang="ru-RU" sz="2000" dirty="0" err="1"/>
              <a:t>трубчастих</a:t>
            </a:r>
            <a:r>
              <a:rPr lang="ru-RU" sz="2000" dirty="0"/>
              <a:t> </a:t>
            </a:r>
            <a:r>
              <a:rPr lang="ru-RU" sz="2000" dirty="0" err="1"/>
              <a:t>кісток</a:t>
            </a:r>
            <a:r>
              <a:rPr lang="ru-RU" sz="2000" dirty="0"/>
              <a:t>) у </a:t>
            </a:r>
            <a:r>
              <a:rPr lang="ru-RU" sz="2000" dirty="0" err="1"/>
              <a:t>судинне</a:t>
            </a:r>
            <a:r>
              <a:rPr lang="ru-RU" sz="2000" dirty="0"/>
              <a:t> русло.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b="1" dirty="0" err="1">
                <a:solidFill>
                  <a:srgbClr val="FF0000"/>
                </a:solidFill>
              </a:rPr>
              <a:t>Органна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дисфункція</a:t>
            </a:r>
            <a:r>
              <a:rPr lang="ru-RU" sz="2000" b="1" dirty="0">
                <a:solidFill>
                  <a:srgbClr val="FF0000"/>
                </a:solidFill>
              </a:rPr>
              <a:t>: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/>
              <a:t>безпосереднє</a:t>
            </a:r>
            <a:r>
              <a:rPr lang="ru-RU" sz="2000" dirty="0"/>
              <a:t> </a:t>
            </a:r>
            <a:r>
              <a:rPr lang="ru-RU" sz="2000" dirty="0" err="1"/>
              <a:t>механічне</a:t>
            </a:r>
            <a:r>
              <a:rPr lang="ru-RU" sz="2000" dirty="0"/>
              <a:t> </a:t>
            </a:r>
            <a:r>
              <a:rPr lang="ru-RU" sz="2000" dirty="0" err="1"/>
              <a:t>ушкодження</a:t>
            </a:r>
            <a:r>
              <a:rPr lang="ru-RU" sz="2000" dirty="0"/>
              <a:t> </a:t>
            </a:r>
            <a:r>
              <a:rPr lang="ru-RU" sz="2000" dirty="0" err="1"/>
              <a:t>життєво</a:t>
            </a:r>
            <a:r>
              <a:rPr lang="ru-RU" sz="2000" dirty="0"/>
              <a:t> </a:t>
            </a:r>
            <a:r>
              <a:rPr lang="ru-RU" sz="2000" dirty="0" err="1"/>
              <a:t>важливих</a:t>
            </a:r>
            <a:r>
              <a:rPr lang="ru-RU" sz="2000" dirty="0"/>
              <a:t> </a:t>
            </a:r>
            <a:r>
              <a:rPr lang="ru-RU" sz="2000" dirty="0" err="1"/>
              <a:t>органів</a:t>
            </a:r>
            <a:r>
              <a:rPr lang="ru-RU" sz="2000" dirty="0"/>
              <a:t>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призводить</a:t>
            </a:r>
            <a:r>
              <a:rPr lang="ru-RU" sz="2000" dirty="0"/>
              <a:t> до </a:t>
            </a:r>
            <a:r>
              <a:rPr lang="ru-RU" sz="2000" dirty="0" err="1"/>
              <a:t>негайного</a:t>
            </a:r>
            <a:r>
              <a:rPr lang="ru-RU" sz="2000" dirty="0"/>
              <a:t> </a:t>
            </a:r>
            <a:r>
              <a:rPr lang="ru-RU" sz="2000" dirty="0" err="1"/>
              <a:t>розладу</a:t>
            </a:r>
            <a:r>
              <a:rPr lang="ru-RU" sz="2000" dirty="0"/>
              <a:t> </a:t>
            </a:r>
            <a:r>
              <a:rPr lang="ru-RU" sz="2000" dirty="0" err="1"/>
              <a:t>їхніх</a:t>
            </a:r>
            <a:r>
              <a:rPr lang="ru-RU" sz="2000" dirty="0"/>
              <a:t> </a:t>
            </a:r>
            <a:r>
              <a:rPr lang="ru-RU" sz="2000" dirty="0" err="1"/>
              <a:t>функцій</a:t>
            </a:r>
            <a:r>
              <a:rPr lang="ru-RU" sz="2000" dirty="0"/>
              <a:t>.</a:t>
            </a:r>
          </a:p>
          <a:p>
            <a:pPr algn="just"/>
            <a:endParaRPr lang="uk-UA" sz="2000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949027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6366" y="367733"/>
            <a:ext cx="8577330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err="1">
                <a:solidFill>
                  <a:srgbClr val="FF0000"/>
                </a:solidFill>
              </a:rPr>
              <a:t>Етіологія</a:t>
            </a:r>
            <a:r>
              <a:rPr lang="ru-RU" sz="2800" b="1" dirty="0">
                <a:solidFill>
                  <a:srgbClr val="FF0000"/>
                </a:solidFill>
              </a:rPr>
              <a:t> та </a:t>
            </a:r>
            <a:r>
              <a:rPr lang="ru-RU" sz="2800" b="1" dirty="0" err="1">
                <a:solidFill>
                  <a:srgbClr val="FF0000"/>
                </a:solidFill>
              </a:rPr>
              <a:t>умови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solidFill>
                  <a:srgbClr val="FF0000"/>
                </a:solidFill>
              </a:rPr>
              <a:t>розвитку</a:t>
            </a:r>
            <a:endParaRPr lang="ru-RU" sz="2800" b="1" dirty="0">
              <a:solidFill>
                <a:srgbClr val="FF0000"/>
              </a:solidFill>
            </a:endParaRPr>
          </a:p>
          <a:p>
            <a:pPr algn="just"/>
            <a:r>
              <a:rPr lang="ru-RU" sz="2000" dirty="0" err="1"/>
              <a:t>Травматичний</a:t>
            </a:r>
            <a:r>
              <a:rPr lang="ru-RU" sz="2000" dirty="0"/>
              <a:t> шок </a:t>
            </a:r>
            <a:r>
              <a:rPr lang="ru-RU" sz="2000" dirty="0" err="1"/>
              <a:t>може</a:t>
            </a:r>
            <a:r>
              <a:rPr lang="ru-RU" sz="2000" dirty="0"/>
              <a:t> бути </a:t>
            </a:r>
            <a:r>
              <a:rPr lang="ru-RU" sz="2000" dirty="0" err="1"/>
              <a:t>спровокований</a:t>
            </a:r>
            <a:r>
              <a:rPr lang="ru-RU" sz="2000" dirty="0"/>
              <a:t> широким спектром </a:t>
            </a:r>
            <a:r>
              <a:rPr lang="ru-RU" sz="2000" dirty="0" err="1"/>
              <a:t>чинників</a:t>
            </a:r>
            <a:r>
              <a:rPr lang="ru-RU" sz="2000" dirty="0"/>
              <a:t>: </a:t>
            </a:r>
            <a:r>
              <a:rPr lang="ru-RU" sz="2000" dirty="0" err="1"/>
              <a:t>пораненнями</a:t>
            </a:r>
            <a:r>
              <a:rPr lang="ru-RU" sz="2000" dirty="0"/>
              <a:t>, переломами, </a:t>
            </a:r>
            <a:r>
              <a:rPr lang="ru-RU" sz="2000" dirty="0" err="1"/>
              <a:t>відмороженнями</a:t>
            </a:r>
            <a:r>
              <a:rPr lang="ru-RU" sz="2000" dirty="0"/>
              <a:t>, </a:t>
            </a:r>
            <a:r>
              <a:rPr lang="ru-RU" sz="2000" dirty="0" err="1"/>
              <a:t>розтрощенням</a:t>
            </a:r>
            <a:r>
              <a:rPr lang="ru-RU" sz="2000" dirty="0"/>
              <a:t> </a:t>
            </a:r>
            <a:r>
              <a:rPr lang="ru-RU" sz="2000" dirty="0" err="1"/>
              <a:t>кінцівок</a:t>
            </a:r>
            <a:r>
              <a:rPr lang="ru-RU" sz="2000" dirty="0"/>
              <a:t>, </a:t>
            </a:r>
            <a:r>
              <a:rPr lang="ru-RU" sz="2000" dirty="0" err="1"/>
              <a:t>ушкодженням</a:t>
            </a:r>
            <a:r>
              <a:rPr lang="ru-RU" sz="2000" dirty="0"/>
              <a:t> </a:t>
            </a:r>
            <a:r>
              <a:rPr lang="ru-RU" sz="2000" dirty="0" err="1"/>
              <a:t>внутрішніх</a:t>
            </a:r>
            <a:r>
              <a:rPr lang="ru-RU" sz="2000" dirty="0"/>
              <a:t> </a:t>
            </a:r>
            <a:r>
              <a:rPr lang="ru-RU" sz="2000" dirty="0" err="1"/>
              <a:t>органів</a:t>
            </a:r>
            <a:r>
              <a:rPr lang="ru-RU" sz="2000" dirty="0"/>
              <a:t> </a:t>
            </a:r>
            <a:r>
              <a:rPr lang="ru-RU" sz="2000" dirty="0" err="1"/>
              <a:t>або</a:t>
            </a:r>
            <a:r>
              <a:rPr lang="ru-RU" sz="2000" dirty="0"/>
              <a:t> </a:t>
            </a:r>
            <a:r>
              <a:rPr lang="ru-RU" sz="2000" dirty="0" err="1"/>
              <a:t>агресивними</a:t>
            </a:r>
            <a:r>
              <a:rPr lang="ru-RU" sz="2000" dirty="0"/>
              <a:t> </a:t>
            </a:r>
            <a:r>
              <a:rPr lang="ru-RU" sz="2000" dirty="0" err="1"/>
              <a:t>хірургічними</a:t>
            </a:r>
            <a:r>
              <a:rPr lang="ru-RU" sz="2000" dirty="0"/>
              <a:t> </a:t>
            </a:r>
            <a:r>
              <a:rPr lang="ru-RU" sz="2000" dirty="0" err="1"/>
              <a:t>втручаннями</a:t>
            </a:r>
            <a:r>
              <a:rPr lang="ru-RU" sz="2000" dirty="0"/>
              <a:t>.</a:t>
            </a:r>
          </a:p>
          <a:p>
            <a:pPr algn="just"/>
            <a:r>
              <a:rPr lang="ru-RU" sz="2000" b="1" dirty="0" err="1">
                <a:solidFill>
                  <a:srgbClr val="FF0000"/>
                </a:solidFill>
              </a:rPr>
              <a:t>Ймовірність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розвитку</a:t>
            </a:r>
            <a:r>
              <a:rPr lang="ru-RU" sz="2000" b="1" dirty="0">
                <a:solidFill>
                  <a:srgbClr val="FF0000"/>
                </a:solidFill>
              </a:rPr>
              <a:t> та </a:t>
            </a:r>
            <a:r>
              <a:rPr lang="ru-RU" sz="2000" b="1" dirty="0" err="1">
                <a:solidFill>
                  <a:srgbClr val="FF0000"/>
                </a:solidFill>
              </a:rPr>
              <a:t>тяжкість</a:t>
            </a:r>
            <a:r>
              <a:rPr lang="ru-RU" sz="2000" b="1" dirty="0">
                <a:solidFill>
                  <a:srgbClr val="FF0000"/>
                </a:solidFill>
              </a:rPr>
              <a:t> шоку </a:t>
            </a:r>
            <a:r>
              <a:rPr lang="ru-RU" sz="2000" b="1" dirty="0" err="1">
                <a:solidFill>
                  <a:srgbClr val="FF0000"/>
                </a:solidFill>
              </a:rPr>
              <a:t>залежать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від</a:t>
            </a:r>
            <a:r>
              <a:rPr lang="ru-RU" sz="2000" b="1" dirty="0">
                <a:solidFill>
                  <a:srgbClr val="FF0000"/>
                </a:solidFill>
              </a:rPr>
              <a:t>:</a:t>
            </a:r>
            <a:endParaRPr lang="ru-RU" sz="2000" dirty="0">
              <a:solidFill>
                <a:srgbClr val="FF0000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b="1" dirty="0" err="1"/>
              <a:t>Параметрів</a:t>
            </a:r>
            <a:r>
              <a:rPr lang="ru-RU" sz="2000" b="1" dirty="0"/>
              <a:t> </a:t>
            </a:r>
            <a:r>
              <a:rPr lang="ru-RU" sz="2000" b="1" dirty="0" err="1"/>
              <a:t>травми</a:t>
            </a:r>
            <a:r>
              <a:rPr lang="ru-RU" sz="2000" b="1" dirty="0"/>
              <a:t>:</a:t>
            </a:r>
            <a:r>
              <a:rPr lang="ru-RU" sz="2000" dirty="0"/>
              <a:t> </a:t>
            </a:r>
            <a:r>
              <a:rPr lang="ru-RU" sz="2000" dirty="0" err="1"/>
              <a:t>сили</a:t>
            </a:r>
            <a:r>
              <a:rPr lang="ru-RU" sz="2000" dirty="0"/>
              <a:t>, характеру та </a:t>
            </a:r>
            <a:r>
              <a:rPr lang="ru-RU" sz="2000" dirty="0" err="1"/>
              <a:t>тривалості</a:t>
            </a:r>
            <a:r>
              <a:rPr lang="ru-RU" sz="2000" dirty="0"/>
              <a:t> </a:t>
            </a:r>
            <a:r>
              <a:rPr lang="ru-RU" sz="2000" dirty="0" err="1"/>
              <a:t>больового</a:t>
            </a:r>
            <a:r>
              <a:rPr lang="ru-RU" sz="2000" dirty="0"/>
              <a:t> </a:t>
            </a:r>
            <a:r>
              <a:rPr lang="ru-RU" sz="2000" dirty="0" err="1"/>
              <a:t>подразнення</a:t>
            </a:r>
            <a:r>
              <a:rPr lang="ru-RU" sz="2000" dirty="0"/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b="1" dirty="0" err="1"/>
              <a:t>Локалізації</a:t>
            </a:r>
            <a:r>
              <a:rPr lang="ru-RU" sz="2000" b="1" dirty="0"/>
              <a:t> </a:t>
            </a:r>
            <a:r>
              <a:rPr lang="ru-RU" sz="2000" b="1" dirty="0" err="1"/>
              <a:t>ушкодження</a:t>
            </a:r>
            <a:r>
              <a:rPr lang="ru-RU" sz="2000" b="1" dirty="0"/>
              <a:t>:</a:t>
            </a:r>
            <a:r>
              <a:rPr lang="ru-RU" sz="2000" dirty="0"/>
              <a:t> </a:t>
            </a:r>
            <a:r>
              <a:rPr lang="ru-RU" sz="2000" dirty="0" err="1"/>
              <a:t>поранення</a:t>
            </a:r>
            <a:r>
              <a:rPr lang="ru-RU" sz="2000" dirty="0"/>
              <a:t> так </a:t>
            </a:r>
            <a:r>
              <a:rPr lang="ru-RU" sz="2000" dirty="0" err="1"/>
              <a:t>званих</a:t>
            </a:r>
            <a:r>
              <a:rPr lang="ru-RU" sz="2000" dirty="0"/>
              <a:t> </a:t>
            </a:r>
            <a:r>
              <a:rPr lang="ru-RU" sz="2000" b="1" dirty="0" err="1"/>
              <a:t>шокогенних</a:t>
            </a:r>
            <a:r>
              <a:rPr lang="ru-RU" sz="2000" b="1" dirty="0"/>
              <a:t> зон</a:t>
            </a:r>
            <a:r>
              <a:rPr lang="ru-RU" sz="2000" dirty="0"/>
              <a:t> (</a:t>
            </a:r>
            <a:r>
              <a:rPr lang="ru-RU" sz="2000" dirty="0" err="1"/>
              <a:t>наприклад</a:t>
            </a:r>
            <a:r>
              <a:rPr lang="ru-RU" sz="2000" dirty="0"/>
              <a:t>, </a:t>
            </a:r>
            <a:r>
              <a:rPr lang="ru-RU" sz="2000" dirty="0" err="1"/>
              <a:t>плевральна</a:t>
            </a:r>
            <a:r>
              <a:rPr lang="ru-RU" sz="2000" dirty="0"/>
              <a:t> </a:t>
            </a:r>
            <a:r>
              <a:rPr lang="ru-RU" sz="2000" dirty="0" err="1"/>
              <a:t>порожнина</a:t>
            </a:r>
            <a:r>
              <a:rPr lang="ru-RU" sz="2000" dirty="0"/>
              <a:t>, </a:t>
            </a:r>
            <a:r>
              <a:rPr lang="ru-RU" sz="2000" dirty="0" err="1"/>
              <a:t>органи</a:t>
            </a:r>
            <a:r>
              <a:rPr lang="ru-RU" sz="2000" dirty="0"/>
              <a:t> малого таза, </a:t>
            </a:r>
            <a:r>
              <a:rPr lang="ru-RU" sz="2000" dirty="0" err="1"/>
              <a:t>великі</a:t>
            </a:r>
            <a:r>
              <a:rPr lang="ru-RU" sz="2000" dirty="0"/>
              <a:t> </a:t>
            </a:r>
            <a:r>
              <a:rPr lang="ru-RU" sz="2000" dirty="0" err="1"/>
              <a:t>суглоби</a:t>
            </a:r>
            <a:r>
              <a:rPr lang="ru-RU" sz="2000" dirty="0"/>
              <a:t>).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b="1" dirty="0"/>
              <a:t>Стану </a:t>
            </a:r>
            <a:r>
              <a:rPr lang="ru-RU" sz="2000" b="1" dirty="0" err="1"/>
              <a:t>організму</a:t>
            </a:r>
            <a:r>
              <a:rPr lang="ru-RU" sz="2000" b="1" dirty="0"/>
              <a:t> (</a:t>
            </a:r>
            <a:r>
              <a:rPr lang="ru-RU" sz="2000" b="1" dirty="0" err="1"/>
              <a:t>преморбідний</a:t>
            </a:r>
            <a:r>
              <a:rPr lang="ru-RU" sz="2000" b="1" dirty="0"/>
              <a:t> фон):</a:t>
            </a:r>
            <a:r>
              <a:rPr lang="ru-RU" sz="2000" dirty="0"/>
              <a:t> </a:t>
            </a:r>
            <a:r>
              <a:rPr lang="ru-RU" sz="2000" dirty="0" err="1"/>
              <a:t>вік</a:t>
            </a:r>
            <a:r>
              <a:rPr lang="ru-RU" sz="2000" dirty="0"/>
              <a:t> </a:t>
            </a:r>
            <a:r>
              <a:rPr lang="ru-RU" sz="2000" dirty="0" err="1"/>
              <a:t>пацієнта</a:t>
            </a:r>
            <a:r>
              <a:rPr lang="ru-RU" sz="2000" dirty="0"/>
              <a:t>, </a:t>
            </a:r>
            <a:r>
              <a:rPr lang="ru-RU" sz="2000" dirty="0" err="1"/>
              <a:t>наявність</a:t>
            </a:r>
            <a:r>
              <a:rPr lang="ru-RU" sz="2000" dirty="0"/>
              <a:t> </a:t>
            </a:r>
            <a:r>
              <a:rPr lang="ru-RU" sz="2000" dirty="0" err="1"/>
              <a:t>супутніх</a:t>
            </a:r>
            <a:r>
              <a:rPr lang="ru-RU" sz="2000" dirty="0"/>
              <a:t> </a:t>
            </a:r>
            <a:r>
              <a:rPr lang="ru-RU" sz="2000" dirty="0" err="1"/>
              <a:t>хронічних</a:t>
            </a:r>
            <a:r>
              <a:rPr lang="ru-RU" sz="2000" dirty="0"/>
              <a:t> хвороб, </a:t>
            </a:r>
            <a:r>
              <a:rPr lang="ru-RU" sz="2000" dirty="0" err="1"/>
              <a:t>фізичне</a:t>
            </a:r>
            <a:r>
              <a:rPr lang="ru-RU" sz="2000" dirty="0"/>
              <a:t> </a:t>
            </a:r>
            <a:r>
              <a:rPr lang="ru-RU" sz="2000" dirty="0" err="1"/>
              <a:t>виснаження</a:t>
            </a:r>
            <a:r>
              <a:rPr lang="ru-RU" sz="2000" dirty="0"/>
              <a:t>, </a:t>
            </a:r>
            <a:r>
              <a:rPr lang="ru-RU" sz="2000" dirty="0" err="1"/>
              <a:t>перевтома</a:t>
            </a:r>
            <a:r>
              <a:rPr lang="ru-RU" sz="2000" dirty="0"/>
              <a:t> </a:t>
            </a:r>
            <a:r>
              <a:rPr lang="ru-RU" sz="2000" dirty="0" err="1"/>
              <a:t>або</a:t>
            </a:r>
            <a:r>
              <a:rPr lang="ru-RU" sz="2000" dirty="0"/>
              <a:t> </a:t>
            </a:r>
            <a:r>
              <a:rPr lang="ru-RU" sz="2000" dirty="0" err="1"/>
              <a:t>переохолодження</a:t>
            </a:r>
            <a:r>
              <a:rPr lang="ru-RU" sz="2000" dirty="0"/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b="1" dirty="0" err="1"/>
              <a:t>Транспортування</a:t>
            </a:r>
            <a:r>
              <a:rPr lang="ru-RU" sz="2000" b="1" dirty="0"/>
              <a:t>:</a:t>
            </a:r>
            <a:r>
              <a:rPr lang="ru-RU" sz="2000" dirty="0"/>
              <a:t> повторна </a:t>
            </a:r>
            <a:r>
              <a:rPr lang="ru-RU" sz="2000" dirty="0" err="1"/>
              <a:t>травматизація</a:t>
            </a:r>
            <a:r>
              <a:rPr lang="ru-RU" sz="2000" dirty="0"/>
              <a:t> </a:t>
            </a:r>
            <a:r>
              <a:rPr lang="ru-RU" sz="2000" dirty="0" err="1"/>
              <a:t>під</a:t>
            </a:r>
            <a:r>
              <a:rPr lang="ru-RU" sz="2000" dirty="0"/>
              <a:t> час </a:t>
            </a:r>
            <a:r>
              <a:rPr lang="ru-RU" sz="2000" dirty="0" err="1"/>
              <a:t>евакуації</a:t>
            </a:r>
            <a:r>
              <a:rPr lang="ru-RU" sz="2000" dirty="0"/>
              <a:t> через </a:t>
            </a:r>
            <a:r>
              <a:rPr lang="ru-RU" sz="2000" dirty="0" err="1"/>
              <a:t>недостатню</a:t>
            </a:r>
            <a:r>
              <a:rPr lang="ru-RU" sz="2000" dirty="0"/>
              <a:t> </a:t>
            </a:r>
            <a:r>
              <a:rPr lang="ru-RU" sz="2000" dirty="0" err="1"/>
              <a:t>іммобілізацію</a:t>
            </a:r>
            <a:r>
              <a:rPr lang="ru-RU" sz="2000" dirty="0"/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b="1" dirty="0" err="1"/>
              <a:t>Комбінованих</a:t>
            </a:r>
            <a:r>
              <a:rPr lang="ru-RU" sz="2000" b="1" dirty="0"/>
              <a:t> </a:t>
            </a:r>
            <a:r>
              <a:rPr lang="ru-RU" sz="2000" b="1" dirty="0" err="1"/>
              <a:t>уражень</a:t>
            </a:r>
            <a:r>
              <a:rPr lang="ru-RU" sz="2000" b="1" dirty="0"/>
              <a:t>:</a:t>
            </a:r>
            <a:r>
              <a:rPr lang="ru-RU" sz="2000" dirty="0"/>
              <a:t> </a:t>
            </a:r>
            <a:r>
              <a:rPr lang="ru-RU" sz="2000" dirty="0" err="1"/>
              <a:t>наявність</a:t>
            </a:r>
            <a:r>
              <a:rPr lang="ru-RU" sz="2000" dirty="0"/>
              <a:t> </a:t>
            </a:r>
            <a:r>
              <a:rPr lang="ru-RU" sz="2000" dirty="0" err="1"/>
              <a:t>додаткових</a:t>
            </a:r>
            <a:r>
              <a:rPr lang="ru-RU" sz="2000" dirty="0"/>
              <a:t> </a:t>
            </a:r>
            <a:r>
              <a:rPr lang="ru-RU" sz="2000" dirty="0" err="1"/>
              <a:t>обтяжувальних</a:t>
            </a:r>
            <a:r>
              <a:rPr lang="ru-RU" sz="2000" dirty="0"/>
              <a:t> </a:t>
            </a:r>
            <a:r>
              <a:rPr lang="ru-RU" sz="2000" dirty="0" err="1"/>
              <a:t>факторів</a:t>
            </a:r>
            <a:r>
              <a:rPr lang="ru-RU" sz="2000" dirty="0"/>
              <a:t> (</a:t>
            </a:r>
            <a:r>
              <a:rPr lang="ru-RU" sz="2000" dirty="0" err="1"/>
              <a:t>наприклад</a:t>
            </a:r>
            <a:r>
              <a:rPr lang="ru-RU" sz="2000" dirty="0"/>
              <a:t>, </a:t>
            </a:r>
            <a:r>
              <a:rPr lang="ru-RU" sz="2000" dirty="0" err="1"/>
              <a:t>поєднання</a:t>
            </a:r>
            <a:r>
              <a:rPr lang="ru-RU" sz="2000" dirty="0"/>
              <a:t> </a:t>
            </a:r>
            <a:r>
              <a:rPr lang="ru-RU" sz="2000" dirty="0" err="1"/>
              <a:t>механічної</a:t>
            </a:r>
            <a:r>
              <a:rPr lang="ru-RU" sz="2000" dirty="0"/>
              <a:t> </a:t>
            </a:r>
            <a:r>
              <a:rPr lang="ru-RU" sz="2000" dirty="0" err="1"/>
              <a:t>травми</a:t>
            </a:r>
            <a:r>
              <a:rPr lang="ru-RU" sz="2000" dirty="0"/>
              <a:t> з </a:t>
            </a:r>
            <a:r>
              <a:rPr lang="ru-RU" sz="2000" dirty="0" err="1"/>
              <a:t>опіками</a:t>
            </a:r>
            <a:r>
              <a:rPr lang="ru-RU" sz="2000" dirty="0"/>
              <a:t> </a:t>
            </a:r>
            <a:r>
              <a:rPr lang="ru-RU" sz="2000" dirty="0" err="1"/>
              <a:t>або</a:t>
            </a:r>
            <a:r>
              <a:rPr lang="ru-RU" sz="2000" dirty="0"/>
              <a:t> </a:t>
            </a:r>
            <a:r>
              <a:rPr lang="ru-RU" sz="2000" dirty="0" err="1"/>
              <a:t>радіоактивним</a:t>
            </a:r>
            <a:r>
              <a:rPr lang="ru-RU" sz="2000" dirty="0"/>
              <a:t> </a:t>
            </a:r>
            <a:r>
              <a:rPr lang="ru-RU" sz="2000" dirty="0" err="1"/>
              <a:t>опроміненням</a:t>
            </a:r>
            <a:r>
              <a:rPr lang="ru-RU" sz="20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00464716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3639" y="419456"/>
            <a:ext cx="8281115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Методика </a:t>
            </a:r>
            <a:r>
              <a:rPr lang="ru-RU" sz="2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обстеження</a:t>
            </a:r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постраждалих</a:t>
            </a:r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із</a:t>
            </a:r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травматичними</a:t>
            </a:r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ушкодженнями</a:t>
            </a:r>
            <a:endParaRPr lang="ru-RU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000" dirty="0"/>
              <a:t>Алгоритм </a:t>
            </a:r>
            <a:r>
              <a:rPr lang="ru-RU" sz="2000" dirty="0" err="1"/>
              <a:t>обстеження</a:t>
            </a:r>
            <a:r>
              <a:rPr lang="ru-RU" sz="2000" dirty="0"/>
              <a:t> </a:t>
            </a:r>
            <a:r>
              <a:rPr lang="ru-RU" sz="2000" dirty="0" err="1"/>
              <a:t>поділяється</a:t>
            </a:r>
            <a:r>
              <a:rPr lang="ru-RU" sz="2000" dirty="0"/>
              <a:t> на </a:t>
            </a:r>
            <a:r>
              <a:rPr lang="ru-RU" sz="2000" dirty="0" err="1"/>
              <a:t>етапи</a:t>
            </a:r>
            <a:r>
              <a:rPr lang="ru-RU" sz="2000" dirty="0"/>
              <a:t>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дозволяють</a:t>
            </a:r>
            <a:r>
              <a:rPr lang="ru-RU" sz="2000" dirty="0"/>
              <a:t> </a:t>
            </a:r>
            <a:r>
              <a:rPr lang="ru-RU" sz="2000" dirty="0" err="1"/>
              <a:t>спочатку</a:t>
            </a:r>
            <a:r>
              <a:rPr lang="ru-RU" sz="2000" dirty="0"/>
              <a:t> </a:t>
            </a:r>
            <a:r>
              <a:rPr lang="ru-RU" sz="2000" dirty="0" err="1"/>
              <a:t>стабілізувати</a:t>
            </a:r>
            <a:r>
              <a:rPr lang="ru-RU" sz="2000" dirty="0"/>
              <a:t> </a:t>
            </a:r>
            <a:r>
              <a:rPr lang="ru-RU" sz="2000" dirty="0" err="1"/>
              <a:t>життєво</a:t>
            </a:r>
            <a:r>
              <a:rPr lang="ru-RU" sz="2000" dirty="0"/>
              <a:t> </a:t>
            </a:r>
            <a:r>
              <a:rPr lang="ru-RU" sz="2000" dirty="0" err="1"/>
              <a:t>важливі</a:t>
            </a:r>
            <a:r>
              <a:rPr lang="ru-RU" sz="2000" dirty="0"/>
              <a:t> </a:t>
            </a:r>
            <a:r>
              <a:rPr lang="ru-RU" sz="2000" dirty="0" err="1"/>
              <a:t>функції</a:t>
            </a:r>
            <a:r>
              <a:rPr lang="ru-RU" sz="2000" dirty="0"/>
              <a:t>, а </a:t>
            </a:r>
            <a:r>
              <a:rPr lang="ru-RU" sz="2000" dirty="0" err="1"/>
              <a:t>потім</a:t>
            </a:r>
            <a:r>
              <a:rPr lang="ru-RU" sz="2000" dirty="0"/>
              <a:t> провести </a:t>
            </a:r>
            <a:r>
              <a:rPr lang="ru-RU" sz="2000" dirty="0" err="1"/>
              <a:t>детальну</a:t>
            </a:r>
            <a:r>
              <a:rPr lang="ru-RU" sz="2000" dirty="0"/>
              <a:t> </a:t>
            </a:r>
            <a:r>
              <a:rPr lang="ru-RU" sz="2000" dirty="0" err="1"/>
              <a:t>діагностику</a:t>
            </a:r>
            <a:r>
              <a:rPr lang="ru-RU" sz="2000" dirty="0"/>
              <a:t>.</a:t>
            </a:r>
          </a:p>
          <a:p>
            <a:pPr algn="just"/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ru-RU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Первинний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огляд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(алгоритм «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ABCC»)</a:t>
            </a:r>
          </a:p>
          <a:p>
            <a:pPr algn="just"/>
            <a:r>
              <a:rPr lang="ru-RU" sz="2000" dirty="0"/>
              <a:t>Мета </a:t>
            </a:r>
            <a:r>
              <a:rPr lang="ru-RU" sz="2000" dirty="0" err="1"/>
              <a:t>цього</a:t>
            </a:r>
            <a:r>
              <a:rPr lang="ru-RU" sz="2000" dirty="0"/>
              <a:t> </a:t>
            </a:r>
            <a:r>
              <a:rPr lang="ru-RU" sz="2000" dirty="0" err="1"/>
              <a:t>етапу</a:t>
            </a:r>
            <a:r>
              <a:rPr lang="ru-RU" sz="2000" dirty="0"/>
              <a:t> — </a:t>
            </a:r>
            <a:r>
              <a:rPr lang="ru-RU" sz="2000" dirty="0" err="1"/>
              <a:t>негайне</a:t>
            </a:r>
            <a:r>
              <a:rPr lang="ru-RU" sz="2000" dirty="0"/>
              <a:t> </a:t>
            </a:r>
            <a:r>
              <a:rPr lang="ru-RU" sz="2000" dirty="0" err="1"/>
              <a:t>виявлення</a:t>
            </a:r>
            <a:r>
              <a:rPr lang="ru-RU" sz="2000" dirty="0"/>
              <a:t> та </a:t>
            </a:r>
            <a:r>
              <a:rPr lang="ru-RU" sz="2000" dirty="0" err="1"/>
              <a:t>усунення</a:t>
            </a:r>
            <a:r>
              <a:rPr lang="ru-RU" sz="2000" dirty="0"/>
              <a:t> </a:t>
            </a:r>
            <a:r>
              <a:rPr lang="ru-RU" sz="2000" dirty="0" err="1"/>
              <a:t>станів</a:t>
            </a:r>
            <a:r>
              <a:rPr lang="ru-RU" sz="2000" dirty="0"/>
              <a:t>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загрожують</a:t>
            </a:r>
            <a:r>
              <a:rPr lang="ru-RU" sz="2000" dirty="0"/>
              <a:t> </a:t>
            </a:r>
            <a:r>
              <a:rPr lang="ru-RU" sz="2000" dirty="0" err="1"/>
              <a:t>життю</a:t>
            </a:r>
            <a:r>
              <a:rPr lang="ru-RU" sz="2000" dirty="0"/>
              <a:t>. </a:t>
            </a:r>
            <a:r>
              <a:rPr lang="ru-RU" sz="2000" dirty="0" err="1"/>
              <a:t>Надання</a:t>
            </a:r>
            <a:r>
              <a:rPr lang="ru-RU" sz="2000" dirty="0"/>
              <a:t> </a:t>
            </a:r>
            <a:r>
              <a:rPr lang="ru-RU" sz="2000" dirty="0" err="1"/>
              <a:t>допомоги</a:t>
            </a:r>
            <a:r>
              <a:rPr lang="ru-RU" sz="2000" dirty="0"/>
              <a:t> </a:t>
            </a:r>
            <a:r>
              <a:rPr lang="ru-RU" sz="2000" dirty="0" err="1"/>
              <a:t>має</a:t>
            </a:r>
            <a:r>
              <a:rPr lang="ru-RU" sz="2000" dirty="0"/>
              <a:t> </a:t>
            </a:r>
            <a:r>
              <a:rPr lang="ru-RU" sz="2000" dirty="0" err="1"/>
              <a:t>здійснюватися</a:t>
            </a:r>
            <a:r>
              <a:rPr lang="ru-RU" sz="2000" dirty="0"/>
              <a:t> </a:t>
            </a:r>
            <a:r>
              <a:rPr lang="ru-RU" sz="2000" dirty="0" err="1"/>
              <a:t>паралельно</a:t>
            </a:r>
            <a:r>
              <a:rPr lang="ru-RU" sz="2000" dirty="0"/>
              <a:t> з </a:t>
            </a:r>
            <a:r>
              <a:rPr lang="ru-RU" sz="2000" dirty="0" err="1"/>
              <a:t>оглядом</a:t>
            </a:r>
            <a:r>
              <a:rPr lang="ru-RU" sz="2000" dirty="0"/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000" b="1" dirty="0"/>
              <a:t>A (Airways):</a:t>
            </a:r>
            <a:r>
              <a:rPr lang="en-US" sz="2000" dirty="0"/>
              <a:t> </a:t>
            </a:r>
            <a:r>
              <a:rPr lang="ru-RU" sz="2000" dirty="0" err="1"/>
              <a:t>Перевірка</a:t>
            </a:r>
            <a:r>
              <a:rPr lang="ru-RU" sz="2000" dirty="0"/>
              <a:t> та </a:t>
            </a:r>
            <a:r>
              <a:rPr lang="ru-RU" sz="2000" dirty="0" err="1"/>
              <a:t>забезпечення</a:t>
            </a:r>
            <a:r>
              <a:rPr lang="ru-RU" sz="2000" dirty="0"/>
              <a:t> </a:t>
            </a:r>
            <a:r>
              <a:rPr lang="ru-RU" sz="2000" dirty="0" err="1"/>
              <a:t>прохідності</a:t>
            </a:r>
            <a:r>
              <a:rPr lang="ru-RU" sz="2000" dirty="0"/>
              <a:t> </a:t>
            </a:r>
            <a:r>
              <a:rPr lang="ru-RU" sz="2000" dirty="0" err="1"/>
              <a:t>дихальних</a:t>
            </a:r>
            <a:r>
              <a:rPr lang="ru-RU" sz="2000" dirty="0"/>
              <a:t> </a:t>
            </a:r>
            <a:r>
              <a:rPr lang="ru-RU" sz="2000" dirty="0" err="1"/>
              <a:t>шляхів</a:t>
            </a:r>
            <a:r>
              <a:rPr lang="ru-RU" sz="2000" dirty="0"/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000" b="1" dirty="0"/>
              <a:t>B (Breathing):</a:t>
            </a:r>
            <a:r>
              <a:rPr lang="en-US" sz="2000" dirty="0"/>
              <a:t> </a:t>
            </a:r>
            <a:r>
              <a:rPr lang="ru-RU" sz="2000" dirty="0" err="1"/>
              <a:t>Оцінка</a:t>
            </a:r>
            <a:r>
              <a:rPr lang="ru-RU" sz="2000" dirty="0"/>
              <a:t> </a:t>
            </a:r>
            <a:r>
              <a:rPr lang="ru-RU" sz="2000" dirty="0" err="1"/>
              <a:t>ефективності</a:t>
            </a:r>
            <a:r>
              <a:rPr lang="ru-RU" sz="2000" dirty="0"/>
              <a:t> </a:t>
            </a:r>
            <a:r>
              <a:rPr lang="ru-RU" sz="2000" dirty="0" err="1"/>
              <a:t>дихання</a:t>
            </a:r>
            <a:r>
              <a:rPr lang="ru-RU" sz="2000" dirty="0"/>
              <a:t> (</a:t>
            </a:r>
            <a:r>
              <a:rPr lang="ru-RU" sz="2000" dirty="0" err="1"/>
              <a:t>екскурсія</a:t>
            </a:r>
            <a:r>
              <a:rPr lang="ru-RU" sz="2000" dirty="0"/>
              <a:t> </a:t>
            </a:r>
            <a:r>
              <a:rPr lang="ru-RU" sz="2000" dirty="0" err="1"/>
              <a:t>грудної</a:t>
            </a:r>
            <a:r>
              <a:rPr lang="ru-RU" sz="2000" dirty="0"/>
              <a:t> </a:t>
            </a:r>
            <a:r>
              <a:rPr lang="ru-RU" sz="2000" dirty="0" err="1"/>
              <a:t>клітки</a:t>
            </a:r>
            <a:r>
              <a:rPr lang="ru-RU" sz="2000" dirty="0"/>
              <a:t>, </a:t>
            </a:r>
            <a:r>
              <a:rPr lang="ru-RU" sz="2000" dirty="0" err="1"/>
              <a:t>аускультація</a:t>
            </a:r>
            <a:r>
              <a:rPr lang="ru-RU" sz="2000" dirty="0"/>
              <a:t>).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000" b="1" dirty="0"/>
              <a:t>C (Circulation):</a:t>
            </a:r>
            <a:r>
              <a:rPr lang="en-US" sz="2000" dirty="0"/>
              <a:t> </a:t>
            </a:r>
            <a:r>
              <a:rPr lang="ru-RU" sz="2000" dirty="0" err="1"/>
              <a:t>Оцінка</a:t>
            </a:r>
            <a:r>
              <a:rPr lang="ru-RU" sz="2000" dirty="0"/>
              <a:t> </a:t>
            </a:r>
            <a:r>
              <a:rPr lang="ru-RU" sz="2000" dirty="0" err="1"/>
              <a:t>кровообігу</a:t>
            </a:r>
            <a:r>
              <a:rPr lang="ru-RU" sz="2000" dirty="0"/>
              <a:t> (</a:t>
            </a:r>
            <a:r>
              <a:rPr lang="ru-RU" sz="2000" dirty="0" err="1"/>
              <a:t>зупинка</a:t>
            </a:r>
            <a:r>
              <a:rPr lang="ru-RU" sz="2000" dirty="0"/>
              <a:t> </a:t>
            </a:r>
            <a:r>
              <a:rPr lang="ru-RU" sz="2000" dirty="0" err="1"/>
              <a:t>масивних</a:t>
            </a:r>
            <a:r>
              <a:rPr lang="ru-RU" sz="2000" dirty="0"/>
              <a:t> </a:t>
            </a:r>
            <a:r>
              <a:rPr lang="ru-RU" sz="2000" dirty="0" err="1"/>
              <a:t>зовнішніх</a:t>
            </a:r>
            <a:r>
              <a:rPr lang="ru-RU" sz="2000" dirty="0"/>
              <a:t> </a:t>
            </a:r>
            <a:r>
              <a:rPr lang="ru-RU" sz="2000" dirty="0" err="1"/>
              <a:t>кровотеч</a:t>
            </a:r>
            <a:r>
              <a:rPr lang="ru-RU" sz="2000" dirty="0"/>
              <a:t>, </a:t>
            </a:r>
            <a:r>
              <a:rPr lang="ru-RU" sz="2000" dirty="0" err="1"/>
              <a:t>перевірка</a:t>
            </a:r>
            <a:r>
              <a:rPr lang="ru-RU" sz="2000" dirty="0"/>
              <a:t> пульсу, </a:t>
            </a:r>
            <a:r>
              <a:rPr lang="ru-RU" sz="2000" dirty="0" err="1"/>
              <a:t>кольору</a:t>
            </a:r>
            <a:r>
              <a:rPr lang="ru-RU" sz="2000" dirty="0"/>
              <a:t> </a:t>
            </a:r>
            <a:r>
              <a:rPr lang="ru-RU" sz="2000" dirty="0" err="1"/>
              <a:t>шкіри</a:t>
            </a:r>
            <a:r>
              <a:rPr lang="ru-RU" sz="2000" dirty="0"/>
              <a:t>).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000" b="1" dirty="0"/>
              <a:t>C (Cervical spine):</a:t>
            </a:r>
            <a:r>
              <a:rPr lang="en-US" sz="2000" dirty="0"/>
              <a:t> </a:t>
            </a:r>
            <a:r>
              <a:rPr lang="ru-RU" sz="2000" dirty="0" err="1"/>
              <a:t>Стабілізація</a:t>
            </a:r>
            <a:r>
              <a:rPr lang="ru-RU" sz="2000" dirty="0"/>
              <a:t> </a:t>
            </a:r>
            <a:r>
              <a:rPr lang="ru-RU" sz="2000" dirty="0" err="1"/>
              <a:t>шийного</a:t>
            </a:r>
            <a:r>
              <a:rPr lang="ru-RU" sz="2000" dirty="0"/>
              <a:t> </a:t>
            </a:r>
            <a:r>
              <a:rPr lang="ru-RU" sz="2000" dirty="0" err="1"/>
              <a:t>відділу</a:t>
            </a:r>
            <a:r>
              <a:rPr lang="ru-RU" sz="2000" dirty="0"/>
              <a:t> хребта (</a:t>
            </a:r>
            <a:r>
              <a:rPr lang="ru-RU" sz="2000" dirty="0" err="1"/>
              <a:t>накладання</a:t>
            </a:r>
            <a:r>
              <a:rPr lang="ru-RU" sz="2000" dirty="0"/>
              <a:t> </a:t>
            </a:r>
            <a:r>
              <a:rPr lang="ru-RU" sz="2000" dirty="0" err="1"/>
              <a:t>шийного</a:t>
            </a:r>
            <a:r>
              <a:rPr lang="ru-RU" sz="2000" dirty="0"/>
              <a:t> </a:t>
            </a:r>
            <a:r>
              <a:rPr lang="ru-RU" sz="2000" dirty="0" err="1"/>
              <a:t>комірця</a:t>
            </a:r>
            <a:r>
              <a:rPr lang="ru-RU" sz="2000" dirty="0"/>
              <a:t>) до моменту </a:t>
            </a:r>
            <a:r>
              <a:rPr lang="ru-RU" sz="2000" dirty="0" err="1"/>
              <a:t>виключення</a:t>
            </a:r>
            <a:r>
              <a:rPr lang="ru-RU" sz="2000" dirty="0"/>
              <a:t> </a:t>
            </a:r>
            <a:r>
              <a:rPr lang="ru-RU" sz="2000" dirty="0" err="1"/>
              <a:t>травми</a:t>
            </a:r>
            <a:r>
              <a:rPr lang="ru-RU" sz="2000" dirty="0"/>
              <a:t> хребта.</a:t>
            </a:r>
          </a:p>
        </p:txBody>
      </p:sp>
    </p:spTree>
    <p:extLst>
      <p:ext uri="{BB962C8B-B14F-4D97-AF65-F5344CB8AC3E}">
        <p14:creationId xmlns:p14="http://schemas.microsoft.com/office/powerpoint/2010/main" val="1685637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CustomShape 1"/>
          <p:cNvSpPr/>
          <p:nvPr/>
        </p:nvSpPr>
        <p:spPr>
          <a:xfrm>
            <a:off x="1928880" y="571320"/>
            <a:ext cx="5942520" cy="960840"/>
          </a:xfrm>
          <a:prstGeom prst="rect">
            <a:avLst/>
          </a:prstGeom>
          <a:solidFill>
            <a:srgbClr val="FFFF00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Tahoma"/>
                <a:ea typeface="DejaVu Sans"/>
              </a:rPr>
              <a:t>Закриті пошкодження голови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>
              <a:latin typeface="Arial"/>
            </a:endParaRPr>
          </a:p>
        </p:txBody>
      </p:sp>
      <p:sp>
        <p:nvSpPr>
          <p:cNvPr id="624" name="CustomShape 2"/>
          <p:cNvSpPr/>
          <p:nvPr/>
        </p:nvSpPr>
        <p:spPr>
          <a:xfrm>
            <a:off x="2411280" y="2852640"/>
            <a:ext cx="3383640" cy="862560"/>
          </a:xfrm>
          <a:prstGeom prst="rect">
            <a:avLst/>
          </a:prstGeom>
          <a:solidFill>
            <a:srgbClr val="FFFF00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Tahoma"/>
                <a:ea typeface="DejaVu Sans"/>
              </a:rPr>
              <a:t>Струс головного мозку</a:t>
            </a:r>
            <a:endParaRPr lang="ru-RU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2400" b="0" strike="noStrike" spc="-1">
              <a:latin typeface="Arial"/>
            </a:endParaRPr>
          </a:p>
        </p:txBody>
      </p:sp>
      <p:sp>
        <p:nvSpPr>
          <p:cNvPr id="625" name="CustomShape 3"/>
          <p:cNvSpPr/>
          <p:nvPr/>
        </p:nvSpPr>
        <p:spPr>
          <a:xfrm>
            <a:off x="2411280" y="4005360"/>
            <a:ext cx="3383640" cy="790920"/>
          </a:xfrm>
          <a:prstGeom prst="rect">
            <a:avLst/>
          </a:prstGeom>
          <a:solidFill>
            <a:srgbClr val="FFFF00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600" b="1" strike="noStrike" spc="-1">
                <a:solidFill>
                  <a:srgbClr val="000000"/>
                </a:solidFill>
                <a:latin typeface="Calibri"/>
                <a:ea typeface="DejaVu Sans"/>
              </a:rPr>
              <a:t>Забиття мозку</a:t>
            </a:r>
            <a:endParaRPr lang="ru-RU" sz="2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2600" b="0" strike="noStrike" spc="-1">
              <a:latin typeface="Arial"/>
            </a:endParaRPr>
          </a:p>
        </p:txBody>
      </p:sp>
      <p:sp>
        <p:nvSpPr>
          <p:cNvPr id="626" name="CustomShape 4"/>
          <p:cNvSpPr/>
          <p:nvPr/>
        </p:nvSpPr>
        <p:spPr>
          <a:xfrm>
            <a:off x="2411280" y="5013360"/>
            <a:ext cx="3383640" cy="790920"/>
          </a:xfrm>
          <a:prstGeom prst="rect">
            <a:avLst/>
          </a:prstGeom>
          <a:solidFill>
            <a:srgbClr val="FFFF00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600" b="1" strike="noStrike" spc="-1">
                <a:solidFill>
                  <a:srgbClr val="000000"/>
                </a:solidFill>
                <a:latin typeface="Calibri"/>
                <a:ea typeface="DejaVu Sans"/>
              </a:rPr>
              <a:t>Здавлення мозку</a:t>
            </a:r>
            <a:endParaRPr lang="ru-RU" sz="2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2600" b="0" strike="noStrike" spc="-1">
              <a:latin typeface="Arial"/>
            </a:endParaRPr>
          </a:p>
        </p:txBody>
      </p:sp>
      <p:sp>
        <p:nvSpPr>
          <p:cNvPr id="627" name="CustomShape 5"/>
          <p:cNvSpPr/>
          <p:nvPr/>
        </p:nvSpPr>
        <p:spPr>
          <a:xfrm>
            <a:off x="6429240" y="2500200"/>
            <a:ext cx="2427840" cy="1148400"/>
          </a:xfrm>
          <a:prstGeom prst="rect">
            <a:avLst/>
          </a:prstGeom>
          <a:solidFill>
            <a:srgbClr val="FFFF00"/>
          </a:solidFill>
          <a:ln w="9360">
            <a:solidFill>
              <a:schemeClr val="bg2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Tahoma"/>
                <a:ea typeface="DejaVu Sans"/>
              </a:rPr>
              <a:t>Загально-мозкові симптоми</a:t>
            </a:r>
            <a:endParaRPr lang="ru-RU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2400" b="0" strike="noStrike" spc="-1">
              <a:latin typeface="Arial"/>
            </a:endParaRPr>
          </a:p>
        </p:txBody>
      </p:sp>
      <p:sp>
        <p:nvSpPr>
          <p:cNvPr id="628" name="CustomShape 6"/>
          <p:cNvSpPr/>
          <p:nvPr/>
        </p:nvSpPr>
        <p:spPr>
          <a:xfrm>
            <a:off x="6588000" y="4357800"/>
            <a:ext cx="2269080" cy="1014840"/>
          </a:xfrm>
          <a:prstGeom prst="rect">
            <a:avLst/>
          </a:prstGeom>
          <a:solidFill>
            <a:srgbClr val="FFFF00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Tahoma"/>
                <a:ea typeface="DejaVu Sans"/>
              </a:rPr>
              <a:t>Вогнищеві симптоми</a:t>
            </a:r>
            <a:endParaRPr lang="ru-RU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2400" b="0" strike="noStrike" spc="-1">
              <a:latin typeface="Arial"/>
            </a:endParaRPr>
          </a:p>
        </p:txBody>
      </p:sp>
      <p:sp>
        <p:nvSpPr>
          <p:cNvPr id="629" name="CustomShape 7"/>
          <p:cNvSpPr/>
          <p:nvPr/>
        </p:nvSpPr>
        <p:spPr>
          <a:xfrm>
            <a:off x="324000" y="260280"/>
            <a:ext cx="9142920" cy="1581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 </a:t>
            </a:r>
            <a:endParaRPr lang="ru-RU" sz="14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 </a:t>
            </a:r>
            <a:endParaRPr lang="ru-RU" sz="14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 </a:t>
            </a:r>
            <a:endParaRPr lang="ru-RU" sz="14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 </a:t>
            </a:r>
            <a:endParaRPr lang="ru-RU" sz="14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 </a:t>
            </a:r>
            <a:endParaRPr lang="ru-RU" sz="14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 </a:t>
            </a:r>
            <a:endParaRPr lang="ru-RU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400" b="0" strike="noStrike" spc="-1">
              <a:latin typeface="Arial"/>
            </a:endParaRPr>
          </a:p>
        </p:txBody>
      </p:sp>
      <p:sp>
        <p:nvSpPr>
          <p:cNvPr id="630" name="CustomShape 8"/>
          <p:cNvSpPr/>
          <p:nvPr/>
        </p:nvSpPr>
        <p:spPr>
          <a:xfrm>
            <a:off x="0" y="2205000"/>
            <a:ext cx="9142920" cy="5162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 </a:t>
            </a:r>
            <a:endParaRPr lang="ru-RU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400" b="0" strike="noStrike" spc="-1">
              <a:latin typeface="Arial"/>
            </a:endParaRPr>
          </a:p>
        </p:txBody>
      </p:sp>
      <p:sp>
        <p:nvSpPr>
          <p:cNvPr id="631" name="Line 9"/>
          <p:cNvSpPr/>
          <p:nvPr/>
        </p:nvSpPr>
        <p:spPr>
          <a:xfrm>
            <a:off x="1476360" y="2205000"/>
            <a:ext cx="0" cy="3240000"/>
          </a:xfrm>
          <a:prstGeom prst="line">
            <a:avLst/>
          </a:prstGeom>
          <a:ln w="2844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2" name="Line 10"/>
          <p:cNvSpPr/>
          <p:nvPr/>
        </p:nvSpPr>
        <p:spPr>
          <a:xfrm>
            <a:off x="1476360" y="3284280"/>
            <a:ext cx="934920" cy="0"/>
          </a:xfrm>
          <a:prstGeom prst="line">
            <a:avLst/>
          </a:prstGeom>
          <a:ln w="28440">
            <a:solidFill>
              <a:schemeClr val="tx1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3" name="Line 11"/>
          <p:cNvSpPr/>
          <p:nvPr/>
        </p:nvSpPr>
        <p:spPr>
          <a:xfrm>
            <a:off x="1476360" y="4365360"/>
            <a:ext cx="934920" cy="0"/>
          </a:xfrm>
          <a:prstGeom prst="line">
            <a:avLst/>
          </a:prstGeom>
          <a:ln w="28440">
            <a:solidFill>
              <a:schemeClr val="tx1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4" name="Line 12"/>
          <p:cNvSpPr/>
          <p:nvPr/>
        </p:nvSpPr>
        <p:spPr>
          <a:xfrm>
            <a:off x="1476360" y="5445000"/>
            <a:ext cx="934920" cy="0"/>
          </a:xfrm>
          <a:prstGeom prst="line">
            <a:avLst/>
          </a:prstGeom>
          <a:ln w="28440">
            <a:solidFill>
              <a:schemeClr val="tx1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5" name="Line 13"/>
          <p:cNvSpPr/>
          <p:nvPr/>
        </p:nvSpPr>
        <p:spPr>
          <a:xfrm>
            <a:off x="5795640" y="3357360"/>
            <a:ext cx="792360" cy="0"/>
          </a:xfrm>
          <a:prstGeom prst="line">
            <a:avLst/>
          </a:prstGeom>
          <a:ln w="28440">
            <a:solidFill>
              <a:schemeClr val="tx1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6" name="Line 14"/>
          <p:cNvSpPr/>
          <p:nvPr/>
        </p:nvSpPr>
        <p:spPr>
          <a:xfrm>
            <a:off x="4800600" y="1523880"/>
            <a:ext cx="0" cy="685800"/>
          </a:xfrm>
          <a:prstGeom prst="line">
            <a:avLst/>
          </a:prstGeom>
          <a:ln w="2844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7" name="Line 15"/>
          <p:cNvSpPr/>
          <p:nvPr/>
        </p:nvSpPr>
        <p:spPr>
          <a:xfrm>
            <a:off x="1447560" y="2209680"/>
            <a:ext cx="3353040" cy="0"/>
          </a:xfrm>
          <a:prstGeom prst="line">
            <a:avLst/>
          </a:prstGeom>
          <a:ln w="2844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8" name="Line 16"/>
          <p:cNvSpPr/>
          <p:nvPr/>
        </p:nvSpPr>
        <p:spPr>
          <a:xfrm>
            <a:off x="5790960" y="4343400"/>
            <a:ext cx="228600" cy="0"/>
          </a:xfrm>
          <a:prstGeom prst="line">
            <a:avLst/>
          </a:prstGeom>
          <a:ln w="2844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9" name="Line 17"/>
          <p:cNvSpPr/>
          <p:nvPr/>
        </p:nvSpPr>
        <p:spPr>
          <a:xfrm>
            <a:off x="5790960" y="5486400"/>
            <a:ext cx="228600" cy="0"/>
          </a:xfrm>
          <a:prstGeom prst="line">
            <a:avLst/>
          </a:prstGeom>
          <a:ln w="2844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0" name="Line 18"/>
          <p:cNvSpPr/>
          <p:nvPr/>
        </p:nvSpPr>
        <p:spPr>
          <a:xfrm>
            <a:off x="6019560" y="4343400"/>
            <a:ext cx="0" cy="1143000"/>
          </a:xfrm>
          <a:prstGeom prst="line">
            <a:avLst/>
          </a:prstGeom>
          <a:ln w="2844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1" name="Line 19"/>
          <p:cNvSpPr/>
          <p:nvPr/>
        </p:nvSpPr>
        <p:spPr>
          <a:xfrm>
            <a:off x="6019560" y="4952880"/>
            <a:ext cx="228600" cy="0"/>
          </a:xfrm>
          <a:prstGeom prst="line">
            <a:avLst/>
          </a:prstGeom>
          <a:ln w="2844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2" name="Line 20"/>
          <p:cNvSpPr/>
          <p:nvPr/>
        </p:nvSpPr>
        <p:spPr>
          <a:xfrm flipV="1">
            <a:off x="6248160" y="4114800"/>
            <a:ext cx="0" cy="838080"/>
          </a:xfrm>
          <a:prstGeom prst="line">
            <a:avLst/>
          </a:prstGeom>
          <a:ln w="2844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3" name="Line 21"/>
          <p:cNvSpPr/>
          <p:nvPr/>
        </p:nvSpPr>
        <p:spPr>
          <a:xfrm>
            <a:off x="6248160" y="4114800"/>
            <a:ext cx="1600200" cy="0"/>
          </a:xfrm>
          <a:prstGeom prst="line">
            <a:avLst/>
          </a:prstGeom>
          <a:ln w="2844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4" name="Line 22"/>
          <p:cNvSpPr/>
          <p:nvPr/>
        </p:nvSpPr>
        <p:spPr>
          <a:xfrm flipV="1">
            <a:off x="7848360" y="3733560"/>
            <a:ext cx="0" cy="381240"/>
          </a:xfrm>
          <a:prstGeom prst="line">
            <a:avLst/>
          </a:prstGeom>
          <a:ln w="28440">
            <a:solidFill>
              <a:schemeClr val="tx1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5" name="Line 23"/>
          <p:cNvSpPr/>
          <p:nvPr/>
        </p:nvSpPr>
        <p:spPr>
          <a:xfrm>
            <a:off x="6248160" y="4952880"/>
            <a:ext cx="304920" cy="0"/>
          </a:xfrm>
          <a:prstGeom prst="line">
            <a:avLst/>
          </a:prstGeom>
          <a:ln w="28440">
            <a:solidFill>
              <a:schemeClr val="tx1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6214" y="152373"/>
            <a:ext cx="8680361" cy="670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Оцінка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вітальних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функцій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об'єктивізація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стану</a:t>
            </a:r>
          </a:p>
          <a:p>
            <a:pPr algn="just"/>
            <a:r>
              <a:rPr lang="ru-RU" sz="2000" dirty="0" err="1"/>
              <a:t>Виконується</a:t>
            </a:r>
            <a:r>
              <a:rPr lang="ru-RU" sz="2000" dirty="0"/>
              <a:t> </a:t>
            </a:r>
            <a:r>
              <a:rPr lang="ru-RU" sz="2000" dirty="0" err="1"/>
              <a:t>вимірювання</a:t>
            </a:r>
            <a:r>
              <a:rPr lang="ru-RU" sz="2000" dirty="0"/>
              <a:t> </a:t>
            </a:r>
            <a:r>
              <a:rPr lang="ru-RU" sz="2000" dirty="0" err="1"/>
              <a:t>базових</a:t>
            </a:r>
            <a:r>
              <a:rPr lang="ru-RU" sz="2000" dirty="0"/>
              <a:t> </a:t>
            </a:r>
            <a:r>
              <a:rPr lang="ru-RU" sz="2000" dirty="0" err="1"/>
              <a:t>фізіологічних</a:t>
            </a:r>
            <a:r>
              <a:rPr lang="ru-RU" sz="2000" dirty="0"/>
              <a:t> </a:t>
            </a:r>
            <a:r>
              <a:rPr lang="ru-RU" sz="2000" dirty="0" err="1"/>
              <a:t>показників</a:t>
            </a:r>
            <a:r>
              <a:rPr lang="ru-RU" sz="2000" dirty="0"/>
              <a:t>: </a:t>
            </a:r>
            <a:r>
              <a:rPr lang="ru-RU" sz="2000" b="1" dirty="0">
                <a:solidFill>
                  <a:srgbClr val="FF0000"/>
                </a:solidFill>
              </a:rPr>
              <a:t>АТ, ЧСС, ЧДР</a:t>
            </a:r>
            <a:r>
              <a:rPr lang="ru-RU" sz="2000" dirty="0">
                <a:solidFill>
                  <a:srgbClr val="FF0000"/>
                </a:solidFill>
              </a:rPr>
              <a:t>.</a:t>
            </a:r>
          </a:p>
          <a:p>
            <a:pPr algn="just"/>
            <a:r>
              <a:rPr lang="ru-RU" sz="2000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Важливі</a:t>
            </a:r>
            <a:r>
              <a:rPr lang="ru-RU" sz="2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зауваження</a:t>
            </a:r>
            <a:r>
              <a:rPr lang="ru-RU" sz="2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2000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1" dirty="0" err="1">
                <a:solidFill>
                  <a:srgbClr val="FF0000"/>
                </a:solidFill>
              </a:rPr>
              <a:t>Гіпотензія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/>
              <a:t>(</a:t>
            </a:r>
            <a:r>
              <a:rPr lang="ru-RU" sz="2000" dirty="0" err="1"/>
              <a:t>низький</a:t>
            </a:r>
            <a:r>
              <a:rPr lang="ru-RU" sz="2000" dirty="0"/>
              <a:t> АТ) у </a:t>
            </a:r>
            <a:r>
              <a:rPr lang="ru-RU" sz="2000" dirty="0" err="1"/>
              <a:t>травмованих</a:t>
            </a:r>
            <a:r>
              <a:rPr lang="ru-RU" sz="2000" dirty="0"/>
              <a:t> </a:t>
            </a:r>
            <a:r>
              <a:rPr lang="ru-RU" sz="2000" dirty="0" err="1"/>
              <a:t>може</a:t>
            </a:r>
            <a:r>
              <a:rPr lang="ru-RU" sz="2000" dirty="0"/>
              <a:t> бути </a:t>
            </a:r>
            <a:r>
              <a:rPr lang="ru-RU" sz="2000" dirty="0" err="1"/>
              <a:t>наслідком</a:t>
            </a:r>
            <a:r>
              <a:rPr lang="ru-RU" sz="2000" dirty="0"/>
              <a:t> не </a:t>
            </a:r>
            <a:r>
              <a:rPr lang="ru-RU" sz="2000" dirty="0" err="1"/>
              <a:t>лише</a:t>
            </a:r>
            <a:r>
              <a:rPr lang="ru-RU" sz="2000" dirty="0"/>
              <a:t> </a:t>
            </a:r>
            <a:r>
              <a:rPr lang="ru-RU" sz="2000" dirty="0" err="1"/>
              <a:t>крововтрати</a:t>
            </a:r>
            <a:r>
              <a:rPr lang="ru-RU" sz="2000" dirty="0"/>
              <a:t>, а й </a:t>
            </a:r>
            <a:r>
              <a:rPr lang="ru-RU" sz="2000" dirty="0" err="1"/>
              <a:t>пошкодження</a:t>
            </a:r>
            <a:r>
              <a:rPr lang="ru-RU" sz="2000" dirty="0"/>
              <a:t> </a:t>
            </a:r>
            <a:r>
              <a:rPr lang="ru-RU" sz="2000" dirty="0" err="1"/>
              <a:t>шийного</a:t>
            </a:r>
            <a:r>
              <a:rPr lang="ru-RU" sz="2000" dirty="0"/>
              <a:t>/грудного </a:t>
            </a:r>
            <a:r>
              <a:rPr lang="ru-RU" sz="2000" dirty="0" err="1"/>
              <a:t>відділів</a:t>
            </a:r>
            <a:r>
              <a:rPr lang="ru-RU" sz="2000" dirty="0"/>
              <a:t> хребта (</a:t>
            </a:r>
            <a:r>
              <a:rPr lang="ru-RU" sz="2000" b="1" dirty="0" err="1">
                <a:solidFill>
                  <a:srgbClr val="FF0000"/>
                </a:solidFill>
              </a:rPr>
              <a:t>нейрогенний</a:t>
            </a:r>
            <a:r>
              <a:rPr lang="ru-RU" sz="2000" b="1" dirty="0">
                <a:solidFill>
                  <a:srgbClr val="FF0000"/>
                </a:solidFill>
              </a:rPr>
              <a:t> шок</a:t>
            </a:r>
            <a:r>
              <a:rPr lang="ru-RU" sz="2000" dirty="0"/>
              <a:t>) </a:t>
            </a:r>
            <a:r>
              <a:rPr lang="ru-RU" sz="2000" dirty="0" err="1"/>
              <a:t>або</a:t>
            </a:r>
            <a:r>
              <a:rPr lang="ru-RU" sz="2000" dirty="0"/>
              <a:t> </a:t>
            </a:r>
            <a:r>
              <a:rPr lang="ru-RU" sz="2000" dirty="0" err="1"/>
              <a:t>тяжкої</a:t>
            </a:r>
            <a:r>
              <a:rPr lang="ru-RU" sz="2000" dirty="0"/>
              <a:t> черепно-</a:t>
            </a:r>
            <a:r>
              <a:rPr lang="ru-RU" sz="2000" dirty="0" err="1"/>
              <a:t>мозкової</a:t>
            </a:r>
            <a:r>
              <a:rPr lang="ru-RU" sz="2000" dirty="0"/>
              <a:t> </a:t>
            </a:r>
            <a:r>
              <a:rPr lang="ru-RU" sz="2000" dirty="0" err="1"/>
              <a:t>травми</a:t>
            </a:r>
            <a:r>
              <a:rPr lang="ru-RU" sz="2000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dirty="0"/>
              <a:t>Для </a:t>
            </a:r>
            <a:r>
              <a:rPr lang="ru-RU" sz="2000" dirty="0" err="1"/>
              <a:t>об'єктивної</a:t>
            </a:r>
            <a:r>
              <a:rPr lang="ru-RU" sz="2000" dirty="0"/>
              <a:t> </a:t>
            </a:r>
            <a:r>
              <a:rPr lang="ru-RU" sz="2000" dirty="0" err="1"/>
              <a:t>оцінки</a:t>
            </a:r>
            <a:r>
              <a:rPr lang="ru-RU" sz="2000" dirty="0"/>
              <a:t> </a:t>
            </a:r>
            <a:r>
              <a:rPr lang="ru-RU" sz="2000" dirty="0" err="1"/>
              <a:t>тяжкості</a:t>
            </a:r>
            <a:r>
              <a:rPr lang="ru-RU" sz="2000" dirty="0"/>
              <a:t> на </a:t>
            </a:r>
            <a:r>
              <a:rPr lang="ru-RU" sz="2000" dirty="0" err="1"/>
              <a:t>догоспітальному</a:t>
            </a:r>
            <a:r>
              <a:rPr lang="ru-RU" sz="2000" dirty="0"/>
              <a:t> </a:t>
            </a:r>
            <a:r>
              <a:rPr lang="ru-RU" sz="2000" dirty="0" err="1"/>
              <a:t>етапі</a:t>
            </a:r>
            <a:r>
              <a:rPr lang="ru-RU" sz="2000" dirty="0"/>
              <a:t> </a:t>
            </a:r>
            <a:r>
              <a:rPr lang="ru-RU" sz="2000" dirty="0" err="1"/>
              <a:t>використовують</a:t>
            </a:r>
            <a:r>
              <a:rPr lang="ru-RU" sz="2000" dirty="0"/>
              <a:t> </a:t>
            </a:r>
            <a:r>
              <a:rPr lang="ru-RU" sz="2000" dirty="0" err="1"/>
              <a:t>стандартизовані</a:t>
            </a:r>
            <a:r>
              <a:rPr lang="ru-RU" sz="2000" dirty="0"/>
              <a:t> </a:t>
            </a:r>
            <a:r>
              <a:rPr lang="ru-RU" sz="2000" dirty="0" err="1"/>
              <a:t>шкали</a:t>
            </a:r>
            <a:r>
              <a:rPr lang="ru-RU" sz="2000" dirty="0"/>
              <a:t>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Trauma Score (TS):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ru-RU" sz="2000" dirty="0"/>
              <a:t>Шкала травм.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CRAMS: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ru-RU" sz="2000" dirty="0"/>
              <a:t>Шкала для </a:t>
            </a:r>
            <a:r>
              <a:rPr lang="ru-RU" sz="2000" dirty="0" err="1"/>
              <a:t>швидкої</a:t>
            </a:r>
            <a:r>
              <a:rPr lang="ru-RU" sz="2000" dirty="0"/>
              <a:t> </a:t>
            </a:r>
            <a:r>
              <a:rPr lang="ru-RU" sz="2000" dirty="0" err="1"/>
              <a:t>сортувальної</a:t>
            </a:r>
            <a:r>
              <a:rPr lang="ru-RU" sz="2000" dirty="0"/>
              <a:t> </a:t>
            </a:r>
            <a:r>
              <a:rPr lang="ru-RU" sz="2000" dirty="0" err="1"/>
              <a:t>оцінки</a:t>
            </a:r>
            <a:r>
              <a:rPr lang="ru-RU" sz="2000" dirty="0"/>
              <a:t> (</a:t>
            </a:r>
            <a:r>
              <a:rPr lang="ru-RU" sz="2000" dirty="0" err="1"/>
              <a:t>циркуляція</a:t>
            </a:r>
            <a:r>
              <a:rPr lang="ru-RU" sz="2000" dirty="0"/>
              <a:t>, </a:t>
            </a:r>
            <a:r>
              <a:rPr lang="ru-RU" sz="2000" dirty="0" err="1"/>
              <a:t>дихання</a:t>
            </a:r>
            <a:r>
              <a:rPr lang="ru-RU" sz="2000" dirty="0"/>
              <a:t>, </a:t>
            </a:r>
            <a:r>
              <a:rPr lang="ru-RU" sz="2000" dirty="0" err="1"/>
              <a:t>живіт</a:t>
            </a:r>
            <a:r>
              <a:rPr lang="ru-RU" sz="2000" dirty="0"/>
              <a:t>, моторика, </a:t>
            </a:r>
            <a:r>
              <a:rPr lang="ru-RU" sz="2000" dirty="0" err="1"/>
              <a:t>мова</a:t>
            </a:r>
            <a:r>
              <a:rPr lang="ru-RU" sz="2000" dirty="0"/>
              <a:t>).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Glasgow Coma Scale (GCS):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ru-RU" sz="2000" dirty="0"/>
              <a:t>Шкала ком Глазго для </a:t>
            </a:r>
            <a:r>
              <a:rPr lang="ru-RU" sz="2000" dirty="0" err="1"/>
              <a:t>оцінки</a:t>
            </a:r>
            <a:r>
              <a:rPr lang="ru-RU" sz="2000" dirty="0"/>
              <a:t> </a:t>
            </a:r>
            <a:r>
              <a:rPr lang="ru-RU" sz="2000" dirty="0" err="1"/>
              <a:t>рівня</a:t>
            </a:r>
            <a:r>
              <a:rPr lang="ru-RU" sz="2000" dirty="0"/>
              <a:t> </a:t>
            </a:r>
            <a:r>
              <a:rPr lang="ru-RU" sz="2000" dirty="0" err="1"/>
              <a:t>свідомості</a:t>
            </a:r>
            <a:r>
              <a:rPr lang="ru-RU" sz="2000" dirty="0" smtClean="0"/>
              <a:t>.</a:t>
            </a:r>
          </a:p>
          <a:p>
            <a:pPr algn="just"/>
            <a:r>
              <a:rPr lang="ru-RU" sz="2000" b="1" dirty="0" err="1">
                <a:solidFill>
                  <a:srgbClr val="FF0000"/>
                </a:solidFill>
              </a:rPr>
              <a:t>Вторинний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огляд</a:t>
            </a:r>
            <a:r>
              <a:rPr lang="ru-RU" sz="2000" b="1" dirty="0">
                <a:solidFill>
                  <a:srgbClr val="FF0000"/>
                </a:solidFill>
              </a:rPr>
              <a:t> (алгоритм «</a:t>
            </a:r>
            <a:r>
              <a:rPr lang="en-US" sz="2000" b="1" dirty="0">
                <a:solidFill>
                  <a:srgbClr val="FF0000"/>
                </a:solidFill>
              </a:rPr>
              <a:t>ABCDE»)</a:t>
            </a:r>
          </a:p>
          <a:p>
            <a:pPr algn="just"/>
            <a:r>
              <a:rPr lang="ru-RU" dirty="0"/>
              <a:t>Проводиться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стабілізації</a:t>
            </a:r>
            <a:r>
              <a:rPr lang="ru-RU" dirty="0"/>
              <a:t> </a:t>
            </a:r>
            <a:r>
              <a:rPr lang="ru-RU" dirty="0" err="1"/>
              <a:t>вітальних</a:t>
            </a:r>
            <a:r>
              <a:rPr lang="ru-RU" dirty="0"/>
              <a:t> </a:t>
            </a:r>
            <a:r>
              <a:rPr lang="ru-RU" dirty="0" err="1"/>
              <a:t>функцій</a:t>
            </a:r>
            <a:r>
              <a:rPr lang="ru-RU" dirty="0"/>
              <a:t> за принципом «з </a:t>
            </a:r>
            <a:r>
              <a:rPr lang="ru-RU" dirty="0" err="1"/>
              <a:t>голови</a:t>
            </a:r>
            <a:r>
              <a:rPr lang="ru-RU" dirty="0"/>
              <a:t> до </a:t>
            </a:r>
            <a:r>
              <a:rPr lang="ru-RU" dirty="0" err="1"/>
              <a:t>п’ят</a:t>
            </a:r>
            <a:r>
              <a:rPr lang="ru-RU" dirty="0"/>
              <a:t>» для </a:t>
            </a:r>
            <a:r>
              <a:rPr lang="ru-RU" dirty="0" err="1"/>
              <a:t>виявлення</a:t>
            </a:r>
            <a:r>
              <a:rPr lang="ru-RU" dirty="0"/>
              <a:t> </a:t>
            </a:r>
            <a:r>
              <a:rPr lang="ru-RU" dirty="0" err="1"/>
              <a:t>всіх</a:t>
            </a:r>
            <a:r>
              <a:rPr lang="ru-RU" dirty="0"/>
              <a:t> </a:t>
            </a:r>
            <a:r>
              <a:rPr lang="ru-RU" dirty="0" err="1"/>
              <a:t>наявних</a:t>
            </a:r>
            <a:r>
              <a:rPr lang="ru-RU" dirty="0"/>
              <a:t> </a:t>
            </a:r>
            <a:r>
              <a:rPr lang="ru-RU" dirty="0" err="1"/>
              <a:t>ушкоджень</a:t>
            </a:r>
            <a:r>
              <a:rPr lang="ru-RU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b="1" dirty="0"/>
              <a:t>D (Disability / Neurological status):</a:t>
            </a:r>
            <a:r>
              <a:rPr lang="en-US" dirty="0"/>
              <a:t> </a:t>
            </a:r>
            <a:r>
              <a:rPr lang="ru-RU" dirty="0"/>
              <a:t>Короткий </a:t>
            </a:r>
            <a:r>
              <a:rPr lang="ru-RU" dirty="0" err="1"/>
              <a:t>неврологічний</a:t>
            </a:r>
            <a:r>
              <a:rPr lang="ru-RU" dirty="0"/>
              <a:t> </a:t>
            </a:r>
            <a:r>
              <a:rPr lang="ru-RU" dirty="0" err="1"/>
              <a:t>огляд</a:t>
            </a:r>
            <a:r>
              <a:rPr lang="ru-RU" dirty="0"/>
              <a:t> (</a:t>
            </a:r>
            <a:r>
              <a:rPr lang="ru-RU" dirty="0" err="1"/>
              <a:t>реакція</a:t>
            </a:r>
            <a:r>
              <a:rPr lang="ru-RU" dirty="0"/>
              <a:t> </a:t>
            </a:r>
            <a:r>
              <a:rPr lang="ru-RU" dirty="0" err="1"/>
              <a:t>зіниць</a:t>
            </a:r>
            <a:r>
              <a:rPr lang="ru-RU" dirty="0"/>
              <a:t>, </a:t>
            </a:r>
            <a:r>
              <a:rPr lang="ru-RU" dirty="0" err="1"/>
              <a:t>притомність</a:t>
            </a:r>
            <a:r>
              <a:rPr lang="ru-RU" dirty="0"/>
              <a:t>, </a:t>
            </a:r>
            <a:r>
              <a:rPr lang="ru-RU" dirty="0" err="1"/>
              <a:t>рухова</a:t>
            </a:r>
            <a:r>
              <a:rPr lang="ru-RU" dirty="0"/>
              <a:t> </a:t>
            </a:r>
            <a:r>
              <a:rPr lang="ru-RU" dirty="0" err="1"/>
              <a:t>активність</a:t>
            </a:r>
            <a:r>
              <a:rPr lang="ru-RU" dirty="0"/>
              <a:t>).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b="1" dirty="0"/>
              <a:t>E (Exposure / Environmental control):</a:t>
            </a:r>
            <a:r>
              <a:rPr lang="en-US" dirty="0"/>
              <a:t> </a:t>
            </a:r>
            <a:r>
              <a:rPr lang="ru-RU" dirty="0" err="1"/>
              <a:t>Повний</a:t>
            </a:r>
            <a:r>
              <a:rPr lang="ru-RU" dirty="0"/>
              <a:t> </a:t>
            </a:r>
            <a:r>
              <a:rPr lang="ru-RU" dirty="0" err="1"/>
              <a:t>огляд</a:t>
            </a:r>
            <a:r>
              <a:rPr lang="ru-RU" dirty="0"/>
              <a:t> </a:t>
            </a:r>
            <a:r>
              <a:rPr lang="ru-RU" dirty="0" err="1"/>
              <a:t>роздягнутого</a:t>
            </a:r>
            <a:r>
              <a:rPr lang="ru-RU" dirty="0"/>
              <a:t> </a:t>
            </a:r>
            <a:r>
              <a:rPr lang="ru-RU" dirty="0" err="1"/>
              <a:t>постраждалого</a:t>
            </a:r>
            <a:r>
              <a:rPr lang="ru-RU" dirty="0"/>
              <a:t> з </a:t>
            </a:r>
            <a:r>
              <a:rPr lang="ru-RU" dirty="0" err="1"/>
              <a:t>обов'язковим</a:t>
            </a:r>
            <a:r>
              <a:rPr lang="ru-RU" dirty="0"/>
              <a:t> контролем </a:t>
            </a:r>
            <a:r>
              <a:rPr lang="ru-RU" dirty="0" err="1"/>
              <a:t>температури</a:t>
            </a:r>
            <a:r>
              <a:rPr lang="ru-RU" dirty="0"/>
              <a:t> </a:t>
            </a:r>
            <a:r>
              <a:rPr lang="ru-RU" dirty="0" err="1"/>
              <a:t>тіла</a:t>
            </a:r>
            <a:r>
              <a:rPr lang="ru-RU" dirty="0"/>
              <a:t> (</a:t>
            </a:r>
            <a:r>
              <a:rPr lang="ru-RU" dirty="0" err="1"/>
              <a:t>профілактика</a:t>
            </a:r>
            <a:r>
              <a:rPr lang="ru-RU" dirty="0"/>
              <a:t> </a:t>
            </a:r>
            <a:r>
              <a:rPr lang="ru-RU" dirty="0" err="1"/>
              <a:t>гіпотермії</a:t>
            </a:r>
            <a:r>
              <a:rPr lang="ru-RU" dirty="0" smtClean="0"/>
              <a:t>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328188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6671" y="477514"/>
            <a:ext cx="783035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err="1">
                <a:solidFill>
                  <a:srgbClr val="FF0000"/>
                </a:solidFill>
                <a:latin typeface="Google Sans Text"/>
              </a:rPr>
              <a:t>Додаткові</a:t>
            </a:r>
            <a:r>
              <a:rPr lang="ru-RU" sz="2800" b="1" dirty="0">
                <a:solidFill>
                  <a:srgbClr val="FF0000"/>
                </a:solidFill>
                <a:latin typeface="Google Sans Text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Google Sans Text"/>
              </a:rPr>
              <a:t>методи</a:t>
            </a:r>
            <a:r>
              <a:rPr lang="ru-RU" sz="2800" b="1" dirty="0">
                <a:solidFill>
                  <a:srgbClr val="FF0000"/>
                </a:solidFill>
                <a:latin typeface="Google Sans Text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Google Sans Text"/>
              </a:rPr>
              <a:t>дослідження</a:t>
            </a:r>
            <a:r>
              <a:rPr lang="ru-RU" sz="2800" b="1" dirty="0">
                <a:solidFill>
                  <a:srgbClr val="FF0000"/>
                </a:solidFill>
                <a:latin typeface="Google Sans Text"/>
              </a:rPr>
              <a:t> (</a:t>
            </a:r>
            <a:r>
              <a:rPr lang="ru-RU" sz="2800" b="1" dirty="0" err="1">
                <a:solidFill>
                  <a:srgbClr val="FF0000"/>
                </a:solidFill>
                <a:latin typeface="Google Sans Text"/>
              </a:rPr>
              <a:t>Кваліметрія</a:t>
            </a:r>
            <a:r>
              <a:rPr lang="ru-RU" sz="2800" b="1" dirty="0">
                <a:solidFill>
                  <a:srgbClr val="FF0000"/>
                </a:solidFill>
                <a:latin typeface="Google Sans Text"/>
              </a:rPr>
              <a:t> травм)</a:t>
            </a:r>
            <a:endParaRPr lang="ru-RU" sz="2800" b="1" dirty="0">
              <a:solidFill>
                <a:srgbClr val="FF0000"/>
              </a:solidFill>
              <a:latin typeface="Google Sans"/>
            </a:endParaRPr>
          </a:p>
          <a:p>
            <a:pPr algn="just"/>
            <a:r>
              <a:rPr lang="ru-RU" sz="2000" dirty="0" err="1">
                <a:latin typeface="Google Sans Text"/>
              </a:rPr>
              <a:t>Після</a:t>
            </a:r>
            <a:r>
              <a:rPr lang="ru-RU" sz="2000" dirty="0">
                <a:latin typeface="Google Sans Text"/>
              </a:rPr>
              <a:t> </a:t>
            </a:r>
            <a:r>
              <a:rPr lang="ru-RU" sz="2000" dirty="0" err="1">
                <a:latin typeface="Google Sans Text"/>
              </a:rPr>
              <a:t>госпіталізації</a:t>
            </a:r>
            <a:r>
              <a:rPr lang="ru-RU" sz="2000" dirty="0">
                <a:latin typeface="Google Sans Text"/>
              </a:rPr>
              <a:t> </a:t>
            </a:r>
            <a:r>
              <a:rPr lang="ru-RU" sz="2000" dirty="0" err="1">
                <a:latin typeface="Google Sans Text"/>
              </a:rPr>
              <a:t>або</a:t>
            </a:r>
            <a:r>
              <a:rPr lang="ru-RU" sz="2000" dirty="0">
                <a:latin typeface="Google Sans Text"/>
              </a:rPr>
              <a:t> за </a:t>
            </a:r>
            <a:r>
              <a:rPr lang="ru-RU" sz="2000" dirty="0" err="1">
                <a:latin typeface="Google Sans Text"/>
              </a:rPr>
              <a:t>наявності</a:t>
            </a:r>
            <a:r>
              <a:rPr lang="ru-RU" sz="2000" dirty="0">
                <a:latin typeface="Google Sans Text"/>
              </a:rPr>
              <a:t> </a:t>
            </a:r>
            <a:r>
              <a:rPr lang="ru-RU" sz="2000" dirty="0" err="1">
                <a:latin typeface="Google Sans Text"/>
              </a:rPr>
              <a:t>обладнання</a:t>
            </a:r>
            <a:r>
              <a:rPr lang="ru-RU" sz="2000" dirty="0">
                <a:latin typeface="Google Sans Text"/>
              </a:rPr>
              <a:t> </a:t>
            </a:r>
            <a:r>
              <a:rPr lang="ru-RU" sz="2000" dirty="0" err="1">
                <a:latin typeface="Google Sans Text"/>
              </a:rPr>
              <a:t>проводяться</a:t>
            </a:r>
            <a:r>
              <a:rPr lang="ru-RU" sz="2000" dirty="0">
                <a:latin typeface="Google Sans Text"/>
              </a:rPr>
              <a:t>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1" dirty="0" err="1">
                <a:solidFill>
                  <a:srgbClr val="FF0000"/>
                </a:solidFill>
                <a:latin typeface="Google Sans Text"/>
              </a:rPr>
              <a:t>Інструментальна</a:t>
            </a:r>
            <a:r>
              <a:rPr lang="ru-RU" sz="2000" b="1" dirty="0">
                <a:solidFill>
                  <a:srgbClr val="FF0000"/>
                </a:solidFill>
                <a:latin typeface="Google Sans Text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Google Sans Text"/>
              </a:rPr>
              <a:t>діагностика</a:t>
            </a:r>
            <a:r>
              <a:rPr lang="ru-RU" sz="2000" b="1" dirty="0">
                <a:solidFill>
                  <a:srgbClr val="FF0000"/>
                </a:solidFill>
                <a:latin typeface="Google Sans Text"/>
              </a:rPr>
              <a:t>:</a:t>
            </a:r>
            <a:endParaRPr lang="ru-RU" sz="2000" dirty="0">
              <a:solidFill>
                <a:srgbClr val="FF0000"/>
              </a:solidFill>
              <a:latin typeface="Google Sans Text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sz="2000" dirty="0" err="1">
                <a:latin typeface="Google Sans Text"/>
              </a:rPr>
              <a:t>Рентгенографія</a:t>
            </a:r>
            <a:r>
              <a:rPr lang="ru-RU" sz="2000" dirty="0">
                <a:latin typeface="Google Sans Text"/>
              </a:rPr>
              <a:t> та КТ опорно-</a:t>
            </a:r>
            <a:r>
              <a:rPr lang="ru-RU" sz="2000" dirty="0" err="1">
                <a:latin typeface="Google Sans Text"/>
              </a:rPr>
              <a:t>рухового</a:t>
            </a:r>
            <a:r>
              <a:rPr lang="ru-RU" sz="2000" dirty="0">
                <a:latin typeface="Google Sans Text"/>
              </a:rPr>
              <a:t> </a:t>
            </a:r>
            <a:r>
              <a:rPr lang="ru-RU" sz="2000" dirty="0" err="1">
                <a:latin typeface="Google Sans Text"/>
              </a:rPr>
              <a:t>апарату</a:t>
            </a:r>
            <a:r>
              <a:rPr lang="ru-RU" sz="2000" dirty="0">
                <a:latin typeface="Google Sans Text"/>
              </a:rPr>
              <a:t>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sz="2000" b="1" dirty="0">
                <a:latin typeface="Google Sans Text"/>
              </a:rPr>
              <a:t>УЗД (</a:t>
            </a:r>
            <a:r>
              <a:rPr lang="en-US" sz="2000" b="1" dirty="0">
                <a:latin typeface="Google Sans Text"/>
              </a:rPr>
              <a:t>FAST-</a:t>
            </a:r>
            <a:r>
              <a:rPr lang="ru-RU" sz="2000" b="1" dirty="0">
                <a:latin typeface="Google Sans Text"/>
              </a:rPr>
              <a:t>протокол)</a:t>
            </a:r>
            <a:r>
              <a:rPr lang="ru-RU" sz="2000" dirty="0">
                <a:latin typeface="Google Sans Text"/>
              </a:rPr>
              <a:t> </a:t>
            </a:r>
            <a:r>
              <a:rPr lang="ru-RU" sz="2000" dirty="0" err="1">
                <a:latin typeface="Google Sans Text"/>
              </a:rPr>
              <a:t>органів</a:t>
            </a:r>
            <a:r>
              <a:rPr lang="ru-RU" sz="2000" dirty="0">
                <a:latin typeface="Google Sans Text"/>
              </a:rPr>
              <a:t> </a:t>
            </a:r>
            <a:r>
              <a:rPr lang="ru-RU" sz="2000" dirty="0" err="1">
                <a:latin typeface="Google Sans Text"/>
              </a:rPr>
              <a:t>грудної</a:t>
            </a:r>
            <a:r>
              <a:rPr lang="ru-RU" sz="2000" dirty="0">
                <a:latin typeface="Google Sans Text"/>
              </a:rPr>
              <a:t> </a:t>
            </a:r>
            <a:r>
              <a:rPr lang="ru-RU" sz="2000" dirty="0" err="1">
                <a:latin typeface="Google Sans Text"/>
              </a:rPr>
              <a:t>клітки</a:t>
            </a:r>
            <a:r>
              <a:rPr lang="ru-RU" sz="2000" dirty="0">
                <a:latin typeface="Google Sans Text"/>
              </a:rPr>
              <a:t> (ОГК) та </a:t>
            </a:r>
            <a:r>
              <a:rPr lang="ru-RU" sz="2000" dirty="0" err="1">
                <a:latin typeface="Google Sans Text"/>
              </a:rPr>
              <a:t>черевної</a:t>
            </a:r>
            <a:r>
              <a:rPr lang="ru-RU" sz="2000" dirty="0">
                <a:latin typeface="Google Sans Text"/>
              </a:rPr>
              <a:t> </a:t>
            </a:r>
            <a:r>
              <a:rPr lang="ru-RU" sz="2000" dirty="0" err="1">
                <a:latin typeface="Google Sans Text"/>
              </a:rPr>
              <a:t>порожнини</a:t>
            </a:r>
            <a:r>
              <a:rPr lang="ru-RU" sz="2000" dirty="0">
                <a:latin typeface="Google Sans Text"/>
              </a:rPr>
              <a:t> (ОЧП) для </a:t>
            </a:r>
            <a:r>
              <a:rPr lang="ru-RU" sz="2000" dirty="0" err="1">
                <a:latin typeface="Google Sans Text"/>
              </a:rPr>
              <a:t>виявлення</a:t>
            </a:r>
            <a:r>
              <a:rPr lang="ru-RU" sz="2000" dirty="0">
                <a:latin typeface="Google Sans Text"/>
              </a:rPr>
              <a:t> </a:t>
            </a:r>
            <a:r>
              <a:rPr lang="ru-RU" sz="2000" dirty="0" err="1">
                <a:latin typeface="Google Sans Text"/>
              </a:rPr>
              <a:t>вільної</a:t>
            </a:r>
            <a:r>
              <a:rPr lang="ru-RU" sz="2000" dirty="0">
                <a:latin typeface="Google Sans Text"/>
              </a:rPr>
              <a:t> </a:t>
            </a:r>
            <a:r>
              <a:rPr lang="ru-RU" sz="2000" dirty="0" err="1">
                <a:latin typeface="Google Sans Text"/>
              </a:rPr>
              <a:t>рідини</a:t>
            </a:r>
            <a:r>
              <a:rPr lang="ru-RU" sz="2000" dirty="0">
                <a:latin typeface="Google Sans Text"/>
              </a:rPr>
              <a:t> (</a:t>
            </a:r>
            <a:r>
              <a:rPr lang="ru-RU" sz="2000" dirty="0" err="1">
                <a:latin typeface="Google Sans Text"/>
              </a:rPr>
              <a:t>крові</a:t>
            </a:r>
            <a:r>
              <a:rPr lang="ru-RU" sz="2000" dirty="0">
                <a:latin typeface="Google Sans Text"/>
              </a:rPr>
              <a:t>).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1" dirty="0" err="1">
                <a:solidFill>
                  <a:srgbClr val="FF0000"/>
                </a:solidFill>
                <a:latin typeface="Google Sans Text"/>
              </a:rPr>
              <a:t>Лабораторна</a:t>
            </a:r>
            <a:r>
              <a:rPr lang="ru-RU" sz="2000" b="1" dirty="0">
                <a:solidFill>
                  <a:srgbClr val="FF0000"/>
                </a:solidFill>
                <a:latin typeface="Google Sans Text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Google Sans Text"/>
              </a:rPr>
              <a:t>діагностика</a:t>
            </a:r>
            <a:r>
              <a:rPr lang="ru-RU" sz="2000" b="1" dirty="0">
                <a:solidFill>
                  <a:srgbClr val="FF0000"/>
                </a:solidFill>
                <a:latin typeface="Google Sans Text"/>
              </a:rPr>
              <a:t>:</a:t>
            </a:r>
            <a:endParaRPr lang="ru-RU" sz="2000" dirty="0">
              <a:solidFill>
                <a:srgbClr val="FF0000"/>
              </a:solidFill>
              <a:latin typeface="Google Sans Text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sz="2000" dirty="0" err="1">
                <a:latin typeface="Google Sans Text"/>
              </a:rPr>
              <a:t>Загальний</a:t>
            </a:r>
            <a:r>
              <a:rPr lang="ru-RU" sz="2000" dirty="0">
                <a:latin typeface="Google Sans Text"/>
              </a:rPr>
              <a:t> </a:t>
            </a:r>
            <a:r>
              <a:rPr lang="ru-RU" sz="2000" dirty="0" err="1">
                <a:latin typeface="Google Sans Text"/>
              </a:rPr>
              <a:t>аналіз</a:t>
            </a:r>
            <a:r>
              <a:rPr lang="ru-RU" sz="2000" dirty="0">
                <a:latin typeface="Google Sans Text"/>
              </a:rPr>
              <a:t> </a:t>
            </a:r>
            <a:r>
              <a:rPr lang="ru-RU" sz="2000" dirty="0" err="1">
                <a:latin typeface="Google Sans Text"/>
              </a:rPr>
              <a:t>крові</a:t>
            </a:r>
            <a:r>
              <a:rPr lang="ru-RU" sz="2000" dirty="0">
                <a:latin typeface="Google Sans Text"/>
              </a:rPr>
              <a:t> та </a:t>
            </a:r>
            <a:r>
              <a:rPr lang="ru-RU" sz="2000" dirty="0" err="1">
                <a:latin typeface="Google Sans Text"/>
              </a:rPr>
              <a:t>сечі</a:t>
            </a:r>
            <a:r>
              <a:rPr lang="ru-RU" sz="2000" dirty="0">
                <a:latin typeface="Google Sans Text"/>
              </a:rPr>
              <a:t>, </a:t>
            </a:r>
            <a:r>
              <a:rPr lang="ru-RU" sz="2000" dirty="0" err="1">
                <a:latin typeface="Google Sans Text"/>
              </a:rPr>
              <a:t>визначення</a:t>
            </a:r>
            <a:r>
              <a:rPr lang="ru-RU" sz="2000" dirty="0">
                <a:latin typeface="Google Sans Text"/>
              </a:rPr>
              <a:t> гематокриту </a:t>
            </a:r>
            <a:r>
              <a:rPr lang="ru-RU" sz="2000" dirty="0" smtClean="0">
                <a:latin typeface="Google Sans Text"/>
              </a:rPr>
              <a:t>(</a:t>
            </a:r>
            <a:r>
              <a:rPr lang="en-US" sz="2000" dirty="0" err="1" smtClean="0">
                <a:latin typeface="Google Sans Text"/>
              </a:rPr>
              <a:t>Ht</a:t>
            </a:r>
            <a:r>
              <a:rPr lang="en-US" sz="2000" dirty="0" smtClean="0">
                <a:latin typeface="Google Sans Text"/>
              </a:rPr>
              <a:t>).</a:t>
            </a:r>
            <a:endParaRPr lang="en-US" sz="2000" dirty="0">
              <a:latin typeface="Google Sans Text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sz="2000" dirty="0" err="1">
                <a:latin typeface="Google Sans Text"/>
              </a:rPr>
              <a:t>Біохімічний</a:t>
            </a:r>
            <a:r>
              <a:rPr lang="ru-RU" sz="2000" dirty="0">
                <a:latin typeface="Google Sans Text"/>
              </a:rPr>
              <a:t> </a:t>
            </a:r>
            <a:r>
              <a:rPr lang="ru-RU" sz="2000" dirty="0" err="1">
                <a:latin typeface="Google Sans Text"/>
              </a:rPr>
              <a:t>профіль</a:t>
            </a:r>
            <a:r>
              <a:rPr lang="ru-RU" sz="2000" dirty="0">
                <a:latin typeface="Google Sans Text"/>
              </a:rPr>
              <a:t>: </a:t>
            </a:r>
            <a:r>
              <a:rPr lang="ru-RU" sz="2000" dirty="0" err="1">
                <a:latin typeface="Google Sans Text"/>
              </a:rPr>
              <a:t>коагулограма</a:t>
            </a:r>
            <a:r>
              <a:rPr lang="ru-RU" sz="2000" dirty="0">
                <a:latin typeface="Google Sans Text"/>
              </a:rPr>
              <a:t> (</a:t>
            </a:r>
            <a:r>
              <a:rPr lang="ru-RU" sz="2000" dirty="0" err="1">
                <a:latin typeface="Google Sans Text"/>
              </a:rPr>
              <a:t>згортання</a:t>
            </a:r>
            <a:r>
              <a:rPr lang="ru-RU" sz="2000" dirty="0">
                <a:latin typeface="Google Sans Text"/>
              </a:rPr>
              <a:t> </a:t>
            </a:r>
            <a:r>
              <a:rPr lang="ru-RU" sz="2000" dirty="0" err="1">
                <a:latin typeface="Google Sans Text"/>
              </a:rPr>
              <a:t>крові</a:t>
            </a:r>
            <a:r>
              <a:rPr lang="ru-RU" sz="2000" dirty="0">
                <a:latin typeface="Google Sans Text"/>
              </a:rPr>
              <a:t>), </a:t>
            </a:r>
            <a:r>
              <a:rPr lang="ru-RU" sz="2000" dirty="0" err="1">
                <a:latin typeface="Google Sans Text"/>
              </a:rPr>
              <a:t>осмолярність</a:t>
            </a:r>
            <a:r>
              <a:rPr lang="ru-RU" sz="2000" dirty="0">
                <a:latin typeface="Google Sans Text"/>
              </a:rPr>
              <a:t>, альфа-</a:t>
            </a:r>
            <a:r>
              <a:rPr lang="ru-RU" sz="2000" dirty="0" err="1">
                <a:latin typeface="Google Sans Text"/>
              </a:rPr>
              <a:t>амілаза</a:t>
            </a:r>
            <a:r>
              <a:rPr lang="ru-RU" sz="2000" dirty="0">
                <a:latin typeface="Google Sans Text"/>
              </a:rPr>
              <a:t>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Google Sans Text"/>
              </a:rPr>
              <a:t>Гази </a:t>
            </a:r>
            <a:r>
              <a:rPr lang="ru-RU" sz="2000" dirty="0" err="1">
                <a:latin typeface="Google Sans Text"/>
              </a:rPr>
              <a:t>крові</a:t>
            </a:r>
            <a:r>
              <a:rPr lang="ru-RU" sz="2000" dirty="0">
                <a:latin typeface="Google Sans Text"/>
              </a:rPr>
              <a:t> та кислотно-</a:t>
            </a:r>
            <a:r>
              <a:rPr lang="ru-RU" sz="2000" dirty="0" err="1">
                <a:latin typeface="Google Sans Text"/>
              </a:rPr>
              <a:t>лужний</a:t>
            </a:r>
            <a:r>
              <a:rPr lang="ru-RU" sz="2000" dirty="0">
                <a:latin typeface="Google Sans Text"/>
              </a:rPr>
              <a:t> стан (КЛС) для </a:t>
            </a:r>
            <a:r>
              <a:rPr lang="ru-RU" sz="2000" dirty="0" err="1">
                <a:latin typeface="Google Sans Text"/>
              </a:rPr>
              <a:t>оцінки</a:t>
            </a:r>
            <a:r>
              <a:rPr lang="ru-RU" sz="2000" dirty="0">
                <a:latin typeface="Google Sans Text"/>
              </a:rPr>
              <a:t> </a:t>
            </a:r>
            <a:r>
              <a:rPr lang="ru-RU" sz="2000" dirty="0" err="1">
                <a:latin typeface="Google Sans Text"/>
              </a:rPr>
              <a:t>глибини</a:t>
            </a:r>
            <a:r>
              <a:rPr lang="ru-RU" sz="2000" dirty="0">
                <a:latin typeface="Google Sans Text"/>
              </a:rPr>
              <a:t> шоку.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1" dirty="0" err="1">
                <a:solidFill>
                  <a:srgbClr val="FF0000"/>
                </a:solidFill>
                <a:latin typeface="Google Sans Text"/>
              </a:rPr>
              <a:t>Профільні</a:t>
            </a:r>
            <a:r>
              <a:rPr lang="ru-RU" sz="2000" b="1" dirty="0">
                <a:solidFill>
                  <a:srgbClr val="FF0000"/>
                </a:solidFill>
                <a:latin typeface="Google Sans Text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Google Sans Text"/>
              </a:rPr>
              <a:t>консультації</a:t>
            </a:r>
            <a:r>
              <a:rPr lang="ru-RU" sz="2000" b="1" dirty="0">
                <a:solidFill>
                  <a:srgbClr val="FF0000"/>
                </a:solidFill>
                <a:latin typeface="Google Sans Text"/>
              </a:rPr>
              <a:t>:</a:t>
            </a:r>
            <a:r>
              <a:rPr lang="ru-RU" sz="2000" dirty="0">
                <a:solidFill>
                  <a:srgbClr val="FF0000"/>
                </a:solidFill>
                <a:latin typeface="Google Sans Text"/>
              </a:rPr>
              <a:t> </a:t>
            </a:r>
            <a:r>
              <a:rPr lang="ru-RU" sz="2000" dirty="0" err="1">
                <a:latin typeface="Google Sans Text"/>
              </a:rPr>
              <a:t>хірурга</a:t>
            </a:r>
            <a:r>
              <a:rPr lang="ru-RU" sz="2000" dirty="0">
                <a:latin typeface="Google Sans Text"/>
              </a:rPr>
              <a:t>, травматолога, </a:t>
            </a:r>
            <a:r>
              <a:rPr lang="ru-RU" sz="2000" dirty="0" err="1">
                <a:latin typeface="Google Sans Text"/>
              </a:rPr>
              <a:t>нейрохірурга</a:t>
            </a:r>
            <a:r>
              <a:rPr lang="ru-RU" sz="2000" dirty="0">
                <a:latin typeface="Google Sans Text"/>
              </a:rPr>
              <a:t>.</a:t>
            </a:r>
            <a:endParaRPr lang="ru-RU" sz="2000" dirty="0">
              <a:effectLst/>
              <a:latin typeface="Google Sans Text"/>
            </a:endParaRPr>
          </a:p>
        </p:txBody>
      </p:sp>
    </p:spTree>
    <p:extLst>
      <p:ext uri="{BB962C8B-B14F-4D97-AF65-F5344CB8AC3E}">
        <p14:creationId xmlns:p14="http://schemas.microsoft.com/office/powerpoint/2010/main" val="362802483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CustomShape 1"/>
          <p:cNvSpPr/>
          <p:nvPr/>
        </p:nvSpPr>
        <p:spPr>
          <a:xfrm>
            <a:off x="214200" y="285840"/>
            <a:ext cx="8443080" cy="927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i="1" strike="noStrike" spc="-1" dirty="0" err="1" smtClean="0">
                <a:solidFill>
                  <a:srgbClr val="FF0000"/>
                </a:solidFill>
                <a:latin typeface="Calibri"/>
                <a:ea typeface="DejaVu Sans"/>
              </a:rPr>
              <a:t>Травматичний</a:t>
            </a:r>
            <a:r>
              <a:rPr lang="ru-RU" sz="2400" b="1" i="1" strike="noStrike" spc="-1" dirty="0" smtClean="0">
                <a:solidFill>
                  <a:srgbClr val="FF0000"/>
                </a:solidFill>
                <a:latin typeface="Calibri"/>
                <a:ea typeface="DejaVu Sans"/>
              </a:rPr>
              <a:t> </a:t>
            </a:r>
            <a:r>
              <a:rPr lang="ru-RU" sz="2400" b="1" i="1" strike="noStrike" spc="-1" dirty="0">
                <a:solidFill>
                  <a:srgbClr val="FF0000"/>
                </a:solidFill>
                <a:latin typeface="Calibri"/>
                <a:ea typeface="DejaVu Sans"/>
              </a:rPr>
              <a:t>шок</a:t>
            </a:r>
            <a:r>
              <a:rPr lang="ru-RU" sz="2400" b="0" strike="noStrike" spc="-1" dirty="0">
                <a:solidFill>
                  <a:srgbClr val="FF0000"/>
                </a:solidFill>
                <a:latin typeface="Calibri"/>
                <a:ea typeface="DejaVu Sans"/>
              </a:rPr>
              <a:t>, </a:t>
            </a:r>
            <a:r>
              <a:rPr lang="ru-RU" sz="2400" b="0" strike="noStrike" spc="-1" dirty="0" err="1">
                <a:solidFill>
                  <a:srgbClr val="FF0000"/>
                </a:solidFill>
                <a:latin typeface="Calibri"/>
                <a:ea typeface="DejaVu Sans"/>
              </a:rPr>
              <a:t>його</a:t>
            </a:r>
            <a:r>
              <a:rPr lang="ru-RU" sz="2400" b="0" strike="noStrike" spc="-1" dirty="0">
                <a:solidFill>
                  <a:srgbClr val="FF0000"/>
                </a:solidFill>
                <a:latin typeface="Calibri"/>
                <a:ea typeface="DejaVu Sans"/>
              </a:rPr>
              <a:t> </a:t>
            </a:r>
            <a:r>
              <a:rPr lang="ru-RU" sz="2400" b="0" strike="noStrike" spc="-1" dirty="0" err="1">
                <a:solidFill>
                  <a:srgbClr val="FF0000"/>
                </a:solidFill>
                <a:latin typeface="Calibri"/>
                <a:ea typeface="DejaVu Sans"/>
              </a:rPr>
              <a:t>перебіг</a:t>
            </a:r>
            <a:r>
              <a:rPr lang="ru-RU" sz="2400" b="0" strike="noStrike" spc="-1" dirty="0">
                <a:solidFill>
                  <a:srgbClr val="FF0000"/>
                </a:solidFill>
                <a:latin typeface="Calibri"/>
                <a:ea typeface="DejaVu Sans"/>
              </a:rPr>
              <a:t>, </a:t>
            </a:r>
            <a:r>
              <a:rPr lang="ru-RU" sz="2400" b="0" strike="noStrike" spc="-1" dirty="0" err="1">
                <a:solidFill>
                  <a:srgbClr val="FF0000"/>
                </a:solidFill>
                <a:latin typeface="Calibri"/>
                <a:ea typeface="DejaVu Sans"/>
              </a:rPr>
              <a:t>основні</a:t>
            </a:r>
            <a:r>
              <a:rPr lang="ru-RU" sz="2400" b="0" strike="noStrike" spc="-1" dirty="0">
                <a:solidFill>
                  <a:srgbClr val="FF0000"/>
                </a:solidFill>
                <a:latin typeface="Calibri"/>
                <a:ea typeface="DejaVu Sans"/>
              </a:rPr>
              <a:t> </a:t>
            </a:r>
            <a:r>
              <a:rPr lang="ru-RU" sz="2400" b="0" strike="noStrike" spc="-1" dirty="0" err="1">
                <a:solidFill>
                  <a:srgbClr val="FF0000"/>
                </a:solidFill>
                <a:latin typeface="Calibri"/>
                <a:ea typeface="DejaVu Sans"/>
              </a:rPr>
              <a:t>ознаки</a:t>
            </a:r>
            <a:r>
              <a:rPr lang="ru-RU" sz="2400" b="0" strike="noStrike" spc="-1" dirty="0">
                <a:solidFill>
                  <a:srgbClr val="FF0000"/>
                </a:solidFill>
                <a:latin typeface="Calibri"/>
                <a:ea typeface="DejaVu Sans"/>
              </a:rPr>
              <a:t>. </a:t>
            </a:r>
            <a:r>
              <a:rPr lang="ru-RU" sz="2400" b="0" strike="noStrike" spc="-1" dirty="0" err="1">
                <a:solidFill>
                  <a:srgbClr val="FF0000"/>
                </a:solidFill>
                <a:latin typeface="Calibri"/>
                <a:ea typeface="DejaVu Sans"/>
              </a:rPr>
              <a:t>Долікарська</a:t>
            </a:r>
            <a:r>
              <a:rPr lang="ru-RU" sz="2400" b="0" strike="noStrike" spc="-1" dirty="0">
                <a:solidFill>
                  <a:srgbClr val="FF0000"/>
                </a:solidFill>
                <a:latin typeface="Calibri"/>
                <a:ea typeface="DejaVu Sans"/>
              </a:rPr>
              <a:t> </a:t>
            </a:r>
            <a:r>
              <a:rPr lang="ru-RU" sz="2400" b="0" strike="noStrike" spc="-1" dirty="0" err="1">
                <a:solidFill>
                  <a:srgbClr val="FF0000"/>
                </a:solidFill>
                <a:latin typeface="Calibri"/>
                <a:ea typeface="DejaVu Sans"/>
              </a:rPr>
              <a:t>медична</a:t>
            </a:r>
            <a:r>
              <a:rPr lang="ru-RU" sz="2400" b="0" strike="noStrike" spc="-1" dirty="0">
                <a:solidFill>
                  <a:srgbClr val="FF0000"/>
                </a:solidFill>
                <a:latin typeface="Calibri"/>
                <a:ea typeface="DejaVu Sans"/>
              </a:rPr>
              <a:t> </a:t>
            </a:r>
            <a:r>
              <a:rPr lang="ru-RU" sz="2400" b="0" strike="noStrike" spc="-1" dirty="0" err="1">
                <a:solidFill>
                  <a:srgbClr val="FF0000"/>
                </a:solidFill>
                <a:latin typeface="Calibri"/>
                <a:ea typeface="DejaVu Sans"/>
              </a:rPr>
              <a:t>допомога</a:t>
            </a:r>
            <a:r>
              <a:rPr lang="ru-RU" sz="2400" b="0" strike="noStrike" spc="-1" dirty="0">
                <a:solidFill>
                  <a:srgbClr val="FF0000"/>
                </a:solidFill>
                <a:latin typeface="Calibri"/>
                <a:ea typeface="DejaVu Sans"/>
              </a:rPr>
              <a:t>. </a:t>
            </a:r>
            <a:r>
              <a:rPr lang="ru-RU" sz="2400" b="1" strike="noStrike" spc="-1" dirty="0" err="1">
                <a:solidFill>
                  <a:srgbClr val="FF0000"/>
                </a:solidFill>
                <a:latin typeface="Calibri"/>
                <a:ea typeface="DejaVu Sans"/>
              </a:rPr>
              <a:t>Поняття</a:t>
            </a:r>
            <a:r>
              <a:rPr lang="ru-RU" sz="2400" b="1" strike="noStrike" spc="-1" dirty="0">
                <a:solidFill>
                  <a:srgbClr val="FF0000"/>
                </a:solidFill>
                <a:latin typeface="Calibri"/>
                <a:ea typeface="DejaVu Sans"/>
              </a:rPr>
              <a:t> про </a:t>
            </a:r>
            <a:r>
              <a:rPr lang="ru-RU" sz="2400" b="1" strike="noStrike" spc="-1" dirty="0" err="1">
                <a:solidFill>
                  <a:srgbClr val="FF0000"/>
                </a:solidFill>
                <a:latin typeface="Calibri"/>
                <a:ea typeface="DejaVu Sans"/>
              </a:rPr>
              <a:t>знеболювання</a:t>
            </a:r>
            <a:r>
              <a:rPr lang="ru-RU" sz="2400" b="1" strike="noStrike" spc="-1" dirty="0">
                <a:solidFill>
                  <a:srgbClr val="FF0000"/>
                </a:solidFill>
                <a:latin typeface="Calibri"/>
                <a:ea typeface="DejaVu Sans"/>
              </a:rPr>
              <a:t> при травмах.</a:t>
            </a:r>
            <a:endParaRPr lang="ru-RU" sz="2400" b="0" strike="noStrike" spc="-1" dirty="0">
              <a:latin typeface="Arial"/>
            </a:endParaRPr>
          </a:p>
        </p:txBody>
      </p:sp>
      <p:sp>
        <p:nvSpPr>
          <p:cNvPr id="786" name="CustomShape 2"/>
          <p:cNvSpPr/>
          <p:nvPr/>
        </p:nvSpPr>
        <p:spPr>
          <a:xfrm>
            <a:off x="214200" y="1285920"/>
            <a:ext cx="8714520" cy="5356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43080" indent="-34200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Травматичий шок (ТШ) – це різке пригнічення всіх життєвих функцій </a:t>
            </a:r>
            <a:r>
              <a:rPr lang="ru-RU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організму внаслідок важкої травми. Шок характеризується насамперед значними порушеннями функції нервової та серцево-судинної системи і дихання.</a:t>
            </a:r>
            <a:endParaRPr lang="ru-RU" sz="2000" b="0" strike="noStrike" spc="-1">
              <a:latin typeface="Arial"/>
            </a:endParaRPr>
          </a:p>
          <a:p>
            <a:pPr marL="343080" indent="-342000" algn="just">
              <a:lnSpc>
                <a:spcPct val="100000"/>
              </a:lnSpc>
              <a:buClr>
                <a:srgbClr val="0070C0"/>
              </a:buClr>
              <a:buFont typeface="Arial"/>
              <a:buChar char="•"/>
            </a:pPr>
            <a:r>
              <a:rPr lang="ru-RU" sz="2000" b="1" i="1" strike="noStrike" spc="-1">
                <a:solidFill>
                  <a:srgbClr val="0070C0"/>
                </a:solidFill>
                <a:latin typeface="Calibri"/>
                <a:ea typeface="DejaVu Sans"/>
              </a:rPr>
              <a:t>Причини: </a:t>
            </a:r>
            <a:r>
              <a:rPr lang="ru-RU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важкі травми, переважно переломи хребта, кісток тазу стегна та інші, які супроводжуються крововтратами.</a:t>
            </a:r>
            <a:endParaRPr lang="ru-RU" sz="2000" b="0" strike="noStrike" spc="-1">
              <a:latin typeface="Arial"/>
            </a:endParaRPr>
          </a:p>
          <a:p>
            <a:pPr marL="343080" indent="-34200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За тяжкістю стану розрізняють: легкий, середній і важкий шок.</a:t>
            </a:r>
            <a:endParaRPr lang="ru-RU" sz="2000" b="0" strike="noStrike" spc="-1">
              <a:latin typeface="Arial"/>
            </a:endParaRPr>
          </a:p>
          <a:p>
            <a:pPr marL="343080" indent="-34200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000" b="1" i="1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Залежно від артеріального тиску і загального стану потерпілого розрізняють 4 ступені шоку:</a:t>
            </a:r>
            <a:endParaRPr lang="ru-RU" sz="2000" b="0" strike="noStrike" spc="-1">
              <a:latin typeface="Arial"/>
            </a:endParaRPr>
          </a:p>
          <a:p>
            <a:pPr marL="343080" indent="-342000" algn="just">
              <a:lnSpc>
                <a:spcPct val="100000"/>
              </a:lnSpc>
              <a:buClr>
                <a:srgbClr val="FF0000"/>
              </a:buClr>
              <a:buFont typeface="Arial"/>
              <a:buChar char="•"/>
            </a:pPr>
            <a:r>
              <a:rPr lang="ru-RU" sz="2000" b="1" strike="noStrike" spc="-1">
                <a:solidFill>
                  <a:srgbClr val="FF0000"/>
                </a:solidFill>
                <a:latin typeface="Calibri"/>
                <a:ea typeface="DejaVu Sans"/>
              </a:rPr>
              <a:t>І ступінь </a:t>
            </a:r>
            <a:r>
              <a:rPr lang="ru-RU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– загальний стан задовільний, пульс – 90-100 уд/хв., систолічний АТ 90-100 мм.рт.ст.</a:t>
            </a:r>
            <a:endParaRPr lang="ru-RU" sz="2000" b="0" strike="noStrike" spc="-1">
              <a:latin typeface="Arial"/>
            </a:endParaRPr>
          </a:p>
          <a:p>
            <a:pPr marL="343080" indent="-342000" algn="just">
              <a:lnSpc>
                <a:spcPct val="100000"/>
              </a:lnSpc>
              <a:buClr>
                <a:srgbClr val="FF0000"/>
              </a:buClr>
              <a:buFont typeface="Arial"/>
              <a:buChar char="•"/>
            </a:pPr>
            <a:r>
              <a:rPr lang="ru-RU" sz="2000" b="1" strike="noStrike" spc="-1">
                <a:solidFill>
                  <a:srgbClr val="FF0000"/>
                </a:solidFill>
                <a:latin typeface="Calibri"/>
                <a:ea typeface="DejaVu Sans"/>
              </a:rPr>
              <a:t>ІІ ступінь </a:t>
            </a:r>
            <a:r>
              <a:rPr lang="ru-RU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– загальний стан погіршується, з’являється блідість, холодний піт, пульс 120-140 уд/хв., систолічний АТ 70-90 мм.рт.ст.</a:t>
            </a:r>
            <a:endParaRPr lang="ru-RU" sz="2000" b="0" strike="noStrike" spc="-1">
              <a:latin typeface="Arial"/>
            </a:endParaRPr>
          </a:p>
          <a:p>
            <a:pPr marL="343080" indent="-342000" algn="just">
              <a:lnSpc>
                <a:spcPct val="100000"/>
              </a:lnSpc>
              <a:buClr>
                <a:srgbClr val="FF0000"/>
              </a:buClr>
              <a:buFont typeface="Arial"/>
              <a:buChar char="•"/>
            </a:pPr>
            <a:r>
              <a:rPr lang="ru-RU" sz="2000" b="1" strike="noStrike" spc="-1">
                <a:solidFill>
                  <a:srgbClr val="FF0000"/>
                </a:solidFill>
                <a:latin typeface="Calibri"/>
                <a:ea typeface="DejaVu Sans"/>
              </a:rPr>
              <a:t>ІІІ ступінь </a:t>
            </a:r>
            <a:r>
              <a:rPr lang="ru-RU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– загальний стан тяжкий, пульс – 120-160 уд/хв., систолічний АТ 50-70 мм.рт.ст.</a:t>
            </a:r>
            <a:endParaRPr lang="ru-RU" sz="2000" b="0" strike="noStrike" spc="-1">
              <a:latin typeface="Arial"/>
            </a:endParaRPr>
          </a:p>
          <a:p>
            <a:pPr marL="343080" indent="-342000" algn="just">
              <a:lnSpc>
                <a:spcPct val="100000"/>
              </a:lnSpc>
              <a:buClr>
                <a:srgbClr val="FF0000"/>
              </a:buClr>
              <a:buFont typeface="Arial"/>
              <a:buChar char="•"/>
            </a:pPr>
            <a:r>
              <a:rPr lang="ru-RU" sz="2000" b="1" strike="noStrike" spc="-1">
                <a:solidFill>
                  <a:srgbClr val="FF0000"/>
                </a:solidFill>
                <a:latin typeface="Calibri"/>
                <a:ea typeface="DejaVu Sans"/>
              </a:rPr>
              <a:t>ІV ступінь </a:t>
            </a:r>
            <a:r>
              <a:rPr lang="ru-RU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– загальний стан дуже тяжкий, межує з термінальним (клінічна</a:t>
            </a:r>
            <a:endParaRPr lang="ru-RU" sz="2000" b="0" strike="noStrike" spc="-1">
              <a:latin typeface="Arial"/>
            </a:endParaRPr>
          </a:p>
          <a:p>
            <a:pPr marL="343080" indent="-34200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смерть), пульс ниткоподібний, систолічний АТ нижче 50 мм.рт.ст.</a:t>
            </a:r>
            <a:endParaRPr lang="ru-RU" sz="2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948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CustomShape 1"/>
          <p:cNvSpPr/>
          <p:nvPr/>
        </p:nvSpPr>
        <p:spPr>
          <a:xfrm>
            <a:off x="214200" y="214200"/>
            <a:ext cx="8714520" cy="6428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43080" indent="-342000" algn="just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За часом розвитку виділяють </a:t>
            </a:r>
            <a:r>
              <a:rPr lang="ru-RU" sz="2000" b="1" strike="noStrike" spc="-1">
                <a:solidFill>
                  <a:srgbClr val="7030A0"/>
                </a:solidFill>
                <a:latin typeface="Calibri"/>
                <a:ea typeface="DejaVu Sans"/>
              </a:rPr>
              <a:t>первинний (ранній) шок</a:t>
            </a:r>
            <a:r>
              <a:rPr lang="ru-RU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, який розвивається в момент травми або відразу після нього, і </a:t>
            </a:r>
            <a:r>
              <a:rPr lang="ru-RU" sz="2000" b="1" strike="noStrike" spc="-1">
                <a:solidFill>
                  <a:srgbClr val="7030A0"/>
                </a:solidFill>
                <a:latin typeface="Calibri"/>
                <a:ea typeface="DejaVu Sans"/>
              </a:rPr>
              <a:t>вторинний (пізній) шок</a:t>
            </a:r>
            <a:r>
              <a:rPr lang="ru-RU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, який виникає через декілька годин після травми, коли нервово-рефлекторні порушення посилюються інтоксикацією, всмоктуванням продуктів розпаду тканин, додатковою травмою або посиленням болю після припинення знеболювання.</a:t>
            </a:r>
            <a:endParaRPr lang="ru-RU" sz="2000" b="0" strike="noStrike" spc="-1">
              <a:latin typeface="Arial"/>
            </a:endParaRPr>
          </a:p>
          <a:p>
            <a:pPr marL="343080" indent="-342000" algn="just">
              <a:lnSpc>
                <a:spcPct val="100000"/>
              </a:lnSpc>
              <a:spcBef>
                <a:spcPts val="400"/>
              </a:spcBef>
              <a:buClr>
                <a:srgbClr val="7030A0"/>
              </a:buClr>
              <a:buFont typeface="Arial"/>
              <a:buChar char="•"/>
            </a:pPr>
            <a:r>
              <a:rPr lang="ru-RU" sz="2000" b="1" strike="noStrike" spc="-1">
                <a:solidFill>
                  <a:srgbClr val="7030A0"/>
                </a:solidFill>
                <a:latin typeface="Calibri"/>
                <a:ea typeface="DejaVu Sans"/>
              </a:rPr>
              <a:t>Фази перебігу травматичного шоку:</a:t>
            </a:r>
            <a:endParaRPr lang="ru-RU" sz="2000" b="0" strike="noStrike" spc="-1">
              <a:latin typeface="Arial"/>
            </a:endParaRPr>
          </a:p>
          <a:p>
            <a:pPr marL="343080" indent="-342000" algn="just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1) </a:t>
            </a:r>
            <a:r>
              <a:rPr lang="ru-RU" sz="2000" b="1" strike="noStrike" spc="-1">
                <a:solidFill>
                  <a:srgbClr val="FF0000"/>
                </a:solidFill>
                <a:latin typeface="Calibri"/>
                <a:ea typeface="DejaVu Sans"/>
              </a:rPr>
              <a:t>Фаза збудження (еректильна фаза), </a:t>
            </a:r>
            <a:r>
              <a:rPr lang="ru-RU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по тривалості короткочасна (від декількох хвилин до декількох годин), характеризується збудженням нервової системи, підвищенням АТ. Чим яскравіша і триваліша еректильна фаза, тим важча по перебігу торпідна фаза.</a:t>
            </a:r>
            <a:endParaRPr lang="ru-RU" sz="2000" b="0" strike="noStrike" spc="-1">
              <a:latin typeface="Arial"/>
            </a:endParaRPr>
          </a:p>
          <a:p>
            <a:pPr marL="343080" indent="-342000" algn="just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2) </a:t>
            </a:r>
            <a:r>
              <a:rPr lang="ru-RU" sz="2000" b="1" strike="noStrike" spc="-1">
                <a:solidFill>
                  <a:srgbClr val="FF0000"/>
                </a:solidFill>
                <a:latin typeface="Calibri"/>
                <a:ea typeface="DejaVu Sans"/>
              </a:rPr>
              <a:t>Торпідна фаза (фаза гальмування) </a:t>
            </a:r>
            <a:r>
              <a:rPr lang="ru-RU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– різке пригнічення, яке прогресує, функцій організму і гальмуванням нервової системи, різке зниження реакції на подразники кволість, апатія, зниження рефлексів, пригнічення функцій центральної нервової системи при збереженій свідомості. Спостерігається різке погіршення діяльності серцево-судинної системи: блідість, частий слабкий пульс, зниження температури тіла, помітне згущення крові, глухість серцевих тонів і різке зниження АТ, що є головним симптомом травматичного шоку. Порушується обмін речовин, і функції всіх органів і систем.</a:t>
            </a:r>
            <a:endParaRPr lang="ru-RU" sz="2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430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CustomShape 1"/>
          <p:cNvSpPr/>
          <p:nvPr/>
        </p:nvSpPr>
        <p:spPr>
          <a:xfrm>
            <a:off x="714240" y="500040"/>
            <a:ext cx="7928640" cy="57539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trike="noStrike" spc="-1" dirty="0">
                <a:solidFill>
                  <a:srgbClr val="FF0000"/>
                </a:solidFill>
                <a:latin typeface="Calibri"/>
                <a:ea typeface="DejaVu Sans"/>
              </a:rPr>
              <a:t>Перша </a:t>
            </a:r>
            <a:r>
              <a:rPr lang="ru-RU" sz="3200" b="1" strike="noStrike" spc="-1" dirty="0" err="1">
                <a:solidFill>
                  <a:srgbClr val="FF0000"/>
                </a:solidFill>
                <a:latin typeface="Calibri"/>
                <a:ea typeface="DejaVu Sans"/>
              </a:rPr>
              <a:t>допомога</a:t>
            </a:r>
            <a:r>
              <a:rPr lang="ru-RU" sz="3200" b="1" strike="noStrike" spc="-1" dirty="0">
                <a:solidFill>
                  <a:srgbClr val="FF0000"/>
                </a:solidFill>
                <a:latin typeface="Calibri"/>
                <a:ea typeface="DejaVu Sans"/>
              </a:rPr>
              <a:t>:</a:t>
            </a:r>
            <a:endParaRPr lang="ru-RU" sz="32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- 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зручне</a:t>
            </a:r>
            <a:r>
              <a:rPr lang="ru-RU" sz="2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положення</a:t>
            </a:r>
            <a:r>
              <a:rPr lang="ru-RU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болезаспокійливі</a:t>
            </a:r>
            <a:r>
              <a:rPr lang="ru-RU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(для 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зменшення</a:t>
            </a:r>
            <a:r>
              <a:rPr lang="ru-RU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або</a:t>
            </a:r>
            <a:r>
              <a:rPr lang="ru-RU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ліквідації</a:t>
            </a:r>
            <a:r>
              <a:rPr lang="ru-RU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болю);</a:t>
            </a:r>
            <a:endParaRPr lang="ru-RU" sz="2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- 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зупинити</a:t>
            </a:r>
            <a:r>
              <a:rPr lang="ru-RU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кровотечу</a:t>
            </a:r>
            <a:r>
              <a:rPr lang="ru-RU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(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накладанням</a:t>
            </a:r>
            <a:r>
              <a:rPr lang="ru-RU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кровоспинного</a:t>
            </a:r>
            <a:r>
              <a:rPr lang="ru-RU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джгута</a:t>
            </a:r>
            <a:r>
              <a:rPr lang="ru-RU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або</a:t>
            </a:r>
            <a:r>
              <a:rPr lang="ru-RU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тиснучої</a:t>
            </a:r>
            <a:r>
              <a:rPr lang="ru-RU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пов’язки</a:t>
            </a:r>
            <a:r>
              <a:rPr lang="ru-RU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);</a:t>
            </a:r>
            <a:endParaRPr lang="ru-RU" sz="2800" b="0" strike="noStrike" spc="-1" dirty="0">
              <a:latin typeface="Arial"/>
            </a:endParaRPr>
          </a:p>
          <a:p>
            <a:pPr marL="216000" indent="-21528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ru-RU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іммобілізувати</a:t>
            </a:r>
            <a:r>
              <a:rPr lang="ru-RU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кінцівку</a:t>
            </a:r>
            <a:r>
              <a:rPr lang="ru-RU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;</a:t>
            </a:r>
            <a:endParaRPr lang="ru-RU" sz="2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- 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зігріти</a:t>
            </a:r>
            <a:r>
              <a:rPr lang="ru-RU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потерпілого</a:t>
            </a:r>
            <a:r>
              <a:rPr lang="ru-RU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тепло закутавши, не 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закриваючи</a:t>
            </a:r>
            <a:r>
              <a:rPr lang="ru-RU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обличчя</a:t>
            </a:r>
            <a:r>
              <a:rPr lang="ru-RU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по 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можливості</a:t>
            </a:r>
            <a:r>
              <a:rPr lang="ru-RU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дати</a:t>
            </a:r>
            <a:r>
              <a:rPr lang="ru-RU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серцеві</a:t>
            </a:r>
            <a:r>
              <a:rPr lang="ru-RU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препарати</a:t>
            </a:r>
            <a:r>
              <a:rPr lang="ru-RU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;</a:t>
            </a:r>
            <a:endParaRPr lang="ru-RU" sz="2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- по 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можливості</a:t>
            </a:r>
            <a:r>
              <a:rPr lang="ru-RU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напувати</a:t>
            </a:r>
            <a:r>
              <a:rPr lang="ru-RU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потерпілого</a:t>
            </a:r>
            <a:r>
              <a:rPr lang="ru-RU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чайними</a:t>
            </a:r>
            <a:r>
              <a:rPr lang="ru-RU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ложками теплим 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міцним</a:t>
            </a:r>
            <a:r>
              <a:rPr lang="ru-RU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солодким</a:t>
            </a:r>
            <a:r>
              <a:rPr lang="ru-RU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чаєм</a:t>
            </a:r>
            <a:r>
              <a:rPr lang="ru-RU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якщо</a:t>
            </a:r>
            <a:r>
              <a:rPr lang="ru-RU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не 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має</a:t>
            </a:r>
            <a:r>
              <a:rPr lang="ru-RU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блювання</a:t>
            </a:r>
            <a:r>
              <a:rPr lang="ru-RU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;</a:t>
            </a:r>
            <a:endParaRPr lang="ru-RU" sz="2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- 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госпіталізувати</a:t>
            </a:r>
            <a:r>
              <a:rPr lang="ru-RU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потерпілого</a:t>
            </a:r>
            <a:r>
              <a:rPr lang="ru-RU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в 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медичний</a:t>
            </a:r>
            <a:r>
              <a:rPr lang="ru-RU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заклад.</a:t>
            </a:r>
            <a:endParaRPr lang="ru-RU" sz="2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067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CustomShape 1"/>
          <p:cNvSpPr/>
          <p:nvPr/>
        </p:nvSpPr>
        <p:spPr>
          <a:xfrm>
            <a:off x="285840" y="126720"/>
            <a:ext cx="8642880" cy="670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Будь яка травма  з пошкодженням тканин організму майже завжди супроводжується </a:t>
            </a:r>
            <a:r>
              <a:rPr lang="ru-RU" sz="1800" b="1" i="1" strike="noStrike" spc="-1">
                <a:solidFill>
                  <a:srgbClr val="000000"/>
                </a:solidFill>
                <a:latin typeface="Calibri"/>
                <a:ea typeface="DejaVu Sans"/>
              </a:rPr>
              <a:t>больовими відчуттями,</a:t>
            </a:r>
            <a:r>
              <a:rPr lang="ru-RU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які, в свою чергу, зумовлюють дискомфорт потерпілих, і часто  є причиною використання знеболюючих препаратів, інколи  нераціонального.</a:t>
            </a: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000" b="1" strike="noStrike" spc="-1">
                <a:solidFill>
                  <a:srgbClr val="FF0000"/>
                </a:solidFill>
                <a:latin typeface="Calibri"/>
                <a:ea typeface="DejaVu Sans"/>
              </a:rPr>
              <a:t>Біль</a:t>
            </a:r>
            <a:r>
              <a:rPr lang="ru-RU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— це  є  суб’єктивна реакція організму на травму, причому реакція сугубо індивідуальна і не завжди співвідносна  з об’ємом травми. Одна і та ж особа по-різному відреагує на одну і ту ж травму  при умові різних обставин (наприклад при стресі, при перевтомі больовий поріг понижується).</a:t>
            </a: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Тому  для  попередньої оцінки больового синдрому використовують так звану  </a:t>
            </a:r>
            <a:r>
              <a:rPr lang="ru-RU" sz="1800" b="1" strike="noStrike" spc="-1">
                <a:solidFill>
                  <a:srgbClr val="000000"/>
                </a:solidFill>
                <a:latin typeface="Calibri"/>
                <a:ea typeface="DejaVu Sans"/>
              </a:rPr>
              <a:t>10 бальну шкалу болю</a:t>
            </a:r>
            <a:r>
              <a:rPr lang="ru-RU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, де </a:t>
            </a:r>
            <a:r>
              <a:rPr lang="ru-RU" sz="1800" b="1" strike="noStrike" spc="-1">
                <a:solidFill>
                  <a:srgbClr val="0070C0"/>
                </a:solidFill>
                <a:latin typeface="Calibri"/>
                <a:ea typeface="DejaVu Sans"/>
              </a:rPr>
              <a:t>0</a:t>
            </a:r>
            <a:r>
              <a:rPr lang="ru-RU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– це відсутність дискомфорту, а </a:t>
            </a:r>
            <a:r>
              <a:rPr lang="ru-RU" sz="1800" b="1" strike="noStrike" spc="-1">
                <a:solidFill>
                  <a:srgbClr val="0070C0"/>
                </a:solidFill>
                <a:latin typeface="Calibri"/>
                <a:ea typeface="DejaVu Sans"/>
              </a:rPr>
              <a:t>10 </a:t>
            </a:r>
            <a:r>
              <a:rPr lang="ru-RU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– максимальні больові відчуття (при переломі великих кісток,наприклад  — перелом стегнової кістки або перелом кісток тазу).</a:t>
            </a: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Загалом при знеболенні ми повинні досягти декілька завдань.  </a:t>
            </a:r>
            <a:r>
              <a:rPr lang="ru-RU" sz="1800" b="1" i="1" strike="noStrike" spc="-1">
                <a:solidFill>
                  <a:srgbClr val="000000"/>
                </a:solidFill>
                <a:latin typeface="Calibri"/>
                <a:ea typeface="DejaVu Sans"/>
              </a:rPr>
              <a:t>По-перше</a:t>
            </a:r>
            <a:r>
              <a:rPr lang="ru-RU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—  надати допомогу пораненому   в такому об’ємі, щоб він зміг продовжувати виконувати бойову задачу, </a:t>
            </a:r>
            <a:r>
              <a:rPr lang="ru-RU" sz="1800" b="1" i="1" strike="noStrike" spc="-1">
                <a:solidFill>
                  <a:srgbClr val="000000"/>
                </a:solidFill>
                <a:latin typeface="Calibri"/>
                <a:ea typeface="DejaVu Sans"/>
              </a:rPr>
              <a:t>по-друге</a:t>
            </a:r>
            <a:r>
              <a:rPr lang="ru-RU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: швидко і ефективно власне знеболити, </a:t>
            </a:r>
            <a:r>
              <a:rPr lang="ru-RU" sz="1800" b="1" i="1" strike="noStrike" spc="-1">
                <a:solidFill>
                  <a:srgbClr val="000000"/>
                </a:solidFill>
                <a:latin typeface="Calibri"/>
                <a:ea typeface="DejaVu Sans"/>
              </a:rPr>
              <a:t>по-третє</a:t>
            </a:r>
            <a:r>
              <a:rPr lang="ru-RU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: уникнути або попередити розвиток можливих побічних ефектів.</a:t>
            </a: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Calibri"/>
                <a:ea typeface="DejaVu Sans"/>
              </a:rPr>
              <a:t>ДОМЕДИКАМЕНТОЗНА ДОПОМОГА. </a:t>
            </a:r>
            <a:r>
              <a:rPr lang="ru-RU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Повноцінна первинна хірургічна обробка рани  з використанням місцевих знеболюючих (без використання системних знеболюючих), охолодження при термічних опіках, використання тракційних  шин при переломах великих кісток кінцівок, використання холоду при травмах суглобів або м’яких тканин — можуть значно полегшити больовий синдром.</a:t>
            </a: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Calibri"/>
                <a:ea typeface="DejaVu Sans"/>
              </a:rPr>
              <a:t>МЕДИКАМЕНТОЗНА ДОПОМОГА залежно від рівня больового синдрому: від нестероїдних протизапальних препаратів (таблетованих, ін’єкційних форм) до опіатів (фентаніл, морфін, налбуфін, буторфанол, промедол, омнопон та інші препарати) .</a:t>
            </a:r>
            <a:endParaRPr lang="ru-RU" sz="18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339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CustomShape 1"/>
          <p:cNvSpPr/>
          <p:nvPr/>
        </p:nvSpPr>
        <p:spPr>
          <a:xfrm>
            <a:off x="214200" y="0"/>
            <a:ext cx="8571600" cy="99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i="1" strike="noStrike" spc="-1">
                <a:solidFill>
                  <a:srgbClr val="7030A0"/>
                </a:solidFill>
                <a:latin typeface="Calibri"/>
                <a:ea typeface="DejaVu Sans"/>
              </a:rPr>
              <a:t>Протоколи надання невідкладної допомого при закритих та відкритих травмах</a:t>
            </a:r>
            <a:endParaRPr lang="ru-RU" sz="2800" b="0" strike="noStrike" spc="-1">
              <a:latin typeface="Arial"/>
            </a:endParaRPr>
          </a:p>
        </p:txBody>
      </p:sp>
      <p:pic>
        <p:nvPicPr>
          <p:cNvPr id="791" name="Picture 2"/>
          <p:cNvPicPr/>
          <p:nvPr/>
        </p:nvPicPr>
        <p:blipFill>
          <a:blip r:embed="rId2"/>
          <a:stretch/>
        </p:blipFill>
        <p:spPr>
          <a:xfrm>
            <a:off x="1857240" y="928800"/>
            <a:ext cx="5499720" cy="5928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3271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CustomShape 1"/>
          <p:cNvSpPr/>
          <p:nvPr/>
        </p:nvSpPr>
        <p:spPr>
          <a:xfrm>
            <a:off x="857160" y="428760"/>
            <a:ext cx="7823880" cy="1284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95000" lnSpcReduction="10000"/>
          </a:bodyPr>
          <a:lstStyle/>
          <a:p>
            <a:pPr algn="ctr">
              <a:lnSpc>
                <a:spcPct val="100000"/>
              </a:lnSpc>
            </a:pPr>
            <a:r>
              <a:rPr lang="ru-RU" sz="4400" b="1" strike="noStrike" spc="-1">
                <a:solidFill>
                  <a:srgbClr val="000000"/>
                </a:solidFill>
                <a:latin typeface="Calibri"/>
                <a:ea typeface="DejaVu Sans"/>
              </a:rPr>
              <a:t>Домашнє теоретичне завдання </a:t>
            </a:r>
            <a:r>
              <a:t/>
            </a:r>
            <a:br/>
            <a:r>
              <a:rPr lang="ru-RU" sz="4400" b="1" strike="noStrike" spc="-1">
                <a:solidFill>
                  <a:srgbClr val="000000"/>
                </a:solidFill>
                <a:latin typeface="Calibri"/>
                <a:ea typeface="DejaVu Sans"/>
              </a:rPr>
              <a:t>(самостійна робота)</a:t>
            </a:r>
            <a:endParaRPr lang="ru-RU" sz="4400" b="0" strike="noStrike" spc="-1">
              <a:latin typeface="Arial"/>
            </a:endParaRPr>
          </a:p>
        </p:txBody>
      </p:sp>
      <p:sp>
        <p:nvSpPr>
          <p:cNvPr id="793" name="CustomShape 2"/>
          <p:cNvSpPr/>
          <p:nvPr/>
        </p:nvSpPr>
        <p:spPr>
          <a:xfrm>
            <a:off x="1143000" y="1928880"/>
            <a:ext cx="7538040" cy="407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92500" lnSpcReduction="10000"/>
          </a:bodyPr>
          <a:lstStyle/>
          <a:p>
            <a:pPr marL="514440" indent="-513360" algn="just">
              <a:lnSpc>
                <a:spcPct val="100000"/>
              </a:lnSpc>
              <a:spcBef>
                <a:spcPts val="720"/>
              </a:spcBef>
            </a:pPr>
            <a:r>
              <a:rPr lang="ru-RU" sz="3600" b="1" strike="noStrike" spc="-1" dirty="0" err="1">
                <a:solidFill>
                  <a:srgbClr val="FF0000"/>
                </a:solidFill>
                <a:latin typeface="Calibri"/>
                <a:ea typeface="DejaVu Sans"/>
              </a:rPr>
              <a:t>Долікарська</a:t>
            </a:r>
            <a:r>
              <a:rPr lang="ru-RU" sz="3600" b="1" strike="noStrike" spc="-1" dirty="0">
                <a:solidFill>
                  <a:srgbClr val="FF0000"/>
                </a:solidFill>
                <a:latin typeface="Calibri"/>
                <a:ea typeface="DejaVu Sans"/>
              </a:rPr>
              <a:t> </a:t>
            </a:r>
            <a:r>
              <a:rPr lang="ru-RU" sz="3600" b="1" strike="noStrike" spc="-1" dirty="0" err="1">
                <a:solidFill>
                  <a:srgbClr val="FF0000"/>
                </a:solidFill>
                <a:latin typeface="Calibri"/>
                <a:ea typeface="DejaVu Sans"/>
              </a:rPr>
              <a:t>допомога</a:t>
            </a:r>
            <a:r>
              <a:rPr lang="ru-RU" sz="3600" b="1" strike="noStrike" spc="-1" dirty="0">
                <a:solidFill>
                  <a:srgbClr val="FF0000"/>
                </a:solidFill>
                <a:latin typeface="Calibri"/>
                <a:ea typeface="DejaVu Sans"/>
              </a:rPr>
              <a:t> при травмах хребта. </a:t>
            </a:r>
            <a:r>
              <a:rPr lang="ru-RU" sz="3600" b="1" strike="noStrike" spc="-1" dirty="0" err="1">
                <a:solidFill>
                  <a:srgbClr val="FF0000"/>
                </a:solidFill>
                <a:latin typeface="Calibri"/>
                <a:ea typeface="DejaVu Sans"/>
              </a:rPr>
              <a:t>Іммобілізація</a:t>
            </a:r>
            <a:r>
              <a:rPr lang="ru-RU" sz="3600" b="1" strike="noStrike" spc="-1" dirty="0">
                <a:solidFill>
                  <a:srgbClr val="FF0000"/>
                </a:solidFill>
                <a:latin typeface="Calibri"/>
                <a:ea typeface="DejaVu Sans"/>
              </a:rPr>
              <a:t>.</a:t>
            </a:r>
            <a:endParaRPr lang="ru-RU" sz="3600" b="0" strike="noStrike" spc="-1" dirty="0">
              <a:latin typeface="Arial"/>
            </a:endParaRPr>
          </a:p>
          <a:p>
            <a:pPr marL="514440" indent="-513360" algn="just">
              <a:lnSpc>
                <a:spcPct val="100000"/>
              </a:lnSpc>
              <a:spcBef>
                <a:spcPts val="720"/>
              </a:spcBef>
            </a:pPr>
            <a:r>
              <a:rPr lang="ru-RU" sz="3600" b="1" u="sng" strike="noStrike" spc="-1" dirty="0">
                <a:solidFill>
                  <a:srgbClr val="0000FF"/>
                </a:solidFill>
                <a:uFillTx/>
                <a:latin typeface="Calibri"/>
                <a:ea typeface="DejaVu Sans"/>
                <a:hlinkClick r:id="rId2"/>
              </a:rPr>
              <a:t>https://www.youtube.com/watch?v=I0qcwm7kwFA</a:t>
            </a:r>
            <a:endParaRPr lang="ru-RU" sz="3600" b="0" strike="noStrike" spc="-1" dirty="0">
              <a:latin typeface="Arial"/>
            </a:endParaRPr>
          </a:p>
          <a:p>
            <a:pPr marL="514440" indent="-513360" algn="just">
              <a:lnSpc>
                <a:spcPct val="100000"/>
              </a:lnSpc>
              <a:spcBef>
                <a:spcPts val="720"/>
              </a:spcBef>
            </a:pPr>
            <a:r>
              <a:rPr lang="ru-RU" sz="3600" b="1" u="sng" strike="noStrike" spc="-1" dirty="0">
                <a:solidFill>
                  <a:srgbClr val="0000FF"/>
                </a:solidFill>
                <a:uFillTx/>
                <a:latin typeface="Calibri"/>
                <a:ea typeface="DejaVu Sans"/>
                <a:hlinkClick r:id="rId3"/>
              </a:rPr>
              <a:t>https://www.youtube.com/watch?v=axoYUEzW1ck</a:t>
            </a:r>
            <a:endParaRPr lang="ru-RU" sz="3600" b="0" strike="noStrike" spc="-1" dirty="0">
              <a:latin typeface="Arial"/>
            </a:endParaRPr>
          </a:p>
          <a:p>
            <a:pPr marL="514440" indent="-513360" algn="just">
              <a:lnSpc>
                <a:spcPct val="100000"/>
              </a:lnSpc>
              <a:spcBef>
                <a:spcPts val="720"/>
              </a:spcBef>
            </a:pPr>
            <a:r>
              <a:rPr lang="ru-RU" sz="3600" b="1" u="sng" strike="noStrike" spc="-1" dirty="0">
                <a:solidFill>
                  <a:srgbClr val="0000FF"/>
                </a:solidFill>
                <a:uFillTx/>
                <a:latin typeface="Calibri"/>
                <a:ea typeface="DejaVu Sans"/>
                <a:hlinkClick r:id="rId4"/>
              </a:rPr>
              <a:t>https://www.youtube.com/watch?v=P8wPIVPSLGQ</a:t>
            </a:r>
            <a:endParaRPr lang="ru-RU" sz="3600" b="0" strike="noStrike" spc="-1" dirty="0">
              <a:latin typeface="Arial"/>
            </a:endParaRPr>
          </a:p>
          <a:p>
            <a:pPr marL="514440" indent="-513360" algn="just">
              <a:lnSpc>
                <a:spcPct val="100000"/>
              </a:lnSpc>
              <a:spcBef>
                <a:spcPts val="720"/>
              </a:spcBef>
            </a:pPr>
            <a:endParaRPr lang="ru-RU" sz="36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567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CustomShape 1"/>
          <p:cNvSpPr/>
          <p:nvPr/>
        </p:nvSpPr>
        <p:spPr>
          <a:xfrm>
            <a:off x="714240" y="2214720"/>
            <a:ext cx="7538040" cy="144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400" b="1" i="1" strike="noStrike" spc="-1">
                <a:solidFill>
                  <a:srgbClr val="FF0000"/>
                </a:solidFill>
                <a:latin typeface="Calibri"/>
                <a:ea typeface="DejaVu Sans"/>
              </a:rPr>
              <a:t>Дякую за увагу!</a:t>
            </a:r>
            <a:endParaRPr lang="ru-RU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108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CustomShape 1"/>
          <p:cNvSpPr/>
          <p:nvPr/>
        </p:nvSpPr>
        <p:spPr>
          <a:xfrm>
            <a:off x="357120" y="392400"/>
            <a:ext cx="8571600" cy="6182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3200" b="1" i="1" strike="noStrike" spc="-1">
                <a:solidFill>
                  <a:srgbClr val="7030A0"/>
                </a:solidFill>
                <a:latin typeface="Calibri"/>
                <a:ea typeface="Times New Roman"/>
              </a:rPr>
              <a:t>Струс мозку </a:t>
            </a:r>
            <a:r>
              <a:rPr lang="ru-RU" sz="2300" b="1" i="1" strike="noStrike" spc="-1">
                <a:solidFill>
                  <a:srgbClr val="333333"/>
                </a:solidFill>
                <a:latin typeface="Calibri"/>
                <a:ea typeface="Times New Roman"/>
              </a:rPr>
              <a:t>-</a:t>
            </a:r>
            <a:r>
              <a:rPr lang="ru-RU" sz="2300" b="0" strike="noStrike" spc="-1">
                <a:solidFill>
                  <a:srgbClr val="333333"/>
                </a:solidFill>
                <a:latin typeface="Calibri"/>
                <a:ea typeface="Times New Roman"/>
              </a:rPr>
              <a:t> найбільш легка форма травми мозку.</a:t>
            </a:r>
            <a:r>
              <a:t/>
            </a:r>
            <a:br/>
            <a:r>
              <a:rPr lang="ru-RU" sz="2300" b="0" i="1" strike="noStrike" spc="-1">
                <a:solidFill>
                  <a:srgbClr val="FF0000"/>
                </a:solidFill>
                <a:latin typeface="Calibri"/>
                <a:ea typeface="Times New Roman"/>
              </a:rPr>
              <a:t>Причини:</a:t>
            </a:r>
            <a:r>
              <a:rPr lang="ru-RU" sz="2300" b="0" strike="noStrike" spc="-1">
                <a:solidFill>
                  <a:srgbClr val="FF0000"/>
                </a:solidFill>
                <a:latin typeface="Calibri"/>
                <a:ea typeface="Times New Roman"/>
              </a:rPr>
              <a:t> </a:t>
            </a:r>
            <a:r>
              <a:rPr lang="ru-RU" sz="2300" b="0" strike="noStrike" spc="-1">
                <a:solidFill>
                  <a:srgbClr val="333333"/>
                </a:solidFill>
                <a:latin typeface="Calibri"/>
                <a:ea typeface="Times New Roman"/>
              </a:rPr>
              <a:t>травма черепу, зазвичай без зовнішніх порушень цілісності його кісток.</a:t>
            </a:r>
            <a:endParaRPr lang="ru-RU" sz="23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300" b="0" i="1" strike="noStrike" spc="-1">
                <a:solidFill>
                  <a:srgbClr val="FF0000"/>
                </a:solidFill>
                <a:latin typeface="Calibri"/>
                <a:ea typeface="Times New Roman"/>
              </a:rPr>
              <a:t>Ознаки</a:t>
            </a:r>
            <a:r>
              <a:rPr lang="ru-RU" sz="2300" b="0" strike="noStrike" spc="-1">
                <a:solidFill>
                  <a:srgbClr val="FF0000"/>
                </a:solidFill>
                <a:latin typeface="Calibri"/>
                <a:ea typeface="Times New Roman"/>
              </a:rPr>
              <a:t>: </a:t>
            </a:r>
            <a:r>
              <a:rPr lang="ru-RU" sz="2300" b="0" strike="noStrike" spc="-1">
                <a:solidFill>
                  <a:srgbClr val="333333"/>
                </a:solidFill>
                <a:latin typeface="Calibri"/>
                <a:ea typeface="Times New Roman"/>
              </a:rPr>
              <a:t>короткочасна втрата свідомості, головний біль, нудота, блювання, короткочасна втрата пам'яті при збереженні дихання.</a:t>
            </a:r>
            <a:r>
              <a:t/>
            </a:r>
            <a:br/>
            <a:r>
              <a:rPr lang="ru-RU" sz="2300" b="0" i="1" strike="noStrike" spc="-1">
                <a:solidFill>
                  <a:srgbClr val="FF0000"/>
                </a:solidFill>
                <a:latin typeface="Calibri"/>
                <a:ea typeface="Times New Roman"/>
              </a:rPr>
              <a:t>Необхідна допомога:</a:t>
            </a:r>
            <a:r>
              <a:rPr lang="ru-RU" sz="2300" b="0" strike="noStrike" spc="-1">
                <a:solidFill>
                  <a:srgbClr val="FF0000"/>
                </a:solidFill>
                <a:latin typeface="Calibri"/>
                <a:ea typeface="Times New Roman"/>
              </a:rPr>
              <a:t> </a:t>
            </a:r>
            <a:r>
              <a:rPr lang="ru-RU" sz="2300" b="0" strike="noStrike" spc="-1">
                <a:solidFill>
                  <a:srgbClr val="333333"/>
                </a:solidFill>
                <a:latin typeface="Calibri"/>
                <a:ea typeface="Times New Roman"/>
              </a:rPr>
              <a:t>для попередження потрапляння блювотних мас у дихальні шляхи, постраждалого слід покласти на бік (якщо струс супроводжується переломом хребта чи кісток тазу - по­класти на спину, повернувши голову на бік). Покласти на голову холодний компрес, забезпечити спокій, викликати «швидку допомогу».</a:t>
            </a:r>
            <a:endParaRPr lang="ru-RU" sz="23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300" b="0" i="1" strike="noStrike" spc="-1">
                <a:solidFill>
                  <a:srgbClr val="FF0000"/>
                </a:solidFill>
                <a:latin typeface="Calibri"/>
                <a:ea typeface="Times New Roman"/>
              </a:rPr>
              <a:t>Забиття мозку </a:t>
            </a:r>
            <a:r>
              <a:rPr lang="ru-RU" sz="2300" b="1" i="1" strike="noStrike" spc="-1">
                <a:solidFill>
                  <a:srgbClr val="333333"/>
                </a:solidFill>
                <a:latin typeface="Calibri"/>
                <a:ea typeface="Times New Roman"/>
              </a:rPr>
              <a:t>-</a:t>
            </a:r>
            <a:r>
              <a:rPr lang="ru-RU" sz="2300" b="0" strike="noStrike" spc="-1">
                <a:solidFill>
                  <a:srgbClr val="333333"/>
                </a:solidFill>
                <a:latin typeface="Calibri"/>
                <a:ea typeface="Times New Roman"/>
              </a:rPr>
              <a:t> більш важка </a:t>
            </a:r>
            <a:r>
              <a:rPr lang="ru-RU" sz="2300" b="0" strike="noStrike" spc="-1">
                <a:solidFill>
                  <a:srgbClr val="000000"/>
                </a:solidFill>
                <a:latin typeface="Calibri"/>
                <a:ea typeface="Times New Roman"/>
              </a:rPr>
              <a:t>черепно-мозкова травма, при якій </a:t>
            </a:r>
            <a:r>
              <a:rPr lang="ru-RU" sz="2300" b="0" strike="noStrike" spc="-1">
                <a:solidFill>
                  <a:srgbClr val="333333"/>
                </a:solidFill>
                <a:latin typeface="Calibri"/>
                <a:ea typeface="Times New Roman"/>
              </a:rPr>
              <a:t>постраждалий втрачає свідомість не більше, ніж 30 хвилин.</a:t>
            </a:r>
            <a:r>
              <a:t/>
            </a:r>
            <a:br/>
            <a:r>
              <a:rPr lang="ru-RU" sz="2300" b="0" i="1" strike="noStrike" spc="-1">
                <a:solidFill>
                  <a:srgbClr val="FF0000"/>
                </a:solidFill>
                <a:latin typeface="Calibri"/>
                <a:ea typeface="Times New Roman"/>
              </a:rPr>
              <a:t>Необхідна допомога</a:t>
            </a:r>
            <a:r>
              <a:rPr lang="ru-RU" sz="2300" b="0" strike="noStrike" spc="-1">
                <a:solidFill>
                  <a:srgbClr val="FF0000"/>
                </a:solidFill>
                <a:latin typeface="Calibri"/>
                <a:ea typeface="Times New Roman"/>
              </a:rPr>
              <a:t>: </a:t>
            </a:r>
            <a:r>
              <a:rPr lang="ru-RU" sz="2300" b="0" strike="noStrike" spc="-1">
                <a:solidFill>
                  <a:srgbClr val="000000"/>
                </a:solidFill>
                <a:latin typeface="Calibri"/>
                <a:ea typeface="Times New Roman"/>
              </a:rPr>
              <a:t>негайно викликати «швидку допомогу», надати постраждалому стабільного бічного положення, за якого покращується забезпечення мозку кров’ю, усувається небезпека западіння язика та затікання в дихальні шляхи слизу, крові, вмісту шлунка, постраждалий швидше приходить до тями. </a:t>
            </a:r>
            <a:endParaRPr lang="ru-RU" sz="23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CustomShape 1"/>
          <p:cNvSpPr/>
          <p:nvPr/>
        </p:nvSpPr>
        <p:spPr>
          <a:xfrm>
            <a:off x="357120" y="4214880"/>
            <a:ext cx="8571600" cy="1784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Здавлення головного мозку</a:t>
            </a:r>
            <a:r>
              <a:rPr lang="ru-RU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 - при закритій ЧМТ є наслідком кровотечі при пошкодженні судин мозкових оболонок і венозних синусів або гострого прогресуючого набряку мозку (гострого набухання головного мозку).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648" name="CustomShape 2"/>
          <p:cNvSpPr/>
          <p:nvPr/>
        </p:nvSpPr>
        <p:spPr>
          <a:xfrm>
            <a:off x="500040" y="285840"/>
            <a:ext cx="8214120" cy="3381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2400" b="1" strike="noStrike" spc="-1">
                <a:solidFill>
                  <a:srgbClr val="7030A0"/>
                </a:solidFill>
                <a:latin typeface="Calibri"/>
                <a:ea typeface="Times New Roman"/>
              </a:rPr>
              <a:t>Постраждалому, що лежить на спині:</a:t>
            </a:r>
            <a:endParaRPr lang="ru-RU" sz="2400" b="0" strike="noStrike" spc="-1">
              <a:latin typeface="Arial"/>
            </a:endParaRPr>
          </a:p>
          <a:p>
            <a:pPr marL="216000" indent="-215280" algn="just">
              <a:lnSpc>
                <a:spcPct val="100000"/>
              </a:lnSpc>
              <a:buClr>
                <a:srgbClr val="FF0000"/>
              </a:buClr>
              <a:buFont typeface="Symbol"/>
              <a:buChar char=""/>
            </a:pPr>
            <a:r>
              <a:rPr lang="ru-RU" sz="2400" b="1" strike="noStrike" spc="-1">
                <a:solidFill>
                  <a:srgbClr val="FF0000"/>
                </a:solidFill>
                <a:latin typeface="Calibri"/>
                <a:ea typeface="Times New Roman"/>
              </a:rPr>
              <a:t>зігнути праву ногу в колінному суглобі, підвівши стопу до сідниці;</a:t>
            </a:r>
            <a:endParaRPr lang="ru-RU" sz="2400" b="0" strike="noStrike" spc="-1">
              <a:latin typeface="Arial"/>
            </a:endParaRPr>
          </a:p>
          <a:p>
            <a:pPr marL="216000" indent="-215280" algn="just">
              <a:lnSpc>
                <a:spcPct val="100000"/>
              </a:lnSpc>
              <a:buClr>
                <a:srgbClr val="FF0000"/>
              </a:buClr>
              <a:buFont typeface="Arial"/>
              <a:buChar char="•"/>
            </a:pPr>
            <a:r>
              <a:rPr lang="ru-RU" sz="2400" b="1" strike="noStrike" spc="-1">
                <a:solidFill>
                  <a:srgbClr val="FF0000"/>
                </a:solidFill>
                <a:latin typeface="Calibri"/>
                <a:ea typeface="Times New Roman"/>
              </a:rPr>
              <a:t>покласти праву руку вздовж тіла так, щоб кисть розташовувалася під сідницею;</a:t>
            </a:r>
            <a:endParaRPr lang="ru-RU" sz="2400" b="0" strike="noStrike" spc="-1">
              <a:latin typeface="Arial"/>
            </a:endParaRPr>
          </a:p>
          <a:p>
            <a:pPr marL="216000" indent="-215280" algn="just">
              <a:lnSpc>
                <a:spcPct val="100000"/>
              </a:lnSpc>
              <a:buClr>
                <a:srgbClr val="FF0000"/>
              </a:buClr>
              <a:buFont typeface="Arial"/>
              <a:buChar char="•"/>
            </a:pPr>
            <a:r>
              <a:rPr lang="ru-RU" sz="2400" b="1" strike="noStrike" spc="-1">
                <a:solidFill>
                  <a:srgbClr val="FF0000"/>
                </a:solidFill>
                <a:latin typeface="Calibri"/>
                <a:ea typeface="Times New Roman"/>
              </a:rPr>
              <a:t>за ліву руку обережно повернути постраждалого на бік вздовж осі тіла;</a:t>
            </a:r>
            <a:endParaRPr lang="ru-RU" sz="2400" b="0" strike="noStrike" spc="-1">
              <a:latin typeface="Arial"/>
            </a:endParaRPr>
          </a:p>
          <a:p>
            <a:pPr marL="216000" indent="-215280" algn="just">
              <a:lnSpc>
                <a:spcPct val="100000"/>
              </a:lnSpc>
              <a:buClr>
                <a:srgbClr val="FF0000"/>
              </a:buClr>
              <a:buFont typeface="Arial"/>
              <a:buChar char="•"/>
            </a:pPr>
            <a:r>
              <a:rPr lang="ru-RU" sz="2400" b="1" strike="noStrike" spc="-1">
                <a:solidFill>
                  <a:srgbClr val="FF0000"/>
                </a:solidFill>
                <a:latin typeface="Calibri"/>
                <a:ea typeface="Times New Roman"/>
              </a:rPr>
              <a:t>покласти голову постраждалого на тильну поверхню лівої кісті, звільнити його праву руку з під тіла.     </a:t>
            </a:r>
            <a:endParaRPr lang="ru-RU" sz="2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CustomShape 1"/>
          <p:cNvSpPr/>
          <p:nvPr/>
        </p:nvSpPr>
        <p:spPr>
          <a:xfrm>
            <a:off x="714240" y="4714920"/>
            <a:ext cx="3856680" cy="922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43080" indent="-342000">
              <a:lnSpc>
                <a:spcPct val="100000"/>
              </a:lnSpc>
              <a:spcBef>
                <a:spcPts val="400"/>
              </a:spcBef>
            </a:pPr>
            <a:r>
              <a:rPr lang="ru-RU" sz="2000" b="0" strike="noStrike" spc="-1">
                <a:solidFill>
                  <a:srgbClr val="000000"/>
                </a:solidFill>
                <a:latin typeface="Tahoma"/>
                <a:ea typeface="DejaVu Sans"/>
              </a:rPr>
              <a:t>Забиття головного мозку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650" name="Picture 5"/>
          <p:cNvPicPr/>
          <p:nvPr/>
        </p:nvPicPr>
        <p:blipFill>
          <a:blip r:embed="rId2"/>
          <a:stretch/>
        </p:blipFill>
        <p:spPr>
          <a:xfrm>
            <a:off x="103320" y="214200"/>
            <a:ext cx="4386600" cy="4285080"/>
          </a:xfrm>
          <a:prstGeom prst="rect">
            <a:avLst/>
          </a:prstGeom>
          <a:ln>
            <a:noFill/>
          </a:ln>
        </p:spPr>
      </p:pic>
      <p:pic>
        <p:nvPicPr>
          <p:cNvPr id="651" name="Picture 6"/>
          <p:cNvPicPr/>
          <p:nvPr/>
        </p:nvPicPr>
        <p:blipFill>
          <a:blip r:embed="rId3"/>
          <a:stretch/>
        </p:blipFill>
        <p:spPr>
          <a:xfrm>
            <a:off x="4714920" y="183960"/>
            <a:ext cx="4213800" cy="4280400"/>
          </a:xfrm>
          <a:prstGeom prst="rect">
            <a:avLst/>
          </a:prstGeom>
          <a:ln w="9360">
            <a:noFill/>
          </a:ln>
        </p:spPr>
      </p:pic>
      <p:sp>
        <p:nvSpPr>
          <p:cNvPr id="652" name="CustomShape 2"/>
          <p:cNvSpPr/>
          <p:nvPr/>
        </p:nvSpPr>
        <p:spPr>
          <a:xfrm>
            <a:off x="5000760" y="4929120"/>
            <a:ext cx="3837600" cy="10134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43080" indent="-342000">
              <a:lnSpc>
                <a:spcPct val="100000"/>
              </a:lnSpc>
              <a:spcBef>
                <a:spcPts val="400"/>
              </a:spcBef>
            </a:pPr>
            <a:r>
              <a:rPr lang="ru-RU" sz="2000" b="0" strike="noStrike" spc="-1">
                <a:solidFill>
                  <a:srgbClr val="000000"/>
                </a:solidFill>
                <a:latin typeface="Tahoma"/>
                <a:ea typeface="DejaVu Sans"/>
              </a:rPr>
              <a:t>Дифузне аксональне пошкодження мозку</a:t>
            </a:r>
            <a:endParaRPr lang="ru-RU" sz="2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3" name="Picture 4"/>
          <p:cNvPicPr/>
          <p:nvPr/>
        </p:nvPicPr>
        <p:blipFill>
          <a:blip r:embed="rId2"/>
          <a:stretch/>
        </p:blipFill>
        <p:spPr>
          <a:xfrm>
            <a:off x="3528000" y="4032000"/>
            <a:ext cx="2770200" cy="2570760"/>
          </a:xfrm>
          <a:prstGeom prst="rect">
            <a:avLst/>
          </a:prstGeom>
          <a:ln w="9360">
            <a:noFill/>
          </a:ln>
        </p:spPr>
      </p:pic>
      <p:pic>
        <p:nvPicPr>
          <p:cNvPr id="654" name="Picture 6"/>
          <p:cNvPicPr/>
          <p:nvPr/>
        </p:nvPicPr>
        <p:blipFill>
          <a:blip r:embed="rId3"/>
          <a:stretch/>
        </p:blipFill>
        <p:spPr>
          <a:xfrm>
            <a:off x="216000" y="2900880"/>
            <a:ext cx="2818440" cy="2499120"/>
          </a:xfrm>
          <a:prstGeom prst="rect">
            <a:avLst/>
          </a:prstGeom>
          <a:ln w="9360">
            <a:noFill/>
          </a:ln>
        </p:spPr>
      </p:pic>
      <p:pic>
        <p:nvPicPr>
          <p:cNvPr id="655" name="Picture 9"/>
          <p:cNvPicPr/>
          <p:nvPr/>
        </p:nvPicPr>
        <p:blipFill>
          <a:blip r:embed="rId4"/>
          <a:stretch/>
        </p:blipFill>
        <p:spPr>
          <a:xfrm>
            <a:off x="5328000" y="792000"/>
            <a:ext cx="3713760" cy="3096000"/>
          </a:xfrm>
          <a:prstGeom prst="rect">
            <a:avLst/>
          </a:prstGeom>
          <a:ln w="9360">
            <a:noFill/>
          </a:ln>
        </p:spPr>
      </p:pic>
      <p:sp>
        <p:nvSpPr>
          <p:cNvPr id="656" name="CustomShape 1"/>
          <p:cNvSpPr/>
          <p:nvPr/>
        </p:nvSpPr>
        <p:spPr>
          <a:xfrm>
            <a:off x="360000" y="452880"/>
            <a:ext cx="5242320" cy="2499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78500" lnSpcReduction="10000"/>
          </a:bodyPr>
          <a:lstStyle/>
          <a:p>
            <a:pPr marL="343080" indent="-342000">
              <a:lnSpc>
                <a:spcPct val="100000"/>
              </a:lnSpc>
              <a:spcBef>
                <a:spcPts val="641"/>
              </a:spcBef>
            </a:pPr>
            <a:r>
              <a:rPr lang="ru-RU" sz="3200" b="1" strike="noStrike" spc="-1">
                <a:solidFill>
                  <a:srgbClr val="FF0000"/>
                </a:solidFill>
                <a:latin typeface="Calibri"/>
                <a:ea typeface="DejaVu Sans"/>
              </a:rPr>
              <a:t>Діагностика внутрішньочерепних гематом:</a:t>
            </a:r>
            <a:endParaRPr lang="ru-RU" sz="3200" b="0" strike="noStrike" spc="-1"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1" strike="noStrike" spc="-1">
                <a:solidFill>
                  <a:srgbClr val="000000"/>
                </a:solidFill>
                <a:latin typeface="Calibri"/>
                <a:ea typeface="DejaVu Sans"/>
              </a:rPr>
              <a:t>візуалізація гематоми при КТ</a:t>
            </a:r>
            <a:endParaRPr lang="ru-RU" sz="3200" b="0" strike="noStrike" spc="-1"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1" strike="noStrike" spc="-1">
                <a:solidFill>
                  <a:srgbClr val="000000"/>
                </a:solidFill>
                <a:latin typeface="Calibri"/>
                <a:ea typeface="DejaVu Sans"/>
              </a:rPr>
              <a:t>зміщення серединних структур мозку на ехоенцефалографії</a:t>
            </a: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6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6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6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6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6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" dur="500" fill="hold"/>
                                        <p:tgtEl>
                                          <p:spTgt spid="6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7" name="Picture 39"/>
          <p:cNvPicPr/>
          <p:nvPr/>
        </p:nvPicPr>
        <p:blipFill>
          <a:blip r:embed="rId2"/>
          <a:stretch/>
        </p:blipFill>
        <p:spPr>
          <a:xfrm>
            <a:off x="1000080" y="285840"/>
            <a:ext cx="2951640" cy="3499200"/>
          </a:xfrm>
          <a:prstGeom prst="rect">
            <a:avLst/>
          </a:prstGeom>
          <a:ln w="9360">
            <a:noFill/>
          </a:ln>
        </p:spPr>
      </p:pic>
      <p:graphicFrame>
        <p:nvGraphicFramePr>
          <p:cNvPr id="658" name="Table 1"/>
          <p:cNvGraphicFramePr/>
          <p:nvPr/>
        </p:nvGraphicFramePr>
        <p:xfrm>
          <a:off x="1143000" y="4286160"/>
          <a:ext cx="3429000" cy="1615440"/>
        </p:xfrm>
        <a:graphic>
          <a:graphicData uri="http://schemas.openxmlformats.org/drawingml/2006/table">
            <a:tbl>
              <a:tblPr/>
              <a:tblGrid>
                <a:gridCol w="342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02560">
                <a:tc>
                  <a:txBody>
                    <a:bodyPr/>
                    <a:lstStyle/>
                    <a:p>
                      <a:pPr marL="343080" indent="-342000"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Tahoma"/>
                        </a:rPr>
                        <a:t>     </a:t>
                      </a:r>
                      <a:r>
                        <a:rPr lang="ru-RU" sz="2000" b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Забій головного мозку тяжкого ступеня, внутрішньомозкові гематоми обох лобових часток.</a:t>
                      </a:r>
                      <a:endParaRPr lang="ru-RU" sz="2000" b="0" strike="noStrike" spc="-1">
                        <a:latin typeface="Arial"/>
                      </a:endParaRPr>
                    </a:p>
                  </a:txBody>
                  <a:tcPr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59" name="CustomShape 2"/>
          <p:cNvSpPr/>
          <p:nvPr/>
        </p:nvSpPr>
        <p:spPr>
          <a:xfrm>
            <a:off x="5072040" y="4143240"/>
            <a:ext cx="3710520" cy="228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43080" indent="-342000" algn="just">
              <a:lnSpc>
                <a:spcPct val="100000"/>
              </a:lnSpc>
              <a:spcBef>
                <a:spcPts val="400"/>
              </a:spcBef>
            </a:pPr>
            <a:r>
              <a:rPr lang="ru-RU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Гостра епідуральна</a:t>
            </a:r>
            <a:endParaRPr lang="ru-RU" sz="2000" b="0" strike="noStrike" spc="-1">
              <a:latin typeface="Arial"/>
            </a:endParaRPr>
          </a:p>
          <a:p>
            <a:pPr marL="343080" indent="-342000" algn="just">
              <a:lnSpc>
                <a:spcPct val="100000"/>
              </a:lnSpc>
              <a:spcBef>
                <a:spcPts val="400"/>
              </a:spcBef>
            </a:pPr>
            <a:r>
              <a:rPr lang="ru-RU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гематома в лівій</a:t>
            </a:r>
            <a:endParaRPr lang="ru-RU" sz="2000" b="0" strike="noStrike" spc="-1">
              <a:latin typeface="Arial"/>
            </a:endParaRPr>
          </a:p>
          <a:p>
            <a:pPr marL="343080" indent="-342000" algn="just">
              <a:lnSpc>
                <a:spcPct val="100000"/>
              </a:lnSpc>
              <a:spcBef>
                <a:spcPts val="400"/>
              </a:spcBef>
            </a:pPr>
            <a:r>
              <a:rPr lang="ru-RU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потиличній області</a:t>
            </a:r>
            <a:endParaRPr lang="ru-RU" sz="2000" b="0" strike="noStrike" spc="-1">
              <a:latin typeface="Arial"/>
            </a:endParaRPr>
          </a:p>
          <a:p>
            <a:pPr marL="343080" indent="-342000" algn="just">
              <a:lnSpc>
                <a:spcPct val="100000"/>
              </a:lnSpc>
              <a:spcBef>
                <a:spcPts val="400"/>
              </a:spcBef>
            </a:pPr>
            <a:r>
              <a:rPr lang="ru-RU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дислокацією головного</a:t>
            </a:r>
            <a:endParaRPr lang="ru-RU" sz="2000" b="0" strike="noStrike" spc="-1">
              <a:latin typeface="Arial"/>
            </a:endParaRPr>
          </a:p>
          <a:p>
            <a:pPr marL="343080" indent="-342000" algn="just">
              <a:lnSpc>
                <a:spcPct val="100000"/>
              </a:lnSpc>
              <a:spcBef>
                <a:spcPts val="400"/>
              </a:spcBef>
            </a:pPr>
            <a:r>
              <a:rPr lang="ru-RU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мозку і його здавленням.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660" name="Picture 75"/>
          <p:cNvPicPr/>
          <p:nvPr/>
        </p:nvPicPr>
        <p:blipFill>
          <a:blip r:embed="rId3"/>
          <a:stretch/>
        </p:blipFill>
        <p:spPr>
          <a:xfrm>
            <a:off x="5143680" y="285840"/>
            <a:ext cx="3238920" cy="37152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1" name="Picture 5"/>
          <p:cNvPicPr/>
          <p:nvPr/>
        </p:nvPicPr>
        <p:blipFill>
          <a:blip r:embed="rId2"/>
          <a:stretch/>
        </p:blipFill>
        <p:spPr>
          <a:xfrm>
            <a:off x="785880" y="357120"/>
            <a:ext cx="3427920" cy="3674160"/>
          </a:xfrm>
          <a:prstGeom prst="rect">
            <a:avLst/>
          </a:prstGeom>
          <a:ln w="9360">
            <a:noFill/>
          </a:ln>
        </p:spPr>
      </p:pic>
      <p:graphicFrame>
        <p:nvGraphicFramePr>
          <p:cNvPr id="662" name="Table 1"/>
          <p:cNvGraphicFramePr/>
          <p:nvPr/>
        </p:nvGraphicFramePr>
        <p:xfrm>
          <a:off x="1071360" y="4286160"/>
          <a:ext cx="3848040" cy="1463040"/>
        </p:xfrm>
        <a:graphic>
          <a:graphicData uri="http://schemas.openxmlformats.org/drawingml/2006/table">
            <a:tbl>
              <a:tblPr/>
              <a:tblGrid>
                <a:gridCol w="3848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92120">
                <a:tc>
                  <a:txBody>
                    <a:bodyPr/>
                    <a:lstStyle/>
                    <a:p>
                      <a:pPr marL="343080" indent="-342000" algn="just">
                        <a:lnSpc>
                          <a:spcPct val="100000"/>
                        </a:lnSpc>
                      </a:pPr>
                      <a:r>
                        <a:rPr lang="ru-RU" sz="1800" b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Гостра субдуральна</a:t>
                      </a:r>
                      <a:endParaRPr lang="ru-RU" sz="1800" b="0" strike="noStrike" spc="-1">
                        <a:latin typeface="Arial"/>
                      </a:endParaRPr>
                    </a:p>
                    <a:p>
                      <a:pPr marL="343080" indent="-342000" algn="just">
                        <a:lnSpc>
                          <a:spcPct val="100000"/>
                        </a:lnSpc>
                      </a:pPr>
                      <a:r>
                        <a:rPr lang="ru-RU" sz="1800" b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гематома в правій лобно</a:t>
                      </a:r>
                      <a:endParaRPr lang="ru-RU" sz="1800" b="0" strike="noStrike" spc="-1">
                        <a:latin typeface="Arial"/>
                      </a:endParaRPr>
                    </a:p>
                    <a:p>
                      <a:pPr marL="343080" indent="-342000" algn="just">
                        <a:lnSpc>
                          <a:spcPct val="100000"/>
                        </a:lnSpc>
                      </a:pPr>
                      <a:r>
                        <a:rPr lang="ru-RU" sz="1800" b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тім'яно-скроневої області з</a:t>
                      </a:r>
                      <a:endParaRPr lang="ru-RU" sz="1800" b="0" strike="noStrike" spc="-1">
                        <a:latin typeface="Arial"/>
                      </a:endParaRPr>
                    </a:p>
                    <a:p>
                      <a:pPr marL="343080" indent="-342000" algn="just">
                        <a:lnSpc>
                          <a:spcPct val="100000"/>
                        </a:lnSpc>
                      </a:pPr>
                      <a:r>
                        <a:rPr lang="ru-RU" sz="1800" b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дислокацією головного</a:t>
                      </a:r>
                      <a:endParaRPr lang="ru-RU" sz="1800" b="0" strike="noStrike" spc="-1">
                        <a:latin typeface="Arial"/>
                      </a:endParaRPr>
                    </a:p>
                    <a:p>
                      <a:pPr marL="343080" indent="-342000" algn="just">
                        <a:lnSpc>
                          <a:spcPct val="100000"/>
                        </a:lnSpc>
                      </a:pPr>
                      <a:r>
                        <a:rPr lang="ru-RU" sz="1800" b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мозку і його здавленням.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63" name="Picture 16"/>
          <p:cNvPicPr/>
          <p:nvPr/>
        </p:nvPicPr>
        <p:blipFill>
          <a:blip r:embed="rId3"/>
          <a:stretch/>
        </p:blipFill>
        <p:spPr>
          <a:xfrm>
            <a:off x="5429160" y="428760"/>
            <a:ext cx="3213720" cy="3642120"/>
          </a:xfrm>
          <a:prstGeom prst="rect">
            <a:avLst/>
          </a:prstGeom>
          <a:ln w="9360">
            <a:noFill/>
          </a:ln>
        </p:spPr>
      </p:pic>
      <p:graphicFrame>
        <p:nvGraphicFramePr>
          <p:cNvPr id="664" name="Table 2"/>
          <p:cNvGraphicFramePr/>
          <p:nvPr/>
        </p:nvGraphicFramePr>
        <p:xfrm>
          <a:off x="5295960" y="4214880"/>
          <a:ext cx="3848040" cy="1010880"/>
        </p:xfrm>
        <a:graphic>
          <a:graphicData uri="http://schemas.openxmlformats.org/drawingml/2006/table">
            <a:tbl>
              <a:tblPr/>
              <a:tblGrid>
                <a:gridCol w="3848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10880">
                <a:tc>
                  <a:txBody>
                    <a:bodyPr/>
                    <a:lstStyle/>
                    <a:p>
                      <a:pPr marL="343080" indent="-342000">
                        <a:lnSpc>
                          <a:spcPct val="100000"/>
                        </a:lnSpc>
                      </a:pPr>
                      <a:r>
                        <a:rPr lang="ru-RU" sz="1800" b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Двосторонні хронічні</a:t>
                      </a:r>
                      <a:endParaRPr lang="ru-RU" sz="1800" b="0" strike="noStrike" spc="-1">
                        <a:latin typeface="Arial"/>
                      </a:endParaRPr>
                    </a:p>
                    <a:p>
                      <a:pPr marL="343080" indent="-342000">
                        <a:lnSpc>
                          <a:spcPct val="100000"/>
                        </a:lnSpc>
                      </a:pPr>
                      <a:r>
                        <a:rPr lang="ru-RU" sz="1800" b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субдуральні гематоми.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CustomShape 1"/>
          <p:cNvSpPr/>
          <p:nvPr/>
        </p:nvSpPr>
        <p:spPr>
          <a:xfrm>
            <a:off x="571320" y="428760"/>
            <a:ext cx="8316000" cy="498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92500" lnSpcReduction="20000"/>
          </a:bodyPr>
          <a:lstStyle/>
          <a:p>
            <a:pPr algn="ctr">
              <a:lnSpc>
                <a:spcPct val="100000"/>
              </a:lnSpc>
            </a:pPr>
            <a:r>
              <a:rPr lang="ru-RU" sz="3200" b="1" strike="noStrike" spc="-1" dirty="0" err="1">
                <a:solidFill>
                  <a:srgbClr val="FF0000"/>
                </a:solidFill>
                <a:latin typeface="Calibri"/>
                <a:ea typeface="DejaVu Sans"/>
              </a:rPr>
              <a:t>Лікування</a:t>
            </a:r>
            <a:r>
              <a:rPr lang="ru-RU" sz="3200" b="1" strike="noStrike" spc="-1" dirty="0">
                <a:solidFill>
                  <a:srgbClr val="FF0000"/>
                </a:solidFill>
                <a:latin typeface="Calibri"/>
                <a:ea typeface="DejaVu Sans"/>
              </a:rPr>
              <a:t> </a:t>
            </a:r>
            <a:r>
              <a:rPr lang="ru-RU" sz="3200" b="1" strike="noStrike" spc="-1" dirty="0" err="1">
                <a:solidFill>
                  <a:srgbClr val="FF0000"/>
                </a:solidFill>
                <a:latin typeface="Calibri"/>
                <a:ea typeface="DejaVu Sans"/>
              </a:rPr>
              <a:t>постраждалих</a:t>
            </a:r>
            <a:r>
              <a:rPr lang="ru-RU" sz="3200" b="1" strike="noStrike" spc="-1" dirty="0">
                <a:solidFill>
                  <a:srgbClr val="FF0000"/>
                </a:solidFill>
                <a:latin typeface="Calibri"/>
                <a:ea typeface="DejaVu Sans"/>
              </a:rPr>
              <a:t> </a:t>
            </a:r>
            <a:r>
              <a:rPr lang="ru-RU" sz="3200" b="1" strike="noStrike" spc="-1" dirty="0" err="1">
                <a:solidFill>
                  <a:srgbClr val="FF0000"/>
                </a:solidFill>
                <a:latin typeface="Calibri"/>
                <a:ea typeface="DejaVu Sans"/>
              </a:rPr>
              <a:t>із</a:t>
            </a:r>
            <a:r>
              <a:rPr lang="ru-RU" sz="3200" b="1" strike="noStrike" spc="-1" dirty="0">
                <a:solidFill>
                  <a:srgbClr val="FF0000"/>
                </a:solidFill>
                <a:latin typeface="Calibri"/>
                <a:ea typeface="DejaVu Sans"/>
              </a:rPr>
              <a:t> </a:t>
            </a:r>
            <a:r>
              <a:rPr lang="ru-RU" sz="3200" b="1" strike="noStrike" spc="-1" dirty="0" err="1">
                <a:solidFill>
                  <a:srgbClr val="FF0000"/>
                </a:solidFill>
                <a:latin typeface="Calibri"/>
                <a:ea typeface="DejaVu Sans"/>
              </a:rPr>
              <a:t>закритою</a:t>
            </a:r>
            <a:r>
              <a:rPr lang="ru-RU" sz="3200" b="1" strike="noStrike" spc="-1" dirty="0">
                <a:solidFill>
                  <a:srgbClr val="FF0000"/>
                </a:solidFill>
                <a:latin typeface="Calibri"/>
                <a:ea typeface="DejaVu Sans"/>
              </a:rPr>
              <a:t> ЧМТ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666" name="CustomShape 2"/>
          <p:cNvSpPr/>
          <p:nvPr/>
        </p:nvSpPr>
        <p:spPr>
          <a:xfrm>
            <a:off x="839451" y="1062507"/>
            <a:ext cx="7779737" cy="549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25000" lnSpcReduction="20000"/>
          </a:bodyPr>
          <a:lstStyle/>
          <a:p>
            <a:pPr marL="343080" indent="-342000" algn="just">
              <a:lnSpc>
                <a:spcPct val="80000"/>
              </a:lnSpc>
            </a:pPr>
            <a:r>
              <a:rPr lang="ru-RU" sz="9600" b="1" strike="noStrike" spc="-1" dirty="0">
                <a:solidFill>
                  <a:srgbClr val="7030A0"/>
                </a:solidFill>
                <a:latin typeface="Calibri"/>
                <a:ea typeface="DejaVu Sans"/>
              </a:rPr>
              <a:t>Перша </a:t>
            </a:r>
            <a:r>
              <a:rPr lang="ru-RU" sz="9600" b="1" strike="noStrike" spc="-1" dirty="0" err="1">
                <a:solidFill>
                  <a:srgbClr val="7030A0"/>
                </a:solidFill>
                <a:latin typeface="Calibri"/>
                <a:ea typeface="DejaVu Sans"/>
              </a:rPr>
              <a:t>допомога</a:t>
            </a:r>
            <a:r>
              <a:rPr lang="ru-RU" sz="9600" b="1" strike="noStrike" spc="-1" dirty="0">
                <a:solidFill>
                  <a:srgbClr val="7030A0"/>
                </a:solidFill>
                <a:latin typeface="Calibri"/>
                <a:ea typeface="DejaVu Sans"/>
              </a:rPr>
              <a:t> - на </a:t>
            </a:r>
            <a:r>
              <a:rPr lang="ru-RU" sz="9600" b="1" strike="noStrike" spc="-1" dirty="0" err="1">
                <a:solidFill>
                  <a:srgbClr val="7030A0"/>
                </a:solidFill>
                <a:latin typeface="Calibri"/>
                <a:ea typeface="DejaVu Sans"/>
              </a:rPr>
              <a:t>місці</a:t>
            </a:r>
            <a:r>
              <a:rPr lang="ru-RU" sz="9600" b="1" strike="noStrike" spc="-1" dirty="0">
                <a:solidFill>
                  <a:srgbClr val="7030A0"/>
                </a:solidFill>
                <a:latin typeface="Calibri"/>
                <a:ea typeface="DejaVu Sans"/>
              </a:rPr>
              <a:t> </a:t>
            </a:r>
            <a:r>
              <a:rPr lang="ru-RU" sz="9600" b="1" strike="noStrike" spc="-1" dirty="0" err="1">
                <a:solidFill>
                  <a:srgbClr val="7030A0"/>
                </a:solidFill>
                <a:latin typeface="Calibri"/>
                <a:ea typeface="DejaVu Sans"/>
              </a:rPr>
              <a:t>події</a:t>
            </a:r>
            <a:r>
              <a:rPr lang="ru-RU" sz="9600" b="1" strike="noStrike" spc="-1" dirty="0">
                <a:solidFill>
                  <a:srgbClr val="7030A0"/>
                </a:solidFill>
                <a:latin typeface="Calibri"/>
                <a:ea typeface="DejaVu Sans"/>
              </a:rPr>
              <a:t>:</a:t>
            </a:r>
            <a:endParaRPr lang="ru-RU" sz="9600" b="0" strike="noStrike" spc="-1" dirty="0">
              <a:latin typeface="Arial"/>
            </a:endParaRPr>
          </a:p>
          <a:p>
            <a:pPr marL="343080" indent="-342000" algn="just">
              <a:lnSpc>
                <a:spcPct val="80000"/>
              </a:lnSpc>
              <a:buClr>
                <a:srgbClr val="000000"/>
              </a:buClr>
              <a:buFont typeface="Wingdings" charset="2"/>
              <a:buChar char=""/>
            </a:pPr>
            <a:r>
              <a:rPr lang="ru-RU" sz="96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Потерпілому</a:t>
            </a:r>
            <a:r>
              <a:rPr lang="ru-RU" sz="96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</a:t>
            </a:r>
            <a:r>
              <a:rPr lang="ru-RU" sz="96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що</a:t>
            </a:r>
            <a:r>
              <a:rPr lang="ru-RU" sz="96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ru-RU" sz="96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знаходиться</a:t>
            </a:r>
            <a:r>
              <a:rPr lang="ru-RU" sz="96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в </a:t>
            </a:r>
            <a:r>
              <a:rPr lang="ru-RU" sz="96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несвідомому</a:t>
            </a:r>
            <a:r>
              <a:rPr lang="ru-RU" sz="96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ru-RU" sz="96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стані</a:t>
            </a:r>
            <a:r>
              <a:rPr lang="ru-RU" sz="96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не </a:t>
            </a:r>
            <a:r>
              <a:rPr lang="ru-RU" sz="96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можна</a:t>
            </a:r>
            <a:r>
              <a:rPr lang="ru-RU" sz="96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ru-RU" sz="96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намагатися</a:t>
            </a:r>
            <a:r>
              <a:rPr lang="ru-RU" sz="96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ru-RU" sz="96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поставити</a:t>
            </a:r>
            <a:r>
              <a:rPr lang="ru-RU" sz="96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на ноги, трясти. </a:t>
            </a:r>
            <a:endParaRPr lang="ru-RU" sz="9600" b="0" strike="noStrike" spc="-1" dirty="0">
              <a:latin typeface="Arial"/>
            </a:endParaRPr>
          </a:p>
          <a:p>
            <a:pPr marL="343080" indent="-342000" algn="just">
              <a:lnSpc>
                <a:spcPct val="80000"/>
              </a:lnSpc>
              <a:buClr>
                <a:srgbClr val="000000"/>
              </a:buClr>
              <a:buFont typeface="Wingdings" charset="2"/>
              <a:buChar char=""/>
            </a:pPr>
            <a:r>
              <a:rPr lang="ru-RU" sz="96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Необхідно</a:t>
            </a:r>
            <a:r>
              <a:rPr lang="ru-RU" sz="96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ru-RU" sz="96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зберігати</a:t>
            </a:r>
            <a:r>
              <a:rPr lang="ru-RU" sz="96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ru-RU" sz="96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горизонтальне</a:t>
            </a:r>
            <a:r>
              <a:rPr lang="ru-RU" sz="96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ru-RU" sz="96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положення</a:t>
            </a:r>
            <a:r>
              <a:rPr lang="ru-RU" sz="96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 </a:t>
            </a:r>
            <a:endParaRPr lang="ru-RU" sz="9600" b="0" strike="noStrike" spc="-1" dirty="0">
              <a:latin typeface="Arial"/>
            </a:endParaRPr>
          </a:p>
          <a:p>
            <a:pPr marL="343080" indent="-342000" algn="just">
              <a:lnSpc>
                <a:spcPct val="80000"/>
              </a:lnSpc>
              <a:buClr>
                <a:srgbClr val="000000"/>
              </a:buClr>
              <a:buFont typeface="Wingdings" charset="2"/>
              <a:buChar char=""/>
            </a:pPr>
            <a:r>
              <a:rPr lang="ru-RU" sz="96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Оцінити</a:t>
            </a:r>
            <a:r>
              <a:rPr lang="ru-RU" sz="96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PS і AD. </a:t>
            </a:r>
            <a:endParaRPr lang="ru-RU" sz="9600" b="0" strike="noStrike" spc="-1" dirty="0">
              <a:latin typeface="Arial"/>
            </a:endParaRPr>
          </a:p>
          <a:p>
            <a:pPr marL="343080" indent="-342000" algn="just">
              <a:lnSpc>
                <a:spcPct val="80000"/>
              </a:lnSpc>
              <a:buClr>
                <a:srgbClr val="000000"/>
              </a:buClr>
              <a:buFont typeface="Wingdings" charset="2"/>
              <a:buChar char=""/>
            </a:pPr>
            <a:r>
              <a:rPr lang="ru-RU" sz="96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Якщо</a:t>
            </a:r>
            <a:r>
              <a:rPr lang="ru-RU" sz="96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ru-RU" sz="96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розлад</a:t>
            </a:r>
            <a:r>
              <a:rPr lang="ru-RU" sz="96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ru-RU" sz="96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дихання</a:t>
            </a:r>
            <a:r>
              <a:rPr lang="ru-RU" sz="96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і </a:t>
            </a:r>
            <a:r>
              <a:rPr lang="ru-RU" sz="96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функції</a:t>
            </a:r>
            <a:r>
              <a:rPr lang="ru-RU" sz="96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ru-RU" sz="96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серця</a:t>
            </a:r>
            <a:r>
              <a:rPr lang="ru-RU" sz="96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- </a:t>
            </a:r>
            <a:r>
              <a:rPr lang="ru-RU" sz="96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відновлення</a:t>
            </a:r>
            <a:r>
              <a:rPr lang="ru-RU" sz="96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ru-RU" sz="96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функцій</a:t>
            </a:r>
            <a:r>
              <a:rPr lang="ru-RU" sz="96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</a:t>
            </a:r>
            <a:endParaRPr lang="ru-RU" sz="9600" b="0" strike="noStrike" spc="-1" dirty="0">
              <a:latin typeface="Arial"/>
            </a:endParaRPr>
          </a:p>
          <a:p>
            <a:pPr marL="343080" indent="-342000" algn="just">
              <a:lnSpc>
                <a:spcPct val="80000"/>
              </a:lnSpc>
            </a:pPr>
            <a:r>
              <a:rPr lang="ru-RU" sz="96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Після</a:t>
            </a:r>
            <a:r>
              <a:rPr lang="ru-RU" sz="96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- </a:t>
            </a:r>
            <a:r>
              <a:rPr lang="ru-RU" sz="9600" b="1" strike="noStrike" spc="-1" dirty="0" err="1">
                <a:solidFill>
                  <a:srgbClr val="7030A0"/>
                </a:solidFill>
                <a:latin typeface="Calibri"/>
                <a:ea typeface="DejaVu Sans"/>
              </a:rPr>
              <a:t>негайне</a:t>
            </a:r>
            <a:r>
              <a:rPr lang="ru-RU" sz="9600" b="1" strike="noStrike" spc="-1" dirty="0">
                <a:solidFill>
                  <a:srgbClr val="7030A0"/>
                </a:solidFill>
                <a:latin typeface="Calibri"/>
                <a:ea typeface="DejaVu Sans"/>
              </a:rPr>
              <a:t> </a:t>
            </a:r>
            <a:r>
              <a:rPr lang="ru-RU" sz="9600" b="1" strike="noStrike" spc="-1" dirty="0" err="1">
                <a:solidFill>
                  <a:srgbClr val="7030A0"/>
                </a:solidFill>
                <a:latin typeface="Calibri"/>
                <a:ea typeface="DejaVu Sans"/>
              </a:rPr>
              <a:t>транспортування</a:t>
            </a:r>
            <a:r>
              <a:rPr lang="ru-RU" sz="9600" b="1" strike="noStrike" spc="-1" dirty="0">
                <a:solidFill>
                  <a:srgbClr val="7030A0"/>
                </a:solidFill>
                <a:latin typeface="Calibri"/>
                <a:ea typeface="DejaVu Sans"/>
              </a:rPr>
              <a:t> до </a:t>
            </a:r>
            <a:r>
              <a:rPr lang="ru-RU" sz="9600" b="1" strike="noStrike" spc="-1" dirty="0" err="1">
                <a:solidFill>
                  <a:srgbClr val="7030A0"/>
                </a:solidFill>
                <a:latin typeface="Calibri"/>
                <a:ea typeface="DejaVu Sans"/>
              </a:rPr>
              <a:t>лікувального</a:t>
            </a:r>
            <a:r>
              <a:rPr lang="ru-RU" sz="9600" b="1" strike="noStrike" spc="-1" dirty="0">
                <a:solidFill>
                  <a:srgbClr val="7030A0"/>
                </a:solidFill>
                <a:latin typeface="Calibri"/>
                <a:ea typeface="DejaVu Sans"/>
              </a:rPr>
              <a:t> закладу</a:t>
            </a:r>
            <a:r>
              <a:rPr lang="ru-RU" sz="96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: </a:t>
            </a:r>
            <a:r>
              <a:rPr lang="ru-RU" sz="96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забезпечити</a:t>
            </a:r>
            <a:r>
              <a:rPr lang="ru-RU" sz="96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ru-RU" sz="96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голові</a:t>
            </a:r>
            <a:r>
              <a:rPr lang="ru-RU" sz="96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ru-RU" sz="96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повний</a:t>
            </a:r>
            <a:r>
              <a:rPr lang="ru-RU" sz="96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ru-RU" sz="96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спокій</a:t>
            </a:r>
            <a:r>
              <a:rPr lang="ru-RU" sz="96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(</a:t>
            </a:r>
            <a:r>
              <a:rPr lang="ru-RU" sz="96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транспортні</a:t>
            </a:r>
            <a:r>
              <a:rPr lang="ru-RU" sz="96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ru-RU" sz="96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шини</a:t>
            </a:r>
            <a:r>
              <a:rPr lang="ru-RU" sz="96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</a:t>
            </a:r>
            <a:r>
              <a:rPr lang="ru-RU" sz="96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якщо</a:t>
            </a:r>
            <a:r>
              <a:rPr lang="ru-RU" sz="96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ru-RU" sz="96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їх</a:t>
            </a:r>
            <a:r>
              <a:rPr lang="ru-RU" sz="96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ru-RU" sz="96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немає</a:t>
            </a:r>
            <a:r>
              <a:rPr lang="ru-RU" sz="96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- голову </a:t>
            </a:r>
            <a:r>
              <a:rPr lang="ru-RU" sz="96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утримувати</a:t>
            </a:r>
            <a:r>
              <a:rPr lang="ru-RU" sz="96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руками</a:t>
            </a:r>
            <a:r>
              <a:rPr lang="ru-RU" sz="9600" b="1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).</a:t>
            </a:r>
            <a:endParaRPr lang="ru-RU" sz="9600" b="0" strike="noStrike" spc="-1" dirty="0">
              <a:latin typeface="Arial"/>
            </a:endParaRPr>
          </a:p>
          <a:p>
            <a:pPr marL="343080" indent="-342000" algn="just">
              <a:lnSpc>
                <a:spcPct val="80000"/>
              </a:lnSpc>
            </a:pPr>
            <a:r>
              <a:rPr lang="ru-RU" sz="9600" b="1" strike="noStrike" spc="-1" dirty="0" err="1">
                <a:solidFill>
                  <a:srgbClr val="FF0000"/>
                </a:solidFill>
                <a:latin typeface="Calibri"/>
                <a:ea typeface="DejaVu Sans"/>
              </a:rPr>
              <a:t>Лікування</a:t>
            </a:r>
            <a:r>
              <a:rPr lang="ru-RU" sz="9600" b="1" strike="noStrike" spc="-1" dirty="0">
                <a:solidFill>
                  <a:srgbClr val="FF0000"/>
                </a:solidFill>
                <a:latin typeface="Calibri"/>
                <a:ea typeface="DejaVu Sans"/>
              </a:rPr>
              <a:t> ЧМТ в </a:t>
            </a:r>
            <a:r>
              <a:rPr lang="ru-RU" sz="9600" b="1" strike="noStrike" spc="-1" dirty="0" err="1">
                <a:solidFill>
                  <a:srgbClr val="FF0000"/>
                </a:solidFill>
                <a:latin typeface="Calibri"/>
                <a:ea typeface="DejaVu Sans"/>
              </a:rPr>
              <a:t>стаціонарі</a:t>
            </a:r>
            <a:r>
              <a:rPr lang="ru-RU" sz="9600" b="1" strike="noStrike" spc="-1" dirty="0">
                <a:solidFill>
                  <a:srgbClr val="FF0000"/>
                </a:solidFill>
                <a:latin typeface="Calibri"/>
                <a:ea typeface="DejaVu Sans"/>
              </a:rPr>
              <a:t> </a:t>
            </a:r>
            <a:r>
              <a:rPr lang="ru-RU" sz="9600" b="1" strike="noStrike" spc="-1" dirty="0" err="1">
                <a:solidFill>
                  <a:srgbClr val="FF0000"/>
                </a:solidFill>
                <a:latin typeface="Calibri"/>
                <a:ea typeface="DejaVu Sans"/>
              </a:rPr>
              <a:t>спрямоване</a:t>
            </a:r>
            <a:r>
              <a:rPr lang="ru-RU" sz="9600" b="1" strike="noStrike" spc="-1" dirty="0">
                <a:solidFill>
                  <a:srgbClr val="FF0000"/>
                </a:solidFill>
                <a:latin typeface="Calibri"/>
                <a:ea typeface="DejaVu Sans"/>
              </a:rPr>
              <a:t>:</a:t>
            </a:r>
            <a:endParaRPr lang="ru-RU" sz="9600" b="0" strike="noStrike" spc="-1" dirty="0">
              <a:latin typeface="Arial"/>
            </a:endParaRPr>
          </a:p>
          <a:p>
            <a:pPr marL="343080" indent="-342000" algn="just">
              <a:lnSpc>
                <a:spcPct val="8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96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на </a:t>
            </a:r>
            <a:r>
              <a:rPr lang="ru-RU" sz="96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профілактику</a:t>
            </a:r>
            <a:r>
              <a:rPr lang="ru-RU" sz="96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і </a:t>
            </a:r>
            <a:r>
              <a:rPr lang="ru-RU" sz="96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лікування</a:t>
            </a:r>
            <a:r>
              <a:rPr lang="ru-RU" sz="96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ru-RU" sz="96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набряку</a:t>
            </a:r>
            <a:r>
              <a:rPr lang="ru-RU" sz="96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головного </a:t>
            </a:r>
            <a:r>
              <a:rPr lang="ru-RU" sz="96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мозку</a:t>
            </a:r>
            <a:r>
              <a:rPr lang="ru-RU" sz="96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(</a:t>
            </a:r>
            <a:r>
              <a:rPr lang="ru-RU" sz="96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дегідратаційних</a:t>
            </a:r>
            <a:r>
              <a:rPr lang="ru-RU" sz="96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ru-RU" sz="96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терапія</a:t>
            </a:r>
            <a:r>
              <a:rPr lang="ru-RU" sz="96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) - в/в </a:t>
            </a:r>
            <a:r>
              <a:rPr lang="ru-RU" sz="96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гіпертонічний</a:t>
            </a:r>
            <a:r>
              <a:rPr lang="ru-RU" sz="96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ru-RU" sz="96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розчин</a:t>
            </a:r>
            <a:r>
              <a:rPr lang="ru-RU" sz="96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ru-RU" sz="96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глюкози</a:t>
            </a:r>
            <a:r>
              <a:rPr lang="ru-RU" sz="96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</a:t>
            </a:r>
            <a:r>
              <a:rPr lang="ru-RU" sz="96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уротропін</a:t>
            </a:r>
            <a:r>
              <a:rPr lang="ru-RU" sz="96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;</a:t>
            </a:r>
            <a:endParaRPr lang="ru-RU" sz="9600" b="0" strike="noStrike" spc="-1" dirty="0">
              <a:latin typeface="Arial"/>
            </a:endParaRPr>
          </a:p>
          <a:p>
            <a:pPr marL="343080" indent="-342000" algn="just">
              <a:lnSpc>
                <a:spcPct val="8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96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строгий </a:t>
            </a:r>
            <a:r>
              <a:rPr lang="ru-RU" sz="96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постільний</a:t>
            </a:r>
            <a:r>
              <a:rPr lang="ru-RU" sz="96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режим, </a:t>
            </a:r>
            <a:r>
              <a:rPr lang="ru-RU" sz="96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місцево</a:t>
            </a:r>
            <a:r>
              <a:rPr lang="ru-RU" sz="96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– холод, анальгетики</a:t>
            </a:r>
            <a:endParaRPr lang="ru-RU" sz="9600" b="0" strike="noStrike" spc="-1" dirty="0">
              <a:latin typeface="Arial"/>
            </a:endParaRPr>
          </a:p>
          <a:p>
            <a:pPr marL="343080" indent="-342000" algn="just">
              <a:lnSpc>
                <a:spcPct val="8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96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через 2-3 дня </a:t>
            </a:r>
            <a:r>
              <a:rPr lang="ru-RU" sz="96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снодійні</a:t>
            </a:r>
            <a:r>
              <a:rPr lang="ru-RU" sz="96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та </a:t>
            </a:r>
            <a:r>
              <a:rPr lang="ru-RU" sz="96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седативні</a:t>
            </a:r>
            <a:r>
              <a:rPr lang="ru-RU" sz="96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ru-RU" sz="96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препарати</a:t>
            </a:r>
            <a:r>
              <a:rPr lang="ru-RU" sz="96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(</a:t>
            </a:r>
            <a:r>
              <a:rPr lang="ru-RU" sz="96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щоб</a:t>
            </a:r>
            <a:r>
              <a:rPr lang="ru-RU" sz="96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не </a:t>
            </a:r>
            <a:r>
              <a:rPr lang="ru-RU" sz="96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пропустити</a:t>
            </a:r>
            <a:r>
              <a:rPr lang="ru-RU" sz="96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ru-RU" sz="96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здавлення</a:t>
            </a:r>
            <a:r>
              <a:rPr lang="ru-RU" sz="96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);</a:t>
            </a:r>
            <a:endParaRPr lang="ru-RU" sz="9600" b="0" strike="noStrike" spc="-1" dirty="0">
              <a:latin typeface="Arial"/>
            </a:endParaRPr>
          </a:p>
          <a:p>
            <a:pPr marL="343080" indent="-342000" algn="just">
              <a:lnSpc>
                <a:spcPct val="8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96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при </a:t>
            </a:r>
            <a:r>
              <a:rPr lang="ru-RU" sz="96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підвищенні</a:t>
            </a:r>
            <a:r>
              <a:rPr lang="ru-RU" sz="96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ru-RU" sz="96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внутрішньочерепного</a:t>
            </a:r>
            <a:r>
              <a:rPr lang="ru-RU" sz="96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ru-RU" sz="96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тиску</a:t>
            </a:r>
            <a:r>
              <a:rPr lang="ru-RU" sz="96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– </a:t>
            </a:r>
            <a:r>
              <a:rPr lang="ru-RU" sz="96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люмбальна</a:t>
            </a:r>
            <a:r>
              <a:rPr lang="ru-RU" sz="96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ru-RU" sz="96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пункція</a:t>
            </a:r>
            <a:r>
              <a:rPr lang="ru-RU" sz="96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;</a:t>
            </a:r>
            <a:endParaRPr lang="ru-RU" sz="9600" b="0" strike="noStrike" spc="-1" dirty="0">
              <a:latin typeface="Arial"/>
            </a:endParaRPr>
          </a:p>
          <a:p>
            <a:pPr marL="343080" indent="-342000" algn="just">
              <a:lnSpc>
                <a:spcPct val="8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96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операція</a:t>
            </a:r>
            <a:r>
              <a:rPr lang="ru-RU" sz="96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при </a:t>
            </a:r>
            <a:r>
              <a:rPr lang="ru-RU" sz="96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здавленні</a:t>
            </a:r>
            <a:r>
              <a:rPr lang="ru-RU" sz="96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гематомою.</a:t>
            </a:r>
            <a:endParaRPr lang="ru-RU" sz="96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6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6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6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6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6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6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6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6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6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" dur="500" fill="hold"/>
                                        <p:tgtEl>
                                          <p:spTgt spid="6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Effect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6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6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2" dur="500" fill="hold"/>
                                        <p:tgtEl>
                                          <p:spTgt spid="6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6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7" dur="500" fill="hold"/>
                                        <p:tgtEl>
                                          <p:spTgt spid="6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8" dur="500" fill="hold"/>
                                        <p:tgtEl>
                                          <p:spTgt spid="6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2" dur="500" fill="hold"/>
                                        <p:tgtEl>
                                          <p:spTgt spid="6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3" dur="500" fill="hold"/>
                                        <p:tgtEl>
                                          <p:spTgt spid="6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7" dur="500" fill="hold"/>
                                        <p:tgtEl>
                                          <p:spTgt spid="66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8" dur="500" fill="hold"/>
                                        <p:tgtEl>
                                          <p:spTgt spid="66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2" dur="500" fill="hold"/>
                                        <p:tgtEl>
                                          <p:spTgt spid="66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3" dur="500" fill="hold"/>
                                        <p:tgtEl>
                                          <p:spTgt spid="66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7" dur="500" fill="hold"/>
                                        <p:tgtEl>
                                          <p:spTgt spid="66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8" dur="500" fill="hold"/>
                                        <p:tgtEl>
                                          <p:spTgt spid="66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CustomShape 1"/>
          <p:cNvSpPr/>
          <p:nvPr/>
        </p:nvSpPr>
        <p:spPr>
          <a:xfrm>
            <a:off x="500040" y="214200"/>
            <a:ext cx="8214120" cy="594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2400" b="1" strike="noStrike" spc="-1">
                <a:solidFill>
                  <a:srgbClr val="0070C0"/>
                </a:solidFill>
                <a:latin typeface="Calibri"/>
                <a:ea typeface="DejaVu Sans"/>
              </a:rPr>
              <a:t>Ушкодження кісток черепа. </a:t>
            </a:r>
            <a:r>
              <a:rPr lang="ru-RU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Переломи кісток черепа становлять від 1,5 до 10% загального числа переломів. Виникають такі переломи внаслідок транспортної або промислової травми, обвалів, падінь, ударів по голові.</a:t>
            </a:r>
            <a:endParaRPr lang="ru-RU" sz="24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Переломи можуть бути </a:t>
            </a:r>
            <a:r>
              <a:rPr lang="ru-RU" sz="2400" b="0" i="1" strike="noStrike" spc="-1">
                <a:solidFill>
                  <a:srgbClr val="0070C0"/>
                </a:solidFill>
                <a:latin typeface="Calibri"/>
                <a:ea typeface="DejaVu Sans"/>
              </a:rPr>
              <a:t>закритими</a:t>
            </a:r>
            <a:r>
              <a:rPr lang="ru-RU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 та </a:t>
            </a:r>
            <a:r>
              <a:rPr lang="ru-RU" sz="2400" b="0" i="1" strike="noStrike" spc="-1">
                <a:solidFill>
                  <a:srgbClr val="0070C0"/>
                </a:solidFill>
                <a:latin typeface="Calibri"/>
                <a:ea typeface="DejaVu Sans"/>
              </a:rPr>
              <a:t>відкритими</a:t>
            </a:r>
            <a:r>
              <a:rPr lang="ru-RU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, з порушенням цілісності м'яких покривів черепа, повними і неповними. При повних переломах ушкоджується вся кістка, при неповних — зовнішня або, що особливо небезпечно, внутрішня склоподібна пластинка кістки, осколки якої можуть пошкодити мозкові оболонки і речовину мозку.</a:t>
            </a:r>
            <a:endParaRPr lang="ru-RU" sz="24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Клінічно виділяють переломи склепіння і основи черепа.</a:t>
            </a:r>
            <a:endParaRPr lang="ru-RU" sz="24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24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400" b="1" strike="noStrike" spc="-1">
                <a:solidFill>
                  <a:srgbClr val="FF0000"/>
                </a:solidFill>
                <a:latin typeface="Calibri"/>
                <a:ea typeface="DejaVu Sans"/>
              </a:rPr>
              <a:t>Переломи склепіння черепа. </a:t>
            </a:r>
            <a:r>
              <a:rPr lang="ru-RU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Ці переломи виникають внаслідок важких ударів, які супроводжуються здавленням, прогинанням, а потім розривом кісток черепа.</a:t>
            </a:r>
            <a:endParaRPr lang="ru-RU" sz="24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Відкриті переломи діагностуються під час огляду рани.</a:t>
            </a:r>
            <a:endParaRPr lang="ru-RU" sz="2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CustomShape 1"/>
          <p:cNvSpPr/>
          <p:nvPr/>
        </p:nvSpPr>
        <p:spPr>
          <a:xfrm>
            <a:off x="642960" y="142920"/>
            <a:ext cx="8182440" cy="356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47000" lnSpcReduction="20000"/>
          </a:bodyPr>
          <a:lstStyle/>
          <a:p>
            <a:pPr algn="ctr">
              <a:lnSpc>
                <a:spcPct val="100000"/>
              </a:lnSpc>
            </a:pPr>
            <a:r>
              <a:rPr lang="ru-RU" sz="4400" b="1" strike="noStrike" spc="-1" dirty="0">
                <a:solidFill>
                  <a:srgbClr val="FF0000"/>
                </a:solidFill>
                <a:latin typeface="Calibri"/>
                <a:ea typeface="DejaVu Sans"/>
              </a:rPr>
              <a:t>План</a:t>
            </a:r>
            <a:endParaRPr lang="ru-RU" sz="4400" b="0" strike="noStrike" spc="-1" dirty="0">
              <a:latin typeface="Arial"/>
            </a:endParaRPr>
          </a:p>
        </p:txBody>
      </p:sp>
      <p:sp>
        <p:nvSpPr>
          <p:cNvPr id="313" name="CustomShape 2"/>
          <p:cNvSpPr/>
          <p:nvPr/>
        </p:nvSpPr>
        <p:spPr>
          <a:xfrm>
            <a:off x="352354" y="756538"/>
            <a:ext cx="8473046" cy="5928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43080" indent="-342000"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600" dirty="0" err="1"/>
              <a:t>Долікарська</a:t>
            </a:r>
            <a:r>
              <a:rPr lang="ru-RU" sz="1600" dirty="0"/>
              <a:t> </a:t>
            </a:r>
            <a:r>
              <a:rPr lang="ru-RU" sz="1600" dirty="0" err="1"/>
              <a:t>медична</a:t>
            </a:r>
            <a:r>
              <a:rPr lang="ru-RU" sz="1600" dirty="0"/>
              <a:t> </a:t>
            </a:r>
            <a:r>
              <a:rPr lang="ru-RU" sz="1600" dirty="0" err="1"/>
              <a:t>допомога</a:t>
            </a:r>
            <a:r>
              <a:rPr lang="ru-RU" sz="1600" dirty="0"/>
              <a:t> при травмах </a:t>
            </a:r>
            <a:r>
              <a:rPr lang="ru-RU" sz="1600" dirty="0" err="1"/>
              <a:t>голови</a:t>
            </a:r>
            <a:r>
              <a:rPr lang="ru-RU" sz="1600" dirty="0"/>
              <a:t>, </a:t>
            </a:r>
            <a:r>
              <a:rPr lang="ru-RU" sz="1600" dirty="0" err="1"/>
              <a:t>шиї</a:t>
            </a:r>
            <a:r>
              <a:rPr lang="ru-RU" sz="1600" dirty="0"/>
              <a:t>, хребта. </a:t>
            </a:r>
            <a:endParaRPr lang="ru-RU" sz="1600" dirty="0" smtClean="0"/>
          </a:p>
          <a:p>
            <a:pPr marL="343080" indent="-342000"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600" dirty="0" err="1" smtClean="0"/>
              <a:t>Закриті</a:t>
            </a:r>
            <a:r>
              <a:rPr lang="ru-RU" sz="1600" dirty="0" smtClean="0"/>
              <a:t> </a:t>
            </a:r>
            <a:r>
              <a:rPr lang="ru-RU" sz="1600" dirty="0" err="1"/>
              <a:t>травми</a:t>
            </a:r>
            <a:r>
              <a:rPr lang="ru-RU" sz="1600" dirty="0"/>
              <a:t> головного </a:t>
            </a:r>
            <a:r>
              <a:rPr lang="ru-RU" sz="1600" dirty="0" err="1"/>
              <a:t>мозку</a:t>
            </a:r>
            <a:r>
              <a:rPr lang="ru-RU" sz="1600" dirty="0"/>
              <a:t> (</a:t>
            </a:r>
            <a:r>
              <a:rPr lang="ru-RU" sz="1600" dirty="0" err="1"/>
              <a:t>струс</a:t>
            </a:r>
            <a:r>
              <a:rPr lang="ru-RU" sz="1600" dirty="0"/>
              <a:t>, удар, </a:t>
            </a:r>
            <a:r>
              <a:rPr lang="ru-RU" sz="1600" dirty="0" err="1"/>
              <a:t>здавлювання</a:t>
            </a:r>
            <a:r>
              <a:rPr lang="ru-RU" sz="1600" dirty="0"/>
              <a:t>). </a:t>
            </a:r>
            <a:endParaRPr lang="ru-RU" sz="1600" dirty="0" smtClean="0"/>
          </a:p>
          <a:p>
            <a:pPr marL="343080" indent="-342000"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600" dirty="0" smtClean="0"/>
              <a:t>Переломи </a:t>
            </a:r>
            <a:r>
              <a:rPr lang="ru-RU" sz="1600" dirty="0" err="1"/>
              <a:t>кісток</a:t>
            </a:r>
            <a:r>
              <a:rPr lang="ru-RU" sz="1600" dirty="0"/>
              <a:t> черепа, </a:t>
            </a:r>
            <a:r>
              <a:rPr lang="ru-RU" sz="1600" dirty="0" err="1"/>
              <a:t>їх</a:t>
            </a:r>
            <a:r>
              <a:rPr lang="ru-RU" sz="1600" dirty="0"/>
              <a:t> </a:t>
            </a:r>
            <a:r>
              <a:rPr lang="ru-RU" sz="1600" dirty="0" err="1"/>
              <a:t>характерні</a:t>
            </a:r>
            <a:r>
              <a:rPr lang="ru-RU" sz="1600" dirty="0"/>
              <a:t> </a:t>
            </a:r>
            <a:r>
              <a:rPr lang="ru-RU" sz="1600" dirty="0" err="1"/>
              <a:t>ознаки</a:t>
            </a:r>
            <a:r>
              <a:rPr lang="ru-RU" sz="1600" dirty="0"/>
              <a:t>, </a:t>
            </a:r>
            <a:r>
              <a:rPr lang="ru-RU" sz="1600" dirty="0" err="1"/>
              <a:t>ускладнення</a:t>
            </a:r>
            <a:r>
              <a:rPr lang="ru-RU" sz="1600" dirty="0"/>
              <a:t>. </a:t>
            </a:r>
            <a:endParaRPr lang="ru-RU" sz="1600" dirty="0" smtClean="0"/>
          </a:p>
          <a:p>
            <a:pPr marL="343080" indent="-342000"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600" dirty="0" err="1" smtClean="0"/>
              <a:t>Принципи</a:t>
            </a:r>
            <a:r>
              <a:rPr lang="ru-RU" sz="1600" dirty="0" smtClean="0"/>
              <a:t> </a:t>
            </a:r>
            <a:r>
              <a:rPr lang="ru-RU" sz="1600" dirty="0" err="1"/>
              <a:t>надання</a:t>
            </a:r>
            <a:r>
              <a:rPr lang="ru-RU" sz="1600" dirty="0"/>
              <a:t> </a:t>
            </a:r>
            <a:r>
              <a:rPr lang="ru-RU" sz="1600" dirty="0" err="1"/>
              <a:t>долікарської</a:t>
            </a:r>
            <a:r>
              <a:rPr lang="ru-RU" sz="1600" dirty="0"/>
              <a:t> </a:t>
            </a:r>
            <a:r>
              <a:rPr lang="ru-RU" sz="1600" dirty="0" err="1"/>
              <a:t>медичної</a:t>
            </a:r>
            <a:r>
              <a:rPr lang="ru-RU" sz="1600" dirty="0"/>
              <a:t> </a:t>
            </a:r>
            <a:r>
              <a:rPr lang="ru-RU" sz="1600" dirty="0" err="1"/>
              <a:t>допомоги</a:t>
            </a:r>
            <a:r>
              <a:rPr lang="ru-RU" sz="1600" dirty="0"/>
              <a:t> при черепно-</a:t>
            </a:r>
            <a:r>
              <a:rPr lang="ru-RU" sz="1600" dirty="0" err="1"/>
              <a:t>мозкових</a:t>
            </a:r>
            <a:r>
              <a:rPr lang="ru-RU" sz="1600" dirty="0"/>
              <a:t> травмах. </a:t>
            </a:r>
            <a:endParaRPr lang="ru-RU" sz="1600" dirty="0" smtClean="0"/>
          </a:p>
          <a:p>
            <a:pPr marL="343080" indent="-342000"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600" dirty="0" err="1"/>
              <a:t>Закриті</a:t>
            </a:r>
            <a:r>
              <a:rPr lang="ru-RU" sz="1600" dirty="0"/>
              <a:t> та </a:t>
            </a:r>
            <a:r>
              <a:rPr lang="ru-RU" sz="1600" dirty="0" err="1"/>
              <a:t>відкриті</a:t>
            </a:r>
            <a:r>
              <a:rPr lang="ru-RU" sz="1600" dirty="0"/>
              <a:t> </a:t>
            </a:r>
            <a:r>
              <a:rPr lang="ru-RU" sz="1600" dirty="0" err="1"/>
              <a:t>ушкодження</a:t>
            </a:r>
            <a:r>
              <a:rPr lang="ru-RU" sz="1600" dirty="0"/>
              <a:t> хребта та спинного </a:t>
            </a:r>
            <a:r>
              <a:rPr lang="ru-RU" sz="1600" dirty="0" err="1"/>
              <a:t>мозку</a:t>
            </a:r>
            <a:r>
              <a:rPr lang="ru-RU" sz="1600" dirty="0"/>
              <a:t>, </a:t>
            </a:r>
            <a:r>
              <a:rPr lang="ru-RU" sz="1600" dirty="0" err="1"/>
              <a:t>їх</a:t>
            </a:r>
            <a:r>
              <a:rPr lang="ru-RU" sz="1600" dirty="0"/>
              <a:t> </a:t>
            </a:r>
            <a:r>
              <a:rPr lang="ru-RU" sz="1600" dirty="0" err="1"/>
              <a:t>основні</a:t>
            </a:r>
            <a:r>
              <a:rPr lang="ru-RU" sz="1600" dirty="0"/>
              <a:t> </a:t>
            </a:r>
            <a:r>
              <a:rPr lang="ru-RU" sz="1600" dirty="0" err="1"/>
              <a:t>ознаки</a:t>
            </a:r>
            <a:r>
              <a:rPr lang="ru-RU" sz="1600" dirty="0"/>
              <a:t>. </a:t>
            </a:r>
          </a:p>
          <a:p>
            <a:pPr marL="343080" indent="-342000"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600" dirty="0" err="1"/>
              <a:t>Особливості</a:t>
            </a:r>
            <a:r>
              <a:rPr lang="ru-RU" sz="1600" dirty="0"/>
              <a:t> </a:t>
            </a:r>
            <a:r>
              <a:rPr lang="ru-RU" sz="1600" dirty="0" err="1"/>
              <a:t>транспортування</a:t>
            </a:r>
            <a:r>
              <a:rPr lang="ru-RU" sz="1600" dirty="0"/>
              <a:t> та догляду за такими </a:t>
            </a:r>
            <a:r>
              <a:rPr lang="ru-RU" sz="1600" dirty="0" err="1"/>
              <a:t>потерпілими</a:t>
            </a:r>
            <a:r>
              <a:rPr lang="ru-RU" sz="1600" dirty="0"/>
              <a:t>. </a:t>
            </a:r>
          </a:p>
          <a:p>
            <a:pPr marL="343080" indent="-342000"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600" dirty="0" err="1" smtClean="0"/>
              <a:t>Поранення</a:t>
            </a:r>
            <a:r>
              <a:rPr lang="ru-RU" sz="1600" dirty="0" smtClean="0"/>
              <a:t> </a:t>
            </a:r>
            <a:r>
              <a:rPr lang="ru-RU" sz="1600" dirty="0" err="1"/>
              <a:t>шиї</a:t>
            </a:r>
            <a:r>
              <a:rPr lang="ru-RU" sz="1600" dirty="0"/>
              <a:t>, </a:t>
            </a:r>
            <a:r>
              <a:rPr lang="ru-RU" sz="1600" dirty="0" err="1"/>
              <a:t>їх</a:t>
            </a:r>
            <a:r>
              <a:rPr lang="ru-RU" sz="1600" dirty="0"/>
              <a:t> </a:t>
            </a:r>
            <a:r>
              <a:rPr lang="ru-RU" sz="1600" dirty="0" err="1"/>
              <a:t>види</a:t>
            </a:r>
            <a:r>
              <a:rPr lang="ru-RU" sz="1600" dirty="0"/>
              <a:t>. </a:t>
            </a:r>
            <a:endParaRPr lang="ru-RU" sz="1600" dirty="0" smtClean="0"/>
          </a:p>
          <a:p>
            <a:pPr marL="343080" indent="-342000"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600" u="sng" dirty="0" err="1" smtClean="0"/>
              <a:t>Крововтрата</a:t>
            </a:r>
            <a:r>
              <a:rPr lang="ru-RU" sz="1600" u="sng" dirty="0" smtClean="0"/>
              <a:t>. </a:t>
            </a:r>
            <a:r>
              <a:rPr lang="ru-RU" sz="1600" u="sng" dirty="0" err="1" smtClean="0"/>
              <a:t>Геморагічний</a:t>
            </a:r>
            <a:r>
              <a:rPr lang="ru-RU" sz="1600" u="sng" dirty="0" smtClean="0"/>
              <a:t> шок. </a:t>
            </a:r>
            <a:r>
              <a:rPr lang="uk-UA" sz="1600" u="sng" dirty="0" smtClean="0"/>
              <a:t>Інфікування ран</a:t>
            </a:r>
            <a:r>
              <a:rPr lang="ru-RU" sz="1600" u="sng" dirty="0" smtClean="0"/>
              <a:t> (</a:t>
            </a:r>
            <a:r>
              <a:rPr lang="ru-RU" sz="1600" u="sng" dirty="0" err="1" smtClean="0"/>
              <a:t>додаток</a:t>
            </a:r>
            <a:r>
              <a:rPr lang="ru-RU" sz="1600" u="sng" dirty="0" smtClean="0"/>
              <a:t> до т.2). </a:t>
            </a:r>
          </a:p>
          <a:p>
            <a:pPr marL="343080" indent="-342000"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600" dirty="0" err="1" smtClean="0"/>
              <a:t>Долікарська</a:t>
            </a:r>
            <a:r>
              <a:rPr lang="ru-RU" sz="1600" dirty="0" smtClean="0"/>
              <a:t> </a:t>
            </a:r>
            <a:r>
              <a:rPr lang="ru-RU" sz="1600" dirty="0" err="1"/>
              <a:t>медична</a:t>
            </a:r>
            <a:r>
              <a:rPr lang="ru-RU" sz="1600" dirty="0"/>
              <a:t> </a:t>
            </a:r>
            <a:r>
              <a:rPr lang="ru-RU" sz="1600" dirty="0" err="1"/>
              <a:t>допомога</a:t>
            </a:r>
            <a:r>
              <a:rPr lang="ru-RU" sz="1600" dirty="0"/>
              <a:t> при травмах </a:t>
            </a:r>
            <a:r>
              <a:rPr lang="ru-RU" sz="1600" dirty="0" err="1"/>
              <a:t>грудної</a:t>
            </a:r>
            <a:r>
              <a:rPr lang="ru-RU" sz="1600" dirty="0"/>
              <a:t> </a:t>
            </a:r>
            <a:r>
              <a:rPr lang="ru-RU" sz="1600" dirty="0" err="1"/>
              <a:t>клітки</a:t>
            </a:r>
            <a:r>
              <a:rPr lang="ru-RU" sz="1600" dirty="0"/>
              <a:t> та </a:t>
            </a:r>
            <a:r>
              <a:rPr lang="ru-RU" sz="1600" dirty="0" err="1"/>
              <a:t>органів</a:t>
            </a:r>
            <a:r>
              <a:rPr lang="ru-RU" sz="1600" dirty="0"/>
              <a:t> </a:t>
            </a:r>
            <a:r>
              <a:rPr lang="ru-RU" sz="1600" dirty="0" err="1"/>
              <a:t>грудної</a:t>
            </a:r>
            <a:r>
              <a:rPr lang="ru-RU" sz="1600" dirty="0"/>
              <a:t> </a:t>
            </a:r>
            <a:r>
              <a:rPr lang="ru-RU" sz="1600" dirty="0" err="1"/>
              <a:t>порожнини</a:t>
            </a:r>
            <a:r>
              <a:rPr lang="ru-RU" sz="1600" dirty="0"/>
              <a:t>. </a:t>
            </a:r>
          </a:p>
          <a:p>
            <a:pPr marL="343080" indent="-342000"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600" dirty="0" err="1"/>
              <a:t>Закриті</a:t>
            </a:r>
            <a:r>
              <a:rPr lang="ru-RU" sz="1600" dirty="0"/>
              <a:t> </a:t>
            </a:r>
            <a:r>
              <a:rPr lang="ru-RU" sz="1600" dirty="0" err="1"/>
              <a:t>травми</a:t>
            </a:r>
            <a:r>
              <a:rPr lang="ru-RU" sz="1600" dirty="0"/>
              <a:t> </a:t>
            </a:r>
            <a:r>
              <a:rPr lang="ru-RU" sz="1600" dirty="0" err="1"/>
              <a:t>грудної</a:t>
            </a:r>
            <a:r>
              <a:rPr lang="ru-RU" sz="1600" dirty="0"/>
              <a:t> </a:t>
            </a:r>
            <a:r>
              <a:rPr lang="ru-RU" sz="1600" dirty="0" err="1"/>
              <a:t>клітки</a:t>
            </a:r>
            <a:r>
              <a:rPr lang="ru-RU" sz="1600" dirty="0"/>
              <a:t> та </a:t>
            </a:r>
            <a:r>
              <a:rPr lang="ru-RU" sz="1600" dirty="0" err="1"/>
              <a:t>органів</a:t>
            </a:r>
            <a:r>
              <a:rPr lang="ru-RU" sz="1600" dirty="0"/>
              <a:t> </a:t>
            </a:r>
            <a:r>
              <a:rPr lang="ru-RU" sz="1600" dirty="0" err="1"/>
              <a:t>грудної</a:t>
            </a:r>
            <a:r>
              <a:rPr lang="ru-RU" sz="1600" dirty="0"/>
              <a:t> </a:t>
            </a:r>
            <a:r>
              <a:rPr lang="ru-RU" sz="1600" dirty="0" err="1"/>
              <a:t>порожнини</a:t>
            </a:r>
            <a:r>
              <a:rPr lang="ru-RU" sz="1600" dirty="0"/>
              <a:t>. </a:t>
            </a:r>
          </a:p>
          <a:p>
            <a:pPr marL="343080" indent="-342000"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600" dirty="0" err="1"/>
              <a:t>Удари</a:t>
            </a:r>
            <a:r>
              <a:rPr lang="ru-RU" sz="1600" dirty="0"/>
              <a:t>, переломи ребер, </a:t>
            </a:r>
            <a:r>
              <a:rPr lang="ru-RU" sz="1600" dirty="0" err="1"/>
              <a:t>здавлювання</a:t>
            </a:r>
            <a:r>
              <a:rPr lang="ru-RU" sz="1600" dirty="0"/>
              <a:t> </a:t>
            </a:r>
            <a:r>
              <a:rPr lang="ru-RU" sz="1600" dirty="0" err="1"/>
              <a:t>грудної</a:t>
            </a:r>
            <a:r>
              <a:rPr lang="ru-RU" sz="1600" dirty="0"/>
              <a:t> </a:t>
            </a:r>
            <a:r>
              <a:rPr lang="ru-RU" sz="1600" dirty="0" err="1"/>
              <a:t>клітки</a:t>
            </a:r>
            <a:r>
              <a:rPr lang="ru-RU" sz="1600" dirty="0"/>
              <a:t>. </a:t>
            </a:r>
          </a:p>
          <a:p>
            <a:pPr marL="343080" indent="-342000"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600" dirty="0" err="1"/>
              <a:t>Поранення</a:t>
            </a:r>
            <a:r>
              <a:rPr lang="ru-RU" sz="1600" dirty="0"/>
              <a:t> </a:t>
            </a:r>
            <a:r>
              <a:rPr lang="ru-RU" sz="1600" dirty="0" err="1"/>
              <a:t>грудної</a:t>
            </a:r>
            <a:r>
              <a:rPr lang="ru-RU" sz="1600" dirty="0"/>
              <a:t> </a:t>
            </a:r>
            <a:r>
              <a:rPr lang="ru-RU" sz="1600" dirty="0" err="1"/>
              <a:t>клітки</a:t>
            </a:r>
            <a:r>
              <a:rPr lang="ru-RU" sz="1600" dirty="0"/>
              <a:t> та </a:t>
            </a:r>
            <a:r>
              <a:rPr lang="ru-RU" sz="1600" dirty="0" err="1"/>
              <a:t>органів</a:t>
            </a:r>
            <a:r>
              <a:rPr lang="ru-RU" sz="1600" dirty="0"/>
              <a:t> </a:t>
            </a:r>
            <a:r>
              <a:rPr lang="ru-RU" sz="1600" dirty="0" err="1"/>
              <a:t>грудної</a:t>
            </a:r>
            <a:r>
              <a:rPr lang="ru-RU" sz="1600" dirty="0"/>
              <a:t> </a:t>
            </a:r>
            <a:r>
              <a:rPr lang="ru-RU" sz="1600" dirty="0" err="1"/>
              <a:t>порожнини</a:t>
            </a:r>
            <a:r>
              <a:rPr lang="ru-RU" sz="1600" dirty="0"/>
              <a:t>. </a:t>
            </a:r>
          </a:p>
          <a:p>
            <a:pPr marL="343080" indent="-342000"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600" dirty="0"/>
              <a:t>Пневмоторакс. Гемоторакс. </a:t>
            </a:r>
          </a:p>
          <a:p>
            <a:pPr marL="343080" indent="-342000"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600" dirty="0" err="1"/>
              <a:t>Долікарська</a:t>
            </a:r>
            <a:r>
              <a:rPr lang="ru-RU" sz="1600" dirty="0"/>
              <a:t> </a:t>
            </a:r>
            <a:r>
              <a:rPr lang="ru-RU" sz="1600" dirty="0" err="1"/>
              <a:t>допомога</a:t>
            </a:r>
            <a:r>
              <a:rPr lang="ru-RU" sz="1600" dirty="0"/>
              <a:t> при травмах </a:t>
            </a:r>
            <a:r>
              <a:rPr lang="ru-RU" sz="1600" dirty="0" err="1"/>
              <a:t>грудної</a:t>
            </a:r>
            <a:r>
              <a:rPr lang="ru-RU" sz="1600" dirty="0"/>
              <a:t> </a:t>
            </a:r>
            <a:r>
              <a:rPr lang="ru-RU" sz="1600" dirty="0" err="1"/>
              <a:t>клітки</a:t>
            </a:r>
            <a:r>
              <a:rPr lang="ru-RU" sz="1600" dirty="0"/>
              <a:t>. </a:t>
            </a:r>
          </a:p>
          <a:p>
            <a:pPr marL="343080" indent="-342000"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600" dirty="0" err="1" smtClean="0"/>
              <a:t>Ушкодження</a:t>
            </a:r>
            <a:r>
              <a:rPr lang="ru-RU" sz="1600" dirty="0" smtClean="0"/>
              <a:t> </a:t>
            </a:r>
            <a:r>
              <a:rPr lang="ru-RU" sz="1600" dirty="0"/>
              <a:t>носа, очей, </a:t>
            </a:r>
            <a:r>
              <a:rPr lang="ru-RU" sz="1600" dirty="0" err="1"/>
              <a:t>вуха</a:t>
            </a:r>
            <a:r>
              <a:rPr lang="ru-RU" sz="1600" dirty="0"/>
              <a:t>, </a:t>
            </a:r>
            <a:r>
              <a:rPr lang="ru-RU" sz="1600" dirty="0" err="1"/>
              <a:t>щелеп</a:t>
            </a:r>
            <a:r>
              <a:rPr lang="ru-RU" sz="1600" dirty="0"/>
              <a:t>: </a:t>
            </a:r>
            <a:r>
              <a:rPr lang="ru-RU" sz="1600" dirty="0" err="1"/>
              <a:t>ознаки</a:t>
            </a:r>
            <a:r>
              <a:rPr lang="ru-RU" sz="1600" dirty="0"/>
              <a:t>, </a:t>
            </a:r>
            <a:r>
              <a:rPr lang="ru-RU" sz="1600" dirty="0" err="1"/>
              <a:t>ускладнення</a:t>
            </a:r>
            <a:r>
              <a:rPr lang="ru-RU" sz="1600" dirty="0"/>
              <a:t>. </a:t>
            </a:r>
            <a:endParaRPr lang="ru-RU" sz="1600" dirty="0" smtClean="0"/>
          </a:p>
          <a:p>
            <a:pPr marL="343080" indent="-342000"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uk-UA" sz="1600" u="sng" dirty="0" err="1" smtClean="0"/>
              <a:t>Політравма</a:t>
            </a:r>
            <a:r>
              <a:rPr lang="uk-UA" sz="1600" u="sng" dirty="0" smtClean="0"/>
              <a:t>. Мінно-вибухова травма. Травматичний шок (додаток до т.3).</a:t>
            </a:r>
            <a:endParaRPr lang="ru-RU" sz="1600" u="sng" dirty="0"/>
          </a:p>
          <a:p>
            <a:pPr marL="343080" indent="-3420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endParaRPr lang="ru-RU" sz="2000" b="0" strike="noStrike" spc="-1" dirty="0" smtClean="0">
              <a:solidFill>
                <a:srgbClr val="000000"/>
              </a:solidFill>
              <a:latin typeface="Calibri"/>
              <a:ea typeface="DejaVu Sans"/>
            </a:endParaRPr>
          </a:p>
          <a:p>
            <a:pPr marL="343080" indent="-3420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endParaRPr lang="ru-RU" sz="2000" spc="-1" dirty="0">
              <a:solidFill>
                <a:srgbClr val="000000"/>
              </a:solidFill>
              <a:latin typeface="Calibri"/>
              <a:ea typeface="DejaVu Sans"/>
            </a:endParaRPr>
          </a:p>
          <a:p>
            <a:pPr marL="343080" indent="-3420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endParaRPr lang="ru-RU" sz="2400" b="0" strike="noStrike" spc="-1" dirty="0" smtClean="0">
              <a:solidFill>
                <a:srgbClr val="000000"/>
              </a:solidFill>
              <a:latin typeface="Calibri"/>
              <a:ea typeface="DejaVu Sans"/>
            </a:endParaRPr>
          </a:p>
          <a:p>
            <a:pPr marL="343080" indent="-3420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endParaRPr lang="ru-RU" sz="2400" spc="-1" dirty="0">
              <a:solidFill>
                <a:srgbClr val="000000"/>
              </a:solidFill>
              <a:latin typeface="Calibri"/>
              <a:ea typeface="DejaVu Sans"/>
            </a:endParaRPr>
          </a:p>
          <a:p>
            <a:pPr marL="343080" indent="-3420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 dirty="0" err="1" smtClean="0">
                <a:solidFill>
                  <a:srgbClr val="000000"/>
                </a:solidFill>
                <a:latin typeface="Calibri"/>
                <a:ea typeface="DejaVu Sans"/>
              </a:rPr>
              <a:t>Долікарська</a:t>
            </a:r>
            <a:r>
              <a:rPr lang="ru-RU" sz="24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медична</a:t>
            </a:r>
            <a:r>
              <a:rPr lang="ru-RU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допомога</a:t>
            </a:r>
            <a:r>
              <a:rPr lang="ru-RU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при </a:t>
            </a:r>
            <a:r>
              <a:rPr lang="ru-RU" sz="2400" b="1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травмах </a:t>
            </a:r>
            <a:r>
              <a:rPr lang="ru-RU" sz="2400" b="1" i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голови</a:t>
            </a:r>
            <a:r>
              <a:rPr lang="ru-RU" sz="2400" b="1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</a:t>
            </a:r>
            <a:r>
              <a:rPr lang="ru-RU" sz="2400" b="1" i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шиї</a:t>
            </a:r>
            <a:r>
              <a:rPr lang="ru-RU" sz="2400" b="1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хребта, </a:t>
            </a:r>
            <a:r>
              <a:rPr lang="ru-RU" sz="2400" b="1" i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грудної</a:t>
            </a:r>
            <a:r>
              <a:rPr lang="ru-RU" sz="2400" b="1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ru-RU" sz="2400" b="1" i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клітки</a:t>
            </a:r>
            <a:r>
              <a:rPr lang="ru-RU" sz="2400" b="1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живота</a:t>
            </a:r>
            <a:r>
              <a:rPr lang="ru-RU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Особливості</a:t>
            </a:r>
            <a:r>
              <a:rPr lang="ru-RU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транспортування</a:t>
            </a:r>
            <a:r>
              <a:rPr lang="ru-RU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та догляду за такими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потерпілими</a:t>
            </a:r>
            <a:r>
              <a:rPr lang="ru-RU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 </a:t>
            </a:r>
            <a:endParaRPr lang="ru-RU" sz="24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1" i="1" strike="noStrike" spc="-1" dirty="0" err="1" smtClean="0">
                <a:solidFill>
                  <a:srgbClr val="000000"/>
                </a:solidFill>
                <a:latin typeface="Calibri"/>
                <a:ea typeface="DejaVu Sans"/>
              </a:rPr>
              <a:t>Травматичний</a:t>
            </a:r>
            <a:r>
              <a:rPr lang="ru-RU" sz="2400" b="1" i="1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ru-RU" sz="2400" b="1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шок</a:t>
            </a:r>
            <a:r>
              <a:rPr lang="ru-RU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його</a:t>
            </a:r>
            <a:r>
              <a:rPr lang="ru-RU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перебіг</a:t>
            </a:r>
            <a:r>
              <a:rPr lang="ru-RU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основні</a:t>
            </a:r>
            <a:r>
              <a:rPr lang="ru-RU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ознаки</a:t>
            </a:r>
            <a:r>
              <a:rPr lang="ru-RU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Долікарська</a:t>
            </a:r>
            <a:r>
              <a:rPr lang="ru-RU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медична</a:t>
            </a:r>
            <a:r>
              <a:rPr lang="ru-RU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допомога</a:t>
            </a:r>
            <a:r>
              <a:rPr lang="ru-RU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 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Поняття</a:t>
            </a:r>
            <a:r>
              <a:rPr lang="ru-RU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про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знеболювання</a:t>
            </a:r>
            <a:r>
              <a:rPr lang="ru-RU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при травмах. </a:t>
            </a:r>
            <a:endParaRPr lang="ru-RU" sz="24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498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CustomShape 1"/>
          <p:cNvSpPr/>
          <p:nvPr/>
        </p:nvSpPr>
        <p:spPr>
          <a:xfrm>
            <a:off x="428760" y="285840"/>
            <a:ext cx="8428680" cy="301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2400" b="1" strike="noStrike" spc="-1">
                <a:solidFill>
                  <a:srgbClr val="FF0000"/>
                </a:solidFill>
                <a:latin typeface="Calibri"/>
                <a:ea typeface="DejaVu Sans"/>
              </a:rPr>
              <a:t>При закритих переломах </a:t>
            </a:r>
            <a:r>
              <a:rPr lang="ru-RU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діагноз ставлять на підставі локальної болісності, деформації черепа, втиснення, виступів. Іноді визначається рухомість і крепітація кісткових відламків. Діагностика нерідко дуже ускладнюється внаслідок крововиливу. Тому при всіх ушкодженнях черепа обов'язково роблять рентгенографію. Переломи черепа супроводжуються симптомами струсу, забиття, іноді здавлення мозку.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669" name="Picture 2"/>
          <p:cNvPicPr/>
          <p:nvPr/>
        </p:nvPicPr>
        <p:blipFill>
          <a:blip r:embed="rId2"/>
          <a:stretch/>
        </p:blipFill>
        <p:spPr>
          <a:xfrm>
            <a:off x="2214720" y="4729320"/>
            <a:ext cx="2660040" cy="2127600"/>
          </a:xfrm>
          <a:prstGeom prst="rect">
            <a:avLst/>
          </a:prstGeom>
          <a:ln>
            <a:noFill/>
          </a:ln>
        </p:spPr>
      </p:pic>
      <p:pic>
        <p:nvPicPr>
          <p:cNvPr id="670" name="Picture 4"/>
          <p:cNvPicPr/>
          <p:nvPr/>
        </p:nvPicPr>
        <p:blipFill>
          <a:blip r:embed="rId3"/>
          <a:stretch/>
        </p:blipFill>
        <p:spPr>
          <a:xfrm>
            <a:off x="0" y="3429000"/>
            <a:ext cx="2814480" cy="2225880"/>
          </a:xfrm>
          <a:prstGeom prst="rect">
            <a:avLst/>
          </a:prstGeom>
          <a:ln>
            <a:noFill/>
          </a:ln>
        </p:spPr>
      </p:pic>
      <p:pic>
        <p:nvPicPr>
          <p:cNvPr id="671" name="Picture 6"/>
          <p:cNvPicPr/>
          <p:nvPr/>
        </p:nvPicPr>
        <p:blipFill>
          <a:blip r:embed="rId4"/>
          <a:stretch/>
        </p:blipFill>
        <p:spPr>
          <a:xfrm>
            <a:off x="4286160" y="3071880"/>
            <a:ext cx="2784960" cy="2513520"/>
          </a:xfrm>
          <a:prstGeom prst="rect">
            <a:avLst/>
          </a:prstGeom>
          <a:ln>
            <a:noFill/>
          </a:ln>
        </p:spPr>
      </p:pic>
      <p:pic>
        <p:nvPicPr>
          <p:cNvPr id="672" name="Picture 8"/>
          <p:cNvPicPr/>
          <p:nvPr/>
        </p:nvPicPr>
        <p:blipFill>
          <a:blip r:embed="rId5"/>
          <a:stretch/>
        </p:blipFill>
        <p:spPr>
          <a:xfrm>
            <a:off x="6286680" y="5248440"/>
            <a:ext cx="2856600" cy="1608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CustomShape 1"/>
          <p:cNvSpPr/>
          <p:nvPr/>
        </p:nvSpPr>
        <p:spPr>
          <a:xfrm>
            <a:off x="214200" y="0"/>
            <a:ext cx="8714520" cy="6797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2000" b="1" strike="noStrike" spc="-1">
                <a:solidFill>
                  <a:srgbClr val="FF0000"/>
                </a:solidFill>
                <a:latin typeface="Calibri"/>
                <a:ea typeface="DejaVu Sans"/>
              </a:rPr>
              <a:t>Переломи основи черепа. </a:t>
            </a:r>
            <a:r>
              <a:rPr lang="ru-RU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Ці переломи здебільшого відзначаються тяжким</a:t>
            </a:r>
            <a:endParaRPr lang="ru-RU" sz="2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перебігом і часто закінчуються летально у зв'язку зі значними ушкодженнями головного мозку і вторинними ускладненнями (менінгіт, енцефаліт та ін.).</a:t>
            </a:r>
            <a:endParaRPr lang="ru-RU" sz="2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000" b="1" strike="noStrike" spc="-1">
                <a:solidFill>
                  <a:srgbClr val="7030A0"/>
                </a:solidFill>
                <a:latin typeface="Calibri"/>
                <a:ea typeface="DejaVu Sans"/>
              </a:rPr>
              <a:t>Симптоми переломів основи черепа такі:</a:t>
            </a:r>
            <a:endParaRPr lang="ru-RU" sz="2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• витікання спинномозкової рідини і крові з носа, носоглотки й вух;</a:t>
            </a:r>
            <a:endParaRPr lang="ru-RU" sz="2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• синці в ділянці очних ямок, соскоподібного відростка та в інших місцях залежно від локалізації перелому; вони утворюються через 1—2 доби після травми;</a:t>
            </a:r>
            <a:endParaRPr lang="ru-RU" sz="2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• порушення функції черепних нервів (лицьового, слухового та ін.).</a:t>
            </a:r>
            <a:endParaRPr lang="ru-RU" sz="2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При переломах основи черепа можуть спостерігатися симптоми струсу і забиття мозку, оболонкові симптоми. Загальний стан хворих здебільшого буває важким, однак трапляються випадки з легким перебігом, коли хворі звертаються самі в амбулаторію чи поліклініку.</a:t>
            </a:r>
            <a:endParaRPr lang="ru-RU" sz="2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Остаточний діагноз підтверджується при рентгенографії.</a:t>
            </a:r>
            <a:endParaRPr lang="ru-RU" sz="2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000" b="1" i="1" strike="noStrike" spc="-1">
                <a:solidFill>
                  <a:srgbClr val="FF0000"/>
                </a:solidFill>
                <a:latin typeface="Calibri"/>
                <a:ea typeface="DejaVu Sans"/>
              </a:rPr>
              <a:t>Перша допомога. При переломах треба створити абсолютний спокій</a:t>
            </a:r>
            <a:endParaRPr lang="ru-RU" sz="2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потерпілому, поклавши його горизонтально. При відкритих переломах склепіння черепа особливу увагу слід приділити захисту рани від подальшого інфікування — на рану накладають асептичну пов'язку.</a:t>
            </a:r>
            <a:endParaRPr lang="ru-RU" sz="2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Під час транспортування необхідно постійно спостерігати за пацієнтом у зв'язку з можливим повторним блюванням і аспірацією блювотних мас та асфіксією.</a:t>
            </a:r>
            <a:endParaRPr lang="ru-RU" sz="2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CustomShape 1"/>
          <p:cNvSpPr/>
          <p:nvPr/>
        </p:nvSpPr>
        <p:spPr>
          <a:xfrm>
            <a:off x="357120" y="197280"/>
            <a:ext cx="8571600" cy="594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Для попередження додаткових пошкоджень і струсів голови проводять </a:t>
            </a:r>
            <a:r>
              <a:rPr lang="ru-RU" sz="2400" b="1" strike="noStrike" spc="-1">
                <a:solidFill>
                  <a:srgbClr val="FF0000"/>
                </a:solidFill>
                <a:latin typeface="Calibri"/>
                <a:ea typeface="DejaVu Sans"/>
              </a:rPr>
              <a:t>іммобілізацію її за допомогою </a:t>
            </a:r>
            <a:r>
              <a:rPr lang="ru-RU" sz="2400" b="1" strike="noStrike" spc="-1">
                <a:solidFill>
                  <a:srgbClr val="7030A0"/>
                </a:solidFill>
                <a:latin typeface="Calibri"/>
                <a:ea typeface="DejaVu Sans"/>
              </a:rPr>
              <a:t>ватно-марлевого кола (бублик)</a:t>
            </a:r>
            <a:r>
              <a:rPr lang="ru-RU" sz="2400" b="1" strike="noStrike" spc="-1">
                <a:solidFill>
                  <a:srgbClr val="FF0000"/>
                </a:solidFill>
                <a:latin typeface="Calibri"/>
                <a:ea typeface="DejaVu Sans"/>
              </a:rPr>
              <a:t>, надувного підкладного кола або підручних засобів (одяг, ковдра, мішечки з піском та ін.) шляхом створення валика навколо голови. </a:t>
            </a:r>
            <a:endParaRPr lang="ru-RU" sz="24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Якщо рана голови розташована у потиличній ділянці або є перелом кісток в цій області, перевозити потерпілого слід </a:t>
            </a:r>
            <a:r>
              <a:rPr lang="ru-RU" sz="2400" b="1" strike="noStrike" spc="-1">
                <a:solidFill>
                  <a:srgbClr val="FF0000"/>
                </a:solidFill>
                <a:latin typeface="Calibri"/>
                <a:ea typeface="DejaVu Sans"/>
              </a:rPr>
              <a:t>на боці. </a:t>
            </a:r>
            <a:r>
              <a:rPr lang="ru-RU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У потерпілих з подібними травмами дуже часто спостерігається блювання, тому за ними необхідний постійний нагляд, щоб </a:t>
            </a:r>
            <a:r>
              <a:rPr lang="ru-RU" sz="2400" b="1" strike="noStrike" spc="-1">
                <a:solidFill>
                  <a:srgbClr val="FF0000"/>
                </a:solidFill>
                <a:latin typeface="Calibri"/>
                <a:ea typeface="DejaVu Sans"/>
              </a:rPr>
              <a:t>не допустити асфіксії блювотними масами</a:t>
            </a:r>
            <a:r>
              <a:rPr lang="ru-RU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.</a:t>
            </a:r>
            <a:endParaRPr lang="ru-RU" sz="24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При травмі голови потерпілі часто </a:t>
            </a:r>
            <a:r>
              <a:rPr lang="ru-RU" sz="2400" b="1" strike="noStrike" spc="-1">
                <a:solidFill>
                  <a:srgbClr val="FF0000"/>
                </a:solidFill>
                <a:latin typeface="Calibri"/>
                <a:ea typeface="DejaVu Sans"/>
              </a:rPr>
              <a:t>непритомніють</a:t>
            </a:r>
            <a:r>
              <a:rPr lang="ru-RU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. </a:t>
            </a:r>
            <a:r>
              <a:rPr lang="ru-RU" sz="2400" b="1" strike="noStrike" spc="-1">
                <a:solidFill>
                  <a:srgbClr val="0070C0"/>
                </a:solidFill>
                <a:latin typeface="Calibri"/>
                <a:ea typeface="DejaVu Sans"/>
              </a:rPr>
              <a:t>Транспортування </a:t>
            </a:r>
            <a:r>
              <a:rPr lang="ru-RU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таких пацієнтів повинно здійснюватися </a:t>
            </a:r>
            <a:r>
              <a:rPr lang="ru-RU" sz="2400" b="1" strike="noStrike" spc="-1">
                <a:solidFill>
                  <a:srgbClr val="FF0000"/>
                </a:solidFill>
                <a:latin typeface="Calibri"/>
                <a:ea typeface="DejaVu Sans"/>
              </a:rPr>
              <a:t>на боці у фіксовано-стабілізованому положенні.</a:t>
            </a:r>
            <a:endParaRPr lang="ru-RU" sz="24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Це забезпечує добру іммобілізацію голови та попереджає розвиток асфіксії від западання язика і аспірації блювотними масами.</a:t>
            </a:r>
            <a:endParaRPr lang="ru-RU" sz="2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6518" y="345145"/>
            <a:ext cx="8165205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solidFill>
                  <a:srgbClr val="FF0000"/>
                </a:solidFill>
              </a:rPr>
              <a:t>Класифікація</a:t>
            </a:r>
            <a:r>
              <a:rPr lang="ru-RU" sz="2800" b="1" dirty="0">
                <a:solidFill>
                  <a:srgbClr val="FF0000"/>
                </a:solidFill>
              </a:rPr>
              <a:t> травм хребта та спинного </a:t>
            </a:r>
            <a:r>
              <a:rPr lang="ru-RU" sz="2800" b="1" dirty="0" err="1">
                <a:solidFill>
                  <a:srgbClr val="FF0000"/>
                </a:solidFill>
              </a:rPr>
              <a:t>мозку</a:t>
            </a:r>
            <a:endParaRPr lang="ru-RU" sz="2000" b="1" dirty="0">
              <a:solidFill>
                <a:srgbClr val="FF0000"/>
              </a:solidFill>
            </a:endParaRPr>
          </a:p>
          <a:p>
            <a:pPr algn="just"/>
            <a:r>
              <a:rPr lang="en-US" b="1" dirty="0">
                <a:solidFill>
                  <a:srgbClr val="FF0000"/>
                </a:solidFill>
              </a:rPr>
              <a:t>I. </a:t>
            </a:r>
            <a:r>
              <a:rPr lang="ru-RU" b="1" dirty="0">
                <a:solidFill>
                  <a:srgbClr val="FF0000"/>
                </a:solidFill>
              </a:rPr>
              <a:t>За </a:t>
            </a:r>
            <a:r>
              <a:rPr lang="ru-RU" b="1" dirty="0" err="1">
                <a:solidFill>
                  <a:srgbClr val="FF0000"/>
                </a:solidFill>
              </a:rPr>
              <a:t>цілісністю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шкірних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покривів</a:t>
            </a:r>
            <a:r>
              <a:rPr lang="ru-RU" b="1" dirty="0">
                <a:solidFill>
                  <a:srgbClr val="FF0000"/>
                </a:solidFill>
              </a:rPr>
              <a:t> та </a:t>
            </a:r>
            <a:r>
              <a:rPr lang="ru-RU" b="1" dirty="0" err="1">
                <a:solidFill>
                  <a:srgbClr val="FF0000"/>
                </a:solidFill>
              </a:rPr>
              <a:t>оболонок</a:t>
            </a:r>
            <a:r>
              <a:rPr lang="ru-RU" b="1" dirty="0">
                <a:solidFill>
                  <a:srgbClr val="FF0000"/>
                </a:solidFill>
              </a:rPr>
              <a:t>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dirty="0" err="1"/>
              <a:t>Закриті</a:t>
            </a:r>
            <a:r>
              <a:rPr lang="ru-RU" b="1" dirty="0"/>
              <a:t>:</a:t>
            </a:r>
            <a:r>
              <a:rPr lang="ru-RU" dirty="0"/>
              <a:t> без </a:t>
            </a:r>
            <a:r>
              <a:rPr lang="ru-RU" dirty="0" err="1"/>
              <a:t>пошкодження</a:t>
            </a:r>
            <a:r>
              <a:rPr lang="ru-RU" dirty="0"/>
              <a:t> </a:t>
            </a:r>
            <a:r>
              <a:rPr lang="ru-RU" dirty="0" err="1"/>
              <a:t>шкіри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з </a:t>
            </a:r>
            <a:r>
              <a:rPr lang="ru-RU" dirty="0" err="1"/>
              <a:t>пошкодженням</a:t>
            </a:r>
            <a:r>
              <a:rPr lang="ru-RU" dirty="0"/>
              <a:t> без </a:t>
            </a:r>
            <a:r>
              <a:rPr lang="ru-RU" dirty="0" err="1"/>
              <a:t>зачеплення</a:t>
            </a:r>
            <a:r>
              <a:rPr lang="ru-RU" dirty="0"/>
              <a:t> </a:t>
            </a:r>
            <a:r>
              <a:rPr lang="ru-RU" dirty="0" err="1"/>
              <a:t>фасції</a:t>
            </a:r>
            <a:r>
              <a:rPr lang="ru-RU" dirty="0"/>
              <a:t> та </a:t>
            </a:r>
            <a:r>
              <a:rPr lang="ru-RU" dirty="0" err="1"/>
              <a:t>твердої</a:t>
            </a:r>
            <a:r>
              <a:rPr lang="ru-RU" dirty="0"/>
              <a:t> </a:t>
            </a:r>
            <a:r>
              <a:rPr lang="ru-RU" dirty="0" err="1"/>
              <a:t>мозкової</a:t>
            </a:r>
            <a:r>
              <a:rPr lang="ru-RU" dirty="0"/>
              <a:t> </a:t>
            </a:r>
            <a:r>
              <a:rPr lang="ru-RU" dirty="0" err="1"/>
              <a:t>оболонки</a:t>
            </a:r>
            <a:r>
              <a:rPr lang="ru-RU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dirty="0" err="1"/>
              <a:t>Відкриті</a:t>
            </a:r>
            <a:r>
              <a:rPr lang="ru-RU" b="1" dirty="0"/>
              <a:t>:</a:t>
            </a:r>
            <a:r>
              <a:rPr lang="ru-RU" dirty="0"/>
              <a:t> </a:t>
            </a:r>
            <a:r>
              <a:rPr lang="ru-RU" dirty="0" err="1"/>
              <a:t>наявність</a:t>
            </a:r>
            <a:r>
              <a:rPr lang="ru-RU" dirty="0"/>
              <a:t> рани,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сполучатися</a:t>
            </a:r>
            <a:r>
              <a:rPr lang="ru-RU" dirty="0"/>
              <a:t> з </a:t>
            </a:r>
            <a:r>
              <a:rPr lang="ru-RU" dirty="0" err="1"/>
              <a:t>хребтовим</a:t>
            </a:r>
            <a:r>
              <a:rPr lang="ru-RU" dirty="0"/>
              <a:t> каналом (</a:t>
            </a:r>
            <a:r>
              <a:rPr lang="ru-RU" dirty="0" err="1"/>
              <a:t>непроникні</a:t>
            </a:r>
            <a:r>
              <a:rPr lang="ru-RU" dirty="0"/>
              <a:t> та </a:t>
            </a:r>
            <a:r>
              <a:rPr lang="ru-RU" dirty="0" err="1"/>
              <a:t>проникні</a:t>
            </a:r>
            <a:r>
              <a:rPr lang="ru-RU" dirty="0"/>
              <a:t>).</a:t>
            </a:r>
          </a:p>
          <a:p>
            <a:pPr algn="just"/>
            <a:r>
              <a:rPr lang="en-US" b="1" dirty="0">
                <a:solidFill>
                  <a:srgbClr val="FF0000"/>
                </a:solidFill>
              </a:rPr>
              <a:t>II. </a:t>
            </a:r>
            <a:r>
              <a:rPr lang="ru-RU" b="1" dirty="0">
                <a:solidFill>
                  <a:srgbClr val="FF0000"/>
                </a:solidFill>
              </a:rPr>
              <a:t>За характером </a:t>
            </a:r>
            <a:r>
              <a:rPr lang="ru-RU" b="1" dirty="0" err="1">
                <a:solidFill>
                  <a:srgbClr val="FF0000"/>
                </a:solidFill>
              </a:rPr>
              <a:t>травмуючого</a:t>
            </a:r>
            <a:r>
              <a:rPr lang="ru-RU" b="1" dirty="0">
                <a:solidFill>
                  <a:srgbClr val="FF0000"/>
                </a:solidFill>
              </a:rPr>
              <a:t> агента: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dirty="0" err="1"/>
              <a:t>Вогнепальні</a:t>
            </a:r>
            <a:r>
              <a:rPr lang="ru-RU" dirty="0"/>
              <a:t> (</a:t>
            </a:r>
            <a:r>
              <a:rPr lang="ru-RU" dirty="0" err="1"/>
              <a:t>кульові</a:t>
            </a:r>
            <a:r>
              <a:rPr lang="ru-RU" dirty="0"/>
              <a:t>, </a:t>
            </a:r>
            <a:r>
              <a:rPr lang="ru-RU" dirty="0" err="1"/>
              <a:t>осколкові</a:t>
            </a:r>
            <a:r>
              <a:rPr lang="ru-RU" dirty="0"/>
              <a:t>).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dirty="0" err="1"/>
              <a:t>Невогнепальні</a:t>
            </a:r>
            <a:r>
              <a:rPr lang="ru-RU" dirty="0"/>
              <a:t> (</a:t>
            </a:r>
            <a:r>
              <a:rPr lang="ru-RU" dirty="0" err="1"/>
              <a:t>механічні</a:t>
            </a:r>
            <a:r>
              <a:rPr lang="ru-RU" dirty="0"/>
              <a:t>, </a:t>
            </a:r>
            <a:r>
              <a:rPr lang="ru-RU" dirty="0" err="1"/>
              <a:t>мінно-вибухові</a:t>
            </a:r>
            <a:r>
              <a:rPr lang="ru-RU" dirty="0"/>
              <a:t>).</a:t>
            </a:r>
          </a:p>
          <a:p>
            <a:pPr algn="just"/>
            <a:r>
              <a:rPr lang="en-US" b="1" dirty="0">
                <a:solidFill>
                  <a:srgbClr val="FF0000"/>
                </a:solidFill>
              </a:rPr>
              <a:t>III. </a:t>
            </a:r>
            <a:r>
              <a:rPr lang="ru-RU" b="1" dirty="0">
                <a:solidFill>
                  <a:srgbClr val="FF0000"/>
                </a:solidFill>
              </a:rPr>
              <a:t>За видом </a:t>
            </a:r>
            <a:r>
              <a:rPr lang="ru-RU" b="1" dirty="0" err="1">
                <a:solidFill>
                  <a:srgbClr val="FF0000"/>
                </a:solidFill>
              </a:rPr>
              <a:t>ранового</a:t>
            </a:r>
            <a:r>
              <a:rPr lang="ru-RU" b="1" dirty="0">
                <a:solidFill>
                  <a:srgbClr val="FF0000"/>
                </a:solidFill>
              </a:rPr>
              <a:t> каналу (</a:t>
            </a:r>
            <a:r>
              <a:rPr lang="ru-RU" b="1" dirty="0" err="1">
                <a:solidFill>
                  <a:srgbClr val="FF0000"/>
                </a:solidFill>
              </a:rPr>
              <a:t>відносно</a:t>
            </a:r>
            <a:r>
              <a:rPr lang="ru-RU" b="1" dirty="0">
                <a:solidFill>
                  <a:srgbClr val="FF0000"/>
                </a:solidFill>
              </a:rPr>
              <a:t> хребтового каналу):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dirty="0" err="1"/>
              <a:t>Наскрізні</a:t>
            </a:r>
            <a:r>
              <a:rPr lang="ru-RU" b="1" dirty="0"/>
              <a:t>:</a:t>
            </a:r>
            <a:r>
              <a:rPr lang="ru-RU" dirty="0"/>
              <a:t> </a:t>
            </a:r>
            <a:r>
              <a:rPr lang="ru-RU" dirty="0" err="1"/>
              <a:t>вхідний</a:t>
            </a:r>
            <a:r>
              <a:rPr lang="ru-RU" dirty="0"/>
              <a:t> та </a:t>
            </a:r>
            <a:r>
              <a:rPr lang="ru-RU" dirty="0" err="1"/>
              <a:t>вихідний</a:t>
            </a:r>
            <a:r>
              <a:rPr lang="ru-RU" dirty="0"/>
              <a:t> отвори.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dirty="0" err="1"/>
              <a:t>Сліпі</a:t>
            </a:r>
            <a:r>
              <a:rPr lang="ru-RU" b="1" dirty="0"/>
              <a:t>:</a:t>
            </a:r>
            <a:r>
              <a:rPr lang="ru-RU" dirty="0"/>
              <a:t> </a:t>
            </a:r>
            <a:r>
              <a:rPr lang="ru-RU" dirty="0" err="1"/>
              <a:t>стороннє</a:t>
            </a:r>
            <a:r>
              <a:rPr lang="ru-RU" dirty="0"/>
              <a:t> </a:t>
            </a:r>
            <a:r>
              <a:rPr lang="ru-RU" dirty="0" err="1"/>
              <a:t>тіло</a:t>
            </a:r>
            <a:r>
              <a:rPr lang="ru-RU" dirty="0"/>
              <a:t> </a:t>
            </a:r>
            <a:r>
              <a:rPr lang="ru-RU" dirty="0" err="1"/>
              <a:t>залишається</a:t>
            </a:r>
            <a:r>
              <a:rPr lang="ru-RU" dirty="0"/>
              <a:t> в тканинах.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dirty="0" err="1"/>
              <a:t>Дотичні</a:t>
            </a:r>
            <a:r>
              <a:rPr lang="ru-RU" b="1" dirty="0"/>
              <a:t>:</a:t>
            </a:r>
            <a:r>
              <a:rPr lang="ru-RU" dirty="0"/>
              <a:t> </a:t>
            </a:r>
            <a:r>
              <a:rPr lang="ru-RU" dirty="0" err="1"/>
              <a:t>пошкодження</a:t>
            </a:r>
            <a:r>
              <a:rPr lang="ru-RU" dirty="0"/>
              <a:t> тканин по </a:t>
            </a:r>
            <a:r>
              <a:rPr lang="ru-RU" dirty="0" err="1"/>
              <a:t>дотичній</a:t>
            </a:r>
            <a:r>
              <a:rPr lang="ru-RU" dirty="0"/>
              <a:t> без </a:t>
            </a:r>
            <a:r>
              <a:rPr lang="ru-RU" dirty="0" err="1"/>
              <a:t>проникнення</a:t>
            </a:r>
            <a:r>
              <a:rPr lang="ru-RU" dirty="0"/>
              <a:t> </a:t>
            </a:r>
            <a:r>
              <a:rPr lang="ru-RU" dirty="0" err="1"/>
              <a:t>всередину</a:t>
            </a:r>
            <a:r>
              <a:rPr lang="ru-RU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dirty="0" err="1"/>
              <a:t>Непроникні</a:t>
            </a:r>
            <a:r>
              <a:rPr lang="ru-RU" b="1" dirty="0"/>
              <a:t>:</a:t>
            </a:r>
            <a:r>
              <a:rPr lang="ru-RU" dirty="0"/>
              <a:t> без </a:t>
            </a:r>
            <a:r>
              <a:rPr lang="ru-RU" dirty="0" err="1"/>
              <a:t>пошкодження</a:t>
            </a:r>
            <a:r>
              <a:rPr lang="ru-RU" dirty="0"/>
              <a:t> </a:t>
            </a:r>
            <a:r>
              <a:rPr lang="ru-RU" dirty="0" err="1"/>
              <a:t>твердої</a:t>
            </a:r>
            <a:r>
              <a:rPr lang="ru-RU" dirty="0"/>
              <a:t> </a:t>
            </a:r>
            <a:r>
              <a:rPr lang="ru-RU" dirty="0" err="1"/>
              <a:t>мозкової</a:t>
            </a:r>
            <a:r>
              <a:rPr lang="ru-RU" dirty="0"/>
              <a:t> </a:t>
            </a:r>
            <a:r>
              <a:rPr lang="ru-RU" dirty="0" err="1"/>
              <a:t>оболонки</a:t>
            </a:r>
            <a:r>
              <a:rPr lang="ru-RU" dirty="0"/>
              <a:t>.</a:t>
            </a:r>
          </a:p>
          <a:p>
            <a:pPr algn="just"/>
            <a:r>
              <a:rPr lang="en-US" b="1" dirty="0">
                <a:solidFill>
                  <a:srgbClr val="FF0000"/>
                </a:solidFill>
              </a:rPr>
              <a:t>IV. </a:t>
            </a:r>
            <a:r>
              <a:rPr lang="ru-RU" b="1" dirty="0">
                <a:solidFill>
                  <a:srgbClr val="FF0000"/>
                </a:solidFill>
              </a:rPr>
              <a:t>За </a:t>
            </a:r>
            <a:r>
              <a:rPr lang="ru-RU" b="1" dirty="0" err="1">
                <a:solidFill>
                  <a:srgbClr val="FF0000"/>
                </a:solidFill>
              </a:rPr>
              <a:t>механічною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стабільністю</a:t>
            </a:r>
            <a:r>
              <a:rPr lang="ru-RU" b="1" dirty="0">
                <a:solidFill>
                  <a:srgbClr val="FF0000"/>
                </a:solidFill>
              </a:rPr>
              <a:t>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dirty="0" err="1"/>
              <a:t>Стабільні</a:t>
            </a:r>
            <a:r>
              <a:rPr lang="ru-RU" b="1" dirty="0"/>
              <a:t>:</a:t>
            </a:r>
            <a:r>
              <a:rPr lang="ru-RU" dirty="0"/>
              <a:t> </a:t>
            </a:r>
            <a:r>
              <a:rPr lang="ru-RU" dirty="0" err="1"/>
              <a:t>структури</a:t>
            </a:r>
            <a:r>
              <a:rPr lang="ru-RU" dirty="0"/>
              <a:t> хребта </a:t>
            </a:r>
            <a:r>
              <a:rPr lang="ru-RU" dirty="0" err="1"/>
              <a:t>здатні</a:t>
            </a:r>
            <a:r>
              <a:rPr lang="ru-RU" dirty="0"/>
              <a:t> </a:t>
            </a:r>
            <a:r>
              <a:rPr lang="ru-RU" dirty="0" err="1"/>
              <a:t>витримувати</a:t>
            </a:r>
            <a:r>
              <a:rPr lang="ru-RU" dirty="0"/>
              <a:t> </a:t>
            </a:r>
            <a:r>
              <a:rPr lang="ru-RU" dirty="0" err="1"/>
              <a:t>фізіологічне</a:t>
            </a:r>
            <a:r>
              <a:rPr lang="ru-RU" dirty="0"/>
              <a:t> </a:t>
            </a:r>
            <a:r>
              <a:rPr lang="ru-RU" dirty="0" err="1"/>
              <a:t>навантаження</a:t>
            </a:r>
            <a:r>
              <a:rPr lang="ru-RU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dirty="0" err="1"/>
              <a:t>Нестабільні</a:t>
            </a:r>
            <a:r>
              <a:rPr lang="ru-RU" b="1" dirty="0"/>
              <a:t>:</a:t>
            </a:r>
            <a:r>
              <a:rPr lang="ru-RU" dirty="0"/>
              <a:t> </a:t>
            </a:r>
            <a:r>
              <a:rPr lang="ru-RU" dirty="0" err="1"/>
              <a:t>ризик</a:t>
            </a:r>
            <a:r>
              <a:rPr lang="ru-RU" dirty="0"/>
              <a:t> </a:t>
            </a:r>
            <a:r>
              <a:rPr lang="ru-RU" dirty="0" err="1"/>
              <a:t>подальшого</a:t>
            </a:r>
            <a:r>
              <a:rPr lang="ru-RU" dirty="0"/>
              <a:t> </a:t>
            </a:r>
            <a:r>
              <a:rPr lang="ru-RU" dirty="0" err="1"/>
              <a:t>зміщення</a:t>
            </a:r>
            <a:r>
              <a:rPr lang="ru-RU" dirty="0"/>
              <a:t> </a:t>
            </a:r>
            <a:r>
              <a:rPr lang="ru-RU" dirty="0" err="1"/>
              <a:t>хребців</a:t>
            </a:r>
            <a:r>
              <a:rPr lang="ru-RU" dirty="0"/>
              <a:t> та </a:t>
            </a:r>
            <a:r>
              <a:rPr lang="ru-RU" dirty="0" err="1"/>
              <a:t>додаткового</a:t>
            </a:r>
            <a:r>
              <a:rPr lang="ru-RU" dirty="0"/>
              <a:t> </a:t>
            </a:r>
            <a:r>
              <a:rPr lang="ru-RU" dirty="0" err="1"/>
              <a:t>ушкодження</a:t>
            </a:r>
            <a:r>
              <a:rPr lang="ru-RU" dirty="0"/>
              <a:t> спинного </a:t>
            </a:r>
            <a:r>
              <a:rPr lang="ru-RU" dirty="0" err="1"/>
              <a:t>мозку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879905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487" y="425571"/>
            <a:ext cx="4277382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rgbClr val="FF0000"/>
                </a:solidFill>
              </a:rPr>
              <a:t>V. </a:t>
            </a:r>
            <a:r>
              <a:rPr lang="ru-RU" sz="2000" b="1" dirty="0">
                <a:solidFill>
                  <a:srgbClr val="FF0000"/>
                </a:solidFill>
              </a:rPr>
              <a:t>За </a:t>
            </a:r>
            <a:r>
              <a:rPr lang="ru-RU" sz="2000" b="1" dirty="0" err="1">
                <a:solidFill>
                  <a:srgbClr val="FF0000"/>
                </a:solidFill>
              </a:rPr>
              <a:t>рівнем</a:t>
            </a:r>
            <a:r>
              <a:rPr lang="ru-RU" sz="2000" b="1" dirty="0">
                <a:solidFill>
                  <a:srgbClr val="FF0000"/>
                </a:solidFill>
              </a:rPr>
              <a:t> (</a:t>
            </a:r>
            <a:r>
              <a:rPr lang="ru-RU" sz="2000" b="1" dirty="0" err="1">
                <a:solidFill>
                  <a:srgbClr val="FF0000"/>
                </a:solidFill>
              </a:rPr>
              <a:t>локалізацією</a:t>
            </a:r>
            <a:r>
              <a:rPr lang="ru-RU" sz="2000" b="1" dirty="0">
                <a:solidFill>
                  <a:srgbClr val="FF0000"/>
                </a:solidFill>
              </a:rPr>
              <a:t>) </a:t>
            </a:r>
            <a:r>
              <a:rPr lang="ru-RU" sz="2000" b="1" dirty="0" err="1">
                <a:solidFill>
                  <a:srgbClr val="FF0000"/>
                </a:solidFill>
              </a:rPr>
              <a:t>ушкодження</a:t>
            </a:r>
            <a:r>
              <a:rPr lang="ru-RU" sz="2000" b="1" dirty="0">
                <a:solidFill>
                  <a:srgbClr val="FF0000"/>
                </a:solidFill>
              </a:rPr>
              <a:t>:</a:t>
            </a:r>
          </a:p>
          <a:p>
            <a:pPr algn="just">
              <a:buFont typeface="+mj-lt"/>
              <a:buAutoNum type="arabicPeriod"/>
            </a:pPr>
            <a:r>
              <a:rPr lang="ru-RU" sz="2000" dirty="0" err="1"/>
              <a:t>Шийний</a:t>
            </a:r>
            <a:r>
              <a:rPr lang="ru-RU" sz="2000" dirty="0"/>
              <a:t> </a:t>
            </a:r>
            <a:r>
              <a:rPr lang="ru-RU" sz="2000" dirty="0" err="1"/>
              <a:t>відділ</a:t>
            </a:r>
            <a:r>
              <a:rPr lang="ru-RU" sz="2000" dirty="0"/>
              <a:t>.</a:t>
            </a:r>
          </a:p>
          <a:p>
            <a:pPr algn="just">
              <a:buFont typeface="+mj-lt"/>
              <a:buAutoNum type="arabicPeriod"/>
            </a:pPr>
            <a:r>
              <a:rPr lang="ru-RU" sz="2000" dirty="0" err="1"/>
              <a:t>Грудний</a:t>
            </a:r>
            <a:r>
              <a:rPr lang="ru-RU" sz="2000" dirty="0"/>
              <a:t> </a:t>
            </a:r>
            <a:r>
              <a:rPr lang="ru-RU" sz="2000" dirty="0" err="1"/>
              <a:t>відділ</a:t>
            </a:r>
            <a:r>
              <a:rPr lang="ru-RU" sz="2000" dirty="0"/>
              <a:t>.</a:t>
            </a:r>
          </a:p>
          <a:p>
            <a:pPr algn="just">
              <a:buFont typeface="+mj-lt"/>
              <a:buAutoNum type="arabicPeriod"/>
            </a:pPr>
            <a:r>
              <a:rPr lang="ru-RU" sz="2000" dirty="0" err="1"/>
              <a:t>Попереково-крижовий</a:t>
            </a:r>
            <a:r>
              <a:rPr lang="ru-RU" sz="2000" dirty="0"/>
              <a:t> </a:t>
            </a:r>
            <a:r>
              <a:rPr lang="ru-RU" sz="2000" dirty="0" err="1"/>
              <a:t>відділ</a:t>
            </a:r>
            <a:r>
              <a:rPr lang="ru-RU" sz="2000" dirty="0"/>
              <a:t>.</a:t>
            </a:r>
          </a:p>
          <a:p>
            <a:pPr algn="just">
              <a:buFont typeface="+mj-lt"/>
              <a:buAutoNum type="arabicPeriod"/>
            </a:pPr>
            <a:r>
              <a:rPr lang="ru-RU" sz="2000" dirty="0" err="1"/>
              <a:t>Корінці</a:t>
            </a:r>
            <a:r>
              <a:rPr lang="ru-RU" sz="2000" dirty="0"/>
              <a:t> </a:t>
            </a:r>
            <a:r>
              <a:rPr lang="ru-RU" sz="2000" dirty="0" err="1"/>
              <a:t>кінського</a:t>
            </a:r>
            <a:r>
              <a:rPr lang="ru-RU" sz="2000" dirty="0"/>
              <a:t> хвоста (</a:t>
            </a:r>
            <a:r>
              <a:rPr lang="en-US" sz="2000" dirty="0"/>
              <a:t>cauda </a:t>
            </a:r>
            <a:r>
              <a:rPr lang="en-US" sz="2000" dirty="0" err="1"/>
              <a:t>equina</a:t>
            </a:r>
            <a:r>
              <a:rPr lang="en-US" sz="2000" dirty="0"/>
              <a:t>).</a:t>
            </a:r>
          </a:p>
          <a:p>
            <a:pPr algn="just"/>
            <a:r>
              <a:rPr lang="en-US" sz="2000" b="1" dirty="0">
                <a:solidFill>
                  <a:srgbClr val="FF0000"/>
                </a:solidFill>
              </a:rPr>
              <a:t>VI. </a:t>
            </a:r>
            <a:r>
              <a:rPr lang="ru-RU" sz="2000" b="1" dirty="0">
                <a:solidFill>
                  <a:srgbClr val="FF0000"/>
                </a:solidFill>
              </a:rPr>
              <a:t>За </a:t>
            </a:r>
            <a:r>
              <a:rPr lang="ru-RU" sz="2000" b="1" dirty="0" err="1">
                <a:solidFill>
                  <a:srgbClr val="FF0000"/>
                </a:solidFill>
              </a:rPr>
              <a:t>ступенем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ушкодження</a:t>
            </a:r>
            <a:r>
              <a:rPr lang="ru-RU" sz="2000" b="1" dirty="0">
                <a:solidFill>
                  <a:srgbClr val="FF0000"/>
                </a:solidFill>
              </a:rPr>
              <a:t> спинного </a:t>
            </a:r>
            <a:r>
              <a:rPr lang="ru-RU" sz="2000" b="1" dirty="0" err="1">
                <a:solidFill>
                  <a:srgbClr val="FF0000"/>
                </a:solidFill>
              </a:rPr>
              <a:t>мозку</a:t>
            </a:r>
            <a:r>
              <a:rPr lang="ru-RU" sz="2000" b="1" dirty="0">
                <a:solidFill>
                  <a:srgbClr val="FF0000"/>
                </a:solidFill>
              </a:rPr>
              <a:t>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1" dirty="0" err="1"/>
              <a:t>Струс</a:t>
            </a:r>
            <a:r>
              <a:rPr lang="ru-RU" sz="2000" b="1" dirty="0"/>
              <a:t> спинного </a:t>
            </a:r>
            <a:r>
              <a:rPr lang="ru-RU" sz="2000" b="1" dirty="0" err="1"/>
              <a:t>мозку</a:t>
            </a:r>
            <a:r>
              <a:rPr lang="ru-RU" sz="2000" b="1" dirty="0"/>
              <a:t>:</a:t>
            </a:r>
            <a:r>
              <a:rPr lang="ru-RU" sz="2000" dirty="0"/>
              <a:t> </a:t>
            </a:r>
            <a:r>
              <a:rPr lang="ru-RU" sz="2000" dirty="0" err="1"/>
              <a:t>короткочасні</a:t>
            </a:r>
            <a:r>
              <a:rPr lang="ru-RU" sz="2000" dirty="0"/>
              <a:t> </a:t>
            </a:r>
            <a:r>
              <a:rPr lang="ru-RU" sz="2000" dirty="0" err="1"/>
              <a:t>оборотні</a:t>
            </a:r>
            <a:r>
              <a:rPr lang="ru-RU" sz="2000" dirty="0"/>
              <a:t> </a:t>
            </a:r>
            <a:r>
              <a:rPr lang="ru-RU" sz="2000" dirty="0" err="1"/>
              <a:t>порушення</a:t>
            </a:r>
            <a:r>
              <a:rPr lang="ru-RU" sz="2000" dirty="0"/>
              <a:t> </a:t>
            </a:r>
            <a:r>
              <a:rPr lang="ru-RU" sz="2000" dirty="0" err="1"/>
              <a:t>функцій</a:t>
            </a:r>
            <a:r>
              <a:rPr lang="ru-RU" sz="2000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1" dirty="0" err="1"/>
              <a:t>Забій</a:t>
            </a:r>
            <a:r>
              <a:rPr lang="ru-RU" sz="2000" b="1" dirty="0"/>
              <a:t> спинного </a:t>
            </a:r>
            <a:r>
              <a:rPr lang="ru-RU" sz="2000" b="1" dirty="0" err="1"/>
              <a:t>мозку</a:t>
            </a:r>
            <a:r>
              <a:rPr lang="ru-RU" sz="2000" b="1" dirty="0"/>
              <a:t>:</a:t>
            </a:r>
            <a:r>
              <a:rPr lang="ru-RU" sz="2000" dirty="0"/>
              <a:t> </a:t>
            </a:r>
            <a:r>
              <a:rPr lang="ru-RU" sz="2000" dirty="0" err="1"/>
              <a:t>незворотні</a:t>
            </a:r>
            <a:r>
              <a:rPr lang="ru-RU" sz="2000" dirty="0"/>
              <a:t> </a:t>
            </a:r>
            <a:r>
              <a:rPr lang="ru-RU" sz="2000" dirty="0" err="1"/>
              <a:t>структурні</a:t>
            </a:r>
            <a:r>
              <a:rPr lang="ru-RU" sz="2000" dirty="0"/>
              <a:t> </a:t>
            </a:r>
            <a:r>
              <a:rPr lang="ru-RU" sz="2000" dirty="0" err="1"/>
              <a:t>зміни</a:t>
            </a:r>
            <a:r>
              <a:rPr lang="ru-RU" sz="2000" dirty="0"/>
              <a:t> (</a:t>
            </a:r>
            <a:r>
              <a:rPr lang="ru-RU" sz="2000" dirty="0" err="1"/>
              <a:t>геморагії</a:t>
            </a:r>
            <a:r>
              <a:rPr lang="ru-RU" sz="2000" dirty="0"/>
              <a:t>, некроз).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1" dirty="0" err="1"/>
              <a:t>Стиснення</a:t>
            </a:r>
            <a:r>
              <a:rPr lang="ru-RU" sz="2000" b="1" dirty="0"/>
              <a:t> спинного </a:t>
            </a:r>
            <a:r>
              <a:rPr lang="ru-RU" sz="2000" b="1" dirty="0" err="1"/>
              <a:t>мозку</a:t>
            </a:r>
            <a:r>
              <a:rPr lang="ru-RU" sz="2000" b="1" dirty="0"/>
              <a:t>:</a:t>
            </a:r>
            <a:r>
              <a:rPr lang="ru-RU" sz="2000" dirty="0"/>
              <a:t> </a:t>
            </a:r>
            <a:r>
              <a:rPr lang="ru-RU" sz="2000" dirty="0" err="1"/>
              <a:t>зумовлене</a:t>
            </a:r>
            <a:r>
              <a:rPr lang="ru-RU" sz="2000" dirty="0"/>
              <a:t> </a:t>
            </a:r>
            <a:r>
              <a:rPr lang="ru-RU" sz="2000" dirty="0" err="1"/>
              <a:t>уламками</a:t>
            </a:r>
            <a:r>
              <a:rPr lang="ru-RU" sz="2000" dirty="0"/>
              <a:t> </a:t>
            </a:r>
            <a:r>
              <a:rPr lang="ru-RU" sz="2000" dirty="0" err="1"/>
              <a:t>кісток</a:t>
            </a:r>
            <a:r>
              <a:rPr lang="ru-RU" sz="2000" dirty="0"/>
              <a:t>, гематомою </a:t>
            </a:r>
            <a:r>
              <a:rPr lang="ru-RU" sz="2000" dirty="0" err="1"/>
              <a:t>або</a:t>
            </a:r>
            <a:r>
              <a:rPr lang="ru-RU" sz="2000" dirty="0"/>
              <a:t> </a:t>
            </a:r>
            <a:r>
              <a:rPr lang="ru-RU" sz="2000" dirty="0" err="1"/>
              <a:t>сторонніми</a:t>
            </a:r>
            <a:r>
              <a:rPr lang="ru-RU" sz="2000" dirty="0"/>
              <a:t> </a:t>
            </a:r>
            <a:r>
              <a:rPr lang="ru-RU" sz="2000" dirty="0" err="1"/>
              <a:t>тілами</a:t>
            </a:r>
            <a:r>
              <a:rPr lang="ru-RU" sz="2000" dirty="0"/>
              <a:t>.</a:t>
            </a:r>
          </a:p>
        </p:txBody>
      </p:sp>
      <p:pic>
        <p:nvPicPr>
          <p:cNvPr id="6146" name="Picture 2" descr="Будова хребта і профілактика від проблем, що виникають з хребтом | Блог |  Come-for Льві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128" y="1066245"/>
            <a:ext cx="4214719" cy="421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5560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9245" y="294040"/>
            <a:ext cx="838414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err="1">
                <a:solidFill>
                  <a:srgbClr val="FF0000"/>
                </a:solidFill>
              </a:rPr>
              <a:t>Класифікація</a:t>
            </a:r>
            <a:r>
              <a:rPr lang="ru-RU" sz="2400" b="1" dirty="0">
                <a:solidFill>
                  <a:srgbClr val="FF0000"/>
                </a:solidFill>
              </a:rPr>
              <a:t> та характеристика травм хребта</a:t>
            </a:r>
          </a:p>
          <a:p>
            <a:pPr algn="just"/>
            <a:r>
              <a:rPr lang="ru-RU" b="1" dirty="0">
                <a:solidFill>
                  <a:srgbClr val="FF0000"/>
                </a:solidFill>
              </a:rPr>
              <a:t>1. </a:t>
            </a:r>
            <a:r>
              <a:rPr lang="ru-RU" b="1" dirty="0" err="1">
                <a:solidFill>
                  <a:srgbClr val="FF0000"/>
                </a:solidFill>
              </a:rPr>
              <a:t>Анатомічний</a:t>
            </a:r>
            <a:r>
              <a:rPr lang="ru-RU" b="1" dirty="0">
                <a:solidFill>
                  <a:srgbClr val="FF0000"/>
                </a:solidFill>
              </a:rPr>
              <a:t> характер </a:t>
            </a:r>
            <a:r>
              <a:rPr lang="ru-RU" b="1" dirty="0" err="1">
                <a:solidFill>
                  <a:srgbClr val="FF0000"/>
                </a:solidFill>
              </a:rPr>
              <a:t>ушкоджень</a:t>
            </a:r>
            <a:r>
              <a:rPr lang="ru-RU" b="1" dirty="0">
                <a:solidFill>
                  <a:srgbClr val="FF0000"/>
                </a:solidFill>
              </a:rPr>
              <a:t> хребта</a:t>
            </a:r>
          </a:p>
          <a:p>
            <a:pPr algn="just"/>
            <a:r>
              <a:rPr lang="ru-RU" dirty="0" err="1"/>
              <a:t>Ушкодження</a:t>
            </a:r>
            <a:r>
              <a:rPr lang="ru-RU" dirty="0"/>
              <a:t> </a:t>
            </a:r>
            <a:r>
              <a:rPr lang="ru-RU" dirty="0" err="1"/>
              <a:t>класифікують</a:t>
            </a:r>
            <a:r>
              <a:rPr lang="ru-RU" dirty="0"/>
              <a:t> </a:t>
            </a:r>
            <a:r>
              <a:rPr lang="ru-RU" dirty="0" err="1"/>
              <a:t>залежно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того,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структури</a:t>
            </a:r>
            <a:r>
              <a:rPr lang="ru-RU" dirty="0"/>
              <a:t> </a:t>
            </a:r>
            <a:r>
              <a:rPr lang="ru-RU" dirty="0" err="1"/>
              <a:t>хребцевого</a:t>
            </a:r>
            <a:r>
              <a:rPr lang="ru-RU" dirty="0"/>
              <a:t> сегмента </a:t>
            </a:r>
            <a:r>
              <a:rPr lang="ru-RU" dirty="0" err="1"/>
              <a:t>постраждали</a:t>
            </a:r>
            <a:r>
              <a:rPr lang="ru-RU" dirty="0"/>
              <a:t>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dirty="0" err="1"/>
              <a:t>Зв’язковий</a:t>
            </a:r>
            <a:r>
              <a:rPr lang="ru-RU" b="1" dirty="0"/>
              <a:t> </a:t>
            </a:r>
            <a:r>
              <a:rPr lang="ru-RU" b="1" dirty="0" err="1"/>
              <a:t>апарат</a:t>
            </a:r>
            <a:r>
              <a:rPr lang="ru-RU" b="1" dirty="0"/>
              <a:t>:</a:t>
            </a:r>
            <a:r>
              <a:rPr lang="ru-RU" dirty="0"/>
              <a:t> </a:t>
            </a:r>
            <a:r>
              <a:rPr lang="ru-RU" dirty="0" err="1"/>
              <a:t>розтягнення</a:t>
            </a:r>
            <a:r>
              <a:rPr lang="ru-RU" dirty="0"/>
              <a:t>, </a:t>
            </a:r>
            <a:r>
              <a:rPr lang="ru-RU" dirty="0" err="1"/>
              <a:t>надриви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повні</a:t>
            </a:r>
            <a:r>
              <a:rPr lang="ru-RU" dirty="0"/>
              <a:t> </a:t>
            </a:r>
            <a:r>
              <a:rPr lang="ru-RU" dirty="0" err="1"/>
              <a:t>розриви</a:t>
            </a:r>
            <a:r>
              <a:rPr lang="ru-RU" dirty="0"/>
              <a:t> </a:t>
            </a:r>
            <a:r>
              <a:rPr lang="ru-RU" dirty="0" err="1"/>
              <a:t>зв'язок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забезпечують</a:t>
            </a:r>
            <a:r>
              <a:rPr lang="ru-RU" dirty="0"/>
              <a:t> </a:t>
            </a:r>
            <a:r>
              <a:rPr lang="ru-RU" dirty="0" err="1"/>
              <a:t>стабільність</a:t>
            </a:r>
            <a:r>
              <a:rPr lang="ru-RU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dirty="0" err="1"/>
              <a:t>Тіла</a:t>
            </a:r>
            <a:r>
              <a:rPr lang="ru-RU" b="1" dirty="0"/>
              <a:t> </a:t>
            </a:r>
            <a:r>
              <a:rPr lang="ru-RU" b="1" dirty="0" err="1"/>
              <a:t>хребців</a:t>
            </a:r>
            <a:r>
              <a:rPr lang="ru-RU" b="1" dirty="0"/>
              <a:t>:</a:t>
            </a:r>
            <a:r>
              <a:rPr lang="ru-RU" dirty="0"/>
              <a:t> </a:t>
            </a:r>
            <a:r>
              <a:rPr lang="ru-RU" dirty="0" err="1"/>
              <a:t>тріщини</a:t>
            </a:r>
            <a:r>
              <a:rPr lang="ru-RU" dirty="0"/>
              <a:t>, </a:t>
            </a:r>
            <a:r>
              <a:rPr lang="ru-RU" dirty="0" err="1"/>
              <a:t>компресійні</a:t>
            </a:r>
            <a:r>
              <a:rPr lang="ru-RU" dirty="0"/>
              <a:t> переломи (</a:t>
            </a:r>
            <a:r>
              <a:rPr lang="ru-RU" dirty="0" err="1"/>
              <a:t>сплющення</a:t>
            </a:r>
            <a:r>
              <a:rPr lang="ru-RU" dirty="0"/>
              <a:t>), </a:t>
            </a:r>
            <a:r>
              <a:rPr lang="ru-RU" dirty="0" err="1"/>
              <a:t>уламкові</a:t>
            </a:r>
            <a:r>
              <a:rPr lang="ru-RU" dirty="0"/>
              <a:t>, </a:t>
            </a:r>
            <a:r>
              <a:rPr lang="ru-RU" dirty="0" err="1"/>
              <a:t>вибухові</a:t>
            </a:r>
            <a:r>
              <a:rPr lang="ru-RU" dirty="0"/>
              <a:t> переломи, 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відрив</a:t>
            </a:r>
            <a:r>
              <a:rPr lang="ru-RU" dirty="0"/>
              <a:t> </a:t>
            </a:r>
            <a:r>
              <a:rPr lang="ru-RU" dirty="0" err="1"/>
              <a:t>замикальних</a:t>
            </a:r>
            <a:r>
              <a:rPr lang="ru-RU" dirty="0"/>
              <a:t> пластинок.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dirty="0" err="1"/>
              <a:t>Заднє</a:t>
            </a:r>
            <a:r>
              <a:rPr lang="ru-RU" b="1" dirty="0"/>
              <a:t> </a:t>
            </a:r>
            <a:r>
              <a:rPr lang="ru-RU" b="1" dirty="0" err="1"/>
              <a:t>напівкільце</a:t>
            </a:r>
            <a:r>
              <a:rPr lang="ru-RU" b="1" dirty="0"/>
              <a:t>:</a:t>
            </a:r>
            <a:r>
              <a:rPr lang="ru-RU" dirty="0"/>
              <a:t> переломи </a:t>
            </a:r>
            <a:r>
              <a:rPr lang="ru-RU" dirty="0" err="1"/>
              <a:t>дужок</a:t>
            </a:r>
            <a:r>
              <a:rPr lang="ru-RU" dirty="0"/>
              <a:t>, </a:t>
            </a:r>
            <a:r>
              <a:rPr lang="ru-RU" dirty="0" err="1"/>
              <a:t>остистих</a:t>
            </a:r>
            <a:r>
              <a:rPr lang="ru-RU" dirty="0"/>
              <a:t>, </a:t>
            </a:r>
            <a:r>
              <a:rPr lang="ru-RU" dirty="0" err="1"/>
              <a:t>поперечних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суглобових</a:t>
            </a:r>
            <a:r>
              <a:rPr lang="ru-RU" dirty="0"/>
              <a:t> </a:t>
            </a:r>
            <a:r>
              <a:rPr lang="ru-RU" dirty="0" err="1"/>
              <a:t>відростків</a:t>
            </a:r>
            <a:r>
              <a:rPr lang="ru-RU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dirty="0" err="1"/>
              <a:t>Зламозвихнення</a:t>
            </a:r>
            <a:r>
              <a:rPr lang="ru-RU" b="1" dirty="0"/>
              <a:t>:</a:t>
            </a:r>
            <a:r>
              <a:rPr lang="ru-RU" dirty="0"/>
              <a:t> </a:t>
            </a:r>
            <a:r>
              <a:rPr lang="ru-RU" dirty="0" err="1"/>
              <a:t>поєднання</a:t>
            </a:r>
            <a:r>
              <a:rPr lang="ru-RU" dirty="0"/>
              <a:t> перелому </a:t>
            </a:r>
            <a:r>
              <a:rPr lang="ru-RU" dirty="0" err="1"/>
              <a:t>кісткових</a:t>
            </a:r>
            <a:r>
              <a:rPr lang="ru-RU" dirty="0"/>
              <a:t> структур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порушенням</a:t>
            </a:r>
            <a:r>
              <a:rPr lang="ru-RU" dirty="0"/>
              <a:t> </a:t>
            </a:r>
            <a:r>
              <a:rPr lang="ru-RU" dirty="0" err="1"/>
              <a:t>цілісності</a:t>
            </a:r>
            <a:r>
              <a:rPr lang="ru-RU" dirty="0"/>
              <a:t> </a:t>
            </a:r>
            <a:r>
              <a:rPr lang="ru-RU" dirty="0" err="1"/>
              <a:t>зв’язково-суглобового</a:t>
            </a:r>
            <a:r>
              <a:rPr lang="ru-RU" dirty="0"/>
              <a:t> комплексу та </a:t>
            </a:r>
            <a:r>
              <a:rPr lang="ru-RU" dirty="0" err="1"/>
              <a:t>зміщенням</a:t>
            </a:r>
            <a:r>
              <a:rPr lang="ru-RU" dirty="0"/>
              <a:t> </a:t>
            </a:r>
            <a:r>
              <a:rPr lang="ru-RU" dirty="0" err="1"/>
              <a:t>хребців</a:t>
            </a:r>
            <a:r>
              <a:rPr lang="ru-RU" dirty="0" smtClean="0"/>
              <a:t>.</a:t>
            </a:r>
          </a:p>
          <a:p>
            <a:pPr algn="just"/>
            <a:r>
              <a:rPr lang="ru-RU" b="1" dirty="0">
                <a:solidFill>
                  <a:srgbClr val="FF0000"/>
                </a:solidFill>
              </a:rPr>
              <a:t>2. </a:t>
            </a:r>
            <a:r>
              <a:rPr lang="ru-RU" b="1" dirty="0" err="1">
                <a:solidFill>
                  <a:srgbClr val="FF0000"/>
                </a:solidFill>
              </a:rPr>
              <a:t>Класифікація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закритих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ушкоджень</a:t>
            </a:r>
            <a:endParaRPr lang="ru-RU" b="1" dirty="0">
              <a:solidFill>
                <a:srgbClr val="FF0000"/>
              </a:solidFill>
            </a:endParaRPr>
          </a:p>
          <a:p>
            <a:pPr algn="just"/>
            <a:r>
              <a:rPr lang="ru-RU" dirty="0"/>
              <a:t>За </a:t>
            </a:r>
            <a:r>
              <a:rPr lang="ru-RU" dirty="0" err="1"/>
              <a:t>наявністю</a:t>
            </a:r>
            <a:r>
              <a:rPr lang="ru-RU" dirty="0"/>
              <a:t> </a:t>
            </a:r>
            <a:r>
              <a:rPr lang="ru-RU" dirty="0" err="1"/>
              <a:t>неврологічного</a:t>
            </a:r>
            <a:r>
              <a:rPr lang="ru-RU" dirty="0"/>
              <a:t> </a:t>
            </a:r>
            <a:r>
              <a:rPr lang="ru-RU" dirty="0" err="1"/>
              <a:t>дефіциту</a:t>
            </a:r>
            <a:r>
              <a:rPr lang="ru-RU" dirty="0"/>
              <a:t> </a:t>
            </a:r>
            <a:r>
              <a:rPr lang="ru-RU" dirty="0" err="1"/>
              <a:t>виділяють</a:t>
            </a:r>
            <a:r>
              <a:rPr lang="ru-RU" dirty="0"/>
              <a:t>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dirty="0" err="1"/>
              <a:t>Неускладнені</a:t>
            </a:r>
            <a:r>
              <a:rPr lang="ru-RU" b="1" dirty="0"/>
              <a:t>:</a:t>
            </a:r>
            <a:r>
              <a:rPr lang="ru-RU" dirty="0"/>
              <a:t> травма </a:t>
            </a:r>
            <a:r>
              <a:rPr lang="ru-RU" dirty="0" err="1"/>
              <a:t>кісток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зв'язок</a:t>
            </a:r>
            <a:r>
              <a:rPr lang="ru-RU" dirty="0"/>
              <a:t> без </a:t>
            </a:r>
            <a:r>
              <a:rPr lang="ru-RU" dirty="0" err="1"/>
              <a:t>порушення</a:t>
            </a:r>
            <a:r>
              <a:rPr lang="ru-RU" dirty="0"/>
              <a:t> </a:t>
            </a:r>
            <a:r>
              <a:rPr lang="ru-RU" dirty="0" err="1"/>
              <a:t>функцій</a:t>
            </a:r>
            <a:r>
              <a:rPr lang="ru-RU" dirty="0"/>
              <a:t> спинного </a:t>
            </a:r>
            <a:r>
              <a:rPr lang="ru-RU" dirty="0" err="1"/>
              <a:t>мозку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корінців</a:t>
            </a:r>
            <a:r>
              <a:rPr lang="ru-RU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dirty="0" err="1"/>
              <a:t>Ускладнені</a:t>
            </a:r>
            <a:r>
              <a:rPr lang="ru-RU" b="1" dirty="0"/>
              <a:t>:</a:t>
            </a:r>
            <a:r>
              <a:rPr lang="ru-RU" dirty="0"/>
              <a:t> травма,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супроводжується</a:t>
            </a:r>
            <a:r>
              <a:rPr lang="ru-RU" dirty="0"/>
              <a:t> </a:t>
            </a:r>
            <a:r>
              <a:rPr lang="ru-RU" dirty="0" err="1"/>
              <a:t>неврологічними</a:t>
            </a:r>
            <a:r>
              <a:rPr lang="ru-RU" dirty="0"/>
              <a:t> </a:t>
            </a:r>
            <a:r>
              <a:rPr lang="ru-RU" dirty="0" err="1"/>
              <a:t>розладами</a:t>
            </a:r>
            <a:r>
              <a:rPr lang="ru-RU" dirty="0"/>
              <a:t> (</a:t>
            </a:r>
            <a:r>
              <a:rPr lang="ru-RU" dirty="0" err="1"/>
              <a:t>порушенням</a:t>
            </a:r>
            <a:r>
              <a:rPr lang="ru-RU" dirty="0"/>
              <a:t> </a:t>
            </a:r>
            <a:r>
              <a:rPr lang="ru-RU" dirty="0" err="1"/>
              <a:t>функції</a:t>
            </a:r>
            <a:r>
              <a:rPr lang="ru-RU" dirty="0"/>
              <a:t> СМ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корінців</a:t>
            </a:r>
            <a:r>
              <a:rPr lang="ru-RU" dirty="0"/>
              <a:t>).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dirty="0" err="1"/>
              <a:t>Ізольовані</a:t>
            </a:r>
            <a:r>
              <a:rPr lang="ru-RU" b="1" dirty="0"/>
              <a:t> </a:t>
            </a:r>
            <a:r>
              <a:rPr lang="ru-RU" b="1" dirty="0" err="1"/>
              <a:t>ушкодження</a:t>
            </a:r>
            <a:r>
              <a:rPr lang="ru-RU" b="1" dirty="0"/>
              <a:t> СМ:</a:t>
            </a:r>
            <a:r>
              <a:rPr lang="ru-RU" dirty="0"/>
              <a:t> </a:t>
            </a:r>
            <a:r>
              <a:rPr lang="ru-RU" dirty="0" err="1"/>
              <a:t>випадки</a:t>
            </a:r>
            <a:r>
              <a:rPr lang="ru-RU" dirty="0"/>
              <a:t>, коли </a:t>
            </a:r>
            <a:r>
              <a:rPr lang="ru-RU" dirty="0" err="1"/>
              <a:t>неврологічна</a:t>
            </a:r>
            <a:r>
              <a:rPr lang="ru-RU" dirty="0"/>
              <a:t> симптоматика (</a:t>
            </a:r>
            <a:r>
              <a:rPr lang="ru-RU" dirty="0" err="1"/>
              <a:t>струс</a:t>
            </a:r>
            <a:r>
              <a:rPr lang="ru-RU" dirty="0"/>
              <a:t>, </a:t>
            </a:r>
            <a:r>
              <a:rPr lang="ru-RU" dirty="0" err="1"/>
              <a:t>забій</a:t>
            </a:r>
            <a:r>
              <a:rPr lang="ru-RU" dirty="0"/>
              <a:t>) </a:t>
            </a:r>
            <a:r>
              <a:rPr lang="ru-RU" dirty="0" err="1"/>
              <a:t>присутня</a:t>
            </a:r>
            <a:r>
              <a:rPr lang="ru-RU" dirty="0"/>
              <a:t> без </a:t>
            </a:r>
            <a:r>
              <a:rPr lang="ru-RU" dirty="0" err="1"/>
              <a:t>видимих</a:t>
            </a:r>
            <a:r>
              <a:rPr lang="ru-RU" dirty="0"/>
              <a:t> </a:t>
            </a:r>
            <a:r>
              <a:rPr lang="ru-RU" dirty="0" err="1"/>
              <a:t>кісткових</a:t>
            </a:r>
            <a:r>
              <a:rPr lang="ru-RU" dirty="0"/>
              <a:t> </a:t>
            </a:r>
            <a:r>
              <a:rPr lang="ru-RU" dirty="0" err="1"/>
              <a:t>змін</a:t>
            </a:r>
            <a:r>
              <a:rPr lang="ru-RU" dirty="0"/>
              <a:t> хребта.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38858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9548" y="561123"/>
            <a:ext cx="7997781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err="1">
                <a:solidFill>
                  <a:srgbClr val="FF0000"/>
                </a:solidFill>
              </a:rPr>
              <a:t>Клінічні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форми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ушкодження</a:t>
            </a:r>
            <a:r>
              <a:rPr lang="ru-RU" sz="2400" b="1" dirty="0">
                <a:solidFill>
                  <a:srgbClr val="FF0000"/>
                </a:solidFill>
              </a:rPr>
              <a:t> спинного </a:t>
            </a:r>
            <a:r>
              <a:rPr lang="ru-RU" sz="2400" b="1" dirty="0" err="1">
                <a:solidFill>
                  <a:srgbClr val="FF0000"/>
                </a:solidFill>
              </a:rPr>
              <a:t>мозку</a:t>
            </a:r>
            <a:endParaRPr lang="ru-RU" sz="2400" b="1" dirty="0">
              <a:solidFill>
                <a:srgbClr val="FF0000"/>
              </a:solidFill>
            </a:endParaRPr>
          </a:p>
          <a:p>
            <a:pPr algn="just"/>
            <a:endParaRPr lang="ru-RU" b="1" dirty="0" smtClean="0">
              <a:solidFill>
                <a:srgbClr val="FF0000"/>
              </a:solidFill>
            </a:endParaRPr>
          </a:p>
          <a:p>
            <a:pPr algn="just"/>
            <a:r>
              <a:rPr lang="ru-RU" b="1" dirty="0" err="1" smtClean="0">
                <a:solidFill>
                  <a:srgbClr val="FF0000"/>
                </a:solidFill>
              </a:rPr>
              <a:t>Струс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</a:rPr>
              <a:t>спинного </a:t>
            </a:r>
            <a:r>
              <a:rPr lang="ru-RU" b="1" dirty="0" err="1">
                <a:solidFill>
                  <a:srgbClr val="FF0000"/>
                </a:solidFill>
              </a:rPr>
              <a:t>мозку</a:t>
            </a:r>
            <a:endParaRPr lang="ru-RU" b="1" dirty="0">
              <a:solidFill>
                <a:srgbClr val="FF0000"/>
              </a:solidFill>
            </a:endParaRPr>
          </a:p>
          <a:p>
            <a:pPr algn="just"/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найлегша</a:t>
            </a:r>
            <a:r>
              <a:rPr lang="ru-RU" dirty="0"/>
              <a:t> форма,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характеризується</a:t>
            </a:r>
            <a:r>
              <a:rPr lang="ru-RU" dirty="0"/>
              <a:t> </a:t>
            </a:r>
            <a:r>
              <a:rPr lang="ru-RU" b="1" dirty="0" err="1"/>
              <a:t>оборотними</a:t>
            </a:r>
            <a:r>
              <a:rPr lang="ru-RU" dirty="0"/>
              <a:t> </a:t>
            </a:r>
            <a:r>
              <a:rPr lang="ru-RU" dirty="0" err="1"/>
              <a:t>функціональними</a:t>
            </a:r>
            <a:r>
              <a:rPr lang="ru-RU" dirty="0"/>
              <a:t> </a:t>
            </a:r>
            <a:r>
              <a:rPr lang="ru-RU" dirty="0" err="1"/>
              <a:t>порушеннями</a:t>
            </a:r>
            <a:r>
              <a:rPr lang="ru-RU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dirty="0" err="1"/>
              <a:t>Терміни</a:t>
            </a:r>
            <a:r>
              <a:rPr lang="ru-RU" b="1" dirty="0"/>
              <a:t>:</a:t>
            </a:r>
            <a:r>
              <a:rPr lang="ru-RU" dirty="0"/>
              <a:t> </a:t>
            </a:r>
            <a:r>
              <a:rPr lang="ru-RU" dirty="0" err="1"/>
              <a:t>симптоми</a:t>
            </a:r>
            <a:r>
              <a:rPr lang="ru-RU" dirty="0"/>
              <a:t> </a:t>
            </a:r>
            <a:r>
              <a:rPr lang="ru-RU" dirty="0" err="1"/>
              <a:t>повністю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майже</a:t>
            </a:r>
            <a:r>
              <a:rPr lang="ru-RU" dirty="0"/>
              <a:t> </a:t>
            </a:r>
            <a:r>
              <a:rPr lang="ru-RU" dirty="0" err="1"/>
              <a:t>повністю</a:t>
            </a:r>
            <a:r>
              <a:rPr lang="ru-RU" dirty="0"/>
              <a:t> </a:t>
            </a:r>
            <a:r>
              <a:rPr lang="ru-RU" dirty="0" err="1"/>
              <a:t>регресують</a:t>
            </a:r>
            <a:r>
              <a:rPr lang="ru-RU" dirty="0"/>
              <a:t> </a:t>
            </a:r>
            <a:r>
              <a:rPr lang="ru-RU" dirty="0" err="1"/>
              <a:t>протягом</a:t>
            </a:r>
            <a:r>
              <a:rPr lang="ru-RU" dirty="0"/>
              <a:t> </a:t>
            </a:r>
            <a:r>
              <a:rPr lang="ru-RU" b="1" dirty="0"/>
              <a:t>5–7 </a:t>
            </a:r>
            <a:r>
              <a:rPr lang="ru-RU" b="1" dirty="0" err="1"/>
              <a:t>діб</a:t>
            </a:r>
            <a:r>
              <a:rPr lang="ru-RU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dirty="0" smtClean="0"/>
              <a:t>Прояви:</a:t>
            </a:r>
            <a:r>
              <a:rPr lang="ru-RU" dirty="0" smtClean="0"/>
              <a:t> </a:t>
            </a:r>
            <a:r>
              <a:rPr lang="ru-RU" dirty="0" err="1" smtClean="0"/>
              <a:t>сегментарні</a:t>
            </a:r>
            <a:r>
              <a:rPr lang="ru-RU" dirty="0" smtClean="0"/>
              <a:t> </a:t>
            </a:r>
            <a:r>
              <a:rPr lang="ru-RU" dirty="0" err="1" smtClean="0"/>
              <a:t>розлади</a:t>
            </a:r>
            <a:r>
              <a:rPr lang="ru-RU" dirty="0" smtClean="0"/>
              <a:t> </a:t>
            </a:r>
            <a:r>
              <a:rPr lang="ru-RU" dirty="0" err="1" smtClean="0"/>
              <a:t>чутливості</a:t>
            </a:r>
            <a:r>
              <a:rPr lang="ru-RU" dirty="0" smtClean="0"/>
              <a:t> в </a:t>
            </a:r>
            <a:r>
              <a:rPr lang="ru-RU" dirty="0" err="1" smtClean="0"/>
              <a:t>зоні</a:t>
            </a:r>
            <a:r>
              <a:rPr lang="ru-RU" dirty="0" smtClean="0"/>
              <a:t> </a:t>
            </a:r>
            <a:r>
              <a:rPr lang="ru-RU" dirty="0" err="1" smtClean="0"/>
              <a:t>травми</a:t>
            </a:r>
            <a:r>
              <a:rPr lang="ru-RU" dirty="0" smtClean="0"/>
              <a:t>. </a:t>
            </a:r>
            <a:r>
              <a:rPr lang="ru-RU" dirty="0" err="1" smtClean="0"/>
              <a:t>Можливі</a:t>
            </a:r>
            <a:r>
              <a:rPr lang="ru-RU" dirty="0" smtClean="0"/>
              <a:t> </a:t>
            </a:r>
            <a:r>
              <a:rPr lang="ru-RU" dirty="0" err="1" smtClean="0"/>
              <a:t>тимчасові</a:t>
            </a:r>
            <a:r>
              <a:rPr lang="ru-RU" dirty="0" smtClean="0"/>
              <a:t> </a:t>
            </a:r>
            <a:r>
              <a:rPr lang="ru-RU" dirty="0" err="1" smtClean="0"/>
              <a:t>провідникові</a:t>
            </a:r>
            <a:r>
              <a:rPr lang="ru-RU" dirty="0" smtClean="0"/>
              <a:t> </a:t>
            </a:r>
            <a:r>
              <a:rPr lang="ru-RU" dirty="0" err="1" smtClean="0"/>
              <a:t>порушення</a:t>
            </a:r>
            <a:r>
              <a:rPr lang="ru-RU" dirty="0" smtClean="0"/>
              <a:t>: </a:t>
            </a:r>
            <a:r>
              <a:rPr lang="ru-RU" dirty="0" err="1" smtClean="0"/>
              <a:t>затримка</a:t>
            </a:r>
            <a:r>
              <a:rPr lang="ru-RU" dirty="0" smtClean="0"/>
              <a:t> </a:t>
            </a:r>
            <a:r>
              <a:rPr lang="ru-RU" dirty="0" err="1" smtClean="0"/>
              <a:t>сечі</a:t>
            </a:r>
            <a:r>
              <a:rPr lang="ru-RU" dirty="0" smtClean="0"/>
              <a:t>, </a:t>
            </a:r>
            <a:r>
              <a:rPr lang="ru-RU" dirty="0" err="1" smtClean="0"/>
              <a:t>гіпостезія</a:t>
            </a:r>
            <a:r>
              <a:rPr lang="ru-RU" dirty="0" smtClean="0"/>
              <a:t> (</a:t>
            </a:r>
            <a:r>
              <a:rPr lang="ru-RU" dirty="0" err="1" smtClean="0"/>
              <a:t>зниження</a:t>
            </a:r>
            <a:r>
              <a:rPr lang="ru-RU" dirty="0" smtClean="0"/>
              <a:t> </a:t>
            </a:r>
            <a:r>
              <a:rPr lang="ru-RU" dirty="0" err="1" smtClean="0"/>
              <a:t>чутливості</a:t>
            </a:r>
            <a:r>
              <a:rPr lang="ru-RU" dirty="0" smtClean="0"/>
              <a:t>)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слабкість</a:t>
            </a:r>
            <a:r>
              <a:rPr lang="ru-RU" dirty="0" smtClean="0"/>
              <a:t> у </a:t>
            </a:r>
            <a:r>
              <a:rPr lang="ru-RU" dirty="0" err="1" smtClean="0"/>
              <a:t>кінцівках</a:t>
            </a:r>
            <a:r>
              <a:rPr lang="ru-RU" dirty="0" smtClean="0"/>
              <a:t>.</a:t>
            </a:r>
          </a:p>
          <a:p>
            <a:pPr algn="just"/>
            <a:endParaRPr lang="ru-RU" b="1" dirty="0" smtClean="0">
              <a:solidFill>
                <a:srgbClr val="FF0000"/>
              </a:solidFill>
            </a:endParaRPr>
          </a:p>
          <a:p>
            <a:pPr algn="just"/>
            <a:r>
              <a:rPr lang="ru-RU" b="1" dirty="0" err="1" smtClean="0">
                <a:solidFill>
                  <a:srgbClr val="FF0000"/>
                </a:solidFill>
              </a:rPr>
              <a:t>Забій</a:t>
            </a:r>
            <a:r>
              <a:rPr lang="ru-RU" b="1" dirty="0" smtClean="0">
                <a:solidFill>
                  <a:srgbClr val="FF0000"/>
                </a:solidFill>
              </a:rPr>
              <a:t> спинного </a:t>
            </a:r>
            <a:r>
              <a:rPr lang="ru-RU" b="1" dirty="0" err="1" smtClean="0">
                <a:solidFill>
                  <a:srgbClr val="FF0000"/>
                </a:solidFill>
              </a:rPr>
              <a:t>мозку</a:t>
            </a:r>
            <a:endParaRPr lang="ru-RU" b="1" dirty="0" smtClean="0">
              <a:solidFill>
                <a:srgbClr val="FF0000"/>
              </a:solidFill>
            </a:endParaRPr>
          </a:p>
          <a:p>
            <a:pPr algn="just"/>
            <a:r>
              <a:rPr lang="ru-RU" dirty="0" err="1" smtClean="0"/>
              <a:t>Супроводжується</a:t>
            </a:r>
            <a:r>
              <a:rPr lang="ru-RU" dirty="0" smtClean="0"/>
              <a:t> </a:t>
            </a:r>
            <a:r>
              <a:rPr lang="ru-RU" dirty="0"/>
              <a:t>як </a:t>
            </a:r>
            <a:r>
              <a:rPr lang="ru-RU" dirty="0" err="1"/>
              <a:t>функціональними</a:t>
            </a:r>
            <a:r>
              <a:rPr lang="ru-RU" dirty="0"/>
              <a:t>, так і </a:t>
            </a:r>
            <a:r>
              <a:rPr lang="ru-RU" b="1" dirty="0" err="1"/>
              <a:t>необоротними</a:t>
            </a:r>
            <a:r>
              <a:rPr lang="ru-RU" b="1" dirty="0"/>
              <a:t> </a:t>
            </a:r>
            <a:r>
              <a:rPr lang="ru-RU" b="1" dirty="0" err="1"/>
              <a:t>морфологічними</a:t>
            </a:r>
            <a:r>
              <a:rPr lang="ru-RU" b="1" dirty="0"/>
              <a:t> </a:t>
            </a:r>
            <a:r>
              <a:rPr lang="ru-RU" b="1" dirty="0" err="1"/>
              <a:t>змінами</a:t>
            </a:r>
            <a:r>
              <a:rPr lang="ru-RU" dirty="0"/>
              <a:t> (</a:t>
            </a:r>
            <a:r>
              <a:rPr lang="ru-RU" dirty="0" err="1"/>
              <a:t>ішемія</a:t>
            </a:r>
            <a:r>
              <a:rPr lang="ru-RU" dirty="0"/>
              <a:t>, </a:t>
            </a:r>
            <a:r>
              <a:rPr lang="ru-RU" dirty="0" err="1"/>
              <a:t>геморагії</a:t>
            </a:r>
            <a:r>
              <a:rPr lang="ru-RU" dirty="0"/>
              <a:t>, </a:t>
            </a:r>
            <a:r>
              <a:rPr lang="ru-RU" dirty="0" err="1"/>
              <a:t>контузійні</a:t>
            </a:r>
            <a:r>
              <a:rPr lang="ru-RU" dirty="0"/>
              <a:t> </a:t>
            </a:r>
            <a:r>
              <a:rPr lang="ru-RU" dirty="0" err="1"/>
              <a:t>вогнища</a:t>
            </a:r>
            <a:r>
              <a:rPr lang="ru-RU" dirty="0"/>
              <a:t>).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dirty="0"/>
              <a:t>Прояви:</a:t>
            </a:r>
            <a:r>
              <a:rPr lang="ru-RU" dirty="0"/>
              <a:t> синдром </a:t>
            </a:r>
            <a:r>
              <a:rPr lang="ru-RU" dirty="0" err="1"/>
              <a:t>часткового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повного</a:t>
            </a:r>
            <a:r>
              <a:rPr lang="ru-RU" dirty="0"/>
              <a:t> </a:t>
            </a:r>
            <a:r>
              <a:rPr lang="ru-RU" dirty="0" err="1"/>
              <a:t>порушення</a:t>
            </a:r>
            <a:r>
              <a:rPr lang="ru-RU" dirty="0"/>
              <a:t> </a:t>
            </a:r>
            <a:r>
              <a:rPr lang="ru-RU" dirty="0" err="1"/>
              <a:t>провідності</a:t>
            </a:r>
            <a:r>
              <a:rPr lang="ru-RU" dirty="0"/>
              <a:t> СМ (</a:t>
            </a:r>
            <a:r>
              <a:rPr lang="ru-RU" dirty="0" err="1"/>
              <a:t>паралічі</a:t>
            </a:r>
            <a:r>
              <a:rPr lang="ru-RU" dirty="0"/>
              <a:t>, </a:t>
            </a:r>
            <a:r>
              <a:rPr lang="ru-RU" dirty="0" err="1"/>
              <a:t>втрата</a:t>
            </a:r>
            <a:r>
              <a:rPr lang="ru-RU" dirty="0"/>
              <a:t> </a:t>
            </a:r>
            <a:r>
              <a:rPr lang="ru-RU" dirty="0" err="1"/>
              <a:t>чутливості</a:t>
            </a:r>
            <a:r>
              <a:rPr lang="ru-RU" dirty="0"/>
              <a:t>).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dirty="0"/>
              <a:t>Прогноз:</a:t>
            </a:r>
            <a:r>
              <a:rPr lang="ru-RU" dirty="0"/>
              <a:t> </a:t>
            </a:r>
            <a:r>
              <a:rPr lang="ru-RU" dirty="0" err="1"/>
              <a:t>неврологічна</a:t>
            </a:r>
            <a:r>
              <a:rPr lang="ru-RU" dirty="0"/>
              <a:t> симптоматика </a:t>
            </a:r>
            <a:r>
              <a:rPr lang="ru-RU" dirty="0" err="1"/>
              <a:t>стійка</a:t>
            </a:r>
            <a:r>
              <a:rPr lang="ru-RU" dirty="0"/>
              <a:t> і </a:t>
            </a:r>
            <a:r>
              <a:rPr lang="ru-RU" dirty="0" err="1"/>
              <a:t>повністю</a:t>
            </a:r>
            <a:r>
              <a:rPr lang="ru-RU" dirty="0"/>
              <a:t> не </a:t>
            </a:r>
            <a:r>
              <a:rPr lang="ru-RU" dirty="0" err="1"/>
              <a:t>зникає</a:t>
            </a:r>
            <a:r>
              <a:rPr lang="ru-RU" dirty="0"/>
              <a:t> </a:t>
            </a:r>
            <a:r>
              <a:rPr lang="ru-RU" dirty="0" err="1"/>
              <a:t>навіть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лікування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694323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67047" y="555417"/>
            <a:ext cx="857733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Стиснення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компресія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спинного </a:t>
            </a:r>
            <a:r>
              <a:rPr lang="ru-R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мозку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Виникає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внаслідок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механічного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тиску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тканину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мозку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локалізацією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джерела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тиску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виділяють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367047" y="1823644"/>
          <a:ext cx="8229600" cy="2713583"/>
        </p:xfrm>
        <a:graphic>
          <a:graphicData uri="http://schemas.openxmlformats.org/drawingml/2006/table">
            <a:tbl>
              <a:tblPr/>
              <a:tblGrid>
                <a:gridCol w="2814034">
                  <a:extLst>
                    <a:ext uri="{9D8B030D-6E8A-4147-A177-3AD203B41FA5}">
                      <a16:colId xmlns:a16="http://schemas.microsoft.com/office/drawing/2014/main" val="1706271590"/>
                    </a:ext>
                  </a:extLst>
                </a:gridCol>
                <a:gridCol w="5415566">
                  <a:extLst>
                    <a:ext uri="{9D8B030D-6E8A-4147-A177-3AD203B41FA5}">
                      <a16:colId xmlns:a16="http://schemas.microsoft.com/office/drawing/2014/main" val="1218675687"/>
                    </a:ext>
                  </a:extLst>
                </a:gridCol>
              </a:tblGrid>
              <a:tr h="610463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Тип </a:t>
                      </a:r>
                      <a:r>
                        <a:rPr lang="ru-RU" sz="2800" b="1" dirty="0" err="1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стиснення</a:t>
                      </a:r>
                      <a:endParaRPr lang="ru-RU" sz="2800" b="1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Причини (субстрат)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071761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2000" b="1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Переднє</a:t>
                      </a:r>
                      <a:endParaRPr lang="ru-RU" sz="20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/>
                        <a:t>Переломи тіл хребців, фрагменти дисків, що виступають у канал.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989813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2000" b="1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Заднє</a:t>
                      </a:r>
                      <a:endParaRPr lang="ru-RU" sz="20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/>
                        <a:t>Переломи дужок хребців, ушкодження суглобових відростків.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35837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2000" b="1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Внутрішнє</a:t>
                      </a:r>
                      <a:endParaRPr lang="ru-RU" sz="20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 err="1"/>
                        <a:t>Внутрішньомозкові</a:t>
                      </a:r>
                      <a:r>
                        <a:rPr lang="ru-RU" sz="2000" b="1" dirty="0"/>
                        <a:t> </a:t>
                      </a:r>
                      <a:r>
                        <a:rPr lang="ru-RU" sz="2000" b="1" dirty="0" err="1"/>
                        <a:t>гематоми</a:t>
                      </a:r>
                      <a:r>
                        <a:rPr lang="ru-RU" sz="2000" b="1" dirty="0"/>
                        <a:t>, набряк-</a:t>
                      </a:r>
                      <a:r>
                        <a:rPr lang="ru-RU" sz="2000" b="1" dirty="0" err="1"/>
                        <a:t>набухання</a:t>
                      </a:r>
                      <a:r>
                        <a:rPr lang="ru-RU" sz="2000" b="1" dirty="0"/>
                        <a:t>, </a:t>
                      </a:r>
                      <a:r>
                        <a:rPr lang="ru-RU" sz="2000" b="1" dirty="0" err="1"/>
                        <a:t>тканинний</a:t>
                      </a:r>
                      <a:r>
                        <a:rPr lang="ru-RU" sz="2000" b="1" dirty="0"/>
                        <a:t> детрит.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3083753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80115" y="4796135"/>
            <a:ext cx="84034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До </a:t>
            </a:r>
            <a:r>
              <a:rPr lang="ru-RU" b="1" dirty="0" err="1"/>
              <a:t>загальних</a:t>
            </a:r>
            <a:r>
              <a:rPr lang="ru-RU" b="1" dirty="0"/>
              <a:t> </a:t>
            </a:r>
            <a:r>
              <a:rPr lang="ru-RU" b="1" dirty="0" err="1"/>
              <a:t>чинників</a:t>
            </a:r>
            <a:r>
              <a:rPr lang="ru-RU" b="1" dirty="0"/>
              <a:t> </a:t>
            </a:r>
            <a:r>
              <a:rPr lang="ru-RU" b="1" dirty="0" err="1"/>
              <a:t>стиснення</a:t>
            </a:r>
            <a:r>
              <a:rPr lang="ru-RU" b="1" dirty="0"/>
              <a:t> </a:t>
            </a:r>
            <a:r>
              <a:rPr lang="ru-RU" b="1" dirty="0" err="1"/>
              <a:t>також</a:t>
            </a:r>
            <a:r>
              <a:rPr lang="ru-RU" b="1" dirty="0"/>
              <a:t> належать </a:t>
            </a:r>
            <a:r>
              <a:rPr lang="ru-RU" b="1" dirty="0" err="1"/>
              <a:t>епідуральні</a:t>
            </a:r>
            <a:r>
              <a:rPr lang="ru-RU" b="1" dirty="0"/>
              <a:t> </a:t>
            </a:r>
            <a:r>
              <a:rPr lang="ru-RU" b="1" dirty="0" err="1"/>
              <a:t>гематоми</a:t>
            </a:r>
            <a:r>
              <a:rPr lang="ru-RU" b="1" dirty="0"/>
              <a:t> та набряк тканин.</a:t>
            </a:r>
          </a:p>
        </p:txBody>
      </p:sp>
    </p:spTree>
    <p:extLst>
      <p:ext uri="{BB962C8B-B14F-4D97-AF65-F5344CB8AC3E}">
        <p14:creationId xmlns:p14="http://schemas.microsoft.com/office/powerpoint/2010/main" val="21909246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3944" y="321972"/>
            <a:ext cx="802353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/>
              <a:t>Переломи хребта є одними з </a:t>
            </a:r>
            <a:r>
              <a:rPr lang="ru-RU" sz="2400" b="1" dirty="0" err="1"/>
              <a:t>найбільш</a:t>
            </a:r>
            <a:r>
              <a:rPr lang="ru-RU" sz="2400" b="1" dirty="0"/>
              <a:t> тяжких </a:t>
            </a:r>
            <a:r>
              <a:rPr lang="ru-RU" sz="2400" b="1" dirty="0" err="1"/>
              <a:t>механічних</a:t>
            </a:r>
            <a:r>
              <a:rPr lang="ru-RU" sz="2400" b="1" dirty="0"/>
              <a:t> </a:t>
            </a:r>
            <a:r>
              <a:rPr lang="ru-RU" sz="2400" b="1" dirty="0" err="1"/>
              <a:t>пошкоджень</a:t>
            </a:r>
            <a:r>
              <a:rPr lang="ru-RU" sz="2400" b="1" dirty="0"/>
              <a:t>. Вони </a:t>
            </a:r>
            <a:r>
              <a:rPr lang="ru-RU" sz="2400" b="1" dirty="0" err="1"/>
              <a:t>супроводжуються</a:t>
            </a:r>
            <a:r>
              <a:rPr lang="ru-RU" sz="2400" b="1" dirty="0"/>
              <a:t> </a:t>
            </a:r>
            <a:r>
              <a:rPr lang="ru-RU" sz="2400" b="1" dirty="0" err="1"/>
              <a:t>тривалою</a:t>
            </a:r>
            <a:r>
              <a:rPr lang="ru-RU" sz="2400" b="1" dirty="0"/>
              <a:t> </a:t>
            </a:r>
            <a:r>
              <a:rPr lang="ru-RU" sz="2400" b="1" dirty="0" err="1"/>
              <a:t>втратою</a:t>
            </a:r>
            <a:r>
              <a:rPr lang="ru-RU" sz="2400" b="1" dirty="0"/>
              <a:t> </a:t>
            </a:r>
            <a:r>
              <a:rPr lang="ru-RU" sz="2400" b="1" dirty="0" err="1"/>
              <a:t>працездатності</a:t>
            </a:r>
            <a:r>
              <a:rPr lang="ru-RU" sz="2400" b="1" dirty="0"/>
              <a:t> та </a:t>
            </a:r>
            <a:r>
              <a:rPr lang="ru-RU" sz="2400" b="1" dirty="0" err="1"/>
              <a:t>ризиком</a:t>
            </a:r>
            <a:r>
              <a:rPr lang="ru-RU" sz="2400" b="1" dirty="0"/>
              <a:t> </a:t>
            </a:r>
            <a:r>
              <a:rPr lang="ru-RU" sz="2400" b="1" dirty="0" err="1"/>
              <a:t>виникнення</a:t>
            </a:r>
            <a:r>
              <a:rPr lang="ru-RU" sz="2400" b="1" dirty="0"/>
              <a:t> </a:t>
            </a:r>
            <a:r>
              <a:rPr lang="ru-RU" sz="2400" b="1" dirty="0" err="1"/>
              <a:t>інвалідизуючих</a:t>
            </a:r>
            <a:r>
              <a:rPr lang="ru-RU" sz="2400" b="1" dirty="0"/>
              <a:t> </a:t>
            </a:r>
            <a:r>
              <a:rPr lang="ru-RU" sz="2400" b="1" dirty="0" err="1"/>
              <a:t>ускладнень</a:t>
            </a:r>
            <a:r>
              <a:rPr lang="ru-RU" sz="2400" b="1" dirty="0"/>
              <a:t>. Прогноз для </a:t>
            </a:r>
            <a:r>
              <a:rPr lang="ru-RU" sz="2400" b="1" dirty="0" err="1"/>
              <a:t>постраждалого</a:t>
            </a:r>
            <a:r>
              <a:rPr lang="ru-RU" sz="2400" b="1" dirty="0"/>
              <a:t> </a:t>
            </a:r>
            <a:r>
              <a:rPr lang="ru-RU" sz="2400" b="1" dirty="0" err="1"/>
              <a:t>безпосередньо</a:t>
            </a:r>
            <a:r>
              <a:rPr lang="ru-RU" sz="2400" b="1" dirty="0"/>
              <a:t> </a:t>
            </a:r>
            <a:r>
              <a:rPr lang="ru-RU" sz="2400" b="1" dirty="0" err="1"/>
              <a:t>залежить</a:t>
            </a:r>
            <a:r>
              <a:rPr lang="ru-RU" sz="2400" b="1" dirty="0"/>
              <a:t> </a:t>
            </a:r>
            <a:r>
              <a:rPr lang="ru-RU" sz="2400" b="1" dirty="0" err="1"/>
              <a:t>від</a:t>
            </a:r>
            <a:r>
              <a:rPr lang="ru-RU" sz="2400" b="1" dirty="0"/>
              <a:t> </a:t>
            </a:r>
            <a:r>
              <a:rPr lang="ru-RU" sz="2400" b="1" dirty="0" err="1"/>
              <a:t>якості</a:t>
            </a:r>
            <a:r>
              <a:rPr lang="ru-RU" sz="2400" b="1" dirty="0"/>
              <a:t> </a:t>
            </a:r>
            <a:r>
              <a:rPr lang="ru-RU" sz="2400" b="1" dirty="0" err="1"/>
              <a:t>першої</a:t>
            </a:r>
            <a:r>
              <a:rPr lang="ru-RU" sz="2400" b="1" dirty="0"/>
              <a:t> </a:t>
            </a:r>
            <a:r>
              <a:rPr lang="ru-RU" sz="2400" b="1" dirty="0" err="1"/>
              <a:t>медичної</a:t>
            </a:r>
            <a:r>
              <a:rPr lang="ru-RU" sz="2400" b="1" dirty="0"/>
              <a:t> </a:t>
            </a:r>
            <a:r>
              <a:rPr lang="ru-RU" sz="2400" b="1" dirty="0" err="1"/>
              <a:t>допомоги</a:t>
            </a:r>
            <a:r>
              <a:rPr lang="ru-RU" sz="2400" b="1" dirty="0"/>
              <a:t>, </a:t>
            </a:r>
            <a:r>
              <a:rPr lang="ru-RU" sz="2400" b="1" dirty="0" err="1"/>
              <a:t>наданої</a:t>
            </a:r>
            <a:r>
              <a:rPr lang="ru-RU" sz="2400" b="1" dirty="0"/>
              <a:t> на </a:t>
            </a:r>
            <a:r>
              <a:rPr lang="ru-RU" sz="2400" b="1" dirty="0" err="1"/>
              <a:t>місці</a:t>
            </a:r>
            <a:r>
              <a:rPr lang="ru-RU" sz="2400" b="1" dirty="0"/>
              <a:t> </a:t>
            </a:r>
            <a:r>
              <a:rPr lang="ru-RU" sz="2400" b="1" dirty="0" err="1"/>
              <a:t>події</a:t>
            </a:r>
            <a:r>
              <a:rPr lang="ru-RU" sz="2400" b="1" dirty="0"/>
              <a:t>.</a:t>
            </a:r>
          </a:p>
          <a:p>
            <a:pPr algn="just"/>
            <a:r>
              <a:rPr lang="ru-RU" sz="2400" b="1" dirty="0" err="1">
                <a:solidFill>
                  <a:srgbClr val="0070C0"/>
                </a:solidFill>
              </a:rPr>
              <a:t>Ризики</a:t>
            </a:r>
            <a:r>
              <a:rPr lang="ru-RU" sz="2400" b="1" dirty="0">
                <a:solidFill>
                  <a:srgbClr val="0070C0"/>
                </a:solidFill>
              </a:rPr>
              <a:t> при травмах хребта</a:t>
            </a:r>
          </a:p>
          <a:p>
            <a:pPr algn="just"/>
            <a:r>
              <a:rPr lang="ru-RU" sz="2400" b="1" dirty="0"/>
              <a:t>У </a:t>
            </a:r>
            <a:r>
              <a:rPr lang="ru-RU" sz="2400" b="1" dirty="0" err="1"/>
              <a:t>понад</a:t>
            </a:r>
            <a:r>
              <a:rPr lang="ru-RU" sz="2400" b="1" dirty="0"/>
              <a:t> 50% </a:t>
            </a:r>
            <a:r>
              <a:rPr lang="ru-RU" sz="2400" b="1" dirty="0" err="1"/>
              <a:t>випадків</a:t>
            </a:r>
            <a:r>
              <a:rPr lang="ru-RU" sz="2400" b="1" dirty="0"/>
              <a:t> </a:t>
            </a:r>
            <a:r>
              <a:rPr lang="ru-RU" sz="2400" b="1" dirty="0" err="1"/>
              <a:t>ускладнення</a:t>
            </a:r>
            <a:r>
              <a:rPr lang="ru-RU" sz="2400" b="1" dirty="0"/>
              <a:t> (</a:t>
            </a:r>
            <a:r>
              <a:rPr lang="ru-RU" sz="2400" b="1" dirty="0" err="1"/>
              <a:t>вторинне</a:t>
            </a:r>
            <a:r>
              <a:rPr lang="ru-RU" sz="2400" b="1" dirty="0"/>
              <a:t> </a:t>
            </a:r>
            <a:r>
              <a:rPr lang="ru-RU" sz="2400" b="1" dirty="0" err="1"/>
              <a:t>ушкодження</a:t>
            </a:r>
            <a:r>
              <a:rPr lang="ru-RU" sz="2400" b="1" dirty="0"/>
              <a:t> спинного </a:t>
            </a:r>
            <a:r>
              <a:rPr lang="ru-RU" sz="2400" b="1" dirty="0" err="1"/>
              <a:t>мозку</a:t>
            </a:r>
            <a:r>
              <a:rPr lang="ru-RU" sz="2400" b="1" dirty="0"/>
              <a:t> </a:t>
            </a:r>
            <a:r>
              <a:rPr lang="ru-RU" sz="2400" b="1" dirty="0" err="1"/>
              <a:t>або</a:t>
            </a:r>
            <a:r>
              <a:rPr lang="ru-RU" sz="2400" b="1" dirty="0"/>
              <a:t> </a:t>
            </a:r>
            <a:r>
              <a:rPr lang="ru-RU" sz="2400" b="1" dirty="0" err="1"/>
              <a:t>корінців</a:t>
            </a:r>
            <a:r>
              <a:rPr lang="ru-RU" sz="2400" b="1" dirty="0"/>
              <a:t>) </a:t>
            </a:r>
            <a:r>
              <a:rPr lang="ru-RU" sz="2400" b="1" dirty="0" err="1"/>
              <a:t>виникають</a:t>
            </a:r>
            <a:r>
              <a:rPr lang="ru-RU" sz="2400" b="1" dirty="0"/>
              <a:t> не в момент </a:t>
            </a:r>
            <a:r>
              <a:rPr lang="ru-RU" sz="2400" b="1" dirty="0" err="1"/>
              <a:t>самої</a:t>
            </a:r>
            <a:r>
              <a:rPr lang="ru-RU" sz="2400" b="1" dirty="0"/>
              <a:t> </a:t>
            </a:r>
            <a:r>
              <a:rPr lang="ru-RU" sz="2400" b="1" dirty="0" err="1"/>
              <a:t>травми</a:t>
            </a:r>
            <a:r>
              <a:rPr lang="ru-RU" sz="2400" b="1" dirty="0"/>
              <a:t>, а </a:t>
            </a:r>
            <a:r>
              <a:rPr lang="ru-RU" sz="2400" b="1" dirty="0" err="1">
                <a:solidFill>
                  <a:srgbClr val="0070C0"/>
                </a:solidFill>
              </a:rPr>
              <a:t>внаслідок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неналежної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допомоги</a:t>
            </a:r>
            <a:r>
              <a:rPr lang="ru-RU" sz="2400" b="1" dirty="0">
                <a:solidFill>
                  <a:srgbClr val="0070C0"/>
                </a:solidFill>
              </a:rPr>
              <a:t>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400" b="1" dirty="0" err="1"/>
              <a:t>Недостатня</a:t>
            </a:r>
            <a:r>
              <a:rPr lang="ru-RU" sz="2400" b="1" dirty="0"/>
              <a:t> </a:t>
            </a:r>
            <a:r>
              <a:rPr lang="ru-RU" sz="2400" b="1" dirty="0" err="1"/>
              <a:t>іммобілізація</a:t>
            </a:r>
            <a:r>
              <a:rPr lang="ru-RU" sz="2400" b="1" dirty="0"/>
              <a:t> </a:t>
            </a:r>
            <a:r>
              <a:rPr lang="ru-RU" sz="2400" b="1" dirty="0" err="1"/>
              <a:t>пошкодженого</a:t>
            </a:r>
            <a:r>
              <a:rPr lang="ru-RU" sz="2400" b="1" dirty="0"/>
              <a:t> </a:t>
            </a:r>
            <a:r>
              <a:rPr lang="ru-RU" sz="2400" b="1" dirty="0" err="1"/>
              <a:t>відділу</a:t>
            </a:r>
            <a:r>
              <a:rPr lang="ru-RU" sz="2400" b="1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400" b="1" dirty="0" err="1"/>
              <a:t>Невміле</a:t>
            </a:r>
            <a:r>
              <a:rPr lang="ru-RU" sz="2400" b="1" dirty="0"/>
              <a:t> </a:t>
            </a:r>
            <a:r>
              <a:rPr lang="ru-RU" sz="2400" b="1" dirty="0" err="1"/>
              <a:t>перекладання</a:t>
            </a:r>
            <a:r>
              <a:rPr lang="ru-RU" sz="2400" b="1" dirty="0"/>
              <a:t> та </a:t>
            </a:r>
            <a:r>
              <a:rPr lang="ru-RU" sz="2400" b="1" dirty="0" err="1"/>
              <a:t>транспортування</a:t>
            </a:r>
            <a:r>
              <a:rPr lang="ru-RU" sz="2400" b="1" dirty="0"/>
              <a:t>, </a:t>
            </a:r>
            <a:r>
              <a:rPr lang="ru-RU" sz="2400" b="1" dirty="0" err="1"/>
              <a:t>що</a:t>
            </a:r>
            <a:r>
              <a:rPr lang="ru-RU" sz="2400" b="1" dirty="0"/>
              <a:t> </a:t>
            </a:r>
            <a:r>
              <a:rPr lang="ru-RU" sz="2400" b="1" dirty="0" err="1"/>
              <a:t>призводить</a:t>
            </a:r>
            <a:r>
              <a:rPr lang="ru-RU" sz="2400" b="1" dirty="0"/>
              <a:t> до </a:t>
            </a:r>
            <a:r>
              <a:rPr lang="ru-RU" sz="2400" b="1" dirty="0" err="1"/>
              <a:t>зміщення</a:t>
            </a:r>
            <a:r>
              <a:rPr lang="ru-RU" sz="2400" b="1" dirty="0"/>
              <a:t> </a:t>
            </a:r>
            <a:r>
              <a:rPr lang="ru-RU" sz="2400" b="1" dirty="0" err="1"/>
              <a:t>уламків</a:t>
            </a:r>
            <a:r>
              <a:rPr lang="ru-RU" sz="2400" b="1" dirty="0"/>
              <a:t> </a:t>
            </a:r>
            <a:r>
              <a:rPr lang="ru-RU" sz="2400" b="1" dirty="0" err="1"/>
              <a:t>хребців</a:t>
            </a:r>
            <a:r>
              <a:rPr lang="ru-RU" sz="24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097364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6670" y="296213"/>
            <a:ext cx="7959143" cy="5859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err="1">
                <a:solidFill>
                  <a:srgbClr val="FF0000"/>
                </a:solidFill>
              </a:rPr>
              <a:t>Анатомічна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будова</a:t>
            </a:r>
            <a:r>
              <a:rPr lang="ru-RU" sz="2400" b="1" dirty="0">
                <a:solidFill>
                  <a:srgbClr val="FF0000"/>
                </a:solidFill>
              </a:rPr>
              <a:t> хребта</a:t>
            </a:r>
          </a:p>
          <a:p>
            <a:pPr algn="just"/>
            <a:r>
              <a:rPr lang="ru-RU" b="1" dirty="0" err="1"/>
              <a:t>Розуміння</a:t>
            </a:r>
            <a:r>
              <a:rPr lang="ru-RU" b="1" dirty="0"/>
              <a:t> </a:t>
            </a:r>
            <a:r>
              <a:rPr lang="ru-RU" b="1" dirty="0" err="1"/>
              <a:t>механізму</a:t>
            </a:r>
            <a:r>
              <a:rPr lang="ru-RU" b="1" dirty="0"/>
              <a:t> </a:t>
            </a:r>
            <a:r>
              <a:rPr lang="ru-RU" b="1" dirty="0" err="1"/>
              <a:t>травми</a:t>
            </a:r>
            <a:r>
              <a:rPr lang="ru-RU" b="1" dirty="0"/>
              <a:t> </a:t>
            </a:r>
            <a:r>
              <a:rPr lang="ru-RU" b="1" dirty="0" err="1"/>
              <a:t>неможливе</a:t>
            </a:r>
            <a:r>
              <a:rPr lang="ru-RU" b="1" dirty="0"/>
              <a:t> без </a:t>
            </a:r>
            <a:r>
              <a:rPr lang="ru-RU" b="1" dirty="0" err="1"/>
              <a:t>знання</a:t>
            </a:r>
            <a:r>
              <a:rPr lang="ru-RU" b="1" dirty="0"/>
              <a:t> </a:t>
            </a:r>
            <a:r>
              <a:rPr lang="ru-RU" b="1" dirty="0" err="1"/>
              <a:t>будови</a:t>
            </a:r>
            <a:r>
              <a:rPr lang="ru-RU" b="1" dirty="0"/>
              <a:t> хребетного </a:t>
            </a:r>
            <a:r>
              <a:rPr lang="ru-RU" b="1" dirty="0" err="1"/>
              <a:t>стовпа</a:t>
            </a:r>
            <a:r>
              <a:rPr lang="ru-RU" b="1" dirty="0"/>
              <a:t>:</a:t>
            </a:r>
          </a:p>
          <a:p>
            <a:pPr algn="just">
              <a:buFont typeface="+mj-lt"/>
              <a:buAutoNum type="arabicPeriod"/>
            </a:pPr>
            <a:r>
              <a:rPr lang="ru-RU" b="1" dirty="0" err="1">
                <a:solidFill>
                  <a:srgbClr val="0070C0"/>
                </a:solidFill>
              </a:rPr>
              <a:t>Хребці</a:t>
            </a:r>
            <a:r>
              <a:rPr lang="ru-RU" b="1" dirty="0"/>
              <a:t>: </a:t>
            </a:r>
            <a:r>
              <a:rPr lang="ru-RU" b="1" dirty="0" err="1"/>
              <a:t>Кожен</a:t>
            </a:r>
            <a:r>
              <a:rPr lang="ru-RU" b="1" dirty="0"/>
              <a:t> </a:t>
            </a:r>
            <a:r>
              <a:rPr lang="ru-RU" b="1" dirty="0" err="1"/>
              <a:t>хребець</a:t>
            </a:r>
            <a:r>
              <a:rPr lang="ru-RU" b="1" dirty="0"/>
              <a:t> </a:t>
            </a:r>
            <a:r>
              <a:rPr lang="ru-RU" b="1" dirty="0" err="1"/>
              <a:t>має</a:t>
            </a:r>
            <a:r>
              <a:rPr lang="ru-RU" b="1" dirty="0"/>
              <a:t> форму </a:t>
            </a:r>
            <a:r>
              <a:rPr lang="ru-RU" b="1" dirty="0" err="1"/>
              <a:t>кісткового</a:t>
            </a:r>
            <a:r>
              <a:rPr lang="ru-RU" b="1" dirty="0"/>
              <a:t> </a:t>
            </a:r>
            <a:r>
              <a:rPr lang="ru-RU" b="1" dirty="0" err="1"/>
              <a:t>кільця</a:t>
            </a:r>
            <a:r>
              <a:rPr lang="ru-RU" b="1" dirty="0"/>
              <a:t>, </a:t>
            </a:r>
            <a:r>
              <a:rPr lang="ru-RU" b="1" dirty="0" err="1"/>
              <a:t>що</a:t>
            </a:r>
            <a:r>
              <a:rPr lang="ru-RU" b="1" dirty="0"/>
              <a:t> </a:t>
            </a:r>
            <a:r>
              <a:rPr lang="ru-RU" b="1" dirty="0" err="1"/>
              <a:t>складається</a:t>
            </a:r>
            <a:r>
              <a:rPr lang="ru-RU" b="1" dirty="0"/>
              <a:t> з </a:t>
            </a:r>
            <a:r>
              <a:rPr lang="ru-RU" b="1" dirty="0" err="1"/>
              <a:t>тіла</a:t>
            </a:r>
            <a:r>
              <a:rPr lang="ru-RU" b="1" dirty="0"/>
              <a:t>, дуг та </a:t>
            </a:r>
            <a:r>
              <a:rPr lang="ru-RU" b="1" dirty="0" err="1"/>
              <a:t>відростків</a:t>
            </a:r>
            <a:r>
              <a:rPr lang="ru-RU" b="1" dirty="0"/>
              <a:t>.</a:t>
            </a:r>
          </a:p>
          <a:p>
            <a:pPr algn="just">
              <a:buFont typeface="+mj-lt"/>
              <a:buAutoNum type="arabicPeriod"/>
            </a:pPr>
            <a:r>
              <a:rPr lang="ru-RU" b="1" dirty="0" err="1">
                <a:solidFill>
                  <a:srgbClr val="0070C0"/>
                </a:solidFill>
              </a:rPr>
              <a:t>Міжхребцеві</a:t>
            </a:r>
            <a:r>
              <a:rPr lang="ru-RU" b="1" dirty="0">
                <a:solidFill>
                  <a:srgbClr val="0070C0"/>
                </a:solidFill>
              </a:rPr>
              <a:t> диски:</a:t>
            </a:r>
            <a:r>
              <a:rPr lang="ru-RU" b="1" dirty="0"/>
              <a:t> </a:t>
            </a:r>
            <a:r>
              <a:rPr lang="ru-RU" b="1" dirty="0" err="1"/>
              <a:t>Хрящові</a:t>
            </a:r>
            <a:r>
              <a:rPr lang="ru-RU" b="1" dirty="0"/>
              <a:t> </a:t>
            </a:r>
            <a:r>
              <a:rPr lang="ru-RU" b="1" dirty="0" err="1"/>
              <a:t>структури</a:t>
            </a:r>
            <a:r>
              <a:rPr lang="ru-RU" b="1" dirty="0"/>
              <a:t> </a:t>
            </a:r>
            <a:r>
              <a:rPr lang="ru-RU" b="1" dirty="0" err="1"/>
              <a:t>між</a:t>
            </a:r>
            <a:r>
              <a:rPr lang="ru-RU" b="1" dirty="0"/>
              <a:t> </a:t>
            </a:r>
            <a:r>
              <a:rPr lang="ru-RU" b="1" dirty="0" err="1"/>
              <a:t>тілами</a:t>
            </a:r>
            <a:r>
              <a:rPr lang="ru-RU" b="1" dirty="0"/>
              <a:t> </a:t>
            </a:r>
            <a:r>
              <a:rPr lang="ru-RU" b="1" dirty="0" err="1"/>
              <a:t>хребців</a:t>
            </a:r>
            <a:r>
              <a:rPr lang="ru-RU" b="1" dirty="0"/>
              <a:t>, </a:t>
            </a:r>
            <a:r>
              <a:rPr lang="ru-RU" b="1" dirty="0" err="1"/>
              <a:t>що</a:t>
            </a:r>
            <a:r>
              <a:rPr lang="ru-RU" b="1" dirty="0"/>
              <a:t> </a:t>
            </a:r>
            <a:r>
              <a:rPr lang="ru-RU" b="1" dirty="0" err="1"/>
              <a:t>виконують</a:t>
            </a:r>
            <a:r>
              <a:rPr lang="ru-RU" b="1" dirty="0"/>
              <a:t> </a:t>
            </a:r>
            <a:r>
              <a:rPr lang="ru-RU" b="1" dirty="0" err="1"/>
              <a:t>амортизаційну</a:t>
            </a:r>
            <a:r>
              <a:rPr lang="ru-RU" b="1" dirty="0"/>
              <a:t> </a:t>
            </a:r>
            <a:r>
              <a:rPr lang="ru-RU" b="1" dirty="0" err="1"/>
              <a:t>функцію</a:t>
            </a:r>
            <a:r>
              <a:rPr lang="ru-RU" b="1" dirty="0"/>
              <a:t>.</a:t>
            </a:r>
          </a:p>
          <a:p>
            <a:pPr algn="just">
              <a:buFont typeface="+mj-lt"/>
              <a:buAutoNum type="arabicPeriod"/>
            </a:pPr>
            <a:r>
              <a:rPr lang="ru-RU" b="1" dirty="0" err="1">
                <a:solidFill>
                  <a:srgbClr val="0070C0"/>
                </a:solidFill>
              </a:rPr>
              <a:t>Хребтовий</a:t>
            </a:r>
            <a:r>
              <a:rPr lang="ru-RU" b="1" dirty="0">
                <a:solidFill>
                  <a:srgbClr val="0070C0"/>
                </a:solidFill>
              </a:rPr>
              <a:t> канал</a:t>
            </a:r>
            <a:r>
              <a:rPr lang="ru-RU" b="1" dirty="0"/>
              <a:t>: </a:t>
            </a:r>
            <a:r>
              <a:rPr lang="ru-RU" b="1" dirty="0" err="1"/>
              <a:t>Спеціальний</a:t>
            </a:r>
            <a:r>
              <a:rPr lang="ru-RU" b="1" dirty="0"/>
              <a:t> </a:t>
            </a:r>
            <a:r>
              <a:rPr lang="ru-RU" b="1" dirty="0" err="1"/>
              <a:t>кістковий</a:t>
            </a:r>
            <a:r>
              <a:rPr lang="ru-RU" b="1" dirty="0"/>
              <a:t> </a:t>
            </a:r>
            <a:r>
              <a:rPr lang="ru-RU" b="1" dirty="0" err="1"/>
              <a:t>тунель</a:t>
            </a:r>
            <a:r>
              <a:rPr lang="ru-RU" b="1" dirty="0"/>
              <a:t>, </a:t>
            </a:r>
            <a:r>
              <a:rPr lang="ru-RU" b="1" dirty="0" err="1"/>
              <a:t>утворений</a:t>
            </a:r>
            <a:r>
              <a:rPr lang="ru-RU" b="1" dirty="0"/>
              <a:t> дугами та </a:t>
            </a:r>
            <a:r>
              <a:rPr lang="ru-RU" b="1" dirty="0" err="1"/>
              <a:t>тілами</a:t>
            </a:r>
            <a:r>
              <a:rPr lang="ru-RU" b="1" dirty="0"/>
              <a:t> </a:t>
            </a:r>
            <a:r>
              <a:rPr lang="ru-RU" b="1" dirty="0" err="1"/>
              <a:t>хребців</a:t>
            </a:r>
            <a:r>
              <a:rPr lang="ru-RU" b="1" dirty="0"/>
              <a:t>, у </a:t>
            </a:r>
            <a:r>
              <a:rPr lang="ru-RU" b="1" dirty="0" err="1"/>
              <a:t>якому</a:t>
            </a:r>
            <a:r>
              <a:rPr lang="ru-RU" b="1" dirty="0"/>
              <a:t> </a:t>
            </a:r>
            <a:r>
              <a:rPr lang="ru-RU" b="1" dirty="0" err="1"/>
              <a:t>розміщується</a:t>
            </a:r>
            <a:r>
              <a:rPr lang="ru-RU" b="1" dirty="0"/>
              <a:t> </a:t>
            </a:r>
            <a:r>
              <a:rPr lang="ru-RU" b="1" dirty="0" err="1"/>
              <a:t>спинний</a:t>
            </a:r>
            <a:r>
              <a:rPr lang="ru-RU" b="1" dirty="0"/>
              <a:t> </a:t>
            </a:r>
            <a:r>
              <a:rPr lang="ru-RU" b="1" dirty="0" err="1"/>
              <a:t>мозок</a:t>
            </a:r>
            <a:r>
              <a:rPr lang="ru-RU" b="1" dirty="0"/>
              <a:t>.</a:t>
            </a:r>
          </a:p>
          <a:p>
            <a:pPr algn="just">
              <a:buFont typeface="+mj-lt"/>
              <a:buAutoNum type="arabicPeriod"/>
            </a:pPr>
            <a:r>
              <a:rPr lang="ru-RU" b="1" dirty="0" err="1">
                <a:solidFill>
                  <a:srgbClr val="0070C0"/>
                </a:solidFill>
              </a:rPr>
              <a:t>Відділи</a:t>
            </a:r>
            <a:r>
              <a:rPr lang="ru-RU" b="1" dirty="0">
                <a:solidFill>
                  <a:srgbClr val="0070C0"/>
                </a:solidFill>
              </a:rPr>
              <a:t> хребта:</a:t>
            </a:r>
          </a:p>
          <a:p>
            <a:pPr marL="742950" lvl="1" indent="-285750" algn="just">
              <a:buFont typeface="+mj-lt"/>
              <a:buAutoNum type="arabicPeriod"/>
            </a:pPr>
            <a:r>
              <a:rPr lang="ru-RU" b="1" dirty="0" err="1">
                <a:solidFill>
                  <a:srgbClr val="00B050"/>
                </a:solidFill>
              </a:rPr>
              <a:t>Рухома</a:t>
            </a:r>
            <a:r>
              <a:rPr lang="ru-RU" b="1" dirty="0">
                <a:solidFill>
                  <a:srgbClr val="00B050"/>
                </a:solidFill>
              </a:rPr>
              <a:t> </a:t>
            </a:r>
            <a:r>
              <a:rPr lang="ru-RU" b="1" dirty="0" err="1">
                <a:solidFill>
                  <a:srgbClr val="00B050"/>
                </a:solidFill>
              </a:rPr>
              <a:t>частина</a:t>
            </a:r>
            <a:r>
              <a:rPr lang="ru-RU" b="1" dirty="0"/>
              <a:t>: </a:t>
            </a:r>
            <a:r>
              <a:rPr lang="ru-RU" b="1" dirty="0" err="1"/>
              <a:t>шийний</a:t>
            </a:r>
            <a:r>
              <a:rPr lang="ru-RU" b="1" dirty="0"/>
              <a:t>, </a:t>
            </a:r>
            <a:r>
              <a:rPr lang="ru-RU" b="1" dirty="0" err="1"/>
              <a:t>грудний</a:t>
            </a:r>
            <a:r>
              <a:rPr lang="ru-RU" b="1" dirty="0"/>
              <a:t> та </a:t>
            </a:r>
            <a:r>
              <a:rPr lang="ru-RU" b="1" dirty="0" err="1"/>
              <a:t>поперековий</a:t>
            </a:r>
            <a:r>
              <a:rPr lang="ru-RU" b="1" dirty="0"/>
              <a:t> </a:t>
            </a:r>
            <a:r>
              <a:rPr lang="ru-RU" b="1" dirty="0" err="1"/>
              <a:t>відділи</a:t>
            </a:r>
            <a:r>
              <a:rPr lang="ru-RU" b="1" dirty="0"/>
              <a:t> (</a:t>
            </a:r>
            <a:r>
              <a:rPr lang="ru-RU" b="1" dirty="0" err="1"/>
              <a:t>саме</a:t>
            </a:r>
            <a:r>
              <a:rPr lang="ru-RU" b="1" dirty="0"/>
              <a:t> тут </a:t>
            </a:r>
            <a:r>
              <a:rPr lang="ru-RU" b="1" dirty="0" err="1"/>
              <a:t>найчастіше</a:t>
            </a:r>
            <a:r>
              <a:rPr lang="ru-RU" b="1" dirty="0"/>
              <a:t> </a:t>
            </a:r>
            <a:r>
              <a:rPr lang="ru-RU" b="1" dirty="0" err="1"/>
              <a:t>виникають</a:t>
            </a:r>
            <a:r>
              <a:rPr lang="ru-RU" b="1" dirty="0"/>
              <a:t> переломи).</a:t>
            </a:r>
          </a:p>
          <a:p>
            <a:pPr marL="742950" lvl="1" indent="-285750" algn="just">
              <a:buFont typeface="+mj-lt"/>
              <a:buAutoNum type="arabicPeriod"/>
            </a:pPr>
            <a:r>
              <a:rPr lang="ru-RU" b="1" dirty="0" err="1">
                <a:solidFill>
                  <a:srgbClr val="00B050"/>
                </a:solidFill>
              </a:rPr>
              <a:t>Нерухома</a:t>
            </a:r>
            <a:r>
              <a:rPr lang="ru-RU" b="1" dirty="0">
                <a:solidFill>
                  <a:srgbClr val="00B050"/>
                </a:solidFill>
              </a:rPr>
              <a:t> </a:t>
            </a:r>
            <a:r>
              <a:rPr lang="ru-RU" b="1" dirty="0" err="1">
                <a:solidFill>
                  <a:srgbClr val="00B050"/>
                </a:solidFill>
              </a:rPr>
              <a:t>частина</a:t>
            </a:r>
            <a:r>
              <a:rPr lang="ru-RU" b="1" dirty="0"/>
              <a:t>: </a:t>
            </a:r>
            <a:r>
              <a:rPr lang="ru-RU" b="1" dirty="0" err="1"/>
              <a:t>крижовий</a:t>
            </a:r>
            <a:r>
              <a:rPr lang="ru-RU" b="1" dirty="0"/>
              <a:t> та </a:t>
            </a:r>
            <a:r>
              <a:rPr lang="ru-RU" b="1" dirty="0" err="1"/>
              <a:t>куприковий</a:t>
            </a:r>
            <a:r>
              <a:rPr lang="ru-RU" b="1" dirty="0"/>
              <a:t> </a:t>
            </a:r>
            <a:r>
              <a:rPr lang="ru-RU" b="1" dirty="0" err="1"/>
              <a:t>відділи</a:t>
            </a:r>
            <a:r>
              <a:rPr lang="ru-RU" b="1" dirty="0" smtClean="0"/>
              <a:t>.</a:t>
            </a:r>
            <a:endParaRPr lang="uk-UA" b="1" dirty="0" smtClean="0"/>
          </a:p>
          <a:p>
            <a:pPr marL="742950" lvl="1" indent="-285750" algn="just">
              <a:buFont typeface="+mj-lt"/>
              <a:buAutoNum type="arabicPeriod"/>
            </a:pPr>
            <a:endParaRPr lang="uk-UA" b="1" dirty="0"/>
          </a:p>
          <a:p>
            <a:pPr algn="just"/>
            <a:r>
              <a:rPr lang="ru-RU" sz="2000" b="1" dirty="0" err="1">
                <a:solidFill>
                  <a:srgbClr val="FF0000"/>
                </a:solidFill>
              </a:rPr>
              <a:t>Принципи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безпеки</a:t>
            </a:r>
            <a:endParaRPr lang="ru-RU" sz="2000" b="1" dirty="0">
              <a:solidFill>
                <a:srgbClr val="FF0000"/>
              </a:solidFill>
            </a:endParaRPr>
          </a:p>
          <a:p>
            <a:pPr algn="just"/>
            <a:r>
              <a:rPr lang="ru-RU" b="1" dirty="0" err="1"/>
              <a:t>Пам'ятайте</a:t>
            </a:r>
            <a:r>
              <a:rPr lang="ru-RU" b="1" dirty="0"/>
              <a:t>, </a:t>
            </a:r>
            <a:r>
              <a:rPr lang="ru-RU" b="1" dirty="0" err="1"/>
              <a:t>що</a:t>
            </a:r>
            <a:r>
              <a:rPr lang="ru-RU" b="1" dirty="0"/>
              <a:t> будь-</a:t>
            </a:r>
            <a:r>
              <a:rPr lang="ru-RU" b="1" dirty="0" err="1"/>
              <a:t>який</a:t>
            </a:r>
            <a:r>
              <a:rPr lang="ru-RU" b="1" dirty="0"/>
              <a:t> </a:t>
            </a:r>
            <a:r>
              <a:rPr lang="ru-RU" b="1" dirty="0" err="1"/>
              <a:t>грубий</a:t>
            </a:r>
            <a:r>
              <a:rPr lang="ru-RU" b="1" dirty="0"/>
              <a:t> </a:t>
            </a:r>
            <a:r>
              <a:rPr lang="ru-RU" b="1" dirty="0" err="1"/>
              <a:t>рух</a:t>
            </a:r>
            <a:r>
              <a:rPr lang="ru-RU" b="1" dirty="0"/>
              <a:t> </a:t>
            </a:r>
            <a:r>
              <a:rPr lang="ru-RU" b="1" dirty="0" err="1"/>
              <a:t>постраждалого</a:t>
            </a:r>
            <a:r>
              <a:rPr lang="ru-RU" b="1" dirty="0"/>
              <a:t> з переломом хребта </a:t>
            </a:r>
            <a:r>
              <a:rPr lang="ru-RU" b="1" dirty="0" err="1"/>
              <a:t>може</a:t>
            </a:r>
            <a:r>
              <a:rPr lang="ru-RU" b="1" dirty="0"/>
              <a:t> </a:t>
            </a:r>
            <a:r>
              <a:rPr lang="ru-RU" b="1" dirty="0" err="1"/>
              <a:t>спричинити</a:t>
            </a:r>
            <a:r>
              <a:rPr lang="ru-RU" b="1" dirty="0"/>
              <a:t> </a:t>
            </a:r>
            <a:r>
              <a:rPr lang="ru-RU" b="1" dirty="0" err="1"/>
              <a:t>зсув</a:t>
            </a:r>
            <a:r>
              <a:rPr lang="ru-RU" b="1" dirty="0"/>
              <a:t> </a:t>
            </a:r>
            <a:r>
              <a:rPr lang="ru-RU" b="1" dirty="0" err="1"/>
              <a:t>кісткових</a:t>
            </a:r>
            <a:r>
              <a:rPr lang="ru-RU" b="1" dirty="0"/>
              <a:t> </a:t>
            </a:r>
            <a:r>
              <a:rPr lang="ru-RU" b="1" dirty="0" err="1"/>
              <a:t>уламків</a:t>
            </a:r>
            <a:r>
              <a:rPr lang="ru-RU" b="1" dirty="0"/>
              <a:t> у </a:t>
            </a:r>
            <a:r>
              <a:rPr lang="ru-RU" b="1" dirty="0" err="1"/>
              <a:t>хребтовий</a:t>
            </a:r>
            <a:r>
              <a:rPr lang="ru-RU" b="1" dirty="0"/>
              <a:t> канал. </a:t>
            </a:r>
            <a:r>
              <a:rPr lang="ru-RU" b="1" dirty="0" err="1"/>
              <a:t>Це</a:t>
            </a:r>
            <a:r>
              <a:rPr lang="ru-RU" b="1" dirty="0"/>
              <a:t> </a:t>
            </a:r>
            <a:r>
              <a:rPr lang="ru-RU" b="1" dirty="0" err="1"/>
              <a:t>призводить</a:t>
            </a:r>
            <a:r>
              <a:rPr lang="ru-RU" b="1" dirty="0"/>
              <a:t> до </a:t>
            </a:r>
            <a:r>
              <a:rPr lang="ru-RU" b="1" dirty="0" err="1"/>
              <a:t>компресії</a:t>
            </a:r>
            <a:r>
              <a:rPr lang="ru-RU" b="1" dirty="0"/>
              <a:t> (</a:t>
            </a:r>
            <a:r>
              <a:rPr lang="ru-RU" b="1" dirty="0" err="1"/>
              <a:t>стиснення</a:t>
            </a:r>
            <a:r>
              <a:rPr lang="ru-RU" b="1" dirty="0"/>
              <a:t>) </a:t>
            </a:r>
            <a:r>
              <a:rPr lang="ru-RU" b="1" dirty="0" err="1"/>
              <a:t>або</a:t>
            </a:r>
            <a:r>
              <a:rPr lang="ru-RU" b="1" dirty="0"/>
              <a:t> </a:t>
            </a:r>
            <a:r>
              <a:rPr lang="ru-RU" b="1" dirty="0" err="1"/>
              <a:t>повного</a:t>
            </a:r>
            <a:r>
              <a:rPr lang="ru-RU" b="1" dirty="0"/>
              <a:t> </a:t>
            </a:r>
            <a:r>
              <a:rPr lang="ru-RU" b="1" dirty="0" err="1"/>
              <a:t>розриву</a:t>
            </a:r>
            <a:r>
              <a:rPr lang="ru-RU" b="1" dirty="0"/>
              <a:t> спинного </a:t>
            </a:r>
            <a:r>
              <a:rPr lang="ru-RU" b="1" dirty="0" err="1"/>
              <a:t>мозку</a:t>
            </a:r>
            <a:r>
              <a:rPr lang="ru-RU" b="1" dirty="0"/>
              <a:t>, </a:t>
            </a:r>
            <a:r>
              <a:rPr lang="ru-RU" b="1" dirty="0" err="1"/>
              <a:t>що</a:t>
            </a:r>
            <a:r>
              <a:rPr lang="ru-RU" b="1" dirty="0"/>
              <a:t> є причиною </a:t>
            </a:r>
            <a:r>
              <a:rPr lang="ru-RU" b="1" dirty="0" err="1"/>
              <a:t>паралічу</a:t>
            </a:r>
            <a:r>
              <a:rPr lang="ru-RU" b="1" dirty="0"/>
              <a:t>.</a:t>
            </a:r>
          </a:p>
          <a:p>
            <a:pPr lvl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109728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CustomShape 1"/>
          <p:cNvSpPr/>
          <p:nvPr/>
        </p:nvSpPr>
        <p:spPr>
          <a:xfrm>
            <a:off x="215280" y="40320"/>
            <a:ext cx="8928720" cy="13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lnSpcReduction="10000"/>
          </a:bodyPr>
          <a:lstStyle/>
          <a:p>
            <a:pPr algn="just">
              <a:lnSpc>
                <a:spcPct val="100000"/>
              </a:lnSpc>
            </a:pPr>
            <a:r>
              <a:rPr lang="ru-RU" sz="2800" b="1" strike="noStrike" spc="-1" dirty="0" err="1" smtClean="0">
                <a:solidFill>
                  <a:srgbClr val="FF0000"/>
                </a:solidFill>
                <a:latin typeface="Calibri"/>
                <a:ea typeface="DejaVu Sans"/>
              </a:rPr>
              <a:t>Долікарська</a:t>
            </a:r>
            <a:r>
              <a:rPr lang="ru-RU" sz="2800" b="1" strike="noStrike" spc="-1" dirty="0" smtClean="0">
                <a:solidFill>
                  <a:srgbClr val="FF0000"/>
                </a:solidFill>
                <a:latin typeface="Calibri"/>
                <a:ea typeface="DejaVu Sans"/>
              </a:rPr>
              <a:t> </a:t>
            </a:r>
            <a:r>
              <a:rPr lang="ru-RU" sz="2800" b="1" strike="noStrike" spc="-1" dirty="0" err="1">
                <a:solidFill>
                  <a:srgbClr val="FF0000"/>
                </a:solidFill>
                <a:latin typeface="Calibri"/>
                <a:ea typeface="DejaVu Sans"/>
              </a:rPr>
              <a:t>медична</a:t>
            </a:r>
            <a:r>
              <a:rPr lang="ru-RU" sz="2800" b="1" strike="noStrike" spc="-1" dirty="0">
                <a:solidFill>
                  <a:srgbClr val="FF0000"/>
                </a:solidFill>
                <a:latin typeface="Calibri"/>
                <a:ea typeface="DejaVu Sans"/>
              </a:rPr>
              <a:t> </a:t>
            </a:r>
            <a:r>
              <a:rPr lang="ru-RU" sz="2800" b="1" strike="noStrike" spc="-1" dirty="0" err="1">
                <a:solidFill>
                  <a:srgbClr val="FF0000"/>
                </a:solidFill>
                <a:latin typeface="Calibri"/>
                <a:ea typeface="DejaVu Sans"/>
              </a:rPr>
              <a:t>допомога</a:t>
            </a:r>
            <a:r>
              <a:rPr lang="ru-RU" sz="2800" b="1" strike="noStrike" spc="-1" dirty="0">
                <a:solidFill>
                  <a:srgbClr val="FF0000"/>
                </a:solidFill>
                <a:latin typeface="Calibri"/>
                <a:ea typeface="DejaVu Sans"/>
              </a:rPr>
              <a:t> при </a:t>
            </a:r>
            <a:r>
              <a:rPr lang="ru-RU" sz="2800" b="1" i="1" strike="noStrike" spc="-1" dirty="0">
                <a:solidFill>
                  <a:srgbClr val="FF0000"/>
                </a:solidFill>
                <a:latin typeface="Calibri"/>
                <a:ea typeface="DejaVu Sans"/>
              </a:rPr>
              <a:t>травмах </a:t>
            </a:r>
            <a:r>
              <a:rPr lang="ru-RU" sz="2800" b="1" i="1" strike="noStrike" spc="-1" dirty="0" err="1">
                <a:solidFill>
                  <a:srgbClr val="FF0000"/>
                </a:solidFill>
                <a:latin typeface="Calibri"/>
                <a:ea typeface="DejaVu Sans"/>
              </a:rPr>
              <a:t>голови</a:t>
            </a:r>
            <a:r>
              <a:rPr lang="ru-RU" sz="2800" b="1" i="1" strike="noStrike" spc="-1" dirty="0">
                <a:solidFill>
                  <a:srgbClr val="FF0000"/>
                </a:solidFill>
                <a:latin typeface="Calibri"/>
                <a:ea typeface="DejaVu Sans"/>
              </a:rPr>
              <a:t>, </a:t>
            </a:r>
            <a:r>
              <a:rPr lang="ru-RU" sz="2800" b="1" i="1" strike="noStrike" spc="-1" dirty="0" err="1" smtClean="0">
                <a:solidFill>
                  <a:srgbClr val="FF0000"/>
                </a:solidFill>
                <a:latin typeface="Calibri"/>
                <a:ea typeface="DejaVu Sans"/>
              </a:rPr>
              <a:t>шиї</a:t>
            </a:r>
            <a:r>
              <a:rPr lang="ru-RU" sz="2800" b="1" strike="noStrike" spc="-1" dirty="0" smtClean="0">
                <a:solidFill>
                  <a:srgbClr val="FF0000"/>
                </a:solidFill>
                <a:latin typeface="Calibri"/>
                <a:ea typeface="DejaVu Sans"/>
              </a:rPr>
              <a:t>. </a:t>
            </a:r>
            <a:r>
              <a:rPr lang="ru-RU" sz="2800" b="1" strike="noStrike" spc="-1" dirty="0" err="1">
                <a:solidFill>
                  <a:srgbClr val="FF0000"/>
                </a:solidFill>
                <a:latin typeface="Calibri"/>
                <a:ea typeface="DejaVu Sans"/>
              </a:rPr>
              <a:t>Особливості</a:t>
            </a:r>
            <a:r>
              <a:rPr lang="ru-RU" sz="2800" b="1" strike="noStrike" spc="-1" dirty="0">
                <a:solidFill>
                  <a:srgbClr val="FF0000"/>
                </a:solidFill>
                <a:latin typeface="Calibri"/>
                <a:ea typeface="DejaVu Sans"/>
              </a:rPr>
              <a:t> </a:t>
            </a:r>
            <a:r>
              <a:rPr lang="ru-RU" sz="2800" b="1" strike="noStrike" spc="-1" dirty="0" err="1">
                <a:solidFill>
                  <a:srgbClr val="FF0000"/>
                </a:solidFill>
                <a:latin typeface="Calibri"/>
                <a:ea typeface="DejaVu Sans"/>
              </a:rPr>
              <a:t>транспортування</a:t>
            </a:r>
            <a:r>
              <a:rPr lang="ru-RU" sz="2800" b="1" strike="noStrike" spc="-1" dirty="0">
                <a:solidFill>
                  <a:srgbClr val="FF0000"/>
                </a:solidFill>
                <a:latin typeface="Calibri"/>
                <a:ea typeface="DejaVu Sans"/>
              </a:rPr>
              <a:t> та догляду за такими </a:t>
            </a:r>
            <a:r>
              <a:rPr lang="ru-RU" sz="2800" b="1" strike="noStrike" spc="-1" dirty="0" err="1">
                <a:solidFill>
                  <a:srgbClr val="FF0000"/>
                </a:solidFill>
                <a:latin typeface="Calibri"/>
                <a:ea typeface="DejaVu Sans"/>
              </a:rPr>
              <a:t>потерпілими</a:t>
            </a:r>
            <a:endParaRPr lang="ru-RU" sz="2800" b="0" strike="noStrike" spc="-1" dirty="0">
              <a:latin typeface="Arial"/>
            </a:endParaRPr>
          </a:p>
        </p:txBody>
      </p:sp>
      <p:sp>
        <p:nvSpPr>
          <p:cNvPr id="601" name="CustomShape 2"/>
          <p:cNvSpPr/>
          <p:nvPr/>
        </p:nvSpPr>
        <p:spPr>
          <a:xfrm>
            <a:off x="285840" y="1396440"/>
            <a:ext cx="8642880" cy="5060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i="1" strike="noStrike" spc="-1" dirty="0" err="1">
                <a:solidFill>
                  <a:srgbClr val="7030A0"/>
                </a:solidFill>
                <a:latin typeface="Arial"/>
                <a:ea typeface="Times New Roman"/>
              </a:rPr>
              <a:t>Види</a:t>
            </a:r>
            <a:r>
              <a:rPr lang="ru-RU" sz="2400" b="1" i="1" strike="noStrike" spc="-1" dirty="0">
                <a:solidFill>
                  <a:srgbClr val="7030A0"/>
                </a:solidFill>
                <a:latin typeface="Arial"/>
                <a:ea typeface="Times New Roman"/>
              </a:rPr>
              <a:t> травм </a:t>
            </a:r>
            <a:r>
              <a:rPr lang="ru-RU" sz="2400" b="1" i="1" strike="noStrike" spc="-1" dirty="0" err="1">
                <a:solidFill>
                  <a:srgbClr val="7030A0"/>
                </a:solidFill>
                <a:latin typeface="Arial"/>
                <a:ea typeface="Times New Roman"/>
              </a:rPr>
              <a:t>шиї</a:t>
            </a:r>
            <a:r>
              <a:rPr lang="ru-RU" sz="2400" b="1" i="1" strike="noStrike" spc="-1" dirty="0">
                <a:solidFill>
                  <a:srgbClr val="7030A0"/>
                </a:solidFill>
                <a:latin typeface="Arial"/>
                <a:ea typeface="Times New Roman"/>
              </a:rPr>
              <a:t> та хребта:</a:t>
            </a:r>
            <a:endParaRPr lang="ru-RU" sz="2400" b="0" strike="noStrike" spc="-1" dirty="0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333333"/>
              </a:buClr>
              <a:buFont typeface="Symbol"/>
              <a:buChar char=""/>
            </a:pPr>
            <a:r>
              <a:rPr lang="ru-RU" sz="2000" b="0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закриті</a:t>
            </a:r>
            <a:r>
              <a:rPr lang="ru-RU" sz="2000" b="0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та </a:t>
            </a:r>
            <a:r>
              <a:rPr lang="ru-RU" sz="2000" b="0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відкриті</a:t>
            </a:r>
            <a:r>
              <a:rPr lang="ru-RU" sz="2000" b="0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;</a:t>
            </a:r>
            <a:endParaRPr lang="ru-RU" sz="2000" b="0" strike="noStrike" spc="-1" dirty="0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333333"/>
              </a:buClr>
              <a:buFont typeface="Symbol"/>
              <a:buChar char=""/>
            </a:pPr>
            <a:r>
              <a:rPr lang="ru-RU" sz="2000" b="0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проникні</a:t>
            </a:r>
            <a:r>
              <a:rPr lang="ru-RU" sz="2000" b="0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(у </a:t>
            </a:r>
            <a:r>
              <a:rPr lang="ru-RU" sz="2000" b="0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спинномозковий</a:t>
            </a:r>
            <a:r>
              <a:rPr lang="ru-RU" sz="2000" b="0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канал) і </a:t>
            </a:r>
            <a:r>
              <a:rPr lang="ru-RU" sz="2000" b="0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непроникні</a:t>
            </a:r>
            <a:r>
              <a:rPr lang="ru-RU" sz="2000" b="0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;</a:t>
            </a:r>
            <a:endParaRPr lang="ru-RU" sz="2000" b="0" strike="noStrike" spc="-1" dirty="0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333333"/>
              </a:buClr>
              <a:buFont typeface="Symbol"/>
              <a:buChar char=""/>
            </a:pPr>
            <a:r>
              <a:rPr lang="ru-RU" sz="2000" b="0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ускладнені</a:t>
            </a:r>
            <a:r>
              <a:rPr lang="ru-RU" sz="2000" b="0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(травмою спинного </a:t>
            </a:r>
            <a:r>
              <a:rPr lang="ru-RU" sz="2000" b="0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мозку</a:t>
            </a:r>
            <a:r>
              <a:rPr lang="ru-RU" sz="2000" b="0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) та </a:t>
            </a:r>
            <a:r>
              <a:rPr lang="ru-RU" sz="2000" b="0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неускладнені</a:t>
            </a:r>
            <a:r>
              <a:rPr lang="ru-RU" sz="2000" b="0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;</a:t>
            </a:r>
            <a:endParaRPr lang="ru-RU" sz="2000" b="0" strike="noStrike" spc="-1" dirty="0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333333"/>
              </a:buClr>
              <a:buFont typeface="Symbol"/>
              <a:buChar char=""/>
            </a:pPr>
            <a:r>
              <a:rPr lang="ru-RU" sz="2000" b="0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одиничні</a:t>
            </a:r>
            <a:r>
              <a:rPr lang="ru-RU" sz="2000" b="0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та </a:t>
            </a:r>
            <a:r>
              <a:rPr lang="ru-RU" sz="2000" b="0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численні</a:t>
            </a:r>
            <a:r>
              <a:rPr lang="ru-RU" sz="2000" b="0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(</a:t>
            </a:r>
            <a:r>
              <a:rPr lang="ru-RU" sz="2000" b="0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одночасно</a:t>
            </a:r>
            <a:r>
              <a:rPr lang="ru-RU" sz="2000" b="0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ru-RU" sz="2000" b="0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ушкоджені</a:t>
            </a:r>
            <a:r>
              <a:rPr lang="ru-RU" sz="2000" b="0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ru-RU" sz="2000" b="0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декілька</a:t>
            </a:r>
            <a:r>
              <a:rPr lang="ru-RU" sz="2000" b="0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ru-RU" sz="2000" b="0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відділів</a:t>
            </a:r>
            <a:r>
              <a:rPr lang="ru-RU" sz="2000" b="0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хребта).</a:t>
            </a:r>
            <a:endParaRPr lang="ru-RU" sz="20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000" b="0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Серед</a:t>
            </a:r>
            <a:r>
              <a:rPr lang="ru-RU" sz="2000" b="0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ru-RU" sz="2000" b="0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закритих</a:t>
            </a:r>
            <a:r>
              <a:rPr lang="ru-RU" sz="2000" b="0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ru-RU" sz="2000" b="0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уражень</a:t>
            </a:r>
            <a:r>
              <a:rPr lang="ru-RU" sz="2000" b="0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хребта </a:t>
            </a:r>
            <a:r>
              <a:rPr lang="ru-RU" sz="2000" b="0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найчастіше</a:t>
            </a:r>
            <a:r>
              <a:rPr lang="ru-RU" sz="2000" b="0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ru-RU" sz="2000" b="0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трапляються</a:t>
            </a:r>
            <a:r>
              <a:rPr lang="ru-RU" sz="2000" b="0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ru-RU" sz="2000" b="0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компресійні</a:t>
            </a:r>
            <a:r>
              <a:rPr lang="ru-RU" sz="2000" b="0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переломи </a:t>
            </a:r>
            <a:r>
              <a:rPr lang="ru-RU" sz="2000" b="0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тіл</a:t>
            </a:r>
            <a:r>
              <a:rPr lang="ru-RU" sz="2000" b="0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ru-RU" sz="2000" b="0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хребців</a:t>
            </a:r>
            <a:r>
              <a:rPr lang="ru-RU" sz="2000" b="0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грудного та </a:t>
            </a:r>
            <a:r>
              <a:rPr lang="ru-RU" sz="2000" b="0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поперекового</a:t>
            </a:r>
            <a:r>
              <a:rPr lang="ru-RU" sz="2000" b="0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ru-RU" sz="2000" b="0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відділів</a:t>
            </a:r>
            <a:r>
              <a:rPr lang="ru-RU" sz="2000" b="0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.</a:t>
            </a:r>
            <a:r>
              <a:rPr dirty="0"/>
              <a:t/>
            </a:r>
            <a:br>
              <a:rPr dirty="0"/>
            </a:br>
            <a:r>
              <a:rPr lang="ru-RU" sz="2000" b="0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До </a:t>
            </a:r>
            <a:r>
              <a:rPr lang="ru-RU" sz="2000" b="0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ускладнених</a:t>
            </a:r>
            <a:r>
              <a:rPr lang="ru-RU" sz="2000" b="0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ru-RU" sz="2000" b="0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пошкоджень</a:t>
            </a:r>
            <a:r>
              <a:rPr lang="ru-RU" sz="2000" b="0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хребта й </a:t>
            </a:r>
            <a:r>
              <a:rPr lang="ru-RU" sz="2000" b="0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голови</a:t>
            </a:r>
            <a:r>
              <a:rPr lang="ru-RU" sz="2000" b="0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належать травма спинного й головного </a:t>
            </a:r>
            <a:r>
              <a:rPr lang="ru-RU" sz="2000" b="0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мозку</a:t>
            </a:r>
            <a:r>
              <a:rPr lang="ru-RU" sz="2000" b="0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, </a:t>
            </a:r>
            <a:r>
              <a:rPr lang="ru-RU" sz="2000" b="0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що</a:t>
            </a:r>
            <a:r>
              <a:rPr lang="ru-RU" sz="2000" b="0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ru-RU" sz="2000" b="0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проявляється</a:t>
            </a:r>
            <a:r>
              <a:rPr lang="ru-RU" sz="2000" b="0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ru-RU" sz="2000" b="0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непритомністю</a:t>
            </a:r>
            <a:r>
              <a:rPr lang="ru-RU" sz="2000" b="0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, </a:t>
            </a:r>
            <a:r>
              <a:rPr lang="ru-RU" sz="2000" b="0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струсом</a:t>
            </a:r>
            <a:r>
              <a:rPr lang="ru-RU" sz="2000" b="0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, </a:t>
            </a:r>
            <a:r>
              <a:rPr lang="ru-RU" sz="2000" b="0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забиттям</a:t>
            </a:r>
            <a:r>
              <a:rPr lang="ru-RU" sz="2000" b="0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і </a:t>
            </a:r>
            <a:r>
              <a:rPr lang="ru-RU" sz="2000" b="0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здавлюванням</a:t>
            </a:r>
            <a:r>
              <a:rPr lang="ru-RU" sz="2000" b="0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.</a:t>
            </a:r>
            <a:endParaRPr lang="ru-RU" sz="2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dirty="0"/>
              <a:t/>
            </a:r>
            <a:br>
              <a:rPr dirty="0"/>
            </a:br>
            <a:r>
              <a:rPr lang="ru-RU" sz="2400" b="1" strike="noStrike" spc="-1" dirty="0" err="1">
                <a:solidFill>
                  <a:srgbClr val="FF0000"/>
                </a:solidFill>
                <a:latin typeface="Arial"/>
                <a:ea typeface="Times New Roman"/>
              </a:rPr>
              <a:t>Види</a:t>
            </a:r>
            <a:r>
              <a:rPr lang="ru-RU" sz="2400" b="1" strike="noStrike" spc="-1" dirty="0">
                <a:solidFill>
                  <a:srgbClr val="FF0000"/>
                </a:solidFill>
                <a:latin typeface="Arial"/>
                <a:ea typeface="Times New Roman"/>
              </a:rPr>
              <a:t> травм </a:t>
            </a:r>
            <a:r>
              <a:rPr lang="ru-RU" sz="2400" b="1" strike="noStrike" spc="-1" dirty="0" err="1">
                <a:solidFill>
                  <a:srgbClr val="FF0000"/>
                </a:solidFill>
                <a:latin typeface="Arial"/>
                <a:ea typeface="Times New Roman"/>
              </a:rPr>
              <a:t>голови</a:t>
            </a:r>
            <a:r>
              <a:rPr lang="ru-RU" sz="2400" b="1" strike="noStrike" spc="-1" dirty="0">
                <a:solidFill>
                  <a:srgbClr val="FF0000"/>
                </a:solidFill>
                <a:latin typeface="Arial"/>
                <a:ea typeface="Times New Roman"/>
              </a:rPr>
              <a:t>:</a:t>
            </a:r>
            <a:endParaRPr lang="ru-RU" sz="2400" b="0" strike="noStrike" spc="-1" dirty="0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333333"/>
              </a:buClr>
              <a:buFont typeface="Symbol"/>
              <a:buChar char=""/>
            </a:pPr>
            <a:r>
              <a:rPr lang="ru-RU" sz="2000" b="0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закриті</a:t>
            </a:r>
            <a:r>
              <a:rPr lang="ru-RU" sz="2000" b="0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та </a:t>
            </a:r>
            <a:r>
              <a:rPr lang="ru-RU" sz="2000" b="0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відкриті</a:t>
            </a:r>
            <a:r>
              <a:rPr lang="ru-RU" sz="2000" b="0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;</a:t>
            </a:r>
            <a:endParaRPr lang="ru-RU" sz="2000" b="0" strike="noStrike" spc="-1" dirty="0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333333"/>
              </a:buClr>
              <a:buFont typeface="Symbol"/>
              <a:buChar char=""/>
            </a:pPr>
            <a:r>
              <a:rPr lang="ru-RU" sz="2000" b="0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проникні</a:t>
            </a:r>
            <a:r>
              <a:rPr lang="ru-RU" sz="2000" b="0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(</a:t>
            </a:r>
            <a:r>
              <a:rPr lang="ru-RU" sz="2000" b="0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порушення</a:t>
            </a:r>
            <a:r>
              <a:rPr lang="ru-RU" sz="2000" b="0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ru-RU" sz="2000" b="0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цілостності</a:t>
            </a:r>
            <a:r>
              <a:rPr lang="ru-RU" sz="2000" b="0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ru-RU" sz="2000" b="0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черепної</a:t>
            </a:r>
            <a:r>
              <a:rPr lang="ru-RU" sz="2000" b="0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коробки) та </a:t>
            </a:r>
            <a:r>
              <a:rPr lang="ru-RU" sz="2000" b="0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непроникні</a:t>
            </a:r>
            <a:r>
              <a:rPr lang="ru-RU" sz="2000" b="0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;</a:t>
            </a:r>
            <a:endParaRPr lang="ru-RU" sz="2000" b="0" strike="noStrike" spc="-1" dirty="0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333333"/>
              </a:buClr>
              <a:buFont typeface="Symbol"/>
              <a:buChar char=""/>
            </a:pPr>
            <a:r>
              <a:rPr lang="ru-RU" sz="2000" b="0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ускладнені</a:t>
            </a:r>
            <a:r>
              <a:rPr lang="ru-RU" sz="2000" b="0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(травмою головного </a:t>
            </a:r>
            <a:r>
              <a:rPr lang="ru-RU" sz="2000" b="0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мозку</a:t>
            </a:r>
            <a:r>
              <a:rPr lang="ru-RU" sz="2000" b="0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, </a:t>
            </a:r>
            <a:r>
              <a:rPr lang="ru-RU" sz="2000" b="0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крововиливами</a:t>
            </a:r>
            <a:r>
              <a:rPr lang="ru-RU" sz="2000" b="0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в </a:t>
            </a:r>
            <a:r>
              <a:rPr lang="ru-RU" sz="2000" b="0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оболонки</a:t>
            </a:r>
            <a:r>
              <a:rPr lang="ru-RU" sz="2000" b="0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ru-RU" sz="2000" b="0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мозку</a:t>
            </a:r>
            <a:r>
              <a:rPr lang="ru-RU" sz="2000" b="0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) та </a:t>
            </a:r>
            <a:r>
              <a:rPr lang="ru-RU" sz="2000" b="0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неускладнені</a:t>
            </a:r>
            <a:r>
              <a:rPr lang="ru-RU" sz="2000" b="0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.</a:t>
            </a:r>
            <a:endParaRPr lang="ru-RU" sz="20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Відділи хребта: анатомія, функції, особливості та типові порушення -  Остеопат Степан Плат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52" y="381621"/>
            <a:ext cx="8746377" cy="583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3584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9397" y="335846"/>
            <a:ext cx="811369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err="1">
                <a:solidFill>
                  <a:srgbClr val="FF0000"/>
                </a:solidFill>
              </a:rPr>
              <a:t>Травми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solidFill>
                  <a:srgbClr val="FF0000"/>
                </a:solidFill>
              </a:rPr>
              <a:t>шийного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solidFill>
                  <a:srgbClr val="FF0000"/>
                </a:solidFill>
              </a:rPr>
              <a:t>відділу</a:t>
            </a:r>
            <a:r>
              <a:rPr lang="ru-RU" sz="2800" b="1" dirty="0">
                <a:solidFill>
                  <a:srgbClr val="FF0000"/>
                </a:solidFill>
              </a:rPr>
              <a:t> хребта</a:t>
            </a:r>
          </a:p>
          <a:p>
            <a:pPr algn="just"/>
            <a:r>
              <a:rPr lang="ru-RU" sz="2000" b="1" dirty="0" err="1"/>
              <a:t>Травми</a:t>
            </a:r>
            <a:r>
              <a:rPr lang="ru-RU" sz="2000" b="1" dirty="0"/>
              <a:t> </a:t>
            </a:r>
            <a:r>
              <a:rPr lang="ru-RU" sz="2000" b="1" dirty="0" err="1"/>
              <a:t>шийного</a:t>
            </a:r>
            <a:r>
              <a:rPr lang="ru-RU" sz="2000" b="1" dirty="0"/>
              <a:t> </a:t>
            </a:r>
            <a:r>
              <a:rPr lang="ru-RU" sz="2000" b="1" dirty="0" err="1"/>
              <a:t>відділу</a:t>
            </a:r>
            <a:r>
              <a:rPr lang="ru-RU" sz="2000" b="1" dirty="0"/>
              <a:t> є </a:t>
            </a:r>
            <a:r>
              <a:rPr lang="ru-RU" sz="2000" b="1" dirty="0" err="1"/>
              <a:t>найбільш</a:t>
            </a:r>
            <a:r>
              <a:rPr lang="ru-RU" sz="2000" b="1" dirty="0"/>
              <a:t> </a:t>
            </a:r>
            <a:r>
              <a:rPr lang="ru-RU" sz="2000" b="1" dirty="0" err="1"/>
              <a:t>небезпечними</a:t>
            </a:r>
            <a:r>
              <a:rPr lang="ru-RU" sz="2000" b="1" dirty="0"/>
              <a:t> через </a:t>
            </a:r>
            <a:r>
              <a:rPr lang="ru-RU" sz="2000" b="1" dirty="0" err="1"/>
              <a:t>близькість</a:t>
            </a:r>
            <a:r>
              <a:rPr lang="ru-RU" sz="2000" b="1" dirty="0"/>
              <a:t> до </a:t>
            </a:r>
            <a:r>
              <a:rPr lang="ru-RU" sz="2000" b="1" dirty="0" err="1"/>
              <a:t>стовбура</a:t>
            </a:r>
            <a:r>
              <a:rPr lang="ru-RU" sz="2000" b="1" dirty="0"/>
              <a:t> головного </a:t>
            </a:r>
            <a:r>
              <a:rPr lang="ru-RU" sz="2000" b="1" dirty="0" err="1"/>
              <a:t>мозку</a:t>
            </a:r>
            <a:r>
              <a:rPr lang="ru-RU" sz="2000" b="1" dirty="0"/>
              <a:t> та </a:t>
            </a:r>
            <a:r>
              <a:rPr lang="ru-RU" sz="2000" b="1" dirty="0" err="1"/>
              <a:t>центрів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регулюють</a:t>
            </a:r>
            <a:r>
              <a:rPr lang="ru-RU" sz="2000" b="1" dirty="0"/>
              <a:t> </a:t>
            </a:r>
            <a:r>
              <a:rPr lang="ru-RU" sz="2000" b="1" dirty="0" err="1"/>
              <a:t>життєво</a:t>
            </a:r>
            <a:r>
              <a:rPr lang="ru-RU" sz="2000" b="1" dirty="0"/>
              <a:t> </a:t>
            </a:r>
            <a:r>
              <a:rPr lang="ru-RU" sz="2000" b="1" dirty="0" err="1"/>
              <a:t>важливі</a:t>
            </a:r>
            <a:r>
              <a:rPr lang="ru-RU" sz="2000" b="1" dirty="0"/>
              <a:t> </a:t>
            </a:r>
            <a:r>
              <a:rPr lang="ru-RU" sz="2000" b="1" dirty="0" err="1"/>
              <a:t>функції</a:t>
            </a:r>
            <a:r>
              <a:rPr lang="ru-RU" sz="2000" b="1" dirty="0"/>
              <a:t> (</a:t>
            </a:r>
            <a:r>
              <a:rPr lang="ru-RU" sz="2000" b="1" dirty="0" err="1"/>
              <a:t>дихання</a:t>
            </a:r>
            <a:r>
              <a:rPr lang="ru-RU" sz="2000" b="1" dirty="0"/>
              <a:t> і </a:t>
            </a:r>
            <a:r>
              <a:rPr lang="ru-RU" sz="2000" b="1" dirty="0" err="1"/>
              <a:t>кровообіг</a:t>
            </a:r>
            <a:r>
              <a:rPr lang="ru-RU" sz="2000" b="1" dirty="0"/>
              <a:t>).</a:t>
            </a:r>
          </a:p>
          <a:p>
            <a:pPr algn="just"/>
            <a:r>
              <a:rPr lang="ru-RU" sz="2000" b="1" dirty="0">
                <a:solidFill>
                  <a:srgbClr val="0070C0"/>
                </a:solidFill>
              </a:rPr>
              <a:t>1. </a:t>
            </a:r>
            <a:r>
              <a:rPr lang="ru-RU" sz="2000" b="1" dirty="0" err="1">
                <a:solidFill>
                  <a:srgbClr val="0070C0"/>
                </a:solidFill>
              </a:rPr>
              <a:t>Механізми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err="1">
                <a:solidFill>
                  <a:srgbClr val="0070C0"/>
                </a:solidFill>
              </a:rPr>
              <a:t>виникнення</a:t>
            </a:r>
            <a:r>
              <a:rPr lang="ru-RU" sz="2000" b="1" dirty="0">
                <a:solidFill>
                  <a:srgbClr val="0070C0"/>
                </a:solidFill>
              </a:rPr>
              <a:t> травм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1" dirty="0" err="1">
                <a:solidFill>
                  <a:srgbClr val="0070C0"/>
                </a:solidFill>
              </a:rPr>
              <a:t>Пірнання</a:t>
            </a:r>
            <a:r>
              <a:rPr lang="ru-RU" sz="2000" b="1" dirty="0">
                <a:solidFill>
                  <a:srgbClr val="0070C0"/>
                </a:solidFill>
              </a:rPr>
              <a:t> у воду</a:t>
            </a:r>
            <a:r>
              <a:rPr lang="ru-RU" sz="2000" b="1" dirty="0"/>
              <a:t>: удар головою об дно в </a:t>
            </a:r>
            <a:r>
              <a:rPr lang="ru-RU" sz="2000" b="1" dirty="0" err="1"/>
              <a:t>невідомому</a:t>
            </a:r>
            <a:r>
              <a:rPr lang="ru-RU" sz="2000" b="1" dirty="0"/>
              <a:t> </a:t>
            </a:r>
            <a:r>
              <a:rPr lang="ru-RU" sz="2000" b="1" dirty="0" err="1"/>
              <a:t>місці</a:t>
            </a:r>
            <a:r>
              <a:rPr lang="ru-RU" sz="2000" b="1" dirty="0"/>
              <a:t> (</a:t>
            </a:r>
            <a:r>
              <a:rPr lang="ru-RU" sz="2000" b="1" dirty="0" err="1"/>
              <a:t>найчастіша</a:t>
            </a:r>
            <a:r>
              <a:rPr lang="ru-RU" sz="2000" b="1" dirty="0"/>
              <a:t> причина </a:t>
            </a:r>
            <a:r>
              <a:rPr lang="ru-RU" sz="2000" b="1" dirty="0" err="1"/>
              <a:t>ушкоджень</a:t>
            </a:r>
            <a:r>
              <a:rPr lang="ru-RU" sz="2000" b="1" dirty="0"/>
              <a:t> спинного </a:t>
            </a:r>
            <a:r>
              <a:rPr lang="ru-RU" sz="2000" b="1" dirty="0" err="1"/>
              <a:t>мозку</a:t>
            </a:r>
            <a:r>
              <a:rPr lang="ru-RU" sz="2000" b="1" dirty="0"/>
              <a:t> у </a:t>
            </a:r>
            <a:r>
              <a:rPr lang="ru-RU" sz="2000" b="1" dirty="0" err="1"/>
              <a:t>молодих</a:t>
            </a:r>
            <a:r>
              <a:rPr lang="ru-RU" sz="2000" b="1" dirty="0"/>
              <a:t> людей).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70C0"/>
                </a:solidFill>
              </a:rPr>
              <a:t>Пряма травма</a:t>
            </a:r>
            <a:r>
              <a:rPr lang="ru-RU" sz="2000" b="1" dirty="0"/>
              <a:t>: </a:t>
            </a:r>
            <a:r>
              <a:rPr lang="ru-RU" sz="2000" b="1" dirty="0" err="1"/>
              <a:t>падіння</a:t>
            </a:r>
            <a:r>
              <a:rPr lang="ru-RU" sz="2000" b="1" dirty="0"/>
              <a:t> </a:t>
            </a:r>
            <a:r>
              <a:rPr lang="ru-RU" sz="2000" b="1" dirty="0" err="1"/>
              <a:t>важких</a:t>
            </a:r>
            <a:r>
              <a:rPr lang="ru-RU" sz="2000" b="1" dirty="0"/>
              <a:t> </a:t>
            </a:r>
            <a:r>
              <a:rPr lang="ru-RU" sz="2000" b="1" dirty="0" err="1"/>
              <a:t>предметів</a:t>
            </a:r>
            <a:r>
              <a:rPr lang="ru-RU" sz="2000" b="1" dirty="0"/>
              <a:t> на голову </a:t>
            </a:r>
            <a:r>
              <a:rPr lang="ru-RU" sz="2000" b="1" dirty="0" err="1"/>
              <a:t>або</a:t>
            </a:r>
            <a:r>
              <a:rPr lang="ru-RU" sz="2000" b="1" dirty="0"/>
              <a:t> </a:t>
            </a:r>
            <a:r>
              <a:rPr lang="ru-RU" sz="2000" b="1" dirty="0" err="1"/>
              <a:t>шию</a:t>
            </a:r>
            <a:r>
              <a:rPr lang="ru-RU" sz="2000" b="1" dirty="0"/>
              <a:t> (</a:t>
            </a:r>
            <a:r>
              <a:rPr lang="ru-RU" sz="2000" b="1" dirty="0" err="1"/>
              <a:t>наприклад</a:t>
            </a:r>
            <a:r>
              <a:rPr lang="ru-RU" sz="2000" b="1" dirty="0"/>
              <a:t>, </a:t>
            </a:r>
            <a:r>
              <a:rPr lang="ru-RU" sz="2000" b="1" dirty="0" err="1"/>
              <a:t>снігових</a:t>
            </a:r>
            <a:r>
              <a:rPr lang="ru-RU" sz="2000" b="1" dirty="0"/>
              <a:t> </a:t>
            </a:r>
            <a:r>
              <a:rPr lang="ru-RU" sz="2000" b="1" dirty="0" err="1"/>
              <a:t>мас</a:t>
            </a:r>
            <a:r>
              <a:rPr lang="ru-RU" sz="2000" b="1" dirty="0"/>
              <a:t>, </a:t>
            </a:r>
            <a:r>
              <a:rPr lang="ru-RU" sz="2000" b="1" dirty="0" err="1"/>
              <a:t>будівельних</a:t>
            </a:r>
            <a:r>
              <a:rPr lang="ru-RU" sz="2000" b="1" dirty="0"/>
              <a:t> </a:t>
            </a:r>
            <a:r>
              <a:rPr lang="ru-RU" sz="2000" b="1" dirty="0" err="1"/>
              <a:t>конструкцій</a:t>
            </a:r>
            <a:r>
              <a:rPr lang="ru-RU" sz="2000" b="1" dirty="0"/>
              <a:t>).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70C0"/>
                </a:solidFill>
              </a:rPr>
              <a:t>«</a:t>
            </a:r>
            <a:r>
              <a:rPr lang="ru-RU" sz="2000" b="1" dirty="0" err="1">
                <a:solidFill>
                  <a:srgbClr val="0070C0"/>
                </a:solidFill>
              </a:rPr>
              <a:t>Хлистова</a:t>
            </a:r>
            <a:r>
              <a:rPr lang="ru-RU" sz="2000" b="1" dirty="0">
                <a:solidFill>
                  <a:srgbClr val="0070C0"/>
                </a:solidFill>
              </a:rPr>
              <a:t>» травма (при ДТП):</a:t>
            </a:r>
            <a:r>
              <a:rPr lang="ru-RU" sz="2000" b="1" dirty="0"/>
              <a:t> </a:t>
            </a:r>
            <a:r>
              <a:rPr lang="ru-RU" sz="2000" b="1" dirty="0" err="1"/>
              <a:t>виникає</a:t>
            </a:r>
            <a:r>
              <a:rPr lang="ru-RU" sz="2000" b="1" dirty="0"/>
              <a:t> при </a:t>
            </a:r>
            <a:r>
              <a:rPr lang="ru-RU" sz="2000" b="1" dirty="0" err="1"/>
              <a:t>раптовому</a:t>
            </a:r>
            <a:r>
              <a:rPr lang="ru-RU" sz="2000" b="1" dirty="0"/>
              <a:t> </a:t>
            </a:r>
            <a:r>
              <a:rPr lang="ru-RU" sz="2000" b="1" dirty="0" err="1"/>
              <a:t>ударі</a:t>
            </a:r>
            <a:r>
              <a:rPr lang="ru-RU" sz="2000" b="1" dirty="0"/>
              <a:t> </a:t>
            </a:r>
            <a:r>
              <a:rPr lang="ru-RU" sz="2000" b="1" dirty="0" err="1"/>
              <a:t>автомобіля</a:t>
            </a:r>
            <a:r>
              <a:rPr lang="ru-RU" sz="2000" b="1" dirty="0"/>
              <a:t> </a:t>
            </a:r>
            <a:r>
              <a:rPr lang="ru-RU" sz="2000" b="1" dirty="0" err="1"/>
              <a:t>ззаду</a:t>
            </a:r>
            <a:r>
              <a:rPr lang="ru-RU" sz="2000" b="1" dirty="0"/>
              <a:t>. Голова </a:t>
            </a:r>
            <a:r>
              <a:rPr lang="ru-RU" sz="2000" b="1" dirty="0" err="1"/>
              <a:t>пасажира</a:t>
            </a:r>
            <a:r>
              <a:rPr lang="ru-RU" sz="2000" b="1" dirty="0"/>
              <a:t> (</a:t>
            </a:r>
            <a:r>
              <a:rPr lang="ru-RU" sz="2000" b="1" dirty="0" err="1"/>
              <a:t>навіть</a:t>
            </a:r>
            <a:r>
              <a:rPr lang="ru-RU" sz="2000" b="1" dirty="0"/>
              <a:t> </a:t>
            </a:r>
            <a:r>
              <a:rPr lang="ru-RU" sz="2000" b="1" dirty="0" err="1"/>
              <a:t>пристебнутого</a:t>
            </a:r>
            <a:r>
              <a:rPr lang="ru-RU" sz="2000" b="1" dirty="0"/>
              <a:t> </a:t>
            </a:r>
            <a:r>
              <a:rPr lang="ru-RU" sz="2000" b="1" dirty="0" err="1"/>
              <a:t>паском</a:t>
            </a:r>
            <a:r>
              <a:rPr lang="ru-RU" sz="2000" b="1" dirty="0"/>
              <a:t> </a:t>
            </a:r>
            <a:r>
              <a:rPr lang="ru-RU" sz="2000" b="1" dirty="0" err="1"/>
              <a:t>безпеки</a:t>
            </a:r>
            <a:r>
              <a:rPr lang="ru-RU" sz="2000" b="1" dirty="0"/>
              <a:t>) </a:t>
            </a:r>
            <a:r>
              <a:rPr lang="ru-RU" sz="2000" b="1" dirty="0" err="1"/>
              <a:t>різко</a:t>
            </a:r>
            <a:r>
              <a:rPr lang="ru-RU" sz="2000" b="1" dirty="0"/>
              <a:t> </a:t>
            </a:r>
            <a:r>
              <a:rPr lang="ru-RU" sz="2000" b="1" dirty="0" err="1"/>
              <a:t>відкидається</a:t>
            </a:r>
            <a:r>
              <a:rPr lang="ru-RU" sz="2000" b="1" dirty="0"/>
              <a:t> назад,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призводить</a:t>
            </a:r>
            <a:r>
              <a:rPr lang="ru-RU" sz="2000" b="1" dirty="0"/>
              <a:t> до критичного </a:t>
            </a:r>
            <a:r>
              <a:rPr lang="ru-RU" sz="2000" b="1" dirty="0" err="1"/>
              <a:t>перерозгинання</a:t>
            </a:r>
            <a:r>
              <a:rPr lang="ru-RU" sz="2000" b="1" dirty="0"/>
              <a:t> </a:t>
            </a:r>
            <a:r>
              <a:rPr lang="ru-RU" sz="2000" b="1" dirty="0" err="1"/>
              <a:t>шийного</a:t>
            </a:r>
            <a:r>
              <a:rPr lang="ru-RU" sz="2000" b="1" dirty="0"/>
              <a:t> </a:t>
            </a:r>
            <a:r>
              <a:rPr lang="ru-RU" sz="2000" b="1" dirty="0" err="1"/>
              <a:t>відділу</a:t>
            </a:r>
            <a:r>
              <a:rPr lang="ru-RU" sz="2000" b="1" dirty="0"/>
              <a:t> хребта.</a:t>
            </a:r>
          </a:p>
        </p:txBody>
      </p:sp>
    </p:spTree>
    <p:extLst>
      <p:ext uri="{BB962C8B-B14F-4D97-AF65-F5344CB8AC3E}">
        <p14:creationId xmlns:p14="http://schemas.microsoft.com/office/powerpoint/2010/main" val="12637929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1215" y="257576"/>
            <a:ext cx="7907629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70C0"/>
                </a:solidFill>
              </a:rPr>
              <a:t>2. </a:t>
            </a:r>
            <a:r>
              <a:rPr lang="ru-RU" b="1" dirty="0" err="1">
                <a:solidFill>
                  <a:srgbClr val="0070C0"/>
                </a:solidFill>
              </a:rPr>
              <a:t>Клінічні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ознаки</a:t>
            </a:r>
            <a:endParaRPr lang="ru-RU" b="1" dirty="0">
              <a:solidFill>
                <a:srgbClr val="0070C0"/>
              </a:solidFill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dirty="0" err="1">
                <a:solidFill>
                  <a:srgbClr val="0070C0"/>
                </a:solidFill>
              </a:rPr>
              <a:t>Місцеві</a:t>
            </a:r>
            <a:r>
              <a:rPr lang="ru-RU" b="1" dirty="0">
                <a:solidFill>
                  <a:srgbClr val="0070C0"/>
                </a:solidFill>
              </a:rPr>
              <a:t> прояви: </a:t>
            </a:r>
            <a:r>
              <a:rPr lang="ru-RU" b="1" dirty="0" err="1"/>
              <a:t>різкий</a:t>
            </a:r>
            <a:r>
              <a:rPr lang="ru-RU" b="1" dirty="0"/>
              <a:t>, </a:t>
            </a:r>
            <a:r>
              <a:rPr lang="ru-RU" b="1" dirty="0" err="1"/>
              <a:t>нестерпний</a:t>
            </a:r>
            <a:r>
              <a:rPr lang="ru-RU" b="1" dirty="0"/>
              <a:t> </a:t>
            </a:r>
            <a:r>
              <a:rPr lang="ru-RU" b="1" dirty="0" err="1"/>
              <a:t>біль</a:t>
            </a:r>
            <a:r>
              <a:rPr lang="ru-RU" b="1" dirty="0"/>
              <a:t> у </a:t>
            </a:r>
            <a:r>
              <a:rPr lang="ru-RU" b="1" dirty="0" err="1"/>
              <a:t>ділянці</a:t>
            </a:r>
            <a:r>
              <a:rPr lang="ru-RU" b="1" dirty="0"/>
              <a:t> </a:t>
            </a:r>
            <a:r>
              <a:rPr lang="ru-RU" b="1" dirty="0" err="1"/>
              <a:t>шиї</a:t>
            </a:r>
            <a:r>
              <a:rPr lang="ru-RU" b="1" dirty="0"/>
              <a:t>, локальна </a:t>
            </a:r>
            <a:r>
              <a:rPr lang="ru-RU" b="1" dirty="0" err="1"/>
              <a:t>припухлість</a:t>
            </a:r>
            <a:r>
              <a:rPr lang="ru-RU" b="1" dirty="0"/>
              <a:t> </a:t>
            </a:r>
            <a:r>
              <a:rPr lang="ru-RU" b="1" dirty="0" err="1"/>
              <a:t>або</a:t>
            </a:r>
            <a:r>
              <a:rPr lang="ru-RU" b="1" dirty="0"/>
              <a:t> </a:t>
            </a:r>
            <a:r>
              <a:rPr lang="ru-RU" b="1" dirty="0" err="1"/>
              <a:t>деформація</a:t>
            </a:r>
            <a:r>
              <a:rPr lang="ru-RU" b="1" dirty="0"/>
              <a:t> хребта.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dirty="0" err="1">
                <a:solidFill>
                  <a:srgbClr val="0070C0"/>
                </a:solidFill>
              </a:rPr>
              <a:t>Неврологічні</a:t>
            </a:r>
            <a:r>
              <a:rPr lang="ru-RU" b="1" dirty="0">
                <a:solidFill>
                  <a:srgbClr val="0070C0"/>
                </a:solidFill>
              </a:rPr>
              <a:t> прояви</a:t>
            </a:r>
            <a:r>
              <a:rPr lang="ru-RU" b="1" dirty="0"/>
              <a:t>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b="1" dirty="0" err="1">
                <a:solidFill>
                  <a:srgbClr val="0070C0"/>
                </a:solidFill>
              </a:rPr>
              <a:t>Параліч</a:t>
            </a:r>
            <a:r>
              <a:rPr lang="ru-RU" b="1" dirty="0">
                <a:solidFill>
                  <a:srgbClr val="0070C0"/>
                </a:solidFill>
              </a:rPr>
              <a:t>: </a:t>
            </a:r>
            <a:r>
              <a:rPr lang="ru-RU" b="1" dirty="0" err="1"/>
              <a:t>втрата</a:t>
            </a:r>
            <a:r>
              <a:rPr lang="ru-RU" b="1" dirty="0"/>
              <a:t> </a:t>
            </a:r>
            <a:r>
              <a:rPr lang="ru-RU" b="1" dirty="0" err="1"/>
              <a:t>рухливості</a:t>
            </a:r>
            <a:r>
              <a:rPr lang="ru-RU" b="1" dirty="0"/>
              <a:t> </a:t>
            </a:r>
            <a:r>
              <a:rPr lang="ru-RU" b="1" dirty="0" err="1"/>
              <a:t>кінцівок</a:t>
            </a:r>
            <a:r>
              <a:rPr lang="ru-RU" b="1" dirty="0"/>
              <a:t>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b="1" dirty="0" err="1">
                <a:solidFill>
                  <a:srgbClr val="0070C0"/>
                </a:solidFill>
              </a:rPr>
              <a:t>Дихальні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розлади</a:t>
            </a:r>
            <a:r>
              <a:rPr lang="ru-RU" b="1" dirty="0"/>
              <a:t>: </a:t>
            </a:r>
            <a:r>
              <a:rPr lang="ru-RU" b="1" dirty="0" err="1"/>
              <a:t>параліч</a:t>
            </a:r>
            <a:r>
              <a:rPr lang="ru-RU" b="1" dirty="0"/>
              <a:t> </a:t>
            </a:r>
            <a:r>
              <a:rPr lang="ru-RU" b="1" dirty="0" err="1"/>
              <a:t>дихальних</a:t>
            </a:r>
            <a:r>
              <a:rPr lang="ru-RU" b="1" dirty="0"/>
              <a:t> </a:t>
            </a:r>
            <a:r>
              <a:rPr lang="ru-RU" b="1" dirty="0" err="1"/>
              <a:t>м'язів</a:t>
            </a:r>
            <a:r>
              <a:rPr lang="ru-RU" b="1" dirty="0"/>
              <a:t> </a:t>
            </a:r>
            <a:r>
              <a:rPr lang="ru-RU" b="1" dirty="0" err="1"/>
              <a:t>призводить</a:t>
            </a:r>
            <a:r>
              <a:rPr lang="ru-RU" b="1" dirty="0"/>
              <a:t> до переходу на </a:t>
            </a:r>
            <a:r>
              <a:rPr lang="ru-RU" b="1" dirty="0" err="1"/>
              <a:t>виключно</a:t>
            </a:r>
            <a:r>
              <a:rPr lang="ru-RU" b="1" dirty="0"/>
              <a:t> </a:t>
            </a:r>
            <a:r>
              <a:rPr lang="ru-RU" b="1" dirty="0" err="1"/>
              <a:t>діафрагмальне</a:t>
            </a:r>
            <a:r>
              <a:rPr lang="ru-RU" b="1" dirty="0"/>
              <a:t> </a:t>
            </a:r>
            <a:r>
              <a:rPr lang="ru-RU" b="1" dirty="0" err="1"/>
              <a:t>дихання</a:t>
            </a:r>
            <a:r>
              <a:rPr lang="ru-RU" b="1" dirty="0"/>
              <a:t>, яке </a:t>
            </a:r>
            <a:r>
              <a:rPr lang="ru-RU" b="1" dirty="0" err="1"/>
              <a:t>швидко</a:t>
            </a:r>
            <a:r>
              <a:rPr lang="ru-RU" b="1" dirty="0"/>
              <a:t> </a:t>
            </a:r>
            <a:r>
              <a:rPr lang="ru-RU" b="1" dirty="0" err="1"/>
              <a:t>виснажується</a:t>
            </a:r>
            <a:r>
              <a:rPr lang="ru-RU" b="1" dirty="0"/>
              <a:t>, </a:t>
            </a:r>
            <a:r>
              <a:rPr lang="ru-RU" b="1" dirty="0" err="1"/>
              <a:t>спричиняючи</a:t>
            </a:r>
            <a:r>
              <a:rPr lang="ru-RU" b="1" dirty="0"/>
              <a:t> </a:t>
            </a:r>
            <a:r>
              <a:rPr lang="ru-RU" b="1" dirty="0" err="1"/>
              <a:t>гостру</a:t>
            </a:r>
            <a:r>
              <a:rPr lang="ru-RU" b="1" dirty="0"/>
              <a:t> </a:t>
            </a:r>
            <a:r>
              <a:rPr lang="ru-RU" b="1" dirty="0" err="1"/>
              <a:t>дихальну</a:t>
            </a:r>
            <a:r>
              <a:rPr lang="ru-RU" b="1" dirty="0"/>
              <a:t> </a:t>
            </a:r>
            <a:r>
              <a:rPr lang="ru-RU" b="1" dirty="0" err="1"/>
              <a:t>недостатність</a:t>
            </a:r>
            <a:r>
              <a:rPr lang="ru-RU" b="1" dirty="0"/>
              <a:t>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b="1" dirty="0" err="1">
                <a:solidFill>
                  <a:srgbClr val="0070C0"/>
                </a:solidFill>
              </a:rPr>
              <a:t>Висхідний</a:t>
            </a:r>
            <a:r>
              <a:rPr lang="ru-RU" b="1" dirty="0">
                <a:solidFill>
                  <a:srgbClr val="0070C0"/>
                </a:solidFill>
              </a:rPr>
              <a:t> набряк</a:t>
            </a:r>
            <a:r>
              <a:rPr lang="ru-RU" b="1" dirty="0"/>
              <a:t>: </a:t>
            </a:r>
            <a:r>
              <a:rPr lang="ru-RU" b="1" dirty="0" err="1"/>
              <a:t>пошкодження</a:t>
            </a:r>
            <a:r>
              <a:rPr lang="ru-RU" b="1" dirty="0"/>
              <a:t> спинного </a:t>
            </a:r>
            <a:r>
              <a:rPr lang="ru-RU" b="1" dirty="0" err="1"/>
              <a:t>мозку</a:t>
            </a:r>
            <a:r>
              <a:rPr lang="ru-RU" b="1" dirty="0"/>
              <a:t> </a:t>
            </a:r>
            <a:r>
              <a:rPr lang="ru-RU" b="1" dirty="0" err="1"/>
              <a:t>супроводжується</a:t>
            </a:r>
            <a:r>
              <a:rPr lang="ru-RU" b="1" dirty="0"/>
              <a:t> </a:t>
            </a:r>
            <a:r>
              <a:rPr lang="ru-RU" b="1" dirty="0" err="1"/>
              <a:t>набряком</a:t>
            </a:r>
            <a:r>
              <a:rPr lang="ru-RU" b="1" dirty="0"/>
              <a:t>, </a:t>
            </a:r>
            <a:r>
              <a:rPr lang="ru-RU" b="1" dirty="0" err="1"/>
              <a:t>який</a:t>
            </a:r>
            <a:r>
              <a:rPr lang="ru-RU" b="1" dirty="0"/>
              <a:t> </a:t>
            </a:r>
            <a:r>
              <a:rPr lang="ru-RU" b="1" dirty="0" err="1"/>
              <a:t>стрімко</a:t>
            </a:r>
            <a:r>
              <a:rPr lang="ru-RU" b="1" dirty="0"/>
              <a:t> </a:t>
            </a:r>
            <a:r>
              <a:rPr lang="ru-RU" b="1" dirty="0" err="1"/>
              <a:t>поширюється</a:t>
            </a:r>
            <a:r>
              <a:rPr lang="ru-RU" b="1" dirty="0"/>
              <a:t> на </a:t>
            </a:r>
            <a:r>
              <a:rPr lang="ru-RU" b="1" dirty="0" err="1"/>
              <a:t>стовбур</a:t>
            </a:r>
            <a:r>
              <a:rPr lang="ru-RU" b="1" dirty="0"/>
              <a:t> головного </a:t>
            </a:r>
            <a:r>
              <a:rPr lang="ru-RU" b="1" dirty="0" err="1"/>
              <a:t>мозку</a:t>
            </a:r>
            <a:r>
              <a:rPr lang="ru-RU" b="1" dirty="0" smtClean="0"/>
              <a:t>.</a:t>
            </a:r>
          </a:p>
          <a:p>
            <a:pPr algn="just"/>
            <a:r>
              <a:rPr lang="ru-RU" b="1" dirty="0">
                <a:solidFill>
                  <a:srgbClr val="0070C0"/>
                </a:solidFill>
              </a:rPr>
              <a:t>3. </a:t>
            </a:r>
            <a:r>
              <a:rPr lang="ru-RU" b="1" dirty="0" err="1">
                <a:solidFill>
                  <a:srgbClr val="0070C0"/>
                </a:solidFill>
              </a:rPr>
              <a:t>Життєві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ризики</a:t>
            </a:r>
            <a:endParaRPr lang="ru-RU" b="1" dirty="0">
              <a:solidFill>
                <a:srgbClr val="0070C0"/>
              </a:solidFill>
            </a:endParaRPr>
          </a:p>
          <a:p>
            <a:pPr algn="just"/>
            <a:r>
              <a:rPr lang="ru-RU" b="1" dirty="0" err="1"/>
              <a:t>Параліч</a:t>
            </a:r>
            <a:r>
              <a:rPr lang="ru-RU" b="1" dirty="0"/>
              <a:t> </a:t>
            </a:r>
            <a:r>
              <a:rPr lang="ru-RU" b="1" dirty="0" err="1"/>
              <a:t>нервових</a:t>
            </a:r>
            <a:r>
              <a:rPr lang="ru-RU" b="1" dirty="0"/>
              <a:t> </a:t>
            </a:r>
            <a:r>
              <a:rPr lang="ru-RU" b="1" dirty="0" err="1"/>
              <a:t>центрів</a:t>
            </a:r>
            <a:r>
              <a:rPr lang="ru-RU" b="1" dirty="0"/>
              <a:t> у </a:t>
            </a:r>
            <a:r>
              <a:rPr lang="ru-RU" b="1" dirty="0" err="1"/>
              <a:t>стовбурі</a:t>
            </a:r>
            <a:r>
              <a:rPr lang="ru-RU" b="1" dirty="0"/>
              <a:t> головного </a:t>
            </a:r>
            <a:r>
              <a:rPr lang="ru-RU" b="1" dirty="0" err="1"/>
              <a:t>мозку</a:t>
            </a:r>
            <a:r>
              <a:rPr lang="ru-RU" b="1" dirty="0"/>
              <a:t>, </a:t>
            </a:r>
            <a:r>
              <a:rPr lang="ru-RU" b="1" dirty="0" err="1"/>
              <a:t>які</a:t>
            </a:r>
            <a:r>
              <a:rPr lang="ru-RU" b="1" dirty="0"/>
              <a:t> </a:t>
            </a:r>
            <a:r>
              <a:rPr lang="ru-RU" b="1" dirty="0" err="1"/>
              <a:t>контролюють</a:t>
            </a:r>
            <a:r>
              <a:rPr lang="ru-RU" b="1" dirty="0"/>
              <a:t> роботу </a:t>
            </a:r>
            <a:r>
              <a:rPr lang="ru-RU" b="1" dirty="0" err="1"/>
              <a:t>серця</a:t>
            </a:r>
            <a:r>
              <a:rPr lang="ru-RU" b="1" dirty="0"/>
              <a:t> та </a:t>
            </a:r>
            <a:r>
              <a:rPr lang="ru-RU" b="1" dirty="0" err="1"/>
              <a:t>дихання</a:t>
            </a:r>
            <a:r>
              <a:rPr lang="ru-RU" b="1" dirty="0"/>
              <a:t>, є </a:t>
            </a:r>
            <a:r>
              <a:rPr lang="ru-RU" b="1" dirty="0" err="1"/>
              <a:t>критичним</a:t>
            </a:r>
            <a:r>
              <a:rPr lang="ru-RU" b="1" dirty="0"/>
              <a:t> станом. Без </a:t>
            </a:r>
            <a:r>
              <a:rPr lang="ru-RU" b="1" dirty="0" err="1"/>
              <a:t>негайної</a:t>
            </a:r>
            <a:r>
              <a:rPr lang="ru-RU" b="1" dirty="0"/>
              <a:t> </a:t>
            </a:r>
            <a:r>
              <a:rPr lang="ru-RU" b="1" dirty="0" err="1"/>
              <a:t>стабілізації</a:t>
            </a:r>
            <a:r>
              <a:rPr lang="ru-RU" b="1" dirty="0"/>
              <a:t> хребта та </a:t>
            </a:r>
            <a:r>
              <a:rPr lang="ru-RU" b="1" dirty="0" err="1"/>
              <a:t>забезпечення</a:t>
            </a:r>
            <a:r>
              <a:rPr lang="ru-RU" b="1" dirty="0"/>
              <a:t> </a:t>
            </a:r>
            <a:r>
              <a:rPr lang="ru-RU" b="1" dirty="0" err="1"/>
              <a:t>підтримки</a:t>
            </a:r>
            <a:r>
              <a:rPr lang="ru-RU" b="1" dirty="0"/>
              <a:t> </a:t>
            </a:r>
            <a:r>
              <a:rPr lang="ru-RU" b="1" dirty="0" err="1"/>
              <a:t>дихання</a:t>
            </a:r>
            <a:r>
              <a:rPr lang="ru-RU" b="1" dirty="0"/>
              <a:t>, </a:t>
            </a:r>
            <a:r>
              <a:rPr lang="ru-RU" b="1" dirty="0" err="1"/>
              <a:t>такі</a:t>
            </a:r>
            <a:r>
              <a:rPr lang="ru-RU" b="1" dirty="0"/>
              <a:t> </a:t>
            </a:r>
            <a:r>
              <a:rPr lang="ru-RU" b="1" dirty="0" err="1"/>
              <a:t>травми</a:t>
            </a:r>
            <a:r>
              <a:rPr lang="ru-RU" b="1" dirty="0"/>
              <a:t> у </a:t>
            </a:r>
            <a:r>
              <a:rPr lang="ru-RU" b="1" dirty="0" err="1"/>
              <a:t>переважній</a:t>
            </a:r>
            <a:r>
              <a:rPr lang="ru-RU" b="1" dirty="0"/>
              <a:t> </a:t>
            </a:r>
            <a:r>
              <a:rPr lang="ru-RU" b="1" dirty="0" err="1"/>
              <a:t>більшості</a:t>
            </a:r>
            <a:r>
              <a:rPr lang="ru-RU" b="1" dirty="0"/>
              <a:t> </a:t>
            </a:r>
            <a:r>
              <a:rPr lang="ru-RU" b="1" dirty="0" err="1"/>
              <a:t>випадків</a:t>
            </a:r>
            <a:r>
              <a:rPr lang="ru-RU" b="1" dirty="0"/>
              <a:t> </a:t>
            </a:r>
            <a:r>
              <a:rPr lang="ru-RU" b="1" dirty="0" err="1"/>
              <a:t>призводять</a:t>
            </a:r>
            <a:r>
              <a:rPr lang="ru-RU" b="1" dirty="0"/>
              <a:t> до летального результату.</a:t>
            </a:r>
          </a:p>
          <a:p>
            <a:pPr lvl="1" algn="just"/>
            <a:r>
              <a:rPr lang="ru-RU" b="1" dirty="0" err="1">
                <a:solidFill>
                  <a:srgbClr val="0070C0"/>
                </a:solidFill>
              </a:rPr>
              <a:t>Важливо</a:t>
            </a:r>
            <a:r>
              <a:rPr lang="ru-RU" b="1" dirty="0">
                <a:solidFill>
                  <a:srgbClr val="0070C0"/>
                </a:solidFill>
              </a:rPr>
              <a:t>: </a:t>
            </a:r>
            <a:r>
              <a:rPr lang="ru-RU" b="1" dirty="0"/>
              <a:t>При будь-</a:t>
            </a:r>
            <a:r>
              <a:rPr lang="ru-RU" b="1" dirty="0" err="1"/>
              <a:t>якій</a:t>
            </a:r>
            <a:r>
              <a:rPr lang="ru-RU" b="1" dirty="0"/>
              <a:t> </a:t>
            </a:r>
            <a:r>
              <a:rPr lang="ru-RU" b="1" dirty="0" err="1"/>
              <a:t>підозрі</a:t>
            </a:r>
            <a:r>
              <a:rPr lang="ru-RU" b="1" dirty="0"/>
              <a:t> на травму </a:t>
            </a:r>
            <a:r>
              <a:rPr lang="ru-RU" b="1" dirty="0" err="1"/>
              <a:t>шийного</a:t>
            </a:r>
            <a:r>
              <a:rPr lang="ru-RU" b="1" dirty="0"/>
              <a:t> </a:t>
            </a:r>
            <a:r>
              <a:rPr lang="ru-RU" b="1" dirty="0" err="1"/>
              <a:t>відділу</a:t>
            </a:r>
            <a:r>
              <a:rPr lang="ru-RU" b="1" dirty="0"/>
              <a:t> хребта </a:t>
            </a:r>
            <a:r>
              <a:rPr lang="ru-RU" b="1" dirty="0" err="1"/>
              <a:t>суворо</a:t>
            </a:r>
            <a:r>
              <a:rPr lang="ru-RU" b="1" dirty="0"/>
              <a:t> заборонено </a:t>
            </a:r>
            <a:r>
              <a:rPr lang="ru-RU" b="1" dirty="0" err="1"/>
              <a:t>змінювати</a:t>
            </a:r>
            <a:r>
              <a:rPr lang="ru-RU" b="1" dirty="0"/>
              <a:t> </a:t>
            </a:r>
            <a:r>
              <a:rPr lang="ru-RU" b="1" dirty="0" err="1"/>
              <a:t>положення</a:t>
            </a:r>
            <a:r>
              <a:rPr lang="ru-RU" b="1" dirty="0"/>
              <a:t> </a:t>
            </a:r>
            <a:r>
              <a:rPr lang="ru-RU" b="1" dirty="0" err="1"/>
              <a:t>голови</a:t>
            </a:r>
            <a:r>
              <a:rPr lang="ru-RU" b="1" dirty="0"/>
              <a:t> </a:t>
            </a:r>
            <a:r>
              <a:rPr lang="ru-RU" b="1" dirty="0" err="1"/>
              <a:t>постраждалого</a:t>
            </a:r>
            <a:r>
              <a:rPr lang="ru-RU" b="1" dirty="0"/>
              <a:t> </a:t>
            </a:r>
            <a:r>
              <a:rPr lang="ru-RU" b="1" dirty="0" err="1"/>
              <a:t>або</a:t>
            </a:r>
            <a:r>
              <a:rPr lang="ru-RU" b="1" dirty="0"/>
              <a:t> </a:t>
            </a:r>
            <a:r>
              <a:rPr lang="ru-RU" b="1" dirty="0" err="1"/>
              <a:t>намагатися</a:t>
            </a:r>
            <a:r>
              <a:rPr lang="ru-RU" b="1" dirty="0"/>
              <a:t> «</a:t>
            </a:r>
            <a:r>
              <a:rPr lang="ru-RU" b="1" dirty="0" err="1"/>
              <a:t>вправити</a:t>
            </a:r>
            <a:r>
              <a:rPr lang="ru-RU" b="1" dirty="0"/>
              <a:t>» </a:t>
            </a:r>
            <a:r>
              <a:rPr lang="ru-RU" b="1" dirty="0" err="1"/>
              <a:t>шию</a:t>
            </a:r>
            <a:r>
              <a:rPr lang="ru-RU" b="1" dirty="0"/>
              <a:t>. </a:t>
            </a:r>
            <a:r>
              <a:rPr lang="ru-RU" b="1" dirty="0" err="1"/>
              <a:t>Транспортування</a:t>
            </a:r>
            <a:r>
              <a:rPr lang="ru-RU" b="1" dirty="0"/>
              <a:t> </a:t>
            </a:r>
            <a:r>
              <a:rPr lang="ru-RU" b="1" dirty="0" err="1"/>
              <a:t>здійснюється</a:t>
            </a:r>
            <a:r>
              <a:rPr lang="ru-RU" b="1" dirty="0"/>
              <a:t> </a:t>
            </a:r>
            <a:r>
              <a:rPr lang="ru-RU" b="1" dirty="0" err="1"/>
              <a:t>виключно</a:t>
            </a:r>
            <a:r>
              <a:rPr lang="ru-RU" b="1" dirty="0"/>
              <a:t> на </a:t>
            </a:r>
            <a:r>
              <a:rPr lang="ru-RU" b="1" dirty="0" err="1"/>
              <a:t>твердій</a:t>
            </a:r>
            <a:r>
              <a:rPr lang="ru-RU" b="1" dirty="0"/>
              <a:t> </a:t>
            </a:r>
            <a:r>
              <a:rPr lang="ru-RU" b="1" dirty="0" err="1"/>
              <a:t>поверхні</a:t>
            </a:r>
            <a:r>
              <a:rPr lang="ru-RU" b="1" dirty="0"/>
              <a:t> з </a:t>
            </a:r>
            <a:r>
              <a:rPr lang="ru-RU" b="1" dirty="0" err="1"/>
              <a:t>фіксацією</a:t>
            </a:r>
            <a:r>
              <a:rPr lang="ru-RU" b="1" dirty="0"/>
              <a:t> </a:t>
            </a:r>
            <a:r>
              <a:rPr lang="ru-RU" b="1" dirty="0" err="1"/>
              <a:t>шийного</a:t>
            </a:r>
            <a:r>
              <a:rPr lang="ru-RU" b="1" dirty="0"/>
              <a:t> </a:t>
            </a:r>
            <a:r>
              <a:rPr lang="ru-RU" b="1" dirty="0" err="1"/>
              <a:t>відділу</a:t>
            </a:r>
            <a:r>
              <a:rPr lang="ru-RU" b="1" dirty="0"/>
              <a:t> </a:t>
            </a:r>
            <a:r>
              <a:rPr lang="ru-RU" b="1" dirty="0" err="1"/>
              <a:t>комірцем</a:t>
            </a:r>
            <a:r>
              <a:rPr lang="ru-RU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978265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6365" y="425003"/>
            <a:ext cx="8242479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err="1">
                <a:solidFill>
                  <a:srgbClr val="FF0000"/>
                </a:solidFill>
              </a:rPr>
              <a:t>Травми</a:t>
            </a:r>
            <a:r>
              <a:rPr lang="ru-RU" sz="2400" b="1" dirty="0">
                <a:solidFill>
                  <a:srgbClr val="FF0000"/>
                </a:solidFill>
              </a:rPr>
              <a:t> грудного та </a:t>
            </a:r>
            <a:r>
              <a:rPr lang="ru-RU" sz="2400" b="1" dirty="0" err="1">
                <a:solidFill>
                  <a:srgbClr val="FF0000"/>
                </a:solidFill>
              </a:rPr>
              <a:t>поперекового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відділів</a:t>
            </a:r>
            <a:r>
              <a:rPr lang="ru-RU" sz="2400" b="1" dirty="0">
                <a:solidFill>
                  <a:srgbClr val="FF0000"/>
                </a:solidFill>
              </a:rPr>
              <a:t> хребта</a:t>
            </a:r>
          </a:p>
          <a:p>
            <a:pPr algn="just"/>
            <a:r>
              <a:rPr lang="ru-RU" b="1" dirty="0" err="1"/>
              <a:t>Пошкодження</a:t>
            </a:r>
            <a:r>
              <a:rPr lang="ru-RU" b="1" dirty="0"/>
              <a:t> в </a:t>
            </a:r>
            <a:r>
              <a:rPr lang="ru-RU" b="1" dirty="0" err="1"/>
              <a:t>цих</a:t>
            </a:r>
            <a:r>
              <a:rPr lang="ru-RU" b="1" dirty="0"/>
              <a:t> </a:t>
            </a:r>
            <a:r>
              <a:rPr lang="ru-RU" b="1" dirty="0" err="1"/>
              <a:t>відділах</a:t>
            </a:r>
            <a:r>
              <a:rPr lang="ru-RU" b="1" dirty="0"/>
              <a:t> </a:t>
            </a:r>
            <a:r>
              <a:rPr lang="ru-RU" b="1" dirty="0" err="1"/>
              <a:t>найчастіше</a:t>
            </a:r>
            <a:r>
              <a:rPr lang="ru-RU" b="1" dirty="0"/>
              <a:t> є </a:t>
            </a:r>
            <a:r>
              <a:rPr lang="ru-RU" b="1" dirty="0" err="1"/>
              <a:t>наслідком</a:t>
            </a:r>
            <a:r>
              <a:rPr lang="ru-RU" b="1" dirty="0"/>
              <a:t> </a:t>
            </a:r>
            <a:r>
              <a:rPr lang="ru-RU" b="1" dirty="0" err="1"/>
              <a:t>високої</a:t>
            </a:r>
            <a:r>
              <a:rPr lang="ru-RU" b="1" dirty="0"/>
              <a:t> </a:t>
            </a:r>
            <a:r>
              <a:rPr lang="ru-RU" b="1" dirty="0" err="1"/>
              <a:t>енергії</a:t>
            </a:r>
            <a:r>
              <a:rPr lang="ru-RU" b="1" dirty="0"/>
              <a:t> </a:t>
            </a:r>
            <a:r>
              <a:rPr lang="ru-RU" b="1" dirty="0" err="1"/>
              <a:t>впливу</a:t>
            </a:r>
            <a:r>
              <a:rPr lang="ru-RU" b="1" dirty="0"/>
              <a:t> та </a:t>
            </a:r>
            <a:r>
              <a:rPr lang="ru-RU" b="1" dirty="0" err="1"/>
              <a:t>несуть</a:t>
            </a:r>
            <a:r>
              <a:rPr lang="ru-RU" b="1" dirty="0"/>
              <a:t> </a:t>
            </a:r>
            <a:r>
              <a:rPr lang="ru-RU" b="1" dirty="0" err="1"/>
              <a:t>ризик</a:t>
            </a:r>
            <a:r>
              <a:rPr lang="ru-RU" b="1" dirty="0"/>
              <a:t> </a:t>
            </a:r>
            <a:r>
              <a:rPr lang="ru-RU" b="1" dirty="0" err="1"/>
              <a:t>серйозних</a:t>
            </a:r>
            <a:r>
              <a:rPr lang="ru-RU" b="1" dirty="0"/>
              <a:t> </a:t>
            </a:r>
            <a:r>
              <a:rPr lang="ru-RU" b="1" dirty="0" err="1"/>
              <a:t>неврологічних</a:t>
            </a:r>
            <a:r>
              <a:rPr lang="ru-RU" b="1" dirty="0"/>
              <a:t> </a:t>
            </a:r>
            <a:r>
              <a:rPr lang="ru-RU" b="1" dirty="0" err="1"/>
              <a:t>наслідків</a:t>
            </a:r>
            <a:r>
              <a:rPr lang="ru-RU" b="1" dirty="0"/>
              <a:t>.</a:t>
            </a:r>
          </a:p>
          <a:p>
            <a:pPr algn="just"/>
            <a:r>
              <a:rPr lang="ru-RU" b="1" dirty="0">
                <a:solidFill>
                  <a:srgbClr val="0070C0"/>
                </a:solidFill>
              </a:rPr>
              <a:t>1. </a:t>
            </a:r>
            <a:r>
              <a:rPr lang="ru-RU" b="1" dirty="0" err="1">
                <a:solidFill>
                  <a:srgbClr val="0070C0"/>
                </a:solidFill>
              </a:rPr>
              <a:t>Механізми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виникнення</a:t>
            </a:r>
            <a:r>
              <a:rPr lang="ru-RU" b="1" dirty="0">
                <a:solidFill>
                  <a:srgbClr val="0070C0"/>
                </a:solidFill>
              </a:rPr>
              <a:t> травм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70C0"/>
                </a:solidFill>
              </a:rPr>
              <a:t>ДТП</a:t>
            </a:r>
            <a:r>
              <a:rPr lang="ru-RU" b="1" dirty="0"/>
              <a:t>: </a:t>
            </a:r>
            <a:r>
              <a:rPr lang="ru-RU" b="1" dirty="0" err="1"/>
              <a:t>наїзд</a:t>
            </a:r>
            <a:r>
              <a:rPr lang="ru-RU" b="1" dirty="0"/>
              <a:t> </a:t>
            </a:r>
            <a:r>
              <a:rPr lang="ru-RU" b="1" dirty="0" err="1"/>
              <a:t>автомобіля</a:t>
            </a:r>
            <a:r>
              <a:rPr lang="ru-RU" b="1" dirty="0"/>
              <a:t> на </a:t>
            </a:r>
            <a:r>
              <a:rPr lang="ru-RU" b="1" dirty="0" err="1"/>
              <a:t>пішохода</a:t>
            </a:r>
            <a:r>
              <a:rPr lang="ru-RU" b="1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70C0"/>
                </a:solidFill>
              </a:rPr>
              <a:t>Вертикальна травма: </a:t>
            </a:r>
            <a:r>
              <a:rPr lang="ru-RU" b="1" dirty="0" err="1"/>
              <a:t>падіння</a:t>
            </a:r>
            <a:r>
              <a:rPr lang="ru-RU" b="1" dirty="0"/>
              <a:t> з </a:t>
            </a:r>
            <a:r>
              <a:rPr lang="ru-RU" b="1" dirty="0" err="1"/>
              <a:t>висоти</a:t>
            </a:r>
            <a:r>
              <a:rPr lang="ru-RU" b="1" dirty="0"/>
              <a:t> на ноги (</a:t>
            </a:r>
            <a:r>
              <a:rPr lang="ru-RU" b="1" dirty="0" err="1"/>
              <a:t>або</a:t>
            </a:r>
            <a:r>
              <a:rPr lang="ru-RU" b="1" dirty="0"/>
              <a:t> </a:t>
            </a:r>
            <a:r>
              <a:rPr lang="ru-RU" b="1" dirty="0" err="1"/>
              <a:t>сідниці</a:t>
            </a:r>
            <a:r>
              <a:rPr lang="ru-RU" b="1" dirty="0"/>
              <a:t>). У </a:t>
            </a:r>
            <a:r>
              <a:rPr lang="ru-RU" b="1" dirty="0" err="1"/>
              <a:t>цей</a:t>
            </a:r>
            <a:r>
              <a:rPr lang="ru-RU" b="1" dirty="0"/>
              <a:t> момент </a:t>
            </a:r>
            <a:r>
              <a:rPr lang="ru-RU" b="1" dirty="0" err="1"/>
              <a:t>хребці</a:t>
            </a:r>
            <a:r>
              <a:rPr lang="ru-RU" b="1" dirty="0"/>
              <a:t> </a:t>
            </a:r>
            <a:r>
              <a:rPr lang="ru-RU" b="1" dirty="0" err="1"/>
              <a:t>між</a:t>
            </a:r>
            <a:r>
              <a:rPr lang="ru-RU" b="1" dirty="0"/>
              <a:t> </a:t>
            </a:r>
            <a:r>
              <a:rPr lang="ru-RU" b="1" dirty="0" err="1"/>
              <a:t>грудним</a:t>
            </a:r>
            <a:r>
              <a:rPr lang="ru-RU" b="1" dirty="0"/>
              <a:t> та </a:t>
            </a:r>
            <a:r>
              <a:rPr lang="ru-RU" b="1" dirty="0" err="1"/>
              <a:t>поперековим</a:t>
            </a:r>
            <a:r>
              <a:rPr lang="ru-RU" b="1" dirty="0"/>
              <a:t> </a:t>
            </a:r>
            <a:r>
              <a:rPr lang="ru-RU" b="1" dirty="0" err="1"/>
              <a:t>відділами</a:t>
            </a:r>
            <a:r>
              <a:rPr lang="ru-RU" b="1" dirty="0"/>
              <a:t> </a:t>
            </a:r>
            <a:r>
              <a:rPr lang="ru-RU" b="1" dirty="0" err="1"/>
              <a:t>різко</a:t>
            </a:r>
            <a:r>
              <a:rPr lang="ru-RU" b="1" dirty="0"/>
              <a:t> </a:t>
            </a:r>
            <a:r>
              <a:rPr lang="ru-RU" b="1" dirty="0" err="1"/>
              <a:t>стискаються</a:t>
            </a:r>
            <a:r>
              <a:rPr lang="ru-RU" b="1" dirty="0"/>
              <a:t>, </a:t>
            </a:r>
            <a:r>
              <a:rPr lang="ru-RU" b="1" dirty="0" err="1"/>
              <a:t>що</a:t>
            </a:r>
            <a:r>
              <a:rPr lang="ru-RU" b="1" dirty="0"/>
              <a:t> </a:t>
            </a:r>
            <a:r>
              <a:rPr lang="ru-RU" b="1" dirty="0" err="1"/>
              <a:t>призводить</a:t>
            </a:r>
            <a:r>
              <a:rPr lang="ru-RU" b="1" dirty="0"/>
              <a:t> до </a:t>
            </a:r>
            <a:r>
              <a:rPr lang="ru-RU" b="1" dirty="0" err="1"/>
              <a:t>компресійного</a:t>
            </a:r>
            <a:r>
              <a:rPr lang="ru-RU" b="1" dirty="0"/>
              <a:t> перелому (</a:t>
            </a:r>
            <a:r>
              <a:rPr lang="ru-RU" b="1" dirty="0" err="1"/>
              <a:t>сплющення</a:t>
            </a:r>
            <a:r>
              <a:rPr lang="ru-RU" b="1" dirty="0"/>
              <a:t> </a:t>
            </a:r>
            <a:r>
              <a:rPr lang="ru-RU" b="1" dirty="0" err="1"/>
              <a:t>тіл</a:t>
            </a:r>
            <a:r>
              <a:rPr lang="ru-RU" b="1" dirty="0"/>
              <a:t> </a:t>
            </a:r>
            <a:r>
              <a:rPr lang="ru-RU" b="1" dirty="0" err="1"/>
              <a:t>хребців</a:t>
            </a:r>
            <a:r>
              <a:rPr lang="ru-RU" b="1" dirty="0" smtClean="0"/>
              <a:t>).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uk-UA" b="1" dirty="0" smtClean="0"/>
          </a:p>
          <a:p>
            <a:pPr algn="just"/>
            <a:r>
              <a:rPr lang="ru-RU" b="1" dirty="0" smtClean="0">
                <a:solidFill>
                  <a:srgbClr val="0070C0"/>
                </a:solidFill>
              </a:rPr>
              <a:t>2. </a:t>
            </a:r>
            <a:r>
              <a:rPr lang="ru-RU" b="1" dirty="0" err="1" smtClean="0">
                <a:solidFill>
                  <a:srgbClr val="0070C0"/>
                </a:solidFill>
              </a:rPr>
              <a:t>Патофізіологія</a:t>
            </a:r>
            <a:r>
              <a:rPr lang="ru-RU" b="1" dirty="0" smtClean="0">
                <a:solidFill>
                  <a:srgbClr val="0070C0"/>
                </a:solidFill>
              </a:rPr>
              <a:t> та </a:t>
            </a:r>
            <a:r>
              <a:rPr lang="ru-RU" b="1" dirty="0" err="1" smtClean="0">
                <a:solidFill>
                  <a:srgbClr val="0070C0"/>
                </a:solidFill>
              </a:rPr>
              <a:t>ускладнення</a:t>
            </a:r>
            <a:endParaRPr lang="ru-RU" b="1" dirty="0" smtClean="0">
              <a:solidFill>
                <a:srgbClr val="0070C0"/>
              </a:solidFill>
            </a:endParaRPr>
          </a:p>
          <a:p>
            <a:pPr algn="just"/>
            <a:r>
              <a:rPr lang="ru-RU" b="1" dirty="0" smtClean="0"/>
              <a:t>Переломи </a:t>
            </a:r>
            <a:r>
              <a:rPr lang="ru-RU" b="1" dirty="0" err="1" smtClean="0"/>
              <a:t>дужок</a:t>
            </a:r>
            <a:r>
              <a:rPr lang="ru-RU" b="1" dirty="0" smtClean="0"/>
              <a:t> та </a:t>
            </a:r>
            <a:r>
              <a:rPr lang="ru-RU" b="1" dirty="0" err="1" smtClean="0"/>
              <a:t>відростків</a:t>
            </a:r>
            <a:r>
              <a:rPr lang="ru-RU" b="1" dirty="0" smtClean="0"/>
              <a:t> </a:t>
            </a:r>
            <a:r>
              <a:rPr lang="ru-RU" b="1" dirty="0" err="1" smtClean="0"/>
              <a:t>хребців</a:t>
            </a:r>
            <a:r>
              <a:rPr lang="ru-RU" b="1" dirty="0" smtClean="0"/>
              <a:t> часто </a:t>
            </a:r>
            <a:r>
              <a:rPr lang="ru-RU" b="1" dirty="0" err="1" smtClean="0"/>
              <a:t>супроводжуються</a:t>
            </a:r>
            <a:r>
              <a:rPr lang="ru-RU" b="1" dirty="0" smtClean="0"/>
              <a:t> </a:t>
            </a:r>
            <a:r>
              <a:rPr lang="ru-RU" b="1" dirty="0" err="1" smtClean="0"/>
              <a:t>утворенням</a:t>
            </a:r>
            <a:r>
              <a:rPr lang="ru-RU" b="1" dirty="0" smtClean="0"/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гематоми</a:t>
            </a:r>
            <a:r>
              <a:rPr lang="ru-RU" b="1" dirty="0" smtClean="0"/>
              <a:t> у хребтовому </a:t>
            </a:r>
            <a:r>
              <a:rPr lang="ru-RU" b="1" dirty="0" err="1" smtClean="0"/>
              <a:t>каналі</a:t>
            </a:r>
            <a:r>
              <a:rPr lang="ru-RU" b="1" dirty="0" smtClean="0"/>
              <a:t>. Вона чинить </a:t>
            </a:r>
            <a:r>
              <a:rPr lang="ru-RU" b="1" dirty="0" err="1" smtClean="0"/>
              <a:t>механічний</a:t>
            </a:r>
            <a:r>
              <a:rPr lang="ru-RU" b="1" dirty="0" smtClean="0"/>
              <a:t> </a:t>
            </a:r>
            <a:r>
              <a:rPr lang="ru-RU" b="1" dirty="0" err="1" smtClean="0"/>
              <a:t>тиск</a:t>
            </a:r>
            <a:r>
              <a:rPr lang="ru-RU" b="1" dirty="0" smtClean="0"/>
              <a:t> на </a:t>
            </a:r>
            <a:r>
              <a:rPr lang="ru-RU" b="1" dirty="0" err="1" smtClean="0"/>
              <a:t>спинний</a:t>
            </a:r>
            <a:r>
              <a:rPr lang="ru-RU" b="1" dirty="0" smtClean="0"/>
              <a:t> </a:t>
            </a:r>
            <a:r>
              <a:rPr lang="ru-RU" b="1" dirty="0" err="1" smtClean="0"/>
              <a:t>мозок</a:t>
            </a:r>
            <a:r>
              <a:rPr lang="ru-RU" b="1" dirty="0" smtClean="0"/>
              <a:t>, </a:t>
            </a:r>
            <a:r>
              <a:rPr lang="ru-RU" b="1" dirty="0" err="1" smtClean="0"/>
              <a:t>що</a:t>
            </a:r>
            <a:r>
              <a:rPr lang="ru-RU" b="1" dirty="0" smtClean="0"/>
              <a:t> </a:t>
            </a:r>
            <a:r>
              <a:rPr lang="ru-RU" b="1" dirty="0" err="1" smtClean="0"/>
              <a:t>спричиняє</a:t>
            </a:r>
            <a:r>
              <a:rPr lang="ru-RU" b="1" dirty="0" smtClean="0"/>
              <a:t>:</a:t>
            </a:r>
          </a:p>
          <a:p>
            <a:pPr algn="just"/>
            <a:r>
              <a:rPr lang="ru-RU" b="1" dirty="0" err="1" smtClean="0">
                <a:solidFill>
                  <a:srgbClr val="0070C0"/>
                </a:solidFill>
              </a:rPr>
              <a:t>Сенсорні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розлади</a:t>
            </a:r>
            <a:r>
              <a:rPr lang="ru-RU" b="1" dirty="0"/>
              <a:t>: </a:t>
            </a:r>
            <a:r>
              <a:rPr lang="ru-RU" b="1" dirty="0" err="1"/>
              <a:t>втрата</a:t>
            </a:r>
            <a:r>
              <a:rPr lang="ru-RU" b="1" dirty="0"/>
              <a:t> </a:t>
            </a:r>
            <a:r>
              <a:rPr lang="ru-RU" b="1" dirty="0" err="1"/>
              <a:t>чутливості</a:t>
            </a:r>
            <a:r>
              <a:rPr lang="ru-RU" b="1" dirty="0"/>
              <a:t> </a:t>
            </a:r>
            <a:r>
              <a:rPr lang="ru-RU" b="1" dirty="0" err="1"/>
              <a:t>нижче</a:t>
            </a:r>
            <a:r>
              <a:rPr lang="ru-RU" b="1" dirty="0"/>
              <a:t> </a:t>
            </a:r>
            <a:r>
              <a:rPr lang="ru-RU" b="1" dirty="0" err="1"/>
              <a:t>рівня</a:t>
            </a:r>
            <a:r>
              <a:rPr lang="ru-RU" b="1" dirty="0"/>
              <a:t> </a:t>
            </a:r>
            <a:r>
              <a:rPr lang="ru-RU" b="1" dirty="0" err="1"/>
              <a:t>пошкодження</a:t>
            </a:r>
            <a:r>
              <a:rPr lang="ru-RU" b="1" dirty="0"/>
              <a:t>.</a:t>
            </a:r>
          </a:p>
          <a:p>
            <a:pPr algn="just"/>
            <a:r>
              <a:rPr lang="ru-RU" b="1" dirty="0" err="1">
                <a:solidFill>
                  <a:srgbClr val="0070C0"/>
                </a:solidFill>
              </a:rPr>
              <a:t>Рухові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порушення</a:t>
            </a:r>
            <a:r>
              <a:rPr lang="ru-RU" b="1" dirty="0"/>
              <a:t>: парез </a:t>
            </a:r>
            <a:r>
              <a:rPr lang="ru-RU" b="1" dirty="0" err="1"/>
              <a:t>або</a:t>
            </a:r>
            <a:r>
              <a:rPr lang="ru-RU" b="1" dirty="0"/>
              <a:t> </a:t>
            </a:r>
            <a:r>
              <a:rPr lang="ru-RU" b="1" dirty="0" err="1"/>
              <a:t>повна</a:t>
            </a:r>
            <a:r>
              <a:rPr lang="ru-RU" b="1" dirty="0"/>
              <a:t> </a:t>
            </a:r>
            <a:r>
              <a:rPr lang="ru-RU" b="1" dirty="0" err="1"/>
              <a:t>втрата</a:t>
            </a:r>
            <a:r>
              <a:rPr lang="ru-RU" b="1" dirty="0"/>
              <a:t> </a:t>
            </a:r>
            <a:r>
              <a:rPr lang="ru-RU" b="1" dirty="0" err="1"/>
              <a:t>рухів</a:t>
            </a:r>
            <a:r>
              <a:rPr lang="ru-RU" b="1" dirty="0"/>
              <a:t> у </a:t>
            </a:r>
            <a:r>
              <a:rPr lang="ru-RU" b="1" dirty="0" err="1"/>
              <a:t>нижніх</a:t>
            </a:r>
            <a:r>
              <a:rPr lang="ru-RU" b="1" dirty="0"/>
              <a:t> </a:t>
            </a:r>
            <a:r>
              <a:rPr lang="ru-RU" b="1" dirty="0" err="1"/>
              <a:t>кінцівках</a:t>
            </a:r>
            <a:r>
              <a:rPr lang="ru-RU" b="1" dirty="0"/>
              <a:t>.</a:t>
            </a:r>
          </a:p>
          <a:p>
            <a:pPr algn="just"/>
            <a:r>
              <a:rPr lang="ru-RU" b="1" dirty="0" err="1">
                <a:solidFill>
                  <a:srgbClr val="0070C0"/>
                </a:solidFill>
              </a:rPr>
              <a:t>Дисфункцію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тазових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органів</a:t>
            </a:r>
            <a:r>
              <a:rPr lang="ru-RU" b="1" dirty="0"/>
              <a:t>: </a:t>
            </a:r>
            <a:r>
              <a:rPr lang="ru-RU" b="1" dirty="0" err="1"/>
              <a:t>затримка</a:t>
            </a:r>
            <a:r>
              <a:rPr lang="ru-RU" b="1" dirty="0"/>
              <a:t> </a:t>
            </a:r>
            <a:r>
              <a:rPr lang="ru-RU" b="1" dirty="0" err="1"/>
              <a:t>сечовиділення</a:t>
            </a:r>
            <a:r>
              <a:rPr lang="ru-RU" b="1" dirty="0"/>
              <a:t> (</a:t>
            </a:r>
            <a:r>
              <a:rPr lang="ru-RU" b="1" dirty="0" err="1"/>
              <a:t>або</a:t>
            </a:r>
            <a:r>
              <a:rPr lang="ru-RU" b="1" dirty="0"/>
              <a:t> </a:t>
            </a:r>
            <a:r>
              <a:rPr lang="ru-RU" b="1" dirty="0" err="1"/>
              <a:t>нетримання</a:t>
            </a:r>
            <a:r>
              <a:rPr lang="ru-RU" b="1" dirty="0"/>
              <a:t>) та парез (</a:t>
            </a:r>
            <a:r>
              <a:rPr lang="ru-RU" b="1" dirty="0" err="1"/>
              <a:t>параліч</a:t>
            </a:r>
            <a:r>
              <a:rPr lang="ru-RU" b="1" dirty="0"/>
              <a:t>) </a:t>
            </a:r>
            <a:r>
              <a:rPr lang="ru-RU" b="1" dirty="0" err="1"/>
              <a:t>кишківника</a:t>
            </a:r>
            <a:r>
              <a:rPr lang="ru-RU" b="1" dirty="0"/>
              <a:t>.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337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0761" y="553792"/>
            <a:ext cx="82296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FF0000"/>
                </a:solidFill>
              </a:rPr>
              <a:t>3. </a:t>
            </a:r>
            <a:r>
              <a:rPr lang="ru-RU" sz="2400" b="1" dirty="0" err="1">
                <a:solidFill>
                  <a:srgbClr val="FF0000"/>
                </a:solidFill>
              </a:rPr>
              <a:t>Ризик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вторинного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пошкодження</a:t>
            </a:r>
            <a:endParaRPr lang="ru-RU" sz="2400" b="1" dirty="0">
              <a:solidFill>
                <a:srgbClr val="FF0000"/>
              </a:solidFill>
            </a:endParaRPr>
          </a:p>
          <a:p>
            <a:pPr algn="just"/>
            <a:r>
              <a:rPr lang="ru-RU" sz="2000" b="1" dirty="0" err="1"/>
              <a:t>Важливо</a:t>
            </a:r>
            <a:r>
              <a:rPr lang="ru-RU" sz="2000" b="1" dirty="0"/>
              <a:t> </a:t>
            </a:r>
            <a:r>
              <a:rPr lang="ru-RU" sz="2000" b="1" dirty="0" err="1"/>
              <a:t>розуміти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при </a:t>
            </a:r>
            <a:r>
              <a:rPr lang="ru-RU" sz="2000" b="1" dirty="0" err="1"/>
              <a:t>стабільних</a:t>
            </a:r>
            <a:r>
              <a:rPr lang="ru-RU" sz="2000" b="1" dirty="0"/>
              <a:t> переломах </a:t>
            </a:r>
            <a:r>
              <a:rPr lang="ru-RU" sz="2000" b="1" dirty="0" err="1"/>
              <a:t>тіл</a:t>
            </a:r>
            <a:r>
              <a:rPr lang="ru-RU" sz="2000" b="1" dirty="0"/>
              <a:t> </a:t>
            </a:r>
            <a:r>
              <a:rPr lang="ru-RU" sz="2000" b="1" dirty="0" err="1"/>
              <a:t>хребців</a:t>
            </a:r>
            <a:r>
              <a:rPr lang="ru-RU" sz="2000" b="1" dirty="0"/>
              <a:t> </a:t>
            </a:r>
            <a:r>
              <a:rPr lang="ru-RU" sz="2000" b="1" dirty="0" err="1"/>
              <a:t>із</a:t>
            </a:r>
            <a:r>
              <a:rPr lang="ru-RU" sz="2000" b="1" dirty="0"/>
              <a:t> </a:t>
            </a:r>
            <a:r>
              <a:rPr lang="ru-RU" sz="2000" b="1" dirty="0" err="1"/>
              <a:t>пошкодженням</a:t>
            </a:r>
            <a:r>
              <a:rPr lang="ru-RU" sz="2000" b="1" dirty="0"/>
              <a:t> </a:t>
            </a:r>
            <a:r>
              <a:rPr lang="ru-RU" sz="2000" b="1" dirty="0" err="1"/>
              <a:t>дисків</a:t>
            </a:r>
            <a:r>
              <a:rPr lang="ru-RU" sz="2000" b="1" dirty="0"/>
              <a:t> та </a:t>
            </a:r>
            <a:r>
              <a:rPr lang="ru-RU" sz="2000" b="1" dirty="0" err="1"/>
              <a:t>зв'язок</a:t>
            </a:r>
            <a:r>
              <a:rPr lang="ru-RU" sz="2000" b="1" dirty="0"/>
              <a:t> у </a:t>
            </a:r>
            <a:r>
              <a:rPr lang="ru-RU" sz="2000" b="1" dirty="0" err="1"/>
              <a:t>пацієнта</a:t>
            </a:r>
            <a:r>
              <a:rPr lang="ru-RU" sz="2000" b="1" dirty="0"/>
              <a:t> </a:t>
            </a:r>
            <a:r>
              <a:rPr lang="ru-RU" sz="2000" b="1" dirty="0" err="1"/>
              <a:t>зберігається</a:t>
            </a:r>
            <a:r>
              <a:rPr lang="ru-RU" sz="2000" b="1" dirty="0"/>
              <a:t> шанс на </a:t>
            </a:r>
            <a:r>
              <a:rPr lang="ru-RU" sz="2000" b="1" dirty="0" err="1"/>
              <a:t>повне</a:t>
            </a:r>
            <a:r>
              <a:rPr lang="ru-RU" sz="2000" b="1" dirty="0"/>
              <a:t> </a:t>
            </a:r>
            <a:r>
              <a:rPr lang="ru-RU" sz="2000" b="1" dirty="0" err="1"/>
              <a:t>або</a:t>
            </a:r>
            <a:r>
              <a:rPr lang="ru-RU" sz="2000" b="1" dirty="0"/>
              <a:t> </a:t>
            </a:r>
            <a:r>
              <a:rPr lang="ru-RU" sz="2000" b="1" dirty="0" err="1"/>
              <a:t>часткове</a:t>
            </a:r>
            <a:r>
              <a:rPr lang="ru-RU" sz="2000" b="1" dirty="0"/>
              <a:t> </a:t>
            </a:r>
            <a:r>
              <a:rPr lang="ru-RU" sz="2000" b="1" dirty="0" err="1"/>
              <a:t>одужання</a:t>
            </a:r>
            <a:r>
              <a:rPr lang="ru-RU" sz="2000" b="1" dirty="0"/>
              <a:t>. </a:t>
            </a:r>
            <a:r>
              <a:rPr lang="ru-RU" sz="2000" b="1" dirty="0" err="1"/>
              <a:t>Проте</a:t>
            </a:r>
            <a:r>
              <a:rPr lang="ru-RU" sz="2000" b="1" dirty="0"/>
              <a:t>, </a:t>
            </a:r>
            <a:r>
              <a:rPr lang="ru-RU" sz="2000" b="1" dirty="0" err="1"/>
              <a:t>цей</a:t>
            </a:r>
            <a:r>
              <a:rPr lang="ru-RU" sz="2000" b="1" dirty="0"/>
              <a:t> шанс </a:t>
            </a:r>
            <a:r>
              <a:rPr lang="ru-RU" sz="2000" b="1" dirty="0" err="1"/>
              <a:t>втрачається</a:t>
            </a:r>
            <a:r>
              <a:rPr lang="ru-RU" sz="2000" b="1" dirty="0"/>
              <a:t> при </a:t>
            </a:r>
            <a:r>
              <a:rPr lang="ru-RU" sz="2000" b="1" dirty="0">
                <a:solidFill>
                  <a:srgbClr val="FF0000"/>
                </a:solidFill>
              </a:rPr>
              <a:t>неправильному </a:t>
            </a:r>
            <a:r>
              <a:rPr lang="ru-RU" sz="2000" b="1" dirty="0" err="1">
                <a:solidFill>
                  <a:srgbClr val="FF0000"/>
                </a:solidFill>
              </a:rPr>
              <a:t>транспортуванні</a:t>
            </a:r>
            <a:r>
              <a:rPr lang="ru-RU" sz="2000" b="1" dirty="0">
                <a:solidFill>
                  <a:srgbClr val="FF0000"/>
                </a:solidFill>
              </a:rPr>
              <a:t>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1" dirty="0"/>
              <a:t>Будь-яке </a:t>
            </a:r>
            <a:r>
              <a:rPr lang="ru-RU" sz="2000" b="1" dirty="0" err="1"/>
              <a:t>необережне</a:t>
            </a:r>
            <a:r>
              <a:rPr lang="ru-RU" sz="2000" b="1" dirty="0"/>
              <a:t> </a:t>
            </a:r>
            <a:r>
              <a:rPr lang="ru-RU" sz="2000" b="1" dirty="0" err="1"/>
              <a:t>перекладання</a:t>
            </a:r>
            <a:r>
              <a:rPr lang="ru-RU" sz="2000" b="1" dirty="0"/>
              <a:t> (</a:t>
            </a:r>
            <a:r>
              <a:rPr lang="ru-RU" sz="2000" b="1" dirty="0" err="1"/>
              <a:t>наприклад</a:t>
            </a:r>
            <a:r>
              <a:rPr lang="ru-RU" sz="2000" b="1" dirty="0"/>
              <a:t>, </a:t>
            </a:r>
            <a:r>
              <a:rPr lang="ru-RU" sz="2000" b="1" dirty="0" err="1"/>
              <a:t>перекочування</a:t>
            </a:r>
            <a:r>
              <a:rPr lang="ru-RU" sz="2000" b="1" dirty="0"/>
              <a:t> з нош на </a:t>
            </a:r>
            <a:r>
              <a:rPr lang="ru-RU" sz="2000" b="1" dirty="0" err="1"/>
              <a:t>ліжко</a:t>
            </a:r>
            <a:r>
              <a:rPr lang="ru-RU" sz="2000" b="1" dirty="0"/>
              <a:t> без </a:t>
            </a:r>
            <a:r>
              <a:rPr lang="ru-RU" sz="2000" b="1" dirty="0" err="1"/>
              <a:t>фіксації</a:t>
            </a:r>
            <a:r>
              <a:rPr lang="ru-RU" sz="2000" b="1" dirty="0"/>
              <a:t> «</a:t>
            </a:r>
            <a:r>
              <a:rPr lang="ru-RU" sz="2000" b="1" dirty="0" err="1"/>
              <a:t>єдиним</a:t>
            </a:r>
            <a:r>
              <a:rPr lang="ru-RU" sz="2000" b="1" dirty="0"/>
              <a:t> блоком») </a:t>
            </a:r>
            <a:r>
              <a:rPr lang="ru-RU" sz="2000" b="1" dirty="0" err="1"/>
              <a:t>може</a:t>
            </a:r>
            <a:r>
              <a:rPr lang="ru-RU" sz="2000" b="1" dirty="0"/>
              <a:t> </a:t>
            </a:r>
            <a:r>
              <a:rPr lang="ru-RU" sz="2000" b="1" dirty="0" err="1"/>
              <a:t>призвести</a:t>
            </a:r>
            <a:r>
              <a:rPr lang="ru-RU" sz="2000" b="1" dirty="0"/>
              <a:t> до </a:t>
            </a:r>
            <a:r>
              <a:rPr lang="ru-RU" sz="2000" b="1" dirty="0" err="1"/>
              <a:t>зсуву</a:t>
            </a:r>
            <a:r>
              <a:rPr lang="ru-RU" sz="2000" b="1" dirty="0"/>
              <a:t> </a:t>
            </a:r>
            <a:r>
              <a:rPr lang="ru-RU" sz="2000" b="1" dirty="0" err="1"/>
              <a:t>кісткових</a:t>
            </a:r>
            <a:r>
              <a:rPr lang="ru-RU" sz="2000" b="1" dirty="0"/>
              <a:t> </a:t>
            </a:r>
            <a:r>
              <a:rPr lang="ru-RU" sz="2000" b="1" dirty="0" err="1"/>
              <a:t>уламків</a:t>
            </a:r>
            <a:r>
              <a:rPr lang="ru-RU" sz="2000" b="1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1" dirty="0" err="1"/>
              <a:t>Зсув</a:t>
            </a:r>
            <a:r>
              <a:rPr lang="ru-RU" sz="2000" b="1" dirty="0"/>
              <a:t> </a:t>
            </a:r>
            <a:r>
              <a:rPr lang="ru-RU" sz="2000" b="1" dirty="0" err="1"/>
              <a:t>уламків</a:t>
            </a:r>
            <a:r>
              <a:rPr lang="ru-RU" sz="2000" b="1" dirty="0"/>
              <a:t> </a:t>
            </a:r>
            <a:r>
              <a:rPr lang="ru-RU" sz="2000" b="1" dirty="0" err="1"/>
              <a:t>спричиняє</a:t>
            </a:r>
            <a:r>
              <a:rPr lang="ru-RU" sz="2000" b="1" dirty="0"/>
              <a:t> </a:t>
            </a:r>
            <a:r>
              <a:rPr lang="ru-RU" sz="2000" b="1" dirty="0" err="1"/>
              <a:t>розрив</a:t>
            </a:r>
            <a:r>
              <a:rPr lang="ru-RU" sz="2000" b="1" dirty="0"/>
              <a:t> спинного </a:t>
            </a:r>
            <a:r>
              <a:rPr lang="ru-RU" sz="2000" b="1" dirty="0" err="1"/>
              <a:t>мозку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неминуче </a:t>
            </a:r>
            <a:r>
              <a:rPr lang="ru-RU" sz="2000" b="1" dirty="0" err="1"/>
              <a:t>призводить</a:t>
            </a:r>
            <a:r>
              <a:rPr lang="ru-RU" sz="2000" b="1" dirty="0"/>
              <a:t> до </a:t>
            </a:r>
            <a:r>
              <a:rPr lang="ru-RU" sz="2000" b="1" dirty="0" err="1">
                <a:solidFill>
                  <a:srgbClr val="FF0000"/>
                </a:solidFill>
              </a:rPr>
              <a:t>параплегії</a:t>
            </a:r>
            <a:r>
              <a:rPr lang="ru-RU" sz="2000" b="1" dirty="0"/>
              <a:t> (</a:t>
            </a:r>
            <a:r>
              <a:rPr lang="ru-RU" sz="2000" b="1" dirty="0" err="1"/>
              <a:t>паралічу</a:t>
            </a:r>
            <a:r>
              <a:rPr lang="ru-RU" sz="2000" b="1" dirty="0"/>
              <a:t> </a:t>
            </a:r>
            <a:r>
              <a:rPr lang="ru-RU" sz="2000" b="1" dirty="0" err="1"/>
              <a:t>нижніх</a:t>
            </a:r>
            <a:r>
              <a:rPr lang="ru-RU" sz="2000" b="1" dirty="0"/>
              <a:t> </a:t>
            </a:r>
            <a:r>
              <a:rPr lang="ru-RU" sz="2000" b="1" dirty="0" err="1"/>
              <a:t>кінцівок</a:t>
            </a:r>
            <a:r>
              <a:rPr lang="ru-RU" sz="2000" b="1" dirty="0"/>
              <a:t>) та </a:t>
            </a:r>
            <a:r>
              <a:rPr lang="ru-RU" sz="2000" b="1" dirty="0" err="1"/>
              <a:t>незворотних</a:t>
            </a:r>
            <a:r>
              <a:rPr lang="ru-RU" sz="2000" b="1" dirty="0"/>
              <a:t> </a:t>
            </a:r>
            <a:r>
              <a:rPr lang="ru-RU" sz="2000" b="1" dirty="0" err="1"/>
              <a:t>порушень</a:t>
            </a:r>
            <a:r>
              <a:rPr lang="ru-RU" sz="2000" b="1" dirty="0"/>
              <a:t> </a:t>
            </a:r>
            <a:r>
              <a:rPr lang="ru-RU" sz="2000" b="1" dirty="0" err="1"/>
              <a:t>функцій</a:t>
            </a:r>
            <a:r>
              <a:rPr lang="ru-RU" sz="2000" b="1" dirty="0"/>
              <a:t> </a:t>
            </a:r>
            <a:r>
              <a:rPr lang="ru-RU" sz="2000" b="1" dirty="0" err="1"/>
              <a:t>внутрішніх</a:t>
            </a:r>
            <a:r>
              <a:rPr lang="ru-RU" sz="2000" b="1" dirty="0"/>
              <a:t> </a:t>
            </a:r>
            <a:r>
              <a:rPr lang="ru-RU" sz="2000" b="1" dirty="0" err="1"/>
              <a:t>органів</a:t>
            </a:r>
            <a:r>
              <a:rPr lang="ru-RU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76600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3791" y="528033"/>
            <a:ext cx="7984901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rgbClr val="FF0000"/>
                </a:solidFill>
              </a:rPr>
              <a:t>Травми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крижового</a:t>
            </a:r>
            <a:r>
              <a:rPr lang="ru-RU" sz="2400" b="1" dirty="0">
                <a:solidFill>
                  <a:srgbClr val="FF0000"/>
                </a:solidFill>
              </a:rPr>
              <a:t> та </a:t>
            </a:r>
            <a:r>
              <a:rPr lang="ru-RU" sz="2400" b="1" dirty="0" err="1">
                <a:solidFill>
                  <a:srgbClr val="FF0000"/>
                </a:solidFill>
              </a:rPr>
              <a:t>куприкового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відділів</a:t>
            </a:r>
            <a:endParaRPr lang="ru-RU" sz="2400" b="1" dirty="0">
              <a:solidFill>
                <a:srgbClr val="FF0000"/>
              </a:solidFill>
            </a:endParaRPr>
          </a:p>
          <a:p>
            <a:pPr algn="just"/>
            <a:endParaRPr lang="ru-RU" sz="2000" dirty="0" smtClean="0"/>
          </a:p>
          <a:p>
            <a:pPr algn="just"/>
            <a:r>
              <a:rPr lang="ru-RU" sz="2000" dirty="0" err="1" smtClean="0"/>
              <a:t>Пошкодження</a:t>
            </a:r>
            <a:r>
              <a:rPr lang="ru-RU" sz="2000" dirty="0" smtClean="0"/>
              <a:t> </a:t>
            </a:r>
            <a:r>
              <a:rPr lang="ru-RU" sz="2000" dirty="0" err="1"/>
              <a:t>цих</a:t>
            </a:r>
            <a:r>
              <a:rPr lang="ru-RU" sz="2000" dirty="0"/>
              <a:t> </a:t>
            </a:r>
            <a:r>
              <a:rPr lang="ru-RU" sz="2000" dirty="0" err="1"/>
              <a:t>відділів</a:t>
            </a:r>
            <a:r>
              <a:rPr lang="ru-RU" sz="2000" dirty="0"/>
              <a:t> </a:t>
            </a:r>
            <a:r>
              <a:rPr lang="ru-RU" sz="2000" dirty="0" err="1"/>
              <a:t>найчастіше</a:t>
            </a:r>
            <a:r>
              <a:rPr lang="ru-RU" sz="2000" dirty="0"/>
              <a:t> </a:t>
            </a:r>
            <a:r>
              <a:rPr lang="ru-RU" sz="2000" dirty="0" err="1"/>
              <a:t>виникають</a:t>
            </a:r>
            <a:r>
              <a:rPr lang="ru-RU" sz="2000" dirty="0"/>
              <a:t> </a:t>
            </a:r>
            <a:r>
              <a:rPr lang="ru-RU" sz="2000" dirty="0" err="1"/>
              <a:t>під</a:t>
            </a:r>
            <a:r>
              <a:rPr lang="ru-RU" sz="2000" dirty="0"/>
              <a:t> час </a:t>
            </a:r>
            <a:r>
              <a:rPr lang="ru-RU" sz="2000" dirty="0" err="1"/>
              <a:t>падіння</a:t>
            </a:r>
            <a:r>
              <a:rPr lang="ru-RU" sz="2000" dirty="0"/>
              <a:t> на </a:t>
            </a:r>
            <a:r>
              <a:rPr lang="ru-RU" sz="2000" dirty="0" err="1"/>
              <a:t>сідниці</a:t>
            </a:r>
            <a:r>
              <a:rPr lang="ru-RU" sz="2000" dirty="0"/>
              <a:t> (</a:t>
            </a:r>
            <a:r>
              <a:rPr lang="ru-RU" sz="2000" dirty="0" err="1"/>
              <a:t>наприклад</a:t>
            </a:r>
            <a:r>
              <a:rPr lang="ru-RU" sz="2000" dirty="0"/>
              <a:t>, </a:t>
            </a:r>
            <a:r>
              <a:rPr lang="ru-RU" sz="2000" dirty="0" err="1"/>
              <a:t>під</a:t>
            </a:r>
            <a:r>
              <a:rPr lang="ru-RU" sz="2000" dirty="0"/>
              <a:t> час </a:t>
            </a:r>
            <a:r>
              <a:rPr lang="ru-RU" sz="2000" dirty="0" err="1"/>
              <a:t>ожеледиці</a:t>
            </a:r>
            <a:r>
              <a:rPr lang="ru-RU" sz="2000" dirty="0"/>
              <a:t> в зимовий </a:t>
            </a:r>
            <a:r>
              <a:rPr lang="ru-RU" sz="2000" dirty="0" err="1"/>
              <a:t>період</a:t>
            </a:r>
            <a:r>
              <a:rPr lang="ru-RU" sz="2000" dirty="0"/>
              <a:t>).</a:t>
            </a:r>
          </a:p>
          <a:p>
            <a:pPr algn="just"/>
            <a:r>
              <a:rPr lang="ru-RU" sz="2000" b="1" dirty="0">
                <a:solidFill>
                  <a:srgbClr val="FF0000"/>
                </a:solidFill>
              </a:rPr>
              <a:t>1. </a:t>
            </a:r>
            <a:r>
              <a:rPr lang="ru-RU" sz="2000" b="1" dirty="0" err="1">
                <a:solidFill>
                  <a:srgbClr val="FF0000"/>
                </a:solidFill>
              </a:rPr>
              <a:t>Клінічні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особливості</a:t>
            </a:r>
            <a:endParaRPr lang="ru-RU" sz="2000" b="1" dirty="0">
              <a:solidFill>
                <a:srgbClr val="FF0000"/>
              </a:solidFill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1" dirty="0" err="1">
                <a:solidFill>
                  <a:srgbClr val="0070C0"/>
                </a:solidFill>
              </a:rPr>
              <a:t>Відсутність</a:t>
            </a:r>
            <a:r>
              <a:rPr lang="ru-RU" sz="2000" b="1" dirty="0">
                <a:solidFill>
                  <a:srgbClr val="0070C0"/>
                </a:solidFill>
              </a:rPr>
              <a:t> спинного </a:t>
            </a:r>
            <a:r>
              <a:rPr lang="ru-RU" sz="2000" b="1" dirty="0" err="1">
                <a:solidFill>
                  <a:srgbClr val="0070C0"/>
                </a:solidFill>
              </a:rPr>
              <a:t>мозку</a:t>
            </a:r>
            <a:r>
              <a:rPr lang="ru-RU" sz="2000" b="1" dirty="0"/>
              <a:t>:</a:t>
            </a:r>
            <a:r>
              <a:rPr lang="ru-RU" sz="2000" dirty="0"/>
              <a:t> У </a:t>
            </a:r>
            <a:r>
              <a:rPr lang="ru-RU" sz="2000" dirty="0" err="1"/>
              <a:t>цій</a:t>
            </a:r>
            <a:r>
              <a:rPr lang="ru-RU" sz="2000" dirty="0"/>
              <a:t> </a:t>
            </a:r>
            <a:r>
              <a:rPr lang="ru-RU" sz="2000" dirty="0" err="1"/>
              <a:t>анатомічній</a:t>
            </a:r>
            <a:r>
              <a:rPr lang="ru-RU" sz="2000" dirty="0"/>
              <a:t> </a:t>
            </a:r>
            <a:r>
              <a:rPr lang="ru-RU" sz="2000" dirty="0" err="1"/>
              <a:t>зоні</a:t>
            </a:r>
            <a:r>
              <a:rPr lang="ru-RU" sz="2000" dirty="0"/>
              <a:t> </a:t>
            </a:r>
            <a:r>
              <a:rPr lang="ru-RU" sz="2000" dirty="0" err="1"/>
              <a:t>спинний</a:t>
            </a:r>
            <a:r>
              <a:rPr lang="ru-RU" sz="2000" dirty="0"/>
              <a:t> </a:t>
            </a:r>
            <a:r>
              <a:rPr lang="ru-RU" sz="2000" dirty="0" err="1"/>
              <a:t>мозок</a:t>
            </a:r>
            <a:r>
              <a:rPr lang="ru-RU" sz="2000" dirty="0"/>
              <a:t> </a:t>
            </a:r>
            <a:r>
              <a:rPr lang="ru-RU" sz="2000" dirty="0" err="1"/>
              <a:t>закінчується</a:t>
            </a:r>
            <a:r>
              <a:rPr lang="ru-RU" sz="2000" dirty="0"/>
              <a:t>, тому переломи </a:t>
            </a:r>
            <a:r>
              <a:rPr lang="ru-RU" sz="2000" dirty="0" err="1"/>
              <a:t>крижа</a:t>
            </a:r>
            <a:r>
              <a:rPr lang="ru-RU" sz="2000" dirty="0"/>
              <a:t> та </a:t>
            </a:r>
            <a:r>
              <a:rPr lang="ru-RU" sz="2000" dirty="0" err="1"/>
              <a:t>куприка</a:t>
            </a:r>
            <a:r>
              <a:rPr lang="ru-RU" sz="2000" dirty="0"/>
              <a:t> </a:t>
            </a:r>
            <a:r>
              <a:rPr lang="ru-RU" sz="2000" dirty="0" err="1"/>
              <a:t>рідко</a:t>
            </a:r>
            <a:r>
              <a:rPr lang="ru-RU" sz="2000" dirty="0"/>
              <a:t> </a:t>
            </a:r>
            <a:r>
              <a:rPr lang="ru-RU" sz="2000" dirty="0" err="1"/>
              <a:t>супроводжуються</a:t>
            </a:r>
            <a:r>
              <a:rPr lang="ru-RU" sz="2000" dirty="0"/>
              <a:t> </a:t>
            </a:r>
            <a:r>
              <a:rPr lang="ru-RU" sz="2000" dirty="0" err="1"/>
              <a:t>паралічем</a:t>
            </a:r>
            <a:r>
              <a:rPr lang="ru-RU" sz="2000" dirty="0"/>
              <a:t> </a:t>
            </a:r>
            <a:r>
              <a:rPr lang="ru-RU" sz="2000" dirty="0" err="1"/>
              <a:t>нижніх</a:t>
            </a:r>
            <a:r>
              <a:rPr lang="ru-RU" sz="2000" dirty="0"/>
              <a:t> </a:t>
            </a:r>
            <a:r>
              <a:rPr lang="ru-RU" sz="2000" dirty="0" err="1"/>
              <a:t>кінцівок</a:t>
            </a:r>
            <a:r>
              <a:rPr lang="ru-RU" sz="2000" dirty="0"/>
              <a:t> </a:t>
            </a:r>
            <a:r>
              <a:rPr lang="ru-RU" sz="2000" dirty="0" err="1"/>
              <a:t>або</a:t>
            </a:r>
            <a:r>
              <a:rPr lang="ru-RU" sz="2000" dirty="0"/>
              <a:t> </a:t>
            </a:r>
            <a:r>
              <a:rPr lang="ru-RU" sz="2000" dirty="0" err="1"/>
              <a:t>дисфункцією</a:t>
            </a:r>
            <a:r>
              <a:rPr lang="ru-RU" sz="2000" dirty="0"/>
              <a:t> </a:t>
            </a:r>
            <a:r>
              <a:rPr lang="ru-RU" sz="2000" dirty="0" err="1"/>
              <a:t>внутрішніх</a:t>
            </a:r>
            <a:r>
              <a:rPr lang="ru-RU" sz="2000" dirty="0"/>
              <a:t> </a:t>
            </a:r>
            <a:r>
              <a:rPr lang="ru-RU" sz="2000" dirty="0" err="1"/>
              <a:t>органів</a:t>
            </a:r>
            <a:r>
              <a:rPr lang="ru-RU" sz="2000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1" dirty="0" err="1">
                <a:solidFill>
                  <a:srgbClr val="0070C0"/>
                </a:solidFill>
              </a:rPr>
              <a:t>Основна</a:t>
            </a:r>
            <a:r>
              <a:rPr lang="ru-RU" sz="2000" b="1" dirty="0">
                <a:solidFill>
                  <a:srgbClr val="0070C0"/>
                </a:solidFill>
              </a:rPr>
              <a:t> проблема</a:t>
            </a:r>
            <a:r>
              <a:rPr lang="ru-RU" sz="2000" b="1" dirty="0"/>
              <a:t>:</a:t>
            </a:r>
            <a:r>
              <a:rPr lang="ru-RU" sz="2000" dirty="0"/>
              <a:t> </a:t>
            </a:r>
            <a:r>
              <a:rPr lang="ru-RU" sz="2000" dirty="0" err="1"/>
              <a:t>Травми</a:t>
            </a:r>
            <a:r>
              <a:rPr lang="ru-RU" sz="2000" dirty="0"/>
              <a:t> часто </a:t>
            </a:r>
            <a:r>
              <a:rPr lang="ru-RU" sz="2000" dirty="0" err="1"/>
              <a:t>призводять</a:t>
            </a:r>
            <a:r>
              <a:rPr lang="ru-RU" sz="2000" dirty="0"/>
              <a:t> до </a:t>
            </a:r>
            <a:r>
              <a:rPr lang="ru-RU" sz="2000" dirty="0" err="1"/>
              <a:t>защемлення</a:t>
            </a:r>
            <a:r>
              <a:rPr lang="ru-RU" sz="2000" dirty="0"/>
              <a:t> </a:t>
            </a:r>
            <a:r>
              <a:rPr lang="ru-RU" sz="2000" dirty="0" err="1"/>
              <a:t>нервових</a:t>
            </a:r>
            <a:r>
              <a:rPr lang="ru-RU" sz="2000" dirty="0"/>
              <a:t> </a:t>
            </a:r>
            <a:r>
              <a:rPr lang="ru-RU" sz="2000" dirty="0" err="1"/>
              <a:t>закінчень</a:t>
            </a:r>
            <a:r>
              <a:rPr lang="ru-RU" sz="2000" dirty="0"/>
              <a:t> (</a:t>
            </a:r>
            <a:r>
              <a:rPr lang="ru-RU" sz="2000" dirty="0" err="1"/>
              <a:t>корінців</a:t>
            </a:r>
            <a:r>
              <a:rPr lang="ru-RU" sz="2000" dirty="0"/>
              <a:t> </a:t>
            </a:r>
            <a:r>
              <a:rPr lang="ru-RU" sz="2000" dirty="0" err="1"/>
              <a:t>кінського</a:t>
            </a:r>
            <a:r>
              <a:rPr lang="ru-RU" sz="2000" dirty="0"/>
              <a:t> хвоста),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викликає</a:t>
            </a:r>
            <a:r>
              <a:rPr lang="ru-RU" sz="2000" dirty="0"/>
              <a:t> </a:t>
            </a:r>
            <a:r>
              <a:rPr lang="ru-RU" sz="2000" dirty="0" err="1"/>
              <a:t>інтенсивний</a:t>
            </a:r>
            <a:r>
              <a:rPr lang="ru-RU" sz="2000" dirty="0"/>
              <a:t>, </a:t>
            </a:r>
            <a:r>
              <a:rPr lang="ru-RU" sz="2000" b="1" dirty="0" err="1">
                <a:solidFill>
                  <a:srgbClr val="0070C0"/>
                </a:solidFill>
              </a:rPr>
              <a:t>нестерпний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err="1">
                <a:solidFill>
                  <a:srgbClr val="0070C0"/>
                </a:solidFill>
              </a:rPr>
              <a:t>больовий</a:t>
            </a:r>
            <a:r>
              <a:rPr lang="ru-RU" sz="2000" b="1" dirty="0">
                <a:solidFill>
                  <a:srgbClr val="0070C0"/>
                </a:solidFill>
              </a:rPr>
              <a:t> синдром</a:t>
            </a:r>
            <a:r>
              <a:rPr lang="ru-RU" sz="2000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1" dirty="0" err="1">
                <a:solidFill>
                  <a:srgbClr val="0070C0"/>
                </a:solidFill>
              </a:rPr>
              <a:t>Наслідки</a:t>
            </a:r>
            <a:r>
              <a:rPr lang="ru-RU" sz="2000" b="1" dirty="0"/>
              <a:t>:</a:t>
            </a:r>
            <a:r>
              <a:rPr lang="ru-RU" sz="2000" dirty="0"/>
              <a:t> </a:t>
            </a:r>
            <a:r>
              <a:rPr lang="ru-RU" sz="2000" dirty="0" err="1"/>
              <a:t>Постраждалий</a:t>
            </a:r>
            <a:r>
              <a:rPr lang="ru-RU" sz="2000" dirty="0"/>
              <a:t> </a:t>
            </a:r>
            <a:r>
              <a:rPr lang="ru-RU" sz="2000" dirty="0" err="1"/>
              <a:t>потребує</a:t>
            </a:r>
            <a:r>
              <a:rPr lang="ru-RU" sz="2000" dirty="0"/>
              <a:t> </a:t>
            </a:r>
            <a:r>
              <a:rPr lang="ru-RU" sz="2000" dirty="0" err="1"/>
              <a:t>тривалого</a:t>
            </a:r>
            <a:r>
              <a:rPr lang="ru-RU" sz="2000" dirty="0"/>
              <a:t> </a:t>
            </a:r>
            <a:r>
              <a:rPr lang="ru-RU" sz="2000" dirty="0" err="1"/>
              <a:t>лікування</a:t>
            </a:r>
            <a:r>
              <a:rPr lang="ru-RU" sz="2000" dirty="0"/>
              <a:t> та </a:t>
            </a:r>
            <a:r>
              <a:rPr lang="ru-RU" sz="2000" dirty="0" err="1"/>
              <a:t>реабілітації</a:t>
            </a:r>
            <a:r>
              <a:rPr lang="ru-RU" sz="2000" dirty="0"/>
              <a:t>, </a:t>
            </a:r>
            <a:r>
              <a:rPr lang="ru-RU" sz="2000" dirty="0" err="1"/>
              <a:t>протягом</a:t>
            </a:r>
            <a:r>
              <a:rPr lang="ru-RU" sz="2000" dirty="0"/>
              <a:t> </a:t>
            </a:r>
            <a:r>
              <a:rPr lang="ru-RU" sz="2000" dirty="0" err="1"/>
              <a:t>яких</a:t>
            </a:r>
            <a:r>
              <a:rPr lang="ru-RU" sz="2000" dirty="0"/>
              <a:t> </a:t>
            </a:r>
            <a:r>
              <a:rPr lang="ru-RU" sz="2000" dirty="0" err="1"/>
              <a:t>втрачає</a:t>
            </a:r>
            <a:r>
              <a:rPr lang="ru-RU" sz="2000" dirty="0"/>
              <a:t> </a:t>
            </a:r>
            <a:r>
              <a:rPr lang="ru-RU" sz="2000" dirty="0" err="1"/>
              <a:t>працездатність</a:t>
            </a:r>
            <a:r>
              <a:rPr lang="ru-R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754964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9701" y="335846"/>
            <a:ext cx="7521262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>
                <a:solidFill>
                  <a:srgbClr val="FF0000"/>
                </a:solidFill>
              </a:rPr>
              <a:t>Загальні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solidFill>
                  <a:srgbClr val="FF0000"/>
                </a:solidFill>
              </a:rPr>
              <a:t>ознаки</a:t>
            </a:r>
            <a:r>
              <a:rPr lang="ru-RU" sz="2800" b="1" dirty="0">
                <a:solidFill>
                  <a:srgbClr val="FF0000"/>
                </a:solidFill>
              </a:rPr>
              <a:t> перелому хребта</a:t>
            </a:r>
          </a:p>
          <a:p>
            <a:pPr algn="just"/>
            <a:r>
              <a:rPr lang="ru-RU" sz="2000" b="1" dirty="0"/>
              <a:t>Для </a:t>
            </a:r>
            <a:r>
              <a:rPr lang="ru-RU" sz="2000" b="1" dirty="0" err="1"/>
              <a:t>діагностики</a:t>
            </a:r>
            <a:r>
              <a:rPr lang="ru-RU" sz="2000" b="1" dirty="0"/>
              <a:t> перелому хребта на </a:t>
            </a:r>
            <a:r>
              <a:rPr lang="ru-RU" sz="2000" b="1" dirty="0" err="1"/>
              <a:t>догоспітальному</a:t>
            </a:r>
            <a:r>
              <a:rPr lang="ru-RU" sz="2000" b="1" dirty="0"/>
              <a:t> </a:t>
            </a:r>
            <a:r>
              <a:rPr lang="ru-RU" sz="2000" b="1" dirty="0" err="1"/>
              <a:t>етапі</a:t>
            </a:r>
            <a:r>
              <a:rPr lang="ru-RU" sz="2000" b="1" dirty="0"/>
              <a:t> </a:t>
            </a:r>
            <a:r>
              <a:rPr lang="ru-RU" sz="2000" b="1" dirty="0" err="1"/>
              <a:t>важливо</a:t>
            </a:r>
            <a:r>
              <a:rPr lang="ru-RU" sz="2000" b="1" dirty="0"/>
              <a:t> </a:t>
            </a:r>
            <a:r>
              <a:rPr lang="ru-RU" sz="2000" b="1" dirty="0" err="1"/>
              <a:t>звернути</a:t>
            </a:r>
            <a:r>
              <a:rPr lang="ru-RU" sz="2000" b="1" dirty="0"/>
              <a:t> </a:t>
            </a:r>
            <a:r>
              <a:rPr lang="ru-RU" sz="2000" b="1" dirty="0" err="1"/>
              <a:t>увагу</a:t>
            </a:r>
            <a:r>
              <a:rPr lang="ru-RU" sz="2000" b="1" dirty="0"/>
              <a:t> на </a:t>
            </a:r>
            <a:r>
              <a:rPr lang="ru-RU" sz="2000" b="1" dirty="0" err="1"/>
              <a:t>наступні</a:t>
            </a:r>
            <a:r>
              <a:rPr lang="ru-RU" sz="2000" b="1" dirty="0"/>
              <a:t> </a:t>
            </a:r>
            <a:r>
              <a:rPr lang="ru-RU" sz="2000" b="1" dirty="0" err="1"/>
              <a:t>клінічні</a:t>
            </a:r>
            <a:r>
              <a:rPr lang="ru-RU" sz="2000" b="1" dirty="0"/>
              <a:t> </a:t>
            </a:r>
            <a:r>
              <a:rPr lang="ru-RU" sz="2000" b="1" dirty="0" err="1"/>
              <a:t>маркери</a:t>
            </a:r>
            <a:r>
              <a:rPr lang="ru-RU" sz="2000" b="1" dirty="0"/>
              <a:t>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1" dirty="0" err="1">
                <a:solidFill>
                  <a:srgbClr val="0070C0"/>
                </a:solidFill>
              </a:rPr>
              <a:t>Біль</a:t>
            </a:r>
            <a:r>
              <a:rPr lang="ru-RU" sz="2000" b="1" dirty="0"/>
              <a:t>: </a:t>
            </a:r>
            <a:r>
              <a:rPr lang="ru-RU" sz="2000" b="1" dirty="0" err="1"/>
              <a:t>Різкий</a:t>
            </a:r>
            <a:r>
              <a:rPr lang="ru-RU" sz="2000" b="1" dirty="0"/>
              <a:t> </a:t>
            </a:r>
            <a:r>
              <a:rPr lang="ru-RU" sz="2000" b="1" dirty="0" err="1"/>
              <a:t>біль</a:t>
            </a:r>
            <a:r>
              <a:rPr lang="ru-RU" sz="2000" b="1" dirty="0"/>
              <a:t> у </a:t>
            </a:r>
            <a:r>
              <a:rPr lang="ru-RU" sz="2000" b="1" dirty="0" err="1"/>
              <a:t>ділянці</a:t>
            </a:r>
            <a:r>
              <a:rPr lang="ru-RU" sz="2000" b="1" dirty="0"/>
              <a:t> </a:t>
            </a:r>
            <a:r>
              <a:rPr lang="ru-RU" sz="2000" b="1" dirty="0" err="1"/>
              <a:t>пошкодження</a:t>
            </a:r>
            <a:r>
              <a:rPr lang="ru-RU" sz="2000" b="1" dirty="0"/>
              <a:t>, </a:t>
            </a:r>
            <a:r>
              <a:rPr lang="ru-RU" sz="2000" b="1" dirty="0" err="1"/>
              <a:t>який</a:t>
            </a:r>
            <a:r>
              <a:rPr lang="ru-RU" sz="2000" b="1" dirty="0"/>
              <a:t> </a:t>
            </a:r>
            <a:r>
              <a:rPr lang="ru-RU" sz="2000" b="1" dirty="0" err="1"/>
              <a:t>значно</a:t>
            </a:r>
            <a:r>
              <a:rPr lang="ru-RU" sz="2000" b="1" dirty="0"/>
              <a:t> </a:t>
            </a:r>
            <a:r>
              <a:rPr lang="ru-RU" sz="2000" b="1" dirty="0" err="1"/>
              <a:t>посилюється</a:t>
            </a:r>
            <a:r>
              <a:rPr lang="ru-RU" sz="2000" b="1" dirty="0"/>
              <a:t> </a:t>
            </a:r>
            <a:r>
              <a:rPr lang="ru-RU" sz="2000" b="1" dirty="0" err="1"/>
              <a:t>під</a:t>
            </a:r>
            <a:r>
              <a:rPr lang="ru-RU" sz="2000" b="1" dirty="0"/>
              <a:t> час будь-</a:t>
            </a:r>
            <a:r>
              <a:rPr lang="ru-RU" sz="2000" b="1" dirty="0" err="1"/>
              <a:t>яких</a:t>
            </a:r>
            <a:r>
              <a:rPr lang="ru-RU" sz="2000" b="1" dirty="0"/>
              <a:t> </a:t>
            </a:r>
            <a:r>
              <a:rPr lang="ru-RU" sz="2000" b="1" dirty="0" err="1"/>
              <a:t>рухів</a:t>
            </a:r>
            <a:r>
              <a:rPr lang="ru-RU" sz="2000" b="1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1" dirty="0" err="1">
                <a:solidFill>
                  <a:srgbClr val="0070C0"/>
                </a:solidFill>
              </a:rPr>
              <a:t>Зміни</a:t>
            </a:r>
            <a:r>
              <a:rPr lang="ru-RU" sz="2000" b="1" dirty="0">
                <a:solidFill>
                  <a:srgbClr val="0070C0"/>
                </a:solidFill>
              </a:rPr>
              <a:t> при </a:t>
            </a:r>
            <a:r>
              <a:rPr lang="ru-RU" sz="2000" b="1" dirty="0" err="1">
                <a:solidFill>
                  <a:srgbClr val="0070C0"/>
                </a:solidFill>
              </a:rPr>
              <a:t>огляді</a:t>
            </a:r>
            <a:r>
              <a:rPr lang="ru-RU" sz="2000" b="1" dirty="0"/>
              <a:t>: </a:t>
            </a:r>
            <a:r>
              <a:rPr lang="ru-RU" sz="2000" b="1" dirty="0" err="1"/>
              <a:t>Під</a:t>
            </a:r>
            <a:r>
              <a:rPr lang="ru-RU" sz="2000" b="1" dirty="0"/>
              <a:t> час </a:t>
            </a:r>
            <a:r>
              <a:rPr lang="ru-RU" sz="2000" b="1" dirty="0" err="1"/>
              <a:t>пальпації</a:t>
            </a:r>
            <a:r>
              <a:rPr lang="ru-RU" sz="2000" b="1" dirty="0"/>
              <a:t> </a:t>
            </a:r>
            <a:r>
              <a:rPr lang="ru-RU" sz="2000" b="1" dirty="0" err="1"/>
              <a:t>виявляється</a:t>
            </a:r>
            <a:r>
              <a:rPr lang="ru-RU" sz="2000" b="1" dirty="0"/>
              <a:t> </a:t>
            </a:r>
            <a:r>
              <a:rPr lang="ru-RU" sz="2000" b="1" dirty="0" err="1"/>
              <a:t>локальний</a:t>
            </a:r>
            <a:r>
              <a:rPr lang="ru-RU" sz="2000" b="1" dirty="0"/>
              <a:t> набряк та </a:t>
            </a:r>
            <a:r>
              <a:rPr lang="ru-RU" sz="2000" b="1" dirty="0" err="1"/>
              <a:t>можлива</a:t>
            </a:r>
            <a:r>
              <a:rPr lang="ru-RU" sz="2000" b="1" dirty="0"/>
              <a:t> </a:t>
            </a:r>
            <a:r>
              <a:rPr lang="ru-RU" sz="2000" b="1" dirty="0" err="1"/>
              <a:t>деформація</a:t>
            </a:r>
            <a:r>
              <a:rPr lang="ru-RU" sz="2000" b="1" dirty="0"/>
              <a:t> хребетного </a:t>
            </a:r>
            <a:r>
              <a:rPr lang="ru-RU" sz="2000" b="1" dirty="0" err="1"/>
              <a:t>стовпа</a:t>
            </a:r>
            <a:r>
              <a:rPr lang="ru-RU" sz="2000" b="1" dirty="0"/>
              <a:t> (</a:t>
            </a:r>
            <a:r>
              <a:rPr lang="ru-RU" sz="2000" b="1" dirty="0" err="1"/>
              <a:t>виражена</a:t>
            </a:r>
            <a:r>
              <a:rPr lang="ru-RU" sz="2000" b="1" dirty="0"/>
              <a:t> "</a:t>
            </a:r>
            <a:r>
              <a:rPr lang="ru-RU" sz="2000" b="1" dirty="0" err="1"/>
              <a:t>сходинка</a:t>
            </a:r>
            <a:r>
              <a:rPr lang="ru-RU" sz="2000" b="1" dirty="0"/>
              <a:t>" </a:t>
            </a:r>
            <a:r>
              <a:rPr lang="ru-RU" sz="2000" b="1" dirty="0" err="1"/>
              <a:t>або</a:t>
            </a:r>
            <a:r>
              <a:rPr lang="ru-RU" sz="2000" b="1" dirty="0"/>
              <a:t> </a:t>
            </a:r>
            <a:r>
              <a:rPr lang="ru-RU" sz="2000" b="1" dirty="0" err="1"/>
              <a:t>нетипове</a:t>
            </a:r>
            <a:r>
              <a:rPr lang="ru-RU" sz="2000" b="1" dirty="0"/>
              <a:t> </a:t>
            </a:r>
            <a:r>
              <a:rPr lang="ru-RU" sz="2000" b="1" dirty="0" err="1"/>
              <a:t>викривлення</a:t>
            </a:r>
            <a:r>
              <a:rPr lang="ru-RU" sz="2000" b="1" dirty="0"/>
              <a:t>).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1" dirty="0" err="1">
                <a:solidFill>
                  <a:srgbClr val="0070C0"/>
                </a:solidFill>
              </a:rPr>
              <a:t>Симптоми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err="1">
                <a:solidFill>
                  <a:srgbClr val="0070C0"/>
                </a:solidFill>
              </a:rPr>
              <a:t>навантаження</a:t>
            </a:r>
            <a:r>
              <a:rPr lang="ru-RU" sz="2000" b="1" dirty="0"/>
              <a:t>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sz="2000" b="1" dirty="0" err="1">
                <a:solidFill>
                  <a:srgbClr val="0070C0"/>
                </a:solidFill>
              </a:rPr>
              <a:t>Локальний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err="1">
                <a:solidFill>
                  <a:srgbClr val="0070C0"/>
                </a:solidFill>
              </a:rPr>
              <a:t>біль</a:t>
            </a:r>
            <a:r>
              <a:rPr lang="ru-RU" sz="2000" b="1" dirty="0"/>
              <a:t>: </a:t>
            </a:r>
            <a:r>
              <a:rPr lang="ru-RU" sz="2000" b="1" dirty="0" err="1"/>
              <a:t>Різке</a:t>
            </a:r>
            <a:r>
              <a:rPr lang="ru-RU" sz="2000" b="1" dirty="0"/>
              <a:t> </a:t>
            </a:r>
            <a:r>
              <a:rPr lang="ru-RU" sz="2000" b="1" dirty="0" err="1"/>
              <a:t>посилення</a:t>
            </a:r>
            <a:r>
              <a:rPr lang="ru-RU" sz="2000" b="1" dirty="0"/>
              <a:t> болю при </a:t>
            </a:r>
            <a:r>
              <a:rPr lang="ru-RU" sz="2000" b="1" dirty="0" err="1"/>
              <a:t>натисканні</a:t>
            </a:r>
            <a:r>
              <a:rPr lang="ru-RU" sz="2000" b="1" dirty="0"/>
              <a:t> на </a:t>
            </a:r>
            <a:r>
              <a:rPr lang="ru-RU" sz="2000" b="1" dirty="0" err="1"/>
              <a:t>остистий</a:t>
            </a:r>
            <a:r>
              <a:rPr lang="ru-RU" sz="2000" b="1" dirty="0"/>
              <a:t> </a:t>
            </a:r>
            <a:r>
              <a:rPr lang="ru-RU" sz="2000" b="1" dirty="0" err="1"/>
              <a:t>відросток</a:t>
            </a:r>
            <a:r>
              <a:rPr lang="ru-RU" sz="2000" b="1" dirty="0"/>
              <a:t> </a:t>
            </a:r>
            <a:r>
              <a:rPr lang="ru-RU" sz="2000" b="1" dirty="0" err="1"/>
              <a:t>ушкодженого</a:t>
            </a:r>
            <a:r>
              <a:rPr lang="ru-RU" sz="2000" b="1" dirty="0"/>
              <a:t> </a:t>
            </a:r>
            <a:r>
              <a:rPr lang="ru-RU" sz="2000" b="1" dirty="0" err="1"/>
              <a:t>хребця</a:t>
            </a:r>
            <a:r>
              <a:rPr lang="ru-RU" sz="2000" b="1" dirty="0"/>
              <a:t>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sz="2000" b="1" dirty="0" err="1">
                <a:solidFill>
                  <a:srgbClr val="0070C0"/>
                </a:solidFill>
              </a:rPr>
              <a:t>Осьове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err="1">
                <a:solidFill>
                  <a:srgbClr val="0070C0"/>
                </a:solidFill>
              </a:rPr>
              <a:t>навантаження</a:t>
            </a:r>
            <a:r>
              <a:rPr lang="ru-RU" sz="2000" b="1" dirty="0"/>
              <a:t>: </a:t>
            </a:r>
            <a:r>
              <a:rPr lang="ru-RU" sz="2000" b="1" dirty="0" err="1"/>
              <a:t>Посилення</a:t>
            </a:r>
            <a:r>
              <a:rPr lang="ru-RU" sz="2000" b="1" dirty="0"/>
              <a:t> болю при </a:t>
            </a:r>
            <a:r>
              <a:rPr lang="ru-RU" sz="2000" b="1" dirty="0" err="1"/>
              <a:t>м'якому</a:t>
            </a:r>
            <a:r>
              <a:rPr lang="ru-RU" sz="2000" b="1" dirty="0"/>
              <a:t> </a:t>
            </a:r>
            <a:r>
              <a:rPr lang="ru-RU" sz="2000" b="1" dirty="0" err="1"/>
              <a:t>натисканні</a:t>
            </a:r>
            <a:r>
              <a:rPr lang="ru-RU" sz="2000" b="1" dirty="0"/>
              <a:t> на голову (вертикальна </a:t>
            </a:r>
            <a:r>
              <a:rPr lang="ru-RU" sz="2000" b="1" dirty="0" err="1"/>
              <a:t>вісь</a:t>
            </a:r>
            <a:r>
              <a:rPr lang="ru-RU" sz="2000" b="1" dirty="0"/>
              <a:t>) </a:t>
            </a:r>
            <a:r>
              <a:rPr lang="ru-RU" sz="2000" b="1" dirty="0" err="1"/>
              <a:t>або</a:t>
            </a:r>
            <a:r>
              <a:rPr lang="ru-RU" sz="2000" b="1" dirty="0"/>
              <a:t> на </a:t>
            </a:r>
            <a:r>
              <a:rPr lang="ru-RU" sz="2000" b="1" dirty="0" err="1"/>
              <a:t>надпліччя</a:t>
            </a:r>
            <a:r>
              <a:rPr lang="ru-RU" sz="2000" b="1" dirty="0"/>
              <a:t> </a:t>
            </a:r>
            <a:r>
              <a:rPr lang="ru-RU" sz="2000" b="1" dirty="0" err="1"/>
              <a:t>постраждалого</a:t>
            </a:r>
            <a:r>
              <a:rPr lang="ru-RU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727001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9245" y="77095"/>
            <a:ext cx="846142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err="1">
                <a:solidFill>
                  <a:srgbClr val="7030A0"/>
                </a:solidFill>
              </a:rPr>
              <a:t>Оцінка</a:t>
            </a:r>
            <a:r>
              <a:rPr lang="ru-RU" sz="2000" b="1" dirty="0">
                <a:solidFill>
                  <a:srgbClr val="7030A0"/>
                </a:solidFill>
              </a:rPr>
              <a:t> </a:t>
            </a:r>
            <a:r>
              <a:rPr lang="ru-RU" sz="2000" b="1" dirty="0" err="1">
                <a:solidFill>
                  <a:srgbClr val="7030A0"/>
                </a:solidFill>
              </a:rPr>
              <a:t>функціонального</a:t>
            </a:r>
            <a:r>
              <a:rPr lang="ru-RU" sz="2000" b="1" dirty="0">
                <a:solidFill>
                  <a:srgbClr val="7030A0"/>
                </a:solidFill>
              </a:rPr>
              <a:t> стану </a:t>
            </a:r>
            <a:r>
              <a:rPr lang="ru-RU" sz="2000" b="1" dirty="0" err="1">
                <a:solidFill>
                  <a:srgbClr val="7030A0"/>
                </a:solidFill>
              </a:rPr>
              <a:t>постраждалих</a:t>
            </a:r>
            <a:r>
              <a:rPr lang="ru-RU" sz="2000" b="1" dirty="0">
                <a:solidFill>
                  <a:srgbClr val="7030A0"/>
                </a:solidFill>
              </a:rPr>
              <a:t> за шкалою </a:t>
            </a:r>
            <a:r>
              <a:rPr lang="en-US" sz="2000" b="1" dirty="0">
                <a:solidFill>
                  <a:srgbClr val="7030A0"/>
                </a:solidFill>
              </a:rPr>
              <a:t>Frankel</a:t>
            </a:r>
          </a:p>
          <a:p>
            <a:pPr algn="just"/>
            <a:r>
              <a:rPr lang="ru-RU" b="1" dirty="0"/>
              <a:t>Шкала </a:t>
            </a:r>
            <a:r>
              <a:rPr lang="en-US" b="1" dirty="0"/>
              <a:t>Frankel </a:t>
            </a:r>
            <a:r>
              <a:rPr lang="ru-RU" b="1" dirty="0" err="1"/>
              <a:t>використовується</a:t>
            </a:r>
            <a:r>
              <a:rPr lang="ru-RU" b="1" dirty="0"/>
              <a:t> для </a:t>
            </a:r>
            <a:r>
              <a:rPr lang="ru-RU" b="1" dirty="0" err="1"/>
              <a:t>класифікації</a:t>
            </a:r>
            <a:r>
              <a:rPr lang="ru-RU" b="1" dirty="0"/>
              <a:t> </a:t>
            </a:r>
            <a:r>
              <a:rPr lang="ru-RU" b="1" dirty="0" err="1"/>
              <a:t>тяжкості</a:t>
            </a:r>
            <a:r>
              <a:rPr lang="ru-RU" b="1" dirty="0"/>
              <a:t> </a:t>
            </a:r>
            <a:r>
              <a:rPr lang="ru-RU" b="1" dirty="0" err="1"/>
              <a:t>ушкодження</a:t>
            </a:r>
            <a:r>
              <a:rPr lang="ru-RU" b="1" dirty="0"/>
              <a:t> спинного </a:t>
            </a:r>
            <a:r>
              <a:rPr lang="ru-RU" b="1" dirty="0" err="1"/>
              <a:t>мозку</a:t>
            </a:r>
            <a:r>
              <a:rPr lang="ru-RU" b="1" dirty="0"/>
              <a:t> на </a:t>
            </a:r>
            <a:r>
              <a:rPr lang="ru-RU" b="1" dirty="0" err="1"/>
              <a:t>основі</a:t>
            </a:r>
            <a:r>
              <a:rPr lang="ru-RU" b="1" dirty="0"/>
              <a:t> </a:t>
            </a:r>
            <a:r>
              <a:rPr lang="ru-RU" b="1" dirty="0" err="1"/>
              <a:t>збереження</a:t>
            </a:r>
            <a:r>
              <a:rPr lang="ru-RU" b="1" dirty="0"/>
              <a:t> </a:t>
            </a:r>
            <a:r>
              <a:rPr lang="ru-RU" b="1" dirty="0" err="1"/>
              <a:t>чутливості</a:t>
            </a:r>
            <a:r>
              <a:rPr lang="ru-RU" b="1" dirty="0"/>
              <a:t> та </a:t>
            </a:r>
            <a:r>
              <a:rPr lang="ru-RU" b="1" dirty="0" err="1"/>
              <a:t>рухової</a:t>
            </a:r>
            <a:r>
              <a:rPr lang="ru-RU" b="1" dirty="0"/>
              <a:t> </a:t>
            </a:r>
            <a:r>
              <a:rPr lang="ru-RU" b="1" dirty="0" err="1"/>
              <a:t>функції</a:t>
            </a:r>
            <a:r>
              <a:rPr lang="ru-RU" b="1" dirty="0"/>
              <a:t> </a:t>
            </a:r>
            <a:r>
              <a:rPr lang="ru-RU" b="1" dirty="0" err="1"/>
              <a:t>нижче</a:t>
            </a:r>
            <a:r>
              <a:rPr lang="ru-RU" b="1" dirty="0"/>
              <a:t> </a:t>
            </a:r>
            <a:r>
              <a:rPr lang="ru-RU" b="1" dirty="0" err="1"/>
              <a:t>рівня</a:t>
            </a:r>
            <a:r>
              <a:rPr lang="ru-RU" b="1" dirty="0"/>
              <a:t> </a:t>
            </a:r>
            <a:r>
              <a:rPr lang="ru-RU" b="1" dirty="0" err="1"/>
              <a:t>травми</a:t>
            </a:r>
            <a:r>
              <a:rPr lang="ru-RU" b="1" dirty="0" smtClean="0"/>
              <a:t>.</a:t>
            </a:r>
            <a:endParaRPr lang="ru-RU" b="1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540913" y="1449970"/>
          <a:ext cx="8422783" cy="4022573"/>
        </p:xfrm>
        <a:graphic>
          <a:graphicData uri="http://schemas.openxmlformats.org/drawingml/2006/table">
            <a:tbl>
              <a:tblPr/>
              <a:tblGrid>
                <a:gridCol w="1203255">
                  <a:extLst>
                    <a:ext uri="{9D8B030D-6E8A-4147-A177-3AD203B41FA5}">
                      <a16:colId xmlns:a16="http://schemas.microsoft.com/office/drawing/2014/main" val="2756660844"/>
                    </a:ext>
                  </a:extLst>
                </a:gridCol>
                <a:gridCol w="2597935">
                  <a:extLst>
                    <a:ext uri="{9D8B030D-6E8A-4147-A177-3AD203B41FA5}">
                      <a16:colId xmlns:a16="http://schemas.microsoft.com/office/drawing/2014/main" val="3804139784"/>
                    </a:ext>
                  </a:extLst>
                </a:gridCol>
                <a:gridCol w="4621593">
                  <a:extLst>
                    <a:ext uri="{9D8B030D-6E8A-4147-A177-3AD203B41FA5}">
                      <a16:colId xmlns:a16="http://schemas.microsoft.com/office/drawing/2014/main" val="1379665762"/>
                    </a:ext>
                  </a:extLst>
                </a:gridCol>
              </a:tblGrid>
              <a:tr h="319963">
                <a:tc>
                  <a:txBody>
                    <a:bodyPr/>
                    <a:lstStyle/>
                    <a:p>
                      <a:r>
                        <a:rPr lang="ru-RU" sz="1600" b="1" dirty="0" err="1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Група</a:t>
                      </a:r>
                      <a:endParaRPr lang="ru-RU" sz="1600" b="1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45709" marR="45709" marT="22855" marB="228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err="1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Ступінь</a:t>
                      </a:r>
                      <a:r>
                        <a:rPr lang="ru-RU" sz="1600" b="1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ru-RU" sz="1600" b="1" dirty="0" err="1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порушення</a:t>
                      </a:r>
                      <a:endParaRPr lang="ru-RU" sz="1600" b="1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45709" marR="45709" marT="22855" marB="228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err="1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Клінічна</a:t>
                      </a:r>
                      <a:r>
                        <a:rPr lang="ru-RU" sz="1600" b="1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характеристика</a:t>
                      </a:r>
                    </a:p>
                  </a:txBody>
                  <a:tcPr marL="45709" marR="45709" marT="22855" marB="228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7900593"/>
                  </a:ext>
                </a:extLst>
              </a:tr>
              <a:tr h="594218">
                <a:tc>
                  <a:txBody>
                    <a:bodyPr/>
                    <a:lstStyle/>
                    <a:p>
                      <a:r>
                        <a:rPr lang="ru-RU" sz="1600" b="1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Група</a:t>
                      </a:r>
                      <a:r>
                        <a:rPr lang="ru-RU" sz="16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А</a:t>
                      </a:r>
                      <a:endParaRPr lang="ru-RU" sz="16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45709" marR="45709" marT="22855" marB="228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Повне</a:t>
                      </a:r>
                      <a:r>
                        <a:rPr lang="ru-RU" sz="16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(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Complete)</a:t>
                      </a:r>
                      <a:endParaRPr lang="en-US" sz="16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45709" marR="45709" marT="22855" marB="228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/>
                        <a:t>Повна відсутність рухів (</a:t>
                      </a:r>
                      <a:r>
                        <a:rPr lang="ru-RU" sz="1600" b="1"/>
                        <a:t>плегія</a:t>
                      </a:r>
                      <a:r>
                        <a:rPr lang="ru-RU" sz="1600"/>
                        <a:t>) та чутливості (</a:t>
                      </a:r>
                      <a:r>
                        <a:rPr lang="ru-RU" sz="1600" b="1"/>
                        <a:t>анестезія</a:t>
                      </a:r>
                      <a:r>
                        <a:rPr lang="ru-RU" sz="1600"/>
                        <a:t>) нижче рівня ушкодження.</a:t>
                      </a:r>
                    </a:p>
                  </a:txBody>
                  <a:tcPr marL="45709" marR="45709" marT="22855" marB="228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9927057"/>
                  </a:ext>
                </a:extLst>
              </a:tr>
              <a:tr h="594218">
                <a:tc>
                  <a:txBody>
                    <a:bodyPr/>
                    <a:lstStyle/>
                    <a:p>
                      <a:r>
                        <a:rPr lang="ru-RU" sz="1600" b="1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Група</a:t>
                      </a:r>
                      <a:r>
                        <a:rPr lang="ru-RU" sz="16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</a:t>
                      </a:r>
                      <a:endParaRPr lang="en-US" sz="16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45709" marR="45709" marT="22855" marB="228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Лише </a:t>
                      </a:r>
                      <a:r>
                        <a:rPr lang="ru-RU" sz="1600" b="1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чутливість</a:t>
                      </a:r>
                      <a:endParaRPr lang="ru-RU" sz="16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45709" marR="45709" marT="22855" marB="228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err="1"/>
                        <a:t>Рухи</a:t>
                      </a:r>
                      <a:r>
                        <a:rPr lang="ru-RU" sz="1600" dirty="0"/>
                        <a:t> </a:t>
                      </a:r>
                      <a:r>
                        <a:rPr lang="ru-RU" sz="1600" dirty="0" err="1"/>
                        <a:t>нижче</a:t>
                      </a:r>
                      <a:r>
                        <a:rPr lang="ru-RU" sz="1600" dirty="0"/>
                        <a:t> </a:t>
                      </a:r>
                      <a:r>
                        <a:rPr lang="ru-RU" sz="1600" dirty="0" err="1"/>
                        <a:t>рівня</a:t>
                      </a:r>
                      <a:r>
                        <a:rPr lang="ru-RU" sz="1600" dirty="0"/>
                        <a:t> </a:t>
                      </a:r>
                      <a:r>
                        <a:rPr lang="ru-RU" sz="1600" dirty="0" err="1"/>
                        <a:t>травми</a:t>
                      </a:r>
                      <a:r>
                        <a:rPr lang="ru-RU" sz="1600" dirty="0"/>
                        <a:t> </a:t>
                      </a:r>
                      <a:r>
                        <a:rPr lang="ru-RU" sz="1600" dirty="0" err="1"/>
                        <a:t>відсутні</a:t>
                      </a:r>
                      <a:r>
                        <a:rPr lang="ru-RU" sz="1600" dirty="0"/>
                        <a:t>, </a:t>
                      </a:r>
                      <a:r>
                        <a:rPr lang="ru-RU" sz="1600" dirty="0" err="1"/>
                        <a:t>проте</a:t>
                      </a:r>
                      <a:r>
                        <a:rPr lang="ru-RU" sz="1600" dirty="0"/>
                        <a:t> </a:t>
                      </a:r>
                      <a:r>
                        <a:rPr lang="ru-RU" sz="1600" dirty="0" err="1"/>
                        <a:t>частково</a:t>
                      </a:r>
                      <a:r>
                        <a:rPr lang="ru-RU" sz="1600" dirty="0"/>
                        <a:t> </a:t>
                      </a:r>
                      <a:r>
                        <a:rPr lang="ru-RU" sz="1600" dirty="0" err="1"/>
                        <a:t>збережена</a:t>
                      </a:r>
                      <a:r>
                        <a:rPr lang="ru-RU" sz="1600" dirty="0"/>
                        <a:t> </a:t>
                      </a:r>
                      <a:r>
                        <a:rPr lang="ru-RU" sz="1600" dirty="0" err="1"/>
                        <a:t>чутливість</a:t>
                      </a:r>
                      <a:r>
                        <a:rPr lang="ru-RU" sz="1600" dirty="0"/>
                        <a:t>.</a:t>
                      </a:r>
                    </a:p>
                  </a:txBody>
                  <a:tcPr marL="45709" marR="45709" marT="22855" marB="228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2190640"/>
                  </a:ext>
                </a:extLst>
              </a:tr>
              <a:tr h="868472">
                <a:tc>
                  <a:txBody>
                    <a:bodyPr/>
                    <a:lstStyle/>
                    <a:p>
                      <a:r>
                        <a:rPr lang="ru-RU" sz="1600" b="1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Група</a:t>
                      </a:r>
                      <a:r>
                        <a:rPr lang="ru-RU" sz="16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</a:t>
                      </a:r>
                      <a:endParaRPr lang="en-US" sz="16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45709" marR="45709" marT="22855" marB="228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Нефункціональні</a:t>
                      </a:r>
                      <a:r>
                        <a:rPr lang="ru-RU" sz="16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ru-RU" sz="1600" b="1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рухи</a:t>
                      </a:r>
                      <a:endParaRPr lang="ru-RU" sz="16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45709" marR="45709" marT="22855" marB="228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err="1"/>
                        <a:t>Чутливість</a:t>
                      </a:r>
                      <a:r>
                        <a:rPr lang="ru-RU" sz="1600" dirty="0"/>
                        <a:t> </a:t>
                      </a:r>
                      <a:r>
                        <a:rPr lang="ru-RU" sz="1600" dirty="0" err="1"/>
                        <a:t>збережена</a:t>
                      </a:r>
                      <a:r>
                        <a:rPr lang="ru-RU" sz="1600" dirty="0"/>
                        <a:t> </a:t>
                      </a:r>
                      <a:r>
                        <a:rPr lang="ru-RU" sz="1600" dirty="0" err="1"/>
                        <a:t>частково</a:t>
                      </a:r>
                      <a:r>
                        <a:rPr lang="ru-RU" sz="1600" dirty="0"/>
                        <a:t>; є </a:t>
                      </a:r>
                      <a:r>
                        <a:rPr lang="ru-RU" sz="1600" dirty="0" err="1"/>
                        <a:t>слабкі</a:t>
                      </a:r>
                      <a:r>
                        <a:rPr lang="ru-RU" sz="1600" dirty="0"/>
                        <a:t> </a:t>
                      </a:r>
                      <a:r>
                        <a:rPr lang="ru-RU" sz="1600" dirty="0" err="1"/>
                        <a:t>рухи</a:t>
                      </a:r>
                      <a:r>
                        <a:rPr lang="ru-RU" sz="1600" dirty="0"/>
                        <a:t> </a:t>
                      </a:r>
                      <a:r>
                        <a:rPr lang="ru-RU" sz="1600" dirty="0" err="1"/>
                        <a:t>м'язів</a:t>
                      </a:r>
                      <a:r>
                        <a:rPr lang="ru-RU" sz="1600" dirty="0"/>
                        <a:t>, але </a:t>
                      </a:r>
                      <a:r>
                        <a:rPr lang="ru-RU" sz="1600" dirty="0" err="1"/>
                        <a:t>їхньої</a:t>
                      </a:r>
                      <a:r>
                        <a:rPr lang="ru-RU" sz="1600" dirty="0"/>
                        <a:t> </a:t>
                      </a:r>
                      <a:r>
                        <a:rPr lang="ru-RU" sz="1600" dirty="0" err="1"/>
                        <a:t>сили</a:t>
                      </a:r>
                      <a:r>
                        <a:rPr lang="ru-RU" sz="1600" dirty="0"/>
                        <a:t> </a:t>
                      </a:r>
                      <a:r>
                        <a:rPr lang="ru-RU" sz="1600" dirty="0" err="1"/>
                        <a:t>недостатньо</a:t>
                      </a:r>
                      <a:r>
                        <a:rPr lang="ru-RU" sz="1600" dirty="0"/>
                        <a:t> для </a:t>
                      </a:r>
                      <a:r>
                        <a:rPr lang="ru-RU" sz="1600" dirty="0" err="1"/>
                        <a:t>самостійного</a:t>
                      </a:r>
                      <a:r>
                        <a:rPr lang="ru-RU" sz="1600" dirty="0"/>
                        <a:t> </a:t>
                      </a:r>
                      <a:r>
                        <a:rPr lang="ru-RU" sz="1600" dirty="0" err="1"/>
                        <a:t>пересування</a:t>
                      </a:r>
                      <a:r>
                        <a:rPr lang="ru-RU" sz="1600" dirty="0"/>
                        <a:t>.</a:t>
                      </a:r>
                    </a:p>
                  </a:txBody>
                  <a:tcPr marL="45709" marR="45709" marT="22855" marB="228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1323301"/>
                  </a:ext>
                </a:extLst>
              </a:tr>
              <a:tr h="868472">
                <a:tc>
                  <a:txBody>
                    <a:bodyPr/>
                    <a:lstStyle/>
                    <a:p>
                      <a:r>
                        <a:rPr lang="ru-RU" sz="1600" b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Група </a:t>
                      </a:r>
                      <a:r>
                        <a:rPr lang="en-US" sz="1600" b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</a:t>
                      </a:r>
                      <a:endParaRPr lang="en-US" sz="160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45709" marR="45709" marT="22855" marB="228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Функціональні</a:t>
                      </a:r>
                      <a:r>
                        <a:rPr lang="ru-RU" sz="16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ru-RU" sz="1600" b="1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рухи</a:t>
                      </a:r>
                      <a:endParaRPr lang="ru-RU" sz="16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45709" marR="45709" marT="22855" marB="228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err="1"/>
                        <a:t>Чутливість</a:t>
                      </a:r>
                      <a:r>
                        <a:rPr lang="ru-RU" sz="1600" dirty="0"/>
                        <a:t> </a:t>
                      </a:r>
                      <a:r>
                        <a:rPr lang="ru-RU" sz="1600" dirty="0" err="1"/>
                        <a:t>збережена</a:t>
                      </a:r>
                      <a:r>
                        <a:rPr lang="ru-RU" sz="1600" dirty="0"/>
                        <a:t> </a:t>
                      </a:r>
                      <a:r>
                        <a:rPr lang="ru-RU" sz="1600" dirty="0" err="1"/>
                        <a:t>частково</a:t>
                      </a:r>
                      <a:r>
                        <a:rPr lang="ru-RU" sz="1600" dirty="0"/>
                        <a:t>; сила </a:t>
                      </a:r>
                      <a:r>
                        <a:rPr lang="ru-RU" sz="1600" dirty="0" err="1"/>
                        <a:t>м'язів</a:t>
                      </a:r>
                      <a:r>
                        <a:rPr lang="ru-RU" sz="1600" dirty="0"/>
                        <a:t> </a:t>
                      </a:r>
                      <a:r>
                        <a:rPr lang="ru-RU" sz="1600" dirty="0" err="1"/>
                        <a:t>достатня</a:t>
                      </a:r>
                      <a:r>
                        <a:rPr lang="ru-RU" sz="1600" dirty="0"/>
                        <a:t> для </a:t>
                      </a:r>
                      <a:r>
                        <a:rPr lang="ru-RU" sz="1600" dirty="0" err="1"/>
                        <a:t>ходіння</a:t>
                      </a:r>
                      <a:r>
                        <a:rPr lang="ru-RU" sz="1600" dirty="0"/>
                        <a:t> (</a:t>
                      </a:r>
                      <a:r>
                        <a:rPr lang="ru-RU" sz="1600" dirty="0" err="1"/>
                        <a:t>можливо</a:t>
                      </a:r>
                      <a:r>
                        <a:rPr lang="ru-RU" sz="1600" dirty="0"/>
                        <a:t>, </a:t>
                      </a:r>
                      <a:r>
                        <a:rPr lang="ru-RU" sz="1600" dirty="0" err="1"/>
                        <a:t>зі</a:t>
                      </a:r>
                      <a:r>
                        <a:rPr lang="ru-RU" sz="1600" dirty="0"/>
                        <a:t> </a:t>
                      </a:r>
                      <a:r>
                        <a:rPr lang="ru-RU" sz="1600" dirty="0" err="1"/>
                        <a:t>сторонньою</a:t>
                      </a:r>
                      <a:r>
                        <a:rPr lang="ru-RU" sz="1600" dirty="0"/>
                        <a:t> </a:t>
                      </a:r>
                      <a:r>
                        <a:rPr lang="ru-RU" sz="1600" dirty="0" err="1"/>
                        <a:t>допомогою</a:t>
                      </a:r>
                      <a:r>
                        <a:rPr lang="ru-RU" sz="1600" dirty="0"/>
                        <a:t> </a:t>
                      </a:r>
                      <a:r>
                        <a:rPr lang="ru-RU" sz="1600" dirty="0" err="1"/>
                        <a:t>чи</a:t>
                      </a:r>
                      <a:r>
                        <a:rPr lang="ru-RU" sz="1600" dirty="0"/>
                        <a:t> опорою).</a:t>
                      </a:r>
                    </a:p>
                  </a:txBody>
                  <a:tcPr marL="45709" marR="45709" marT="22855" marB="228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5216056"/>
                  </a:ext>
                </a:extLst>
              </a:tr>
              <a:tr h="731345">
                <a:tc>
                  <a:txBody>
                    <a:bodyPr/>
                    <a:lstStyle/>
                    <a:p>
                      <a:r>
                        <a:rPr lang="ru-RU" sz="1600" b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Група </a:t>
                      </a:r>
                      <a:r>
                        <a:rPr lang="en-US" sz="1600" b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</a:t>
                      </a:r>
                      <a:endParaRPr lang="en-US" sz="160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45709" marR="45709" marT="22855" marB="228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Одужання</a:t>
                      </a:r>
                      <a:r>
                        <a:rPr lang="ru-RU" sz="16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(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Recovery)</a:t>
                      </a:r>
                      <a:endParaRPr lang="en-US" sz="16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45709" marR="45709" marT="22855" marB="228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err="1"/>
                        <a:t>Чутливі</a:t>
                      </a:r>
                      <a:r>
                        <a:rPr lang="ru-RU" sz="1600" dirty="0"/>
                        <a:t> та </a:t>
                      </a:r>
                      <a:r>
                        <a:rPr lang="ru-RU" sz="1600" dirty="0" err="1"/>
                        <a:t>рухові</a:t>
                      </a:r>
                      <a:r>
                        <a:rPr lang="ru-RU" sz="1600" dirty="0"/>
                        <a:t> </a:t>
                      </a:r>
                      <a:r>
                        <a:rPr lang="ru-RU" sz="1600" dirty="0" err="1"/>
                        <a:t>функції</a:t>
                      </a:r>
                      <a:r>
                        <a:rPr lang="ru-RU" sz="1600" dirty="0"/>
                        <a:t> </a:t>
                      </a:r>
                      <a:r>
                        <a:rPr lang="ru-RU" sz="1600" dirty="0" err="1"/>
                        <a:t>нижче</a:t>
                      </a:r>
                      <a:r>
                        <a:rPr lang="ru-RU" sz="1600" dirty="0"/>
                        <a:t> </a:t>
                      </a:r>
                      <a:r>
                        <a:rPr lang="ru-RU" sz="1600" dirty="0" err="1"/>
                        <a:t>рівня</a:t>
                      </a:r>
                      <a:r>
                        <a:rPr lang="ru-RU" sz="1600" dirty="0"/>
                        <a:t> </a:t>
                      </a:r>
                      <a:r>
                        <a:rPr lang="ru-RU" sz="1600" dirty="0" err="1"/>
                        <a:t>ушкодження</a:t>
                      </a:r>
                      <a:r>
                        <a:rPr lang="ru-RU" sz="1600" dirty="0"/>
                        <a:t> в </a:t>
                      </a:r>
                      <a:r>
                        <a:rPr lang="ru-RU" sz="1600" dirty="0" err="1"/>
                        <a:t>нормі</a:t>
                      </a:r>
                      <a:r>
                        <a:rPr lang="ru-RU" sz="1600" dirty="0"/>
                        <a:t> (</a:t>
                      </a:r>
                      <a:r>
                        <a:rPr lang="ru-RU" sz="1600" dirty="0" err="1"/>
                        <a:t>неврологічний</a:t>
                      </a:r>
                      <a:r>
                        <a:rPr lang="ru-RU" sz="1600" dirty="0"/>
                        <a:t> </a:t>
                      </a:r>
                      <a:r>
                        <a:rPr lang="ru-RU" sz="1600" dirty="0" err="1"/>
                        <a:t>дефіцит</a:t>
                      </a:r>
                      <a:r>
                        <a:rPr lang="ru-RU" sz="1600" dirty="0"/>
                        <a:t> </a:t>
                      </a:r>
                      <a:r>
                        <a:rPr lang="ru-RU" sz="1600" dirty="0" err="1"/>
                        <a:t>відсутній</a:t>
                      </a:r>
                      <a:r>
                        <a:rPr lang="ru-RU" sz="1600" dirty="0"/>
                        <a:t>).</a:t>
                      </a:r>
                    </a:p>
                  </a:txBody>
                  <a:tcPr marL="45709" marR="45709" marT="22855" marB="228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8415743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37882" y="5756082"/>
            <a:ext cx="842278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err="1"/>
              <a:t>Сучасним</a:t>
            </a:r>
            <a:r>
              <a:rPr lang="ru-RU" sz="1400" dirty="0"/>
              <a:t> стандартом,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прийшов</a:t>
            </a:r>
            <a:r>
              <a:rPr lang="ru-RU" sz="1400" dirty="0"/>
              <a:t> на </a:t>
            </a:r>
            <a:r>
              <a:rPr lang="ru-RU" sz="1400" dirty="0" err="1"/>
              <a:t>зміну</a:t>
            </a:r>
            <a:r>
              <a:rPr lang="ru-RU" sz="1400" dirty="0"/>
              <a:t> </a:t>
            </a:r>
            <a:r>
              <a:rPr lang="ru-RU" sz="1400" dirty="0" err="1"/>
              <a:t>шкалі</a:t>
            </a:r>
            <a:r>
              <a:rPr lang="ru-RU" sz="1400" dirty="0"/>
              <a:t> Френкеля у </a:t>
            </a:r>
            <a:r>
              <a:rPr lang="ru-RU" sz="1400" dirty="0" err="1"/>
              <a:t>багатьох</a:t>
            </a:r>
            <a:r>
              <a:rPr lang="ru-RU" sz="1400" dirty="0"/>
              <a:t> </a:t>
            </a:r>
            <a:r>
              <a:rPr lang="ru-RU" sz="1400" dirty="0" err="1"/>
              <a:t>клініках</a:t>
            </a:r>
            <a:r>
              <a:rPr lang="ru-RU" sz="1400" dirty="0"/>
              <a:t>, є шкала </a:t>
            </a:r>
            <a:r>
              <a:rPr lang="en-US" sz="1400" b="1" dirty="0"/>
              <a:t>ASIA (American Spinal Injury Association)</a:t>
            </a:r>
            <a:r>
              <a:rPr lang="en-US" sz="1400" dirty="0"/>
              <a:t>. </a:t>
            </a:r>
            <a:r>
              <a:rPr lang="ru-RU" sz="1400" dirty="0"/>
              <a:t>Вона </a:t>
            </a:r>
            <a:r>
              <a:rPr lang="ru-RU" sz="1400" dirty="0" err="1"/>
              <a:t>працює</a:t>
            </a:r>
            <a:r>
              <a:rPr lang="ru-RU" sz="1400" dirty="0"/>
              <a:t> за схожим принципом </a:t>
            </a:r>
            <a:r>
              <a:rPr lang="ru-RU" sz="1400" dirty="0" err="1"/>
              <a:t>літерних</a:t>
            </a:r>
            <a:r>
              <a:rPr lang="ru-RU" sz="1400" dirty="0"/>
              <a:t> </a:t>
            </a:r>
            <a:r>
              <a:rPr lang="ru-RU" sz="1400" dirty="0" err="1"/>
              <a:t>категорій</a:t>
            </a:r>
            <a:r>
              <a:rPr lang="ru-RU" sz="1400" dirty="0"/>
              <a:t> (</a:t>
            </a:r>
            <a:r>
              <a:rPr lang="en-US" sz="1400" dirty="0"/>
              <a:t>A–E), </a:t>
            </a:r>
            <a:r>
              <a:rPr lang="ru-RU" sz="1400" dirty="0"/>
              <a:t>але </a:t>
            </a:r>
            <a:r>
              <a:rPr lang="ru-RU" sz="1400" dirty="0" err="1"/>
              <a:t>передбачає</a:t>
            </a:r>
            <a:r>
              <a:rPr lang="ru-RU" sz="1400" dirty="0"/>
              <a:t> </a:t>
            </a:r>
            <a:r>
              <a:rPr lang="ru-RU" sz="1400" dirty="0" err="1"/>
              <a:t>більш</a:t>
            </a:r>
            <a:r>
              <a:rPr lang="ru-RU" sz="1400" dirty="0"/>
              <a:t> </a:t>
            </a:r>
            <a:r>
              <a:rPr lang="ru-RU" sz="1400" dirty="0" err="1"/>
              <a:t>детальні</a:t>
            </a:r>
            <a:r>
              <a:rPr lang="ru-RU" sz="1400" dirty="0"/>
              <a:t> тести для кожного </a:t>
            </a:r>
            <a:r>
              <a:rPr lang="ru-RU" sz="1400" dirty="0" err="1"/>
              <a:t>м'язового</a:t>
            </a:r>
            <a:r>
              <a:rPr lang="ru-RU" sz="1400" dirty="0"/>
              <a:t> сегмента та </a:t>
            </a:r>
            <a:r>
              <a:rPr lang="ru-RU" sz="1400" dirty="0" err="1"/>
              <a:t>дерматома</a:t>
            </a:r>
            <a:r>
              <a:rPr lang="ru-RU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728906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3183" y="257578"/>
            <a:ext cx="8667482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err="1">
                <a:solidFill>
                  <a:srgbClr val="7030A0"/>
                </a:solidFill>
              </a:rPr>
              <a:t>Принципи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err="1">
                <a:solidFill>
                  <a:srgbClr val="7030A0"/>
                </a:solidFill>
              </a:rPr>
              <a:t>надання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err="1">
                <a:solidFill>
                  <a:srgbClr val="7030A0"/>
                </a:solidFill>
              </a:rPr>
              <a:t>медичної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err="1">
                <a:solidFill>
                  <a:srgbClr val="7030A0"/>
                </a:solidFill>
              </a:rPr>
              <a:t>допомоги</a:t>
            </a:r>
            <a:r>
              <a:rPr lang="ru-RU" sz="2400" b="1" dirty="0">
                <a:solidFill>
                  <a:srgbClr val="7030A0"/>
                </a:solidFill>
              </a:rPr>
              <a:t> при </a:t>
            </a:r>
            <a:r>
              <a:rPr lang="ru-RU" sz="2400" b="1" dirty="0" err="1">
                <a:solidFill>
                  <a:srgbClr val="7030A0"/>
                </a:solidFill>
              </a:rPr>
              <a:t>ушкодженнях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err="1">
                <a:solidFill>
                  <a:srgbClr val="7030A0"/>
                </a:solidFill>
              </a:rPr>
              <a:t>голови</a:t>
            </a:r>
            <a:r>
              <a:rPr lang="ru-RU" sz="2400" b="1" dirty="0">
                <a:solidFill>
                  <a:srgbClr val="7030A0"/>
                </a:solidFill>
              </a:rPr>
              <a:t> та хребта</a:t>
            </a:r>
          </a:p>
          <a:p>
            <a:pPr algn="just"/>
            <a:r>
              <a:rPr lang="ru-RU" dirty="0"/>
              <a:t>При будь-</a:t>
            </a:r>
            <a:r>
              <a:rPr lang="ru-RU" dirty="0" err="1"/>
              <a:t>якій</a:t>
            </a:r>
            <a:r>
              <a:rPr lang="ru-RU" dirty="0"/>
              <a:t> </a:t>
            </a:r>
            <a:r>
              <a:rPr lang="ru-RU" dirty="0" err="1"/>
              <a:t>підозрі</a:t>
            </a:r>
            <a:r>
              <a:rPr lang="ru-RU" dirty="0"/>
              <a:t> на травму </a:t>
            </a:r>
            <a:r>
              <a:rPr lang="ru-RU" dirty="0" err="1"/>
              <a:t>голови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хребта (</a:t>
            </a:r>
            <a:r>
              <a:rPr lang="ru-RU" dirty="0" err="1"/>
              <a:t>наприклад</a:t>
            </a:r>
            <a:r>
              <a:rPr lang="ru-RU" dirty="0"/>
              <a:t>, при </a:t>
            </a:r>
            <a:r>
              <a:rPr lang="ru-RU" dirty="0" err="1"/>
              <a:t>падінні</a:t>
            </a:r>
            <a:r>
              <a:rPr lang="ru-RU" dirty="0"/>
              <a:t> з </a:t>
            </a:r>
            <a:r>
              <a:rPr lang="ru-RU" dirty="0" err="1"/>
              <a:t>висоти</a:t>
            </a:r>
            <a:r>
              <a:rPr lang="ru-RU" dirty="0"/>
              <a:t>, ДТП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вибуховій</a:t>
            </a:r>
            <a:r>
              <a:rPr lang="ru-RU" dirty="0"/>
              <a:t> </a:t>
            </a:r>
            <a:r>
              <a:rPr lang="ru-RU" dirty="0" err="1"/>
              <a:t>травмі</a:t>
            </a:r>
            <a:r>
              <a:rPr lang="ru-RU" dirty="0"/>
              <a:t>) </a:t>
            </a:r>
            <a:r>
              <a:rPr lang="ru-RU" dirty="0" err="1"/>
              <a:t>необхідно</a:t>
            </a:r>
            <a:r>
              <a:rPr lang="ru-RU" dirty="0"/>
              <a:t> </a:t>
            </a:r>
            <a:r>
              <a:rPr lang="ru-RU" dirty="0" err="1"/>
              <a:t>діяти</a:t>
            </a:r>
            <a:r>
              <a:rPr lang="ru-RU" dirty="0"/>
              <a:t> за алгоритмом,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мінімізує</a:t>
            </a:r>
            <a:r>
              <a:rPr lang="ru-RU" dirty="0"/>
              <a:t> </a:t>
            </a:r>
            <a:r>
              <a:rPr lang="ru-RU" dirty="0" err="1"/>
              <a:t>ризик</a:t>
            </a:r>
            <a:r>
              <a:rPr lang="ru-RU" dirty="0"/>
              <a:t> </a:t>
            </a:r>
            <a:r>
              <a:rPr lang="ru-RU" dirty="0" err="1"/>
              <a:t>вторинного</a:t>
            </a:r>
            <a:r>
              <a:rPr lang="ru-RU" dirty="0"/>
              <a:t> </a:t>
            </a:r>
            <a:r>
              <a:rPr lang="ru-RU" dirty="0" err="1"/>
              <a:t>ушкодження</a:t>
            </a:r>
            <a:r>
              <a:rPr lang="ru-RU" dirty="0"/>
              <a:t> </a:t>
            </a:r>
            <a:r>
              <a:rPr lang="ru-RU" dirty="0" err="1"/>
              <a:t>нервової</a:t>
            </a:r>
            <a:r>
              <a:rPr lang="ru-RU" dirty="0"/>
              <a:t> </a:t>
            </a:r>
            <a:r>
              <a:rPr lang="ru-RU" dirty="0" err="1"/>
              <a:t>системи</a:t>
            </a:r>
            <a:r>
              <a:rPr lang="ru-RU" dirty="0" smtClean="0"/>
              <a:t>.</a:t>
            </a:r>
            <a:endParaRPr lang="uk-UA" dirty="0"/>
          </a:p>
          <a:p>
            <a:pPr algn="just"/>
            <a:r>
              <a:rPr lang="ru-RU" b="1" dirty="0">
                <a:solidFill>
                  <a:srgbClr val="7030A0"/>
                </a:solidFill>
              </a:rPr>
              <a:t>1. </a:t>
            </a:r>
            <a:r>
              <a:rPr lang="ru-RU" b="1" dirty="0" err="1">
                <a:solidFill>
                  <a:srgbClr val="7030A0"/>
                </a:solidFill>
              </a:rPr>
              <a:t>Догоспітальний</a:t>
            </a:r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b="1" dirty="0" err="1">
                <a:solidFill>
                  <a:srgbClr val="7030A0"/>
                </a:solidFill>
              </a:rPr>
              <a:t>етап</a:t>
            </a:r>
            <a:r>
              <a:rPr lang="ru-RU" b="1" dirty="0">
                <a:solidFill>
                  <a:srgbClr val="7030A0"/>
                </a:solidFill>
              </a:rPr>
              <a:t> (Алгоритм </a:t>
            </a:r>
            <a:r>
              <a:rPr lang="ru-RU" b="1" dirty="0" err="1">
                <a:solidFill>
                  <a:srgbClr val="7030A0"/>
                </a:solidFill>
              </a:rPr>
              <a:t>дій</a:t>
            </a:r>
            <a:r>
              <a:rPr lang="ru-RU" b="1" dirty="0">
                <a:solidFill>
                  <a:srgbClr val="7030A0"/>
                </a:solidFill>
              </a:rPr>
              <a:t>)</a:t>
            </a:r>
          </a:p>
          <a:p>
            <a:pPr algn="just"/>
            <a:r>
              <a:rPr lang="ru-RU" dirty="0"/>
              <a:t>Головне правило: </a:t>
            </a:r>
            <a:r>
              <a:rPr lang="ru-RU" b="1" dirty="0" err="1"/>
              <a:t>розглядайте</a:t>
            </a:r>
            <a:r>
              <a:rPr lang="ru-RU" b="1" dirty="0"/>
              <a:t> кожного </a:t>
            </a:r>
            <a:r>
              <a:rPr lang="ru-RU" b="1" dirty="0" err="1"/>
              <a:t>постраждалого</a:t>
            </a:r>
            <a:r>
              <a:rPr lang="ru-RU" b="1" dirty="0"/>
              <a:t> з травмою </a:t>
            </a:r>
            <a:r>
              <a:rPr lang="ru-RU" b="1" dirty="0" err="1"/>
              <a:t>вище</a:t>
            </a:r>
            <a:r>
              <a:rPr lang="ru-RU" b="1" dirty="0"/>
              <a:t> </a:t>
            </a:r>
            <a:r>
              <a:rPr lang="ru-RU" b="1" dirty="0" err="1"/>
              <a:t>рівня</a:t>
            </a:r>
            <a:r>
              <a:rPr lang="ru-RU" b="1" dirty="0"/>
              <a:t> </a:t>
            </a:r>
            <a:r>
              <a:rPr lang="ru-RU" b="1" dirty="0" err="1"/>
              <a:t>ключиць</a:t>
            </a:r>
            <a:r>
              <a:rPr lang="ru-RU" b="1" dirty="0"/>
              <a:t> як </a:t>
            </a:r>
            <a:r>
              <a:rPr lang="ru-RU" b="1" dirty="0" err="1"/>
              <a:t>пацієнта</a:t>
            </a:r>
            <a:r>
              <a:rPr lang="ru-RU" b="1" dirty="0"/>
              <a:t> з </a:t>
            </a:r>
            <a:r>
              <a:rPr lang="ru-RU" b="1" dirty="0" err="1"/>
              <a:t>потенційним</a:t>
            </a:r>
            <a:r>
              <a:rPr lang="ru-RU" b="1" dirty="0"/>
              <a:t> переломом хребта.</a:t>
            </a:r>
            <a:endParaRPr lang="ru-RU" dirty="0"/>
          </a:p>
          <a:p>
            <a:pPr algn="just"/>
            <a:r>
              <a:rPr lang="ru-RU" b="1" dirty="0" err="1"/>
              <a:t>Первинний</a:t>
            </a:r>
            <a:r>
              <a:rPr lang="ru-RU" b="1" dirty="0"/>
              <a:t> </a:t>
            </a:r>
            <a:r>
              <a:rPr lang="ru-RU" b="1" dirty="0" err="1"/>
              <a:t>огляд</a:t>
            </a:r>
            <a:r>
              <a:rPr lang="ru-RU" b="1" dirty="0"/>
              <a:t> («</a:t>
            </a:r>
            <a:r>
              <a:rPr lang="en-US" b="1" dirty="0"/>
              <a:t>ABCC»):</a:t>
            </a:r>
            <a:r>
              <a:rPr lang="en-US" dirty="0"/>
              <a:t> </a:t>
            </a:r>
            <a:r>
              <a:rPr lang="ru-RU" dirty="0" err="1"/>
              <a:t>Негайне</a:t>
            </a:r>
            <a:r>
              <a:rPr lang="ru-RU" dirty="0"/>
              <a:t> </a:t>
            </a:r>
            <a:r>
              <a:rPr lang="ru-RU" dirty="0" err="1"/>
              <a:t>оцінювання</a:t>
            </a:r>
            <a:r>
              <a:rPr lang="ru-RU" dirty="0"/>
              <a:t> </a:t>
            </a:r>
            <a:r>
              <a:rPr lang="ru-RU" dirty="0" err="1"/>
              <a:t>прохідності</a:t>
            </a:r>
            <a:r>
              <a:rPr lang="ru-RU" dirty="0"/>
              <a:t> </a:t>
            </a:r>
            <a:r>
              <a:rPr lang="ru-RU" dirty="0" err="1"/>
              <a:t>шляхів</a:t>
            </a:r>
            <a:r>
              <a:rPr lang="ru-RU" dirty="0"/>
              <a:t>, </a:t>
            </a:r>
            <a:r>
              <a:rPr lang="ru-RU" dirty="0" err="1"/>
              <a:t>дихання</a:t>
            </a:r>
            <a:r>
              <a:rPr lang="ru-RU" dirty="0"/>
              <a:t> та </a:t>
            </a:r>
            <a:r>
              <a:rPr lang="ru-RU" dirty="0" err="1"/>
              <a:t>кровообігу</a:t>
            </a:r>
            <a:r>
              <a:rPr lang="ru-RU" dirty="0"/>
              <a:t> </a:t>
            </a:r>
            <a:r>
              <a:rPr lang="ru-RU" dirty="0" err="1"/>
              <a:t>паралельно</a:t>
            </a:r>
            <a:r>
              <a:rPr lang="ru-RU" dirty="0"/>
              <a:t> з </a:t>
            </a:r>
            <a:r>
              <a:rPr lang="ru-RU" dirty="0" err="1"/>
              <a:t>фіксацією</a:t>
            </a:r>
            <a:r>
              <a:rPr lang="ru-RU" dirty="0"/>
              <a:t> </a:t>
            </a:r>
            <a:r>
              <a:rPr lang="ru-RU" dirty="0" err="1"/>
              <a:t>шиї</a:t>
            </a:r>
            <a:r>
              <a:rPr lang="ru-RU" dirty="0"/>
              <a:t>.</a:t>
            </a:r>
          </a:p>
          <a:p>
            <a:pPr algn="just"/>
            <a:r>
              <a:rPr lang="ru-RU" b="1" dirty="0" err="1"/>
              <a:t>Стабілізація</a:t>
            </a:r>
            <a:r>
              <a:rPr lang="ru-RU" b="1" dirty="0"/>
              <a:t> хребта:</a:t>
            </a:r>
            <a:endParaRPr lang="ru-RU" dirty="0"/>
          </a:p>
          <a:p>
            <a:pPr lvl="1" algn="just"/>
            <a:r>
              <a:rPr lang="ru-RU" dirty="0" err="1"/>
              <a:t>Іммобілізуйте</a:t>
            </a:r>
            <a:r>
              <a:rPr lang="ru-RU" dirty="0"/>
              <a:t> голову </a:t>
            </a:r>
            <a:r>
              <a:rPr lang="ru-RU" dirty="0" err="1"/>
              <a:t>постраждалого</a:t>
            </a:r>
            <a:r>
              <a:rPr lang="ru-RU" dirty="0"/>
              <a:t> руками з </a:t>
            </a:r>
            <a:r>
              <a:rPr lang="ru-RU" dirty="0" err="1"/>
              <a:t>обох</a:t>
            </a:r>
            <a:r>
              <a:rPr lang="ru-RU" dirty="0"/>
              <a:t> </a:t>
            </a:r>
            <a:r>
              <a:rPr lang="ru-RU" dirty="0" err="1"/>
              <a:t>боків</a:t>
            </a:r>
            <a:r>
              <a:rPr lang="ru-RU" dirty="0"/>
              <a:t> у тому </a:t>
            </a:r>
            <a:r>
              <a:rPr lang="ru-RU" dirty="0" err="1"/>
              <a:t>положенні</a:t>
            </a:r>
            <a:r>
              <a:rPr lang="ru-RU" dirty="0"/>
              <a:t>, в </a:t>
            </a:r>
            <a:r>
              <a:rPr lang="ru-RU" dirty="0" err="1"/>
              <a:t>якому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виявлено</a:t>
            </a:r>
            <a:r>
              <a:rPr lang="ru-RU" dirty="0"/>
              <a:t>.</a:t>
            </a:r>
          </a:p>
          <a:p>
            <a:pPr lvl="1" algn="just"/>
            <a:r>
              <a:rPr lang="ru-RU" dirty="0"/>
              <a:t>За </a:t>
            </a:r>
            <a:r>
              <a:rPr lang="ru-RU" dirty="0" err="1"/>
              <a:t>можливості</a:t>
            </a:r>
            <a:r>
              <a:rPr lang="ru-RU" dirty="0"/>
              <a:t> </a:t>
            </a:r>
            <a:r>
              <a:rPr lang="ru-RU" dirty="0" err="1"/>
              <a:t>накладіть</a:t>
            </a:r>
            <a:r>
              <a:rPr lang="ru-RU" dirty="0"/>
              <a:t> </a:t>
            </a:r>
            <a:r>
              <a:rPr lang="ru-RU" b="1" dirty="0" err="1"/>
              <a:t>шийний</a:t>
            </a:r>
            <a:r>
              <a:rPr lang="ru-RU" b="1" dirty="0"/>
              <a:t> </a:t>
            </a:r>
            <a:r>
              <a:rPr lang="ru-RU" b="1" dirty="0" err="1"/>
              <a:t>комірець</a:t>
            </a:r>
            <a:r>
              <a:rPr lang="ru-RU" dirty="0"/>
              <a:t> </a:t>
            </a:r>
            <a:r>
              <a:rPr lang="ru-RU" dirty="0" err="1"/>
              <a:t>відповідного</a:t>
            </a:r>
            <a:r>
              <a:rPr lang="ru-RU" dirty="0"/>
              <a:t> </a:t>
            </a:r>
            <a:r>
              <a:rPr lang="ru-RU" dirty="0" err="1"/>
              <a:t>розміру</a:t>
            </a:r>
            <a:r>
              <a:rPr lang="ru-RU" dirty="0"/>
              <a:t>.</a:t>
            </a:r>
          </a:p>
          <a:p>
            <a:pPr algn="just"/>
            <a:r>
              <a:rPr lang="ru-RU" b="1" dirty="0">
                <a:solidFill>
                  <a:srgbClr val="7030A0"/>
                </a:solidFill>
              </a:rPr>
              <a:t>Контроль </a:t>
            </a:r>
            <a:r>
              <a:rPr lang="ru-RU" b="1" dirty="0" err="1">
                <a:solidFill>
                  <a:srgbClr val="7030A0"/>
                </a:solidFill>
              </a:rPr>
              <a:t>вітальних</a:t>
            </a:r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b="1" dirty="0" err="1">
                <a:solidFill>
                  <a:srgbClr val="7030A0"/>
                </a:solidFill>
              </a:rPr>
              <a:t>функцій</a:t>
            </a:r>
            <a:r>
              <a:rPr lang="ru-RU" b="1" dirty="0">
                <a:solidFill>
                  <a:srgbClr val="7030A0"/>
                </a:solidFill>
              </a:rPr>
              <a:t>:</a:t>
            </a:r>
            <a:endParaRPr lang="ru-RU" dirty="0">
              <a:solidFill>
                <a:srgbClr val="7030A0"/>
              </a:solidFill>
            </a:endParaRPr>
          </a:p>
          <a:p>
            <a:pPr lvl="1" algn="just"/>
            <a:r>
              <a:rPr lang="ru-RU" dirty="0" err="1"/>
              <a:t>Підтримуйте</a:t>
            </a:r>
            <a:r>
              <a:rPr lang="ru-RU" dirty="0"/>
              <a:t> </a:t>
            </a:r>
            <a:r>
              <a:rPr lang="ru-RU" dirty="0" err="1"/>
              <a:t>прохідність</a:t>
            </a:r>
            <a:r>
              <a:rPr lang="ru-RU" dirty="0"/>
              <a:t> </a:t>
            </a:r>
            <a:r>
              <a:rPr lang="ru-RU" dirty="0" err="1"/>
              <a:t>дихальних</a:t>
            </a:r>
            <a:r>
              <a:rPr lang="ru-RU" dirty="0"/>
              <a:t> </a:t>
            </a:r>
            <a:r>
              <a:rPr lang="ru-RU" dirty="0" err="1"/>
              <a:t>шляхів</a:t>
            </a:r>
            <a:r>
              <a:rPr lang="ru-RU" dirty="0"/>
              <a:t> (</a:t>
            </a:r>
            <a:r>
              <a:rPr lang="ru-RU" dirty="0" err="1"/>
              <a:t>використовуйте</a:t>
            </a:r>
            <a:r>
              <a:rPr lang="ru-RU" dirty="0"/>
              <a:t> метод </a:t>
            </a:r>
            <a:r>
              <a:rPr lang="ru-RU" dirty="0" err="1"/>
              <a:t>виведення</a:t>
            </a:r>
            <a:r>
              <a:rPr lang="ru-RU" dirty="0"/>
              <a:t> </a:t>
            </a:r>
            <a:r>
              <a:rPr lang="ru-RU" dirty="0" err="1"/>
              <a:t>нижньої</a:t>
            </a:r>
            <a:r>
              <a:rPr lang="ru-RU" dirty="0"/>
              <a:t> </a:t>
            </a:r>
            <a:r>
              <a:rPr lang="ru-RU" dirty="0" err="1"/>
              <a:t>щелепи</a:t>
            </a:r>
            <a:r>
              <a:rPr lang="ru-RU" dirty="0"/>
              <a:t> без </a:t>
            </a:r>
            <a:r>
              <a:rPr lang="ru-RU" dirty="0" err="1"/>
              <a:t>закидання</a:t>
            </a:r>
            <a:r>
              <a:rPr lang="ru-RU" dirty="0"/>
              <a:t> </a:t>
            </a:r>
            <a:r>
              <a:rPr lang="ru-RU" dirty="0" err="1"/>
              <a:t>голови</a:t>
            </a:r>
            <a:r>
              <a:rPr lang="ru-RU" dirty="0"/>
              <a:t>).</a:t>
            </a:r>
          </a:p>
          <a:p>
            <a:pPr lvl="1" algn="just"/>
            <a:r>
              <a:rPr lang="ru-RU" dirty="0" err="1"/>
              <a:t>Постійно</a:t>
            </a:r>
            <a:r>
              <a:rPr lang="ru-RU" dirty="0"/>
              <a:t> </a:t>
            </a:r>
            <a:r>
              <a:rPr lang="ru-RU" dirty="0" err="1"/>
              <a:t>стежте</a:t>
            </a:r>
            <a:r>
              <a:rPr lang="ru-RU" dirty="0"/>
              <a:t> за </a:t>
            </a:r>
            <a:r>
              <a:rPr lang="ru-RU" dirty="0" err="1"/>
              <a:t>рівнем</a:t>
            </a:r>
            <a:r>
              <a:rPr lang="ru-RU" dirty="0"/>
              <a:t> </a:t>
            </a:r>
            <a:r>
              <a:rPr lang="ru-RU" dirty="0" err="1"/>
              <a:t>свідомості</a:t>
            </a:r>
            <a:r>
              <a:rPr lang="ru-RU" dirty="0"/>
              <a:t> (за шкалою Глазго) та параметрами </a:t>
            </a:r>
            <a:r>
              <a:rPr lang="ru-RU" dirty="0" err="1"/>
              <a:t>дихання</a:t>
            </a:r>
            <a:r>
              <a:rPr lang="ru-RU" dirty="0"/>
              <a:t>.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44984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7425" y="321973"/>
            <a:ext cx="8757633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7030A0"/>
                </a:solidFill>
              </a:rPr>
              <a:t>Гемостаз та </a:t>
            </a:r>
            <a:r>
              <a:rPr lang="ru-RU" b="1" dirty="0" err="1">
                <a:solidFill>
                  <a:srgbClr val="7030A0"/>
                </a:solidFill>
              </a:rPr>
              <a:t>терморегуляція</a:t>
            </a:r>
            <a:r>
              <a:rPr lang="ru-RU" b="1" dirty="0"/>
              <a:t>:</a:t>
            </a:r>
            <a:endParaRPr lang="ru-RU" dirty="0"/>
          </a:p>
          <a:p>
            <a:pPr lvl="1" algn="just"/>
            <a:r>
              <a:rPr lang="ru-RU" dirty="0" err="1"/>
              <a:t>Зупиніть</a:t>
            </a:r>
            <a:r>
              <a:rPr lang="ru-RU" dirty="0"/>
              <a:t> </a:t>
            </a:r>
            <a:r>
              <a:rPr lang="ru-RU" dirty="0" err="1"/>
              <a:t>активну</a:t>
            </a:r>
            <a:r>
              <a:rPr lang="ru-RU" dirty="0"/>
              <a:t> </a:t>
            </a:r>
            <a:r>
              <a:rPr lang="ru-RU" dirty="0" err="1"/>
              <a:t>зовнішню</a:t>
            </a:r>
            <a:r>
              <a:rPr lang="ru-RU" dirty="0"/>
              <a:t> </a:t>
            </a:r>
            <a:r>
              <a:rPr lang="ru-RU" dirty="0" err="1"/>
              <a:t>кровотечу</a:t>
            </a:r>
            <a:r>
              <a:rPr lang="ru-RU" dirty="0"/>
              <a:t>.</a:t>
            </a:r>
          </a:p>
          <a:p>
            <a:pPr lvl="1" algn="just"/>
            <a:r>
              <a:rPr lang="ru-RU" dirty="0" err="1"/>
              <a:t>Запобігайте</a:t>
            </a:r>
            <a:r>
              <a:rPr lang="ru-RU" dirty="0"/>
              <a:t> </a:t>
            </a:r>
            <a:r>
              <a:rPr lang="ru-RU" dirty="0" err="1"/>
              <a:t>гіпотермії</a:t>
            </a:r>
            <a:r>
              <a:rPr lang="ru-RU" dirty="0"/>
              <a:t>: </a:t>
            </a:r>
            <a:r>
              <a:rPr lang="ru-RU" dirty="0" err="1"/>
              <a:t>підтримуйте</a:t>
            </a:r>
            <a:r>
              <a:rPr lang="ru-RU" dirty="0"/>
              <a:t> </a:t>
            </a:r>
            <a:r>
              <a:rPr lang="ru-RU" dirty="0" err="1"/>
              <a:t>нормальну</a:t>
            </a:r>
            <a:r>
              <a:rPr lang="ru-RU" dirty="0"/>
              <a:t> температуру </a:t>
            </a:r>
            <a:r>
              <a:rPr lang="ru-RU" dirty="0" err="1"/>
              <a:t>тіла</a:t>
            </a:r>
            <a:r>
              <a:rPr lang="ru-RU" dirty="0"/>
              <a:t>, </a:t>
            </a:r>
            <a:r>
              <a:rPr lang="ru-RU" dirty="0" err="1"/>
              <a:t>вкривши</a:t>
            </a:r>
            <a:r>
              <a:rPr lang="ru-RU" dirty="0"/>
              <a:t> </a:t>
            </a:r>
            <a:r>
              <a:rPr lang="ru-RU" dirty="0" err="1"/>
              <a:t>постраждалого</a:t>
            </a:r>
            <a:r>
              <a:rPr lang="ru-RU" dirty="0"/>
              <a:t>.</a:t>
            </a:r>
          </a:p>
          <a:p>
            <a:pPr algn="just"/>
            <a:r>
              <a:rPr lang="ru-RU" b="1" dirty="0" err="1"/>
              <a:t>Особливості</a:t>
            </a:r>
            <a:r>
              <a:rPr lang="ru-RU" b="1" dirty="0"/>
              <a:t> при травмах у </a:t>
            </a:r>
            <a:r>
              <a:rPr lang="ru-RU" b="1" dirty="0" err="1"/>
              <a:t>шоломі</a:t>
            </a:r>
            <a:r>
              <a:rPr lang="ru-RU" b="1" dirty="0"/>
              <a:t>:</a:t>
            </a:r>
            <a:r>
              <a:rPr lang="ru-RU" dirty="0"/>
              <a:t> Не </a:t>
            </a:r>
            <a:r>
              <a:rPr lang="ru-RU" dirty="0" err="1"/>
              <a:t>знімайте</a:t>
            </a:r>
            <a:r>
              <a:rPr lang="ru-RU" dirty="0"/>
              <a:t> </a:t>
            </a:r>
            <a:r>
              <a:rPr lang="ru-RU" dirty="0" err="1"/>
              <a:t>захисний</a:t>
            </a:r>
            <a:r>
              <a:rPr lang="ru-RU" dirty="0"/>
              <a:t> </a:t>
            </a:r>
            <a:r>
              <a:rPr lang="ru-RU" dirty="0" err="1"/>
              <a:t>шолом</a:t>
            </a:r>
            <a:r>
              <a:rPr lang="ru-RU" dirty="0"/>
              <a:t> (</a:t>
            </a:r>
            <a:r>
              <a:rPr lang="ru-RU" dirty="0" err="1"/>
              <a:t>мотоциклетний</a:t>
            </a:r>
            <a:r>
              <a:rPr lang="ru-RU" dirty="0"/>
              <a:t>, </a:t>
            </a:r>
            <a:r>
              <a:rPr lang="ru-RU" dirty="0" err="1"/>
              <a:t>військовий</a:t>
            </a:r>
            <a:r>
              <a:rPr lang="ru-RU" dirty="0"/>
              <a:t>), за </a:t>
            </a:r>
            <a:r>
              <a:rPr lang="ru-RU" dirty="0" err="1"/>
              <a:t>винятком</a:t>
            </a:r>
            <a:r>
              <a:rPr lang="ru-RU" dirty="0"/>
              <a:t> </a:t>
            </a:r>
            <a:r>
              <a:rPr lang="ru-RU" dirty="0" err="1"/>
              <a:t>випадків</a:t>
            </a:r>
            <a:r>
              <a:rPr lang="ru-RU" dirty="0"/>
              <a:t>, коли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заважає</a:t>
            </a:r>
            <a:r>
              <a:rPr lang="ru-RU" dirty="0"/>
              <a:t> </a:t>
            </a:r>
            <a:r>
              <a:rPr lang="ru-RU" dirty="0" err="1"/>
              <a:t>проведенню</a:t>
            </a:r>
            <a:r>
              <a:rPr lang="ru-RU" dirty="0"/>
              <a:t> </a:t>
            </a:r>
            <a:r>
              <a:rPr lang="ru-RU" dirty="0" err="1"/>
              <a:t>серцево-легеневої</a:t>
            </a:r>
            <a:r>
              <a:rPr lang="ru-RU" dirty="0"/>
              <a:t> </a:t>
            </a:r>
            <a:r>
              <a:rPr lang="ru-RU" dirty="0" err="1"/>
              <a:t>реанімації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зупинці</a:t>
            </a:r>
            <a:r>
              <a:rPr lang="ru-RU" dirty="0"/>
              <a:t> </a:t>
            </a:r>
            <a:r>
              <a:rPr lang="ru-RU" dirty="0" err="1"/>
              <a:t>критичної</a:t>
            </a:r>
            <a:r>
              <a:rPr lang="ru-RU" dirty="0"/>
              <a:t> </a:t>
            </a:r>
            <a:r>
              <a:rPr lang="ru-RU" dirty="0" err="1"/>
              <a:t>кровотечі</a:t>
            </a:r>
            <a:r>
              <a:rPr lang="ru-RU" dirty="0" smtClean="0"/>
              <a:t>.</a:t>
            </a:r>
          </a:p>
          <a:p>
            <a:pPr algn="just"/>
            <a:endParaRPr lang="uk-UA" dirty="0"/>
          </a:p>
          <a:p>
            <a:pPr algn="just"/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ru-RU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Госпітальний</a:t>
            </a: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етап</a:t>
            </a: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(Засади </a:t>
            </a:r>
            <a:r>
              <a:rPr lang="ru-RU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лікування</a:t>
            </a: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ЧМТ)</a:t>
            </a:r>
          </a:p>
          <a:p>
            <a:pPr algn="just"/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стабілізації</a:t>
            </a:r>
            <a:r>
              <a:rPr lang="ru-RU" dirty="0"/>
              <a:t> стану в </a:t>
            </a:r>
            <a:r>
              <a:rPr lang="ru-RU" dirty="0" err="1"/>
              <a:t>умовах</a:t>
            </a:r>
            <a:r>
              <a:rPr lang="ru-RU" dirty="0"/>
              <a:t> </a:t>
            </a:r>
            <a:r>
              <a:rPr lang="ru-RU" dirty="0" err="1"/>
              <a:t>стаціонару</a:t>
            </a:r>
            <a:r>
              <a:rPr lang="ru-RU" dirty="0"/>
              <a:t> </a:t>
            </a:r>
            <a:r>
              <a:rPr lang="ru-RU" dirty="0" err="1"/>
              <a:t>терапія</a:t>
            </a:r>
            <a:r>
              <a:rPr lang="ru-RU" dirty="0"/>
              <a:t> </a:t>
            </a:r>
            <a:r>
              <a:rPr lang="ru-RU" dirty="0" err="1"/>
              <a:t>спрямована</a:t>
            </a:r>
            <a:r>
              <a:rPr lang="ru-RU" dirty="0"/>
              <a:t> на </a:t>
            </a:r>
            <a:r>
              <a:rPr lang="ru-RU" dirty="0" err="1"/>
              <a:t>запобігання</a:t>
            </a:r>
            <a:r>
              <a:rPr lang="ru-RU" dirty="0"/>
              <a:t> </a:t>
            </a:r>
            <a:r>
              <a:rPr lang="ru-RU" dirty="0" err="1"/>
              <a:t>вторинним</a:t>
            </a:r>
            <a:r>
              <a:rPr lang="ru-RU" dirty="0"/>
              <a:t> </a:t>
            </a:r>
            <a:r>
              <a:rPr lang="ru-RU" dirty="0" err="1"/>
              <a:t>ушкодженням</a:t>
            </a:r>
            <a:r>
              <a:rPr lang="ru-RU" dirty="0"/>
              <a:t> головного </a:t>
            </a:r>
            <a:r>
              <a:rPr lang="ru-RU" dirty="0" err="1"/>
              <a:t>мозку</a:t>
            </a:r>
            <a:r>
              <a:rPr lang="ru-RU" dirty="0"/>
              <a:t> (ГМ).</a:t>
            </a:r>
          </a:p>
          <a:p>
            <a:pPr algn="just"/>
            <a:r>
              <a:rPr lang="ru-RU" b="1" dirty="0" err="1"/>
              <a:t>Ключові</a:t>
            </a:r>
            <a:r>
              <a:rPr lang="ru-RU" b="1" dirty="0"/>
              <a:t> напрямки </a:t>
            </a:r>
            <a:r>
              <a:rPr lang="ru-RU" b="1" dirty="0" err="1"/>
              <a:t>лікування</a:t>
            </a:r>
            <a:r>
              <a:rPr lang="ru-RU" b="1" dirty="0"/>
              <a:t>:</a:t>
            </a:r>
            <a:endParaRPr lang="ru-RU" dirty="0"/>
          </a:p>
          <a:p>
            <a:pPr algn="just"/>
            <a:r>
              <a:rPr lang="ru-RU" b="1" dirty="0" err="1"/>
              <a:t>Нормалізація</a:t>
            </a:r>
            <a:r>
              <a:rPr lang="ru-RU" b="1" dirty="0"/>
              <a:t> </a:t>
            </a:r>
            <a:r>
              <a:rPr lang="ru-RU" b="1" dirty="0" err="1"/>
              <a:t>функціонального</a:t>
            </a:r>
            <a:r>
              <a:rPr lang="ru-RU" b="1" dirty="0"/>
              <a:t> стану ГМ:</a:t>
            </a:r>
            <a:r>
              <a:rPr lang="ru-RU" dirty="0"/>
              <a:t> </a:t>
            </a:r>
            <a:r>
              <a:rPr lang="ru-RU" dirty="0" err="1"/>
              <a:t>Забезпечення</a:t>
            </a:r>
            <a:r>
              <a:rPr lang="ru-RU" dirty="0"/>
              <a:t> </a:t>
            </a:r>
            <a:r>
              <a:rPr lang="ru-RU" dirty="0" err="1"/>
              <a:t>адекватної</a:t>
            </a:r>
            <a:r>
              <a:rPr lang="ru-RU" dirty="0"/>
              <a:t> </a:t>
            </a:r>
            <a:r>
              <a:rPr lang="ru-RU" dirty="0" err="1"/>
              <a:t>оксигенації</a:t>
            </a:r>
            <a:r>
              <a:rPr lang="ru-RU" dirty="0"/>
              <a:t> (киснем) та </a:t>
            </a:r>
            <a:r>
              <a:rPr lang="ru-RU" dirty="0" err="1"/>
              <a:t>підтримка</a:t>
            </a:r>
            <a:r>
              <a:rPr lang="ru-RU" dirty="0"/>
              <a:t> </a:t>
            </a:r>
            <a:r>
              <a:rPr lang="ru-RU" dirty="0" err="1"/>
              <a:t>стабільного</a:t>
            </a:r>
            <a:r>
              <a:rPr lang="ru-RU" dirty="0"/>
              <a:t> </a:t>
            </a:r>
            <a:r>
              <a:rPr lang="ru-RU" dirty="0" err="1"/>
              <a:t>артеріального</a:t>
            </a:r>
            <a:r>
              <a:rPr lang="ru-RU" dirty="0"/>
              <a:t> </a:t>
            </a:r>
            <a:r>
              <a:rPr lang="ru-RU" dirty="0" err="1"/>
              <a:t>тиску</a:t>
            </a:r>
            <a:r>
              <a:rPr lang="ru-RU" dirty="0"/>
              <a:t> для </a:t>
            </a:r>
            <a:r>
              <a:rPr lang="ru-RU" dirty="0" err="1"/>
              <a:t>належної</a:t>
            </a:r>
            <a:r>
              <a:rPr lang="ru-RU" dirty="0"/>
              <a:t> </a:t>
            </a:r>
            <a:r>
              <a:rPr lang="ru-RU" dirty="0" err="1"/>
              <a:t>перфузії</a:t>
            </a:r>
            <a:r>
              <a:rPr lang="ru-RU" dirty="0"/>
              <a:t> </a:t>
            </a:r>
            <a:r>
              <a:rPr lang="ru-RU" dirty="0" err="1"/>
              <a:t>мозку</a:t>
            </a:r>
            <a:r>
              <a:rPr lang="ru-RU" dirty="0"/>
              <a:t>.</a:t>
            </a:r>
          </a:p>
          <a:p>
            <a:pPr algn="just"/>
            <a:r>
              <a:rPr lang="ru-RU" b="1" dirty="0"/>
              <a:t>Симптоматична </a:t>
            </a:r>
            <a:r>
              <a:rPr lang="ru-RU" b="1" dirty="0" err="1"/>
              <a:t>терапія</a:t>
            </a:r>
            <a:r>
              <a:rPr lang="ru-RU" b="1" dirty="0"/>
              <a:t>:</a:t>
            </a:r>
            <a:endParaRPr lang="ru-RU" dirty="0"/>
          </a:p>
          <a:p>
            <a:pPr lvl="1" algn="just"/>
            <a:r>
              <a:rPr lang="ru-RU" dirty="0" err="1"/>
              <a:t>Ефективне</a:t>
            </a:r>
            <a:r>
              <a:rPr lang="ru-RU" dirty="0"/>
              <a:t> </a:t>
            </a:r>
            <a:r>
              <a:rPr lang="ru-RU" dirty="0" err="1"/>
              <a:t>знеболення</a:t>
            </a:r>
            <a:r>
              <a:rPr lang="ru-RU" dirty="0"/>
              <a:t> для </a:t>
            </a:r>
            <a:r>
              <a:rPr lang="ru-RU" dirty="0" err="1"/>
              <a:t>зняття</a:t>
            </a:r>
            <a:r>
              <a:rPr lang="ru-RU" dirty="0"/>
              <a:t> головного болю.</a:t>
            </a:r>
          </a:p>
          <a:p>
            <a:pPr lvl="1" algn="just"/>
            <a:r>
              <a:rPr lang="ru-RU" dirty="0" err="1"/>
              <a:t>Боротьба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запамороченням</a:t>
            </a:r>
            <a:r>
              <a:rPr lang="ru-RU" dirty="0"/>
              <a:t> та </a:t>
            </a:r>
            <a:r>
              <a:rPr lang="ru-RU" dirty="0" err="1"/>
              <a:t>вегетативними</a:t>
            </a:r>
            <a:r>
              <a:rPr lang="ru-RU" dirty="0"/>
              <a:t> </a:t>
            </a:r>
            <a:r>
              <a:rPr lang="ru-RU" dirty="0" err="1"/>
              <a:t>розладами</a:t>
            </a:r>
            <a:r>
              <a:rPr lang="ru-RU" dirty="0"/>
              <a:t>.</a:t>
            </a:r>
          </a:p>
          <a:p>
            <a:pPr algn="just"/>
            <a:r>
              <a:rPr lang="ru-RU" b="1" dirty="0" err="1"/>
              <a:t>Психоемоційна</a:t>
            </a:r>
            <a:r>
              <a:rPr lang="ru-RU" b="1" dirty="0"/>
              <a:t> </a:t>
            </a:r>
            <a:r>
              <a:rPr lang="ru-RU" b="1" dirty="0" err="1"/>
              <a:t>стабілізація</a:t>
            </a:r>
            <a:r>
              <a:rPr lang="ru-RU" b="1" dirty="0"/>
              <a:t>:</a:t>
            </a:r>
            <a:r>
              <a:rPr lang="ru-RU" dirty="0"/>
              <a:t> </a:t>
            </a:r>
            <a:r>
              <a:rPr lang="ru-RU" dirty="0" err="1"/>
              <a:t>Усунення</a:t>
            </a:r>
            <a:r>
              <a:rPr lang="ru-RU" dirty="0"/>
              <a:t> </a:t>
            </a:r>
            <a:r>
              <a:rPr lang="ru-RU" dirty="0" err="1"/>
              <a:t>неспокою</a:t>
            </a:r>
            <a:r>
              <a:rPr lang="ru-RU" dirty="0"/>
              <a:t>, психомоторного </a:t>
            </a:r>
            <a:r>
              <a:rPr lang="ru-RU" dirty="0" err="1"/>
              <a:t>збудження</a:t>
            </a:r>
            <a:r>
              <a:rPr lang="ru-RU" dirty="0"/>
              <a:t> та </a:t>
            </a:r>
            <a:r>
              <a:rPr lang="ru-RU" dirty="0" err="1"/>
              <a:t>безсоння</a:t>
            </a:r>
            <a:r>
              <a:rPr lang="ru-RU" dirty="0"/>
              <a:t> за </a:t>
            </a:r>
            <a:r>
              <a:rPr lang="ru-RU" dirty="0" err="1"/>
              <a:t>допомогою</a:t>
            </a:r>
            <a:r>
              <a:rPr lang="ru-RU" dirty="0"/>
              <a:t> </a:t>
            </a:r>
            <a:r>
              <a:rPr lang="ru-RU" dirty="0" err="1"/>
              <a:t>седативних</a:t>
            </a:r>
            <a:r>
              <a:rPr lang="ru-RU" dirty="0"/>
              <a:t> </a:t>
            </a:r>
            <a:r>
              <a:rPr lang="ru-RU" dirty="0" err="1"/>
              <a:t>засобів</a:t>
            </a:r>
            <a:r>
              <a:rPr lang="ru-RU" dirty="0"/>
              <a:t> (за </a:t>
            </a:r>
            <a:r>
              <a:rPr lang="ru-RU" dirty="0" err="1"/>
              <a:t>призначенням</a:t>
            </a:r>
            <a:r>
              <a:rPr lang="ru-RU" dirty="0"/>
              <a:t> </a:t>
            </a:r>
            <a:r>
              <a:rPr lang="ru-RU" dirty="0" err="1"/>
              <a:t>лікаря</a:t>
            </a:r>
            <a:r>
              <a:rPr lang="ru-RU" dirty="0"/>
              <a:t>).</a:t>
            </a:r>
          </a:p>
          <a:p>
            <a:pPr algn="just"/>
            <a:r>
              <a:rPr lang="ru-RU" b="1" dirty="0" err="1"/>
              <a:t>Протинабрякова</a:t>
            </a:r>
            <a:r>
              <a:rPr lang="ru-RU" b="1" dirty="0"/>
              <a:t> </a:t>
            </a:r>
            <a:r>
              <a:rPr lang="ru-RU" b="1" dirty="0" err="1"/>
              <a:t>терапія</a:t>
            </a:r>
            <a:r>
              <a:rPr lang="ru-RU" b="1" dirty="0"/>
              <a:t>:</a:t>
            </a:r>
            <a:r>
              <a:rPr lang="ru-RU" dirty="0"/>
              <a:t> За </a:t>
            </a:r>
            <a:r>
              <a:rPr lang="ru-RU" dirty="0" err="1"/>
              <a:t>необхідності</a:t>
            </a:r>
            <a:r>
              <a:rPr lang="ru-RU" dirty="0"/>
              <a:t> — контроль </a:t>
            </a:r>
            <a:r>
              <a:rPr lang="ru-RU" dirty="0" err="1"/>
              <a:t>внутрішньочерепного</a:t>
            </a:r>
            <a:r>
              <a:rPr lang="ru-RU" dirty="0"/>
              <a:t> </a:t>
            </a:r>
            <a:r>
              <a:rPr lang="ru-RU" dirty="0" err="1"/>
              <a:t>тиску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89817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CustomShape 1"/>
          <p:cNvSpPr/>
          <p:nvPr/>
        </p:nvSpPr>
        <p:spPr>
          <a:xfrm>
            <a:off x="214200" y="260458"/>
            <a:ext cx="8571600" cy="6703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i="1" strike="noStrike" spc="-1" dirty="0" err="1">
                <a:solidFill>
                  <a:srgbClr val="FF0000"/>
                </a:solidFill>
                <a:latin typeface="Arial"/>
                <a:ea typeface="Times New Roman"/>
              </a:rPr>
              <a:t>Ознаки</a:t>
            </a:r>
            <a:r>
              <a:rPr lang="ru-RU" sz="2800" b="1" i="1" strike="noStrike" spc="-1" dirty="0">
                <a:solidFill>
                  <a:srgbClr val="FF0000"/>
                </a:solidFill>
                <a:latin typeface="Arial"/>
                <a:ea typeface="Times New Roman"/>
              </a:rPr>
              <a:t> травм </a:t>
            </a:r>
            <a:r>
              <a:rPr lang="ru-RU" sz="2800" b="1" i="1" strike="noStrike" spc="-1" dirty="0" err="1">
                <a:solidFill>
                  <a:srgbClr val="FF0000"/>
                </a:solidFill>
                <a:latin typeface="Arial"/>
                <a:ea typeface="Times New Roman"/>
              </a:rPr>
              <a:t>голови</a:t>
            </a:r>
            <a:r>
              <a:rPr lang="ru-RU" sz="2800" b="1" i="1" strike="noStrike" spc="-1" dirty="0">
                <a:solidFill>
                  <a:srgbClr val="FF0000"/>
                </a:solidFill>
                <a:latin typeface="Arial"/>
                <a:ea typeface="Times New Roman"/>
              </a:rPr>
              <a:t> та хребта:</a:t>
            </a:r>
            <a:endParaRPr lang="ru-RU" sz="2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2800" b="0" strike="noStrike" spc="-1" dirty="0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333333"/>
              </a:buClr>
              <a:buFont typeface="Wingdings" charset="2"/>
              <a:buChar char=""/>
            </a:pP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зміна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рівня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свідомості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: </a:t>
            </a: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сонливість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, </a:t>
            </a: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сплутування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свідомості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, </a:t>
            </a: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втрата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свідомості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;</a:t>
            </a:r>
            <a:endParaRPr lang="ru-RU" sz="1800" b="0" strike="noStrike" spc="-1" dirty="0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333333"/>
              </a:buClr>
              <a:buFont typeface="Wingdings" charset="2"/>
              <a:buChar char=""/>
            </a:pP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сильний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біль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або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тиск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у </a:t>
            </a: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голові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, </a:t>
            </a: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шиї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чи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спині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;</a:t>
            </a:r>
            <a:endParaRPr lang="ru-RU" sz="1800" b="0" strike="noStrike" spc="-1" dirty="0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333333"/>
              </a:buClr>
              <a:buFont typeface="Wingdings" charset="2"/>
              <a:buChar char=""/>
            </a:pP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поколювання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або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втрата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чутливості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в </a:t>
            </a: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пальцях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рук і </a:t>
            </a: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ніг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;</a:t>
            </a:r>
            <a:endParaRPr lang="ru-RU" sz="1800" b="0" strike="noStrike" spc="-1" dirty="0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333333"/>
              </a:buClr>
              <a:buFont typeface="Wingdings" charset="2"/>
              <a:buChar char=""/>
            </a:pP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втрата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рухових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функцій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якої-небудь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частини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тіла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;</a:t>
            </a:r>
            <a:endParaRPr lang="ru-RU" sz="1800" b="0" strike="noStrike" spc="-1" dirty="0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333333"/>
              </a:buClr>
              <a:buFont typeface="Wingdings" charset="2"/>
              <a:buChar char=""/>
            </a:pP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незвичайні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горбкуваті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утворення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на </a:t>
            </a: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голові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чи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хребті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;</a:t>
            </a:r>
            <a:endParaRPr lang="ru-RU" sz="1800" b="0" strike="noStrike" spc="-1" dirty="0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333333"/>
              </a:buClr>
              <a:buFont typeface="Wingdings" charset="2"/>
              <a:buChar char=""/>
            </a:pP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виділення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крові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або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спинномозкової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рідини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з </a:t>
            </a: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вух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чи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носа;</a:t>
            </a:r>
            <a:endParaRPr lang="ru-RU" sz="1800" b="0" strike="noStrike" spc="-1" dirty="0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333333"/>
              </a:buClr>
              <a:buFont typeface="Wingdings" charset="2"/>
              <a:buChar char=""/>
            </a:pP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сильна </a:t>
            </a: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кровотеча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в </a:t>
            </a: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ділянці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голови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, </a:t>
            </a: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шиї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або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спини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;</a:t>
            </a:r>
            <a:endParaRPr lang="ru-RU" sz="1800" b="0" strike="noStrike" spc="-1" dirty="0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333333"/>
              </a:buClr>
              <a:buFont typeface="Wingdings" charset="2"/>
              <a:buChar char=""/>
            </a:pP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судоми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;</a:t>
            </a:r>
            <a:endParaRPr lang="ru-RU" sz="1800" b="0" strike="noStrike" spc="-1" dirty="0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333333"/>
              </a:buClr>
              <a:buFont typeface="Wingdings" charset="2"/>
              <a:buChar char=""/>
            </a:pP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утруднене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дихання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;</a:t>
            </a:r>
            <a:endParaRPr lang="ru-RU" sz="1800" b="0" strike="noStrike" spc="-1" dirty="0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333333"/>
              </a:buClr>
              <a:buFont typeface="Wingdings" charset="2"/>
              <a:buChar char=""/>
            </a:pP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порушення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зору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;</a:t>
            </a:r>
            <a:endParaRPr lang="ru-RU" sz="1800" b="0" strike="noStrike" spc="-1" dirty="0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333333"/>
              </a:buClr>
              <a:buFont typeface="Wingdings" charset="2"/>
              <a:buChar char=""/>
            </a:pP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нудота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, </a:t>
            </a: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блювота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;</a:t>
            </a:r>
            <a:endParaRPr lang="ru-RU" sz="1800" b="0" strike="noStrike" spc="-1" dirty="0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333333"/>
              </a:buClr>
              <a:buFont typeface="Wingdings" charset="2"/>
              <a:buChar char=""/>
            </a:pP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стійкий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головний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біль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;</a:t>
            </a:r>
            <a:endParaRPr lang="ru-RU" sz="1800" b="0" strike="noStrike" spc="-1" dirty="0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333333"/>
              </a:buClr>
              <a:buFont typeface="Wingdings" charset="2"/>
              <a:buChar char=""/>
            </a:pP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різниця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в </a:t>
            </a: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розмірах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правої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та </a:t>
            </a: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лівої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зіниць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(</a:t>
            </a: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анізокорія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);</a:t>
            </a:r>
            <a:endParaRPr lang="ru-RU" sz="1800" b="0" strike="noStrike" spc="-1" dirty="0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333333"/>
              </a:buClr>
              <a:buFont typeface="Wingdings" charset="2"/>
              <a:buChar char=""/>
            </a:pP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втрата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рівноваги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;</a:t>
            </a:r>
            <a:endParaRPr lang="ru-RU" sz="1800" b="0" strike="noStrike" spc="-1" dirty="0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333333"/>
              </a:buClr>
              <a:buFont typeface="Wingdings" charset="2"/>
              <a:buChar char=""/>
            </a:pP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синці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в </a:t>
            </a: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ділянці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голови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, особливо </a:t>
            </a: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навколо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очей і </a:t>
            </a: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вух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.</a:t>
            </a:r>
            <a:endParaRPr lang="ru-RU" sz="1800" b="0" strike="noStrike" spc="-1" dirty="0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333333"/>
              </a:buClr>
              <a:buFont typeface="Wingdings" charset="2"/>
              <a:buChar char=""/>
            </a:pP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Названі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ознаки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, </a:t>
            </a: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взяті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окремо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, не </a:t>
            </a: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завжди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означають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серйозну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травму </a:t>
            </a: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голови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чи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хребта, але при будь-</a:t>
            </a: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якій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підозрі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на </a:t>
            </a: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неї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слід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викликати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швидку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ru-RU" sz="1800" b="1" strike="noStrike" spc="-1" dirty="0" err="1">
                <a:solidFill>
                  <a:srgbClr val="333333"/>
                </a:solidFill>
                <a:latin typeface="Arial"/>
                <a:ea typeface="Times New Roman"/>
              </a:rPr>
              <a:t>допомогу</a:t>
            </a: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Times New Roman"/>
              </a:rPr>
              <a:t>.</a:t>
            </a:r>
            <a:endParaRPr lang="ru-RU" sz="1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dirty="0"/>
              <a:t/>
            </a:r>
            <a:br>
              <a:rPr dirty="0"/>
            </a:br>
            <a:endParaRPr lang="ru-RU" sz="1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5154" y="190185"/>
            <a:ext cx="8203843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err="1">
                <a:solidFill>
                  <a:srgbClr val="7030A0"/>
                </a:solidFill>
              </a:rPr>
              <a:t>Принципи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err="1">
                <a:solidFill>
                  <a:srgbClr val="7030A0"/>
                </a:solidFill>
              </a:rPr>
              <a:t>іммобілізації</a:t>
            </a:r>
            <a:r>
              <a:rPr lang="ru-RU" sz="2400" b="1" dirty="0">
                <a:solidFill>
                  <a:srgbClr val="7030A0"/>
                </a:solidFill>
              </a:rPr>
              <a:t> при травмах хребта</a:t>
            </a:r>
          </a:p>
          <a:p>
            <a:pPr algn="just"/>
            <a:r>
              <a:rPr lang="ru-RU" dirty="0"/>
              <a:t>При будь-</a:t>
            </a:r>
            <a:r>
              <a:rPr lang="ru-RU" dirty="0" err="1"/>
              <a:t>якій</a:t>
            </a:r>
            <a:r>
              <a:rPr lang="ru-RU" dirty="0"/>
              <a:t> </a:t>
            </a:r>
            <a:r>
              <a:rPr lang="ru-RU" dirty="0" err="1"/>
              <a:t>політравмі</a:t>
            </a:r>
            <a:r>
              <a:rPr lang="ru-RU" dirty="0"/>
              <a:t> (ПТ)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підозрі</a:t>
            </a:r>
            <a:r>
              <a:rPr lang="ru-RU" dirty="0"/>
              <a:t> на </a:t>
            </a:r>
            <a:r>
              <a:rPr lang="ru-RU" dirty="0" err="1"/>
              <a:t>ушкодження</a:t>
            </a:r>
            <a:r>
              <a:rPr lang="ru-RU" dirty="0"/>
              <a:t> </a:t>
            </a:r>
            <a:r>
              <a:rPr lang="ru-RU" dirty="0" err="1"/>
              <a:t>шийного</a:t>
            </a:r>
            <a:r>
              <a:rPr lang="ru-RU" dirty="0"/>
              <a:t> </a:t>
            </a:r>
            <a:r>
              <a:rPr lang="ru-RU" dirty="0" err="1"/>
              <a:t>відділу</a:t>
            </a:r>
            <a:r>
              <a:rPr lang="ru-RU" dirty="0"/>
              <a:t> хребта (ШВХ) </a:t>
            </a:r>
            <a:r>
              <a:rPr lang="ru-RU" dirty="0" err="1"/>
              <a:t>обов’язковим</a:t>
            </a:r>
            <a:r>
              <a:rPr lang="ru-RU" dirty="0"/>
              <a:t> є </a:t>
            </a:r>
            <a:r>
              <a:rPr lang="ru-RU" dirty="0" err="1"/>
              <a:t>накладання</a:t>
            </a:r>
            <a:r>
              <a:rPr lang="ru-RU" dirty="0"/>
              <a:t> </a:t>
            </a:r>
            <a:r>
              <a:rPr lang="ru-RU" dirty="0" err="1"/>
              <a:t>жорсткого</a:t>
            </a:r>
            <a:r>
              <a:rPr lang="ru-RU" dirty="0"/>
              <a:t> </a:t>
            </a:r>
            <a:r>
              <a:rPr lang="ru-RU" dirty="0" err="1"/>
              <a:t>шийного</a:t>
            </a:r>
            <a:r>
              <a:rPr lang="ru-RU" dirty="0"/>
              <a:t> </a:t>
            </a:r>
            <a:r>
              <a:rPr lang="ru-RU" dirty="0" err="1"/>
              <a:t>комірця</a:t>
            </a:r>
            <a:r>
              <a:rPr lang="ru-RU" dirty="0"/>
              <a:t> (типу </a:t>
            </a:r>
            <a:r>
              <a:rPr lang="en-US" b="1" dirty="0" err="1"/>
              <a:t>Schanz</a:t>
            </a:r>
            <a:r>
              <a:rPr lang="en-US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en-US" b="1" dirty="0" err="1"/>
              <a:t>Stifneck</a:t>
            </a:r>
            <a:r>
              <a:rPr lang="en-US" dirty="0"/>
              <a:t>).</a:t>
            </a:r>
          </a:p>
          <a:p>
            <a:pPr algn="just"/>
            <a:r>
              <a:rPr lang="en-US" b="1" dirty="0"/>
              <a:t>1. </a:t>
            </a:r>
            <a:r>
              <a:rPr lang="ru-RU" b="1" dirty="0" err="1"/>
              <a:t>Техніка</a:t>
            </a:r>
            <a:r>
              <a:rPr lang="ru-RU" b="1" dirty="0"/>
              <a:t> </a:t>
            </a:r>
            <a:r>
              <a:rPr lang="ru-RU" b="1" dirty="0" err="1"/>
              <a:t>накладання</a:t>
            </a:r>
            <a:r>
              <a:rPr lang="ru-RU" b="1" dirty="0"/>
              <a:t> </a:t>
            </a:r>
            <a:r>
              <a:rPr lang="ru-RU" b="1" dirty="0" err="1"/>
              <a:t>шийного</a:t>
            </a:r>
            <a:r>
              <a:rPr lang="ru-RU" b="1" dirty="0"/>
              <a:t> </a:t>
            </a:r>
            <a:r>
              <a:rPr lang="ru-RU" b="1" dirty="0" err="1"/>
              <a:t>комірця</a:t>
            </a:r>
            <a:endParaRPr lang="ru-RU" b="1" dirty="0"/>
          </a:p>
          <a:p>
            <a:pPr algn="just">
              <a:buFont typeface="+mj-lt"/>
              <a:buAutoNum type="arabicPeriod"/>
            </a:pPr>
            <a:r>
              <a:rPr lang="ru-RU" b="1" dirty="0" err="1"/>
              <a:t>Ручна</a:t>
            </a:r>
            <a:r>
              <a:rPr lang="ru-RU" b="1" dirty="0"/>
              <a:t> </a:t>
            </a:r>
            <a:r>
              <a:rPr lang="ru-RU" b="1" dirty="0" err="1"/>
              <a:t>фіксація</a:t>
            </a:r>
            <a:r>
              <a:rPr lang="ru-RU" b="1" dirty="0"/>
              <a:t>:</a:t>
            </a:r>
            <a:r>
              <a:rPr lang="ru-RU" dirty="0"/>
              <a:t> </a:t>
            </a:r>
            <a:r>
              <a:rPr lang="ru-RU" dirty="0" err="1"/>
              <a:t>Стабілізуйте</a:t>
            </a:r>
            <a:r>
              <a:rPr lang="ru-RU" dirty="0"/>
              <a:t> голову </a:t>
            </a:r>
            <a:r>
              <a:rPr lang="ru-RU" dirty="0" err="1"/>
              <a:t>постраждалого</a:t>
            </a:r>
            <a:r>
              <a:rPr lang="ru-RU" dirty="0"/>
              <a:t> руками, </a:t>
            </a:r>
            <a:r>
              <a:rPr lang="ru-RU" dirty="0" err="1"/>
              <a:t>утримуючи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в нейтральному </a:t>
            </a:r>
            <a:r>
              <a:rPr lang="ru-RU" dirty="0" err="1"/>
              <a:t>положенні</a:t>
            </a:r>
            <a:r>
              <a:rPr lang="ru-RU" dirty="0"/>
              <a:t> (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немає</a:t>
            </a:r>
            <a:r>
              <a:rPr lang="ru-RU" dirty="0"/>
              <a:t> опору </a:t>
            </a:r>
            <a:r>
              <a:rPr lang="ru-RU" dirty="0" err="1"/>
              <a:t>чи</a:t>
            </a:r>
            <a:r>
              <a:rPr lang="ru-RU" dirty="0"/>
              <a:t> болю).</a:t>
            </a:r>
          </a:p>
          <a:p>
            <a:pPr algn="just">
              <a:buFont typeface="+mj-lt"/>
              <a:buAutoNum type="arabicPeriod"/>
            </a:pPr>
            <a:r>
              <a:rPr lang="ru-RU" b="1" dirty="0" err="1"/>
              <a:t>Вирівнювання</a:t>
            </a:r>
            <a:r>
              <a:rPr lang="ru-RU" b="1" dirty="0"/>
              <a:t>:</a:t>
            </a:r>
            <a:r>
              <a:rPr lang="ru-RU" dirty="0"/>
              <a:t> </a:t>
            </a:r>
            <a:r>
              <a:rPr lang="ru-RU" dirty="0" err="1"/>
              <a:t>Обережно</a:t>
            </a:r>
            <a:r>
              <a:rPr lang="ru-RU" dirty="0"/>
              <a:t> </a:t>
            </a:r>
            <a:r>
              <a:rPr lang="ru-RU" dirty="0" err="1"/>
              <a:t>приведіть</a:t>
            </a:r>
            <a:r>
              <a:rPr lang="ru-RU" dirty="0"/>
              <a:t> голову в </a:t>
            </a:r>
            <a:r>
              <a:rPr lang="ru-RU" dirty="0" err="1"/>
              <a:t>положення</a:t>
            </a:r>
            <a:r>
              <a:rPr lang="ru-RU" dirty="0"/>
              <a:t>, при </a:t>
            </a:r>
            <a:r>
              <a:rPr lang="ru-RU" dirty="0" err="1"/>
              <a:t>якому</a:t>
            </a:r>
            <a:r>
              <a:rPr lang="ru-RU" dirty="0"/>
              <a:t> кут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нижньою</a:t>
            </a:r>
            <a:r>
              <a:rPr lang="ru-RU" dirty="0"/>
              <a:t> </a:t>
            </a:r>
            <a:r>
              <a:rPr lang="ru-RU" dirty="0" err="1"/>
              <a:t>щелепою</a:t>
            </a:r>
            <a:r>
              <a:rPr lang="ru-RU" dirty="0"/>
              <a:t> та </a:t>
            </a:r>
            <a:r>
              <a:rPr lang="ru-RU" dirty="0" err="1"/>
              <a:t>віссю</a:t>
            </a:r>
            <a:r>
              <a:rPr lang="ru-RU" dirty="0"/>
              <a:t> хребта становить </a:t>
            </a:r>
            <a:r>
              <a:rPr lang="ru-RU" dirty="0" err="1"/>
              <a:t>приблизно</a:t>
            </a:r>
            <a:r>
              <a:rPr lang="ru-RU" dirty="0"/>
              <a:t> </a:t>
            </a:r>
            <a:r>
              <a:rPr lang="ru-RU" b="1" dirty="0"/>
              <a:t>90°</a:t>
            </a:r>
            <a:r>
              <a:rPr lang="ru-RU" dirty="0"/>
              <a:t>.</a:t>
            </a:r>
          </a:p>
          <a:p>
            <a:pPr algn="just">
              <a:buFont typeface="+mj-lt"/>
              <a:buAutoNum type="arabicPeriod"/>
            </a:pPr>
            <a:r>
              <a:rPr lang="ru-RU" b="1" dirty="0" err="1"/>
              <a:t>Вимірювання</a:t>
            </a:r>
            <a:r>
              <a:rPr lang="ru-RU" b="1" dirty="0"/>
              <a:t> </a:t>
            </a:r>
            <a:r>
              <a:rPr lang="ru-RU" b="1" dirty="0" err="1"/>
              <a:t>розміру</a:t>
            </a:r>
            <a:r>
              <a:rPr lang="ru-RU" b="1" dirty="0"/>
              <a:t>:</a:t>
            </a:r>
            <a:r>
              <a:rPr lang="ru-RU" dirty="0"/>
              <a:t> </a:t>
            </a:r>
            <a:r>
              <a:rPr lang="ru-RU" dirty="0" err="1"/>
              <a:t>Визначте</a:t>
            </a:r>
            <a:r>
              <a:rPr lang="ru-RU" dirty="0"/>
              <a:t> </a:t>
            </a:r>
            <a:r>
              <a:rPr lang="ru-RU" dirty="0" err="1"/>
              <a:t>відстань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підборіддя</a:t>
            </a:r>
            <a:r>
              <a:rPr lang="ru-RU" dirty="0"/>
              <a:t> до </a:t>
            </a:r>
            <a:r>
              <a:rPr lang="ru-RU" dirty="0" err="1"/>
              <a:t>надпліччя</a:t>
            </a:r>
            <a:r>
              <a:rPr lang="ru-RU" dirty="0"/>
              <a:t> </a:t>
            </a:r>
            <a:r>
              <a:rPr lang="ru-RU" dirty="0" err="1"/>
              <a:t>постраждалого</a:t>
            </a:r>
            <a:r>
              <a:rPr lang="ru-RU" dirty="0"/>
              <a:t> (</a:t>
            </a:r>
            <a:r>
              <a:rPr lang="ru-RU" dirty="0" err="1"/>
              <a:t>пальцевим</a:t>
            </a:r>
            <a:r>
              <a:rPr lang="ru-RU" dirty="0"/>
              <a:t> методом) та </a:t>
            </a:r>
            <a:r>
              <a:rPr lang="ru-RU" dirty="0" err="1"/>
              <a:t>перенесіть</a:t>
            </a:r>
            <a:r>
              <a:rPr lang="ru-RU" dirty="0"/>
              <a:t> </a:t>
            </a:r>
            <a:r>
              <a:rPr lang="ru-RU" dirty="0" err="1"/>
              <a:t>цей</a:t>
            </a:r>
            <a:r>
              <a:rPr lang="ru-RU" dirty="0"/>
              <a:t> </a:t>
            </a:r>
            <a:r>
              <a:rPr lang="ru-RU" dirty="0" err="1"/>
              <a:t>розмір</a:t>
            </a:r>
            <a:r>
              <a:rPr lang="ru-RU" dirty="0"/>
              <a:t> на </a:t>
            </a:r>
            <a:r>
              <a:rPr lang="ru-RU" dirty="0" err="1"/>
              <a:t>орієнтири</a:t>
            </a:r>
            <a:r>
              <a:rPr lang="ru-RU" dirty="0"/>
              <a:t> </a:t>
            </a:r>
            <a:r>
              <a:rPr lang="ru-RU" dirty="0" err="1"/>
              <a:t>комірця</a:t>
            </a:r>
            <a:r>
              <a:rPr lang="ru-RU" dirty="0"/>
              <a:t>.</a:t>
            </a:r>
          </a:p>
          <a:p>
            <a:pPr algn="just">
              <a:buFont typeface="+mj-lt"/>
              <a:buAutoNum type="arabicPeriod"/>
            </a:pPr>
            <a:r>
              <a:rPr lang="ru-RU" b="1" dirty="0" err="1"/>
              <a:t>Накладання</a:t>
            </a:r>
            <a:r>
              <a:rPr lang="ru-RU" b="1" dirty="0"/>
              <a:t>:</a:t>
            </a:r>
            <a:endParaRPr lang="ru-RU" dirty="0"/>
          </a:p>
          <a:p>
            <a:pPr marL="742950" lvl="1" indent="-285750" algn="just">
              <a:buFont typeface="+mj-lt"/>
              <a:buAutoNum type="arabicPeriod"/>
            </a:pPr>
            <a:r>
              <a:rPr lang="ru-RU" dirty="0" err="1"/>
              <a:t>Прикладіть</a:t>
            </a:r>
            <a:r>
              <a:rPr lang="ru-RU" dirty="0"/>
              <a:t> </a:t>
            </a:r>
            <a:r>
              <a:rPr lang="ru-RU" dirty="0" err="1"/>
              <a:t>передню</a:t>
            </a:r>
            <a:r>
              <a:rPr lang="ru-RU" dirty="0"/>
              <a:t> </a:t>
            </a:r>
            <a:r>
              <a:rPr lang="ru-RU" dirty="0" err="1"/>
              <a:t>частину</a:t>
            </a:r>
            <a:r>
              <a:rPr lang="ru-RU" dirty="0"/>
              <a:t> </a:t>
            </a:r>
            <a:r>
              <a:rPr lang="ru-RU" dirty="0" err="1"/>
              <a:t>комірця</a:t>
            </a:r>
            <a:r>
              <a:rPr lang="ru-RU" dirty="0"/>
              <a:t> до </a:t>
            </a:r>
            <a:r>
              <a:rPr lang="ru-RU" dirty="0" err="1"/>
              <a:t>підборіддя</a:t>
            </a:r>
            <a:r>
              <a:rPr lang="ru-RU" dirty="0"/>
              <a:t>.</a:t>
            </a:r>
          </a:p>
          <a:p>
            <a:pPr marL="742950" lvl="1" indent="-285750" algn="just">
              <a:buFont typeface="+mj-lt"/>
              <a:buAutoNum type="arabicPeriod"/>
            </a:pPr>
            <a:r>
              <a:rPr lang="ru-RU" dirty="0" err="1"/>
              <a:t>Заведіть</a:t>
            </a:r>
            <a:r>
              <a:rPr lang="ru-RU" dirty="0"/>
              <a:t> </a:t>
            </a:r>
            <a:r>
              <a:rPr lang="ru-RU" dirty="0" err="1"/>
              <a:t>задню</a:t>
            </a:r>
            <a:r>
              <a:rPr lang="ru-RU" dirty="0"/>
              <a:t> </a:t>
            </a:r>
            <a:r>
              <a:rPr lang="ru-RU" dirty="0" err="1"/>
              <a:t>частину</a:t>
            </a:r>
            <a:r>
              <a:rPr lang="ru-RU" dirty="0"/>
              <a:t> за </a:t>
            </a:r>
            <a:r>
              <a:rPr lang="ru-RU" dirty="0" err="1"/>
              <a:t>шию</a:t>
            </a:r>
            <a:r>
              <a:rPr lang="ru-RU" dirty="0"/>
              <a:t>, </a:t>
            </a:r>
            <a:r>
              <a:rPr lang="ru-RU" dirty="0" err="1"/>
              <a:t>щільно</a:t>
            </a:r>
            <a:r>
              <a:rPr lang="ru-RU" dirty="0"/>
              <a:t> </a:t>
            </a:r>
            <a:r>
              <a:rPr lang="ru-RU" dirty="0" err="1"/>
              <a:t>притисніть</a:t>
            </a:r>
            <a:r>
              <a:rPr lang="ru-RU" dirty="0"/>
              <a:t> та </a:t>
            </a:r>
            <a:r>
              <a:rPr lang="ru-RU" dirty="0" err="1"/>
              <a:t>зафіксуйте</a:t>
            </a:r>
            <a:r>
              <a:rPr lang="ru-RU" dirty="0"/>
              <a:t> липучкою.</a:t>
            </a:r>
          </a:p>
          <a:p>
            <a:pPr algn="just">
              <a:buFont typeface="+mj-lt"/>
              <a:buAutoNum type="arabicPeriod"/>
            </a:pPr>
            <a:r>
              <a:rPr lang="ru-RU" b="1" dirty="0"/>
              <a:t>Контроль </a:t>
            </a:r>
            <a:r>
              <a:rPr lang="ru-RU" b="1" dirty="0" err="1"/>
              <a:t>правильності</a:t>
            </a:r>
            <a:r>
              <a:rPr lang="ru-RU" b="1" dirty="0"/>
              <a:t>:</a:t>
            </a:r>
            <a:endParaRPr lang="ru-RU" dirty="0"/>
          </a:p>
          <a:p>
            <a:pPr marL="742950" lvl="1" indent="-285750" algn="just">
              <a:buFont typeface="+mj-lt"/>
              <a:buAutoNum type="arabicPeriod"/>
            </a:pPr>
            <a:r>
              <a:rPr lang="ru-RU" b="1" dirty="0"/>
              <a:t>Норма:</a:t>
            </a:r>
            <a:r>
              <a:rPr lang="ru-RU" dirty="0"/>
              <a:t> Кут 90°, </a:t>
            </a:r>
            <a:r>
              <a:rPr lang="ru-RU" dirty="0" err="1"/>
              <a:t>рухи</a:t>
            </a:r>
            <a:r>
              <a:rPr lang="ru-RU" dirty="0"/>
              <a:t> в </a:t>
            </a:r>
            <a:r>
              <a:rPr lang="ru-RU" dirty="0" err="1"/>
              <a:t>шиї</a:t>
            </a:r>
            <a:r>
              <a:rPr lang="ru-RU" dirty="0"/>
              <a:t> практично </a:t>
            </a:r>
            <a:r>
              <a:rPr lang="ru-RU" dirty="0" err="1"/>
              <a:t>відсутні</a:t>
            </a:r>
            <a:r>
              <a:rPr lang="ru-RU" dirty="0"/>
              <a:t>.</a:t>
            </a:r>
          </a:p>
          <a:p>
            <a:pPr marL="742950" lvl="1" indent="-285750" algn="just">
              <a:buFont typeface="+mj-lt"/>
              <a:buAutoNum type="arabicPeriod"/>
            </a:pPr>
            <a:r>
              <a:rPr lang="ru-RU" b="1" dirty="0" err="1"/>
              <a:t>Малий</a:t>
            </a:r>
            <a:r>
              <a:rPr lang="ru-RU" b="1" dirty="0"/>
              <a:t> </a:t>
            </a:r>
            <a:r>
              <a:rPr lang="ru-RU" b="1" dirty="0" err="1"/>
              <a:t>розмір</a:t>
            </a:r>
            <a:r>
              <a:rPr lang="ru-RU" b="1" dirty="0"/>
              <a:t>:</a:t>
            </a:r>
            <a:r>
              <a:rPr lang="ru-RU" dirty="0"/>
              <a:t> </a:t>
            </a:r>
            <a:r>
              <a:rPr lang="ru-RU" dirty="0" err="1"/>
              <a:t>Вільний</a:t>
            </a:r>
            <a:r>
              <a:rPr lang="ru-RU" dirty="0"/>
              <a:t> </a:t>
            </a:r>
            <a:r>
              <a:rPr lang="ru-RU" dirty="0" err="1"/>
              <a:t>простір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підборіддям</a:t>
            </a:r>
            <a:r>
              <a:rPr lang="ru-RU" dirty="0"/>
              <a:t> та </a:t>
            </a:r>
            <a:r>
              <a:rPr lang="ru-RU" dirty="0" err="1"/>
              <a:t>комірцем</a:t>
            </a:r>
            <a:r>
              <a:rPr lang="ru-RU" dirty="0"/>
              <a:t>; голова </a:t>
            </a:r>
            <a:r>
              <a:rPr lang="ru-RU" dirty="0" err="1"/>
              <a:t>залишається</a:t>
            </a:r>
            <a:r>
              <a:rPr lang="ru-RU" dirty="0"/>
              <a:t> </a:t>
            </a:r>
            <a:r>
              <a:rPr lang="ru-RU" dirty="0" err="1"/>
              <a:t>рухливою</a:t>
            </a:r>
            <a:r>
              <a:rPr lang="ru-RU" dirty="0"/>
              <a:t>.</a:t>
            </a:r>
          </a:p>
          <a:p>
            <a:pPr marL="742950" lvl="1" indent="-285750" algn="just">
              <a:buFont typeface="+mj-lt"/>
              <a:buAutoNum type="arabicPeriod"/>
            </a:pPr>
            <a:r>
              <a:rPr lang="ru-RU" b="1" dirty="0"/>
              <a:t>Великий </a:t>
            </a:r>
            <a:r>
              <a:rPr lang="ru-RU" b="1" dirty="0" err="1"/>
              <a:t>розмір</a:t>
            </a:r>
            <a:r>
              <a:rPr lang="ru-RU" b="1" dirty="0"/>
              <a:t>:</a:t>
            </a:r>
            <a:r>
              <a:rPr lang="ru-RU" dirty="0"/>
              <a:t> Кут &gt; 90°, </a:t>
            </a:r>
            <a:r>
              <a:rPr lang="ru-RU" dirty="0" err="1"/>
              <a:t>виникає</a:t>
            </a:r>
            <a:r>
              <a:rPr lang="ru-RU" dirty="0"/>
              <a:t> </a:t>
            </a:r>
            <a:r>
              <a:rPr lang="ru-RU" dirty="0" err="1"/>
              <a:t>небезпечне</a:t>
            </a:r>
            <a:r>
              <a:rPr lang="ru-RU" dirty="0"/>
              <a:t> </a:t>
            </a:r>
            <a:r>
              <a:rPr lang="ru-RU" dirty="0" err="1"/>
              <a:t>перерозгинання</a:t>
            </a:r>
            <a:r>
              <a:rPr lang="ru-RU" dirty="0"/>
              <a:t> </a:t>
            </a:r>
            <a:r>
              <a:rPr lang="ru-RU" dirty="0" err="1"/>
              <a:t>шиї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22658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7132" t="36400" r="33470" b="20819"/>
          <a:stretch/>
        </p:blipFill>
        <p:spPr>
          <a:xfrm>
            <a:off x="19318" y="0"/>
            <a:ext cx="4881093" cy="35288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6934" t="32879" r="27432" b="26166"/>
          <a:stretch/>
        </p:blipFill>
        <p:spPr>
          <a:xfrm>
            <a:off x="3657600" y="3263185"/>
            <a:ext cx="5370490" cy="347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3920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76516" y="573796"/>
            <a:ext cx="8126569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7030A0"/>
                </a:solidFill>
              </a:rPr>
              <a:t>2. </a:t>
            </a:r>
            <a:r>
              <a:rPr lang="ru-RU" sz="2000" b="1" dirty="0" err="1">
                <a:solidFill>
                  <a:srgbClr val="7030A0"/>
                </a:solidFill>
              </a:rPr>
              <a:t>Фіксація</a:t>
            </a:r>
            <a:r>
              <a:rPr lang="ru-RU" sz="2000" b="1" dirty="0">
                <a:solidFill>
                  <a:srgbClr val="7030A0"/>
                </a:solidFill>
              </a:rPr>
              <a:t> на </a:t>
            </a:r>
            <a:r>
              <a:rPr lang="ru-RU" sz="2000" b="1" dirty="0" err="1">
                <a:solidFill>
                  <a:srgbClr val="7030A0"/>
                </a:solidFill>
              </a:rPr>
              <a:t>довгій</a:t>
            </a:r>
            <a:r>
              <a:rPr lang="ru-RU" sz="2000" b="1" dirty="0">
                <a:solidFill>
                  <a:srgbClr val="7030A0"/>
                </a:solidFill>
              </a:rPr>
              <a:t> </a:t>
            </a:r>
            <a:r>
              <a:rPr lang="ru-RU" sz="2000" b="1" dirty="0" err="1">
                <a:solidFill>
                  <a:srgbClr val="7030A0"/>
                </a:solidFill>
              </a:rPr>
              <a:t>транспортувальній</a:t>
            </a:r>
            <a:r>
              <a:rPr lang="ru-RU" sz="2000" b="1" dirty="0">
                <a:solidFill>
                  <a:srgbClr val="7030A0"/>
                </a:solidFill>
              </a:rPr>
              <a:t> </a:t>
            </a:r>
            <a:r>
              <a:rPr lang="ru-RU" sz="2000" b="1" dirty="0" err="1">
                <a:solidFill>
                  <a:srgbClr val="7030A0"/>
                </a:solidFill>
              </a:rPr>
              <a:t>дошці</a:t>
            </a:r>
            <a:r>
              <a:rPr lang="ru-RU" sz="2000" b="1" dirty="0">
                <a:solidFill>
                  <a:srgbClr val="7030A0"/>
                </a:solidFill>
              </a:rPr>
              <a:t> (Метод «</a:t>
            </a:r>
            <a:r>
              <a:rPr lang="en-US" sz="2000" b="1" dirty="0">
                <a:solidFill>
                  <a:srgbClr val="7030A0"/>
                </a:solidFill>
              </a:rPr>
              <a:t>Log Roll»)</a:t>
            </a:r>
          </a:p>
          <a:p>
            <a:pPr algn="just"/>
            <a:r>
              <a:rPr lang="ru-RU" dirty="0"/>
              <a:t>Для </a:t>
            </a:r>
            <a:r>
              <a:rPr lang="ru-RU" dirty="0" err="1"/>
              <a:t>попередження</a:t>
            </a:r>
            <a:r>
              <a:rPr lang="ru-RU" dirty="0"/>
              <a:t> </a:t>
            </a:r>
            <a:r>
              <a:rPr lang="ru-RU" dirty="0" err="1"/>
              <a:t>вторинного</a:t>
            </a:r>
            <a:r>
              <a:rPr lang="ru-RU" dirty="0"/>
              <a:t> </a:t>
            </a:r>
            <a:r>
              <a:rPr lang="ru-RU" dirty="0" err="1"/>
              <a:t>травмування</a:t>
            </a:r>
            <a:r>
              <a:rPr lang="ru-RU" dirty="0"/>
              <a:t> грудного та </a:t>
            </a:r>
            <a:r>
              <a:rPr lang="ru-RU" dirty="0" err="1"/>
              <a:t>поперекового</a:t>
            </a:r>
            <a:r>
              <a:rPr lang="ru-RU" dirty="0"/>
              <a:t> </a:t>
            </a:r>
            <a:r>
              <a:rPr lang="ru-RU" dirty="0" err="1"/>
              <a:t>відділів</a:t>
            </a:r>
            <a:r>
              <a:rPr lang="ru-RU" dirty="0"/>
              <a:t> хребта </a:t>
            </a:r>
            <a:r>
              <a:rPr lang="ru-RU" dirty="0" err="1"/>
              <a:t>постраждалого</a:t>
            </a:r>
            <a:r>
              <a:rPr lang="ru-RU" dirty="0"/>
              <a:t> </a:t>
            </a:r>
            <a:r>
              <a:rPr lang="ru-RU" dirty="0" err="1"/>
              <a:t>необхідно</a:t>
            </a:r>
            <a:r>
              <a:rPr lang="ru-RU" dirty="0"/>
              <a:t> </a:t>
            </a:r>
            <a:r>
              <a:rPr lang="ru-RU" dirty="0" err="1"/>
              <a:t>розмістити</a:t>
            </a:r>
            <a:r>
              <a:rPr lang="ru-RU" dirty="0"/>
              <a:t> на </a:t>
            </a:r>
            <a:r>
              <a:rPr lang="ru-RU" dirty="0" err="1"/>
              <a:t>твердій</a:t>
            </a:r>
            <a:r>
              <a:rPr lang="ru-RU" dirty="0"/>
              <a:t> </a:t>
            </a:r>
            <a:r>
              <a:rPr lang="ru-RU" dirty="0" err="1"/>
              <a:t>рівній</a:t>
            </a:r>
            <a:r>
              <a:rPr lang="ru-RU" dirty="0"/>
              <a:t> </a:t>
            </a:r>
            <a:r>
              <a:rPr lang="ru-RU" dirty="0" err="1"/>
              <a:t>поверхні</a:t>
            </a:r>
            <a:r>
              <a:rPr lang="ru-RU" dirty="0"/>
              <a:t>.</a:t>
            </a:r>
          </a:p>
          <a:p>
            <a:pPr algn="just"/>
            <a:r>
              <a:rPr lang="ru-RU" b="1" dirty="0"/>
              <a:t>Алгоритм </a:t>
            </a:r>
            <a:r>
              <a:rPr lang="ru-RU" b="1" dirty="0" err="1"/>
              <a:t>виконання</a:t>
            </a:r>
            <a:r>
              <a:rPr lang="ru-RU" b="1" dirty="0"/>
              <a:t> (бригада з 4-х </a:t>
            </a:r>
            <a:r>
              <a:rPr lang="ru-RU" b="1" dirty="0" err="1"/>
              <a:t>осіб</a:t>
            </a:r>
            <a:r>
              <a:rPr lang="ru-RU" b="1" dirty="0"/>
              <a:t>):</a:t>
            </a:r>
            <a:endParaRPr lang="ru-RU" dirty="0"/>
          </a:p>
          <a:p>
            <a:pPr algn="just">
              <a:buFont typeface="+mj-lt"/>
              <a:buAutoNum type="arabicPeriod"/>
            </a:pPr>
            <a:r>
              <a:rPr lang="ru-RU" b="1" dirty="0" err="1"/>
              <a:t>Підготовка</a:t>
            </a:r>
            <a:r>
              <a:rPr lang="ru-RU" b="1" dirty="0"/>
              <a:t>:</a:t>
            </a:r>
            <a:r>
              <a:rPr lang="ru-RU" dirty="0"/>
              <a:t> </a:t>
            </a:r>
            <a:r>
              <a:rPr lang="ru-RU" dirty="0" err="1"/>
              <a:t>Накладіть</a:t>
            </a:r>
            <a:r>
              <a:rPr lang="ru-RU" dirty="0"/>
              <a:t> </a:t>
            </a:r>
            <a:r>
              <a:rPr lang="ru-RU" dirty="0" err="1"/>
              <a:t>шийний</a:t>
            </a:r>
            <a:r>
              <a:rPr lang="ru-RU" dirty="0"/>
              <a:t> </a:t>
            </a:r>
            <a:r>
              <a:rPr lang="ru-RU" dirty="0" err="1"/>
              <a:t>комірець</a:t>
            </a:r>
            <a:r>
              <a:rPr lang="ru-RU" dirty="0"/>
              <a:t>. </a:t>
            </a:r>
            <a:r>
              <a:rPr lang="ru-RU" dirty="0" err="1"/>
              <a:t>Дошка</a:t>
            </a:r>
            <a:r>
              <a:rPr lang="ru-RU" dirty="0"/>
              <a:t> </a:t>
            </a:r>
            <a:r>
              <a:rPr lang="ru-RU" dirty="0" err="1"/>
              <a:t>розміщується</a:t>
            </a:r>
            <a:r>
              <a:rPr lang="ru-RU" dirty="0"/>
              <a:t> з </a:t>
            </a:r>
            <a:r>
              <a:rPr lang="ru-RU" dirty="0" err="1"/>
              <a:t>протилежного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рятувальників</a:t>
            </a:r>
            <a:r>
              <a:rPr lang="ru-RU" dirty="0"/>
              <a:t> боку.</a:t>
            </a:r>
          </a:p>
          <a:p>
            <a:pPr algn="just">
              <a:buFont typeface="+mj-lt"/>
              <a:buAutoNum type="arabicPeriod"/>
            </a:pPr>
            <a:r>
              <a:rPr lang="ru-RU" b="1" dirty="0" err="1"/>
              <a:t>Розподіл</a:t>
            </a:r>
            <a:r>
              <a:rPr lang="ru-RU" b="1" dirty="0"/>
              <a:t> ролей:</a:t>
            </a:r>
            <a:r>
              <a:rPr lang="ru-RU" dirty="0"/>
              <a:t> * Перший </a:t>
            </a:r>
            <a:r>
              <a:rPr lang="ru-RU" dirty="0" err="1"/>
              <a:t>рятувальник</a:t>
            </a:r>
            <a:r>
              <a:rPr lang="ru-RU" dirty="0"/>
              <a:t> </a:t>
            </a:r>
            <a:r>
              <a:rPr lang="ru-RU" dirty="0" err="1"/>
              <a:t>фіксує</a:t>
            </a:r>
            <a:r>
              <a:rPr lang="ru-RU" dirty="0"/>
              <a:t> голову.</a:t>
            </a:r>
          </a:p>
          <a:p>
            <a:pPr marL="742950" lvl="1" indent="-285750" algn="just">
              <a:buFont typeface="+mj-lt"/>
              <a:buAutoNum type="arabicPeriod"/>
            </a:pPr>
            <a:r>
              <a:rPr lang="ru-RU" dirty="0" err="1"/>
              <a:t>Інші</a:t>
            </a:r>
            <a:r>
              <a:rPr lang="ru-RU" dirty="0"/>
              <a:t> </a:t>
            </a:r>
            <a:r>
              <a:rPr lang="ru-RU" dirty="0" err="1"/>
              <a:t>троє</a:t>
            </a:r>
            <a:r>
              <a:rPr lang="ru-RU" dirty="0"/>
              <a:t> </a:t>
            </a:r>
            <a:r>
              <a:rPr lang="ru-RU" dirty="0" err="1"/>
              <a:t>розміщуються</a:t>
            </a:r>
            <a:r>
              <a:rPr lang="ru-RU" dirty="0"/>
              <a:t> з одного боку </a:t>
            </a:r>
            <a:r>
              <a:rPr lang="ru-RU" dirty="0" err="1"/>
              <a:t>пацієнта</a:t>
            </a:r>
            <a:r>
              <a:rPr lang="ru-RU" dirty="0"/>
              <a:t> (на </a:t>
            </a:r>
            <a:r>
              <a:rPr lang="ru-RU" dirty="0" err="1"/>
              <a:t>рівні</a:t>
            </a:r>
            <a:r>
              <a:rPr lang="ru-RU" dirty="0"/>
              <a:t> грудей, таза та </a:t>
            </a:r>
            <a:r>
              <a:rPr lang="ru-RU" dirty="0" err="1"/>
              <a:t>гомілок</a:t>
            </a:r>
            <a:r>
              <a:rPr lang="ru-RU" dirty="0"/>
              <a:t>).</a:t>
            </a:r>
          </a:p>
          <a:p>
            <a:pPr algn="just">
              <a:buFont typeface="+mj-lt"/>
              <a:buAutoNum type="arabicPeriod"/>
            </a:pPr>
            <a:r>
              <a:rPr lang="ru-RU" b="1" dirty="0"/>
              <a:t>Поворот:</a:t>
            </a:r>
            <a:r>
              <a:rPr lang="ru-RU" dirty="0"/>
              <a:t> За командою </a:t>
            </a:r>
            <a:r>
              <a:rPr lang="ru-RU" dirty="0" err="1"/>
              <a:t>лідера</a:t>
            </a:r>
            <a:r>
              <a:rPr lang="ru-RU" dirty="0"/>
              <a:t> («на </a:t>
            </a:r>
            <a:r>
              <a:rPr lang="ru-RU" dirty="0" err="1"/>
              <a:t>рахунок</a:t>
            </a:r>
            <a:r>
              <a:rPr lang="ru-RU" dirty="0"/>
              <a:t> три») </a:t>
            </a:r>
            <a:r>
              <a:rPr lang="ru-RU" dirty="0" err="1"/>
              <a:t>постраждалого</a:t>
            </a:r>
            <a:r>
              <a:rPr lang="ru-RU" dirty="0"/>
              <a:t> </a:t>
            </a:r>
            <a:r>
              <a:rPr lang="ru-RU" dirty="0" err="1"/>
              <a:t>повертають</a:t>
            </a:r>
            <a:r>
              <a:rPr lang="ru-RU" dirty="0"/>
              <a:t> на </a:t>
            </a:r>
            <a:r>
              <a:rPr lang="ru-RU" dirty="0" err="1"/>
              <a:t>бік</a:t>
            </a:r>
            <a:r>
              <a:rPr lang="ru-RU" dirty="0"/>
              <a:t> як «</a:t>
            </a:r>
            <a:r>
              <a:rPr lang="ru-RU" dirty="0" err="1"/>
              <a:t>єдине</a:t>
            </a:r>
            <a:r>
              <a:rPr lang="ru-RU" dirty="0"/>
              <a:t> </a:t>
            </a:r>
            <a:r>
              <a:rPr lang="ru-RU" dirty="0" err="1"/>
              <a:t>ціле</a:t>
            </a:r>
            <a:r>
              <a:rPr lang="ru-RU" dirty="0"/>
              <a:t>». </a:t>
            </a:r>
            <a:r>
              <a:rPr lang="ru-RU" dirty="0" err="1"/>
              <a:t>Шийний</a:t>
            </a:r>
            <a:r>
              <a:rPr lang="ru-RU" dirty="0"/>
              <a:t>, </a:t>
            </a:r>
            <a:r>
              <a:rPr lang="ru-RU" dirty="0" err="1"/>
              <a:t>грудний</a:t>
            </a:r>
            <a:r>
              <a:rPr lang="ru-RU" dirty="0"/>
              <a:t> та </a:t>
            </a:r>
            <a:r>
              <a:rPr lang="ru-RU" dirty="0" err="1"/>
              <a:t>поперековий</a:t>
            </a:r>
            <a:r>
              <a:rPr lang="ru-RU" dirty="0"/>
              <a:t> </a:t>
            </a:r>
            <a:r>
              <a:rPr lang="ru-RU" dirty="0" err="1"/>
              <a:t>відділи</a:t>
            </a:r>
            <a:r>
              <a:rPr lang="ru-RU" dirty="0"/>
              <a:t> </a:t>
            </a:r>
            <a:r>
              <a:rPr lang="ru-RU" dirty="0" err="1"/>
              <a:t>повинні</a:t>
            </a:r>
            <a:r>
              <a:rPr lang="ru-RU" dirty="0"/>
              <a:t> </a:t>
            </a:r>
            <a:r>
              <a:rPr lang="ru-RU" dirty="0" err="1"/>
              <a:t>залишатися</a:t>
            </a:r>
            <a:r>
              <a:rPr lang="ru-RU" dirty="0"/>
              <a:t> на </a:t>
            </a:r>
            <a:r>
              <a:rPr lang="ru-RU" dirty="0" err="1"/>
              <a:t>одній</a:t>
            </a:r>
            <a:r>
              <a:rPr lang="ru-RU" dirty="0"/>
              <a:t> </a:t>
            </a:r>
            <a:r>
              <a:rPr lang="ru-RU" dirty="0" err="1"/>
              <a:t>осі</a:t>
            </a:r>
            <a:r>
              <a:rPr lang="ru-RU" dirty="0"/>
              <a:t>.</a:t>
            </a:r>
          </a:p>
          <a:p>
            <a:pPr algn="just">
              <a:buFont typeface="+mj-lt"/>
              <a:buAutoNum type="arabicPeriod"/>
            </a:pPr>
            <a:r>
              <a:rPr lang="ru-RU" b="1" dirty="0" err="1"/>
              <a:t>Встановлення</a:t>
            </a:r>
            <a:r>
              <a:rPr lang="ru-RU" b="1" dirty="0"/>
              <a:t> </a:t>
            </a:r>
            <a:r>
              <a:rPr lang="ru-RU" b="1" dirty="0" err="1"/>
              <a:t>дошки</a:t>
            </a:r>
            <a:r>
              <a:rPr lang="ru-RU" b="1" dirty="0"/>
              <a:t>:</a:t>
            </a:r>
            <a:r>
              <a:rPr lang="ru-RU" dirty="0"/>
              <a:t> </a:t>
            </a:r>
            <a:r>
              <a:rPr lang="ru-RU" dirty="0" err="1"/>
              <a:t>Вільною</a:t>
            </a:r>
            <a:r>
              <a:rPr lang="ru-RU" dirty="0"/>
              <a:t> рукою один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рятувальників</a:t>
            </a:r>
            <a:r>
              <a:rPr lang="ru-RU" dirty="0"/>
              <a:t> </a:t>
            </a:r>
            <a:r>
              <a:rPr lang="ru-RU" dirty="0" err="1"/>
              <a:t>підсовує</a:t>
            </a:r>
            <a:r>
              <a:rPr lang="ru-RU" dirty="0"/>
              <a:t> </a:t>
            </a:r>
            <a:r>
              <a:rPr lang="ru-RU" dirty="0" err="1"/>
              <a:t>дошку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пацієнта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кутом 45°.</a:t>
            </a:r>
          </a:p>
          <a:p>
            <a:pPr algn="just">
              <a:buFont typeface="+mj-lt"/>
              <a:buAutoNum type="arabicPeriod"/>
            </a:pPr>
            <a:r>
              <a:rPr lang="ru-RU" b="1" dirty="0" err="1"/>
              <a:t>Укладання</a:t>
            </a:r>
            <a:r>
              <a:rPr lang="ru-RU" b="1" dirty="0"/>
              <a:t>:</a:t>
            </a:r>
            <a:r>
              <a:rPr lang="ru-RU" dirty="0"/>
              <a:t> </a:t>
            </a:r>
            <a:r>
              <a:rPr lang="ru-RU" dirty="0" err="1"/>
              <a:t>Постраждалого</a:t>
            </a:r>
            <a:r>
              <a:rPr lang="ru-RU" dirty="0"/>
              <a:t> плавно </a:t>
            </a:r>
            <a:r>
              <a:rPr lang="ru-RU" dirty="0" err="1"/>
              <a:t>повертають</a:t>
            </a:r>
            <a:r>
              <a:rPr lang="ru-RU" dirty="0"/>
              <a:t> у </a:t>
            </a:r>
            <a:r>
              <a:rPr lang="ru-RU" dirty="0" err="1"/>
              <a:t>горизонтальне</a:t>
            </a:r>
            <a:r>
              <a:rPr lang="ru-RU" dirty="0"/>
              <a:t> </a:t>
            </a:r>
            <a:r>
              <a:rPr lang="ru-RU" dirty="0" err="1"/>
              <a:t>положення</a:t>
            </a:r>
            <a:r>
              <a:rPr lang="ru-RU" dirty="0"/>
              <a:t> на </a:t>
            </a:r>
            <a:r>
              <a:rPr lang="ru-RU" dirty="0" err="1"/>
              <a:t>дошку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42153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6366" y="270457"/>
            <a:ext cx="857733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</a:rPr>
              <a:t>3. </a:t>
            </a:r>
            <a:r>
              <a:rPr lang="ru-RU" sz="2400" b="1" dirty="0" err="1">
                <a:solidFill>
                  <a:srgbClr val="7030A0"/>
                </a:solidFill>
              </a:rPr>
              <a:t>Фіксація</a:t>
            </a:r>
            <a:r>
              <a:rPr lang="ru-RU" sz="2400" b="1" dirty="0">
                <a:solidFill>
                  <a:srgbClr val="7030A0"/>
                </a:solidFill>
              </a:rPr>
              <a:t> та </a:t>
            </a:r>
            <a:r>
              <a:rPr lang="ru-RU" sz="2400" b="1" dirty="0" err="1">
                <a:solidFill>
                  <a:srgbClr val="7030A0"/>
                </a:solidFill>
              </a:rPr>
              <a:t>транспортування</a:t>
            </a:r>
            <a:endParaRPr lang="ru-RU" sz="2400" b="1" dirty="0">
              <a:solidFill>
                <a:srgbClr val="7030A0"/>
              </a:solidFill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dirty="0" err="1"/>
              <a:t>Ремені</a:t>
            </a:r>
            <a:r>
              <a:rPr lang="ru-RU" b="1" dirty="0"/>
              <a:t>:</a:t>
            </a:r>
            <a:r>
              <a:rPr lang="ru-RU" dirty="0"/>
              <a:t> </a:t>
            </a:r>
            <a:r>
              <a:rPr lang="ru-RU" dirty="0" err="1"/>
              <a:t>Постраждалого</a:t>
            </a:r>
            <a:r>
              <a:rPr lang="ru-RU" dirty="0"/>
              <a:t> </a:t>
            </a:r>
            <a:r>
              <a:rPr lang="ru-RU" dirty="0" err="1"/>
              <a:t>прив'язують</a:t>
            </a:r>
            <a:r>
              <a:rPr lang="ru-RU" dirty="0"/>
              <a:t> до </a:t>
            </a:r>
            <a:r>
              <a:rPr lang="ru-RU" dirty="0" err="1"/>
              <a:t>дошки</a:t>
            </a:r>
            <a:r>
              <a:rPr lang="ru-RU" dirty="0"/>
              <a:t> </a:t>
            </a:r>
            <a:r>
              <a:rPr lang="ru-RU" dirty="0" err="1"/>
              <a:t>ременями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косинками на </a:t>
            </a:r>
            <a:r>
              <a:rPr lang="ru-RU" dirty="0" err="1"/>
              <a:t>рівні</a:t>
            </a:r>
            <a:r>
              <a:rPr lang="ru-RU" dirty="0"/>
              <a:t> </a:t>
            </a:r>
            <a:r>
              <a:rPr lang="ru-RU" b="1" dirty="0" err="1"/>
              <a:t>грудної</a:t>
            </a:r>
            <a:r>
              <a:rPr lang="ru-RU" b="1" dirty="0"/>
              <a:t> </a:t>
            </a:r>
            <a:r>
              <a:rPr lang="ru-RU" b="1" dirty="0" err="1"/>
              <a:t>клітки</a:t>
            </a:r>
            <a:r>
              <a:rPr lang="ru-RU" b="1" dirty="0"/>
              <a:t>, таза, стегон та </a:t>
            </a:r>
            <a:r>
              <a:rPr lang="ru-RU" b="1" dirty="0" err="1"/>
              <a:t>гомілок</a:t>
            </a:r>
            <a:r>
              <a:rPr lang="ru-RU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dirty="0" err="1"/>
              <a:t>Фіксація</a:t>
            </a:r>
            <a:r>
              <a:rPr lang="ru-RU" b="1" dirty="0"/>
              <a:t> </a:t>
            </a:r>
            <a:r>
              <a:rPr lang="ru-RU" b="1" dirty="0" err="1"/>
              <a:t>голови</a:t>
            </a:r>
            <a:r>
              <a:rPr lang="ru-RU" b="1" dirty="0"/>
              <a:t>:</a:t>
            </a:r>
            <a:r>
              <a:rPr lang="ru-RU" dirty="0"/>
              <a:t> </a:t>
            </a:r>
            <a:r>
              <a:rPr lang="ru-RU" dirty="0" err="1"/>
              <a:t>Виконується</a:t>
            </a:r>
            <a:r>
              <a:rPr lang="ru-RU" dirty="0"/>
              <a:t> в </a:t>
            </a:r>
            <a:r>
              <a:rPr lang="ru-RU" b="1" dirty="0" err="1"/>
              <a:t>останню</a:t>
            </a:r>
            <a:r>
              <a:rPr lang="ru-RU" b="1" dirty="0"/>
              <a:t> </a:t>
            </a:r>
            <a:r>
              <a:rPr lang="ru-RU" b="1" dirty="0" err="1"/>
              <a:t>чергу</a:t>
            </a:r>
            <a:r>
              <a:rPr lang="ru-RU" dirty="0"/>
              <a:t>. </a:t>
            </a:r>
            <a:r>
              <a:rPr lang="ru-RU" dirty="0" err="1"/>
              <a:t>Використовуйте</a:t>
            </a:r>
            <a:r>
              <a:rPr lang="ru-RU" dirty="0"/>
              <a:t> </a:t>
            </a:r>
            <a:r>
              <a:rPr lang="ru-RU" dirty="0" err="1"/>
              <a:t>спеціальні</a:t>
            </a:r>
            <a:r>
              <a:rPr lang="ru-RU" dirty="0"/>
              <a:t> </a:t>
            </a:r>
            <a:r>
              <a:rPr lang="ru-RU" dirty="0" err="1"/>
              <a:t>бічні</a:t>
            </a:r>
            <a:r>
              <a:rPr lang="ru-RU" dirty="0"/>
              <a:t> блоки (</a:t>
            </a:r>
            <a:r>
              <a:rPr lang="en-US" dirty="0"/>
              <a:t>head blocks)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імпровізовані</a:t>
            </a:r>
            <a:r>
              <a:rPr lang="ru-RU" dirty="0"/>
              <a:t> валики, </a:t>
            </a:r>
            <a:r>
              <a:rPr lang="ru-RU" dirty="0" err="1"/>
              <a:t>фіксуючи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лейкопластиром</a:t>
            </a:r>
            <a:r>
              <a:rPr lang="ru-RU" dirty="0"/>
              <a:t> через лоб до </a:t>
            </a:r>
            <a:r>
              <a:rPr lang="ru-RU" dirty="0" err="1"/>
              <a:t>дошки</a:t>
            </a:r>
            <a:r>
              <a:rPr lang="ru-RU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dirty="0"/>
              <a:t>Принцип «одного </a:t>
            </a:r>
            <a:r>
              <a:rPr lang="ru-RU" b="1" dirty="0" err="1"/>
              <a:t>перекладання</a:t>
            </a:r>
            <a:r>
              <a:rPr lang="ru-RU" b="1" dirty="0"/>
              <a:t>»:</a:t>
            </a:r>
            <a:r>
              <a:rPr lang="ru-RU" dirty="0"/>
              <a:t> </a:t>
            </a:r>
            <a:r>
              <a:rPr lang="ru-RU" dirty="0" err="1"/>
              <a:t>Постраждалий</a:t>
            </a:r>
            <a:r>
              <a:rPr lang="ru-RU" dirty="0"/>
              <a:t>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залишатися</a:t>
            </a:r>
            <a:r>
              <a:rPr lang="ru-RU" dirty="0"/>
              <a:t> на </a:t>
            </a:r>
            <a:r>
              <a:rPr lang="ru-RU" dirty="0" err="1"/>
              <a:t>дошці</a:t>
            </a:r>
            <a:r>
              <a:rPr lang="ru-RU" dirty="0"/>
              <a:t> </a:t>
            </a:r>
            <a:r>
              <a:rPr lang="ru-RU" dirty="0" err="1"/>
              <a:t>протягом</a:t>
            </a:r>
            <a:r>
              <a:rPr lang="ru-RU" dirty="0"/>
              <a:t> </a:t>
            </a:r>
            <a:r>
              <a:rPr lang="ru-RU" dirty="0" err="1"/>
              <a:t>усього</a:t>
            </a:r>
            <a:r>
              <a:rPr lang="ru-RU" dirty="0"/>
              <a:t> </a:t>
            </a:r>
            <a:r>
              <a:rPr lang="ru-RU" dirty="0" err="1"/>
              <a:t>діагностичного</a:t>
            </a:r>
            <a:r>
              <a:rPr lang="ru-RU" dirty="0"/>
              <a:t> </a:t>
            </a:r>
            <a:r>
              <a:rPr lang="ru-RU" dirty="0" err="1"/>
              <a:t>етапу</a:t>
            </a:r>
            <a:r>
              <a:rPr lang="ru-RU" dirty="0"/>
              <a:t> в </a:t>
            </a:r>
            <a:r>
              <a:rPr lang="ru-RU" dirty="0" err="1"/>
              <a:t>лікарні</a:t>
            </a:r>
            <a:r>
              <a:rPr lang="ru-RU" dirty="0"/>
              <a:t>. </a:t>
            </a:r>
            <a:r>
              <a:rPr lang="ru-RU" dirty="0" err="1"/>
              <a:t>Перекладати</a:t>
            </a:r>
            <a:r>
              <a:rPr lang="ru-RU" dirty="0"/>
              <a:t> </a:t>
            </a:r>
            <a:r>
              <a:rPr lang="ru-RU" dirty="0" err="1"/>
              <a:t>пацієнта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/>
              <a:t>спінальною</a:t>
            </a:r>
            <a:r>
              <a:rPr lang="ru-RU" dirty="0"/>
              <a:t> травмою </a:t>
            </a:r>
            <a:r>
              <a:rPr lang="ru-RU" dirty="0" err="1"/>
              <a:t>дозволяється</a:t>
            </a:r>
            <a:r>
              <a:rPr lang="ru-RU" dirty="0"/>
              <a:t> </a:t>
            </a:r>
            <a:r>
              <a:rPr lang="ru-RU" dirty="0" err="1"/>
              <a:t>лише</a:t>
            </a:r>
            <a:r>
              <a:rPr lang="ru-RU" dirty="0"/>
              <a:t> один раз — </a:t>
            </a:r>
            <a:r>
              <a:rPr lang="ru-RU" dirty="0" err="1"/>
              <a:t>безпосередньо</a:t>
            </a:r>
            <a:r>
              <a:rPr lang="ru-RU" dirty="0"/>
              <a:t> на </a:t>
            </a:r>
            <a:r>
              <a:rPr lang="ru-RU" dirty="0" err="1"/>
              <a:t>операційний</a:t>
            </a:r>
            <a:r>
              <a:rPr lang="ru-RU" dirty="0"/>
              <a:t> </a:t>
            </a:r>
            <a:r>
              <a:rPr lang="ru-RU" dirty="0" err="1"/>
              <a:t>стіл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лікувальне</a:t>
            </a:r>
            <a:r>
              <a:rPr lang="ru-RU" dirty="0"/>
              <a:t> </a:t>
            </a:r>
            <a:r>
              <a:rPr lang="ru-RU" dirty="0" err="1"/>
              <a:t>ліжко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визначення</a:t>
            </a:r>
            <a:r>
              <a:rPr lang="ru-RU" dirty="0"/>
              <a:t> тактики</a:t>
            </a:r>
            <a:r>
              <a:rPr lang="ru-RU" dirty="0" smtClean="0"/>
              <a:t>.</a:t>
            </a:r>
          </a:p>
          <a:p>
            <a:pPr algn="just"/>
            <a:endParaRPr lang="uk-UA" dirty="0"/>
          </a:p>
          <a:p>
            <a:pPr algn="just"/>
            <a:r>
              <a:rPr lang="ru-RU" dirty="0"/>
              <a:t>При будь-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ушкодженнях</a:t>
            </a:r>
            <a:r>
              <a:rPr lang="ru-RU" dirty="0"/>
              <a:t> хребетного </a:t>
            </a:r>
            <a:r>
              <a:rPr lang="ru-RU" dirty="0" err="1"/>
              <a:t>стовпа</a:t>
            </a:r>
            <a:r>
              <a:rPr lang="ru-RU" dirty="0"/>
              <a:t> (грудного, </a:t>
            </a:r>
            <a:r>
              <a:rPr lang="ru-RU" dirty="0" err="1"/>
              <a:t>поперекового</a:t>
            </a:r>
            <a:r>
              <a:rPr lang="ru-RU" dirty="0"/>
              <a:t>, </a:t>
            </a:r>
            <a:r>
              <a:rPr lang="ru-RU" dirty="0" err="1"/>
              <a:t>крижового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куприкового</a:t>
            </a:r>
            <a:r>
              <a:rPr lang="ru-RU" dirty="0"/>
              <a:t> </a:t>
            </a:r>
            <a:r>
              <a:rPr lang="ru-RU" dirty="0" err="1"/>
              <a:t>відділів</a:t>
            </a:r>
            <a:r>
              <a:rPr lang="ru-RU" dirty="0"/>
              <a:t>) критично </a:t>
            </a:r>
            <a:r>
              <a:rPr lang="ru-RU" dirty="0" err="1"/>
              <a:t>важливо</a:t>
            </a:r>
            <a:r>
              <a:rPr lang="ru-RU" dirty="0"/>
              <a:t> </a:t>
            </a:r>
            <a:r>
              <a:rPr lang="ru-RU" dirty="0" err="1"/>
              <a:t>дотримуватися</a:t>
            </a:r>
            <a:r>
              <a:rPr lang="ru-RU" dirty="0"/>
              <a:t> правил </a:t>
            </a:r>
            <a:r>
              <a:rPr lang="ru-RU" dirty="0" err="1"/>
              <a:t>іммобілізації</a:t>
            </a:r>
            <a:r>
              <a:rPr lang="ru-RU" dirty="0"/>
              <a:t>.</a:t>
            </a:r>
          </a:p>
          <a:p>
            <a:pPr algn="just"/>
            <a:r>
              <a:rPr lang="ru-RU" b="1" dirty="0">
                <a:solidFill>
                  <a:srgbClr val="7030A0"/>
                </a:solidFill>
              </a:rPr>
              <a:t>1. Правила </a:t>
            </a:r>
            <a:r>
              <a:rPr lang="ru-RU" b="1" dirty="0" err="1">
                <a:solidFill>
                  <a:srgbClr val="7030A0"/>
                </a:solidFill>
              </a:rPr>
              <a:t>транспортування</a:t>
            </a:r>
            <a:endParaRPr lang="ru-RU" b="1" dirty="0">
              <a:solidFill>
                <a:srgbClr val="7030A0"/>
              </a:solidFill>
            </a:endParaRPr>
          </a:p>
          <a:p>
            <a:pPr algn="just"/>
            <a:r>
              <a:rPr lang="ru-RU" dirty="0" err="1"/>
              <a:t>Постраждалого</a:t>
            </a:r>
            <a:r>
              <a:rPr lang="ru-RU" dirty="0"/>
              <a:t> </a:t>
            </a:r>
            <a:r>
              <a:rPr lang="ru-RU" dirty="0" err="1"/>
              <a:t>необхідно</a:t>
            </a:r>
            <a:r>
              <a:rPr lang="ru-RU" dirty="0"/>
              <a:t> </a:t>
            </a:r>
            <a:r>
              <a:rPr lang="ru-RU" dirty="0" err="1"/>
              <a:t>транспортувати</a:t>
            </a:r>
            <a:r>
              <a:rPr lang="ru-RU" dirty="0"/>
              <a:t> </a:t>
            </a:r>
            <a:r>
              <a:rPr lang="ru-RU" dirty="0" err="1"/>
              <a:t>виключно</a:t>
            </a:r>
            <a:r>
              <a:rPr lang="ru-RU" dirty="0"/>
              <a:t> на </a:t>
            </a:r>
            <a:r>
              <a:rPr lang="ru-RU" b="1" dirty="0" err="1"/>
              <a:t>твердій</a:t>
            </a:r>
            <a:r>
              <a:rPr lang="ru-RU" b="1" dirty="0"/>
              <a:t> </a:t>
            </a:r>
            <a:r>
              <a:rPr lang="ru-RU" b="1" dirty="0" err="1"/>
              <a:t>основі</a:t>
            </a:r>
            <a:r>
              <a:rPr lang="ru-RU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dirty="0"/>
              <a:t>Дозволено:</a:t>
            </a:r>
            <a:r>
              <a:rPr lang="ru-RU" dirty="0"/>
              <a:t> </a:t>
            </a:r>
            <a:r>
              <a:rPr lang="ru-RU" dirty="0" err="1"/>
              <a:t>Тверді</a:t>
            </a:r>
            <a:r>
              <a:rPr lang="ru-RU" dirty="0"/>
              <a:t> </a:t>
            </a:r>
            <a:r>
              <a:rPr lang="ru-RU" dirty="0" err="1"/>
              <a:t>ноші</a:t>
            </a:r>
            <a:r>
              <a:rPr lang="ru-RU" dirty="0"/>
              <a:t>, </a:t>
            </a:r>
            <a:r>
              <a:rPr lang="ru-RU" dirty="0" err="1"/>
              <a:t>спеціальні</a:t>
            </a:r>
            <a:r>
              <a:rPr lang="ru-RU" dirty="0"/>
              <a:t> </a:t>
            </a:r>
            <a:r>
              <a:rPr lang="ru-RU" dirty="0" err="1"/>
              <a:t>спинальні</a:t>
            </a:r>
            <a:r>
              <a:rPr lang="ru-RU" dirty="0"/>
              <a:t> </a:t>
            </a:r>
            <a:r>
              <a:rPr lang="ru-RU" dirty="0" err="1"/>
              <a:t>щити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імпровізовані</a:t>
            </a:r>
            <a:r>
              <a:rPr lang="ru-RU" dirty="0"/>
              <a:t> </a:t>
            </a:r>
            <a:r>
              <a:rPr lang="ru-RU" dirty="0" err="1"/>
              <a:t>жорсткі</a:t>
            </a:r>
            <a:r>
              <a:rPr lang="ru-RU" dirty="0"/>
              <a:t> </a:t>
            </a:r>
            <a:r>
              <a:rPr lang="ru-RU" dirty="0" err="1"/>
              <a:t>поверхні</a:t>
            </a:r>
            <a:r>
              <a:rPr lang="ru-RU" dirty="0"/>
              <a:t> (</a:t>
            </a:r>
            <a:r>
              <a:rPr lang="ru-RU" dirty="0" err="1"/>
              <a:t>широкі</a:t>
            </a:r>
            <a:r>
              <a:rPr lang="ru-RU" dirty="0"/>
              <a:t> </a:t>
            </a:r>
            <a:r>
              <a:rPr lang="ru-RU" dirty="0" err="1"/>
              <a:t>дошки</a:t>
            </a:r>
            <a:r>
              <a:rPr lang="ru-RU" dirty="0"/>
              <a:t>, </a:t>
            </a:r>
            <a:r>
              <a:rPr lang="ru-RU" dirty="0" err="1"/>
              <a:t>дверні</a:t>
            </a:r>
            <a:r>
              <a:rPr lang="ru-RU" dirty="0"/>
              <a:t> полотна).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dirty="0"/>
              <a:t>Категорично заборонено:</a:t>
            </a:r>
            <a:r>
              <a:rPr lang="ru-RU" dirty="0"/>
              <a:t> </a:t>
            </a:r>
            <a:r>
              <a:rPr lang="ru-RU" dirty="0" err="1"/>
              <a:t>Використання</a:t>
            </a:r>
            <a:r>
              <a:rPr lang="ru-RU" dirty="0"/>
              <a:t> </a:t>
            </a:r>
            <a:r>
              <a:rPr lang="ru-RU" dirty="0" err="1"/>
              <a:t>м’яких</a:t>
            </a:r>
            <a:r>
              <a:rPr lang="ru-RU" dirty="0"/>
              <a:t> нош, брезенту, </a:t>
            </a:r>
            <a:r>
              <a:rPr lang="ru-RU" dirty="0" err="1"/>
              <a:t>ковдр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плащ-</a:t>
            </a:r>
            <a:r>
              <a:rPr lang="ru-RU" dirty="0" err="1"/>
              <a:t>наметів</a:t>
            </a:r>
            <a:r>
              <a:rPr lang="ru-RU" dirty="0"/>
              <a:t>. Будь-яке </a:t>
            </a:r>
            <a:r>
              <a:rPr lang="ru-RU" dirty="0" err="1"/>
              <a:t>прогинання</a:t>
            </a:r>
            <a:r>
              <a:rPr lang="ru-RU" dirty="0"/>
              <a:t> хребта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транспортування</a:t>
            </a:r>
            <a:r>
              <a:rPr lang="ru-RU" dirty="0"/>
              <a:t> </a:t>
            </a:r>
            <a:r>
              <a:rPr lang="ru-RU" dirty="0" err="1"/>
              <a:t>призводить</a:t>
            </a:r>
            <a:r>
              <a:rPr lang="ru-RU" dirty="0"/>
              <a:t> до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деформації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стати причиною </a:t>
            </a:r>
            <a:r>
              <a:rPr lang="ru-RU" dirty="0" err="1"/>
              <a:t>зміщення</a:t>
            </a:r>
            <a:r>
              <a:rPr lang="ru-RU" dirty="0"/>
              <a:t> </a:t>
            </a:r>
            <a:r>
              <a:rPr lang="ru-RU" dirty="0" err="1"/>
              <a:t>уламків</a:t>
            </a:r>
            <a:r>
              <a:rPr lang="ru-RU" dirty="0"/>
              <a:t> </a:t>
            </a:r>
            <a:r>
              <a:rPr lang="ru-RU" dirty="0" err="1"/>
              <a:t>хребців</a:t>
            </a:r>
            <a:r>
              <a:rPr lang="ru-RU" dirty="0"/>
              <a:t> та </a:t>
            </a:r>
            <a:r>
              <a:rPr lang="ru-RU" dirty="0" err="1"/>
              <a:t>незворотного</a:t>
            </a:r>
            <a:r>
              <a:rPr lang="ru-RU" dirty="0"/>
              <a:t> </a:t>
            </a:r>
            <a:r>
              <a:rPr lang="ru-RU" dirty="0" err="1"/>
              <a:t>пошкодження</a:t>
            </a:r>
            <a:r>
              <a:rPr lang="ru-RU" dirty="0"/>
              <a:t> спинного </a:t>
            </a:r>
            <a:r>
              <a:rPr lang="ru-RU" dirty="0" err="1"/>
              <a:t>мозку</a:t>
            </a:r>
            <a:r>
              <a:rPr lang="ru-RU" dirty="0"/>
              <a:t>.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4712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2276" y="480681"/>
            <a:ext cx="783035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ru-RU" sz="20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Протишокові</a:t>
            </a:r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заходи</a:t>
            </a:r>
          </a:p>
          <a:p>
            <a:pPr algn="just"/>
            <a:r>
              <a:rPr lang="ru-RU" sz="2000" dirty="0" err="1"/>
              <a:t>Сильний</a:t>
            </a:r>
            <a:r>
              <a:rPr lang="ru-RU" sz="2000" dirty="0"/>
              <a:t> </a:t>
            </a:r>
            <a:r>
              <a:rPr lang="ru-RU" sz="2000" dirty="0" err="1"/>
              <a:t>біль</a:t>
            </a:r>
            <a:r>
              <a:rPr lang="ru-RU" sz="2000" dirty="0"/>
              <a:t>, </a:t>
            </a:r>
            <a:r>
              <a:rPr lang="ru-RU" sz="2000" dirty="0" err="1"/>
              <a:t>спричинений</a:t>
            </a:r>
            <a:r>
              <a:rPr lang="ru-RU" sz="2000" dirty="0"/>
              <a:t> </a:t>
            </a:r>
            <a:r>
              <a:rPr lang="ru-RU" sz="2000" dirty="0" err="1"/>
              <a:t>подразненням</a:t>
            </a:r>
            <a:r>
              <a:rPr lang="ru-RU" sz="2000" dirty="0"/>
              <a:t> </a:t>
            </a:r>
            <a:r>
              <a:rPr lang="ru-RU" sz="2000" dirty="0" err="1"/>
              <a:t>нервових</a:t>
            </a:r>
            <a:r>
              <a:rPr lang="ru-RU" sz="2000" dirty="0"/>
              <a:t> </a:t>
            </a:r>
            <a:r>
              <a:rPr lang="ru-RU" sz="2000" dirty="0" err="1"/>
              <a:t>корінців</a:t>
            </a:r>
            <a:r>
              <a:rPr lang="ru-RU" sz="2000" dirty="0"/>
              <a:t>, є </a:t>
            </a:r>
            <a:r>
              <a:rPr lang="ru-RU" sz="2000" dirty="0" err="1"/>
              <a:t>провідним</a:t>
            </a:r>
            <a:r>
              <a:rPr lang="ru-RU" sz="2000" dirty="0"/>
              <a:t> </a:t>
            </a:r>
            <a:r>
              <a:rPr lang="ru-RU" sz="2000" dirty="0" err="1"/>
              <a:t>чинником</a:t>
            </a:r>
            <a:r>
              <a:rPr lang="ru-RU" sz="2000" dirty="0"/>
              <a:t> </a:t>
            </a:r>
            <a:r>
              <a:rPr lang="ru-RU" sz="2000" dirty="0" err="1"/>
              <a:t>розвитку</a:t>
            </a:r>
            <a:r>
              <a:rPr lang="ru-RU" sz="2000" dirty="0"/>
              <a:t> </a:t>
            </a:r>
            <a:r>
              <a:rPr lang="ru-RU" sz="2000" b="1" dirty="0" err="1">
                <a:solidFill>
                  <a:srgbClr val="7030A0"/>
                </a:solidFill>
              </a:rPr>
              <a:t>травматичного</a:t>
            </a:r>
            <a:r>
              <a:rPr lang="ru-RU" sz="2000" b="1" dirty="0">
                <a:solidFill>
                  <a:srgbClr val="7030A0"/>
                </a:solidFill>
              </a:rPr>
              <a:t> (спинального) шоку</a:t>
            </a:r>
            <a:r>
              <a:rPr lang="ru-RU" sz="2000" dirty="0"/>
              <a:t>. </a:t>
            </a:r>
            <a:r>
              <a:rPr lang="ru-RU" sz="2000" dirty="0" err="1"/>
              <a:t>Це</a:t>
            </a:r>
            <a:r>
              <a:rPr lang="ru-RU" sz="2000" dirty="0"/>
              <a:t> </a:t>
            </a:r>
            <a:r>
              <a:rPr lang="ru-RU" sz="2000" dirty="0" err="1"/>
              <a:t>найнебезпечніше</a:t>
            </a:r>
            <a:r>
              <a:rPr lang="ru-RU" sz="2000" dirty="0"/>
              <a:t> </a:t>
            </a:r>
            <a:r>
              <a:rPr lang="ru-RU" sz="2000" dirty="0" err="1"/>
              <a:t>ускладнення</a:t>
            </a:r>
            <a:r>
              <a:rPr lang="ru-RU" sz="2000" dirty="0"/>
              <a:t>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потребує</a:t>
            </a:r>
            <a:r>
              <a:rPr lang="ru-RU" sz="2000" dirty="0"/>
              <a:t> </a:t>
            </a:r>
            <a:r>
              <a:rPr lang="ru-RU" sz="2000" dirty="0" err="1"/>
              <a:t>негайних</a:t>
            </a:r>
            <a:r>
              <a:rPr lang="ru-RU" sz="2000" dirty="0"/>
              <a:t> </a:t>
            </a:r>
            <a:r>
              <a:rPr lang="ru-RU" sz="2000" dirty="0" err="1"/>
              <a:t>протишокових</a:t>
            </a:r>
            <a:r>
              <a:rPr lang="ru-RU" sz="2000" dirty="0"/>
              <a:t> </a:t>
            </a:r>
            <a:r>
              <a:rPr lang="ru-RU" sz="2000" dirty="0" err="1"/>
              <a:t>заходів</a:t>
            </a:r>
            <a:r>
              <a:rPr lang="ru-RU" sz="2000" dirty="0"/>
              <a:t>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1" dirty="0" err="1">
                <a:solidFill>
                  <a:srgbClr val="7030A0"/>
                </a:solidFill>
              </a:rPr>
              <a:t>Знеболення</a:t>
            </a:r>
            <a:r>
              <a:rPr lang="ru-RU" sz="2000" b="1" dirty="0">
                <a:solidFill>
                  <a:srgbClr val="7030A0"/>
                </a:solidFill>
              </a:rPr>
              <a:t>:</a:t>
            </a:r>
            <a:r>
              <a:rPr lang="ru-RU" sz="2000" dirty="0">
                <a:solidFill>
                  <a:srgbClr val="7030A0"/>
                </a:solidFill>
              </a:rPr>
              <a:t> </a:t>
            </a:r>
            <a:r>
              <a:rPr lang="ru-RU" sz="2000" dirty="0"/>
              <a:t>За </a:t>
            </a:r>
            <a:r>
              <a:rPr lang="ru-RU" sz="2000" dirty="0" err="1"/>
              <a:t>можливості</a:t>
            </a:r>
            <a:r>
              <a:rPr lang="ru-RU" sz="2000" dirty="0"/>
              <a:t> ввести аналгетик (</a:t>
            </a:r>
            <a:r>
              <a:rPr lang="ru-RU" sz="2000" dirty="0" err="1"/>
              <a:t>із</a:t>
            </a:r>
            <a:r>
              <a:rPr lang="ru-RU" sz="2000" dirty="0"/>
              <a:t> набору аптечки) </a:t>
            </a:r>
            <a:r>
              <a:rPr lang="ru-RU" sz="2000" dirty="0" err="1"/>
              <a:t>або</a:t>
            </a:r>
            <a:r>
              <a:rPr lang="ru-RU" sz="2000" dirty="0"/>
              <a:t> </a:t>
            </a:r>
            <a:r>
              <a:rPr lang="ru-RU" sz="2000" dirty="0" err="1"/>
              <a:t>дати</a:t>
            </a:r>
            <a:r>
              <a:rPr lang="ru-RU" sz="2000" dirty="0"/>
              <a:t> 1–2 таблетки </a:t>
            </a:r>
            <a:r>
              <a:rPr lang="ru-RU" sz="2000" dirty="0" err="1"/>
              <a:t>анальгіну</a:t>
            </a:r>
            <a:r>
              <a:rPr lang="ru-RU" sz="2000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1" dirty="0" err="1">
                <a:solidFill>
                  <a:srgbClr val="7030A0"/>
                </a:solidFill>
              </a:rPr>
              <a:t>Седація</a:t>
            </a:r>
            <a:r>
              <a:rPr lang="ru-RU" sz="2000" b="1" dirty="0">
                <a:solidFill>
                  <a:srgbClr val="7030A0"/>
                </a:solidFill>
              </a:rPr>
              <a:t> та </a:t>
            </a:r>
            <a:r>
              <a:rPr lang="ru-RU" sz="2000" b="1" dirty="0" err="1">
                <a:solidFill>
                  <a:srgbClr val="7030A0"/>
                </a:solidFill>
              </a:rPr>
              <a:t>підтримка</a:t>
            </a:r>
            <a:r>
              <a:rPr lang="ru-RU" sz="2000" b="1" dirty="0"/>
              <a:t>:</a:t>
            </a:r>
            <a:r>
              <a:rPr lang="ru-RU" sz="2000" dirty="0"/>
              <a:t> </a:t>
            </a:r>
            <a:r>
              <a:rPr lang="ru-RU" sz="2000" dirty="0" err="1"/>
              <a:t>Якщо</a:t>
            </a:r>
            <a:r>
              <a:rPr lang="ru-RU" sz="2000" dirty="0"/>
              <a:t> </a:t>
            </a:r>
            <a:r>
              <a:rPr lang="ru-RU" sz="2000" dirty="0" err="1"/>
              <a:t>постраждалий</a:t>
            </a:r>
            <a:r>
              <a:rPr lang="ru-RU" sz="2000" dirty="0"/>
              <a:t> </a:t>
            </a:r>
            <a:r>
              <a:rPr lang="ru-RU" sz="2000" dirty="0" err="1"/>
              <a:t>притомний</a:t>
            </a:r>
            <a:r>
              <a:rPr lang="ru-RU" sz="2000" dirty="0"/>
              <a:t> і </a:t>
            </a:r>
            <a:r>
              <a:rPr lang="ru-RU" sz="2000" dirty="0" err="1"/>
              <a:t>немає</a:t>
            </a:r>
            <a:r>
              <a:rPr lang="ru-RU" sz="2000" dirty="0"/>
              <a:t> </a:t>
            </a:r>
            <a:r>
              <a:rPr lang="ru-RU" sz="2000" dirty="0" err="1"/>
              <a:t>протипоказань</a:t>
            </a:r>
            <a:r>
              <a:rPr lang="ru-RU" sz="2000" dirty="0"/>
              <a:t>, </a:t>
            </a:r>
            <a:r>
              <a:rPr lang="ru-RU" sz="2000" dirty="0" err="1"/>
              <a:t>можна</a:t>
            </a:r>
            <a:r>
              <a:rPr lang="ru-RU" sz="2000" dirty="0"/>
              <a:t> </a:t>
            </a:r>
            <a:r>
              <a:rPr lang="ru-RU" sz="2000" dirty="0" err="1"/>
              <a:t>дати</a:t>
            </a:r>
            <a:r>
              <a:rPr lang="ru-RU" sz="2000" dirty="0"/>
              <a:t> </a:t>
            </a:r>
            <a:r>
              <a:rPr lang="ru-RU" sz="2000" dirty="0" err="1"/>
              <a:t>валеріану</a:t>
            </a:r>
            <a:r>
              <a:rPr lang="ru-RU" sz="2000" dirty="0"/>
              <a:t>, валокордин </a:t>
            </a:r>
            <a:r>
              <a:rPr lang="ru-RU" sz="2000" dirty="0" err="1"/>
              <a:t>чи</a:t>
            </a:r>
            <a:r>
              <a:rPr lang="ru-RU" sz="2000" dirty="0"/>
              <a:t> </a:t>
            </a:r>
            <a:r>
              <a:rPr lang="ru-RU" sz="2000" dirty="0" err="1"/>
              <a:t>корвалол</a:t>
            </a:r>
            <a:r>
              <a:rPr lang="ru-RU" sz="2000" dirty="0"/>
              <a:t>, а </a:t>
            </a:r>
            <a:r>
              <a:rPr lang="ru-RU" sz="2000" dirty="0" err="1"/>
              <a:t>також</a:t>
            </a:r>
            <a:r>
              <a:rPr lang="ru-RU" sz="2000" dirty="0"/>
              <a:t> </a:t>
            </a:r>
            <a:r>
              <a:rPr lang="ru-RU" sz="2000" dirty="0" err="1"/>
              <a:t>теплий</a:t>
            </a:r>
            <a:r>
              <a:rPr lang="ru-RU" sz="2000" dirty="0"/>
              <a:t> чай </a:t>
            </a:r>
            <a:r>
              <a:rPr lang="ru-RU" sz="2000" dirty="0" err="1"/>
              <a:t>або</a:t>
            </a:r>
            <a:r>
              <a:rPr lang="ru-RU" sz="2000" dirty="0"/>
              <a:t> </a:t>
            </a:r>
            <a:r>
              <a:rPr lang="ru-RU" sz="2000" dirty="0" err="1"/>
              <a:t>каву</a:t>
            </a:r>
            <a:r>
              <a:rPr lang="ru-RU" sz="2000" dirty="0"/>
              <a:t> для </a:t>
            </a:r>
            <a:r>
              <a:rPr lang="ru-RU" sz="2000" dirty="0" err="1"/>
              <a:t>підтримки</a:t>
            </a:r>
            <a:r>
              <a:rPr lang="ru-RU" sz="2000" dirty="0"/>
              <a:t> </a:t>
            </a:r>
            <a:r>
              <a:rPr lang="ru-RU" sz="2000" dirty="0" err="1"/>
              <a:t>загального</a:t>
            </a:r>
            <a:r>
              <a:rPr lang="ru-RU" sz="2000" dirty="0"/>
              <a:t> стану.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1" dirty="0" err="1">
                <a:solidFill>
                  <a:srgbClr val="7030A0"/>
                </a:solidFill>
              </a:rPr>
              <a:t>Терморегуляція</a:t>
            </a:r>
            <a:r>
              <a:rPr lang="ru-RU" sz="2000" b="1" dirty="0"/>
              <a:t>:</a:t>
            </a:r>
            <a:r>
              <a:rPr lang="ru-RU" sz="2000" dirty="0"/>
              <a:t> </a:t>
            </a:r>
            <a:r>
              <a:rPr lang="ru-RU" sz="2000" dirty="0" err="1"/>
              <a:t>Постраждалий</a:t>
            </a:r>
            <a:r>
              <a:rPr lang="ru-RU" sz="2000" dirty="0"/>
              <a:t> </a:t>
            </a:r>
            <a:r>
              <a:rPr lang="ru-RU" sz="2000" dirty="0" err="1"/>
              <a:t>із</a:t>
            </a:r>
            <a:r>
              <a:rPr lang="ru-RU" sz="2000" dirty="0"/>
              <a:t> травмою хребта </a:t>
            </a:r>
            <a:r>
              <a:rPr lang="ru-RU" sz="2000" dirty="0" err="1"/>
              <a:t>швидко</a:t>
            </a:r>
            <a:r>
              <a:rPr lang="ru-RU" sz="2000" dirty="0"/>
              <a:t> </a:t>
            </a:r>
            <a:r>
              <a:rPr lang="ru-RU" sz="2000" dirty="0" err="1"/>
              <a:t>втрачає</a:t>
            </a:r>
            <a:r>
              <a:rPr lang="ru-RU" sz="2000" dirty="0"/>
              <a:t> тепло. </a:t>
            </a:r>
            <a:r>
              <a:rPr lang="ru-RU" sz="2000" dirty="0" err="1"/>
              <a:t>Необхідно</a:t>
            </a:r>
            <a:r>
              <a:rPr lang="ru-RU" sz="2000" dirty="0"/>
              <a:t> </a:t>
            </a:r>
            <a:r>
              <a:rPr lang="ru-RU" sz="2000" dirty="0" err="1"/>
              <a:t>надійно</a:t>
            </a:r>
            <a:r>
              <a:rPr lang="ru-RU" sz="2000" dirty="0"/>
              <a:t> </a:t>
            </a:r>
            <a:r>
              <a:rPr lang="ru-RU" sz="2000" dirty="0" err="1"/>
              <a:t>захистити</a:t>
            </a:r>
            <a:r>
              <a:rPr lang="ru-RU" sz="2000" dirty="0"/>
              <a:t> </a:t>
            </a:r>
            <a:r>
              <a:rPr lang="ru-RU" sz="2000" dirty="0" err="1"/>
              <a:t>його</a:t>
            </a:r>
            <a:r>
              <a:rPr lang="ru-RU" sz="2000" dirty="0"/>
              <a:t> </a:t>
            </a:r>
            <a:r>
              <a:rPr lang="ru-RU" sz="2000" dirty="0" err="1"/>
              <a:t>від</a:t>
            </a:r>
            <a:r>
              <a:rPr lang="ru-RU" sz="2000" dirty="0"/>
              <a:t> </a:t>
            </a:r>
            <a:r>
              <a:rPr lang="ru-RU" sz="2000" dirty="0" err="1"/>
              <a:t>переохолодження</a:t>
            </a:r>
            <a:r>
              <a:rPr lang="ru-RU" sz="2000" dirty="0"/>
              <a:t>, </a:t>
            </a:r>
            <a:r>
              <a:rPr lang="ru-RU" sz="2000" dirty="0" err="1"/>
              <a:t>вкривши</a:t>
            </a:r>
            <a:r>
              <a:rPr lang="ru-RU" sz="2000" dirty="0"/>
              <a:t> </a:t>
            </a:r>
            <a:r>
              <a:rPr lang="ru-RU" sz="2000" dirty="0" err="1"/>
              <a:t>ковдрою</a:t>
            </a:r>
            <a:r>
              <a:rPr lang="ru-RU" sz="2000" dirty="0"/>
              <a:t>, </a:t>
            </a:r>
            <a:r>
              <a:rPr lang="ru-RU" sz="2000" dirty="0" err="1"/>
              <a:t>пальтом</a:t>
            </a:r>
            <a:r>
              <a:rPr lang="ru-RU" sz="2000" dirty="0"/>
              <a:t> </a:t>
            </a:r>
            <a:r>
              <a:rPr lang="ru-RU" sz="2000" dirty="0" err="1"/>
              <a:t>або</a:t>
            </a:r>
            <a:r>
              <a:rPr lang="ru-RU" sz="2000" dirty="0"/>
              <a:t> </a:t>
            </a:r>
            <a:r>
              <a:rPr lang="ru-RU" sz="2000" dirty="0" err="1"/>
              <a:t>спеціальною</a:t>
            </a:r>
            <a:r>
              <a:rPr lang="ru-RU" sz="2000" dirty="0"/>
              <a:t> </a:t>
            </a:r>
            <a:r>
              <a:rPr lang="ru-RU" sz="2000" dirty="0" err="1"/>
              <a:t>ізотермічною</a:t>
            </a:r>
            <a:r>
              <a:rPr lang="ru-RU" sz="2000" dirty="0"/>
              <a:t> </a:t>
            </a:r>
            <a:r>
              <a:rPr lang="ru-RU" sz="2000" dirty="0" err="1"/>
              <a:t>рятувальною</a:t>
            </a:r>
            <a:r>
              <a:rPr lang="ru-RU" sz="2000" dirty="0"/>
              <a:t> </a:t>
            </a:r>
            <a:r>
              <a:rPr lang="ru-RU" sz="2000" dirty="0" err="1"/>
              <a:t>ковдрою</a:t>
            </a:r>
            <a:r>
              <a:rPr lang="ru-R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473744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7880" y="476519"/>
            <a:ext cx="8190963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>
                <a:solidFill>
                  <a:srgbClr val="FF0000"/>
                </a:solidFill>
              </a:rPr>
              <a:t>Перелом </a:t>
            </a:r>
            <a:r>
              <a:rPr lang="ru-RU" sz="3200" b="1" dirty="0" err="1">
                <a:solidFill>
                  <a:srgbClr val="FF0000"/>
                </a:solidFill>
              </a:rPr>
              <a:t>кісток</a:t>
            </a:r>
            <a:r>
              <a:rPr lang="ru-RU" sz="3200" b="1" dirty="0">
                <a:solidFill>
                  <a:srgbClr val="FF0000"/>
                </a:solidFill>
              </a:rPr>
              <a:t> таза</a:t>
            </a:r>
          </a:p>
          <a:p>
            <a:pPr algn="just"/>
            <a:r>
              <a:rPr lang="ru-RU" sz="2400" b="1" dirty="0" err="1"/>
              <a:t>Травми</a:t>
            </a:r>
            <a:r>
              <a:rPr lang="ru-RU" sz="2400" b="1" dirty="0"/>
              <a:t> таза належать до </a:t>
            </a:r>
            <a:r>
              <a:rPr lang="ru-RU" sz="2400" b="1" dirty="0" err="1"/>
              <a:t>категорії</a:t>
            </a:r>
            <a:r>
              <a:rPr lang="ru-RU" sz="2400" b="1" dirty="0"/>
              <a:t> </a:t>
            </a:r>
            <a:r>
              <a:rPr lang="ru-RU" sz="2400" b="1" dirty="0" err="1"/>
              <a:t>високоенергетичних</a:t>
            </a:r>
            <a:r>
              <a:rPr lang="ru-RU" sz="2400" b="1" dirty="0"/>
              <a:t> </a:t>
            </a:r>
            <a:r>
              <a:rPr lang="ru-RU" sz="2400" b="1" dirty="0" err="1"/>
              <a:t>пошкоджень</a:t>
            </a:r>
            <a:r>
              <a:rPr lang="ru-RU" sz="2400" b="1" dirty="0"/>
              <a:t>, </a:t>
            </a:r>
            <a:r>
              <a:rPr lang="ru-RU" sz="2400" b="1" dirty="0" err="1"/>
              <a:t>що</a:t>
            </a:r>
            <a:r>
              <a:rPr lang="ru-RU" sz="2400" b="1" dirty="0"/>
              <a:t> </a:t>
            </a:r>
            <a:r>
              <a:rPr lang="ru-RU" sz="2400" b="1" dirty="0" err="1"/>
              <a:t>супроводжуються</a:t>
            </a:r>
            <a:r>
              <a:rPr lang="ru-RU" sz="2400" b="1" dirty="0"/>
              <a:t> </a:t>
            </a:r>
            <a:r>
              <a:rPr lang="ru-RU" sz="2400" b="1" dirty="0" err="1"/>
              <a:t>ризиком</a:t>
            </a:r>
            <a:r>
              <a:rPr lang="ru-RU" sz="2400" b="1" dirty="0"/>
              <a:t> </a:t>
            </a:r>
            <a:r>
              <a:rPr lang="ru-RU" sz="2400" b="1" dirty="0" err="1"/>
              <a:t>внутрішніх</a:t>
            </a:r>
            <a:r>
              <a:rPr lang="ru-RU" sz="2400" b="1" dirty="0"/>
              <a:t> </a:t>
            </a:r>
            <a:r>
              <a:rPr lang="ru-RU" sz="2400" b="1" dirty="0" err="1"/>
              <a:t>кровотеч</a:t>
            </a:r>
            <a:r>
              <a:rPr lang="ru-RU" sz="2400" b="1" dirty="0"/>
              <a:t> та </a:t>
            </a:r>
            <a:r>
              <a:rPr lang="ru-RU" sz="2400" b="1" dirty="0" err="1"/>
              <a:t>ушкодженням</a:t>
            </a:r>
            <a:r>
              <a:rPr lang="ru-RU" sz="2400" b="1" dirty="0"/>
              <a:t> </a:t>
            </a:r>
            <a:r>
              <a:rPr lang="ru-RU" sz="2400" b="1" dirty="0" err="1"/>
              <a:t>внутрішніх</a:t>
            </a:r>
            <a:r>
              <a:rPr lang="ru-RU" sz="2400" b="1" dirty="0"/>
              <a:t> </a:t>
            </a:r>
            <a:r>
              <a:rPr lang="ru-RU" sz="2400" b="1" dirty="0" err="1"/>
              <a:t>органів</a:t>
            </a:r>
            <a:r>
              <a:rPr lang="ru-RU" sz="2400" b="1" dirty="0"/>
              <a:t>.</a:t>
            </a:r>
          </a:p>
          <a:p>
            <a:pPr algn="just"/>
            <a:r>
              <a:rPr lang="ru-RU" sz="2400" b="1" dirty="0">
                <a:solidFill>
                  <a:srgbClr val="FF0000"/>
                </a:solidFill>
              </a:rPr>
              <a:t>1. </a:t>
            </a:r>
            <a:r>
              <a:rPr lang="ru-RU" sz="2400" b="1" dirty="0" err="1">
                <a:solidFill>
                  <a:srgbClr val="FF0000"/>
                </a:solidFill>
              </a:rPr>
              <a:t>Механізм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травми</a:t>
            </a:r>
            <a:endParaRPr lang="ru-RU" sz="2400" b="1" dirty="0">
              <a:solidFill>
                <a:srgbClr val="FF0000"/>
              </a:solidFill>
            </a:endParaRPr>
          </a:p>
          <a:p>
            <a:pPr algn="just"/>
            <a:r>
              <a:rPr lang="ru-RU" sz="2400" b="1" dirty="0" err="1"/>
              <a:t>Ушкодження</a:t>
            </a:r>
            <a:r>
              <a:rPr lang="ru-RU" sz="2400" b="1" dirty="0"/>
              <a:t> </a:t>
            </a:r>
            <a:r>
              <a:rPr lang="ru-RU" sz="2400" b="1" dirty="0" err="1"/>
              <a:t>тазових</a:t>
            </a:r>
            <a:r>
              <a:rPr lang="ru-RU" sz="2400" b="1" dirty="0"/>
              <a:t> </a:t>
            </a:r>
            <a:r>
              <a:rPr lang="ru-RU" sz="2400" b="1" dirty="0" err="1"/>
              <a:t>кісток</a:t>
            </a:r>
            <a:r>
              <a:rPr lang="ru-RU" sz="2400" b="1" dirty="0"/>
              <a:t> </a:t>
            </a:r>
            <a:r>
              <a:rPr lang="ru-RU" sz="2400" b="1" dirty="0" err="1"/>
              <a:t>найчастіше</a:t>
            </a:r>
            <a:r>
              <a:rPr lang="ru-RU" sz="2400" b="1" dirty="0"/>
              <a:t> </a:t>
            </a:r>
            <a:r>
              <a:rPr lang="ru-RU" sz="2400" b="1" dirty="0" err="1"/>
              <a:t>виникають</a:t>
            </a:r>
            <a:r>
              <a:rPr lang="ru-RU" sz="2400" b="1" dirty="0"/>
              <a:t> </a:t>
            </a:r>
            <a:r>
              <a:rPr lang="ru-RU" sz="2400" b="1" dirty="0" err="1"/>
              <a:t>внаслідок</a:t>
            </a:r>
            <a:r>
              <a:rPr lang="ru-RU" sz="2400" b="1" dirty="0"/>
              <a:t> сильного </a:t>
            </a:r>
            <a:r>
              <a:rPr lang="ru-RU" sz="2400" b="1" dirty="0" err="1"/>
              <a:t>механічного</a:t>
            </a:r>
            <a:r>
              <a:rPr lang="ru-RU" sz="2400" b="1" dirty="0"/>
              <a:t> </a:t>
            </a:r>
            <a:r>
              <a:rPr lang="ru-RU" sz="2400" b="1" dirty="0" err="1"/>
              <a:t>впливу</a:t>
            </a:r>
            <a:r>
              <a:rPr lang="ru-RU" sz="2400" b="1" dirty="0"/>
              <a:t>. </a:t>
            </a:r>
            <a:r>
              <a:rPr lang="ru-RU" sz="2400" b="1" dirty="0" err="1"/>
              <a:t>Типовий</a:t>
            </a:r>
            <a:r>
              <a:rPr lang="ru-RU" sz="2400" b="1" dirty="0"/>
              <a:t> приклад — ДТП, </a:t>
            </a:r>
            <a:r>
              <a:rPr lang="ru-RU" sz="2400" b="1" dirty="0" err="1"/>
              <a:t>під</a:t>
            </a:r>
            <a:r>
              <a:rPr lang="ru-RU" sz="2400" b="1" dirty="0"/>
              <a:t> час </a:t>
            </a:r>
            <a:r>
              <a:rPr lang="ru-RU" sz="2400" b="1" dirty="0" err="1"/>
              <a:t>якої</a:t>
            </a:r>
            <a:r>
              <a:rPr lang="ru-RU" sz="2400" b="1" dirty="0"/>
              <a:t> </a:t>
            </a:r>
            <a:r>
              <a:rPr lang="ru-RU" sz="2400" b="1" dirty="0" err="1"/>
              <a:t>пасажир</a:t>
            </a:r>
            <a:r>
              <a:rPr lang="ru-RU" sz="2400" b="1" dirty="0"/>
              <a:t>, </a:t>
            </a:r>
            <a:r>
              <a:rPr lang="ru-RU" sz="2400" b="1" dirty="0" err="1"/>
              <a:t>що</a:t>
            </a:r>
            <a:r>
              <a:rPr lang="ru-RU" sz="2400" b="1" dirty="0"/>
              <a:t> не </a:t>
            </a:r>
            <a:r>
              <a:rPr lang="ru-RU" sz="2400" b="1" dirty="0" err="1"/>
              <a:t>був</a:t>
            </a:r>
            <a:r>
              <a:rPr lang="ru-RU" sz="2400" b="1" dirty="0"/>
              <a:t> </a:t>
            </a:r>
            <a:r>
              <a:rPr lang="ru-RU" sz="2400" b="1" dirty="0" err="1"/>
              <a:t>пристебнутий</a:t>
            </a:r>
            <a:r>
              <a:rPr lang="ru-RU" sz="2400" b="1" dirty="0"/>
              <a:t> </a:t>
            </a:r>
            <a:r>
              <a:rPr lang="ru-RU" sz="2400" b="1" dirty="0" err="1"/>
              <a:t>паском</a:t>
            </a:r>
            <a:r>
              <a:rPr lang="ru-RU" sz="2400" b="1" dirty="0"/>
              <a:t> </a:t>
            </a:r>
            <a:r>
              <a:rPr lang="ru-RU" sz="2400" b="1" dirty="0" err="1"/>
              <a:t>безпеки</a:t>
            </a:r>
            <a:r>
              <a:rPr lang="ru-RU" sz="2400" b="1" dirty="0"/>
              <a:t>, </a:t>
            </a:r>
            <a:r>
              <a:rPr lang="ru-RU" sz="2400" b="1" dirty="0" err="1"/>
              <a:t>під</a:t>
            </a:r>
            <a:r>
              <a:rPr lang="ru-RU" sz="2400" b="1" dirty="0"/>
              <a:t> час </a:t>
            </a:r>
            <a:r>
              <a:rPr lang="ru-RU" sz="2400" b="1" dirty="0" err="1"/>
              <a:t>зіткнення</a:t>
            </a:r>
            <a:r>
              <a:rPr lang="ru-RU" sz="2400" b="1" dirty="0"/>
              <a:t> </a:t>
            </a:r>
            <a:r>
              <a:rPr lang="ru-RU" sz="2400" b="1" dirty="0" err="1"/>
              <a:t>вдаряється</a:t>
            </a:r>
            <a:r>
              <a:rPr lang="ru-RU" sz="2400" b="1" dirty="0"/>
              <a:t> </a:t>
            </a:r>
            <a:r>
              <a:rPr lang="ru-RU" sz="2400" b="1" dirty="0" err="1"/>
              <a:t>коліном</a:t>
            </a:r>
            <a:r>
              <a:rPr lang="ru-RU" sz="2400" b="1" dirty="0"/>
              <a:t> об </a:t>
            </a:r>
            <a:r>
              <a:rPr lang="ru-RU" sz="2400" b="1" dirty="0" err="1"/>
              <a:t>приладову</a:t>
            </a:r>
            <a:r>
              <a:rPr lang="ru-RU" sz="2400" b="1" dirty="0"/>
              <a:t> панель </a:t>
            </a:r>
            <a:r>
              <a:rPr lang="ru-RU" sz="2400" b="1" dirty="0" err="1"/>
              <a:t>автомобіля</a:t>
            </a:r>
            <a:r>
              <a:rPr lang="ru-RU" sz="2400" b="1" dirty="0"/>
              <a:t>. </a:t>
            </a:r>
            <a:r>
              <a:rPr lang="ru-RU" sz="2400" b="1" dirty="0" err="1"/>
              <a:t>Ударна</a:t>
            </a:r>
            <a:r>
              <a:rPr lang="ru-RU" sz="2400" b="1" dirty="0"/>
              <a:t> </a:t>
            </a:r>
            <a:r>
              <a:rPr lang="ru-RU" sz="2400" b="1" dirty="0" err="1"/>
              <a:t>хвиля</a:t>
            </a:r>
            <a:r>
              <a:rPr lang="ru-RU" sz="2400" b="1" dirty="0"/>
              <a:t> </a:t>
            </a:r>
            <a:r>
              <a:rPr lang="ru-RU" sz="2400" b="1" dirty="0" err="1"/>
              <a:t>передається</a:t>
            </a:r>
            <a:r>
              <a:rPr lang="ru-RU" sz="2400" b="1" dirty="0"/>
              <a:t> </a:t>
            </a:r>
            <a:r>
              <a:rPr lang="ru-RU" sz="2400" b="1" dirty="0" err="1"/>
              <a:t>вздовж</a:t>
            </a:r>
            <a:r>
              <a:rPr lang="ru-RU" sz="2400" b="1" dirty="0"/>
              <a:t> </a:t>
            </a:r>
            <a:r>
              <a:rPr lang="ru-RU" sz="2400" b="1" dirty="0" err="1"/>
              <a:t>стегнової</a:t>
            </a:r>
            <a:r>
              <a:rPr lang="ru-RU" sz="2400" b="1" dirty="0"/>
              <a:t> </a:t>
            </a:r>
            <a:r>
              <a:rPr lang="ru-RU" sz="2400" b="1" dirty="0" err="1"/>
              <a:t>кістки</a:t>
            </a:r>
            <a:r>
              <a:rPr lang="ru-RU" sz="2400" b="1" dirty="0"/>
              <a:t> </a:t>
            </a:r>
            <a:r>
              <a:rPr lang="ru-RU" sz="2400" b="1" dirty="0" err="1"/>
              <a:t>безпосередньо</a:t>
            </a:r>
            <a:r>
              <a:rPr lang="ru-RU" sz="2400" b="1" dirty="0"/>
              <a:t> на </a:t>
            </a:r>
            <a:r>
              <a:rPr lang="ru-RU" sz="2400" b="1" dirty="0" err="1"/>
              <a:t>тазове</a:t>
            </a:r>
            <a:r>
              <a:rPr lang="ru-RU" sz="2400" b="1" dirty="0"/>
              <a:t> </a:t>
            </a:r>
            <a:r>
              <a:rPr lang="ru-RU" sz="2400" b="1" dirty="0" err="1"/>
              <a:t>кільце</a:t>
            </a:r>
            <a:r>
              <a:rPr lang="ru-RU" sz="2400" b="1" dirty="0"/>
              <a:t>, </a:t>
            </a:r>
            <a:r>
              <a:rPr lang="ru-RU" sz="2400" b="1" dirty="0" err="1"/>
              <a:t>спричиняючи</a:t>
            </a:r>
            <a:r>
              <a:rPr lang="ru-RU" sz="2400" b="1" dirty="0"/>
              <a:t> </a:t>
            </a:r>
            <a:r>
              <a:rPr lang="ru-RU" sz="2400" b="1" dirty="0" err="1"/>
              <a:t>його</a:t>
            </a:r>
            <a:r>
              <a:rPr lang="ru-RU" sz="2400" b="1" dirty="0"/>
              <a:t> перелом.</a:t>
            </a:r>
          </a:p>
        </p:txBody>
      </p:sp>
    </p:spTree>
    <p:extLst>
      <p:ext uri="{BB962C8B-B14F-4D97-AF65-F5344CB8AC3E}">
        <p14:creationId xmlns:p14="http://schemas.microsoft.com/office/powerpoint/2010/main" val="11737052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0608" y="512775"/>
            <a:ext cx="838414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FF0000"/>
                </a:solidFill>
              </a:rPr>
              <a:t>2. Заходи </a:t>
            </a:r>
            <a:r>
              <a:rPr lang="ru-RU" sz="2000" b="1" dirty="0" err="1">
                <a:solidFill>
                  <a:srgbClr val="FF0000"/>
                </a:solidFill>
              </a:rPr>
              <a:t>невідкладної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допомоги</a:t>
            </a:r>
            <a:endParaRPr lang="ru-RU" sz="2000" b="1" dirty="0">
              <a:solidFill>
                <a:srgbClr val="FF0000"/>
              </a:solidFill>
            </a:endParaRPr>
          </a:p>
          <a:p>
            <a:pPr algn="just"/>
            <a:r>
              <a:rPr lang="ru-RU" sz="2000" b="1" dirty="0"/>
              <a:t>При </a:t>
            </a:r>
            <a:r>
              <a:rPr lang="ru-RU" sz="2000" b="1" dirty="0" err="1"/>
              <a:t>підозрі</a:t>
            </a:r>
            <a:r>
              <a:rPr lang="ru-RU" sz="2000" b="1" dirty="0"/>
              <a:t> на перелом таза критично </a:t>
            </a:r>
            <a:r>
              <a:rPr lang="ru-RU" sz="2000" b="1" dirty="0" err="1"/>
              <a:t>важливим</a:t>
            </a:r>
            <a:r>
              <a:rPr lang="ru-RU" sz="2000" b="1" dirty="0"/>
              <a:t> є </a:t>
            </a:r>
            <a:r>
              <a:rPr lang="ru-RU" sz="2000" b="1" dirty="0" err="1"/>
              <a:t>дотримання</a:t>
            </a:r>
            <a:r>
              <a:rPr lang="ru-RU" sz="2000" b="1" dirty="0"/>
              <a:t> режиму </a:t>
            </a:r>
            <a:r>
              <a:rPr lang="ru-RU" sz="2000" b="1" dirty="0" err="1"/>
              <a:t>спокою</a:t>
            </a:r>
            <a:r>
              <a:rPr lang="ru-RU" sz="2000" b="1" dirty="0"/>
              <a:t>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FF0000"/>
                </a:solidFill>
              </a:rPr>
              <a:t>Заборонено: </a:t>
            </a:r>
            <a:r>
              <a:rPr lang="ru-RU" sz="2000" b="1" dirty="0"/>
              <a:t>Будь-</a:t>
            </a:r>
            <a:r>
              <a:rPr lang="ru-RU" sz="2000" b="1" dirty="0" err="1"/>
              <a:t>які</a:t>
            </a:r>
            <a:r>
              <a:rPr lang="ru-RU" sz="2000" b="1" dirty="0"/>
              <a:t> </a:t>
            </a:r>
            <a:r>
              <a:rPr lang="ru-RU" sz="2000" b="1" dirty="0" err="1"/>
              <a:t>маніпуляції</a:t>
            </a:r>
            <a:r>
              <a:rPr lang="ru-RU" sz="2000" b="1" dirty="0"/>
              <a:t> з </a:t>
            </a:r>
            <a:r>
              <a:rPr lang="ru-RU" sz="2000" b="1" dirty="0" err="1"/>
              <a:t>постраждалим</a:t>
            </a:r>
            <a:r>
              <a:rPr lang="ru-RU" sz="2000" b="1" dirty="0"/>
              <a:t> — </a:t>
            </a:r>
            <a:r>
              <a:rPr lang="ru-RU" sz="2000" b="1" dirty="0" err="1"/>
              <a:t>перевертання</a:t>
            </a:r>
            <a:r>
              <a:rPr lang="ru-RU" sz="2000" b="1" dirty="0"/>
              <a:t> на </a:t>
            </a:r>
            <a:r>
              <a:rPr lang="ru-RU" sz="2000" b="1" dirty="0" err="1"/>
              <a:t>бік</a:t>
            </a:r>
            <a:r>
              <a:rPr lang="ru-RU" sz="2000" b="1" dirty="0"/>
              <a:t>, </a:t>
            </a:r>
            <a:r>
              <a:rPr lang="ru-RU" sz="2000" b="1" dirty="0" err="1"/>
              <a:t>спроби</a:t>
            </a:r>
            <a:r>
              <a:rPr lang="ru-RU" sz="2000" b="1" dirty="0"/>
              <a:t> </a:t>
            </a:r>
            <a:r>
              <a:rPr lang="ru-RU" sz="2000" b="1" dirty="0" err="1"/>
              <a:t>змінити</a:t>
            </a:r>
            <a:r>
              <a:rPr lang="ru-RU" sz="2000" b="1" dirty="0"/>
              <a:t> </a:t>
            </a:r>
            <a:r>
              <a:rPr lang="ru-RU" sz="2000" b="1" dirty="0" err="1"/>
              <a:t>положення</a:t>
            </a:r>
            <a:r>
              <a:rPr lang="ru-RU" sz="2000" b="1" dirty="0"/>
              <a:t> </a:t>
            </a:r>
            <a:r>
              <a:rPr lang="ru-RU" sz="2000" b="1" dirty="0" err="1"/>
              <a:t>або</a:t>
            </a:r>
            <a:r>
              <a:rPr lang="ru-RU" sz="2000" b="1" dirty="0"/>
              <a:t> </a:t>
            </a:r>
            <a:r>
              <a:rPr lang="ru-RU" sz="2000" b="1" dirty="0" err="1"/>
              <a:t>проведення</a:t>
            </a:r>
            <a:r>
              <a:rPr lang="ru-RU" sz="2000" b="1" dirty="0"/>
              <a:t> </a:t>
            </a:r>
            <a:r>
              <a:rPr lang="ru-RU" sz="2000" b="1" dirty="0" err="1"/>
              <a:t>повторних</a:t>
            </a:r>
            <a:r>
              <a:rPr lang="ru-RU" sz="2000" b="1" dirty="0"/>
              <a:t> </a:t>
            </a:r>
            <a:r>
              <a:rPr lang="ru-RU" sz="2000" b="1" dirty="0" err="1"/>
              <a:t>оглядів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потребують</a:t>
            </a:r>
            <a:r>
              <a:rPr lang="ru-RU" sz="2000" b="1" dirty="0"/>
              <a:t> </a:t>
            </a:r>
            <a:r>
              <a:rPr lang="ru-RU" sz="2000" b="1" dirty="0" err="1"/>
              <a:t>підйому</a:t>
            </a:r>
            <a:r>
              <a:rPr lang="ru-RU" sz="2000" b="1" dirty="0"/>
              <a:t> </a:t>
            </a:r>
            <a:r>
              <a:rPr lang="ru-RU" sz="2000" b="1" dirty="0" err="1"/>
              <a:t>пацієнта</a:t>
            </a:r>
            <a:r>
              <a:rPr lang="ru-RU" sz="2000" b="1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1" dirty="0" err="1">
                <a:solidFill>
                  <a:srgbClr val="FF0000"/>
                </a:solidFill>
              </a:rPr>
              <a:t>Транспортування</a:t>
            </a:r>
            <a:r>
              <a:rPr lang="ru-RU" sz="2000" b="1" dirty="0">
                <a:solidFill>
                  <a:srgbClr val="FF0000"/>
                </a:solidFill>
              </a:rPr>
              <a:t>: </a:t>
            </a:r>
            <a:r>
              <a:rPr lang="ru-RU" sz="2000" b="1" dirty="0" err="1"/>
              <a:t>Постраждалого</a:t>
            </a:r>
            <a:r>
              <a:rPr lang="ru-RU" sz="2000" b="1" dirty="0"/>
              <a:t> </a:t>
            </a:r>
            <a:r>
              <a:rPr lang="ru-RU" sz="2000" b="1" dirty="0" err="1"/>
              <a:t>необхідно</a:t>
            </a:r>
            <a:r>
              <a:rPr lang="ru-RU" sz="2000" b="1" dirty="0"/>
              <a:t> </a:t>
            </a:r>
            <a:r>
              <a:rPr lang="ru-RU" sz="2000" b="1" dirty="0" err="1"/>
              <a:t>вкласти</a:t>
            </a:r>
            <a:r>
              <a:rPr lang="ru-RU" sz="2000" b="1" dirty="0"/>
              <a:t> на </a:t>
            </a:r>
            <a:r>
              <a:rPr lang="ru-RU" sz="2000" b="1" dirty="0" err="1"/>
              <a:t>тверду</a:t>
            </a:r>
            <a:r>
              <a:rPr lang="ru-RU" sz="2000" b="1" dirty="0"/>
              <a:t>, </a:t>
            </a:r>
            <a:r>
              <a:rPr lang="ru-RU" sz="2000" b="1" dirty="0" err="1"/>
              <a:t>рівну</a:t>
            </a:r>
            <a:r>
              <a:rPr lang="ru-RU" sz="2000" b="1" dirty="0"/>
              <a:t> </a:t>
            </a:r>
            <a:r>
              <a:rPr lang="ru-RU" sz="2000" b="1" dirty="0" err="1"/>
              <a:t>поверхню</a:t>
            </a:r>
            <a:r>
              <a:rPr lang="ru-RU" sz="2000" b="1" dirty="0"/>
              <a:t> (</a:t>
            </a:r>
            <a:r>
              <a:rPr lang="ru-RU" sz="2000" b="1" dirty="0" err="1"/>
              <a:t>спинальний</a:t>
            </a:r>
            <a:r>
              <a:rPr lang="ru-RU" sz="2000" b="1" dirty="0"/>
              <a:t> щит </a:t>
            </a:r>
            <a:r>
              <a:rPr lang="ru-RU" sz="2000" b="1" dirty="0" err="1"/>
              <a:t>або</a:t>
            </a:r>
            <a:r>
              <a:rPr lang="ru-RU" sz="2000" b="1" dirty="0"/>
              <a:t> </a:t>
            </a:r>
            <a:r>
              <a:rPr lang="ru-RU" sz="2000" b="1" dirty="0" err="1"/>
              <a:t>жорсткі</a:t>
            </a:r>
            <a:r>
              <a:rPr lang="ru-RU" sz="2000" b="1" dirty="0"/>
              <a:t> </a:t>
            </a:r>
            <a:r>
              <a:rPr lang="ru-RU" sz="2000" b="1" dirty="0" err="1"/>
              <a:t>ноші</a:t>
            </a:r>
            <a:r>
              <a:rPr lang="ru-RU" sz="2000" b="1" dirty="0"/>
              <a:t>).</a:t>
            </a:r>
          </a:p>
          <a:p>
            <a:pPr algn="just"/>
            <a:r>
              <a:rPr lang="ru-RU" sz="2000" b="1" dirty="0" err="1">
                <a:solidFill>
                  <a:srgbClr val="FF0000"/>
                </a:solidFill>
              </a:rPr>
              <a:t>Фіксація</a:t>
            </a:r>
            <a:r>
              <a:rPr lang="ru-RU" sz="2000" b="1" dirty="0">
                <a:solidFill>
                  <a:srgbClr val="FF0000"/>
                </a:solidFill>
              </a:rPr>
              <a:t> в </a:t>
            </a:r>
            <a:r>
              <a:rPr lang="ru-RU" sz="2000" b="1" dirty="0" err="1">
                <a:solidFill>
                  <a:srgbClr val="FF0000"/>
                </a:solidFill>
              </a:rPr>
              <a:t>положенні</a:t>
            </a:r>
            <a:r>
              <a:rPr lang="ru-RU" sz="2000" b="1" dirty="0">
                <a:solidFill>
                  <a:srgbClr val="FF0000"/>
                </a:solidFill>
              </a:rPr>
              <a:t> «</a:t>
            </a:r>
            <a:r>
              <a:rPr lang="ru-RU" sz="2000" b="1" dirty="0" err="1">
                <a:solidFill>
                  <a:srgbClr val="FF0000"/>
                </a:solidFill>
              </a:rPr>
              <a:t>жаби</a:t>
            </a:r>
            <a:r>
              <a:rPr lang="ru-RU" sz="2000" b="1" dirty="0">
                <a:solidFill>
                  <a:srgbClr val="FF0000"/>
                </a:solidFill>
              </a:rPr>
              <a:t>» (</a:t>
            </a:r>
            <a:r>
              <a:rPr lang="en-US" sz="2000" b="1" dirty="0">
                <a:solidFill>
                  <a:srgbClr val="FF0000"/>
                </a:solidFill>
              </a:rPr>
              <a:t>Frog-leg position):</a:t>
            </a:r>
          </a:p>
          <a:p>
            <a:pPr algn="just"/>
            <a:r>
              <a:rPr lang="ru-RU" sz="2000" b="1" dirty="0" err="1"/>
              <a:t>Це</a:t>
            </a:r>
            <a:r>
              <a:rPr lang="ru-RU" sz="2000" b="1" dirty="0"/>
              <a:t> </a:t>
            </a:r>
            <a:r>
              <a:rPr lang="ru-RU" sz="2000" b="1" dirty="0" err="1"/>
              <a:t>положення</a:t>
            </a:r>
            <a:r>
              <a:rPr lang="ru-RU" sz="2000" b="1" dirty="0"/>
              <a:t> </a:t>
            </a:r>
            <a:r>
              <a:rPr lang="ru-RU" sz="2000" b="1" dirty="0" err="1"/>
              <a:t>забезпечує</a:t>
            </a:r>
            <a:r>
              <a:rPr lang="ru-RU" sz="2000" b="1" dirty="0"/>
              <a:t> </a:t>
            </a:r>
            <a:r>
              <a:rPr lang="ru-RU" sz="2000" b="1" dirty="0" err="1"/>
              <a:t>максимальне</a:t>
            </a:r>
            <a:r>
              <a:rPr lang="ru-RU" sz="2000" b="1" dirty="0"/>
              <a:t> </a:t>
            </a:r>
            <a:r>
              <a:rPr lang="ru-RU" sz="2000" b="1" dirty="0" err="1"/>
              <a:t>розслаблення</a:t>
            </a:r>
            <a:r>
              <a:rPr lang="ru-RU" sz="2000" b="1" dirty="0"/>
              <a:t> </a:t>
            </a:r>
            <a:r>
              <a:rPr lang="ru-RU" sz="2000" b="1" dirty="0" err="1"/>
              <a:t>м'язів</a:t>
            </a:r>
            <a:r>
              <a:rPr lang="ru-RU" sz="2000" b="1" dirty="0"/>
              <a:t> таза,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зменшує</a:t>
            </a:r>
            <a:r>
              <a:rPr lang="ru-RU" sz="2000" b="1" dirty="0"/>
              <a:t> </a:t>
            </a:r>
            <a:r>
              <a:rPr lang="ru-RU" sz="2000" b="1" dirty="0" err="1"/>
              <a:t>напругу</a:t>
            </a:r>
            <a:r>
              <a:rPr lang="ru-RU" sz="2000" b="1" dirty="0"/>
              <a:t> </a:t>
            </a:r>
            <a:r>
              <a:rPr lang="ru-RU" sz="2000" b="1" dirty="0" err="1"/>
              <a:t>уламків</a:t>
            </a:r>
            <a:r>
              <a:rPr lang="ru-RU" sz="2000" b="1" dirty="0"/>
              <a:t> </a:t>
            </a:r>
            <a:r>
              <a:rPr lang="ru-RU" sz="2000" b="1" dirty="0" err="1"/>
              <a:t>кісток</a:t>
            </a:r>
            <a:r>
              <a:rPr lang="ru-RU" sz="2000" b="1" dirty="0"/>
              <a:t>:</a:t>
            </a:r>
          </a:p>
          <a:p>
            <a:pPr algn="just">
              <a:buFont typeface="+mj-lt"/>
              <a:buAutoNum type="arabicPeriod"/>
            </a:pPr>
            <a:r>
              <a:rPr lang="ru-RU" sz="2000" b="1" dirty="0" err="1"/>
              <a:t>Постраждалий</a:t>
            </a:r>
            <a:r>
              <a:rPr lang="ru-RU" sz="2000" b="1" dirty="0"/>
              <a:t> </a:t>
            </a:r>
            <a:r>
              <a:rPr lang="ru-RU" sz="2000" b="1" dirty="0" err="1"/>
              <a:t>лежить</a:t>
            </a:r>
            <a:r>
              <a:rPr lang="ru-RU" sz="2000" b="1" dirty="0"/>
              <a:t> на </a:t>
            </a:r>
            <a:r>
              <a:rPr lang="ru-RU" sz="2000" b="1" dirty="0" err="1"/>
              <a:t>спині</a:t>
            </a:r>
            <a:r>
              <a:rPr lang="ru-RU" sz="2000" b="1" dirty="0"/>
              <a:t>.</a:t>
            </a:r>
          </a:p>
          <a:p>
            <a:pPr algn="just">
              <a:buFont typeface="+mj-lt"/>
              <a:buAutoNum type="arabicPeriod"/>
            </a:pPr>
            <a:r>
              <a:rPr lang="ru-RU" sz="2000" b="1" dirty="0"/>
              <a:t>Ноги </a:t>
            </a:r>
            <a:r>
              <a:rPr lang="ru-RU" sz="2000" b="1" dirty="0" err="1"/>
              <a:t>обережно</a:t>
            </a:r>
            <a:r>
              <a:rPr lang="ru-RU" sz="2000" b="1" dirty="0"/>
              <a:t> </a:t>
            </a:r>
            <a:r>
              <a:rPr lang="ru-RU" sz="2000" b="1" dirty="0" err="1"/>
              <a:t>згинають</a:t>
            </a:r>
            <a:r>
              <a:rPr lang="ru-RU" sz="2000" b="1" dirty="0"/>
              <a:t> у </a:t>
            </a:r>
            <a:r>
              <a:rPr lang="ru-RU" sz="2000" b="1" dirty="0" err="1"/>
              <a:t>колінних</a:t>
            </a:r>
            <a:r>
              <a:rPr lang="ru-RU" sz="2000" b="1" dirty="0"/>
              <a:t> </a:t>
            </a:r>
            <a:r>
              <a:rPr lang="ru-RU" sz="2000" b="1" dirty="0" err="1"/>
              <a:t>суглобах</a:t>
            </a:r>
            <a:r>
              <a:rPr lang="ru-RU" sz="2000" b="1" dirty="0"/>
              <a:t> і </a:t>
            </a:r>
            <a:r>
              <a:rPr lang="ru-RU" sz="2000" b="1" dirty="0" err="1"/>
              <a:t>злегка</a:t>
            </a:r>
            <a:r>
              <a:rPr lang="ru-RU" sz="2000" b="1" dirty="0"/>
              <a:t> </a:t>
            </a:r>
            <a:r>
              <a:rPr lang="ru-RU" sz="2000" b="1" dirty="0" err="1"/>
              <a:t>розводять</a:t>
            </a:r>
            <a:r>
              <a:rPr lang="ru-RU" sz="2000" b="1" dirty="0"/>
              <a:t> у </a:t>
            </a:r>
            <a:r>
              <a:rPr lang="ru-RU" sz="2000" b="1" dirty="0" err="1"/>
              <a:t>сторони</a:t>
            </a:r>
            <a:r>
              <a:rPr lang="ru-RU" sz="2000" b="1" dirty="0"/>
              <a:t>.</a:t>
            </a:r>
          </a:p>
          <a:p>
            <a:pPr algn="just">
              <a:buFont typeface="+mj-lt"/>
              <a:buAutoNum type="arabicPeriod"/>
            </a:pPr>
            <a:r>
              <a:rPr lang="ru-RU" sz="2000" b="1" dirty="0" err="1">
                <a:solidFill>
                  <a:srgbClr val="FF0000"/>
                </a:solidFill>
              </a:rPr>
              <a:t>Обов'язково</a:t>
            </a:r>
            <a:r>
              <a:rPr lang="ru-RU" sz="2000" b="1" dirty="0">
                <a:solidFill>
                  <a:srgbClr val="FF0000"/>
                </a:solidFill>
              </a:rPr>
              <a:t>: </a:t>
            </a:r>
            <a:r>
              <a:rPr lang="ru-RU" sz="2000" b="1" dirty="0" err="1"/>
              <a:t>Під</a:t>
            </a:r>
            <a:r>
              <a:rPr lang="ru-RU" sz="2000" b="1" dirty="0"/>
              <a:t> </a:t>
            </a:r>
            <a:r>
              <a:rPr lang="ru-RU" sz="2000" b="1" dirty="0" err="1"/>
              <a:t>колінні</a:t>
            </a:r>
            <a:r>
              <a:rPr lang="ru-RU" sz="2000" b="1" dirty="0"/>
              <a:t> </a:t>
            </a:r>
            <a:r>
              <a:rPr lang="ru-RU" sz="2000" b="1" dirty="0" err="1"/>
              <a:t>суглоби</a:t>
            </a:r>
            <a:r>
              <a:rPr lang="ru-RU" sz="2000" b="1" dirty="0"/>
              <a:t> </a:t>
            </a:r>
            <a:r>
              <a:rPr lang="ru-RU" sz="2000" b="1" dirty="0" err="1"/>
              <a:t>підкладають</a:t>
            </a:r>
            <a:r>
              <a:rPr lang="ru-RU" sz="2000" b="1" dirty="0"/>
              <a:t> </a:t>
            </a:r>
            <a:r>
              <a:rPr lang="ru-RU" sz="2000" b="1" dirty="0" err="1"/>
              <a:t>щільний</a:t>
            </a:r>
            <a:r>
              <a:rPr lang="ru-RU" sz="2000" b="1" dirty="0"/>
              <a:t> валик (</a:t>
            </a:r>
            <a:r>
              <a:rPr lang="ru-RU" sz="2000" b="1" dirty="0" err="1"/>
              <a:t>зі</a:t>
            </a:r>
            <a:r>
              <a:rPr lang="ru-RU" sz="2000" b="1" dirty="0"/>
              <a:t> </a:t>
            </a:r>
            <a:r>
              <a:rPr lang="ru-RU" sz="2000" b="1" dirty="0" err="1"/>
              <a:t>згорнутого</a:t>
            </a:r>
            <a:r>
              <a:rPr lang="ru-RU" sz="2000" b="1" dirty="0"/>
              <a:t> </a:t>
            </a:r>
            <a:r>
              <a:rPr lang="ru-RU" sz="2000" b="1" dirty="0" err="1"/>
              <a:t>одягу</a:t>
            </a:r>
            <a:r>
              <a:rPr lang="ru-RU" sz="2000" b="1" dirty="0"/>
              <a:t>, </a:t>
            </a:r>
            <a:r>
              <a:rPr lang="ru-RU" sz="2000" b="1" dirty="0" err="1"/>
              <a:t>ковдр</a:t>
            </a:r>
            <a:r>
              <a:rPr lang="ru-RU" sz="2000" b="1" dirty="0"/>
              <a:t> </a:t>
            </a:r>
            <a:r>
              <a:rPr lang="ru-RU" sz="2000" b="1" dirty="0" err="1"/>
              <a:t>або</a:t>
            </a:r>
            <a:r>
              <a:rPr lang="ru-RU" sz="2000" b="1" dirty="0"/>
              <a:t> </a:t>
            </a:r>
            <a:r>
              <a:rPr lang="ru-RU" sz="2000" b="1" dirty="0" err="1"/>
              <a:t>спеціальний</a:t>
            </a:r>
            <a:r>
              <a:rPr lang="ru-RU" sz="2000" b="1" dirty="0"/>
              <a:t> </a:t>
            </a:r>
            <a:r>
              <a:rPr lang="ru-RU" sz="2000" b="1" dirty="0" err="1"/>
              <a:t>медичний</a:t>
            </a:r>
            <a:r>
              <a:rPr lang="ru-RU" sz="2000" b="1" dirty="0"/>
              <a:t> валик), </a:t>
            </a:r>
            <a:r>
              <a:rPr lang="ru-RU" sz="2000" b="1" dirty="0" err="1"/>
              <a:t>щоб</a:t>
            </a:r>
            <a:r>
              <a:rPr lang="ru-RU" sz="2000" b="1" dirty="0"/>
              <a:t> </a:t>
            </a:r>
            <a:r>
              <a:rPr lang="ru-RU" sz="2000" b="1" dirty="0" err="1"/>
              <a:t>утримувати</a:t>
            </a:r>
            <a:r>
              <a:rPr lang="ru-RU" sz="2000" b="1" dirty="0"/>
              <a:t> ноги в </a:t>
            </a:r>
            <a:r>
              <a:rPr lang="ru-RU" sz="2000" b="1" dirty="0" err="1"/>
              <a:t>стабільному</a:t>
            </a:r>
            <a:r>
              <a:rPr lang="ru-RU" sz="2000" b="1" dirty="0"/>
              <a:t> </a:t>
            </a:r>
            <a:r>
              <a:rPr lang="ru-RU" sz="2000" b="1" dirty="0" err="1"/>
              <a:t>зігнутому</a:t>
            </a:r>
            <a:r>
              <a:rPr lang="ru-RU" sz="2000" b="1" dirty="0"/>
              <a:t> </a:t>
            </a:r>
            <a:r>
              <a:rPr lang="ru-RU" sz="2000" b="1" dirty="0" err="1"/>
              <a:t>положенні</a:t>
            </a:r>
            <a:r>
              <a:rPr lang="ru-RU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68994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789" y="205390"/>
            <a:ext cx="87576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Зупинка</a:t>
            </a:r>
            <a:r>
              <a:rPr 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кровотечі</a:t>
            </a:r>
            <a:r>
              <a:rPr 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ru-RU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шиї</a:t>
            </a:r>
            <a:endParaRPr lang="ru-RU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b="1" dirty="0"/>
              <a:t>В </a:t>
            </a:r>
            <a:r>
              <a:rPr lang="ru-RU" b="1" dirty="0" err="1"/>
              <a:t>області</a:t>
            </a:r>
            <a:r>
              <a:rPr lang="ru-RU" b="1" dirty="0"/>
              <a:t> </a:t>
            </a:r>
            <a:r>
              <a:rPr lang="ru-RU" b="1" dirty="0" err="1"/>
              <a:t>шиї</a:t>
            </a:r>
            <a:r>
              <a:rPr lang="ru-RU" b="1" dirty="0"/>
              <a:t> </a:t>
            </a:r>
            <a:r>
              <a:rPr lang="ru-RU" b="1" dirty="0" err="1"/>
              <a:t>людини</a:t>
            </a:r>
            <a:r>
              <a:rPr lang="ru-RU" b="1" dirty="0"/>
              <a:t> </a:t>
            </a:r>
            <a:r>
              <a:rPr lang="ru-RU" b="1" dirty="0" err="1"/>
              <a:t>знаходяться</a:t>
            </a:r>
            <a:r>
              <a:rPr lang="ru-RU" b="1" dirty="0"/>
              <a:t> </a:t>
            </a:r>
            <a:r>
              <a:rPr lang="ru-RU" b="1" dirty="0" err="1"/>
              <a:t>такі</a:t>
            </a:r>
            <a:r>
              <a:rPr lang="ru-RU" b="1" dirty="0"/>
              <a:t> </a:t>
            </a:r>
            <a:r>
              <a:rPr lang="ru-RU" b="1" dirty="0" err="1"/>
              <a:t>магістральні</a:t>
            </a:r>
            <a:r>
              <a:rPr lang="ru-RU" b="1" dirty="0"/>
              <a:t> </a:t>
            </a:r>
            <a:r>
              <a:rPr lang="ru-RU" b="1" dirty="0" err="1"/>
              <a:t>судини</a:t>
            </a:r>
            <a:r>
              <a:rPr lang="ru-RU" b="1" dirty="0"/>
              <a:t> як </a:t>
            </a:r>
            <a:r>
              <a:rPr lang="ru-RU" b="1" dirty="0" smtClean="0"/>
              <a:t>сонна </a:t>
            </a:r>
            <a:r>
              <a:rPr lang="ru-RU" b="1" dirty="0" err="1" smtClean="0"/>
              <a:t>артерія</a:t>
            </a:r>
            <a:r>
              <a:rPr lang="ru-RU" b="1" dirty="0" smtClean="0"/>
              <a:t> </a:t>
            </a:r>
            <a:r>
              <a:rPr lang="ru-RU" b="1" dirty="0"/>
              <a:t>та яремна </a:t>
            </a:r>
            <a:r>
              <a:rPr lang="ru-RU" b="1" dirty="0" smtClean="0"/>
              <a:t>вена. 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584602" y="4607792"/>
            <a:ext cx="34772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1. </a:t>
            </a:r>
            <a:r>
              <a:rPr lang="ru-RU" b="1" dirty="0" err="1"/>
              <a:t>Внутрішня</a:t>
            </a:r>
            <a:r>
              <a:rPr lang="ru-RU" b="1" dirty="0"/>
              <a:t> сонна </a:t>
            </a:r>
            <a:r>
              <a:rPr lang="ru-RU" b="1" dirty="0" err="1"/>
              <a:t>артерія</a:t>
            </a:r>
            <a:endParaRPr lang="ru-RU" b="1" dirty="0"/>
          </a:p>
          <a:p>
            <a:r>
              <a:rPr lang="ru-RU" b="1" dirty="0"/>
              <a:t>2. </a:t>
            </a:r>
            <a:r>
              <a:rPr lang="ru-RU" b="1" dirty="0" err="1"/>
              <a:t>Зовнішня</a:t>
            </a:r>
            <a:r>
              <a:rPr lang="ru-RU" b="1" dirty="0"/>
              <a:t> сонна </a:t>
            </a:r>
            <a:r>
              <a:rPr lang="ru-RU" b="1" dirty="0" err="1"/>
              <a:t>артерія</a:t>
            </a:r>
            <a:endParaRPr lang="ru-RU" b="1" dirty="0"/>
          </a:p>
          <a:p>
            <a:r>
              <a:rPr lang="ru-RU" b="1" dirty="0"/>
              <a:t>3. </a:t>
            </a:r>
            <a:r>
              <a:rPr lang="ru-RU" b="1" dirty="0" err="1"/>
              <a:t>Загальна</a:t>
            </a:r>
            <a:r>
              <a:rPr lang="ru-RU" b="1" dirty="0"/>
              <a:t> сонна </a:t>
            </a:r>
            <a:r>
              <a:rPr lang="ru-RU" b="1" dirty="0" err="1"/>
              <a:t>артерія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1591" t="31998" r="51683" b="23511"/>
          <a:stretch/>
        </p:blipFill>
        <p:spPr>
          <a:xfrm>
            <a:off x="5584601" y="1128061"/>
            <a:ext cx="3477296" cy="32546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8789" y="1286364"/>
            <a:ext cx="537371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При </a:t>
            </a:r>
            <a:r>
              <a:rPr lang="ru-RU" b="1" dirty="0" err="1"/>
              <a:t>пошкодженні</a:t>
            </a:r>
            <a:r>
              <a:rPr lang="ru-RU" b="1" dirty="0"/>
              <a:t> </a:t>
            </a:r>
            <a:r>
              <a:rPr lang="ru-RU" b="1" dirty="0" err="1"/>
              <a:t>вищевказаних</a:t>
            </a:r>
            <a:r>
              <a:rPr lang="ru-RU" b="1" dirty="0"/>
              <a:t> </a:t>
            </a:r>
            <a:r>
              <a:rPr lang="ru-RU" b="1" dirty="0" err="1" smtClean="0"/>
              <a:t>судин</a:t>
            </a:r>
            <a:r>
              <a:rPr lang="ru-RU" b="1" dirty="0" smtClean="0"/>
              <a:t> </a:t>
            </a:r>
            <a:r>
              <a:rPr lang="ru-RU" b="1" dirty="0" err="1" smtClean="0"/>
              <a:t>виникає</a:t>
            </a:r>
            <a:r>
              <a:rPr lang="ru-RU" b="1" dirty="0" smtClean="0"/>
              <a:t> </a:t>
            </a:r>
            <a:r>
              <a:rPr lang="ru-RU" b="1" dirty="0" err="1"/>
              <a:t>значна</a:t>
            </a:r>
            <a:r>
              <a:rPr lang="ru-RU" b="1" dirty="0"/>
              <a:t> та </a:t>
            </a:r>
            <a:r>
              <a:rPr lang="ru-RU" b="1" dirty="0" err="1" smtClean="0"/>
              <a:t>інтенсивна</a:t>
            </a:r>
            <a:r>
              <a:rPr lang="ru-RU" b="1" dirty="0" smtClean="0"/>
              <a:t> </a:t>
            </a:r>
            <a:r>
              <a:rPr lang="ru-RU" b="1" dirty="0" err="1" smtClean="0"/>
              <a:t>кровотеча</a:t>
            </a:r>
            <a:r>
              <a:rPr lang="ru-RU" b="1" dirty="0"/>
              <a:t>, яка через </a:t>
            </a:r>
            <a:r>
              <a:rPr lang="ru-RU" b="1" dirty="0" err="1"/>
              <a:t>хвилини</a:t>
            </a:r>
            <a:r>
              <a:rPr lang="ru-RU" b="1" dirty="0"/>
              <a:t> </a:t>
            </a:r>
            <a:r>
              <a:rPr lang="ru-RU" b="1" dirty="0" err="1"/>
              <a:t>може</a:t>
            </a:r>
            <a:r>
              <a:rPr lang="ru-RU" b="1" dirty="0"/>
              <a:t> </a:t>
            </a:r>
            <a:r>
              <a:rPr lang="ru-RU" b="1" dirty="0" err="1"/>
              <a:t>призвести</a:t>
            </a:r>
            <a:r>
              <a:rPr lang="ru-RU" b="1" dirty="0"/>
              <a:t> до </a:t>
            </a:r>
            <a:r>
              <a:rPr lang="ru-RU" b="1" dirty="0" err="1"/>
              <a:t>летальних</a:t>
            </a:r>
            <a:r>
              <a:rPr lang="ru-RU" b="1" dirty="0"/>
              <a:t> </a:t>
            </a:r>
            <a:r>
              <a:rPr lang="ru-RU" b="1" dirty="0" err="1" smtClean="0"/>
              <a:t>наслідків</a:t>
            </a:r>
            <a:r>
              <a:rPr lang="ru-RU" b="1" dirty="0" smtClean="0"/>
              <a:t>.</a:t>
            </a:r>
          </a:p>
          <a:p>
            <a:pPr algn="just"/>
            <a:r>
              <a:rPr lang="ru-RU" b="1" dirty="0" err="1" smtClean="0"/>
              <a:t>Джгут</a:t>
            </a:r>
            <a:r>
              <a:rPr lang="ru-RU" b="1" dirty="0" smtClean="0"/>
              <a:t> </a:t>
            </a:r>
            <a:r>
              <a:rPr lang="ru-RU" b="1" dirty="0" err="1"/>
              <a:t>навколо</a:t>
            </a:r>
            <a:r>
              <a:rPr lang="ru-RU" b="1" dirty="0"/>
              <a:t> </a:t>
            </a:r>
            <a:r>
              <a:rPr lang="ru-RU" b="1" dirty="0" err="1"/>
              <a:t>шиї</a:t>
            </a:r>
            <a:r>
              <a:rPr lang="ru-RU" b="1" dirty="0"/>
              <a:t> </a:t>
            </a:r>
            <a:r>
              <a:rPr lang="ru-RU" b="1" dirty="0" err="1"/>
              <a:t>накладати</a:t>
            </a:r>
            <a:r>
              <a:rPr lang="ru-RU" b="1" dirty="0"/>
              <a:t> заборонено!!!</a:t>
            </a:r>
          </a:p>
          <a:p>
            <a:pPr algn="just"/>
            <a:r>
              <a:rPr lang="ru-RU" b="1" dirty="0"/>
              <a:t>На </a:t>
            </a:r>
            <a:r>
              <a:rPr lang="ru-RU" b="1" dirty="0" smtClean="0"/>
              <a:t>рис. </a:t>
            </a:r>
            <a:r>
              <a:rPr lang="ru-RU" b="1" dirty="0" err="1" smtClean="0"/>
              <a:t>зображено</a:t>
            </a:r>
            <a:r>
              <a:rPr lang="ru-RU" b="1" dirty="0" smtClean="0"/>
              <a:t> </a:t>
            </a:r>
            <a:r>
              <a:rPr lang="ru-RU" b="1" dirty="0" err="1"/>
              <a:t>спосіб</a:t>
            </a:r>
            <a:r>
              <a:rPr lang="ru-RU" b="1" dirty="0"/>
              <a:t> </a:t>
            </a:r>
            <a:r>
              <a:rPr lang="ru-RU" b="1" dirty="0" err="1"/>
              <a:t>накладання</a:t>
            </a:r>
            <a:r>
              <a:rPr lang="ru-RU" b="1" dirty="0"/>
              <a:t> </a:t>
            </a:r>
            <a:r>
              <a:rPr lang="ru-RU" b="1" dirty="0" err="1"/>
              <a:t>пов’язки</a:t>
            </a:r>
            <a:r>
              <a:rPr lang="ru-RU" b="1" dirty="0"/>
              <a:t> на область </a:t>
            </a:r>
            <a:r>
              <a:rPr lang="ru-RU" b="1" dirty="0" err="1" smtClean="0"/>
              <a:t>шиї</a:t>
            </a:r>
            <a:r>
              <a:rPr lang="ru-RU" b="1" dirty="0" smtClean="0"/>
              <a:t>. 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36043" t="45027" r="34658" b="20496"/>
          <a:stretch/>
        </p:blipFill>
        <p:spPr>
          <a:xfrm>
            <a:off x="577133" y="3446255"/>
            <a:ext cx="4906852" cy="324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9386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5647" t="37457" r="24660" b="16064"/>
          <a:stretch/>
        </p:blipFill>
        <p:spPr>
          <a:xfrm>
            <a:off x="1015384" y="940159"/>
            <a:ext cx="7394522" cy="486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1682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6213" y="477307"/>
            <a:ext cx="835838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Крововтрата</a:t>
            </a: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000" b="1" dirty="0" smtClean="0">
                <a:solidFill>
                  <a:srgbClr val="FF0000"/>
                </a:solidFill>
              </a:rPr>
              <a:t>Як ми </a:t>
            </a:r>
            <a:r>
              <a:rPr lang="ru-RU" sz="2000" b="1" dirty="0" err="1" smtClean="0">
                <a:solidFill>
                  <a:srgbClr val="FF0000"/>
                </a:solidFill>
              </a:rPr>
              <a:t>вже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</a:rPr>
              <a:t>вивчали</a:t>
            </a:r>
            <a:r>
              <a:rPr lang="ru-RU" sz="2000" b="1" dirty="0" smtClean="0">
                <a:solidFill>
                  <a:srgbClr val="FF0000"/>
                </a:solidFill>
              </a:rPr>
              <a:t>, </a:t>
            </a:r>
            <a:r>
              <a:rPr lang="ru-RU" sz="2000" b="1" dirty="0" err="1" smtClean="0">
                <a:solidFill>
                  <a:srgbClr val="FF0000"/>
                </a:solidFill>
              </a:rPr>
              <a:t>кровотечі</a:t>
            </a:r>
            <a:r>
              <a:rPr lang="ru-RU" sz="2000" b="1" dirty="0" smtClean="0"/>
              <a:t> </a:t>
            </a:r>
            <a:r>
              <a:rPr lang="ru-RU" sz="2000" b="1" dirty="0" err="1"/>
              <a:t>класифікують</a:t>
            </a:r>
            <a:r>
              <a:rPr lang="ru-RU" sz="2000" b="1" dirty="0"/>
              <a:t> за </a:t>
            </a:r>
            <a:r>
              <a:rPr lang="ru-RU" sz="2000" b="1" dirty="0" err="1"/>
              <a:t>кількома</a:t>
            </a:r>
            <a:r>
              <a:rPr lang="ru-RU" sz="2000" b="1" dirty="0"/>
              <a:t> </a:t>
            </a:r>
            <a:r>
              <a:rPr lang="ru-RU" sz="2000" b="1" dirty="0" err="1"/>
              <a:t>основними</a:t>
            </a:r>
            <a:r>
              <a:rPr lang="ru-RU" sz="2000" b="1" dirty="0"/>
              <a:t> принципами: </a:t>
            </a:r>
            <a:r>
              <a:rPr lang="ru-RU" sz="2000" b="1" dirty="0" err="1"/>
              <a:t>анатомічним</a:t>
            </a:r>
            <a:r>
              <a:rPr lang="ru-RU" sz="2000" b="1" dirty="0"/>
              <a:t> типом </a:t>
            </a:r>
            <a:r>
              <a:rPr lang="ru-RU" sz="2000" b="1" dirty="0" err="1"/>
              <a:t>ушкодженої</a:t>
            </a:r>
            <a:r>
              <a:rPr lang="ru-RU" sz="2000" b="1" dirty="0"/>
              <a:t> </a:t>
            </a:r>
            <a:r>
              <a:rPr lang="ru-RU" sz="2000" b="1" dirty="0" err="1"/>
              <a:t>судини</a:t>
            </a:r>
            <a:r>
              <a:rPr lang="ru-RU" sz="2000" b="1" dirty="0"/>
              <a:t>, </a:t>
            </a:r>
            <a:r>
              <a:rPr lang="ru-RU" sz="2000" b="1" dirty="0" err="1"/>
              <a:t>клінічними</a:t>
            </a:r>
            <a:r>
              <a:rPr lang="ru-RU" sz="2000" b="1" dirty="0"/>
              <a:t> </a:t>
            </a:r>
            <a:r>
              <a:rPr lang="ru-RU" sz="2000" b="1" dirty="0" err="1"/>
              <a:t>проявами</a:t>
            </a:r>
            <a:r>
              <a:rPr lang="ru-RU" sz="2000" b="1" dirty="0"/>
              <a:t> та часом </a:t>
            </a:r>
            <a:r>
              <a:rPr lang="ru-RU" sz="2000" b="1" dirty="0" err="1"/>
              <a:t>виникнення</a:t>
            </a:r>
            <a:r>
              <a:rPr lang="ru-RU" sz="2000" b="1" dirty="0"/>
              <a:t>.</a:t>
            </a:r>
          </a:p>
          <a:p>
            <a:pPr algn="just"/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За типом </a:t>
            </a:r>
            <a:r>
              <a:rPr lang="ru-RU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ушкодженої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судини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Анатомічна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algn="just"/>
            <a:r>
              <a:rPr lang="ru-RU" sz="2000" b="1" dirty="0" err="1"/>
              <a:t>Ця</a:t>
            </a:r>
            <a:r>
              <a:rPr lang="ru-RU" sz="2000" b="1" dirty="0"/>
              <a:t> </a:t>
            </a:r>
            <a:r>
              <a:rPr lang="ru-RU" sz="2000" b="1" dirty="0" err="1"/>
              <a:t>класифікація</a:t>
            </a:r>
            <a:r>
              <a:rPr lang="ru-RU" sz="2000" b="1" dirty="0"/>
              <a:t> є критично </a:t>
            </a:r>
            <a:r>
              <a:rPr lang="ru-RU" sz="2000" b="1" dirty="0" err="1"/>
              <a:t>важливою</a:t>
            </a:r>
            <a:r>
              <a:rPr lang="ru-RU" sz="2000" b="1" dirty="0"/>
              <a:t> для </a:t>
            </a:r>
            <a:r>
              <a:rPr lang="ru-RU" sz="2000" b="1" dirty="0" err="1"/>
              <a:t>вибору</a:t>
            </a:r>
            <a:r>
              <a:rPr lang="ru-RU" sz="2000" b="1" dirty="0"/>
              <a:t> методу </a:t>
            </a:r>
            <a:r>
              <a:rPr lang="ru-RU" sz="2000" b="1" dirty="0" err="1"/>
              <a:t>зупинки</a:t>
            </a:r>
            <a:r>
              <a:rPr lang="ru-RU" sz="2000" b="1" dirty="0"/>
              <a:t> </a:t>
            </a:r>
            <a:r>
              <a:rPr lang="ru-RU" sz="2000" b="1" dirty="0" err="1"/>
              <a:t>кровотечі</a:t>
            </a:r>
            <a:r>
              <a:rPr lang="ru-RU" sz="2000" b="1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1" dirty="0" err="1">
                <a:solidFill>
                  <a:srgbClr val="7030A0"/>
                </a:solidFill>
              </a:rPr>
              <a:t>Артеріальна</a:t>
            </a:r>
            <a:r>
              <a:rPr lang="ru-RU" sz="2000" b="1" dirty="0">
                <a:solidFill>
                  <a:srgbClr val="7030A0"/>
                </a:solidFill>
              </a:rPr>
              <a:t>: </a:t>
            </a:r>
            <a:r>
              <a:rPr lang="ru-RU" sz="2000" b="1" dirty="0"/>
              <a:t>Кров </a:t>
            </a:r>
            <a:r>
              <a:rPr lang="ru-RU" sz="2000" b="1" dirty="0" err="1"/>
              <a:t>яскраво-червоного</a:t>
            </a:r>
            <a:r>
              <a:rPr lang="ru-RU" sz="2000" b="1" dirty="0"/>
              <a:t> (</a:t>
            </a:r>
            <a:r>
              <a:rPr lang="ru-RU" sz="2000" b="1" dirty="0" err="1"/>
              <a:t>червоного</a:t>
            </a:r>
            <a:r>
              <a:rPr lang="ru-RU" sz="2000" b="1" dirty="0"/>
              <a:t>) </a:t>
            </a:r>
            <a:r>
              <a:rPr lang="ru-RU" sz="2000" b="1" dirty="0" err="1"/>
              <a:t>кольору</a:t>
            </a:r>
            <a:r>
              <a:rPr lang="ru-RU" sz="2000" b="1" dirty="0"/>
              <a:t>, </a:t>
            </a:r>
            <a:r>
              <a:rPr lang="ru-RU" sz="2000" b="1" dirty="0" err="1"/>
              <a:t>витікає</a:t>
            </a:r>
            <a:r>
              <a:rPr lang="ru-RU" sz="2000" b="1" dirty="0"/>
              <a:t> </a:t>
            </a:r>
            <a:r>
              <a:rPr lang="ru-RU" sz="2000" b="1" dirty="0" err="1"/>
              <a:t>пульсуючим</a:t>
            </a:r>
            <a:r>
              <a:rPr lang="ru-RU" sz="2000" b="1" dirty="0"/>
              <a:t> </a:t>
            </a:r>
            <a:r>
              <a:rPr lang="ru-RU" sz="2000" b="1" dirty="0" err="1"/>
              <a:t>струменем</a:t>
            </a:r>
            <a:r>
              <a:rPr lang="ru-RU" sz="2000" b="1" dirty="0"/>
              <a:t> ("фонтаном"). </a:t>
            </a:r>
            <a:r>
              <a:rPr lang="ru-RU" sz="2000" b="1" dirty="0" err="1"/>
              <a:t>Найнебезпечніша</a:t>
            </a:r>
            <a:r>
              <a:rPr lang="ru-RU" sz="2000" b="1" dirty="0"/>
              <a:t> через </a:t>
            </a:r>
            <a:r>
              <a:rPr lang="ru-RU" sz="2000" b="1" dirty="0" err="1"/>
              <a:t>швидку</a:t>
            </a:r>
            <a:r>
              <a:rPr lang="ru-RU" sz="2000" b="1" dirty="0"/>
              <a:t> </a:t>
            </a:r>
            <a:r>
              <a:rPr lang="ru-RU" sz="2000" b="1" dirty="0" err="1"/>
              <a:t>втрату</a:t>
            </a:r>
            <a:r>
              <a:rPr lang="ru-RU" sz="2000" b="1" dirty="0"/>
              <a:t> великого </a:t>
            </a:r>
            <a:r>
              <a:rPr lang="ru-RU" sz="2000" b="1" dirty="0" err="1"/>
              <a:t>об'єму</a:t>
            </a:r>
            <a:r>
              <a:rPr lang="ru-RU" sz="2000" b="1" dirty="0"/>
              <a:t> </a:t>
            </a:r>
            <a:r>
              <a:rPr lang="ru-RU" sz="2000" b="1" dirty="0" err="1"/>
              <a:t>крові</a:t>
            </a:r>
            <a:r>
              <a:rPr lang="ru-RU" sz="2000" b="1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1" dirty="0" err="1">
                <a:solidFill>
                  <a:srgbClr val="7030A0"/>
                </a:solidFill>
              </a:rPr>
              <a:t>Венозна</a:t>
            </a:r>
            <a:r>
              <a:rPr lang="ru-RU" sz="2000" b="1" dirty="0">
                <a:solidFill>
                  <a:srgbClr val="7030A0"/>
                </a:solidFill>
              </a:rPr>
              <a:t>: </a:t>
            </a:r>
            <a:r>
              <a:rPr lang="ru-RU" sz="2000" b="1" dirty="0"/>
              <a:t>Кров темно-вишневого </a:t>
            </a:r>
            <a:r>
              <a:rPr lang="ru-RU" sz="2000" b="1" dirty="0" err="1"/>
              <a:t>кольору</a:t>
            </a:r>
            <a:r>
              <a:rPr lang="ru-RU" sz="2000" b="1" dirty="0"/>
              <a:t>, </a:t>
            </a:r>
            <a:r>
              <a:rPr lang="ru-RU" sz="2000" b="1" dirty="0" err="1"/>
              <a:t>витікає</a:t>
            </a:r>
            <a:r>
              <a:rPr lang="ru-RU" sz="2000" b="1" dirty="0"/>
              <a:t> </a:t>
            </a:r>
            <a:r>
              <a:rPr lang="ru-RU" sz="2000" b="1" dirty="0" err="1"/>
              <a:t>повільно</a:t>
            </a:r>
            <a:r>
              <a:rPr lang="ru-RU" sz="2000" b="1" dirty="0"/>
              <a:t>, </a:t>
            </a:r>
            <a:r>
              <a:rPr lang="ru-RU" sz="2000" b="1" dirty="0" err="1"/>
              <a:t>безперервним</a:t>
            </a:r>
            <a:r>
              <a:rPr lang="ru-RU" sz="2000" b="1" dirty="0"/>
              <a:t> </a:t>
            </a:r>
            <a:r>
              <a:rPr lang="ru-RU" sz="2000" b="1" dirty="0" err="1"/>
              <a:t>струменем</a:t>
            </a:r>
            <a:r>
              <a:rPr lang="ru-RU" sz="2000" b="1" dirty="0"/>
              <a:t>. </a:t>
            </a:r>
            <a:r>
              <a:rPr lang="ru-RU" sz="2000" b="1" dirty="0" err="1"/>
              <a:t>Пульсація</a:t>
            </a:r>
            <a:r>
              <a:rPr lang="ru-RU" sz="2000" b="1" dirty="0"/>
              <a:t> </a:t>
            </a:r>
            <a:r>
              <a:rPr lang="ru-RU" sz="2000" b="1" dirty="0" err="1"/>
              <a:t>відсутня</a:t>
            </a:r>
            <a:r>
              <a:rPr lang="ru-RU" sz="2000" b="1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1" dirty="0" err="1">
                <a:solidFill>
                  <a:srgbClr val="7030A0"/>
                </a:solidFill>
              </a:rPr>
              <a:t>Капілярна</a:t>
            </a:r>
            <a:r>
              <a:rPr lang="ru-RU" sz="2000" b="1" dirty="0">
                <a:solidFill>
                  <a:srgbClr val="7030A0"/>
                </a:solidFill>
              </a:rPr>
              <a:t>: </a:t>
            </a:r>
            <a:r>
              <a:rPr lang="ru-RU" sz="2000" b="1" dirty="0"/>
              <a:t>Кров </a:t>
            </a:r>
            <a:r>
              <a:rPr lang="ru-RU" sz="2000" b="1" dirty="0" err="1"/>
              <a:t>виступає</a:t>
            </a:r>
            <a:r>
              <a:rPr lang="ru-RU" sz="2000" b="1" dirty="0"/>
              <a:t> </a:t>
            </a:r>
            <a:r>
              <a:rPr lang="ru-RU" sz="2000" b="1" dirty="0" err="1"/>
              <a:t>рівномірно</a:t>
            </a:r>
            <a:r>
              <a:rPr lang="ru-RU" sz="2000" b="1" dirty="0"/>
              <a:t> по </a:t>
            </a:r>
            <a:r>
              <a:rPr lang="ru-RU" sz="2000" b="1" dirty="0" err="1"/>
              <a:t>всій</a:t>
            </a:r>
            <a:r>
              <a:rPr lang="ru-RU" sz="2000" b="1" dirty="0"/>
              <a:t> </a:t>
            </a:r>
            <a:r>
              <a:rPr lang="ru-RU" sz="2000" b="1" dirty="0" err="1"/>
              <a:t>поверхні</a:t>
            </a:r>
            <a:r>
              <a:rPr lang="ru-RU" sz="2000" b="1" dirty="0"/>
              <a:t> рани (симптом "</a:t>
            </a:r>
            <a:r>
              <a:rPr lang="ru-RU" sz="2000" b="1" dirty="0" err="1"/>
              <a:t>роси</a:t>
            </a:r>
            <a:r>
              <a:rPr lang="ru-RU" sz="2000" b="1" dirty="0"/>
              <a:t>"). </a:t>
            </a:r>
            <a:r>
              <a:rPr lang="ru-RU" sz="2000" b="1" dirty="0" err="1"/>
              <a:t>Зазвичай</a:t>
            </a:r>
            <a:r>
              <a:rPr lang="ru-RU" sz="2000" b="1" dirty="0"/>
              <a:t> не </a:t>
            </a:r>
            <a:r>
              <a:rPr lang="ru-RU" sz="2000" b="1" dirty="0" err="1"/>
              <a:t>загрожує</a:t>
            </a:r>
            <a:r>
              <a:rPr lang="ru-RU" sz="2000" b="1" dirty="0"/>
              <a:t> </a:t>
            </a:r>
            <a:r>
              <a:rPr lang="ru-RU" sz="2000" b="1" dirty="0" err="1"/>
              <a:t>життю</a:t>
            </a:r>
            <a:r>
              <a:rPr lang="ru-RU" sz="2000" b="1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1" u="sng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Паренхіматозна</a:t>
            </a:r>
            <a:r>
              <a:rPr lang="ru-RU" sz="20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2000" b="1" dirty="0" err="1"/>
              <a:t>Спостерігається</a:t>
            </a:r>
            <a:r>
              <a:rPr lang="ru-RU" sz="2000" b="1" dirty="0"/>
              <a:t> при </a:t>
            </a:r>
            <a:r>
              <a:rPr lang="ru-RU" sz="2000" b="1" dirty="0" err="1"/>
              <a:t>пошкодженні</a:t>
            </a:r>
            <a:r>
              <a:rPr lang="ru-RU" sz="2000" b="1" dirty="0"/>
              <a:t> </a:t>
            </a:r>
            <a:r>
              <a:rPr lang="ru-RU" sz="2000" b="1" dirty="0" err="1"/>
              <a:t>внутрішніх</a:t>
            </a:r>
            <a:r>
              <a:rPr lang="ru-RU" sz="2000" b="1" dirty="0"/>
              <a:t> </a:t>
            </a:r>
            <a:r>
              <a:rPr lang="ru-RU" sz="2000" b="1" dirty="0" err="1"/>
              <a:t>органів</a:t>
            </a:r>
            <a:r>
              <a:rPr lang="ru-RU" sz="2000" b="1" dirty="0"/>
              <a:t> (</a:t>
            </a:r>
            <a:r>
              <a:rPr lang="ru-RU" sz="2000" b="1" dirty="0" err="1"/>
              <a:t>печінка</a:t>
            </a:r>
            <a:r>
              <a:rPr lang="ru-RU" sz="2000" b="1" dirty="0"/>
              <a:t>, </a:t>
            </a:r>
            <a:r>
              <a:rPr lang="ru-RU" sz="2000" b="1" dirty="0" err="1"/>
              <a:t>селезінка</a:t>
            </a:r>
            <a:r>
              <a:rPr lang="ru-RU" sz="2000" b="1" dirty="0"/>
              <a:t>, </a:t>
            </a:r>
            <a:r>
              <a:rPr lang="ru-RU" sz="2000" b="1" dirty="0" err="1"/>
              <a:t>нирки</a:t>
            </a:r>
            <a:r>
              <a:rPr lang="ru-RU" sz="2000" b="1" dirty="0"/>
              <a:t>, </a:t>
            </a:r>
            <a:r>
              <a:rPr lang="ru-RU" sz="2000" b="1" dirty="0" err="1"/>
              <a:t>легені</a:t>
            </a:r>
            <a:r>
              <a:rPr lang="ru-RU" sz="2000" b="1" dirty="0"/>
              <a:t>). Кровоточить </a:t>
            </a:r>
            <a:r>
              <a:rPr lang="ru-RU" sz="2000" b="1" dirty="0" err="1"/>
              <a:t>уся</a:t>
            </a:r>
            <a:r>
              <a:rPr lang="ru-RU" sz="2000" b="1" dirty="0"/>
              <a:t> </a:t>
            </a:r>
            <a:r>
              <a:rPr lang="ru-RU" sz="2000" b="1" dirty="0" err="1"/>
              <a:t>поверхня</a:t>
            </a:r>
            <a:r>
              <a:rPr lang="ru-RU" sz="2000" b="1" dirty="0"/>
              <a:t> рани органа; </a:t>
            </a:r>
            <a:r>
              <a:rPr lang="ru-RU" sz="2000" b="1" dirty="0" err="1"/>
              <a:t>такі</a:t>
            </a:r>
            <a:r>
              <a:rPr lang="ru-RU" sz="2000" b="1" dirty="0"/>
              <a:t> </a:t>
            </a:r>
            <a:r>
              <a:rPr lang="ru-RU" sz="2000" b="1" dirty="0" err="1"/>
              <a:t>кровотечі</a:t>
            </a:r>
            <a:r>
              <a:rPr lang="ru-RU" sz="2000" b="1" dirty="0"/>
              <a:t> </a:t>
            </a:r>
            <a:r>
              <a:rPr lang="ru-RU" sz="2000" b="1" dirty="0" err="1"/>
              <a:t>дуже</a:t>
            </a:r>
            <a:r>
              <a:rPr lang="ru-RU" sz="2000" b="1" dirty="0"/>
              <a:t> </a:t>
            </a:r>
            <a:r>
              <a:rPr lang="ru-RU" sz="2000" b="1" dirty="0" err="1"/>
              <a:t>важко</a:t>
            </a:r>
            <a:r>
              <a:rPr lang="ru-RU" sz="2000" b="1" dirty="0"/>
              <a:t> </a:t>
            </a:r>
            <a:r>
              <a:rPr lang="ru-RU" sz="2000" b="1" dirty="0" err="1"/>
              <a:t>зупинити</a:t>
            </a:r>
            <a:r>
              <a:rPr lang="ru-RU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49672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2275" y="316424"/>
            <a:ext cx="8306873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err="1" smtClean="0">
                <a:solidFill>
                  <a:srgbClr val="FF0000"/>
                </a:solidFill>
              </a:rPr>
              <a:t>Класифікація</a:t>
            </a:r>
            <a:r>
              <a:rPr lang="ru-RU" sz="3600" b="1" dirty="0" smtClean="0">
                <a:solidFill>
                  <a:srgbClr val="FF0000"/>
                </a:solidFill>
              </a:rPr>
              <a:t> </a:t>
            </a:r>
            <a:r>
              <a:rPr lang="ru-RU" sz="3600" b="1" dirty="0">
                <a:solidFill>
                  <a:srgbClr val="FF0000"/>
                </a:solidFill>
              </a:rPr>
              <a:t>черепно-</a:t>
            </a:r>
            <a:r>
              <a:rPr lang="ru-RU" sz="3600" b="1" dirty="0" err="1">
                <a:solidFill>
                  <a:srgbClr val="FF0000"/>
                </a:solidFill>
              </a:rPr>
              <a:t>мозкової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err="1">
                <a:solidFill>
                  <a:srgbClr val="FF0000"/>
                </a:solidFill>
              </a:rPr>
              <a:t>травми</a:t>
            </a:r>
            <a:r>
              <a:rPr lang="ru-RU" sz="3600" b="1" dirty="0">
                <a:solidFill>
                  <a:srgbClr val="FF0000"/>
                </a:solidFill>
              </a:rPr>
              <a:t> (ЧМТ)</a:t>
            </a:r>
          </a:p>
          <a:p>
            <a:pPr algn="just"/>
            <a:r>
              <a:rPr lang="ru-RU" sz="2000" b="1" dirty="0"/>
              <a:t>ЧМТ </a:t>
            </a:r>
            <a:r>
              <a:rPr lang="ru-RU" sz="2000" b="1" dirty="0" err="1"/>
              <a:t>поділяють</a:t>
            </a:r>
            <a:r>
              <a:rPr lang="ru-RU" sz="2000" b="1" dirty="0"/>
              <a:t> за характером </a:t>
            </a:r>
            <a:r>
              <a:rPr lang="ru-RU" sz="2000" b="1" dirty="0" err="1"/>
              <a:t>ушкодження</a:t>
            </a:r>
            <a:r>
              <a:rPr lang="ru-RU" sz="2000" b="1" dirty="0"/>
              <a:t> </a:t>
            </a:r>
            <a:r>
              <a:rPr lang="ru-RU" sz="2000" b="1" dirty="0" err="1"/>
              <a:t>мозкової</a:t>
            </a:r>
            <a:r>
              <a:rPr lang="ru-RU" sz="2000" b="1" dirty="0"/>
              <a:t> </a:t>
            </a:r>
            <a:r>
              <a:rPr lang="ru-RU" sz="2000" b="1" dirty="0" err="1"/>
              <a:t>речовини</a:t>
            </a:r>
            <a:r>
              <a:rPr lang="ru-RU" sz="2000" b="1" dirty="0"/>
              <a:t> та </a:t>
            </a:r>
            <a:r>
              <a:rPr lang="ru-RU" sz="2000" b="1" dirty="0" err="1"/>
              <a:t>механізмом</a:t>
            </a:r>
            <a:r>
              <a:rPr lang="ru-RU" sz="2000" b="1" dirty="0"/>
              <a:t> </a:t>
            </a:r>
            <a:r>
              <a:rPr lang="ru-RU" sz="2000" b="1" dirty="0" err="1"/>
              <a:t>впливу</a:t>
            </a:r>
            <a:r>
              <a:rPr lang="ru-RU" sz="2000" b="1" dirty="0"/>
              <a:t>:</a:t>
            </a:r>
          </a:p>
          <a:p>
            <a:pPr algn="just">
              <a:buFont typeface="+mj-lt"/>
              <a:buAutoNum type="arabicPeriod"/>
            </a:pPr>
            <a:r>
              <a:rPr lang="ru-RU" sz="2000" b="1" dirty="0" err="1">
                <a:solidFill>
                  <a:srgbClr val="0070C0"/>
                </a:solidFill>
              </a:rPr>
              <a:t>Струс</a:t>
            </a:r>
            <a:r>
              <a:rPr lang="ru-RU" sz="2000" b="1" dirty="0">
                <a:solidFill>
                  <a:srgbClr val="0070C0"/>
                </a:solidFill>
              </a:rPr>
              <a:t> головного </a:t>
            </a:r>
            <a:r>
              <a:rPr lang="ru-RU" sz="2000" b="1" dirty="0" err="1">
                <a:solidFill>
                  <a:srgbClr val="0070C0"/>
                </a:solidFill>
              </a:rPr>
              <a:t>мозку</a:t>
            </a:r>
            <a:r>
              <a:rPr lang="ru-RU" sz="2000" b="1" dirty="0">
                <a:solidFill>
                  <a:srgbClr val="0070C0"/>
                </a:solidFill>
              </a:rPr>
              <a:t>: </a:t>
            </a:r>
            <a:r>
              <a:rPr lang="ru-RU" sz="2000" b="1" dirty="0" err="1"/>
              <a:t>функціональне</a:t>
            </a:r>
            <a:r>
              <a:rPr lang="ru-RU" sz="2000" b="1" dirty="0"/>
              <a:t> </a:t>
            </a:r>
            <a:r>
              <a:rPr lang="ru-RU" sz="2000" b="1" dirty="0" err="1"/>
              <a:t>порушення</a:t>
            </a:r>
            <a:r>
              <a:rPr lang="ru-RU" sz="2000" b="1" dirty="0"/>
              <a:t> без </a:t>
            </a:r>
            <a:r>
              <a:rPr lang="ru-RU" sz="2000" b="1" dirty="0" err="1"/>
              <a:t>видимих</a:t>
            </a:r>
            <a:r>
              <a:rPr lang="ru-RU" sz="2000" b="1" dirty="0"/>
              <a:t> </a:t>
            </a:r>
            <a:r>
              <a:rPr lang="ru-RU" sz="2000" b="1" dirty="0" err="1"/>
              <a:t>морфологічних</a:t>
            </a:r>
            <a:r>
              <a:rPr lang="ru-RU" sz="2000" b="1" dirty="0"/>
              <a:t> </a:t>
            </a:r>
            <a:r>
              <a:rPr lang="ru-RU" sz="2000" b="1" dirty="0" err="1"/>
              <a:t>змін</a:t>
            </a:r>
            <a:r>
              <a:rPr lang="ru-RU" sz="2000" b="1" dirty="0"/>
              <a:t>.</a:t>
            </a:r>
          </a:p>
          <a:p>
            <a:pPr algn="just">
              <a:buFont typeface="+mj-lt"/>
              <a:buAutoNum type="arabicPeriod"/>
            </a:pPr>
            <a:r>
              <a:rPr lang="ru-RU" sz="2000" b="1" dirty="0" err="1">
                <a:solidFill>
                  <a:srgbClr val="0070C0"/>
                </a:solidFill>
              </a:rPr>
              <a:t>Забій</a:t>
            </a:r>
            <a:r>
              <a:rPr lang="ru-RU" sz="2000" b="1" dirty="0">
                <a:solidFill>
                  <a:srgbClr val="0070C0"/>
                </a:solidFill>
              </a:rPr>
              <a:t> (</a:t>
            </a:r>
            <a:r>
              <a:rPr lang="ru-RU" sz="2000" b="1" dirty="0" err="1">
                <a:solidFill>
                  <a:srgbClr val="0070C0"/>
                </a:solidFill>
              </a:rPr>
              <a:t>контузія</a:t>
            </a:r>
            <a:r>
              <a:rPr lang="ru-RU" sz="2000" b="1" dirty="0">
                <a:solidFill>
                  <a:srgbClr val="0070C0"/>
                </a:solidFill>
              </a:rPr>
              <a:t>) головного </a:t>
            </a:r>
            <a:r>
              <a:rPr lang="ru-RU" sz="2000" b="1" dirty="0" err="1">
                <a:solidFill>
                  <a:srgbClr val="0070C0"/>
                </a:solidFill>
              </a:rPr>
              <a:t>мозку</a:t>
            </a:r>
            <a:r>
              <a:rPr lang="ru-RU" sz="2000" b="1" dirty="0"/>
              <a:t>: </a:t>
            </a:r>
            <a:r>
              <a:rPr lang="ru-RU" sz="2000" b="1" dirty="0" err="1"/>
              <a:t>наявність</a:t>
            </a:r>
            <a:r>
              <a:rPr lang="ru-RU" sz="2000" b="1" dirty="0"/>
              <a:t> </a:t>
            </a:r>
            <a:r>
              <a:rPr lang="ru-RU" sz="2000" b="1" dirty="0" err="1"/>
              <a:t>вогнищ</a:t>
            </a:r>
            <a:r>
              <a:rPr lang="ru-RU" sz="2000" b="1" dirty="0"/>
              <a:t> </a:t>
            </a:r>
            <a:r>
              <a:rPr lang="ru-RU" sz="2000" b="1" dirty="0" err="1"/>
              <a:t>руйнування</a:t>
            </a:r>
            <a:r>
              <a:rPr lang="ru-RU" sz="2000" b="1" dirty="0"/>
              <a:t> </a:t>
            </a:r>
            <a:r>
              <a:rPr lang="ru-RU" sz="2000" b="1" dirty="0" err="1"/>
              <a:t>мозкової</a:t>
            </a:r>
            <a:r>
              <a:rPr lang="ru-RU" sz="2000" b="1" dirty="0"/>
              <a:t> </a:t>
            </a:r>
            <a:r>
              <a:rPr lang="ru-RU" sz="2000" b="1" dirty="0" err="1"/>
              <a:t>тканини</a:t>
            </a:r>
            <a:r>
              <a:rPr lang="ru-RU" sz="2000" b="1" dirty="0"/>
              <a:t>.</a:t>
            </a:r>
          </a:p>
          <a:p>
            <a:pPr marL="742950" lvl="1" indent="-285750" algn="just">
              <a:buFont typeface="+mj-lt"/>
              <a:buAutoNum type="arabicPeriod"/>
            </a:pPr>
            <a:r>
              <a:rPr lang="ru-RU" sz="2000" b="1" dirty="0"/>
              <a:t>Легкого </a:t>
            </a:r>
            <a:r>
              <a:rPr lang="ru-RU" sz="2000" b="1" dirty="0" err="1"/>
              <a:t>ступеня</a:t>
            </a:r>
            <a:r>
              <a:rPr lang="ru-RU" sz="2000" b="1" dirty="0"/>
              <a:t> </a:t>
            </a:r>
            <a:r>
              <a:rPr lang="ru-RU" sz="2000" b="1" dirty="0" err="1"/>
              <a:t>тяжкості</a:t>
            </a:r>
            <a:r>
              <a:rPr lang="ru-RU" sz="2000" b="1" dirty="0"/>
              <a:t>.</a:t>
            </a:r>
          </a:p>
          <a:p>
            <a:pPr marL="742950" lvl="1" indent="-285750" algn="just">
              <a:buFont typeface="+mj-lt"/>
              <a:buAutoNum type="arabicPeriod"/>
            </a:pPr>
            <a:r>
              <a:rPr lang="ru-RU" sz="2000" b="1" dirty="0" err="1"/>
              <a:t>Середнього</a:t>
            </a:r>
            <a:r>
              <a:rPr lang="ru-RU" sz="2000" b="1" dirty="0"/>
              <a:t> </a:t>
            </a:r>
            <a:r>
              <a:rPr lang="ru-RU" sz="2000" b="1" dirty="0" err="1"/>
              <a:t>ступеня</a:t>
            </a:r>
            <a:r>
              <a:rPr lang="ru-RU" sz="2000" b="1" dirty="0"/>
              <a:t> </a:t>
            </a:r>
            <a:r>
              <a:rPr lang="ru-RU" sz="2000" b="1" dirty="0" err="1"/>
              <a:t>тяжкості</a:t>
            </a:r>
            <a:r>
              <a:rPr lang="ru-RU" sz="2000" b="1" dirty="0"/>
              <a:t>.</a:t>
            </a:r>
          </a:p>
          <a:p>
            <a:pPr marL="742950" lvl="1" indent="-285750" algn="just">
              <a:buFont typeface="+mj-lt"/>
              <a:buAutoNum type="arabicPeriod"/>
            </a:pPr>
            <a:r>
              <a:rPr lang="ru-RU" sz="2000" b="1" dirty="0"/>
              <a:t>Тяжкого </a:t>
            </a:r>
            <a:r>
              <a:rPr lang="ru-RU" sz="2000" b="1" dirty="0" err="1"/>
              <a:t>ступеня</a:t>
            </a:r>
            <a:r>
              <a:rPr lang="ru-RU" sz="2000" b="1" dirty="0"/>
              <a:t>.</a:t>
            </a:r>
          </a:p>
          <a:p>
            <a:pPr algn="just">
              <a:buFont typeface="+mj-lt"/>
              <a:buAutoNum type="arabicPeriod"/>
            </a:pPr>
            <a:r>
              <a:rPr lang="ru-RU" sz="2000" b="1" dirty="0" err="1">
                <a:solidFill>
                  <a:srgbClr val="0070C0"/>
                </a:solidFill>
              </a:rPr>
              <a:t>Дифузне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err="1">
                <a:solidFill>
                  <a:srgbClr val="0070C0"/>
                </a:solidFill>
              </a:rPr>
              <a:t>аксональне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err="1">
                <a:solidFill>
                  <a:srgbClr val="0070C0"/>
                </a:solidFill>
              </a:rPr>
              <a:t>ушкодження</a:t>
            </a:r>
            <a:r>
              <a:rPr lang="ru-RU" sz="2000" b="1" dirty="0">
                <a:solidFill>
                  <a:srgbClr val="0070C0"/>
                </a:solidFill>
              </a:rPr>
              <a:t> (ДАУ): </a:t>
            </a:r>
            <a:r>
              <a:rPr lang="ru-RU" sz="2000" b="1" dirty="0" err="1"/>
              <a:t>розрив</a:t>
            </a:r>
            <a:r>
              <a:rPr lang="ru-RU" sz="2000" b="1" dirty="0"/>
              <a:t> </a:t>
            </a:r>
            <a:r>
              <a:rPr lang="ru-RU" sz="2000" b="1" dirty="0" err="1"/>
              <a:t>або</a:t>
            </a:r>
            <a:r>
              <a:rPr lang="ru-RU" sz="2000" b="1" dirty="0"/>
              <a:t> </a:t>
            </a:r>
            <a:r>
              <a:rPr lang="ru-RU" sz="2000" b="1" dirty="0" err="1"/>
              <a:t>натягнення</a:t>
            </a:r>
            <a:r>
              <a:rPr lang="ru-RU" sz="2000" b="1" dirty="0"/>
              <a:t> </a:t>
            </a:r>
            <a:r>
              <a:rPr lang="ru-RU" sz="2000" b="1" dirty="0" err="1"/>
              <a:t>аксонів</a:t>
            </a:r>
            <a:r>
              <a:rPr lang="ru-RU" sz="2000" b="1" dirty="0"/>
              <a:t> </a:t>
            </a:r>
            <a:r>
              <a:rPr lang="ru-RU" sz="2000" b="1" dirty="0" err="1"/>
              <a:t>унаслідок</a:t>
            </a:r>
            <a:r>
              <a:rPr lang="ru-RU" sz="2000" b="1" dirty="0"/>
              <a:t> </a:t>
            </a:r>
            <a:r>
              <a:rPr lang="ru-RU" sz="2000" b="1" dirty="0" err="1"/>
              <a:t>ротаційного</a:t>
            </a:r>
            <a:r>
              <a:rPr lang="ru-RU" sz="2000" b="1" dirty="0"/>
              <a:t> </a:t>
            </a:r>
            <a:r>
              <a:rPr lang="ru-RU" sz="2000" b="1" dirty="0" err="1"/>
              <a:t>прискорення</a:t>
            </a:r>
            <a:r>
              <a:rPr lang="ru-RU" sz="2000" b="1" dirty="0"/>
              <a:t> </a:t>
            </a:r>
            <a:r>
              <a:rPr lang="ru-RU" sz="2000" b="1" dirty="0" err="1"/>
              <a:t>голови</a:t>
            </a:r>
            <a:r>
              <a:rPr lang="ru-RU" sz="2000" b="1" dirty="0"/>
              <a:t>.</a:t>
            </a:r>
          </a:p>
          <a:p>
            <a:pPr algn="just">
              <a:buFont typeface="+mj-lt"/>
              <a:buAutoNum type="arabicPeriod"/>
            </a:pPr>
            <a:r>
              <a:rPr lang="ru-RU" sz="2000" b="1" dirty="0" err="1">
                <a:solidFill>
                  <a:srgbClr val="0070C0"/>
                </a:solidFill>
              </a:rPr>
              <a:t>Стиснення</a:t>
            </a:r>
            <a:r>
              <a:rPr lang="ru-RU" sz="2000" b="1" dirty="0">
                <a:solidFill>
                  <a:srgbClr val="0070C0"/>
                </a:solidFill>
              </a:rPr>
              <a:t> (</a:t>
            </a:r>
            <a:r>
              <a:rPr lang="ru-RU" sz="2000" b="1" dirty="0" err="1">
                <a:solidFill>
                  <a:srgbClr val="0070C0"/>
                </a:solidFill>
              </a:rPr>
              <a:t>компресія</a:t>
            </a:r>
            <a:r>
              <a:rPr lang="ru-RU" sz="2000" b="1" dirty="0">
                <a:solidFill>
                  <a:srgbClr val="0070C0"/>
                </a:solidFill>
              </a:rPr>
              <a:t>) головного </a:t>
            </a:r>
            <a:r>
              <a:rPr lang="ru-RU" sz="2000" b="1" dirty="0" err="1">
                <a:solidFill>
                  <a:srgbClr val="0070C0"/>
                </a:solidFill>
              </a:rPr>
              <a:t>мозку</a:t>
            </a:r>
            <a:r>
              <a:rPr lang="ru-RU" sz="2000" b="1" dirty="0">
                <a:solidFill>
                  <a:srgbClr val="0070C0"/>
                </a:solidFill>
              </a:rPr>
              <a:t>: </a:t>
            </a:r>
            <a:r>
              <a:rPr lang="ru-RU" sz="2000" b="1" dirty="0" err="1"/>
              <a:t>виникає</a:t>
            </a:r>
            <a:r>
              <a:rPr lang="ru-RU" sz="2000" b="1" dirty="0"/>
              <a:t> </a:t>
            </a:r>
            <a:r>
              <a:rPr lang="ru-RU" sz="2000" b="1" dirty="0" err="1"/>
              <a:t>внаслідок</a:t>
            </a:r>
            <a:r>
              <a:rPr lang="ru-RU" sz="2000" b="1" dirty="0"/>
              <a:t> гематом (</a:t>
            </a:r>
            <a:r>
              <a:rPr lang="ru-RU" sz="2000" b="1" dirty="0" err="1"/>
              <a:t>епідуральних</a:t>
            </a:r>
            <a:r>
              <a:rPr lang="ru-RU" sz="2000" b="1" dirty="0"/>
              <a:t>, </a:t>
            </a:r>
            <a:r>
              <a:rPr lang="ru-RU" sz="2000" b="1" dirty="0" err="1"/>
              <a:t>субдуральних</a:t>
            </a:r>
            <a:r>
              <a:rPr lang="ru-RU" sz="2000" b="1" dirty="0"/>
              <a:t>, </a:t>
            </a:r>
            <a:r>
              <a:rPr lang="ru-RU" sz="2000" b="1" dirty="0" err="1"/>
              <a:t>внутрішньомозкових</a:t>
            </a:r>
            <a:r>
              <a:rPr lang="ru-RU" sz="2000" b="1" dirty="0"/>
              <a:t>), </a:t>
            </a:r>
            <a:r>
              <a:rPr lang="ru-RU" sz="2000" b="1" dirty="0" err="1"/>
              <a:t>набряку</a:t>
            </a:r>
            <a:r>
              <a:rPr lang="ru-RU" sz="2000" b="1" dirty="0"/>
              <a:t> </a:t>
            </a:r>
            <a:r>
              <a:rPr lang="ru-RU" sz="2000" b="1" dirty="0" err="1"/>
              <a:t>мозку</a:t>
            </a:r>
            <a:r>
              <a:rPr lang="ru-RU" sz="2000" b="1" dirty="0"/>
              <a:t> </a:t>
            </a:r>
            <a:r>
              <a:rPr lang="ru-RU" sz="2000" b="1" dirty="0" err="1"/>
              <a:t>або</a:t>
            </a:r>
            <a:r>
              <a:rPr lang="ru-RU" sz="2000" b="1" dirty="0"/>
              <a:t> </a:t>
            </a:r>
            <a:r>
              <a:rPr lang="ru-RU" sz="2000" b="1" dirty="0" err="1"/>
              <a:t>втиснутих</a:t>
            </a:r>
            <a:r>
              <a:rPr lang="ru-RU" sz="2000" b="1" dirty="0"/>
              <a:t> </a:t>
            </a:r>
            <a:r>
              <a:rPr lang="ru-RU" sz="2000" b="1" dirty="0" err="1"/>
              <a:t>переломів</a:t>
            </a:r>
            <a:r>
              <a:rPr lang="ru-RU" sz="2000" b="1" dirty="0"/>
              <a:t> черепа.</a:t>
            </a:r>
          </a:p>
        </p:txBody>
      </p:sp>
    </p:spTree>
    <p:extLst>
      <p:ext uri="{BB962C8B-B14F-4D97-AF65-F5344CB8AC3E}">
        <p14:creationId xmlns:p14="http://schemas.microsoft.com/office/powerpoint/2010/main" val="17341174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0912" y="347729"/>
            <a:ext cx="8010659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За </a:t>
            </a:r>
            <a:r>
              <a:rPr lang="ru-RU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клінічними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проявами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400" b="1" dirty="0" err="1"/>
              <a:t>Визначається</a:t>
            </a:r>
            <a:r>
              <a:rPr lang="ru-RU" sz="2400" b="1" dirty="0"/>
              <a:t> </a:t>
            </a:r>
            <a:r>
              <a:rPr lang="ru-RU" sz="2400" b="1" dirty="0" err="1"/>
              <a:t>напрямком</a:t>
            </a:r>
            <a:r>
              <a:rPr lang="ru-RU" sz="2400" b="1" dirty="0"/>
              <a:t> </a:t>
            </a:r>
            <a:r>
              <a:rPr lang="ru-RU" sz="2400" b="1" dirty="0" err="1"/>
              <a:t>виливу</a:t>
            </a:r>
            <a:r>
              <a:rPr lang="ru-RU" sz="2400" b="1" dirty="0"/>
              <a:t> </a:t>
            </a:r>
            <a:r>
              <a:rPr lang="ru-RU" sz="2400" b="1" dirty="0" err="1"/>
              <a:t>крові</a:t>
            </a:r>
            <a:r>
              <a:rPr lang="ru-RU" sz="2400" b="1" dirty="0"/>
              <a:t> та </a:t>
            </a:r>
            <a:r>
              <a:rPr lang="ru-RU" sz="2400" b="1" dirty="0" err="1"/>
              <a:t>можливістю</a:t>
            </a:r>
            <a:r>
              <a:rPr lang="ru-RU" sz="2400" b="1" dirty="0"/>
              <a:t> </a:t>
            </a:r>
            <a:r>
              <a:rPr lang="ru-RU" sz="2400" b="1" dirty="0" err="1"/>
              <a:t>її</a:t>
            </a:r>
            <a:r>
              <a:rPr lang="ru-RU" sz="2400" b="1" dirty="0"/>
              <a:t> </a:t>
            </a:r>
            <a:r>
              <a:rPr lang="ru-RU" sz="2400" b="1" dirty="0" err="1"/>
              <a:t>візуалізації</a:t>
            </a:r>
            <a:r>
              <a:rPr lang="ru-RU" sz="2400" b="1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4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Зовнішня</a:t>
            </a:r>
            <a:r>
              <a:rPr lang="ru-RU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2400" b="1" dirty="0"/>
              <a:t>Кров </a:t>
            </a:r>
            <a:r>
              <a:rPr lang="ru-RU" sz="2400" b="1" dirty="0" err="1"/>
              <a:t>виливається</a:t>
            </a:r>
            <a:r>
              <a:rPr lang="ru-RU" sz="2400" b="1" dirty="0"/>
              <a:t> </a:t>
            </a:r>
            <a:r>
              <a:rPr lang="ru-RU" sz="2400" b="1" dirty="0" err="1"/>
              <a:t>безпосередньо</a:t>
            </a:r>
            <a:r>
              <a:rPr lang="ru-RU" sz="2400" b="1" dirty="0"/>
              <a:t> у </a:t>
            </a:r>
            <a:r>
              <a:rPr lang="ru-RU" sz="2400" b="1" dirty="0" err="1"/>
              <a:t>зовнішнє</a:t>
            </a:r>
            <a:r>
              <a:rPr lang="ru-RU" sz="2400" b="1" dirty="0"/>
              <a:t> </a:t>
            </a:r>
            <a:r>
              <a:rPr lang="ru-RU" sz="2400" b="1" dirty="0" err="1"/>
              <a:t>середовище</a:t>
            </a:r>
            <a:r>
              <a:rPr lang="ru-RU" sz="2400" b="1" dirty="0"/>
              <a:t> через рану </a:t>
            </a:r>
            <a:r>
              <a:rPr lang="ru-RU" sz="2400" b="1" dirty="0" err="1"/>
              <a:t>шкіри</a:t>
            </a:r>
            <a:r>
              <a:rPr lang="ru-RU" sz="2400" b="1" dirty="0"/>
              <a:t> </a:t>
            </a:r>
            <a:r>
              <a:rPr lang="ru-RU" sz="2400" b="1" dirty="0" err="1"/>
              <a:t>або</a:t>
            </a:r>
            <a:r>
              <a:rPr lang="ru-RU" sz="2400" b="1" dirty="0"/>
              <a:t> </a:t>
            </a:r>
            <a:r>
              <a:rPr lang="ru-RU" sz="2400" b="1" dirty="0" err="1"/>
              <a:t>слизових</a:t>
            </a:r>
            <a:r>
              <a:rPr lang="ru-RU" sz="2400" b="1" dirty="0"/>
              <a:t> </a:t>
            </a:r>
            <a:r>
              <a:rPr lang="ru-RU" sz="2400" b="1" dirty="0" err="1"/>
              <a:t>оболонок</a:t>
            </a:r>
            <a:r>
              <a:rPr lang="ru-RU" sz="2400" b="1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4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Внутрішня</a:t>
            </a:r>
            <a:r>
              <a:rPr lang="ru-RU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/>
              <a:t>Кров </a:t>
            </a:r>
            <a:r>
              <a:rPr lang="ru-RU" sz="2400" b="1" dirty="0" err="1"/>
              <a:t>виливається</a:t>
            </a:r>
            <a:r>
              <a:rPr lang="ru-RU" sz="2400" b="1" dirty="0"/>
              <a:t> у </a:t>
            </a:r>
            <a:r>
              <a:rPr lang="ru-RU" sz="2400" b="1" dirty="0" err="1"/>
              <a:t>закриті</a:t>
            </a:r>
            <a:r>
              <a:rPr lang="ru-RU" sz="2400" b="1" dirty="0"/>
              <a:t> </a:t>
            </a:r>
            <a:r>
              <a:rPr lang="ru-RU" sz="2400" b="1" dirty="0" err="1"/>
              <a:t>порожнини</a:t>
            </a:r>
            <a:r>
              <a:rPr lang="ru-RU" sz="2400" b="1" dirty="0"/>
              <a:t> </a:t>
            </a:r>
            <a:r>
              <a:rPr lang="ru-RU" sz="2400" b="1" dirty="0" err="1"/>
              <a:t>тіла</a:t>
            </a:r>
            <a:r>
              <a:rPr lang="ru-RU" sz="2400" b="1" dirty="0"/>
              <a:t> (</a:t>
            </a:r>
            <a:r>
              <a:rPr lang="ru-RU" sz="2400" b="1" dirty="0" err="1"/>
              <a:t>плевральну</a:t>
            </a:r>
            <a:r>
              <a:rPr lang="ru-RU" sz="2400" b="1" dirty="0"/>
              <a:t>, </a:t>
            </a:r>
            <a:r>
              <a:rPr lang="ru-RU" sz="2400" b="1" dirty="0" err="1"/>
              <a:t>черевну</a:t>
            </a:r>
            <a:r>
              <a:rPr lang="ru-RU" sz="2400" b="1" dirty="0"/>
              <a:t>, </a:t>
            </a:r>
            <a:r>
              <a:rPr lang="ru-RU" sz="2400" b="1" dirty="0" err="1"/>
              <a:t>порожнину</a:t>
            </a:r>
            <a:r>
              <a:rPr lang="ru-RU" sz="2400" b="1" dirty="0"/>
              <a:t> </a:t>
            </a:r>
            <a:r>
              <a:rPr lang="ru-RU" sz="2400" b="1" dirty="0" err="1"/>
              <a:t>суглоба</a:t>
            </a:r>
            <a:r>
              <a:rPr lang="ru-RU" sz="2400" b="1" dirty="0"/>
              <a:t> </a:t>
            </a:r>
            <a:r>
              <a:rPr lang="ru-RU" sz="2400" b="1" dirty="0" err="1"/>
              <a:t>тощо</a:t>
            </a:r>
            <a:r>
              <a:rPr lang="ru-RU" sz="2400" b="1" dirty="0"/>
              <a:t>). </a:t>
            </a:r>
            <a:r>
              <a:rPr lang="ru-RU" sz="2400" b="1" dirty="0" err="1"/>
              <a:t>Візуально</a:t>
            </a:r>
            <a:r>
              <a:rPr lang="ru-RU" sz="2400" b="1" dirty="0"/>
              <a:t> </a:t>
            </a:r>
            <a:r>
              <a:rPr lang="ru-RU" sz="2400" b="1" dirty="0" err="1"/>
              <a:t>кровотечу</a:t>
            </a:r>
            <a:r>
              <a:rPr lang="ru-RU" sz="2400" b="1" dirty="0"/>
              <a:t> не видно, але стан </a:t>
            </a:r>
            <a:r>
              <a:rPr lang="ru-RU" sz="2400" b="1" dirty="0" err="1"/>
              <a:t>постраждалого</a:t>
            </a:r>
            <a:r>
              <a:rPr lang="ru-RU" sz="2400" b="1" dirty="0"/>
              <a:t> </a:t>
            </a:r>
            <a:r>
              <a:rPr lang="ru-RU" sz="2400" b="1" dirty="0" err="1"/>
              <a:t>швидко</a:t>
            </a:r>
            <a:r>
              <a:rPr lang="ru-RU" sz="2400" b="1" dirty="0"/>
              <a:t> </a:t>
            </a:r>
            <a:r>
              <a:rPr lang="ru-RU" sz="2400" b="1" dirty="0" err="1"/>
              <a:t>погіршується</a:t>
            </a:r>
            <a:r>
              <a:rPr lang="ru-RU" sz="2400" b="1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4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Прихована</a:t>
            </a:r>
            <a:r>
              <a:rPr lang="ru-RU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/>
              <a:t>Не </a:t>
            </a:r>
            <a:r>
              <a:rPr lang="ru-RU" sz="2400" b="1" dirty="0" err="1"/>
              <a:t>має</a:t>
            </a:r>
            <a:r>
              <a:rPr lang="ru-RU" sz="2400" b="1" dirty="0"/>
              <a:t> </a:t>
            </a:r>
            <a:r>
              <a:rPr lang="ru-RU" sz="2400" b="1" dirty="0" err="1"/>
              <a:t>чітких</a:t>
            </a:r>
            <a:r>
              <a:rPr lang="ru-RU" sz="2400" b="1" dirty="0"/>
              <a:t> </a:t>
            </a:r>
            <a:r>
              <a:rPr lang="ru-RU" sz="2400" b="1" dirty="0" err="1"/>
              <a:t>зовнішніх</a:t>
            </a:r>
            <a:r>
              <a:rPr lang="ru-RU" sz="2400" b="1" dirty="0"/>
              <a:t> </a:t>
            </a:r>
            <a:r>
              <a:rPr lang="ru-RU" sz="2400" b="1" dirty="0" err="1"/>
              <a:t>ознак</a:t>
            </a:r>
            <a:r>
              <a:rPr lang="ru-RU" sz="2400" b="1" dirty="0"/>
              <a:t>. Кров </a:t>
            </a:r>
            <a:r>
              <a:rPr lang="ru-RU" sz="2400" b="1" dirty="0" err="1"/>
              <a:t>може</a:t>
            </a:r>
            <a:r>
              <a:rPr lang="ru-RU" sz="2400" b="1" dirty="0"/>
              <a:t> </a:t>
            </a:r>
            <a:r>
              <a:rPr lang="ru-RU" sz="2400" b="1" dirty="0" err="1"/>
              <a:t>виливатися</a:t>
            </a:r>
            <a:r>
              <a:rPr lang="ru-RU" sz="2400" b="1" dirty="0"/>
              <a:t> у </a:t>
            </a:r>
            <a:r>
              <a:rPr lang="ru-RU" sz="2400" b="1" dirty="0" err="1"/>
              <a:t>порожнисті</a:t>
            </a:r>
            <a:r>
              <a:rPr lang="ru-RU" sz="2400" b="1" dirty="0"/>
              <a:t> </a:t>
            </a:r>
            <a:r>
              <a:rPr lang="ru-RU" sz="2400" b="1" dirty="0" err="1"/>
              <a:t>органи</a:t>
            </a:r>
            <a:r>
              <a:rPr lang="ru-RU" sz="2400" b="1" dirty="0"/>
              <a:t> (</a:t>
            </a:r>
            <a:r>
              <a:rPr lang="ru-RU" sz="2400" b="1" dirty="0" err="1"/>
              <a:t>шлунок</a:t>
            </a:r>
            <a:r>
              <a:rPr lang="ru-RU" sz="2400" b="1" dirty="0"/>
              <a:t>, кишечник) і </a:t>
            </a:r>
            <a:r>
              <a:rPr lang="ru-RU" sz="2400" b="1" dirty="0" err="1"/>
              <a:t>виявляється</a:t>
            </a:r>
            <a:r>
              <a:rPr lang="ru-RU" sz="2400" b="1" dirty="0"/>
              <a:t> </a:t>
            </a:r>
            <a:r>
              <a:rPr lang="ru-RU" sz="2400" b="1" dirty="0" err="1"/>
              <a:t>лише</a:t>
            </a:r>
            <a:r>
              <a:rPr lang="ru-RU" sz="2400" b="1" dirty="0"/>
              <a:t> </a:t>
            </a:r>
            <a:r>
              <a:rPr lang="ru-RU" sz="2400" b="1" dirty="0" err="1"/>
              <a:t>спеціальними</a:t>
            </a:r>
            <a:r>
              <a:rPr lang="ru-RU" sz="2400" b="1" dirty="0"/>
              <a:t> </a:t>
            </a:r>
            <a:r>
              <a:rPr lang="ru-RU" sz="2400" b="1" dirty="0" err="1"/>
              <a:t>лабораторними</a:t>
            </a:r>
            <a:r>
              <a:rPr lang="ru-RU" sz="2400" b="1" dirty="0"/>
              <a:t> </a:t>
            </a:r>
            <a:r>
              <a:rPr lang="ru-RU" sz="2400" b="1" dirty="0" err="1"/>
              <a:t>або</a:t>
            </a:r>
            <a:r>
              <a:rPr lang="ru-RU" sz="2400" b="1" dirty="0"/>
              <a:t> </a:t>
            </a:r>
            <a:r>
              <a:rPr lang="ru-RU" sz="2400" b="1" dirty="0" err="1"/>
              <a:t>інструментальними</a:t>
            </a:r>
            <a:r>
              <a:rPr lang="ru-RU" sz="2400" b="1" dirty="0"/>
              <a:t> методами.</a:t>
            </a:r>
          </a:p>
        </p:txBody>
      </p:sp>
    </p:spTree>
    <p:extLst>
      <p:ext uri="{BB962C8B-B14F-4D97-AF65-F5344CB8AC3E}">
        <p14:creationId xmlns:p14="http://schemas.microsoft.com/office/powerpoint/2010/main" val="28758565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9549" y="296214"/>
            <a:ext cx="82553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FF0000"/>
                </a:solidFill>
              </a:rPr>
              <a:t>3. За часом </a:t>
            </a:r>
            <a:r>
              <a:rPr lang="ru-RU" sz="2400" b="1" dirty="0" err="1">
                <a:solidFill>
                  <a:srgbClr val="FF0000"/>
                </a:solidFill>
              </a:rPr>
              <a:t>виникнення</a:t>
            </a:r>
            <a:endParaRPr lang="ru-RU" sz="2400" b="1" dirty="0">
              <a:solidFill>
                <a:srgbClr val="FF0000"/>
              </a:solidFill>
            </a:endParaRPr>
          </a:p>
          <a:p>
            <a:pPr algn="just"/>
            <a:r>
              <a:rPr lang="ru-RU" sz="2400" b="1" dirty="0" err="1"/>
              <a:t>Класифікація</a:t>
            </a:r>
            <a:r>
              <a:rPr lang="ru-RU" sz="2400" b="1" dirty="0"/>
              <a:t> </a:t>
            </a:r>
            <a:r>
              <a:rPr lang="ru-RU" sz="2400" b="1" dirty="0" err="1"/>
              <a:t>допомагає</a:t>
            </a:r>
            <a:r>
              <a:rPr lang="ru-RU" sz="2400" b="1" dirty="0"/>
              <a:t> </a:t>
            </a:r>
            <a:r>
              <a:rPr lang="ru-RU" sz="2400" b="1" dirty="0" err="1"/>
              <a:t>прогнозувати</a:t>
            </a:r>
            <a:r>
              <a:rPr lang="ru-RU" sz="2400" b="1" dirty="0"/>
              <a:t> </a:t>
            </a:r>
            <a:r>
              <a:rPr lang="ru-RU" sz="2400" b="1" dirty="0" err="1"/>
              <a:t>ризики</a:t>
            </a:r>
            <a:r>
              <a:rPr lang="ru-RU" sz="2400" b="1" dirty="0"/>
              <a:t> та </a:t>
            </a:r>
            <a:r>
              <a:rPr lang="ru-RU" sz="2400" b="1" dirty="0" err="1"/>
              <a:t>ускладнення</a:t>
            </a:r>
            <a:r>
              <a:rPr lang="ru-RU" sz="2400" b="1" dirty="0"/>
              <a:t> в </a:t>
            </a:r>
            <a:r>
              <a:rPr lang="ru-RU" sz="2400" b="1" dirty="0" err="1"/>
              <a:t>післяопераційному</a:t>
            </a:r>
            <a:r>
              <a:rPr lang="ru-RU" sz="2400" b="1" dirty="0"/>
              <a:t> </a:t>
            </a:r>
            <a:r>
              <a:rPr lang="ru-RU" sz="2400" b="1" dirty="0" err="1"/>
              <a:t>або</a:t>
            </a:r>
            <a:r>
              <a:rPr lang="ru-RU" sz="2400" b="1" dirty="0"/>
              <a:t> </a:t>
            </a:r>
            <a:r>
              <a:rPr lang="ru-RU" sz="2400" b="1" dirty="0" err="1"/>
              <a:t>посттравматичному</a:t>
            </a:r>
            <a:r>
              <a:rPr lang="ru-RU" sz="2400" b="1" dirty="0"/>
              <a:t> </a:t>
            </a:r>
            <a:r>
              <a:rPr lang="ru-RU" sz="2400" b="1" dirty="0" err="1"/>
              <a:t>періоді</a:t>
            </a:r>
            <a:r>
              <a:rPr lang="ru-RU" sz="2400" b="1" dirty="0"/>
              <a:t>.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457200" y="1901666"/>
          <a:ext cx="8229600" cy="4114800"/>
        </p:xfrm>
        <a:graphic>
          <a:graphicData uri="http://schemas.openxmlformats.org/drawingml/2006/table">
            <a:tbl>
              <a:tblPr/>
              <a:tblGrid>
                <a:gridCol w="2517820">
                  <a:extLst>
                    <a:ext uri="{9D8B030D-6E8A-4147-A177-3AD203B41FA5}">
                      <a16:colId xmlns:a16="http://schemas.microsoft.com/office/drawing/2014/main" val="2312325859"/>
                    </a:ext>
                  </a:extLst>
                </a:gridCol>
                <a:gridCol w="2968580">
                  <a:extLst>
                    <a:ext uri="{9D8B030D-6E8A-4147-A177-3AD203B41FA5}">
                      <a16:colId xmlns:a16="http://schemas.microsoft.com/office/drawing/2014/main" val="4010652857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18779653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0070C0"/>
                          </a:solidFill>
                        </a:rPr>
                        <a:t>Тип </a:t>
                      </a:r>
                      <a:r>
                        <a:rPr lang="ru-RU" sz="2400" dirty="0" err="1">
                          <a:solidFill>
                            <a:srgbClr val="0070C0"/>
                          </a:solidFill>
                        </a:rPr>
                        <a:t>кровотечі</a:t>
                      </a:r>
                      <a:endParaRPr lang="ru-RU" sz="2400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400" b="1" dirty="0">
                          <a:solidFill>
                            <a:srgbClr val="0070C0"/>
                          </a:solidFill>
                        </a:rPr>
                        <a:t>Час </a:t>
                      </a:r>
                      <a:r>
                        <a:rPr lang="ru-RU" sz="2400" b="1" dirty="0" err="1">
                          <a:solidFill>
                            <a:srgbClr val="0070C0"/>
                          </a:solidFill>
                        </a:rPr>
                        <a:t>виникнення</a:t>
                      </a:r>
                      <a:endParaRPr lang="ru-RU" sz="24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400" b="1" dirty="0">
                          <a:solidFill>
                            <a:srgbClr val="0070C0"/>
                          </a:solidFill>
                        </a:rPr>
                        <a:t>Причина </a:t>
                      </a:r>
                      <a:r>
                        <a:rPr lang="ru-RU" sz="2400" b="1" dirty="0" err="1">
                          <a:solidFill>
                            <a:srgbClr val="0070C0"/>
                          </a:solidFill>
                        </a:rPr>
                        <a:t>виникнення</a:t>
                      </a:r>
                      <a:endParaRPr lang="ru-RU" sz="24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260449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b="1" dirty="0" err="1">
                          <a:solidFill>
                            <a:srgbClr val="7030A0"/>
                          </a:solidFill>
                        </a:rPr>
                        <a:t>Первинна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b="1"/>
                        <a:t>Одразу після травми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b="1"/>
                        <a:t>Безпосереднє ушкодження стінки судини.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808043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b="1" dirty="0" err="1">
                          <a:solidFill>
                            <a:srgbClr val="7030A0"/>
                          </a:solidFill>
                        </a:rPr>
                        <a:t>Рання</a:t>
                      </a:r>
                      <a:r>
                        <a:rPr lang="ru-RU" b="1" dirty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ru-RU" b="1" dirty="0" err="1">
                          <a:solidFill>
                            <a:srgbClr val="7030A0"/>
                          </a:solidFill>
                        </a:rPr>
                        <a:t>вторинна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b="1" dirty="0" err="1"/>
                        <a:t>Перші</a:t>
                      </a:r>
                      <a:r>
                        <a:rPr lang="ru-RU" b="1" dirty="0"/>
                        <a:t> </a:t>
                      </a:r>
                      <a:r>
                        <a:rPr lang="ru-RU" b="1" dirty="0" err="1"/>
                        <a:t>години</a:t>
                      </a:r>
                      <a:r>
                        <a:rPr lang="ru-RU" b="1" dirty="0"/>
                        <a:t> </a:t>
                      </a:r>
                      <a:r>
                        <a:rPr lang="ru-RU" b="1" dirty="0" err="1"/>
                        <a:t>або</a:t>
                      </a:r>
                      <a:r>
                        <a:rPr lang="ru-RU" b="1" dirty="0"/>
                        <a:t> </a:t>
                      </a:r>
                      <a:r>
                        <a:rPr lang="ru-RU" b="1" dirty="0" err="1"/>
                        <a:t>доби</a:t>
                      </a:r>
                      <a:r>
                        <a:rPr lang="ru-RU" b="1" dirty="0"/>
                        <a:t> (до </a:t>
                      </a:r>
                      <a:r>
                        <a:rPr lang="ru-RU" b="1" dirty="0" err="1"/>
                        <a:t>розвитку</a:t>
                      </a:r>
                      <a:r>
                        <a:rPr lang="ru-RU" b="1" dirty="0"/>
                        <a:t> </a:t>
                      </a:r>
                      <a:r>
                        <a:rPr lang="ru-RU" b="1" dirty="0" err="1"/>
                        <a:t>інфекції</a:t>
                      </a:r>
                      <a:r>
                        <a:rPr lang="ru-RU" b="1" dirty="0"/>
                        <a:t>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b="1"/>
                        <a:t>Виштовхування тромбу через підвищення тиску або зміщення пов'язки.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319149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b="1" dirty="0" err="1">
                          <a:solidFill>
                            <a:srgbClr val="7030A0"/>
                          </a:solidFill>
                        </a:rPr>
                        <a:t>Пізня</a:t>
                      </a:r>
                      <a:r>
                        <a:rPr lang="ru-RU" b="1" dirty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ru-RU" b="1" dirty="0" err="1">
                          <a:solidFill>
                            <a:srgbClr val="7030A0"/>
                          </a:solidFill>
                        </a:rPr>
                        <a:t>вторинна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b="1" dirty="0"/>
                        <a:t>Через </a:t>
                      </a:r>
                      <a:r>
                        <a:rPr lang="ru-RU" b="1" dirty="0" err="1"/>
                        <a:t>кілька</a:t>
                      </a:r>
                      <a:r>
                        <a:rPr lang="ru-RU" b="1" dirty="0"/>
                        <a:t> </a:t>
                      </a:r>
                      <a:r>
                        <a:rPr lang="ru-RU" b="1" dirty="0" err="1"/>
                        <a:t>діб</a:t>
                      </a:r>
                      <a:r>
                        <a:rPr lang="ru-RU" b="1" dirty="0"/>
                        <a:t> (</a:t>
                      </a:r>
                      <a:r>
                        <a:rPr lang="ru-RU" b="1" dirty="0" err="1"/>
                        <a:t>після</a:t>
                      </a:r>
                      <a:r>
                        <a:rPr lang="ru-RU" b="1" dirty="0"/>
                        <a:t> </a:t>
                      </a:r>
                      <a:r>
                        <a:rPr lang="ru-RU" b="1" dirty="0" err="1"/>
                        <a:t>розвитку</a:t>
                      </a:r>
                      <a:r>
                        <a:rPr lang="ru-RU" b="1" dirty="0"/>
                        <a:t> </a:t>
                      </a:r>
                      <a:r>
                        <a:rPr lang="ru-RU" b="1" dirty="0" err="1"/>
                        <a:t>інфекції</a:t>
                      </a:r>
                      <a:r>
                        <a:rPr lang="ru-RU" b="1" dirty="0"/>
                        <a:t>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b="1" dirty="0" err="1"/>
                        <a:t>Гнійне</a:t>
                      </a:r>
                      <a:r>
                        <a:rPr lang="ru-RU" b="1" dirty="0"/>
                        <a:t> </a:t>
                      </a:r>
                      <a:r>
                        <a:rPr lang="ru-RU" b="1" dirty="0" err="1"/>
                        <a:t>розплавлення</a:t>
                      </a:r>
                      <a:r>
                        <a:rPr lang="ru-RU" b="1" dirty="0"/>
                        <a:t> тромбу </a:t>
                      </a:r>
                      <a:r>
                        <a:rPr lang="ru-RU" b="1" dirty="0" err="1"/>
                        <a:t>або</a:t>
                      </a:r>
                      <a:r>
                        <a:rPr lang="ru-RU" b="1" dirty="0"/>
                        <a:t> </a:t>
                      </a:r>
                      <a:r>
                        <a:rPr lang="ru-RU" b="1" dirty="0" err="1"/>
                        <a:t>стінки</a:t>
                      </a:r>
                      <a:r>
                        <a:rPr lang="ru-RU" b="1" dirty="0"/>
                        <a:t> </a:t>
                      </a:r>
                      <a:r>
                        <a:rPr lang="ru-RU" b="1" dirty="0" err="1"/>
                        <a:t>судини</a:t>
                      </a:r>
                      <a:r>
                        <a:rPr lang="ru-RU" b="1" dirty="0"/>
                        <a:t> </a:t>
                      </a:r>
                      <a:r>
                        <a:rPr lang="ru-RU" b="1" dirty="0" err="1"/>
                        <a:t>запальним</a:t>
                      </a:r>
                      <a:r>
                        <a:rPr lang="ru-RU" b="1" dirty="0"/>
                        <a:t> </a:t>
                      </a:r>
                      <a:r>
                        <a:rPr lang="ru-RU" b="1" dirty="0" err="1"/>
                        <a:t>процесом</a:t>
                      </a:r>
                      <a:r>
                        <a:rPr lang="ru-RU" b="1" dirty="0"/>
                        <a:t>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63157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57215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0456" y="231821"/>
            <a:ext cx="846142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>
                <a:solidFill>
                  <a:srgbClr val="7030A0"/>
                </a:solidFill>
              </a:rPr>
              <a:t>П</a:t>
            </a:r>
            <a:r>
              <a:rPr lang="ru-RU" sz="2800" b="1" dirty="0" err="1" smtClean="0">
                <a:solidFill>
                  <a:srgbClr val="7030A0"/>
                </a:solidFill>
              </a:rPr>
              <a:t>аренхіматозні</a:t>
            </a:r>
            <a:r>
              <a:rPr lang="ru-RU" sz="2800" b="1" dirty="0" smtClean="0">
                <a:solidFill>
                  <a:srgbClr val="7030A0"/>
                </a:solidFill>
              </a:rPr>
              <a:t> </a:t>
            </a:r>
            <a:r>
              <a:rPr lang="ru-RU" sz="2800" b="1" dirty="0" err="1">
                <a:solidFill>
                  <a:srgbClr val="7030A0"/>
                </a:solidFill>
              </a:rPr>
              <a:t>кровотечі</a:t>
            </a:r>
            <a:endParaRPr lang="ru-RU" sz="2800" b="1" dirty="0">
              <a:solidFill>
                <a:srgbClr val="7030A0"/>
              </a:solidFill>
            </a:endParaRPr>
          </a:p>
          <a:p>
            <a:pPr algn="just"/>
            <a:r>
              <a:rPr lang="ru-RU" b="1" dirty="0"/>
              <a:t>При </a:t>
            </a:r>
            <a:r>
              <a:rPr lang="ru-RU" b="1" dirty="0" err="1" smtClean="0"/>
              <a:t>капілярних</a:t>
            </a:r>
            <a:r>
              <a:rPr lang="ru-RU" b="1" dirty="0" smtClean="0"/>
              <a:t> та </a:t>
            </a:r>
            <a:r>
              <a:rPr lang="ru-RU" b="1" dirty="0" err="1" smtClean="0"/>
              <a:t>паренхіматозних</a:t>
            </a:r>
            <a:r>
              <a:rPr lang="ru-RU" b="1" dirty="0" smtClean="0"/>
              <a:t> </a:t>
            </a:r>
            <a:r>
              <a:rPr lang="ru-RU" b="1" dirty="0"/>
              <a:t>типах </a:t>
            </a:r>
            <a:r>
              <a:rPr lang="ru-RU" b="1" dirty="0" err="1"/>
              <a:t>кровотеч</a:t>
            </a:r>
            <a:r>
              <a:rPr lang="ru-RU" b="1" dirty="0"/>
              <a:t> кровоточить </a:t>
            </a:r>
            <a:r>
              <a:rPr lang="ru-RU" b="1" dirty="0" err="1"/>
              <a:t>уся</a:t>
            </a:r>
            <a:r>
              <a:rPr lang="ru-RU" b="1" dirty="0"/>
              <a:t> </a:t>
            </a:r>
            <a:r>
              <a:rPr lang="ru-RU" b="1" dirty="0" err="1"/>
              <a:t>ранова</a:t>
            </a:r>
            <a:r>
              <a:rPr lang="ru-RU" b="1" dirty="0"/>
              <a:t> </a:t>
            </a:r>
            <a:r>
              <a:rPr lang="ru-RU" b="1" dirty="0" err="1"/>
              <a:t>поверхня</a:t>
            </a:r>
            <a:r>
              <a:rPr lang="ru-RU" b="1" dirty="0"/>
              <a:t>. </a:t>
            </a:r>
            <a:r>
              <a:rPr lang="ru-RU" b="1" dirty="0" err="1"/>
              <a:t>Основна</a:t>
            </a:r>
            <a:r>
              <a:rPr lang="ru-RU" b="1" dirty="0"/>
              <a:t> </a:t>
            </a:r>
            <a:r>
              <a:rPr lang="ru-RU" b="1" dirty="0" err="1"/>
              <a:t>небезпека</a:t>
            </a:r>
            <a:r>
              <a:rPr lang="ru-RU" b="1" dirty="0"/>
              <a:t> </a:t>
            </a:r>
            <a:r>
              <a:rPr lang="ru-RU" b="1" dirty="0" err="1"/>
              <a:t>полягає</a:t>
            </a:r>
            <a:r>
              <a:rPr lang="ru-RU" b="1" dirty="0"/>
              <a:t> в тому, </a:t>
            </a:r>
            <a:r>
              <a:rPr lang="ru-RU" b="1" dirty="0" err="1"/>
              <a:t>що</a:t>
            </a:r>
            <a:r>
              <a:rPr lang="ru-RU" b="1" dirty="0"/>
              <a:t> </a:t>
            </a:r>
            <a:r>
              <a:rPr lang="ru-RU" b="1" dirty="0" err="1"/>
              <a:t>дрібні</a:t>
            </a:r>
            <a:r>
              <a:rPr lang="ru-RU" b="1" dirty="0"/>
              <a:t> </a:t>
            </a:r>
            <a:r>
              <a:rPr lang="ru-RU" b="1" dirty="0" err="1"/>
              <a:t>судини</a:t>
            </a:r>
            <a:r>
              <a:rPr lang="ru-RU" b="1" dirty="0"/>
              <a:t> </a:t>
            </a:r>
            <a:r>
              <a:rPr lang="ru-RU" b="1" dirty="0" err="1"/>
              <a:t>фіксовані</a:t>
            </a:r>
            <a:r>
              <a:rPr lang="ru-RU" b="1" dirty="0"/>
              <a:t> у </a:t>
            </a:r>
            <a:r>
              <a:rPr lang="ru-RU" b="1" dirty="0" err="1"/>
              <a:t>стромі</a:t>
            </a:r>
            <a:r>
              <a:rPr lang="ru-RU" b="1" dirty="0"/>
              <a:t> (</a:t>
            </a:r>
            <a:r>
              <a:rPr lang="ru-RU" b="1" dirty="0" err="1"/>
              <a:t>каркасі</a:t>
            </a:r>
            <a:r>
              <a:rPr lang="ru-RU" b="1" dirty="0"/>
              <a:t>) </a:t>
            </a:r>
            <a:r>
              <a:rPr lang="ru-RU" b="1" dirty="0" err="1"/>
              <a:t>органів</a:t>
            </a:r>
            <a:r>
              <a:rPr lang="ru-RU" b="1" dirty="0"/>
              <a:t> і не </a:t>
            </a:r>
            <a:r>
              <a:rPr lang="ru-RU" b="1" dirty="0" err="1"/>
              <a:t>спадаються</a:t>
            </a:r>
            <a:r>
              <a:rPr lang="ru-RU" b="1" dirty="0"/>
              <a:t>, </a:t>
            </a:r>
            <a:r>
              <a:rPr lang="ru-RU" b="1" dirty="0" err="1"/>
              <a:t>що</a:t>
            </a:r>
            <a:r>
              <a:rPr lang="ru-RU" b="1" dirty="0"/>
              <a:t> </a:t>
            </a:r>
            <a:r>
              <a:rPr lang="ru-RU" b="1" dirty="0" err="1"/>
              <a:t>перешкоджає</a:t>
            </a:r>
            <a:r>
              <a:rPr lang="ru-RU" b="1" dirty="0"/>
              <a:t> </a:t>
            </a:r>
            <a:r>
              <a:rPr lang="ru-RU" b="1" dirty="0" err="1"/>
              <a:t>їх</a:t>
            </a:r>
            <a:r>
              <a:rPr lang="ru-RU" b="1" dirty="0"/>
              <a:t> природному </a:t>
            </a:r>
            <a:r>
              <a:rPr lang="ru-RU" b="1" dirty="0" err="1"/>
              <a:t>тромбуванню</a:t>
            </a:r>
            <a:r>
              <a:rPr lang="ru-RU" b="1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dirty="0" err="1">
                <a:solidFill>
                  <a:srgbClr val="7030A0"/>
                </a:solidFill>
              </a:rPr>
              <a:t>Паренхіматозна</a:t>
            </a:r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b="1" dirty="0" err="1">
                <a:solidFill>
                  <a:srgbClr val="7030A0"/>
                </a:solidFill>
              </a:rPr>
              <a:t>кровотеча</a:t>
            </a:r>
            <a:r>
              <a:rPr lang="ru-RU" b="1" dirty="0">
                <a:solidFill>
                  <a:srgbClr val="7030A0"/>
                </a:solidFill>
              </a:rPr>
              <a:t>: </a:t>
            </a:r>
            <a:r>
              <a:rPr lang="ru-RU" b="1" dirty="0" err="1"/>
              <a:t>виникає</a:t>
            </a:r>
            <a:r>
              <a:rPr lang="ru-RU" b="1" dirty="0"/>
              <a:t> при </a:t>
            </a:r>
            <a:r>
              <a:rPr lang="ru-RU" b="1" dirty="0" err="1"/>
              <a:t>ушкодженні</a:t>
            </a:r>
            <a:r>
              <a:rPr lang="ru-RU" b="1" dirty="0"/>
              <a:t> </a:t>
            </a:r>
            <a:r>
              <a:rPr lang="ru-RU" b="1" dirty="0" err="1"/>
              <a:t>внутрішніх</a:t>
            </a:r>
            <a:r>
              <a:rPr lang="ru-RU" b="1" dirty="0"/>
              <a:t> </a:t>
            </a:r>
            <a:r>
              <a:rPr lang="ru-RU" b="1" dirty="0" err="1"/>
              <a:t>органів</a:t>
            </a:r>
            <a:r>
              <a:rPr lang="ru-RU" b="1" dirty="0"/>
              <a:t> (</a:t>
            </a:r>
            <a:r>
              <a:rPr lang="ru-RU" b="1" dirty="0" err="1">
                <a:solidFill>
                  <a:srgbClr val="FF0000"/>
                </a:solidFill>
              </a:rPr>
              <a:t>печінка</a:t>
            </a:r>
            <a:r>
              <a:rPr lang="ru-RU" b="1" dirty="0">
                <a:solidFill>
                  <a:srgbClr val="FF0000"/>
                </a:solidFill>
              </a:rPr>
              <a:t>, </a:t>
            </a:r>
            <a:r>
              <a:rPr lang="ru-RU" b="1" dirty="0" err="1">
                <a:solidFill>
                  <a:srgbClr val="FF0000"/>
                </a:solidFill>
              </a:rPr>
              <a:t>селезінка</a:t>
            </a:r>
            <a:r>
              <a:rPr lang="ru-RU" b="1" dirty="0">
                <a:solidFill>
                  <a:srgbClr val="FF0000"/>
                </a:solidFill>
              </a:rPr>
              <a:t>, </a:t>
            </a:r>
            <a:r>
              <a:rPr lang="ru-RU" b="1" dirty="0" err="1">
                <a:solidFill>
                  <a:srgbClr val="FF0000"/>
                </a:solidFill>
              </a:rPr>
              <a:t>нирки</a:t>
            </a:r>
            <a:r>
              <a:rPr lang="ru-RU" b="1" dirty="0"/>
              <a:t>), </a:t>
            </a:r>
            <a:r>
              <a:rPr lang="ru-RU" b="1" dirty="0" err="1"/>
              <a:t>які</a:t>
            </a:r>
            <a:r>
              <a:rPr lang="ru-RU" b="1" dirty="0"/>
              <a:t> </a:t>
            </a:r>
            <a:r>
              <a:rPr lang="ru-RU" b="1" dirty="0" err="1"/>
              <a:t>мають</a:t>
            </a:r>
            <a:r>
              <a:rPr lang="ru-RU" b="1" dirty="0"/>
              <a:t> </a:t>
            </a:r>
            <a:r>
              <a:rPr lang="ru-RU" b="1" dirty="0" err="1"/>
              <a:t>густу</a:t>
            </a:r>
            <a:r>
              <a:rPr lang="ru-RU" b="1" dirty="0"/>
              <a:t> </a:t>
            </a:r>
            <a:r>
              <a:rPr lang="ru-RU" b="1" dirty="0" err="1"/>
              <a:t>сітку</a:t>
            </a:r>
            <a:r>
              <a:rPr lang="ru-RU" b="1" dirty="0"/>
              <a:t> </a:t>
            </a:r>
            <a:r>
              <a:rPr lang="ru-RU" b="1" dirty="0" err="1"/>
              <a:t>артерій</a:t>
            </a:r>
            <a:r>
              <a:rPr lang="ru-RU" b="1" dirty="0"/>
              <a:t> та вен. </a:t>
            </a:r>
            <a:r>
              <a:rPr lang="ru-RU" b="1" dirty="0" err="1"/>
              <a:t>Найчастіше</a:t>
            </a:r>
            <a:r>
              <a:rPr lang="ru-RU" b="1" dirty="0"/>
              <a:t> вона є </a:t>
            </a:r>
            <a:r>
              <a:rPr lang="ru-RU" b="1" dirty="0" err="1">
                <a:solidFill>
                  <a:srgbClr val="FF0000"/>
                </a:solidFill>
              </a:rPr>
              <a:t>змішаною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/>
              <a:t>і </a:t>
            </a:r>
            <a:r>
              <a:rPr lang="ru-RU" b="1" dirty="0" err="1"/>
              <a:t>швидко</a:t>
            </a:r>
            <a:r>
              <a:rPr lang="ru-RU" b="1" dirty="0"/>
              <a:t> </a:t>
            </a:r>
            <a:r>
              <a:rPr lang="ru-RU" b="1" dirty="0" err="1"/>
              <a:t>призводить</a:t>
            </a:r>
            <a:r>
              <a:rPr lang="ru-RU" b="1" dirty="0"/>
              <a:t> до </a:t>
            </a:r>
            <a:r>
              <a:rPr lang="ru-RU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гострої</a:t>
            </a: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анемії</a:t>
            </a:r>
            <a:r>
              <a:rPr lang="ru-RU" b="1" dirty="0" smtClean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uk-UA" b="1" dirty="0"/>
          </a:p>
          <a:p>
            <a:r>
              <a:rPr lang="ru-RU" sz="2000" b="1" dirty="0" err="1">
                <a:solidFill>
                  <a:srgbClr val="FF0000"/>
                </a:solidFill>
              </a:rPr>
              <a:t>Внутрішні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кровотечі</a:t>
            </a:r>
            <a:r>
              <a:rPr lang="ru-RU" sz="2000" b="1" dirty="0">
                <a:solidFill>
                  <a:srgbClr val="FF0000"/>
                </a:solidFill>
              </a:rPr>
              <a:t> за </a:t>
            </a:r>
            <a:r>
              <a:rPr lang="ru-RU" sz="2000" b="1" dirty="0" err="1">
                <a:solidFill>
                  <a:srgbClr val="FF0000"/>
                </a:solidFill>
              </a:rPr>
              <a:t>локалізацією</a:t>
            </a:r>
            <a:endParaRPr lang="ru-RU" sz="2000" b="1" dirty="0">
              <a:solidFill>
                <a:srgbClr val="FF0000"/>
              </a:solidFill>
            </a:endParaRPr>
          </a:p>
          <a:p>
            <a:pPr algn="just"/>
            <a:r>
              <a:rPr lang="ru-RU" b="1" dirty="0" err="1"/>
              <a:t>Залежно</a:t>
            </a:r>
            <a:r>
              <a:rPr lang="ru-RU" b="1" dirty="0"/>
              <a:t> </a:t>
            </a:r>
            <a:r>
              <a:rPr lang="ru-RU" b="1" dirty="0" err="1"/>
              <a:t>від</a:t>
            </a:r>
            <a:r>
              <a:rPr lang="ru-RU" b="1" dirty="0"/>
              <a:t> </a:t>
            </a:r>
            <a:r>
              <a:rPr lang="ru-RU" b="1" dirty="0" err="1"/>
              <a:t>порожнини</a:t>
            </a:r>
            <a:r>
              <a:rPr lang="ru-RU" b="1" dirty="0"/>
              <a:t>, в яку </a:t>
            </a:r>
            <a:r>
              <a:rPr lang="ru-RU" b="1" dirty="0" err="1"/>
              <a:t>виливається</a:t>
            </a:r>
            <a:r>
              <a:rPr lang="ru-RU" b="1" dirty="0"/>
              <a:t> кров, </a:t>
            </a:r>
            <a:r>
              <a:rPr lang="ru-RU" b="1" dirty="0" err="1"/>
              <a:t>використовують</a:t>
            </a:r>
            <a:r>
              <a:rPr lang="ru-RU" b="1" dirty="0"/>
              <a:t> </a:t>
            </a:r>
            <a:r>
              <a:rPr lang="ru-RU" b="1" dirty="0" err="1"/>
              <a:t>спеціальну</a:t>
            </a:r>
            <a:r>
              <a:rPr lang="ru-RU" b="1" dirty="0"/>
              <a:t> </a:t>
            </a:r>
            <a:r>
              <a:rPr lang="ru-RU" b="1" dirty="0" err="1"/>
              <a:t>термінологію</a:t>
            </a:r>
            <a:r>
              <a:rPr lang="ru-RU" b="1" dirty="0" smtClean="0"/>
              <a:t>:</a:t>
            </a:r>
            <a:endParaRPr lang="ru-RU" b="1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624624" y="4035695"/>
          <a:ext cx="8107251" cy="2194560"/>
        </p:xfrm>
        <a:graphic>
          <a:graphicData uri="http://schemas.openxmlformats.org/drawingml/2006/table">
            <a:tbl>
              <a:tblPr/>
              <a:tblGrid>
                <a:gridCol w="2779807">
                  <a:extLst>
                    <a:ext uri="{9D8B030D-6E8A-4147-A177-3AD203B41FA5}">
                      <a16:colId xmlns:a16="http://schemas.microsoft.com/office/drawing/2014/main" val="3876183426"/>
                    </a:ext>
                  </a:extLst>
                </a:gridCol>
                <a:gridCol w="5327444">
                  <a:extLst>
                    <a:ext uri="{9D8B030D-6E8A-4147-A177-3AD203B41FA5}">
                      <a16:colId xmlns:a16="http://schemas.microsoft.com/office/drawing/2014/main" val="28303645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ru-RU" sz="2400" b="1" dirty="0" err="1">
                          <a:solidFill>
                            <a:srgbClr val="00B050"/>
                          </a:solidFill>
                        </a:rPr>
                        <a:t>Термін</a:t>
                      </a:r>
                      <a:endParaRPr lang="ru-RU" sz="24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err="1">
                          <a:solidFill>
                            <a:srgbClr val="00B050"/>
                          </a:solidFill>
                        </a:rPr>
                        <a:t>Місце</a:t>
                      </a:r>
                      <a:r>
                        <a:rPr lang="ru-RU" sz="2400" b="1" dirty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ru-RU" sz="2400" b="1" dirty="0" err="1">
                          <a:solidFill>
                            <a:srgbClr val="00B050"/>
                          </a:solidFill>
                        </a:rPr>
                        <a:t>виливу</a:t>
                      </a:r>
                      <a:r>
                        <a:rPr lang="ru-RU" sz="2400" b="1" dirty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ru-RU" sz="2400" b="1" dirty="0" err="1">
                          <a:solidFill>
                            <a:srgbClr val="00B050"/>
                          </a:solidFill>
                        </a:rPr>
                        <a:t>крові</a:t>
                      </a:r>
                      <a:endParaRPr lang="ru-RU" sz="24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296857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rgbClr val="0070C0"/>
                          </a:solidFill>
                        </a:rPr>
                        <a:t>Гемоторакс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err="1"/>
                        <a:t>Грудна</a:t>
                      </a:r>
                      <a:r>
                        <a:rPr lang="ru-RU" b="1" dirty="0"/>
                        <a:t> (</a:t>
                      </a:r>
                      <a:r>
                        <a:rPr lang="ru-RU" b="1" dirty="0" err="1"/>
                        <a:t>плевральна</a:t>
                      </a:r>
                      <a:r>
                        <a:rPr lang="ru-RU" b="1" dirty="0"/>
                        <a:t>) </a:t>
                      </a:r>
                      <a:r>
                        <a:rPr lang="ru-RU" b="1" dirty="0" err="1"/>
                        <a:t>порожнина</a:t>
                      </a:r>
                      <a:endParaRPr lang="ru-RU" b="1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317433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b="1" dirty="0" err="1">
                          <a:solidFill>
                            <a:srgbClr val="0070C0"/>
                          </a:solidFill>
                        </a:rPr>
                        <a:t>Гемоперитонеум</a:t>
                      </a:r>
                      <a:endParaRPr lang="ru-RU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b="1"/>
                        <a:t>Черевна порожнина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381363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b="1" dirty="0" err="1">
                          <a:solidFill>
                            <a:srgbClr val="0070C0"/>
                          </a:solidFill>
                        </a:rPr>
                        <a:t>Гемоперикард</a:t>
                      </a:r>
                      <a:endParaRPr lang="ru-RU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err="1"/>
                        <a:t>Порожнина</a:t>
                      </a:r>
                      <a:r>
                        <a:rPr lang="ru-RU" b="1" dirty="0"/>
                        <a:t> </a:t>
                      </a:r>
                      <a:r>
                        <a:rPr lang="ru-RU" b="1" dirty="0" err="1"/>
                        <a:t>навколосерцевої</a:t>
                      </a:r>
                      <a:r>
                        <a:rPr lang="ru-RU" b="1" dirty="0"/>
                        <a:t> </a:t>
                      </a:r>
                      <a:r>
                        <a:rPr lang="ru-RU" b="1" dirty="0" smtClean="0"/>
                        <a:t>сумки</a:t>
                      </a:r>
                      <a:r>
                        <a:rPr lang="ru-RU" b="1" baseline="0" dirty="0" smtClean="0"/>
                        <a:t> </a:t>
                      </a:r>
                      <a:r>
                        <a:rPr lang="ru-RU" b="1" dirty="0" smtClean="0"/>
                        <a:t>(перикарда</a:t>
                      </a:r>
                      <a:r>
                        <a:rPr lang="ru-RU" b="1" dirty="0"/>
                        <a:t>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287892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rgbClr val="0070C0"/>
                          </a:solidFill>
                        </a:rPr>
                        <a:t>Гемартроз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err="1"/>
                        <a:t>Порожнина</a:t>
                      </a:r>
                      <a:r>
                        <a:rPr lang="ru-RU" b="1" dirty="0"/>
                        <a:t> </a:t>
                      </a:r>
                      <a:r>
                        <a:rPr lang="ru-RU" b="1" dirty="0" err="1"/>
                        <a:t>суглоба</a:t>
                      </a:r>
                      <a:endParaRPr lang="ru-RU" b="1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05761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10034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56823" y="399245"/>
            <a:ext cx="8062174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err="1">
                <a:solidFill>
                  <a:srgbClr val="00B050"/>
                </a:solidFill>
              </a:rPr>
              <a:t>Назви</a:t>
            </a:r>
            <a:r>
              <a:rPr lang="ru-RU" sz="2400" b="1" dirty="0">
                <a:solidFill>
                  <a:srgbClr val="00B050"/>
                </a:solidFill>
              </a:rPr>
              <a:t> </a:t>
            </a:r>
            <a:r>
              <a:rPr lang="ru-RU" sz="2400" b="1" dirty="0" err="1">
                <a:solidFill>
                  <a:srgbClr val="00B050"/>
                </a:solidFill>
              </a:rPr>
              <a:t>кровотеч</a:t>
            </a:r>
            <a:r>
              <a:rPr lang="ru-RU" sz="2400" b="1" dirty="0">
                <a:solidFill>
                  <a:srgbClr val="00B050"/>
                </a:solidFill>
              </a:rPr>
              <a:t> </a:t>
            </a:r>
            <a:r>
              <a:rPr lang="ru-RU" sz="2400" b="1" dirty="0" err="1">
                <a:solidFill>
                  <a:srgbClr val="00B050"/>
                </a:solidFill>
              </a:rPr>
              <a:t>залежно</a:t>
            </a:r>
            <a:r>
              <a:rPr lang="ru-RU" sz="2400" b="1" dirty="0">
                <a:solidFill>
                  <a:srgbClr val="00B050"/>
                </a:solidFill>
              </a:rPr>
              <a:t> </a:t>
            </a:r>
            <a:r>
              <a:rPr lang="ru-RU" sz="2400" b="1" dirty="0" err="1">
                <a:solidFill>
                  <a:srgbClr val="00B050"/>
                </a:solidFill>
              </a:rPr>
              <a:t>від</a:t>
            </a:r>
            <a:r>
              <a:rPr lang="ru-RU" sz="2400" b="1" dirty="0">
                <a:solidFill>
                  <a:srgbClr val="00B050"/>
                </a:solidFill>
              </a:rPr>
              <a:t> органа-</a:t>
            </a:r>
            <a:r>
              <a:rPr lang="ru-RU" sz="2400" b="1" dirty="0" err="1">
                <a:solidFill>
                  <a:srgbClr val="00B050"/>
                </a:solidFill>
              </a:rPr>
              <a:t>джерела</a:t>
            </a:r>
            <a:endParaRPr lang="ru-RU" sz="2400" b="1" dirty="0">
              <a:solidFill>
                <a:srgbClr val="00B050"/>
              </a:solidFill>
            </a:endParaRPr>
          </a:p>
          <a:p>
            <a:pPr algn="just"/>
            <a:r>
              <a:rPr lang="ru-RU" b="1" dirty="0"/>
              <a:t>Для </a:t>
            </a:r>
            <a:r>
              <a:rPr lang="ru-RU" b="1" dirty="0" err="1"/>
              <a:t>клінічної</a:t>
            </a:r>
            <a:r>
              <a:rPr lang="ru-RU" b="1" dirty="0"/>
              <a:t> </a:t>
            </a:r>
            <a:r>
              <a:rPr lang="ru-RU" b="1" dirty="0" err="1"/>
              <a:t>діагностики</a:t>
            </a:r>
            <a:r>
              <a:rPr lang="ru-RU" b="1" dirty="0"/>
              <a:t> </a:t>
            </a:r>
            <a:r>
              <a:rPr lang="ru-RU" b="1" dirty="0" err="1"/>
              <a:t>важливо</a:t>
            </a:r>
            <a:r>
              <a:rPr lang="ru-RU" b="1" dirty="0"/>
              <a:t> </a:t>
            </a:r>
            <a:r>
              <a:rPr lang="ru-RU" b="1" dirty="0" err="1"/>
              <a:t>розрізняти</a:t>
            </a:r>
            <a:r>
              <a:rPr lang="ru-RU" b="1" dirty="0"/>
              <a:t> </a:t>
            </a:r>
            <a:r>
              <a:rPr lang="ru-RU" b="1" dirty="0" err="1"/>
              <a:t>специфічні</a:t>
            </a:r>
            <a:r>
              <a:rPr lang="ru-RU" b="1" dirty="0"/>
              <a:t> </a:t>
            </a:r>
            <a:r>
              <a:rPr lang="ru-RU" b="1" dirty="0" err="1"/>
              <a:t>терміни</a:t>
            </a:r>
            <a:r>
              <a:rPr lang="ru-RU" b="1" dirty="0"/>
              <a:t>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dirty="0" err="1">
                <a:solidFill>
                  <a:srgbClr val="FF0000"/>
                </a:solidFill>
              </a:rPr>
              <a:t>Епістаксис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/>
              <a:t>— </a:t>
            </a:r>
            <a:r>
              <a:rPr lang="ru-RU" b="1" dirty="0" err="1"/>
              <a:t>носова</a:t>
            </a:r>
            <a:r>
              <a:rPr lang="ru-RU" b="1" dirty="0"/>
              <a:t> </a:t>
            </a:r>
            <a:r>
              <a:rPr lang="ru-RU" b="1" dirty="0" err="1"/>
              <a:t>кровотеча</a:t>
            </a:r>
            <a:r>
              <a:rPr lang="ru-RU" b="1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dirty="0" err="1">
                <a:solidFill>
                  <a:srgbClr val="FF0000"/>
                </a:solidFill>
              </a:rPr>
              <a:t>Гематемезис</a:t>
            </a:r>
            <a:r>
              <a:rPr lang="ru-RU" b="1" dirty="0"/>
              <a:t> — </a:t>
            </a:r>
            <a:r>
              <a:rPr lang="ru-RU" b="1" dirty="0" err="1"/>
              <a:t>кривава</a:t>
            </a:r>
            <a:r>
              <a:rPr lang="ru-RU" b="1" dirty="0"/>
              <a:t> </a:t>
            </a:r>
            <a:r>
              <a:rPr lang="ru-RU" b="1" dirty="0" err="1"/>
              <a:t>блювота</a:t>
            </a:r>
            <a:r>
              <a:rPr lang="ru-RU" b="1" dirty="0"/>
              <a:t> (</a:t>
            </a:r>
            <a:r>
              <a:rPr lang="ru-RU" b="1" dirty="0" err="1"/>
              <a:t>шлункова</a:t>
            </a:r>
            <a:r>
              <a:rPr lang="ru-RU" b="1" dirty="0"/>
              <a:t> </a:t>
            </a:r>
            <a:r>
              <a:rPr lang="ru-RU" b="1" dirty="0" err="1"/>
              <a:t>кровотеча</a:t>
            </a:r>
            <a:r>
              <a:rPr lang="ru-RU" b="1" dirty="0"/>
              <a:t>).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dirty="0" err="1">
                <a:solidFill>
                  <a:srgbClr val="FF0000"/>
                </a:solidFill>
              </a:rPr>
              <a:t>Гемаптое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/>
              <a:t>— </a:t>
            </a:r>
            <a:r>
              <a:rPr lang="ru-RU" b="1" dirty="0" err="1"/>
              <a:t>легенева</a:t>
            </a:r>
            <a:r>
              <a:rPr lang="ru-RU" b="1" dirty="0"/>
              <a:t> </a:t>
            </a:r>
            <a:r>
              <a:rPr lang="ru-RU" b="1" dirty="0" err="1"/>
              <a:t>кровотеча</a:t>
            </a:r>
            <a:r>
              <a:rPr lang="ru-RU" b="1" dirty="0"/>
              <a:t> (</a:t>
            </a:r>
            <a:r>
              <a:rPr lang="ru-RU" b="1" dirty="0" err="1"/>
              <a:t>кровохаркання</a:t>
            </a:r>
            <a:r>
              <a:rPr lang="ru-RU" b="1" dirty="0"/>
              <a:t>).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dirty="0" err="1">
                <a:solidFill>
                  <a:srgbClr val="FF0000"/>
                </a:solidFill>
              </a:rPr>
              <a:t>Гематурія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/>
              <a:t>— </a:t>
            </a:r>
            <a:r>
              <a:rPr lang="ru-RU" b="1" dirty="0" err="1"/>
              <a:t>виділення</a:t>
            </a:r>
            <a:r>
              <a:rPr lang="ru-RU" b="1" dirty="0"/>
              <a:t> </a:t>
            </a:r>
            <a:r>
              <a:rPr lang="ru-RU" b="1" dirty="0" err="1"/>
              <a:t>крові</a:t>
            </a:r>
            <a:r>
              <a:rPr lang="ru-RU" b="1" dirty="0"/>
              <a:t> з сечею (</a:t>
            </a:r>
            <a:r>
              <a:rPr lang="ru-RU" b="1" dirty="0" err="1"/>
              <a:t>сечовивідні</a:t>
            </a:r>
            <a:r>
              <a:rPr lang="ru-RU" b="1" dirty="0"/>
              <a:t> шляхи).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dirty="0" err="1">
                <a:solidFill>
                  <a:srgbClr val="FF0000"/>
                </a:solidFill>
              </a:rPr>
              <a:t>Метрорагія</a:t>
            </a:r>
            <a:r>
              <a:rPr lang="ru-RU" b="1" dirty="0"/>
              <a:t> — </a:t>
            </a:r>
            <a:r>
              <a:rPr lang="ru-RU" b="1" dirty="0" err="1"/>
              <a:t>маткова</a:t>
            </a:r>
            <a:r>
              <a:rPr lang="ru-RU" b="1" dirty="0"/>
              <a:t> </a:t>
            </a:r>
            <a:r>
              <a:rPr lang="ru-RU" b="1" dirty="0" err="1"/>
              <a:t>кровотеча</a:t>
            </a:r>
            <a:r>
              <a:rPr lang="ru-RU" b="1" dirty="0" smtClean="0"/>
              <a:t>.</a:t>
            </a:r>
          </a:p>
          <a:p>
            <a:pPr algn="just"/>
            <a:endParaRPr lang="uk-UA" sz="2400" b="1" dirty="0" smtClean="0">
              <a:solidFill>
                <a:srgbClr val="FF0000"/>
              </a:solidFill>
            </a:endParaRPr>
          </a:p>
          <a:p>
            <a:pPr algn="just"/>
            <a:r>
              <a:rPr lang="ru-RU" sz="2400" b="1" dirty="0" err="1">
                <a:solidFill>
                  <a:srgbClr val="FF0000"/>
                </a:solidFill>
              </a:rPr>
              <a:t>Крововиливи</a:t>
            </a:r>
            <a:r>
              <a:rPr lang="ru-RU" sz="2400" b="1" dirty="0">
                <a:solidFill>
                  <a:srgbClr val="FF0000"/>
                </a:solidFill>
              </a:rPr>
              <a:t> у </a:t>
            </a:r>
            <a:r>
              <a:rPr lang="ru-RU" sz="2400" b="1" dirty="0" err="1">
                <a:solidFill>
                  <a:srgbClr val="FF0000"/>
                </a:solidFill>
              </a:rPr>
              <a:t>тканини</a:t>
            </a:r>
            <a:r>
              <a:rPr lang="ru-RU" sz="2400" b="1" dirty="0">
                <a:solidFill>
                  <a:srgbClr val="FF0000"/>
                </a:solidFill>
              </a:rPr>
              <a:t> та </a:t>
            </a:r>
            <a:r>
              <a:rPr lang="ru-RU" sz="2400" b="1" dirty="0" err="1">
                <a:solidFill>
                  <a:srgbClr val="FF0000"/>
                </a:solidFill>
              </a:rPr>
              <a:t>формування</a:t>
            </a:r>
            <a:r>
              <a:rPr lang="ru-RU" sz="2400" b="1" dirty="0">
                <a:solidFill>
                  <a:srgbClr val="FF0000"/>
                </a:solidFill>
              </a:rPr>
              <a:t> гематом</a:t>
            </a:r>
          </a:p>
          <a:p>
            <a:pPr algn="just"/>
            <a:r>
              <a:rPr lang="ru-RU" b="1" dirty="0"/>
              <a:t>Коли кров </a:t>
            </a:r>
            <a:r>
              <a:rPr lang="ru-RU" b="1" dirty="0" err="1"/>
              <a:t>проникає</a:t>
            </a:r>
            <a:r>
              <a:rPr lang="ru-RU" b="1" dirty="0"/>
              <a:t> у </a:t>
            </a:r>
            <a:r>
              <a:rPr lang="ru-RU" b="1" dirty="0" err="1"/>
              <a:t>міжтканинні</a:t>
            </a:r>
            <a:r>
              <a:rPr lang="ru-RU" b="1" dirty="0"/>
              <a:t> </a:t>
            </a:r>
            <a:r>
              <a:rPr lang="ru-RU" b="1" dirty="0" err="1"/>
              <a:t>простори</a:t>
            </a:r>
            <a:r>
              <a:rPr lang="ru-RU" b="1" dirty="0"/>
              <a:t>, вона </a:t>
            </a:r>
            <a:r>
              <a:rPr lang="ru-RU" b="1" dirty="0" err="1"/>
              <a:t>інфільтрує</a:t>
            </a:r>
            <a:r>
              <a:rPr lang="ru-RU" b="1" dirty="0"/>
              <a:t> </a:t>
            </a:r>
            <a:r>
              <a:rPr lang="ru-RU" b="1" dirty="0" err="1"/>
              <a:t>їх</a:t>
            </a:r>
            <a:r>
              <a:rPr lang="ru-RU" b="1" dirty="0"/>
              <a:t> </a:t>
            </a:r>
            <a:r>
              <a:rPr lang="ru-RU" b="1" dirty="0" err="1"/>
              <a:t>або</a:t>
            </a:r>
            <a:r>
              <a:rPr lang="ru-RU" b="1" dirty="0"/>
              <a:t> </a:t>
            </a:r>
            <a:r>
              <a:rPr lang="ru-RU" b="1" dirty="0" err="1"/>
              <a:t>розшаровує</a:t>
            </a:r>
            <a:r>
              <a:rPr lang="ru-RU" b="1" dirty="0"/>
              <a:t>.</a:t>
            </a:r>
          </a:p>
          <a:p>
            <a:pPr algn="just"/>
            <a:r>
              <a:rPr lang="ru-RU" b="1" dirty="0">
                <a:solidFill>
                  <a:srgbClr val="FF0000"/>
                </a:solidFill>
              </a:rPr>
              <a:t>Гематома</a:t>
            </a:r>
            <a:r>
              <a:rPr lang="ru-RU" b="1" dirty="0"/>
              <a:t> — </a:t>
            </a:r>
            <a:r>
              <a:rPr lang="ru-RU" b="1" dirty="0" err="1"/>
              <a:t>це</a:t>
            </a:r>
            <a:r>
              <a:rPr lang="ru-RU" b="1" dirty="0"/>
              <a:t> </a:t>
            </a:r>
            <a:r>
              <a:rPr lang="ru-RU" b="1" dirty="0" err="1"/>
              <a:t>обмежена</a:t>
            </a:r>
            <a:r>
              <a:rPr lang="ru-RU" b="1" dirty="0"/>
              <a:t> </a:t>
            </a:r>
            <a:r>
              <a:rPr lang="ru-RU" b="1" dirty="0" err="1"/>
              <a:t>порожнина</a:t>
            </a:r>
            <a:r>
              <a:rPr lang="ru-RU" b="1" dirty="0"/>
              <a:t> в тканинах, </a:t>
            </a:r>
            <a:r>
              <a:rPr lang="ru-RU" b="1" dirty="0" err="1"/>
              <a:t>наповнена</a:t>
            </a:r>
            <a:r>
              <a:rPr lang="ru-RU" b="1" dirty="0"/>
              <a:t> </a:t>
            </a:r>
            <a:r>
              <a:rPr lang="ru-RU" b="1" dirty="0" err="1"/>
              <a:t>кров'ю</a:t>
            </a:r>
            <a:r>
              <a:rPr lang="ru-RU" b="1" dirty="0"/>
              <a:t>. </a:t>
            </a:r>
            <a:r>
              <a:rPr lang="ru-RU" b="1" dirty="0" err="1"/>
              <a:t>Її</a:t>
            </a:r>
            <a:r>
              <a:rPr lang="ru-RU" b="1" dirty="0"/>
              <a:t> </a:t>
            </a:r>
            <a:r>
              <a:rPr lang="ru-RU" b="1" dirty="0" err="1"/>
              <a:t>розмір</a:t>
            </a:r>
            <a:r>
              <a:rPr lang="ru-RU" b="1" dirty="0"/>
              <a:t> </a:t>
            </a:r>
            <a:r>
              <a:rPr lang="ru-RU" b="1" dirty="0" err="1"/>
              <a:t>залежить</a:t>
            </a:r>
            <a:r>
              <a:rPr lang="ru-RU" b="1" dirty="0"/>
              <a:t> </a:t>
            </a:r>
            <a:r>
              <a:rPr lang="ru-RU" b="1" dirty="0" err="1"/>
              <a:t>від</a:t>
            </a:r>
            <a:r>
              <a:rPr lang="ru-RU" b="1" dirty="0"/>
              <a:t> </a:t>
            </a:r>
            <a:r>
              <a:rPr lang="ru-RU" b="1" dirty="0" err="1"/>
              <a:t>діаметра</a:t>
            </a:r>
            <a:r>
              <a:rPr lang="ru-RU" b="1" dirty="0"/>
              <a:t> </a:t>
            </a:r>
            <a:r>
              <a:rPr lang="ru-RU" b="1" dirty="0" err="1"/>
              <a:t>ушкодженої</a:t>
            </a:r>
            <a:r>
              <a:rPr lang="ru-RU" b="1" dirty="0"/>
              <a:t> </a:t>
            </a:r>
            <a:r>
              <a:rPr lang="ru-RU" b="1" dirty="0" err="1"/>
              <a:t>судини</a:t>
            </a:r>
            <a:r>
              <a:rPr lang="ru-RU" b="1" dirty="0"/>
              <a:t>, </a:t>
            </a:r>
            <a:r>
              <a:rPr lang="ru-RU" b="1" dirty="0" err="1"/>
              <a:t>кров’яного</a:t>
            </a:r>
            <a:r>
              <a:rPr lang="ru-RU" b="1" dirty="0"/>
              <a:t> </a:t>
            </a:r>
            <a:r>
              <a:rPr lang="ru-RU" b="1" dirty="0" err="1"/>
              <a:t>тиску</a:t>
            </a:r>
            <a:r>
              <a:rPr lang="ru-RU" b="1" dirty="0"/>
              <a:t> та </a:t>
            </a:r>
            <a:r>
              <a:rPr lang="ru-RU" b="1" dirty="0" err="1"/>
              <a:t>еластичності</a:t>
            </a:r>
            <a:r>
              <a:rPr lang="ru-RU" b="1" dirty="0"/>
              <a:t> </a:t>
            </a:r>
            <a:r>
              <a:rPr lang="ru-RU" b="1" dirty="0" err="1"/>
              <a:t>навколишніх</a:t>
            </a:r>
            <a:r>
              <a:rPr lang="ru-RU" b="1" dirty="0"/>
              <a:t> тканин.</a:t>
            </a:r>
          </a:p>
          <a:p>
            <a:pPr algn="just"/>
            <a:r>
              <a:rPr lang="ru-RU" b="1" dirty="0" err="1">
                <a:solidFill>
                  <a:srgbClr val="FF0000"/>
                </a:solidFill>
              </a:rPr>
              <a:t>Можливі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наслідки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гематоми</a:t>
            </a:r>
            <a:r>
              <a:rPr lang="ru-RU" b="1" dirty="0">
                <a:solidFill>
                  <a:srgbClr val="FF0000"/>
                </a:solidFill>
              </a:rPr>
              <a:t>: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b="1" dirty="0" err="1">
                <a:solidFill>
                  <a:srgbClr val="7030A0"/>
                </a:solidFill>
              </a:rPr>
              <a:t>Розсмоктування</a:t>
            </a:r>
            <a:r>
              <a:rPr lang="ru-RU" b="1" dirty="0"/>
              <a:t>: </a:t>
            </a:r>
            <a:r>
              <a:rPr lang="ru-RU" b="1" dirty="0" err="1"/>
              <a:t>якщо</a:t>
            </a:r>
            <a:r>
              <a:rPr lang="ru-RU" b="1" dirty="0"/>
              <a:t> дефект </a:t>
            </a:r>
            <a:r>
              <a:rPr lang="ru-RU" b="1" dirty="0" err="1"/>
              <a:t>судини</a:t>
            </a:r>
            <a:r>
              <a:rPr lang="ru-RU" b="1" dirty="0"/>
              <a:t> </a:t>
            </a:r>
            <a:r>
              <a:rPr lang="ru-RU" b="1" dirty="0" err="1"/>
              <a:t>закрився</a:t>
            </a:r>
            <a:r>
              <a:rPr lang="ru-RU" b="1" dirty="0"/>
              <a:t> тромбом, а </a:t>
            </a:r>
            <a:r>
              <a:rPr lang="ru-RU" b="1" dirty="0" err="1"/>
              <a:t>організм</a:t>
            </a:r>
            <a:r>
              <a:rPr lang="ru-RU" b="1" dirty="0"/>
              <a:t> </a:t>
            </a:r>
            <a:r>
              <a:rPr lang="ru-RU" b="1" dirty="0" err="1"/>
              <a:t>здатен</a:t>
            </a:r>
            <a:r>
              <a:rPr lang="ru-RU" b="1" dirty="0"/>
              <a:t> </a:t>
            </a:r>
            <a:r>
              <a:rPr lang="ru-RU" b="1" dirty="0" err="1"/>
              <a:t>утилізувати</a:t>
            </a:r>
            <a:r>
              <a:rPr lang="ru-RU" b="1" dirty="0"/>
              <a:t> </a:t>
            </a:r>
            <a:r>
              <a:rPr lang="ru-RU" b="1" dirty="0" err="1"/>
              <a:t>вилиту</a:t>
            </a:r>
            <a:r>
              <a:rPr lang="ru-RU" b="1" dirty="0"/>
              <a:t> кров.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b="1" dirty="0" err="1">
                <a:solidFill>
                  <a:srgbClr val="7030A0"/>
                </a:solidFill>
              </a:rPr>
              <a:t>Організація</a:t>
            </a:r>
            <a:r>
              <a:rPr lang="ru-RU" b="1" dirty="0">
                <a:solidFill>
                  <a:srgbClr val="7030A0"/>
                </a:solidFill>
              </a:rPr>
              <a:t> (</a:t>
            </a:r>
            <a:r>
              <a:rPr lang="ru-RU" b="1" dirty="0" err="1">
                <a:solidFill>
                  <a:srgbClr val="7030A0"/>
                </a:solidFill>
              </a:rPr>
              <a:t>кіста</a:t>
            </a:r>
            <a:r>
              <a:rPr lang="ru-RU" b="1" dirty="0">
                <a:solidFill>
                  <a:srgbClr val="7030A0"/>
                </a:solidFill>
              </a:rPr>
              <a:t>): </a:t>
            </a:r>
            <a:r>
              <a:rPr lang="ru-RU" b="1" dirty="0" err="1"/>
              <a:t>утворення</a:t>
            </a:r>
            <a:r>
              <a:rPr lang="ru-RU" b="1" dirty="0"/>
              <a:t> </a:t>
            </a:r>
            <a:r>
              <a:rPr lang="ru-RU" b="1" dirty="0" err="1"/>
              <a:t>щільної</a:t>
            </a:r>
            <a:r>
              <a:rPr lang="ru-RU" b="1" dirty="0"/>
              <a:t> </a:t>
            </a:r>
            <a:r>
              <a:rPr lang="ru-RU" b="1" dirty="0" err="1"/>
              <a:t>капсули</a:t>
            </a:r>
            <a:r>
              <a:rPr lang="ru-RU" b="1" dirty="0"/>
              <a:t> </a:t>
            </a:r>
            <a:r>
              <a:rPr lang="ru-RU" b="1" dirty="0" err="1"/>
              <a:t>навколо</a:t>
            </a:r>
            <a:r>
              <a:rPr lang="ru-RU" b="1" dirty="0"/>
              <a:t> </a:t>
            </a:r>
            <a:r>
              <a:rPr lang="ru-RU" b="1" dirty="0" err="1"/>
              <a:t>кров'яного</a:t>
            </a:r>
            <a:r>
              <a:rPr lang="ru-RU" b="1" dirty="0"/>
              <a:t> </a:t>
            </a:r>
            <a:r>
              <a:rPr lang="ru-RU" b="1" dirty="0" err="1"/>
              <a:t>згустку</a:t>
            </a:r>
            <a:r>
              <a:rPr lang="ru-RU" b="1" dirty="0"/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b="1" dirty="0" err="1">
                <a:solidFill>
                  <a:srgbClr val="7030A0"/>
                </a:solidFill>
              </a:rPr>
              <a:t>Нагноєння</a:t>
            </a:r>
            <a:r>
              <a:rPr lang="ru-RU" b="1" dirty="0">
                <a:solidFill>
                  <a:srgbClr val="7030A0"/>
                </a:solidFill>
              </a:rPr>
              <a:t>: </a:t>
            </a:r>
            <a:r>
              <a:rPr lang="ru-RU" b="1" dirty="0"/>
              <a:t>при </a:t>
            </a:r>
            <a:r>
              <a:rPr lang="ru-RU" b="1" dirty="0" err="1"/>
              <a:t>попаданні</a:t>
            </a:r>
            <a:r>
              <a:rPr lang="ru-RU" b="1" dirty="0"/>
              <a:t> </a:t>
            </a:r>
            <a:r>
              <a:rPr lang="ru-RU" b="1" dirty="0" err="1"/>
              <a:t>інфекції</a:t>
            </a:r>
            <a:r>
              <a:rPr lang="ru-RU" b="1" dirty="0"/>
              <a:t> гематома </a:t>
            </a:r>
            <a:r>
              <a:rPr lang="ru-RU" b="1" dirty="0" err="1"/>
              <a:t>перетворюється</a:t>
            </a:r>
            <a:r>
              <a:rPr lang="ru-RU" b="1" dirty="0"/>
              <a:t> на </a:t>
            </a:r>
            <a:r>
              <a:rPr lang="ru-RU" b="1" dirty="0" err="1">
                <a:solidFill>
                  <a:srgbClr val="7030A0"/>
                </a:solidFill>
              </a:rPr>
              <a:t>абсцес</a:t>
            </a:r>
            <a:r>
              <a:rPr lang="ru-RU" b="1" dirty="0"/>
              <a:t> (</a:t>
            </a:r>
            <a:r>
              <a:rPr lang="ru-RU" b="1" dirty="0" err="1"/>
              <a:t>обмежене</a:t>
            </a:r>
            <a:r>
              <a:rPr lang="ru-RU" b="1" dirty="0"/>
              <a:t> </a:t>
            </a:r>
            <a:r>
              <a:rPr lang="ru-RU" b="1" dirty="0" err="1"/>
              <a:t>гнійне</a:t>
            </a:r>
            <a:r>
              <a:rPr lang="ru-RU" b="1" dirty="0"/>
              <a:t> </a:t>
            </a:r>
            <a:r>
              <a:rPr lang="ru-RU" b="1" dirty="0" err="1"/>
              <a:t>запалення</a:t>
            </a:r>
            <a:r>
              <a:rPr lang="ru-RU" b="1" dirty="0"/>
              <a:t>).</a:t>
            </a:r>
          </a:p>
          <a:p>
            <a:pPr algn="just"/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6525858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4777" y="167271"/>
            <a:ext cx="78303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Класифікація</a:t>
            </a:r>
            <a:r>
              <a:rPr 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крововтрати</a:t>
            </a:r>
            <a:r>
              <a:rPr 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(А.Г. Брюсов,1998р.)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4562" t="24076" r="23868" b="7967"/>
          <a:stretch/>
        </p:blipFill>
        <p:spPr>
          <a:xfrm>
            <a:off x="502275" y="654694"/>
            <a:ext cx="8372856" cy="620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2669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36658" y="192041"/>
            <a:ext cx="48903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Ступені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тяжкості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кровотеч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2482" t="28125" r="24462" b="12368"/>
          <a:stretch/>
        </p:blipFill>
        <p:spPr>
          <a:xfrm>
            <a:off x="785611" y="715261"/>
            <a:ext cx="7392473" cy="458473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11369" y="5451609"/>
            <a:ext cx="83326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Головна </a:t>
            </a:r>
            <a:r>
              <a:rPr lang="ru-RU" b="1" dirty="0" err="1"/>
              <a:t>небезпека</a:t>
            </a:r>
            <a:r>
              <a:rPr lang="ru-RU" b="1" dirty="0"/>
              <a:t> </a:t>
            </a:r>
            <a:r>
              <a:rPr lang="ru-RU" b="1" dirty="0" err="1"/>
              <a:t>кровотечі</a:t>
            </a:r>
            <a:r>
              <a:rPr lang="ru-RU" b="1" dirty="0"/>
              <a:t> </a:t>
            </a:r>
            <a:r>
              <a:rPr lang="ru-RU" b="1" dirty="0" err="1"/>
              <a:t>пов’язана</a:t>
            </a:r>
            <a:r>
              <a:rPr lang="ru-RU" b="1" dirty="0"/>
              <a:t> з </a:t>
            </a:r>
            <a:r>
              <a:rPr lang="ru-RU" b="1" dirty="0" err="1"/>
              <a:t>гострим</a:t>
            </a:r>
            <a:r>
              <a:rPr lang="ru-RU" b="1" dirty="0"/>
              <a:t> </a:t>
            </a:r>
            <a:r>
              <a:rPr lang="ru-RU" b="1" dirty="0" err="1"/>
              <a:t>недостатнім</a:t>
            </a:r>
            <a:endParaRPr lang="ru-RU" b="1" dirty="0"/>
          </a:p>
          <a:p>
            <a:pPr algn="just"/>
            <a:r>
              <a:rPr lang="ru-RU" b="1" dirty="0" err="1"/>
              <a:t>кровопостачанням</a:t>
            </a:r>
            <a:r>
              <a:rPr lang="ru-RU" b="1" dirty="0"/>
              <a:t> тканин — головного </a:t>
            </a:r>
            <a:r>
              <a:rPr lang="ru-RU" b="1" dirty="0" err="1"/>
              <a:t>мозку</a:t>
            </a:r>
            <a:r>
              <a:rPr lang="ru-RU" b="1" dirty="0"/>
              <a:t>, </a:t>
            </a:r>
            <a:r>
              <a:rPr lang="ru-RU" b="1" dirty="0" err="1"/>
              <a:t>серця</a:t>
            </a:r>
            <a:r>
              <a:rPr lang="ru-RU" b="1" dirty="0"/>
              <a:t> та </a:t>
            </a:r>
            <a:r>
              <a:rPr lang="ru-RU" b="1" dirty="0" err="1"/>
              <a:t>легень</a:t>
            </a:r>
            <a:r>
              <a:rPr lang="ru-RU" b="1" dirty="0"/>
              <a:t>.</a:t>
            </a:r>
          </a:p>
          <a:p>
            <a:pPr algn="just"/>
            <a:r>
              <a:rPr lang="ru-RU" b="1" dirty="0" err="1"/>
              <a:t>Швидка</a:t>
            </a:r>
            <a:r>
              <a:rPr lang="ru-RU" b="1" dirty="0"/>
              <a:t> </a:t>
            </a:r>
            <a:r>
              <a:rPr lang="ru-RU" b="1" dirty="0" err="1"/>
              <a:t>втрата</a:t>
            </a:r>
            <a:r>
              <a:rPr lang="ru-RU" b="1" dirty="0"/>
              <a:t> одного-</a:t>
            </a:r>
            <a:r>
              <a:rPr lang="ru-RU" b="1" dirty="0" err="1"/>
              <a:t>двох</a:t>
            </a:r>
            <a:r>
              <a:rPr lang="ru-RU" b="1" dirty="0"/>
              <a:t> </a:t>
            </a:r>
            <a:r>
              <a:rPr lang="ru-RU" b="1" dirty="0" err="1"/>
              <a:t>літрів</a:t>
            </a:r>
            <a:r>
              <a:rPr lang="ru-RU" b="1" dirty="0"/>
              <a:t> </a:t>
            </a:r>
            <a:r>
              <a:rPr lang="ru-RU" b="1" dirty="0" err="1"/>
              <a:t>крові</a:t>
            </a:r>
            <a:r>
              <a:rPr lang="ru-RU" b="1" dirty="0"/>
              <a:t>, особливо при тяжких</a:t>
            </a:r>
          </a:p>
          <a:p>
            <a:pPr algn="just"/>
            <a:r>
              <a:rPr lang="ru-RU" b="1" dirty="0" err="1"/>
              <a:t>комбінованих</a:t>
            </a:r>
            <a:r>
              <a:rPr lang="ru-RU" b="1" dirty="0"/>
              <a:t> </a:t>
            </a:r>
            <a:r>
              <a:rPr lang="ru-RU" b="1" dirty="0" err="1"/>
              <a:t>ураженнях</a:t>
            </a:r>
            <a:r>
              <a:rPr lang="ru-RU" b="1" dirty="0"/>
              <a:t>, </a:t>
            </a:r>
            <a:r>
              <a:rPr lang="ru-RU" b="1" dirty="0" err="1"/>
              <a:t>може</a:t>
            </a:r>
            <a:r>
              <a:rPr lang="ru-RU" b="1" dirty="0"/>
              <a:t> </a:t>
            </a:r>
            <a:r>
              <a:rPr lang="ru-RU" b="1" dirty="0" err="1"/>
              <a:t>призвести</a:t>
            </a:r>
            <a:r>
              <a:rPr lang="ru-RU" b="1" dirty="0"/>
              <a:t> до </a:t>
            </a:r>
            <a:r>
              <a:rPr lang="ru-RU" b="1" dirty="0" err="1"/>
              <a:t>смерті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47429268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69325" y="278820"/>
            <a:ext cx="715421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err="1">
                <a:solidFill>
                  <a:srgbClr val="7030A0"/>
                </a:solidFill>
              </a:rPr>
              <a:t>Класифікація</a:t>
            </a:r>
            <a:r>
              <a:rPr lang="ru-RU" sz="2800" b="1" i="1" dirty="0">
                <a:solidFill>
                  <a:srgbClr val="7030A0"/>
                </a:solidFill>
              </a:rPr>
              <a:t> </a:t>
            </a:r>
            <a:r>
              <a:rPr lang="ru-RU" sz="2800" b="1" i="1" dirty="0" err="1">
                <a:solidFill>
                  <a:srgbClr val="7030A0"/>
                </a:solidFill>
              </a:rPr>
              <a:t>геморагічного</a:t>
            </a:r>
            <a:r>
              <a:rPr lang="ru-RU" sz="2800" b="1" i="1" dirty="0">
                <a:solidFill>
                  <a:srgbClr val="7030A0"/>
                </a:solidFill>
              </a:rPr>
              <a:t> шоку за </a:t>
            </a:r>
            <a:r>
              <a:rPr lang="ru-RU" sz="2800" b="1" i="1" dirty="0" err="1">
                <a:solidFill>
                  <a:srgbClr val="7030A0"/>
                </a:solidFill>
              </a:rPr>
              <a:t>клінічним</a:t>
            </a:r>
            <a:r>
              <a:rPr lang="ru-RU" sz="2800" b="1" i="1" dirty="0">
                <a:solidFill>
                  <a:srgbClr val="7030A0"/>
                </a:solidFill>
              </a:rPr>
              <a:t> </a:t>
            </a:r>
            <a:r>
              <a:rPr lang="ru-RU" sz="2800" b="1" i="1" dirty="0" err="1">
                <a:solidFill>
                  <a:srgbClr val="7030A0"/>
                </a:solidFill>
              </a:rPr>
              <a:t>перебігом</a:t>
            </a:r>
            <a:r>
              <a:rPr lang="ru-RU" sz="2800" b="1" i="1" dirty="0">
                <a:solidFill>
                  <a:srgbClr val="7030A0"/>
                </a:solidFill>
              </a:rPr>
              <a:t>  та </a:t>
            </a:r>
            <a:r>
              <a:rPr lang="ru-RU" sz="2800" b="1" i="1" dirty="0" err="1">
                <a:solidFill>
                  <a:srgbClr val="7030A0"/>
                </a:solidFill>
              </a:rPr>
              <a:t>ступенем</a:t>
            </a:r>
            <a:r>
              <a:rPr lang="ru-RU" sz="2800" b="1" i="1" dirty="0">
                <a:solidFill>
                  <a:srgbClr val="7030A0"/>
                </a:solidFill>
              </a:rPr>
              <a:t> </a:t>
            </a:r>
            <a:r>
              <a:rPr lang="ru-RU" sz="2800" b="1" i="1" dirty="0" err="1">
                <a:solidFill>
                  <a:srgbClr val="7030A0"/>
                </a:solidFill>
              </a:rPr>
              <a:t>тяжкості</a:t>
            </a:r>
            <a:r>
              <a:rPr lang="ru-RU" sz="2800" dirty="0">
                <a:solidFill>
                  <a:srgbClr val="7030A0"/>
                </a:solidFill>
              </a:rPr>
              <a:t> (</a:t>
            </a:r>
            <a:r>
              <a:rPr lang="ru-RU" sz="2800" dirty="0" err="1">
                <a:solidFill>
                  <a:srgbClr val="7030A0"/>
                </a:solidFill>
              </a:rPr>
              <a:t>Чепкий</a:t>
            </a:r>
            <a:r>
              <a:rPr lang="ru-RU" sz="2800" dirty="0">
                <a:solidFill>
                  <a:srgbClr val="7030A0"/>
                </a:solidFill>
              </a:rPr>
              <a:t> Л.П. та </a:t>
            </a:r>
            <a:r>
              <a:rPr lang="ru-RU" sz="2800" dirty="0" err="1">
                <a:solidFill>
                  <a:srgbClr val="7030A0"/>
                </a:solidFill>
              </a:rPr>
              <a:t>співавт</a:t>
            </a:r>
            <a:r>
              <a:rPr lang="ru-RU" sz="2800" dirty="0">
                <a:solidFill>
                  <a:srgbClr val="7030A0"/>
                </a:solidFill>
              </a:rPr>
              <a:t>., 2003).</a:t>
            </a:r>
            <a:endParaRPr lang="ru-RU" sz="3600" dirty="0">
              <a:solidFill>
                <a:srgbClr val="7030A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397468" y="2222219"/>
          <a:ext cx="8218498" cy="3135390"/>
        </p:xfrm>
        <a:graphic>
          <a:graphicData uri="http://schemas.openxmlformats.org/drawingml/2006/table">
            <a:tbl>
              <a:tblPr/>
              <a:tblGrid>
                <a:gridCol w="1413432">
                  <a:extLst>
                    <a:ext uri="{9D8B030D-6E8A-4147-A177-3AD203B41FA5}">
                      <a16:colId xmlns:a16="http://schemas.microsoft.com/office/drawing/2014/main" val="721445034"/>
                    </a:ext>
                  </a:extLst>
                </a:gridCol>
                <a:gridCol w="3110808">
                  <a:extLst>
                    <a:ext uri="{9D8B030D-6E8A-4147-A177-3AD203B41FA5}">
                      <a16:colId xmlns:a16="http://schemas.microsoft.com/office/drawing/2014/main" val="2798390547"/>
                    </a:ext>
                  </a:extLst>
                </a:gridCol>
                <a:gridCol w="1764535">
                  <a:extLst>
                    <a:ext uri="{9D8B030D-6E8A-4147-A177-3AD203B41FA5}">
                      <a16:colId xmlns:a16="http://schemas.microsoft.com/office/drawing/2014/main" val="1393666798"/>
                    </a:ext>
                  </a:extLst>
                </a:gridCol>
                <a:gridCol w="1929723">
                  <a:extLst>
                    <a:ext uri="{9D8B030D-6E8A-4147-A177-3AD203B41FA5}">
                      <a16:colId xmlns:a16="http://schemas.microsoft.com/office/drawing/2014/main" val="3410376710"/>
                    </a:ext>
                  </a:extLst>
                </a:gridCol>
              </a:tblGrid>
              <a:tr h="599908">
                <a:tc rowSpan="2">
                  <a:txBody>
                    <a:bodyPr/>
                    <a:lstStyle/>
                    <a:p>
                      <a:pPr algn="ctr"/>
                      <a:r>
                        <a:rPr lang="ru-RU" sz="2400" b="1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Ступінь</a:t>
                      </a:r>
                      <a:r>
                        <a:rPr lang="ru-RU" sz="24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ru-RU" sz="2400" b="1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тяжкості</a:t>
                      </a:r>
                      <a:r>
                        <a:rPr lang="ru-RU" sz="24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шоку</a:t>
                      </a:r>
                    </a:p>
                  </a:txBody>
                  <a:tcPr marL="9525" marR="9525" marT="9525" marB="95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2400" b="1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Стадія</a:t>
                      </a:r>
                      <a:r>
                        <a:rPr lang="ru-RU" sz="24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шоку</a:t>
                      </a:r>
                    </a:p>
                  </a:txBody>
                  <a:tcPr marL="9525" marR="9525" marT="9525" marB="95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b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Об'єм крововтрати </a:t>
                      </a:r>
                    </a:p>
                  </a:txBody>
                  <a:tcPr marL="9525" marR="9525" marT="9525" marB="95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6136483"/>
                  </a:ext>
                </a:extLst>
              </a:tr>
              <a:tr h="7181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% ОЦК</a:t>
                      </a:r>
                    </a:p>
                  </a:txBody>
                  <a:tcPr marL="9525" marR="9525" marT="9525" marB="95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% </a:t>
                      </a:r>
                      <a:r>
                        <a:rPr lang="ru-RU" sz="2400" b="1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маси</a:t>
                      </a:r>
                      <a:r>
                        <a:rPr lang="ru-RU" sz="24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ru-RU" sz="2400" b="1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тіла</a:t>
                      </a:r>
                      <a:endParaRPr lang="ru-RU" sz="24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3313454"/>
                  </a:ext>
                </a:extLst>
              </a:tr>
              <a:tr h="454339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marL="9525" marR="9525" marT="9525" marB="95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Компенсований</a:t>
                      </a:r>
                    </a:p>
                  </a:txBody>
                  <a:tcPr marL="9525" marR="9525" marT="9525" marB="95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15 - 20</a:t>
                      </a:r>
                    </a:p>
                  </a:txBody>
                  <a:tcPr marL="9525" marR="9525" marT="9525" marB="95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0,8 - 1,2</a:t>
                      </a:r>
                    </a:p>
                  </a:txBody>
                  <a:tcPr marL="9525" marR="9525" marT="9525" marB="95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9077750"/>
                  </a:ext>
                </a:extLst>
              </a:tr>
              <a:tr h="454339">
                <a:tc>
                  <a:txBody>
                    <a:bodyPr/>
                    <a:lstStyle/>
                    <a:p>
                      <a:pPr algn="ctr"/>
                      <a:r>
                        <a:rPr lang="ru-RU" sz="2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marL="9525" marR="9525" marT="9525" marB="95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Субкомпенсований</a:t>
                      </a:r>
                      <a:endParaRPr lang="ru-RU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21 - 30</a:t>
                      </a:r>
                    </a:p>
                  </a:txBody>
                  <a:tcPr marL="9525" marR="9525" marT="9525" marB="95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1,3 - 1,8</a:t>
                      </a:r>
                    </a:p>
                  </a:txBody>
                  <a:tcPr marL="9525" marR="9525" marT="9525" marB="95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0209917"/>
                  </a:ext>
                </a:extLst>
              </a:tr>
              <a:tr h="454339">
                <a:tc>
                  <a:txBody>
                    <a:bodyPr/>
                    <a:lstStyle/>
                    <a:p>
                      <a:pPr algn="ctr"/>
                      <a:r>
                        <a:rPr lang="ru-RU" sz="2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</a:p>
                  </a:txBody>
                  <a:tcPr marL="9525" marR="9525" marT="9525" marB="95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Декомпенсований</a:t>
                      </a:r>
                    </a:p>
                  </a:txBody>
                  <a:tcPr marL="9525" marR="9525" marT="9525" marB="95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31 - 40</a:t>
                      </a:r>
                    </a:p>
                  </a:txBody>
                  <a:tcPr marL="9525" marR="9525" marT="9525" marB="95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1,9 - 2,4</a:t>
                      </a:r>
                    </a:p>
                  </a:txBody>
                  <a:tcPr marL="9525" marR="9525" marT="9525" marB="95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095653"/>
                  </a:ext>
                </a:extLst>
              </a:tr>
              <a:tr h="454339">
                <a:tc>
                  <a:txBody>
                    <a:bodyPr/>
                    <a:lstStyle/>
                    <a:p>
                      <a:pPr algn="ctr"/>
                      <a:r>
                        <a:rPr lang="ru-RU" sz="2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</a:p>
                  </a:txBody>
                  <a:tcPr marL="9525" marR="9525" marT="9525" marB="95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Необоротний</a:t>
                      </a:r>
                    </a:p>
                  </a:txBody>
                  <a:tcPr marL="9525" marR="9525" marT="9525" marB="95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&gt; 40</a:t>
                      </a:r>
                    </a:p>
                  </a:txBody>
                  <a:tcPr marL="9525" marR="9525" marT="9525" marB="95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&gt; 2,4</a:t>
                      </a:r>
                    </a:p>
                  </a:txBody>
                  <a:tcPr marL="9525" marR="9525" marT="9525" marB="95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29092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92445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0760" y="262503"/>
            <a:ext cx="64699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err="1">
                <a:solidFill>
                  <a:srgbClr val="7030A0"/>
                </a:solidFill>
                <a:latin typeface="Arial" panose="020B0604020202020204" pitchFamily="34" charset="0"/>
              </a:rPr>
              <a:t>Критерії</a:t>
            </a:r>
            <a:r>
              <a:rPr lang="ru-RU" sz="2400" b="1" i="1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ru-RU" sz="2400" b="1" i="1" dirty="0" err="1">
                <a:solidFill>
                  <a:srgbClr val="7030A0"/>
                </a:solidFill>
                <a:latin typeface="Arial" panose="020B0604020202020204" pitchFamily="34" charset="0"/>
              </a:rPr>
              <a:t>тяжкості</a:t>
            </a:r>
            <a:r>
              <a:rPr lang="ru-RU" sz="2400" b="1" i="1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ru-RU" sz="2400" b="1" i="1" dirty="0" err="1">
                <a:solidFill>
                  <a:srgbClr val="7030A0"/>
                </a:solidFill>
                <a:latin typeface="Arial" panose="020B0604020202020204" pitchFamily="34" charset="0"/>
              </a:rPr>
              <a:t>геморагічного</a:t>
            </a:r>
            <a:r>
              <a:rPr lang="ru-RU" sz="2400" b="1" i="1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ru-RU" sz="2400" b="1" i="1" dirty="0" smtClean="0">
                <a:solidFill>
                  <a:srgbClr val="7030A0"/>
                </a:solidFill>
                <a:latin typeface="Arial" panose="020B0604020202020204" pitchFamily="34" charset="0"/>
              </a:rPr>
              <a:t>шоку</a:t>
            </a:r>
            <a:endParaRPr lang="ru-RU" sz="2400" dirty="0">
              <a:solidFill>
                <a:srgbClr val="7030A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581891" y="840078"/>
          <a:ext cx="7982561" cy="5290265"/>
        </p:xfrm>
        <a:graphic>
          <a:graphicData uri="http://schemas.openxmlformats.org/drawingml/2006/table">
            <a:tbl>
              <a:tblPr/>
              <a:tblGrid>
                <a:gridCol w="2242834">
                  <a:extLst>
                    <a:ext uri="{9D8B030D-6E8A-4147-A177-3AD203B41FA5}">
                      <a16:colId xmlns:a16="http://schemas.microsoft.com/office/drawing/2014/main" val="3169218667"/>
                    </a:ext>
                  </a:extLst>
                </a:gridCol>
                <a:gridCol w="771728">
                  <a:extLst>
                    <a:ext uri="{9D8B030D-6E8A-4147-A177-3AD203B41FA5}">
                      <a16:colId xmlns:a16="http://schemas.microsoft.com/office/drawing/2014/main" val="3750161825"/>
                    </a:ext>
                  </a:extLst>
                </a:gridCol>
                <a:gridCol w="880252">
                  <a:extLst>
                    <a:ext uri="{9D8B030D-6E8A-4147-A177-3AD203B41FA5}">
                      <a16:colId xmlns:a16="http://schemas.microsoft.com/office/drawing/2014/main" val="1869681242"/>
                    </a:ext>
                  </a:extLst>
                </a:gridCol>
                <a:gridCol w="1000835">
                  <a:extLst>
                    <a:ext uri="{9D8B030D-6E8A-4147-A177-3AD203B41FA5}">
                      <a16:colId xmlns:a16="http://schemas.microsoft.com/office/drawing/2014/main" val="1430403253"/>
                    </a:ext>
                  </a:extLst>
                </a:gridCol>
                <a:gridCol w="1350524">
                  <a:extLst>
                    <a:ext uri="{9D8B030D-6E8A-4147-A177-3AD203B41FA5}">
                      <a16:colId xmlns:a16="http://schemas.microsoft.com/office/drawing/2014/main" val="4209226953"/>
                    </a:ext>
                  </a:extLst>
                </a:gridCol>
                <a:gridCol w="1736388">
                  <a:extLst>
                    <a:ext uri="{9D8B030D-6E8A-4147-A177-3AD203B41FA5}">
                      <a16:colId xmlns:a16="http://schemas.microsoft.com/office/drawing/2014/main" val="1706394511"/>
                    </a:ext>
                  </a:extLst>
                </a:gridCol>
              </a:tblGrid>
              <a:tr h="314434"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1" i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Показник</a:t>
                      </a:r>
                      <a:endParaRPr lang="ru-RU" sz="1600" b="1" i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3667" marR="3667" marT="3667" marB="366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ru-RU" sz="1600" b="1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Ступінь шоку</a:t>
                      </a:r>
                    </a:p>
                  </a:txBody>
                  <a:tcPr marL="3667" marR="3667" marT="3667" marB="366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9770293"/>
                  </a:ext>
                </a:extLst>
              </a:tr>
              <a:tr h="2527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marL="3667" marR="3667" marT="3667" marB="366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marL="3667" marR="3667" marT="3667" marB="366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marL="3667" marR="3667" marT="3667" marB="366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</a:p>
                  </a:txBody>
                  <a:tcPr marL="3667" marR="3667" marT="3667" marB="366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</a:p>
                  </a:txBody>
                  <a:tcPr marL="3667" marR="3667" marT="3667" marB="366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815462"/>
                  </a:ext>
                </a:extLst>
              </a:tr>
              <a:tr h="265967">
                <a:tc>
                  <a:txBody>
                    <a:bodyPr/>
                    <a:lstStyle/>
                    <a:p>
                      <a:pPr algn="just"/>
                      <a:r>
                        <a:rPr lang="ru-RU" sz="1400" b="1" dirty="0" err="1">
                          <a:effectLst/>
                        </a:rPr>
                        <a:t>Втрата</a:t>
                      </a:r>
                      <a:r>
                        <a:rPr lang="ru-RU" sz="1400" b="1" dirty="0">
                          <a:effectLst/>
                        </a:rPr>
                        <a:t> </a:t>
                      </a:r>
                      <a:r>
                        <a:rPr lang="ru-RU" sz="1400" b="1" dirty="0" err="1">
                          <a:effectLst/>
                        </a:rPr>
                        <a:t>крові</a:t>
                      </a:r>
                      <a:r>
                        <a:rPr lang="ru-RU" sz="1400" b="1" dirty="0">
                          <a:effectLst/>
                        </a:rPr>
                        <a:t> (мл)</a:t>
                      </a:r>
                    </a:p>
                  </a:txBody>
                  <a:tcPr marL="3667" marR="3667" marT="3667" marB="366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effectLst/>
                        </a:rPr>
                        <a:t>&lt; 750</a:t>
                      </a:r>
                    </a:p>
                  </a:txBody>
                  <a:tcPr marL="3667" marR="3667" marT="3667" marB="366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>
                          <a:effectLst/>
                        </a:rPr>
                        <a:t>750-1000</a:t>
                      </a:r>
                    </a:p>
                  </a:txBody>
                  <a:tcPr marL="3667" marR="3667" marT="3667" marB="366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>
                          <a:effectLst/>
                        </a:rPr>
                        <a:t>1000-1500</a:t>
                      </a:r>
                    </a:p>
                  </a:txBody>
                  <a:tcPr marL="3667" marR="3667" marT="3667" marB="366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>
                          <a:effectLst/>
                        </a:rPr>
                        <a:t>1500-2500</a:t>
                      </a:r>
                    </a:p>
                  </a:txBody>
                  <a:tcPr marL="3667" marR="3667" marT="3667" marB="366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>
                          <a:effectLst/>
                        </a:rPr>
                        <a:t>&gt; 2500</a:t>
                      </a:r>
                    </a:p>
                  </a:txBody>
                  <a:tcPr marL="3667" marR="3667" marT="3667" marB="366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5192957"/>
                  </a:ext>
                </a:extLst>
              </a:tr>
              <a:tr h="394487">
                <a:tc>
                  <a:txBody>
                    <a:bodyPr/>
                    <a:lstStyle/>
                    <a:p>
                      <a:pPr algn="just"/>
                      <a:r>
                        <a:rPr lang="ru-RU" sz="1400" b="1" dirty="0" err="1">
                          <a:effectLst/>
                        </a:rPr>
                        <a:t>Втрата</a:t>
                      </a:r>
                      <a:r>
                        <a:rPr lang="ru-RU" sz="1400" b="1" dirty="0">
                          <a:effectLst/>
                        </a:rPr>
                        <a:t> </a:t>
                      </a:r>
                      <a:r>
                        <a:rPr lang="ru-RU" sz="1400" b="1" dirty="0" err="1">
                          <a:effectLst/>
                        </a:rPr>
                        <a:t>крові</a:t>
                      </a:r>
                      <a:r>
                        <a:rPr lang="ru-RU" sz="1400" b="1" dirty="0">
                          <a:effectLst/>
                        </a:rPr>
                        <a:t>  (% ОЦК)</a:t>
                      </a:r>
                    </a:p>
                  </a:txBody>
                  <a:tcPr marL="3667" marR="3667" marT="3667" marB="366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>
                          <a:effectLst/>
                        </a:rPr>
                        <a:t>&lt; 15%</a:t>
                      </a:r>
                    </a:p>
                  </a:txBody>
                  <a:tcPr marL="3667" marR="3667" marT="3667" marB="366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>
                          <a:effectLst/>
                        </a:rPr>
                        <a:t>15 - 20%</a:t>
                      </a:r>
                    </a:p>
                  </a:txBody>
                  <a:tcPr marL="3667" marR="3667" marT="3667" marB="366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effectLst/>
                        </a:rPr>
                        <a:t>21 - 30%</a:t>
                      </a:r>
                    </a:p>
                  </a:txBody>
                  <a:tcPr marL="3667" marR="3667" marT="3667" marB="366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effectLst/>
                        </a:rPr>
                        <a:t>31 - 40%</a:t>
                      </a:r>
                    </a:p>
                  </a:txBody>
                  <a:tcPr marL="3667" marR="3667" marT="3667" marB="366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>
                          <a:effectLst/>
                        </a:rPr>
                        <a:t>&gt; 40%</a:t>
                      </a:r>
                    </a:p>
                  </a:txBody>
                  <a:tcPr marL="3667" marR="3667" marT="3667" marB="366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5730264"/>
                  </a:ext>
                </a:extLst>
              </a:tr>
              <a:tr h="265967">
                <a:tc>
                  <a:txBody>
                    <a:bodyPr/>
                    <a:lstStyle/>
                    <a:p>
                      <a:pPr algn="just"/>
                      <a:r>
                        <a:rPr lang="ru-RU" sz="1400" b="1" dirty="0">
                          <a:effectLst/>
                        </a:rPr>
                        <a:t>Пульс, уд/</a:t>
                      </a:r>
                      <a:r>
                        <a:rPr lang="ru-RU" sz="1400" b="1" dirty="0" err="1">
                          <a:effectLst/>
                        </a:rPr>
                        <a:t>хв</a:t>
                      </a:r>
                      <a:endParaRPr lang="ru-RU" sz="1400" b="1" dirty="0">
                        <a:effectLst/>
                      </a:endParaRPr>
                    </a:p>
                  </a:txBody>
                  <a:tcPr marL="3667" marR="3667" marT="3667" marB="366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>
                          <a:effectLst/>
                        </a:rPr>
                        <a:t>&lt; 100</a:t>
                      </a:r>
                    </a:p>
                  </a:txBody>
                  <a:tcPr marL="3667" marR="3667" marT="3667" marB="366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>
                          <a:effectLst/>
                        </a:rPr>
                        <a:t>100 - 110</a:t>
                      </a:r>
                    </a:p>
                  </a:txBody>
                  <a:tcPr marL="3667" marR="3667" marT="3667" marB="366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>
                          <a:effectLst/>
                        </a:rPr>
                        <a:t>110 - 120</a:t>
                      </a:r>
                    </a:p>
                  </a:txBody>
                  <a:tcPr marL="3667" marR="3667" marT="3667" marB="366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>
                          <a:effectLst/>
                        </a:rPr>
                        <a:t>120 - 140</a:t>
                      </a:r>
                    </a:p>
                  </a:txBody>
                  <a:tcPr marL="3667" marR="3667" marT="3667" marB="366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>
                          <a:effectLst/>
                        </a:rPr>
                        <a:t>&gt;140  або &lt; 40*</a:t>
                      </a:r>
                    </a:p>
                  </a:txBody>
                  <a:tcPr marL="3667" marR="3667" marT="3667" marB="366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7403146"/>
                  </a:ext>
                </a:extLst>
              </a:tr>
              <a:tr h="436773">
                <a:tc>
                  <a:txBody>
                    <a:bodyPr/>
                    <a:lstStyle/>
                    <a:p>
                      <a:pPr algn="just"/>
                      <a:r>
                        <a:rPr lang="ru-RU" sz="1400" b="1" dirty="0" err="1">
                          <a:effectLst/>
                        </a:rPr>
                        <a:t>Систолічний</a:t>
                      </a:r>
                      <a:r>
                        <a:rPr lang="ru-RU" sz="1400" b="1" dirty="0">
                          <a:effectLst/>
                        </a:rPr>
                        <a:t> АТ, </a:t>
                      </a:r>
                      <a:r>
                        <a:rPr lang="ru-RU" sz="1400" b="1" dirty="0" err="1">
                          <a:effectLst/>
                        </a:rPr>
                        <a:t>мм.рт.ст</a:t>
                      </a:r>
                      <a:endParaRPr lang="ru-RU" sz="1400" b="1" dirty="0">
                        <a:effectLst/>
                      </a:endParaRPr>
                    </a:p>
                  </a:txBody>
                  <a:tcPr marL="3667" marR="3667" marT="3667" marB="366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effectLst/>
                        </a:rPr>
                        <a:t>N</a:t>
                      </a:r>
                    </a:p>
                  </a:txBody>
                  <a:tcPr marL="3667" marR="3667" marT="3667" marB="366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>
                          <a:effectLst/>
                        </a:rPr>
                        <a:t>90 - 100</a:t>
                      </a:r>
                    </a:p>
                  </a:txBody>
                  <a:tcPr marL="3667" marR="3667" marT="3667" marB="366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>
                          <a:effectLst/>
                        </a:rPr>
                        <a:t>70 - 90</a:t>
                      </a:r>
                    </a:p>
                  </a:txBody>
                  <a:tcPr marL="3667" marR="3667" marT="3667" marB="366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>
                          <a:effectLst/>
                        </a:rPr>
                        <a:t>50 - 70</a:t>
                      </a:r>
                    </a:p>
                  </a:txBody>
                  <a:tcPr marL="3667" marR="3667" marT="3667" marB="366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>
                          <a:effectLst/>
                        </a:rPr>
                        <a:t>&lt; 50**</a:t>
                      </a:r>
                    </a:p>
                  </a:txBody>
                  <a:tcPr marL="3667" marR="3667" marT="3667" marB="366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8581392"/>
                  </a:ext>
                </a:extLst>
              </a:tr>
              <a:tr h="436773">
                <a:tc>
                  <a:txBody>
                    <a:bodyPr/>
                    <a:lstStyle/>
                    <a:p>
                      <a:pPr algn="just"/>
                      <a:r>
                        <a:rPr lang="ru-RU" sz="1400" b="1" dirty="0" err="1">
                          <a:effectLst/>
                        </a:rPr>
                        <a:t>Шоковий</a:t>
                      </a:r>
                      <a:r>
                        <a:rPr lang="ru-RU" sz="1400" b="1" dirty="0">
                          <a:effectLst/>
                        </a:rPr>
                        <a:t> </a:t>
                      </a:r>
                      <a:r>
                        <a:rPr lang="ru-RU" sz="1400" b="1" dirty="0" err="1">
                          <a:effectLst/>
                        </a:rPr>
                        <a:t>індекс</a:t>
                      </a:r>
                      <a:endParaRPr lang="ru-RU" sz="1400" b="1" dirty="0">
                        <a:effectLst/>
                      </a:endParaRPr>
                    </a:p>
                  </a:txBody>
                  <a:tcPr marL="3667" marR="3667" marT="3667" marB="366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>
                          <a:effectLst/>
                        </a:rPr>
                        <a:t>0,54 - 0,8</a:t>
                      </a:r>
                    </a:p>
                  </a:txBody>
                  <a:tcPr marL="3667" marR="3667" marT="3667" marB="366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>
                          <a:effectLst/>
                        </a:rPr>
                        <a:t>0,8 - 1</a:t>
                      </a:r>
                    </a:p>
                  </a:txBody>
                  <a:tcPr marL="3667" marR="3667" marT="3667" marB="366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>
                          <a:effectLst/>
                        </a:rPr>
                        <a:t>1 - 1,5</a:t>
                      </a:r>
                    </a:p>
                  </a:txBody>
                  <a:tcPr marL="3667" marR="3667" marT="3667" marB="366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>
                          <a:effectLst/>
                        </a:rPr>
                        <a:t>1,5 - 2</a:t>
                      </a:r>
                    </a:p>
                  </a:txBody>
                  <a:tcPr marL="3667" marR="3667" marT="3667" marB="366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>
                          <a:effectLst/>
                        </a:rPr>
                        <a:t>&gt; 2</a:t>
                      </a:r>
                    </a:p>
                  </a:txBody>
                  <a:tcPr marL="3667" marR="3667" marT="3667" marB="366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5529563"/>
                  </a:ext>
                </a:extLst>
              </a:tr>
              <a:tr h="265967">
                <a:tc>
                  <a:txBody>
                    <a:bodyPr/>
                    <a:lstStyle/>
                    <a:p>
                      <a:pPr algn="just"/>
                      <a:r>
                        <a:rPr lang="ru-RU" sz="1400" b="1" dirty="0">
                          <a:effectLst/>
                        </a:rPr>
                        <a:t>ЦВТ, </a:t>
                      </a:r>
                      <a:r>
                        <a:rPr lang="ru-RU" sz="1400" b="1" dirty="0" err="1">
                          <a:effectLst/>
                        </a:rPr>
                        <a:t>мм.вод.ст</a:t>
                      </a:r>
                      <a:endParaRPr lang="ru-RU" sz="1400" b="1" dirty="0">
                        <a:effectLst/>
                      </a:endParaRPr>
                    </a:p>
                  </a:txBody>
                  <a:tcPr marL="3667" marR="3667" marT="3667" marB="366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>
                          <a:effectLst/>
                        </a:rPr>
                        <a:t>60 - 80</a:t>
                      </a:r>
                    </a:p>
                  </a:txBody>
                  <a:tcPr marL="3667" marR="3667" marT="3667" marB="366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effectLst/>
                        </a:rPr>
                        <a:t>40 - 60</a:t>
                      </a:r>
                    </a:p>
                  </a:txBody>
                  <a:tcPr marL="3667" marR="3667" marT="3667" marB="366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>
                          <a:effectLst/>
                        </a:rPr>
                        <a:t>30 - 40</a:t>
                      </a:r>
                    </a:p>
                  </a:txBody>
                  <a:tcPr marL="3667" marR="3667" marT="3667" marB="366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>
                          <a:effectLst/>
                        </a:rPr>
                        <a:t>0 - 30</a:t>
                      </a:r>
                    </a:p>
                  </a:txBody>
                  <a:tcPr marL="3667" marR="3667" marT="3667" marB="366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>
                          <a:effectLst/>
                        </a:rPr>
                        <a:t>≤ 0</a:t>
                      </a:r>
                    </a:p>
                  </a:txBody>
                  <a:tcPr marL="3667" marR="3667" marT="3667" marB="366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0043789"/>
                  </a:ext>
                </a:extLst>
              </a:tr>
              <a:tr h="265967">
                <a:tc>
                  <a:txBody>
                    <a:bodyPr/>
                    <a:lstStyle/>
                    <a:p>
                      <a:pPr algn="just"/>
                      <a:r>
                        <a:rPr lang="ru-RU" sz="1400" b="1" dirty="0">
                          <a:effectLst/>
                        </a:rPr>
                        <a:t>Тест „</a:t>
                      </a:r>
                      <a:r>
                        <a:rPr lang="ru-RU" sz="1400" b="1" dirty="0" err="1">
                          <a:effectLst/>
                        </a:rPr>
                        <a:t>білої</a:t>
                      </a:r>
                      <a:r>
                        <a:rPr lang="ru-RU" sz="1400" b="1" dirty="0">
                          <a:effectLst/>
                        </a:rPr>
                        <a:t> </a:t>
                      </a:r>
                      <a:r>
                        <a:rPr lang="ru-RU" sz="1400" b="1" dirty="0" err="1">
                          <a:effectLst/>
                        </a:rPr>
                        <a:t>плями</a:t>
                      </a:r>
                      <a:r>
                        <a:rPr lang="ru-RU" sz="1400" b="1" dirty="0">
                          <a:effectLst/>
                        </a:rPr>
                        <a:t>"</a:t>
                      </a:r>
                    </a:p>
                  </a:txBody>
                  <a:tcPr marL="3667" marR="3667" marT="3667" marB="366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effectLst/>
                        </a:rPr>
                        <a:t>N (2 </a:t>
                      </a:r>
                      <a:r>
                        <a:rPr lang="ru-RU" sz="1400" b="1">
                          <a:effectLst/>
                        </a:rPr>
                        <a:t>с)</a:t>
                      </a:r>
                    </a:p>
                  </a:txBody>
                  <a:tcPr marL="3667" marR="3667" marT="3667" marB="366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>
                          <a:effectLst/>
                        </a:rPr>
                        <a:t>2 - 3 с</a:t>
                      </a:r>
                    </a:p>
                  </a:txBody>
                  <a:tcPr marL="3667" marR="3667" marT="3667" marB="366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effectLst/>
                        </a:rPr>
                        <a:t>&gt; 3 c</a:t>
                      </a:r>
                    </a:p>
                  </a:txBody>
                  <a:tcPr marL="3667" marR="3667" marT="3667" marB="366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effectLst/>
                        </a:rPr>
                        <a:t>&gt; 3 c</a:t>
                      </a:r>
                    </a:p>
                  </a:txBody>
                  <a:tcPr marL="3667" marR="3667" marT="3667" marB="366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</a:rPr>
                        <a:t>&gt; 3 c</a:t>
                      </a:r>
                    </a:p>
                  </a:txBody>
                  <a:tcPr marL="3667" marR="3667" marT="3667" marB="366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6798809"/>
                  </a:ext>
                </a:extLst>
              </a:tr>
              <a:tr h="436773">
                <a:tc>
                  <a:txBody>
                    <a:bodyPr/>
                    <a:lstStyle/>
                    <a:p>
                      <a:pPr algn="just"/>
                      <a:r>
                        <a:rPr lang="ru-RU" sz="1400" b="1" dirty="0">
                          <a:effectLst/>
                        </a:rPr>
                        <a:t>Гематокрит л/л</a:t>
                      </a:r>
                    </a:p>
                  </a:txBody>
                  <a:tcPr marL="3667" marR="3667" marT="3667" marB="366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>
                          <a:effectLst/>
                        </a:rPr>
                        <a:t>0,38 - 0,42</a:t>
                      </a:r>
                    </a:p>
                  </a:txBody>
                  <a:tcPr marL="3667" marR="3667" marT="3667" marB="366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>
                          <a:effectLst/>
                        </a:rPr>
                        <a:t>0,30 - 0,38  </a:t>
                      </a:r>
                    </a:p>
                  </a:txBody>
                  <a:tcPr marL="3667" marR="3667" marT="3667" marB="366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>
                          <a:effectLst/>
                        </a:rPr>
                        <a:t>0,25 - 0,30</a:t>
                      </a:r>
                    </a:p>
                  </a:txBody>
                  <a:tcPr marL="3667" marR="3667" marT="3667" marB="366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>
                          <a:effectLst/>
                        </a:rPr>
                        <a:t>0,20 - 0,25</a:t>
                      </a:r>
                    </a:p>
                  </a:txBody>
                  <a:tcPr marL="3667" marR="3667" marT="3667" marB="366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effectLst/>
                        </a:rPr>
                        <a:t>&lt; 0,20</a:t>
                      </a:r>
                    </a:p>
                  </a:txBody>
                  <a:tcPr marL="3667" marR="3667" marT="3667" marB="366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4044533"/>
                  </a:ext>
                </a:extLst>
              </a:tr>
              <a:tr h="436773">
                <a:tc>
                  <a:txBody>
                    <a:bodyPr/>
                    <a:lstStyle/>
                    <a:p>
                      <a:pPr algn="just"/>
                      <a:r>
                        <a:rPr lang="ru-RU" sz="1400" b="1" dirty="0">
                          <a:effectLst/>
                        </a:rPr>
                        <a:t>Частота </a:t>
                      </a:r>
                      <a:r>
                        <a:rPr lang="ru-RU" sz="1400" b="1" dirty="0" err="1">
                          <a:effectLst/>
                        </a:rPr>
                        <a:t>дихання</a:t>
                      </a:r>
                      <a:r>
                        <a:rPr lang="ru-RU" sz="1400" b="1" dirty="0">
                          <a:effectLst/>
                        </a:rPr>
                        <a:t> за </a:t>
                      </a:r>
                      <a:r>
                        <a:rPr lang="ru-RU" sz="1400" b="1" dirty="0" err="1">
                          <a:effectLst/>
                        </a:rPr>
                        <a:t>хв</a:t>
                      </a:r>
                      <a:r>
                        <a:rPr lang="ru-RU" sz="1400" b="1" dirty="0">
                          <a:effectLst/>
                        </a:rPr>
                        <a:t>.</a:t>
                      </a:r>
                    </a:p>
                  </a:txBody>
                  <a:tcPr marL="3667" marR="3667" marT="3667" marB="366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>
                          <a:effectLst/>
                        </a:rPr>
                        <a:t>14 - 20</a:t>
                      </a:r>
                    </a:p>
                  </a:txBody>
                  <a:tcPr marL="3667" marR="3667" marT="3667" marB="366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>
                          <a:effectLst/>
                        </a:rPr>
                        <a:t>20 - 25</a:t>
                      </a:r>
                    </a:p>
                  </a:txBody>
                  <a:tcPr marL="3667" marR="3667" marT="3667" marB="366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>
                          <a:effectLst/>
                        </a:rPr>
                        <a:t>25 - 30 </a:t>
                      </a:r>
                    </a:p>
                  </a:txBody>
                  <a:tcPr marL="3667" marR="3667" marT="3667" marB="366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>
                          <a:effectLst/>
                        </a:rPr>
                        <a:t>30 - 40</a:t>
                      </a:r>
                    </a:p>
                  </a:txBody>
                  <a:tcPr marL="3667" marR="3667" marT="3667" marB="366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effectLst/>
                        </a:rPr>
                        <a:t>&gt; 40</a:t>
                      </a:r>
                    </a:p>
                  </a:txBody>
                  <a:tcPr marL="3667" marR="3667" marT="3667" marB="366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1353411"/>
                  </a:ext>
                </a:extLst>
              </a:tr>
              <a:tr h="436773">
                <a:tc>
                  <a:txBody>
                    <a:bodyPr/>
                    <a:lstStyle/>
                    <a:p>
                      <a:pPr algn="just"/>
                      <a:r>
                        <a:rPr lang="ru-RU" sz="1400" b="1" dirty="0" err="1">
                          <a:effectLst/>
                        </a:rPr>
                        <a:t>Швидкість</a:t>
                      </a:r>
                      <a:r>
                        <a:rPr lang="ru-RU" sz="1400" b="1" dirty="0">
                          <a:effectLst/>
                        </a:rPr>
                        <a:t> </a:t>
                      </a:r>
                      <a:r>
                        <a:rPr lang="ru-RU" sz="1400" b="1" dirty="0" err="1">
                          <a:effectLst/>
                        </a:rPr>
                        <a:t>діурезу</a:t>
                      </a:r>
                      <a:r>
                        <a:rPr lang="ru-RU" sz="1400" b="1" dirty="0">
                          <a:effectLst/>
                        </a:rPr>
                        <a:t> мл/год</a:t>
                      </a:r>
                    </a:p>
                  </a:txBody>
                  <a:tcPr marL="3667" marR="3667" marT="3667" marB="366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effectLst/>
                        </a:rPr>
                        <a:t>50 </a:t>
                      </a:r>
                    </a:p>
                  </a:txBody>
                  <a:tcPr marL="3667" marR="3667" marT="3667" marB="366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>
                          <a:effectLst/>
                        </a:rPr>
                        <a:t>30 - 50</a:t>
                      </a:r>
                    </a:p>
                  </a:txBody>
                  <a:tcPr marL="3667" marR="3667" marT="3667" marB="366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>
                          <a:effectLst/>
                        </a:rPr>
                        <a:t>25 - 30</a:t>
                      </a:r>
                    </a:p>
                  </a:txBody>
                  <a:tcPr marL="3667" marR="3667" marT="3667" marB="366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>
                          <a:effectLst/>
                        </a:rPr>
                        <a:t>5 - 15</a:t>
                      </a:r>
                    </a:p>
                  </a:txBody>
                  <a:tcPr marL="3667" marR="3667" marT="3667" marB="366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effectLst/>
                        </a:rPr>
                        <a:t>0 - 5</a:t>
                      </a:r>
                    </a:p>
                  </a:txBody>
                  <a:tcPr marL="3667" marR="3667" marT="3667" marB="366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4393082"/>
                  </a:ext>
                </a:extLst>
              </a:tr>
              <a:tr h="1080863">
                <a:tc>
                  <a:txBody>
                    <a:bodyPr/>
                    <a:lstStyle/>
                    <a:p>
                      <a:pPr algn="just"/>
                      <a:r>
                        <a:rPr lang="ru-RU" sz="1400" b="1" dirty="0" err="1">
                          <a:effectLst/>
                        </a:rPr>
                        <a:t>Психічний</a:t>
                      </a:r>
                      <a:r>
                        <a:rPr lang="ru-RU" sz="1400" b="1" dirty="0">
                          <a:effectLst/>
                        </a:rPr>
                        <a:t>  статус</a:t>
                      </a:r>
                    </a:p>
                  </a:txBody>
                  <a:tcPr marL="3667" marR="3667" marT="3667" marB="366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>
                          <a:effectLst/>
                        </a:rPr>
                        <a:t>Спокій</a:t>
                      </a:r>
                    </a:p>
                  </a:txBody>
                  <a:tcPr marL="3667" marR="3667" marT="3667" marB="366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err="1">
                          <a:effectLst/>
                        </a:rPr>
                        <a:t>Незначне</a:t>
                      </a:r>
                      <a:r>
                        <a:rPr lang="ru-RU" sz="1400" b="1" dirty="0">
                          <a:effectLst/>
                        </a:rPr>
                        <a:t> </a:t>
                      </a:r>
                      <a:r>
                        <a:rPr lang="ru-RU" sz="1400" b="1" dirty="0" err="1">
                          <a:effectLst/>
                        </a:rPr>
                        <a:t>занепоко­єння</a:t>
                      </a:r>
                      <a:endParaRPr lang="ru-RU" sz="1400" b="1" dirty="0">
                        <a:effectLst/>
                      </a:endParaRPr>
                    </a:p>
                  </a:txBody>
                  <a:tcPr marL="3667" marR="3667" marT="3667" marB="366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>
                          <a:effectLst/>
                        </a:rPr>
                        <a:t>Тривога, помірне занепо­коєння</a:t>
                      </a:r>
                    </a:p>
                  </a:txBody>
                  <a:tcPr marL="3667" marR="3667" marT="3667" marB="366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err="1">
                          <a:effectLst/>
                        </a:rPr>
                        <a:t>Занепоко­єння</a:t>
                      </a:r>
                      <a:r>
                        <a:rPr lang="ru-RU" sz="1400" b="1" dirty="0">
                          <a:effectLst/>
                        </a:rPr>
                        <a:t>, страх </a:t>
                      </a:r>
                      <a:r>
                        <a:rPr lang="ru-RU" sz="1400" b="1" dirty="0" err="1">
                          <a:effectLst/>
                        </a:rPr>
                        <a:t>або</a:t>
                      </a:r>
                      <a:r>
                        <a:rPr lang="ru-RU" sz="1400" b="1" dirty="0">
                          <a:effectLst/>
                        </a:rPr>
                        <a:t> </a:t>
                      </a:r>
                      <a:r>
                        <a:rPr lang="ru-RU" sz="1400" b="1" dirty="0" err="1">
                          <a:effectLst/>
                        </a:rPr>
                        <a:t>сплу­та­ність</a:t>
                      </a:r>
                      <a:r>
                        <a:rPr lang="ru-RU" sz="1400" b="1" dirty="0">
                          <a:effectLst/>
                        </a:rPr>
                        <a:t> </a:t>
                      </a:r>
                      <a:r>
                        <a:rPr lang="ru-RU" sz="1400" b="1" dirty="0" err="1">
                          <a:effectLst/>
                        </a:rPr>
                        <a:t>свідомості</a:t>
                      </a:r>
                      <a:endParaRPr lang="ru-RU" sz="1400" b="1" dirty="0">
                        <a:effectLst/>
                      </a:endParaRPr>
                    </a:p>
                  </a:txBody>
                  <a:tcPr marL="3667" marR="3667" marT="3667" marB="366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err="1">
                          <a:effectLst/>
                        </a:rPr>
                        <a:t>Сплута­ність</a:t>
                      </a:r>
                      <a:r>
                        <a:rPr lang="ru-RU" sz="1400" b="1" dirty="0">
                          <a:effectLst/>
                        </a:rPr>
                        <a:t> </a:t>
                      </a:r>
                      <a:r>
                        <a:rPr lang="ru-RU" sz="1400" b="1" dirty="0" err="1">
                          <a:effectLst/>
                        </a:rPr>
                        <a:t>свідо­мості</a:t>
                      </a:r>
                      <a:r>
                        <a:rPr lang="ru-RU" sz="1400" b="1" dirty="0">
                          <a:effectLst/>
                        </a:rPr>
                        <a:t> </a:t>
                      </a:r>
                      <a:r>
                        <a:rPr lang="ru-RU" sz="1400" b="1" dirty="0" err="1">
                          <a:effectLst/>
                        </a:rPr>
                        <a:t>або</a:t>
                      </a:r>
                      <a:r>
                        <a:rPr lang="ru-RU" sz="1400" b="1" dirty="0">
                          <a:effectLst/>
                        </a:rPr>
                        <a:t> кома</a:t>
                      </a:r>
                    </a:p>
                  </a:txBody>
                  <a:tcPr marL="3667" marR="3667" marT="3667" marB="366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2798877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708338" y="6330253"/>
            <a:ext cx="7856113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50" b="1" dirty="0" err="1">
                <a:solidFill>
                  <a:srgbClr val="000000"/>
                </a:solidFill>
                <a:latin typeface="Arial" panose="020B0604020202020204" pitchFamily="34" charset="0"/>
              </a:rPr>
              <a:t>Примітка</a:t>
            </a:r>
            <a:r>
              <a:rPr lang="ru-RU" sz="1350" b="1" dirty="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r>
              <a:rPr lang="ru-RU" sz="1350" dirty="0">
                <a:solidFill>
                  <a:srgbClr val="000000"/>
                </a:solidFill>
                <a:latin typeface="Arial" panose="020B0604020202020204" pitchFamily="34" charset="0"/>
              </a:rPr>
              <a:t> * - на </a:t>
            </a:r>
            <a:r>
              <a:rPr lang="ru-RU" sz="1350" dirty="0" err="1">
                <a:solidFill>
                  <a:srgbClr val="000000"/>
                </a:solidFill>
                <a:latin typeface="Arial" panose="020B0604020202020204" pitchFamily="34" charset="0"/>
              </a:rPr>
              <a:t>магістральних</a:t>
            </a:r>
            <a:r>
              <a:rPr lang="ru-RU" sz="135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350" dirty="0" err="1">
                <a:solidFill>
                  <a:srgbClr val="000000"/>
                </a:solidFill>
                <a:latin typeface="Arial" panose="020B0604020202020204" pitchFamily="34" charset="0"/>
              </a:rPr>
              <a:t>артеріях</a:t>
            </a:r>
            <a:r>
              <a:rPr lang="ru-RU" sz="1350" dirty="0">
                <a:solidFill>
                  <a:srgbClr val="000000"/>
                </a:solidFill>
                <a:latin typeface="Arial" panose="020B0604020202020204" pitchFamily="34" charset="0"/>
              </a:rPr>
              <a:t>; ** - за методом Короткова </a:t>
            </a:r>
            <a:r>
              <a:rPr lang="ru-RU" sz="1350" dirty="0" err="1">
                <a:solidFill>
                  <a:srgbClr val="000000"/>
                </a:solidFill>
                <a:latin typeface="Arial" panose="020B0604020202020204" pitchFamily="34" charset="0"/>
              </a:rPr>
              <a:t>може</a:t>
            </a:r>
            <a:r>
              <a:rPr lang="ru-RU" sz="1350" dirty="0">
                <a:solidFill>
                  <a:srgbClr val="000000"/>
                </a:solidFill>
                <a:latin typeface="Arial" panose="020B0604020202020204" pitchFamily="34" charset="0"/>
              </a:rPr>
              <a:t> не </a:t>
            </a:r>
            <a:r>
              <a:rPr lang="ru-RU" sz="1350" dirty="0" err="1">
                <a:solidFill>
                  <a:srgbClr val="000000"/>
                </a:solidFill>
                <a:latin typeface="Arial" panose="020B0604020202020204" pitchFamily="34" charset="0"/>
              </a:rPr>
              <a:t>визначатися</a:t>
            </a:r>
            <a:r>
              <a:rPr lang="ru-RU" sz="1350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endParaRPr lang="ru-RU" sz="1350" dirty="0"/>
          </a:p>
        </p:txBody>
      </p:sp>
    </p:spTree>
    <p:extLst>
      <p:ext uri="{BB962C8B-B14F-4D97-AF65-F5344CB8AC3E}">
        <p14:creationId xmlns:p14="http://schemas.microsoft.com/office/powerpoint/2010/main" val="18755453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4697" y="154548"/>
            <a:ext cx="8706120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Особливості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клініки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діагностики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геморагічного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шоку</a:t>
            </a:r>
          </a:p>
          <a:p>
            <a:pPr algn="just"/>
            <a:r>
              <a:rPr lang="ru-RU" b="1" dirty="0" err="1" smtClean="0"/>
              <a:t>Вірогідність</a:t>
            </a:r>
            <a:r>
              <a:rPr lang="ru-RU" b="1" dirty="0" smtClean="0"/>
              <a:t> </a:t>
            </a:r>
            <a:r>
              <a:rPr lang="ru-RU" b="1" dirty="0" err="1"/>
              <a:t>розвитку</a:t>
            </a:r>
            <a:r>
              <a:rPr lang="ru-RU" b="1" dirty="0"/>
              <a:t> </a:t>
            </a:r>
            <a:r>
              <a:rPr lang="ru-RU" b="1" dirty="0" err="1"/>
              <a:t>геморагічного</a:t>
            </a:r>
            <a:r>
              <a:rPr lang="ru-RU" b="1" dirty="0"/>
              <a:t> шоку </a:t>
            </a:r>
            <a:r>
              <a:rPr lang="ru-RU" b="1" dirty="0" err="1" smtClean="0"/>
              <a:t>залежить</a:t>
            </a:r>
            <a:r>
              <a:rPr lang="ru-RU" b="1" dirty="0" smtClean="0"/>
              <a:t> </a:t>
            </a:r>
            <a:r>
              <a:rPr lang="ru-RU" b="1" dirty="0" err="1" smtClean="0"/>
              <a:t>від</a:t>
            </a:r>
            <a:r>
              <a:rPr lang="ru-RU" b="1" dirty="0" smtClean="0"/>
              <a:t> </a:t>
            </a:r>
            <a:r>
              <a:rPr lang="ru-RU" b="1" dirty="0"/>
              <a:t>виду та </a:t>
            </a:r>
            <a:r>
              <a:rPr lang="ru-RU" b="1" dirty="0" err="1"/>
              <a:t>швидкості</a:t>
            </a:r>
            <a:r>
              <a:rPr lang="ru-RU" b="1" dirty="0"/>
              <a:t> </a:t>
            </a:r>
            <a:r>
              <a:rPr lang="ru-RU" b="1" dirty="0" err="1"/>
              <a:t>кровотечі</a:t>
            </a:r>
            <a:r>
              <a:rPr lang="ru-RU" b="1" dirty="0"/>
              <a:t>, </a:t>
            </a:r>
            <a:r>
              <a:rPr lang="ru-RU" b="1" dirty="0" err="1"/>
              <a:t>обсягу</a:t>
            </a:r>
            <a:r>
              <a:rPr lang="ru-RU" b="1" dirty="0"/>
              <a:t> </a:t>
            </a:r>
            <a:r>
              <a:rPr lang="ru-RU" b="1" dirty="0" err="1"/>
              <a:t>крововтрати</a:t>
            </a:r>
            <a:r>
              <a:rPr lang="ru-RU" b="1" dirty="0"/>
              <a:t>, </a:t>
            </a:r>
            <a:r>
              <a:rPr lang="ru-RU" b="1" dirty="0" err="1" smtClean="0"/>
              <a:t>віку</a:t>
            </a:r>
            <a:r>
              <a:rPr lang="ru-RU" b="1" dirty="0" smtClean="0"/>
              <a:t>, </a:t>
            </a:r>
            <a:r>
              <a:rPr lang="ru-RU" b="1" dirty="0" err="1" smtClean="0"/>
              <a:t>супутніх</a:t>
            </a:r>
            <a:r>
              <a:rPr lang="ru-RU" b="1" dirty="0" smtClean="0"/>
              <a:t> </a:t>
            </a:r>
            <a:r>
              <a:rPr lang="ru-RU" b="1" dirty="0" err="1"/>
              <a:t>травматичних</a:t>
            </a:r>
            <a:r>
              <a:rPr lang="ru-RU" b="1" dirty="0"/>
              <a:t> </a:t>
            </a:r>
            <a:r>
              <a:rPr lang="ru-RU" b="1" dirty="0" err="1"/>
              <a:t>ушкоджень</a:t>
            </a:r>
            <a:r>
              <a:rPr lang="ru-RU" b="1" dirty="0"/>
              <a:t> </a:t>
            </a:r>
            <a:r>
              <a:rPr lang="ru-RU" b="1" dirty="0" err="1"/>
              <a:t>чи</a:t>
            </a:r>
            <a:r>
              <a:rPr lang="ru-RU" b="1" dirty="0"/>
              <a:t> </a:t>
            </a:r>
            <a:r>
              <a:rPr lang="ru-RU" b="1" dirty="0" err="1" smtClean="0"/>
              <a:t>соматичних</a:t>
            </a:r>
            <a:r>
              <a:rPr lang="ru-RU" b="1" dirty="0" smtClean="0"/>
              <a:t> </a:t>
            </a:r>
            <a:r>
              <a:rPr lang="ru-RU" b="1" dirty="0" err="1" smtClean="0"/>
              <a:t>захворювань</a:t>
            </a:r>
            <a:r>
              <a:rPr lang="ru-RU" b="1" dirty="0" smtClean="0"/>
              <a:t>.</a:t>
            </a:r>
          </a:p>
          <a:p>
            <a:pPr algn="just"/>
            <a:endParaRPr lang="uk-UA" b="1" dirty="0"/>
          </a:p>
          <a:p>
            <a:r>
              <a:rPr lang="ru-RU" b="1" dirty="0">
                <a:solidFill>
                  <a:srgbClr val="7030A0"/>
                </a:solidFill>
              </a:rPr>
              <a:t>1. </a:t>
            </a:r>
            <a:r>
              <a:rPr lang="ru-RU" b="1" dirty="0" err="1">
                <a:solidFill>
                  <a:srgbClr val="7030A0"/>
                </a:solidFill>
              </a:rPr>
              <a:t>Патогномічна</a:t>
            </a:r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b="1" dirty="0" err="1">
                <a:solidFill>
                  <a:srgbClr val="7030A0"/>
                </a:solidFill>
              </a:rPr>
              <a:t>тріада</a:t>
            </a:r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b="1" dirty="0" err="1">
                <a:solidFill>
                  <a:srgbClr val="7030A0"/>
                </a:solidFill>
              </a:rPr>
              <a:t>симптомів</a:t>
            </a:r>
            <a:endParaRPr lang="ru-RU" b="1" dirty="0">
              <a:solidFill>
                <a:srgbClr val="7030A0"/>
              </a:solidFill>
            </a:endParaRPr>
          </a:p>
          <a:p>
            <a:r>
              <a:rPr lang="ru-RU" b="1" dirty="0"/>
              <a:t>Для </a:t>
            </a:r>
            <a:r>
              <a:rPr lang="ru-RU" b="1" dirty="0" err="1"/>
              <a:t>гострої</a:t>
            </a:r>
            <a:r>
              <a:rPr lang="ru-RU" b="1" dirty="0"/>
              <a:t> </a:t>
            </a:r>
            <a:r>
              <a:rPr lang="ru-RU" b="1" dirty="0" err="1"/>
              <a:t>масивної</a:t>
            </a:r>
            <a:r>
              <a:rPr lang="ru-RU" b="1" dirty="0"/>
              <a:t> </a:t>
            </a:r>
            <a:r>
              <a:rPr lang="ru-RU" b="1" dirty="0" err="1"/>
              <a:t>крововтрати</a:t>
            </a:r>
            <a:r>
              <a:rPr lang="ru-RU" b="1" dirty="0"/>
              <a:t> </a:t>
            </a:r>
            <a:r>
              <a:rPr lang="ru-RU" b="1" dirty="0" err="1"/>
              <a:t>характерне</a:t>
            </a:r>
            <a:r>
              <a:rPr lang="ru-RU" b="1" dirty="0"/>
              <a:t> </a:t>
            </a:r>
            <a:r>
              <a:rPr lang="ru-RU" b="1" dirty="0" err="1"/>
              <a:t>поєднання</a:t>
            </a:r>
            <a:r>
              <a:rPr lang="ru-RU" b="1" dirty="0"/>
              <a:t> </a:t>
            </a:r>
            <a:r>
              <a:rPr lang="ru-RU" b="1" dirty="0" err="1"/>
              <a:t>трьох</a:t>
            </a:r>
            <a:r>
              <a:rPr lang="ru-RU" b="1" dirty="0"/>
              <a:t> </a:t>
            </a:r>
            <a:r>
              <a:rPr lang="ru-RU" b="1" dirty="0" err="1"/>
              <a:t>ключових</a:t>
            </a:r>
            <a:r>
              <a:rPr lang="ru-RU" b="1" dirty="0"/>
              <a:t> </a:t>
            </a:r>
            <a:r>
              <a:rPr lang="ru-RU" b="1" dirty="0" err="1"/>
              <a:t>ознак</a:t>
            </a:r>
            <a:r>
              <a:rPr lang="ru-RU" b="1" dirty="0"/>
              <a:t>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err="1">
                <a:solidFill>
                  <a:srgbClr val="FF0000"/>
                </a:solidFill>
              </a:rPr>
              <a:t>Артеріальна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гіпотензія</a:t>
            </a:r>
            <a:r>
              <a:rPr lang="ru-RU" b="1" dirty="0">
                <a:solidFill>
                  <a:srgbClr val="FF0000"/>
                </a:solidFill>
              </a:rPr>
              <a:t>: </a:t>
            </a:r>
            <a:r>
              <a:rPr lang="ru-RU" b="1" dirty="0" err="1"/>
              <a:t>низький</a:t>
            </a:r>
            <a:r>
              <a:rPr lang="ru-RU" b="1" dirty="0"/>
              <a:t> </a:t>
            </a:r>
            <a:r>
              <a:rPr lang="ru-RU" b="1" dirty="0" err="1"/>
              <a:t>артеріальний</a:t>
            </a:r>
            <a:r>
              <a:rPr lang="ru-RU" b="1" dirty="0"/>
              <a:t> </a:t>
            </a:r>
            <a:r>
              <a:rPr lang="ru-RU" b="1" dirty="0" err="1"/>
              <a:t>тиск</a:t>
            </a:r>
            <a:r>
              <a:rPr lang="ru-RU" b="1" dirty="0"/>
              <a:t> (АТ).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err="1">
                <a:solidFill>
                  <a:srgbClr val="FF0000"/>
                </a:solidFill>
              </a:rPr>
              <a:t>Тахікардія</a:t>
            </a:r>
            <a:r>
              <a:rPr lang="ru-RU" b="1" dirty="0">
                <a:solidFill>
                  <a:srgbClr val="FF0000"/>
                </a:solidFill>
              </a:rPr>
              <a:t>:</a:t>
            </a:r>
            <a:r>
              <a:rPr lang="ru-RU" b="1" dirty="0"/>
              <a:t> </a:t>
            </a:r>
            <a:r>
              <a:rPr lang="ru-RU" b="1" dirty="0" err="1"/>
              <a:t>частий</a:t>
            </a:r>
            <a:r>
              <a:rPr lang="ru-RU" b="1" dirty="0"/>
              <a:t> </a:t>
            </a:r>
            <a:r>
              <a:rPr lang="ru-RU" b="1" dirty="0" err="1"/>
              <a:t>ниткоподібний</a:t>
            </a:r>
            <a:r>
              <a:rPr lang="ru-RU" b="1" dirty="0"/>
              <a:t> пульс (</a:t>
            </a:r>
            <a:r>
              <a:rPr lang="en-US" b="1" dirty="0"/>
              <a:t>Ps).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err="1">
                <a:solidFill>
                  <a:srgbClr val="FF0000"/>
                </a:solidFill>
              </a:rPr>
              <a:t>Зміни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шкірних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покривів</a:t>
            </a:r>
            <a:r>
              <a:rPr lang="ru-RU" b="1" dirty="0"/>
              <a:t>: холодна на </a:t>
            </a:r>
            <a:r>
              <a:rPr lang="ru-RU" b="1" dirty="0" err="1"/>
              <a:t>дотик</a:t>
            </a:r>
            <a:r>
              <a:rPr lang="ru-RU" b="1" dirty="0"/>
              <a:t> та </a:t>
            </a:r>
            <a:r>
              <a:rPr lang="ru-RU" b="1" dirty="0" err="1"/>
              <a:t>волога</a:t>
            </a:r>
            <a:r>
              <a:rPr lang="ru-RU" b="1" dirty="0"/>
              <a:t> (липка) </a:t>
            </a:r>
            <a:r>
              <a:rPr lang="ru-RU" b="1" dirty="0" err="1"/>
              <a:t>шкіра</a:t>
            </a:r>
            <a:r>
              <a:rPr lang="ru-RU" b="1" dirty="0" smtClean="0"/>
              <a:t>.</a:t>
            </a:r>
            <a:endParaRPr lang="uk-UA" b="1" dirty="0" smtClean="0"/>
          </a:p>
          <a:p>
            <a:pPr algn="just"/>
            <a:r>
              <a:rPr lang="ru-RU" b="1" dirty="0">
                <a:solidFill>
                  <a:srgbClr val="7030A0"/>
                </a:solidFill>
              </a:rPr>
              <a:t>2. </a:t>
            </a:r>
            <a:r>
              <a:rPr lang="ru-RU" b="1" dirty="0" err="1">
                <a:solidFill>
                  <a:srgbClr val="7030A0"/>
                </a:solidFill>
              </a:rPr>
              <a:t>Додаткові</a:t>
            </a:r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b="1" dirty="0" err="1">
                <a:solidFill>
                  <a:srgbClr val="7030A0"/>
                </a:solidFill>
              </a:rPr>
              <a:t>клінічні</a:t>
            </a:r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</a:rPr>
              <a:t>ознаки</a:t>
            </a:r>
            <a:endParaRPr lang="ru-RU" b="1" dirty="0" smtClean="0">
              <a:solidFill>
                <a:srgbClr val="7030A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b="1" dirty="0" err="1">
                <a:solidFill>
                  <a:srgbClr val="FF0000"/>
                </a:solidFill>
              </a:rPr>
              <a:t>Неврологічні</a:t>
            </a:r>
            <a:r>
              <a:rPr lang="ru-RU" b="1" dirty="0">
                <a:solidFill>
                  <a:srgbClr val="FF0000"/>
                </a:solidFill>
              </a:rPr>
              <a:t> та </a:t>
            </a:r>
            <a:r>
              <a:rPr lang="ru-RU" b="1" dirty="0" err="1">
                <a:solidFill>
                  <a:srgbClr val="FF0000"/>
                </a:solidFill>
              </a:rPr>
              <a:t>загальні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симптоми</a:t>
            </a:r>
            <a:r>
              <a:rPr lang="ru-RU" b="1" dirty="0">
                <a:solidFill>
                  <a:srgbClr val="FF0000"/>
                </a:solidFill>
              </a:rPr>
              <a:t>: </a:t>
            </a:r>
            <a:r>
              <a:rPr lang="ru-RU" b="1" dirty="0" err="1"/>
              <a:t>спрага</a:t>
            </a:r>
            <a:r>
              <a:rPr lang="ru-RU" b="1" dirty="0"/>
              <a:t>, </a:t>
            </a:r>
            <a:r>
              <a:rPr lang="ru-RU" b="1" dirty="0" err="1"/>
              <a:t>сухість</a:t>
            </a:r>
            <a:r>
              <a:rPr lang="ru-RU" b="1" dirty="0"/>
              <a:t> у </a:t>
            </a:r>
            <a:r>
              <a:rPr lang="ru-RU" b="1" dirty="0" err="1"/>
              <a:t>роті</a:t>
            </a:r>
            <a:r>
              <a:rPr lang="ru-RU" b="1" dirty="0"/>
              <a:t>, </a:t>
            </a:r>
            <a:r>
              <a:rPr lang="ru-RU" b="1" dirty="0" err="1"/>
              <a:t>затьмарення</a:t>
            </a:r>
            <a:r>
              <a:rPr lang="ru-RU" b="1" dirty="0"/>
              <a:t> </a:t>
            </a:r>
            <a:r>
              <a:rPr lang="ru-RU" b="1" dirty="0" err="1"/>
              <a:t>свідомості</a:t>
            </a:r>
            <a:r>
              <a:rPr lang="ru-RU" b="1" dirty="0"/>
              <a:t>, </a:t>
            </a:r>
            <a:r>
              <a:rPr lang="ru-RU" b="1" dirty="0" err="1"/>
              <a:t>розширення</a:t>
            </a:r>
            <a:r>
              <a:rPr lang="ru-RU" b="1" dirty="0"/>
              <a:t> </a:t>
            </a:r>
            <a:r>
              <a:rPr lang="ru-RU" b="1" dirty="0" err="1"/>
              <a:t>зіниць</a:t>
            </a:r>
            <a:r>
              <a:rPr lang="ru-RU" b="1" dirty="0"/>
              <a:t> (</a:t>
            </a:r>
            <a:r>
              <a:rPr lang="ru-RU" b="1" dirty="0" err="1"/>
              <a:t>мідріаз</a:t>
            </a:r>
            <a:r>
              <a:rPr lang="ru-RU" b="1" dirty="0"/>
              <a:t>), </a:t>
            </a:r>
            <a:r>
              <a:rPr lang="ru-RU" b="1" dirty="0" err="1"/>
              <a:t>адинамія</a:t>
            </a:r>
            <a:r>
              <a:rPr lang="ru-RU" b="1" dirty="0"/>
              <a:t>, </a:t>
            </a:r>
            <a:r>
              <a:rPr lang="ru-RU" b="1" dirty="0" err="1"/>
              <a:t>сонливість</a:t>
            </a:r>
            <a:r>
              <a:rPr lang="ru-RU" b="1" dirty="0" smtClean="0"/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b="1" dirty="0" err="1">
                <a:solidFill>
                  <a:srgbClr val="FF0000"/>
                </a:solidFill>
              </a:rPr>
              <a:t>Дихальна</a:t>
            </a:r>
            <a:r>
              <a:rPr lang="ru-RU" b="1" dirty="0">
                <a:solidFill>
                  <a:srgbClr val="FF0000"/>
                </a:solidFill>
              </a:rPr>
              <a:t> система</a:t>
            </a:r>
            <a:r>
              <a:rPr lang="ru-RU" b="1" dirty="0"/>
              <a:t>: </a:t>
            </a:r>
            <a:r>
              <a:rPr lang="ru-RU" b="1" dirty="0" err="1"/>
              <a:t>прискорене</a:t>
            </a:r>
            <a:r>
              <a:rPr lang="ru-RU" b="1" dirty="0"/>
              <a:t> </a:t>
            </a:r>
            <a:r>
              <a:rPr lang="ru-RU" b="1" dirty="0" err="1"/>
              <a:t>дихання</a:t>
            </a:r>
            <a:r>
              <a:rPr lang="ru-RU" b="1" dirty="0"/>
              <a:t> (</a:t>
            </a:r>
            <a:r>
              <a:rPr lang="ru-RU" b="1" dirty="0" err="1"/>
              <a:t>тахіпное</a:t>
            </a:r>
            <a:r>
              <a:rPr lang="ru-RU" b="1" dirty="0"/>
              <a:t>).</a:t>
            </a:r>
            <a:endParaRPr lang="ru-RU" b="1" dirty="0" smtClean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b="1" dirty="0" err="1">
                <a:solidFill>
                  <a:srgbClr val="FF0000"/>
                </a:solidFill>
              </a:rPr>
              <a:t>Периферичний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кровотік</a:t>
            </a:r>
            <a:r>
              <a:rPr lang="ru-RU" b="1" dirty="0"/>
              <a:t>: </a:t>
            </a:r>
            <a:r>
              <a:rPr lang="ru-RU" b="1" dirty="0" err="1"/>
              <a:t>блідість</a:t>
            </a:r>
            <a:r>
              <a:rPr lang="ru-RU" b="1" dirty="0"/>
              <a:t> </a:t>
            </a:r>
            <a:r>
              <a:rPr lang="ru-RU" b="1" dirty="0" err="1"/>
              <a:t>шкіри</a:t>
            </a:r>
            <a:r>
              <a:rPr lang="ru-RU" b="1" dirty="0"/>
              <a:t> та </a:t>
            </a:r>
            <a:r>
              <a:rPr lang="ru-RU" b="1" dirty="0" err="1"/>
              <a:t>нігтьових</a:t>
            </a:r>
            <a:r>
              <a:rPr lang="ru-RU" b="1" dirty="0"/>
              <a:t> лож, </a:t>
            </a:r>
            <a:r>
              <a:rPr lang="ru-RU" b="1" dirty="0" err="1"/>
              <a:t>що</a:t>
            </a:r>
            <a:r>
              <a:rPr lang="ru-RU" b="1" dirty="0"/>
              <a:t> </a:t>
            </a:r>
            <a:r>
              <a:rPr lang="ru-RU" b="1" dirty="0" err="1"/>
              <a:t>свідчить</a:t>
            </a:r>
            <a:r>
              <a:rPr lang="ru-RU" b="1" dirty="0"/>
              <a:t> про спазм </a:t>
            </a:r>
            <a:r>
              <a:rPr lang="ru-RU" b="1" dirty="0" err="1"/>
              <a:t>судин</a:t>
            </a:r>
            <a:r>
              <a:rPr lang="ru-RU" b="1" dirty="0"/>
              <a:t> у </a:t>
            </a:r>
            <a:r>
              <a:rPr lang="ru-RU" b="1" dirty="0" err="1"/>
              <a:t>відповідь</a:t>
            </a:r>
            <a:r>
              <a:rPr lang="ru-RU" b="1" dirty="0"/>
              <a:t> на </a:t>
            </a:r>
            <a:r>
              <a:rPr lang="ru-RU" b="1" dirty="0" err="1"/>
              <a:t>зниження</a:t>
            </a:r>
            <a:r>
              <a:rPr lang="ru-RU" b="1" dirty="0"/>
              <a:t> </a:t>
            </a:r>
            <a:r>
              <a:rPr lang="ru-RU" b="1" dirty="0" err="1"/>
              <a:t>об’єму</a:t>
            </a:r>
            <a:r>
              <a:rPr lang="ru-RU" b="1" dirty="0"/>
              <a:t> </a:t>
            </a:r>
            <a:r>
              <a:rPr lang="ru-RU" b="1" dirty="0" err="1"/>
              <a:t>циркулюючої</a:t>
            </a:r>
            <a:r>
              <a:rPr lang="ru-RU" b="1" dirty="0"/>
              <a:t> </a:t>
            </a:r>
            <a:r>
              <a:rPr lang="ru-RU" b="1" dirty="0" err="1"/>
              <a:t>крові</a:t>
            </a:r>
            <a:r>
              <a:rPr lang="ru-RU" b="1" dirty="0"/>
              <a:t> (ОЦК</a:t>
            </a:r>
            <a:r>
              <a:rPr lang="ru-RU" b="1" dirty="0" smtClean="0"/>
              <a:t>).</a:t>
            </a:r>
            <a:endParaRPr lang="uk-UA" b="1" dirty="0"/>
          </a:p>
          <a:p>
            <a:pPr algn="just"/>
            <a:r>
              <a:rPr lang="ru-RU" b="1" dirty="0" err="1">
                <a:solidFill>
                  <a:srgbClr val="FF0000"/>
                </a:solidFill>
              </a:rPr>
              <a:t>Централізація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кровообігу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/>
              <a:t>— </a:t>
            </a:r>
            <a:r>
              <a:rPr lang="ru-RU" b="1" dirty="0" err="1"/>
              <a:t>це</a:t>
            </a:r>
            <a:r>
              <a:rPr lang="ru-RU" b="1" dirty="0"/>
              <a:t> </a:t>
            </a:r>
            <a:r>
              <a:rPr lang="ru-RU" b="1" dirty="0" err="1"/>
              <a:t>захисна</a:t>
            </a:r>
            <a:r>
              <a:rPr lang="ru-RU" b="1" dirty="0"/>
              <a:t> </a:t>
            </a:r>
            <a:r>
              <a:rPr lang="ru-RU" b="1" dirty="0" err="1"/>
              <a:t>перебудова</a:t>
            </a:r>
            <a:r>
              <a:rPr lang="ru-RU" b="1" dirty="0"/>
              <a:t> </a:t>
            </a:r>
            <a:r>
              <a:rPr lang="ru-RU" b="1" dirty="0" err="1"/>
              <a:t>гемодинаміки</a:t>
            </a:r>
            <a:r>
              <a:rPr lang="ru-RU" b="1" dirty="0"/>
              <a:t>, </a:t>
            </a:r>
            <a:r>
              <a:rPr lang="ru-RU" b="1" dirty="0" err="1"/>
              <a:t>спрямована</a:t>
            </a:r>
            <a:r>
              <a:rPr lang="ru-RU" b="1" dirty="0"/>
              <a:t> на </a:t>
            </a:r>
            <a:r>
              <a:rPr lang="ru-RU" b="1" dirty="0" err="1"/>
              <a:t>обмеження</a:t>
            </a:r>
            <a:r>
              <a:rPr lang="ru-RU" b="1" dirty="0"/>
              <a:t> </a:t>
            </a:r>
            <a:r>
              <a:rPr lang="ru-RU" b="1" dirty="0" err="1"/>
              <a:t>кровопостачання</a:t>
            </a:r>
            <a:r>
              <a:rPr lang="ru-RU" b="1" dirty="0"/>
              <a:t> </a:t>
            </a:r>
            <a:r>
              <a:rPr lang="ru-RU" b="1" dirty="0" err="1"/>
              <a:t>шкіри</a:t>
            </a:r>
            <a:r>
              <a:rPr lang="ru-RU" b="1" dirty="0"/>
              <a:t> та </a:t>
            </a:r>
            <a:r>
              <a:rPr lang="ru-RU" b="1" dirty="0" err="1"/>
              <a:t>підшкірної</a:t>
            </a:r>
            <a:r>
              <a:rPr lang="ru-RU" b="1" dirty="0"/>
              <a:t> </a:t>
            </a:r>
            <a:r>
              <a:rPr lang="ru-RU" b="1" dirty="0" err="1"/>
              <a:t>клітковини</a:t>
            </a:r>
            <a:r>
              <a:rPr lang="ru-RU" b="1" dirty="0"/>
              <a:t> </a:t>
            </a:r>
            <a:r>
              <a:rPr lang="ru-RU" b="1" dirty="0" err="1"/>
              <a:t>задля</a:t>
            </a:r>
            <a:r>
              <a:rPr lang="ru-RU" b="1" dirty="0"/>
              <a:t> </a:t>
            </a:r>
            <a:r>
              <a:rPr lang="ru-RU" b="1" dirty="0" err="1"/>
              <a:t>стабілізації</a:t>
            </a:r>
            <a:r>
              <a:rPr lang="ru-RU" b="1" dirty="0"/>
              <a:t> кровотоку в </a:t>
            </a:r>
            <a:r>
              <a:rPr lang="ru-RU" b="1" dirty="0" err="1"/>
              <a:t>життєво</a:t>
            </a:r>
            <a:r>
              <a:rPr lang="ru-RU" b="1" dirty="0"/>
              <a:t> </a:t>
            </a:r>
            <a:r>
              <a:rPr lang="ru-RU" b="1" dirty="0" err="1"/>
              <a:t>важливих</a:t>
            </a:r>
            <a:r>
              <a:rPr lang="ru-RU" b="1" dirty="0"/>
              <a:t> органах (</a:t>
            </a:r>
            <a:r>
              <a:rPr lang="ru-RU" b="1" dirty="0" err="1"/>
              <a:t>серце</a:t>
            </a:r>
            <a:r>
              <a:rPr lang="ru-RU" b="1" dirty="0"/>
              <a:t>, </a:t>
            </a:r>
            <a:r>
              <a:rPr lang="ru-RU" b="1" dirty="0" err="1"/>
              <a:t>головний</a:t>
            </a:r>
            <a:r>
              <a:rPr lang="ru-RU" b="1" dirty="0"/>
              <a:t> </a:t>
            </a:r>
            <a:r>
              <a:rPr lang="ru-RU" b="1" dirty="0" err="1"/>
              <a:t>мозок</a:t>
            </a:r>
            <a:r>
              <a:rPr lang="ru-RU" b="1" dirty="0" smtClean="0"/>
              <a:t>).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418154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53791" y="334850"/>
            <a:ext cx="795914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err="1">
                <a:solidFill>
                  <a:srgbClr val="FF0000"/>
                </a:solidFill>
              </a:rPr>
              <a:t>Ознаки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глибоких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розладів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кровообігу</a:t>
            </a:r>
            <a:r>
              <a:rPr lang="ru-RU" sz="2400" b="1" dirty="0">
                <a:solidFill>
                  <a:srgbClr val="FF0000"/>
                </a:solidFill>
              </a:rPr>
              <a:t>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000" b="1" dirty="0" err="1"/>
              <a:t>Шкіра</a:t>
            </a:r>
            <a:r>
              <a:rPr lang="ru-RU" sz="2000" b="1" dirty="0"/>
              <a:t> </a:t>
            </a:r>
            <a:r>
              <a:rPr lang="ru-RU" sz="2000" b="1" dirty="0" err="1"/>
              <a:t>набуває</a:t>
            </a:r>
            <a:r>
              <a:rPr lang="ru-RU" sz="2000" b="1" dirty="0"/>
              <a:t> "</a:t>
            </a:r>
            <a:r>
              <a:rPr lang="ru-RU" sz="2000" b="1" dirty="0" err="1"/>
              <a:t>мармурового</a:t>
            </a:r>
            <a:r>
              <a:rPr lang="ru-RU" sz="2000" b="1" dirty="0"/>
              <a:t>" </a:t>
            </a:r>
            <a:r>
              <a:rPr lang="ru-RU" sz="2000" b="1" dirty="0" err="1"/>
              <a:t>відтінку</a:t>
            </a:r>
            <a:r>
              <a:rPr lang="ru-RU" sz="2000" b="1" dirty="0"/>
              <a:t> </a:t>
            </a:r>
            <a:r>
              <a:rPr lang="ru-RU" sz="2000" b="1" dirty="0" err="1"/>
              <a:t>або</a:t>
            </a:r>
            <a:r>
              <a:rPr lang="ru-RU" sz="2000" b="1" dirty="0"/>
              <a:t> </a:t>
            </a:r>
            <a:r>
              <a:rPr lang="ru-RU" sz="2000" b="1" dirty="0" err="1"/>
              <a:t>стає</a:t>
            </a:r>
            <a:r>
              <a:rPr lang="ru-RU" sz="2000" b="1" dirty="0"/>
              <a:t> </a:t>
            </a:r>
            <a:r>
              <a:rPr lang="ru-RU" sz="2000" b="1" dirty="0" err="1"/>
              <a:t>сірувато</a:t>
            </a:r>
            <a:r>
              <a:rPr lang="ru-RU" sz="2000" b="1" dirty="0"/>
              <a:t>-синюшною (</a:t>
            </a:r>
            <a:r>
              <a:rPr lang="ru-RU" sz="2000" b="1" dirty="0" err="1"/>
              <a:t>ціаноз</a:t>
            </a:r>
            <a:r>
              <a:rPr lang="ru-RU" sz="2000" b="1" dirty="0"/>
              <a:t>).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FF0000"/>
                </a:solidFill>
              </a:rPr>
              <a:t>Симптом "</a:t>
            </a:r>
            <a:r>
              <a:rPr lang="ru-RU" sz="2000" b="1" dirty="0" err="1">
                <a:solidFill>
                  <a:srgbClr val="FF0000"/>
                </a:solidFill>
              </a:rPr>
              <a:t>білої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плями</a:t>
            </a:r>
            <a:r>
              <a:rPr lang="ru-RU" sz="2000" b="1" dirty="0">
                <a:solidFill>
                  <a:srgbClr val="FF0000"/>
                </a:solidFill>
              </a:rPr>
              <a:t>": </a:t>
            </a:r>
            <a:r>
              <a:rPr lang="ru-RU" sz="2000" b="1" dirty="0" err="1"/>
              <a:t>після</a:t>
            </a:r>
            <a:r>
              <a:rPr lang="ru-RU" sz="2000" b="1" dirty="0"/>
              <a:t> </a:t>
            </a:r>
            <a:r>
              <a:rPr lang="ru-RU" sz="2000" b="1" dirty="0" err="1"/>
              <a:t>натискання</a:t>
            </a:r>
            <a:r>
              <a:rPr lang="ru-RU" sz="2000" b="1" dirty="0"/>
              <a:t> на </a:t>
            </a:r>
            <a:r>
              <a:rPr lang="ru-RU" sz="2000" b="1" dirty="0" err="1"/>
              <a:t>ніготь</a:t>
            </a:r>
            <a:r>
              <a:rPr lang="ru-RU" sz="2000" b="1" dirty="0"/>
              <a:t> </a:t>
            </a:r>
            <a:r>
              <a:rPr lang="ru-RU" sz="2000" b="1" dirty="0" err="1"/>
              <a:t>капіляри</a:t>
            </a:r>
            <a:r>
              <a:rPr lang="ru-RU" sz="2000" b="1" dirty="0"/>
              <a:t> </a:t>
            </a:r>
            <a:r>
              <a:rPr lang="ru-RU" sz="2000" b="1" dirty="0" err="1"/>
              <a:t>нігтьового</a:t>
            </a:r>
            <a:r>
              <a:rPr lang="ru-RU" sz="2000" b="1" dirty="0"/>
              <a:t> ложа </a:t>
            </a:r>
            <a:r>
              <a:rPr lang="ru-RU" sz="2000" b="1" dirty="0" err="1"/>
              <a:t>наповнюються</a:t>
            </a:r>
            <a:r>
              <a:rPr lang="ru-RU" sz="2000" b="1" dirty="0"/>
              <a:t> </a:t>
            </a:r>
            <a:r>
              <a:rPr lang="ru-RU" sz="2000" b="1" dirty="0" err="1"/>
              <a:t>кров’ю</a:t>
            </a:r>
            <a:r>
              <a:rPr lang="ru-RU" sz="2000" b="1" dirty="0"/>
              <a:t> </a:t>
            </a:r>
            <a:r>
              <a:rPr lang="ru-RU" sz="2000" b="1" dirty="0" err="1"/>
              <a:t>повільно</a:t>
            </a:r>
            <a:r>
              <a:rPr lang="ru-RU" sz="2000" b="1" dirty="0"/>
              <a:t> (</a:t>
            </a:r>
            <a:r>
              <a:rPr lang="ru-RU" sz="2000" b="1" dirty="0" err="1"/>
              <a:t>понад</a:t>
            </a:r>
            <a:r>
              <a:rPr lang="ru-RU" sz="2000" b="1" dirty="0"/>
              <a:t> 2 </a:t>
            </a:r>
            <a:r>
              <a:rPr lang="ru-RU" sz="2000" b="1" dirty="0" err="1"/>
              <a:t>секунди</a:t>
            </a:r>
            <a:r>
              <a:rPr lang="ru-RU" sz="2000" b="1" dirty="0" smtClean="0"/>
              <a:t>).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uk-UA" sz="2000" b="1" dirty="0"/>
          </a:p>
          <a:p>
            <a:pPr algn="just"/>
            <a:r>
              <a:rPr lang="ru-RU" sz="2400" b="1" dirty="0" smtClean="0">
                <a:solidFill>
                  <a:srgbClr val="7030A0"/>
                </a:solidFill>
              </a:rPr>
              <a:t>3. </a:t>
            </a:r>
            <a:r>
              <a:rPr lang="ru-RU" sz="2400" b="1" dirty="0" err="1" smtClean="0">
                <a:solidFill>
                  <a:srgbClr val="7030A0"/>
                </a:solidFill>
              </a:rPr>
              <a:t>Проблеми</a:t>
            </a:r>
            <a:r>
              <a:rPr lang="ru-RU" sz="2400" b="1" dirty="0" smtClean="0">
                <a:solidFill>
                  <a:srgbClr val="7030A0"/>
                </a:solidFill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</a:rPr>
              <a:t>діагностики</a:t>
            </a:r>
            <a:r>
              <a:rPr lang="ru-RU" sz="2400" b="1" dirty="0" smtClean="0">
                <a:solidFill>
                  <a:srgbClr val="7030A0"/>
                </a:solidFill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</a:rPr>
              <a:t>прихованих</a:t>
            </a:r>
            <a:r>
              <a:rPr lang="ru-RU" sz="2400" b="1" dirty="0" smtClean="0">
                <a:solidFill>
                  <a:srgbClr val="7030A0"/>
                </a:solidFill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</a:rPr>
              <a:t>кровотеч</a:t>
            </a:r>
            <a:endParaRPr lang="ru-RU" sz="2400" b="1" dirty="0" smtClean="0">
              <a:solidFill>
                <a:srgbClr val="7030A0"/>
              </a:solidFill>
            </a:endParaRPr>
          </a:p>
          <a:p>
            <a:pPr algn="just"/>
            <a:r>
              <a:rPr lang="ru-RU" sz="2000" b="1" dirty="0" err="1" smtClean="0"/>
              <a:t>Найбільші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труднощі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виникають</a:t>
            </a:r>
            <a:r>
              <a:rPr lang="ru-RU" sz="2000" b="1" dirty="0" smtClean="0"/>
              <a:t> при </a:t>
            </a:r>
            <a:r>
              <a:rPr lang="ru-RU" sz="2000" b="1" dirty="0" err="1" smtClean="0"/>
              <a:t>кровотечах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які</a:t>
            </a:r>
            <a:r>
              <a:rPr lang="ru-RU" sz="2000" b="1" dirty="0" smtClean="0"/>
              <a:t> не </a:t>
            </a:r>
            <a:r>
              <a:rPr lang="ru-RU" sz="2000" b="1" dirty="0" err="1" smtClean="0"/>
              <a:t>мають</a:t>
            </a:r>
            <a:r>
              <a:rPr lang="ru-RU" sz="2000" b="1" dirty="0" smtClean="0"/>
              <a:t> прямого </a:t>
            </a:r>
            <a:r>
              <a:rPr lang="ru-RU" sz="2000" b="1" dirty="0" err="1" smtClean="0"/>
              <a:t>виходу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назовні</a:t>
            </a:r>
            <a:r>
              <a:rPr lang="ru-RU" sz="2000" b="1" dirty="0" smtClean="0"/>
              <a:t> до </a:t>
            </a:r>
            <a:r>
              <a:rPr lang="ru-RU" sz="2000" b="1" dirty="0" err="1" smtClean="0"/>
              <a:t>певного</a:t>
            </a:r>
            <a:r>
              <a:rPr lang="ru-RU" sz="2000" b="1" dirty="0" smtClean="0"/>
              <a:t> моменту:</a:t>
            </a:r>
          </a:p>
          <a:p>
            <a:pPr algn="just"/>
            <a:r>
              <a:rPr lang="ru-RU" sz="2000" b="1" dirty="0" err="1" smtClean="0"/>
              <a:t>Розриви</a:t>
            </a:r>
            <a:r>
              <a:rPr lang="ru-RU" sz="2000" b="1" dirty="0" smtClean="0"/>
              <a:t> </a:t>
            </a:r>
            <a:r>
              <a:rPr lang="ru-RU" sz="2000" b="1" dirty="0"/>
              <a:t>аневризм </a:t>
            </a:r>
            <a:r>
              <a:rPr lang="ru-RU" sz="2000" b="1" dirty="0" err="1"/>
              <a:t>черевних</a:t>
            </a:r>
            <a:r>
              <a:rPr lang="ru-RU" sz="2000" b="1" dirty="0"/>
              <a:t> </a:t>
            </a:r>
            <a:r>
              <a:rPr lang="ru-RU" sz="2000" b="1" dirty="0" err="1"/>
              <a:t>судин</a:t>
            </a:r>
            <a:r>
              <a:rPr lang="ru-RU" sz="2000" b="1" dirty="0"/>
              <a:t>.</a:t>
            </a:r>
          </a:p>
          <a:p>
            <a:pPr algn="just"/>
            <a:r>
              <a:rPr lang="ru-RU" sz="2000" b="1" dirty="0" err="1"/>
              <a:t>Субкапсулярні</a:t>
            </a:r>
            <a:r>
              <a:rPr lang="ru-RU" sz="2000" b="1" dirty="0"/>
              <a:t> </a:t>
            </a:r>
            <a:r>
              <a:rPr lang="ru-RU" sz="2000" b="1" dirty="0" err="1"/>
              <a:t>пошкодження</a:t>
            </a:r>
            <a:r>
              <a:rPr lang="ru-RU" sz="2000" b="1" dirty="0"/>
              <a:t> </a:t>
            </a:r>
            <a:r>
              <a:rPr lang="ru-RU" sz="2000" b="1" dirty="0" err="1"/>
              <a:t>печінки</a:t>
            </a:r>
            <a:r>
              <a:rPr lang="ru-RU" sz="2000" b="1" dirty="0"/>
              <a:t> та </a:t>
            </a:r>
            <a:r>
              <a:rPr lang="ru-RU" sz="2000" b="1" dirty="0" err="1"/>
              <a:t>селезінки</a:t>
            </a:r>
            <a:r>
              <a:rPr lang="ru-RU" sz="2000" b="1" dirty="0"/>
              <a:t> (</a:t>
            </a:r>
            <a:r>
              <a:rPr lang="ru-RU" sz="2000" b="1" dirty="0" err="1"/>
              <a:t>ризик</a:t>
            </a:r>
            <a:r>
              <a:rPr lang="ru-RU" sz="2000" b="1" dirty="0"/>
              <a:t> </a:t>
            </a:r>
            <a:r>
              <a:rPr lang="ru-RU" sz="2000" b="1" dirty="0" err="1"/>
              <a:t>двомоментного</a:t>
            </a:r>
            <a:r>
              <a:rPr lang="ru-RU" sz="2000" b="1" dirty="0"/>
              <a:t> </a:t>
            </a:r>
            <a:r>
              <a:rPr lang="ru-RU" sz="2000" b="1" dirty="0" err="1"/>
              <a:t>розриву</a:t>
            </a:r>
            <a:r>
              <a:rPr lang="ru-RU" sz="2000" b="1" dirty="0"/>
              <a:t>).</a:t>
            </a:r>
          </a:p>
          <a:p>
            <a:pPr algn="just"/>
            <a:r>
              <a:rPr lang="ru-RU" sz="2000" b="1" dirty="0" err="1"/>
              <a:t>Шлунково-кишкові</a:t>
            </a:r>
            <a:r>
              <a:rPr lang="ru-RU" sz="2000" b="1" dirty="0"/>
              <a:t> </a:t>
            </a:r>
            <a:r>
              <a:rPr lang="ru-RU" sz="2000" b="1" dirty="0" err="1"/>
              <a:t>кровотечі</a:t>
            </a:r>
            <a:r>
              <a:rPr lang="ru-RU" sz="2000" b="1" dirty="0"/>
              <a:t> (до моменту </a:t>
            </a:r>
            <a:r>
              <a:rPr lang="ru-RU" sz="2000" b="1" dirty="0" err="1"/>
              <a:t>появи</a:t>
            </a:r>
            <a:r>
              <a:rPr lang="ru-RU" sz="2000" b="1" dirty="0"/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мелени</a:t>
            </a:r>
            <a:r>
              <a:rPr lang="ru-RU" sz="2000" b="1" dirty="0"/>
              <a:t> — </a:t>
            </a:r>
            <a:r>
              <a:rPr lang="ru-RU" sz="2000" b="1" dirty="0" err="1"/>
              <a:t>дьогтеподібного</a:t>
            </a:r>
            <a:r>
              <a:rPr lang="ru-RU" sz="2000" b="1" dirty="0"/>
              <a:t> </a:t>
            </a:r>
            <a:r>
              <a:rPr lang="ru-RU" sz="2000" b="1" dirty="0" err="1"/>
              <a:t>випорожнення</a:t>
            </a:r>
            <a:r>
              <a:rPr lang="ru-RU" sz="2000" b="1" dirty="0"/>
              <a:t> </a:t>
            </a:r>
            <a:r>
              <a:rPr lang="ru-RU" sz="2000" b="1" dirty="0" err="1"/>
              <a:t>або</a:t>
            </a:r>
            <a:r>
              <a:rPr lang="ru-RU" sz="2000" b="1" dirty="0"/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гематемезису</a:t>
            </a:r>
            <a:r>
              <a:rPr lang="ru-RU" sz="2000" b="1" dirty="0"/>
              <a:t> — </a:t>
            </a:r>
            <a:r>
              <a:rPr lang="ru-RU" sz="2000" b="1" dirty="0" err="1"/>
              <a:t>кривавого</a:t>
            </a:r>
            <a:r>
              <a:rPr lang="ru-RU" sz="2000" b="1" dirty="0"/>
              <a:t> </a:t>
            </a:r>
            <a:r>
              <a:rPr lang="ru-RU" sz="2000" b="1" dirty="0" err="1"/>
              <a:t>блювання</a:t>
            </a:r>
            <a:r>
              <a:rPr lang="ru-RU" sz="2000" b="1" dirty="0"/>
              <a:t>).</a:t>
            </a:r>
          </a:p>
          <a:p>
            <a:endParaRPr lang="uk-UA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597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CustomShape 1"/>
          <p:cNvSpPr/>
          <p:nvPr/>
        </p:nvSpPr>
        <p:spPr>
          <a:xfrm>
            <a:off x="442800" y="785880"/>
            <a:ext cx="3913560" cy="570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500" lnSpcReduction="20000"/>
          </a:bodyPr>
          <a:lstStyle/>
          <a:p>
            <a:pPr>
              <a:lnSpc>
                <a:spcPct val="100000"/>
              </a:lnSpc>
            </a:pPr>
            <a:r>
              <a:rPr lang="ru-RU" sz="4400" b="1" strike="noStrike" spc="-1">
                <a:solidFill>
                  <a:srgbClr val="000000"/>
                </a:solidFill>
                <a:latin typeface="Calibri"/>
                <a:ea typeface="DejaVu Sans"/>
              </a:rPr>
              <a:t>Механізм ЧМТ</a:t>
            </a:r>
            <a:endParaRPr lang="ru-RU" sz="4400" b="0" strike="noStrike" spc="-1">
              <a:latin typeface="Arial"/>
            </a:endParaRPr>
          </a:p>
        </p:txBody>
      </p:sp>
      <p:sp>
        <p:nvSpPr>
          <p:cNvPr id="606" name="CustomShape 2"/>
          <p:cNvSpPr/>
          <p:nvPr/>
        </p:nvSpPr>
        <p:spPr>
          <a:xfrm>
            <a:off x="3510000" y="2714760"/>
            <a:ext cx="9142920" cy="3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07" name="Рисунок 14"/>
          <p:cNvPicPr/>
          <p:nvPr/>
        </p:nvPicPr>
        <p:blipFill>
          <a:blip r:embed="rId2"/>
          <a:stretch/>
        </p:blipFill>
        <p:spPr>
          <a:xfrm>
            <a:off x="0" y="1714320"/>
            <a:ext cx="4856760" cy="3713760"/>
          </a:xfrm>
          <a:prstGeom prst="rect">
            <a:avLst/>
          </a:prstGeom>
          <a:ln w="9360">
            <a:noFill/>
          </a:ln>
        </p:spPr>
      </p:pic>
      <p:sp>
        <p:nvSpPr>
          <p:cNvPr id="608" name="CustomShape 3"/>
          <p:cNvSpPr/>
          <p:nvPr/>
        </p:nvSpPr>
        <p:spPr>
          <a:xfrm>
            <a:off x="4714920" y="571320"/>
            <a:ext cx="4476960" cy="821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Tahoma"/>
                <a:ea typeface="DejaVu Sans"/>
              </a:rPr>
              <a:t>Закриті пошкодження голови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609" name="Picture 3"/>
          <p:cNvPicPr/>
          <p:nvPr/>
        </p:nvPicPr>
        <p:blipFill>
          <a:blip r:embed="rId3"/>
          <a:srcRect l="21130" r="18124"/>
          <a:stretch/>
        </p:blipFill>
        <p:spPr>
          <a:xfrm>
            <a:off x="5286240" y="1571760"/>
            <a:ext cx="3642120" cy="3927960"/>
          </a:xfrm>
          <a:prstGeom prst="rect">
            <a:avLst/>
          </a:prstGeom>
          <a:ln w="9360">
            <a:noFill/>
          </a:ln>
        </p:spPr>
      </p:pic>
      <p:sp>
        <p:nvSpPr>
          <p:cNvPr id="610" name="CustomShape 4"/>
          <p:cNvSpPr/>
          <p:nvPr/>
        </p:nvSpPr>
        <p:spPr>
          <a:xfrm>
            <a:off x="3816000" y="1800000"/>
            <a:ext cx="288000" cy="288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0800" y="0"/>
                </a:moveTo>
                <a:lnTo>
                  <a:pt x="21600" y="10800"/>
                </a:lnTo>
                <a:lnTo>
                  <a:pt x="10800" y="21600"/>
                </a:lnTo>
                <a:lnTo>
                  <a:pt x="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6671" y="360608"/>
            <a:ext cx="7997780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</a:rPr>
              <a:t>Алгоритм </a:t>
            </a:r>
            <a:r>
              <a:rPr lang="ru-RU" sz="2400" b="1" dirty="0" err="1" smtClean="0">
                <a:solidFill>
                  <a:srgbClr val="7030A0"/>
                </a:solidFill>
              </a:rPr>
              <a:t>обстеження</a:t>
            </a:r>
            <a:r>
              <a:rPr lang="ru-RU" sz="2400" b="1" dirty="0" smtClean="0">
                <a:solidFill>
                  <a:srgbClr val="7030A0"/>
                </a:solidFill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</a:rPr>
              <a:t>потерпілого</a:t>
            </a:r>
            <a:r>
              <a:rPr lang="ru-RU" sz="2400" b="1" dirty="0" smtClean="0">
                <a:solidFill>
                  <a:srgbClr val="7030A0"/>
                </a:solidFill>
              </a:rPr>
              <a:t>/хворого</a:t>
            </a:r>
            <a:endParaRPr lang="ru-RU" sz="2400" b="1" dirty="0">
              <a:solidFill>
                <a:srgbClr val="7030A0"/>
              </a:solidFill>
            </a:endParaRPr>
          </a:p>
          <a:p>
            <a:pPr algn="just"/>
            <a:r>
              <a:rPr lang="ru-RU" dirty="0"/>
              <a:t>План </a:t>
            </a:r>
            <a:r>
              <a:rPr lang="ru-RU" dirty="0" err="1"/>
              <a:t>діагностичних</a:t>
            </a:r>
            <a:r>
              <a:rPr lang="ru-RU" dirty="0"/>
              <a:t> </a:t>
            </a:r>
            <a:r>
              <a:rPr lang="ru-RU" dirty="0" err="1"/>
              <a:t>заходів</a:t>
            </a:r>
            <a:r>
              <a:rPr lang="ru-RU" dirty="0"/>
              <a:t> </a:t>
            </a:r>
            <a:r>
              <a:rPr lang="ru-RU" dirty="0" err="1"/>
              <a:t>включає</a:t>
            </a:r>
            <a:r>
              <a:rPr lang="ru-RU" dirty="0"/>
              <a:t>: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b="1" dirty="0" err="1">
                <a:solidFill>
                  <a:srgbClr val="0070C0"/>
                </a:solidFill>
              </a:rPr>
              <a:t>Загальний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огляд</a:t>
            </a:r>
            <a:r>
              <a:rPr lang="ru-RU" b="1" dirty="0"/>
              <a:t>:</a:t>
            </a:r>
            <a:r>
              <a:rPr lang="ru-RU" dirty="0"/>
              <a:t> </a:t>
            </a:r>
            <a:r>
              <a:rPr lang="ru-RU" dirty="0" err="1"/>
              <a:t>оцінка</a:t>
            </a:r>
            <a:r>
              <a:rPr lang="ru-RU" dirty="0"/>
              <a:t> стану </a:t>
            </a:r>
            <a:r>
              <a:rPr lang="ru-RU" dirty="0" err="1"/>
              <a:t>свідомості</a:t>
            </a:r>
            <a:r>
              <a:rPr lang="ru-RU" dirty="0"/>
              <a:t> та </a:t>
            </a:r>
            <a:r>
              <a:rPr lang="ru-RU" dirty="0" err="1"/>
              <a:t>шкірних</a:t>
            </a:r>
            <a:r>
              <a:rPr lang="ru-RU" dirty="0"/>
              <a:t> </a:t>
            </a:r>
            <a:r>
              <a:rPr lang="ru-RU" dirty="0" err="1"/>
              <a:t>покривів</a:t>
            </a:r>
            <a:r>
              <a:rPr lang="ru-RU" dirty="0"/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b="1" dirty="0" err="1">
                <a:solidFill>
                  <a:srgbClr val="0070C0"/>
                </a:solidFill>
              </a:rPr>
              <a:t>Фізикальне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обстеження</a:t>
            </a:r>
            <a:r>
              <a:rPr lang="ru-RU" b="1" dirty="0"/>
              <a:t>:</a:t>
            </a:r>
            <a:r>
              <a:rPr lang="ru-RU" dirty="0"/>
              <a:t> </a:t>
            </a:r>
            <a:r>
              <a:rPr lang="ru-RU" dirty="0" err="1"/>
              <a:t>вимірювання</a:t>
            </a:r>
            <a:r>
              <a:rPr lang="ru-RU" dirty="0"/>
              <a:t> АТ, </a:t>
            </a:r>
            <a:r>
              <a:rPr lang="ru-RU" dirty="0" err="1"/>
              <a:t>частоти</a:t>
            </a:r>
            <a:r>
              <a:rPr lang="ru-RU" dirty="0"/>
              <a:t> </a:t>
            </a:r>
            <a:r>
              <a:rPr lang="ru-RU" dirty="0" err="1"/>
              <a:t>серцевих</a:t>
            </a:r>
            <a:r>
              <a:rPr lang="ru-RU" dirty="0"/>
              <a:t> </a:t>
            </a:r>
            <a:r>
              <a:rPr lang="ru-RU" dirty="0" err="1"/>
              <a:t>скорочень</a:t>
            </a:r>
            <a:r>
              <a:rPr lang="ru-RU" dirty="0"/>
              <a:t> (ЧСС), </a:t>
            </a:r>
            <a:r>
              <a:rPr lang="ru-RU" dirty="0" err="1"/>
              <a:t>частоти</a:t>
            </a:r>
            <a:r>
              <a:rPr lang="ru-RU" dirty="0"/>
              <a:t> </a:t>
            </a:r>
            <a:r>
              <a:rPr lang="ru-RU" dirty="0" err="1"/>
              <a:t>дихальних</a:t>
            </a:r>
            <a:r>
              <a:rPr lang="ru-RU" dirty="0"/>
              <a:t> </a:t>
            </a:r>
            <a:r>
              <a:rPr lang="ru-RU" dirty="0" err="1"/>
              <a:t>рухів</a:t>
            </a:r>
            <a:r>
              <a:rPr lang="ru-RU" dirty="0"/>
              <a:t> (ЧДР).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b="1" dirty="0" err="1">
                <a:solidFill>
                  <a:srgbClr val="0070C0"/>
                </a:solidFill>
              </a:rPr>
              <a:t>Оцінка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величини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крововтрати</a:t>
            </a:r>
            <a:r>
              <a:rPr lang="ru-RU" b="1" dirty="0"/>
              <a:t>:</a:t>
            </a:r>
            <a:r>
              <a:rPr lang="ru-RU" dirty="0"/>
              <a:t> </a:t>
            </a:r>
            <a:r>
              <a:rPr lang="ru-RU" dirty="0" err="1"/>
              <a:t>застосування</a:t>
            </a:r>
            <a:r>
              <a:rPr lang="ru-RU" dirty="0"/>
              <a:t> шокового </a:t>
            </a:r>
            <a:r>
              <a:rPr lang="ru-RU" dirty="0" err="1"/>
              <a:t>індексу</a:t>
            </a:r>
            <a:r>
              <a:rPr lang="ru-RU" dirty="0"/>
              <a:t> (ШІ)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емпіричних</a:t>
            </a:r>
            <a:r>
              <a:rPr lang="ru-RU" dirty="0"/>
              <a:t> </a:t>
            </a:r>
            <a:r>
              <a:rPr lang="ru-RU" dirty="0" err="1"/>
              <a:t>методів</a:t>
            </a:r>
            <a:r>
              <a:rPr lang="ru-RU" dirty="0"/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b="1" dirty="0" err="1">
                <a:solidFill>
                  <a:srgbClr val="0070C0"/>
                </a:solidFill>
              </a:rPr>
              <a:t>Моніторинг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діурезу</a:t>
            </a:r>
            <a:r>
              <a:rPr lang="ru-RU" b="1" dirty="0"/>
              <a:t>:</a:t>
            </a:r>
            <a:r>
              <a:rPr lang="ru-RU" dirty="0"/>
              <a:t> контроль </a:t>
            </a:r>
            <a:r>
              <a:rPr lang="ru-RU" dirty="0" err="1"/>
              <a:t>погодинного</a:t>
            </a:r>
            <a:r>
              <a:rPr lang="ru-RU" dirty="0"/>
              <a:t> </a:t>
            </a:r>
            <a:r>
              <a:rPr lang="ru-RU" dirty="0" err="1"/>
              <a:t>виділення</a:t>
            </a:r>
            <a:r>
              <a:rPr lang="ru-RU" dirty="0"/>
              <a:t> </a:t>
            </a:r>
            <a:r>
              <a:rPr lang="ru-RU" dirty="0" err="1"/>
              <a:t>сечі</a:t>
            </a:r>
            <a:r>
              <a:rPr lang="ru-RU" dirty="0"/>
              <a:t> (</a:t>
            </a:r>
            <a:r>
              <a:rPr lang="ru-RU" dirty="0" err="1"/>
              <a:t>важливий</a:t>
            </a:r>
            <a:r>
              <a:rPr lang="ru-RU" dirty="0"/>
              <a:t> </a:t>
            </a:r>
            <a:r>
              <a:rPr lang="ru-RU" dirty="0" err="1"/>
              <a:t>показник</a:t>
            </a:r>
            <a:r>
              <a:rPr lang="ru-RU" dirty="0"/>
              <a:t> </a:t>
            </a:r>
            <a:r>
              <a:rPr lang="ru-RU" dirty="0" err="1"/>
              <a:t>перфузії</a:t>
            </a:r>
            <a:r>
              <a:rPr lang="ru-RU" dirty="0"/>
              <a:t> </a:t>
            </a:r>
            <a:r>
              <a:rPr lang="ru-RU" dirty="0" err="1"/>
              <a:t>нирок</a:t>
            </a:r>
            <a:r>
              <a:rPr lang="ru-RU" dirty="0"/>
              <a:t>).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b="1" dirty="0" err="1">
                <a:solidFill>
                  <a:srgbClr val="0070C0"/>
                </a:solidFill>
              </a:rPr>
              <a:t>Лабораторна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діагностика</a:t>
            </a:r>
            <a:r>
              <a:rPr lang="ru-RU" b="1" dirty="0"/>
              <a:t>:</a:t>
            </a:r>
            <a:endParaRPr lang="ru-RU" dirty="0"/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ru-RU" dirty="0" err="1"/>
              <a:t>Клінічний</a:t>
            </a:r>
            <a:r>
              <a:rPr lang="ru-RU" dirty="0"/>
              <a:t> </a:t>
            </a:r>
            <a:r>
              <a:rPr lang="ru-RU" dirty="0" err="1"/>
              <a:t>аналіз</a:t>
            </a:r>
            <a:r>
              <a:rPr lang="ru-RU" dirty="0"/>
              <a:t> </a:t>
            </a:r>
            <a:r>
              <a:rPr lang="ru-RU" dirty="0" err="1"/>
              <a:t>крові</a:t>
            </a:r>
            <a:r>
              <a:rPr lang="ru-RU" dirty="0"/>
              <a:t> (</a:t>
            </a:r>
            <a:r>
              <a:rPr lang="ru-RU" dirty="0" err="1"/>
              <a:t>рівень</a:t>
            </a:r>
            <a:r>
              <a:rPr lang="ru-RU" dirty="0"/>
              <a:t> </a:t>
            </a:r>
            <a:r>
              <a:rPr lang="ru-RU" dirty="0" err="1"/>
              <a:t>еритроцитів</a:t>
            </a:r>
            <a:r>
              <a:rPr lang="ru-RU" dirty="0"/>
              <a:t>, </a:t>
            </a:r>
            <a:r>
              <a:rPr lang="ru-RU" dirty="0" err="1"/>
              <a:t>гемоглобіну</a:t>
            </a:r>
            <a:r>
              <a:rPr lang="ru-RU" dirty="0"/>
              <a:t>) та </a:t>
            </a:r>
            <a:r>
              <a:rPr lang="ru-RU" dirty="0" err="1"/>
              <a:t>сечі</a:t>
            </a:r>
            <a:r>
              <a:rPr lang="ru-RU" dirty="0"/>
              <a:t>.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ru-RU" dirty="0" err="1"/>
              <a:t>Визначення</a:t>
            </a:r>
            <a:r>
              <a:rPr lang="ru-RU" dirty="0"/>
              <a:t> </a:t>
            </a:r>
            <a:r>
              <a:rPr lang="ru-RU" b="1" dirty="0">
                <a:solidFill>
                  <a:srgbClr val="0070C0"/>
                </a:solidFill>
              </a:rPr>
              <a:t>гематокриту</a:t>
            </a:r>
            <a:r>
              <a:rPr lang="ru-RU" dirty="0"/>
              <a:t> (</a:t>
            </a:r>
            <a:r>
              <a:rPr lang="ru-RU" dirty="0" err="1"/>
              <a:t>співвідношення</a:t>
            </a:r>
            <a:r>
              <a:rPr lang="ru-RU" dirty="0"/>
              <a:t> </a:t>
            </a:r>
            <a:r>
              <a:rPr lang="ru-RU" dirty="0" err="1"/>
              <a:t>формених</a:t>
            </a:r>
            <a:r>
              <a:rPr lang="ru-RU" dirty="0"/>
              <a:t> </a:t>
            </a:r>
            <a:r>
              <a:rPr lang="ru-RU" dirty="0" err="1"/>
              <a:t>елементів</a:t>
            </a:r>
            <a:r>
              <a:rPr lang="ru-RU" dirty="0"/>
              <a:t> до </a:t>
            </a:r>
            <a:r>
              <a:rPr lang="ru-RU" dirty="0" err="1"/>
              <a:t>плазми</a:t>
            </a:r>
            <a:r>
              <a:rPr lang="ru-RU" dirty="0"/>
              <a:t>).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ru-RU" dirty="0" err="1"/>
              <a:t>Біохімічне</a:t>
            </a:r>
            <a:r>
              <a:rPr lang="ru-RU" dirty="0"/>
              <a:t> </a:t>
            </a:r>
            <a:r>
              <a:rPr lang="ru-RU" dirty="0" err="1"/>
              <a:t>обстеження</a:t>
            </a:r>
            <a:r>
              <a:rPr lang="ru-RU" dirty="0"/>
              <a:t> (</a:t>
            </a:r>
            <a:r>
              <a:rPr lang="ru-RU" dirty="0" err="1"/>
              <a:t>білки</a:t>
            </a:r>
            <a:r>
              <a:rPr lang="ru-RU" dirty="0"/>
              <a:t>, альфа-</a:t>
            </a:r>
            <a:r>
              <a:rPr lang="ru-RU" dirty="0" err="1"/>
              <a:t>амілаза</a:t>
            </a:r>
            <a:r>
              <a:rPr lang="ru-RU" dirty="0"/>
              <a:t>, </a:t>
            </a:r>
            <a:r>
              <a:rPr lang="ru-RU" dirty="0" err="1"/>
              <a:t>осмолярність</a:t>
            </a:r>
            <a:r>
              <a:rPr lang="ru-RU" dirty="0"/>
              <a:t>).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ru-RU" b="1" dirty="0" err="1">
                <a:solidFill>
                  <a:srgbClr val="0070C0"/>
                </a:solidFill>
              </a:rPr>
              <a:t>Коагулограма</a:t>
            </a:r>
            <a:r>
              <a:rPr lang="ru-RU" b="1" dirty="0"/>
              <a:t>:</a:t>
            </a:r>
            <a:r>
              <a:rPr lang="ru-RU" dirty="0"/>
              <a:t> </a:t>
            </a:r>
            <a:r>
              <a:rPr lang="ru-RU" dirty="0" err="1"/>
              <a:t>оцінка</a:t>
            </a:r>
            <a:r>
              <a:rPr lang="ru-RU" dirty="0"/>
              <a:t> </a:t>
            </a:r>
            <a:r>
              <a:rPr lang="ru-RU" dirty="0" err="1"/>
              <a:t>системи</a:t>
            </a:r>
            <a:r>
              <a:rPr lang="ru-RU" dirty="0"/>
              <a:t> </a:t>
            </a:r>
            <a:r>
              <a:rPr lang="ru-RU" dirty="0" err="1"/>
              <a:t>згортання</a:t>
            </a:r>
            <a:r>
              <a:rPr lang="ru-RU" dirty="0"/>
              <a:t> </a:t>
            </a:r>
            <a:r>
              <a:rPr lang="ru-RU" dirty="0" err="1"/>
              <a:t>крові</a:t>
            </a:r>
            <a:r>
              <a:rPr lang="ru-RU" dirty="0"/>
              <a:t>.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ru-RU" dirty="0"/>
              <a:t>Гази </a:t>
            </a:r>
            <a:r>
              <a:rPr lang="ru-RU" dirty="0" err="1"/>
              <a:t>крові</a:t>
            </a:r>
            <a:r>
              <a:rPr lang="ru-RU" dirty="0"/>
              <a:t> та кислотно-</a:t>
            </a:r>
            <a:r>
              <a:rPr lang="ru-RU" dirty="0" err="1"/>
              <a:t>лужний</a:t>
            </a:r>
            <a:r>
              <a:rPr lang="ru-RU" dirty="0"/>
              <a:t> стан (</a:t>
            </a:r>
            <a:r>
              <a:rPr lang="ru-RU" dirty="0" err="1"/>
              <a:t>виявлення</a:t>
            </a:r>
            <a:r>
              <a:rPr lang="ru-RU" dirty="0"/>
              <a:t> ацидозу).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b="1" dirty="0" err="1">
                <a:solidFill>
                  <a:srgbClr val="0070C0"/>
                </a:solidFill>
              </a:rPr>
              <a:t>Інструментальна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діагностика</a:t>
            </a:r>
            <a:r>
              <a:rPr lang="ru-RU" b="1" dirty="0"/>
              <a:t>: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 err="1"/>
              <a:t>аускультація</a:t>
            </a:r>
            <a:r>
              <a:rPr lang="ru-RU" dirty="0"/>
              <a:t> </a:t>
            </a:r>
            <a:r>
              <a:rPr lang="ru-RU" dirty="0" err="1"/>
              <a:t>серця</a:t>
            </a:r>
            <a:r>
              <a:rPr lang="ru-RU" dirty="0"/>
              <a:t> та </a:t>
            </a:r>
            <a:r>
              <a:rPr lang="ru-RU" dirty="0" err="1"/>
              <a:t>електрокардіографія</a:t>
            </a:r>
            <a:r>
              <a:rPr lang="ru-RU" dirty="0"/>
              <a:t> (ЕКГ).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b="1" dirty="0" err="1" smtClean="0">
                <a:solidFill>
                  <a:srgbClr val="0070C0"/>
                </a:solidFill>
              </a:rPr>
              <a:t>Дослідження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імунологічного</a:t>
            </a:r>
            <a:r>
              <a:rPr lang="ru-RU" b="1" dirty="0">
                <a:solidFill>
                  <a:srgbClr val="0070C0"/>
                </a:solidFill>
              </a:rPr>
              <a:t> стану.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b="1" dirty="0" err="1" smtClean="0">
                <a:solidFill>
                  <a:srgbClr val="0070C0"/>
                </a:solidFill>
              </a:rPr>
              <a:t>Консультації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спеціалістів</a:t>
            </a:r>
            <a:r>
              <a:rPr lang="ru-RU" b="1" dirty="0">
                <a:solidFill>
                  <a:srgbClr val="0070C0"/>
                </a:solidFill>
              </a:rPr>
              <a:t> за </a:t>
            </a:r>
            <a:r>
              <a:rPr lang="ru-RU" b="1" dirty="0" err="1">
                <a:solidFill>
                  <a:srgbClr val="0070C0"/>
                </a:solidFill>
              </a:rPr>
              <a:t>необхідністю</a:t>
            </a:r>
            <a:r>
              <a:rPr lang="ru-RU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315979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8186" y="425003"/>
            <a:ext cx="7920507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>
                <a:solidFill>
                  <a:srgbClr val="7030A0"/>
                </a:solidFill>
                <a:latin typeface="Google Sans Text"/>
              </a:rPr>
              <a:t>Методи</a:t>
            </a:r>
            <a:r>
              <a:rPr lang="ru-RU" sz="2800" b="1" dirty="0">
                <a:solidFill>
                  <a:srgbClr val="7030A0"/>
                </a:solidFill>
                <a:latin typeface="Google Sans Text"/>
              </a:rPr>
              <a:t> </a:t>
            </a:r>
            <a:r>
              <a:rPr lang="ru-RU" sz="2800" b="1" dirty="0" err="1">
                <a:solidFill>
                  <a:srgbClr val="7030A0"/>
                </a:solidFill>
                <a:latin typeface="Google Sans Text"/>
              </a:rPr>
              <a:t>оцінки</a:t>
            </a:r>
            <a:r>
              <a:rPr lang="ru-RU" sz="2800" b="1" dirty="0">
                <a:solidFill>
                  <a:srgbClr val="7030A0"/>
                </a:solidFill>
                <a:latin typeface="Google Sans Text"/>
              </a:rPr>
              <a:t> </a:t>
            </a:r>
            <a:r>
              <a:rPr lang="ru-RU" sz="2800" b="1" dirty="0" err="1">
                <a:solidFill>
                  <a:srgbClr val="7030A0"/>
                </a:solidFill>
                <a:latin typeface="Google Sans Text"/>
              </a:rPr>
              <a:t>величини</a:t>
            </a:r>
            <a:r>
              <a:rPr lang="ru-RU" sz="2800" b="1" dirty="0">
                <a:solidFill>
                  <a:srgbClr val="7030A0"/>
                </a:solidFill>
                <a:latin typeface="Google Sans Text"/>
              </a:rPr>
              <a:t> </a:t>
            </a:r>
            <a:r>
              <a:rPr lang="ru-RU" sz="2800" b="1" dirty="0" err="1">
                <a:solidFill>
                  <a:srgbClr val="7030A0"/>
                </a:solidFill>
                <a:latin typeface="Google Sans Text"/>
              </a:rPr>
              <a:t>крововтрати</a:t>
            </a:r>
            <a:endParaRPr lang="ru-RU" sz="2800" b="1" dirty="0">
              <a:solidFill>
                <a:srgbClr val="7030A0"/>
              </a:solidFill>
              <a:latin typeface="Google Sans"/>
            </a:endParaRPr>
          </a:p>
          <a:p>
            <a:pPr algn="just"/>
            <a:endParaRPr lang="ru-RU" b="1" dirty="0" smtClean="0">
              <a:latin typeface="Google Sans Text"/>
            </a:endParaRPr>
          </a:p>
          <a:p>
            <a:pPr algn="just"/>
            <a:r>
              <a:rPr lang="ru-RU" b="1" dirty="0" err="1" smtClean="0">
                <a:latin typeface="Google Sans Text"/>
              </a:rPr>
              <a:t>Оцінка</a:t>
            </a:r>
            <a:r>
              <a:rPr lang="ru-RU" b="1" dirty="0" smtClean="0">
                <a:latin typeface="Google Sans Text"/>
              </a:rPr>
              <a:t> </a:t>
            </a:r>
            <a:r>
              <a:rPr lang="ru-RU" b="1" dirty="0" err="1">
                <a:latin typeface="Google Sans Text"/>
              </a:rPr>
              <a:t>об’єму</a:t>
            </a:r>
            <a:r>
              <a:rPr lang="ru-RU" b="1" dirty="0">
                <a:latin typeface="Google Sans Text"/>
              </a:rPr>
              <a:t> </a:t>
            </a:r>
            <a:r>
              <a:rPr lang="ru-RU" b="1" dirty="0" err="1">
                <a:latin typeface="Google Sans Text"/>
              </a:rPr>
              <a:t>крововтрати</a:t>
            </a:r>
            <a:r>
              <a:rPr lang="ru-RU" b="1" dirty="0">
                <a:latin typeface="Google Sans Text"/>
              </a:rPr>
              <a:t> на </a:t>
            </a:r>
            <a:r>
              <a:rPr lang="ru-RU" b="1" dirty="0" err="1">
                <a:latin typeface="Google Sans Text"/>
              </a:rPr>
              <a:t>догоспітальному</a:t>
            </a:r>
            <a:r>
              <a:rPr lang="ru-RU" b="1" dirty="0">
                <a:latin typeface="Google Sans Text"/>
              </a:rPr>
              <a:t> та </a:t>
            </a:r>
            <a:r>
              <a:rPr lang="ru-RU" b="1" dirty="0" err="1">
                <a:latin typeface="Google Sans Text"/>
              </a:rPr>
              <a:t>госпітальному</a:t>
            </a:r>
            <a:r>
              <a:rPr lang="ru-RU" b="1" dirty="0">
                <a:latin typeface="Google Sans Text"/>
              </a:rPr>
              <a:t> </a:t>
            </a:r>
            <a:r>
              <a:rPr lang="ru-RU" b="1" dirty="0" err="1">
                <a:latin typeface="Google Sans Text"/>
              </a:rPr>
              <a:t>етапах</a:t>
            </a:r>
            <a:r>
              <a:rPr lang="ru-RU" b="1" dirty="0">
                <a:latin typeface="Google Sans Text"/>
              </a:rPr>
              <a:t> </a:t>
            </a:r>
            <a:r>
              <a:rPr lang="ru-RU" b="1" dirty="0" err="1">
                <a:latin typeface="Google Sans Text"/>
              </a:rPr>
              <a:t>здійснюється</a:t>
            </a:r>
            <a:r>
              <a:rPr lang="ru-RU" b="1" dirty="0">
                <a:latin typeface="Google Sans Text"/>
              </a:rPr>
              <a:t> за </a:t>
            </a:r>
            <a:r>
              <a:rPr lang="ru-RU" b="1" dirty="0" err="1">
                <a:latin typeface="Google Sans Text"/>
              </a:rPr>
              <a:t>допомогою</a:t>
            </a:r>
            <a:r>
              <a:rPr lang="ru-RU" b="1" dirty="0">
                <a:latin typeface="Google Sans Text"/>
              </a:rPr>
              <a:t> </a:t>
            </a:r>
            <a:r>
              <a:rPr lang="ru-RU" b="1" dirty="0" err="1">
                <a:latin typeface="Google Sans Text"/>
              </a:rPr>
              <a:t>клінічних</a:t>
            </a:r>
            <a:r>
              <a:rPr lang="ru-RU" b="1" dirty="0">
                <a:latin typeface="Google Sans Text"/>
              </a:rPr>
              <a:t>, </a:t>
            </a:r>
            <a:r>
              <a:rPr lang="ru-RU" b="1" dirty="0" err="1">
                <a:latin typeface="Google Sans Text"/>
              </a:rPr>
              <a:t>розрахункових</a:t>
            </a:r>
            <a:r>
              <a:rPr lang="ru-RU" b="1" dirty="0">
                <a:latin typeface="Google Sans Text"/>
              </a:rPr>
              <a:t> та </a:t>
            </a:r>
            <a:r>
              <a:rPr lang="ru-RU" b="1" dirty="0" err="1">
                <a:latin typeface="Google Sans Text"/>
              </a:rPr>
              <a:t>лабораторних</a:t>
            </a:r>
            <a:r>
              <a:rPr lang="ru-RU" b="1" dirty="0">
                <a:latin typeface="Google Sans Text"/>
              </a:rPr>
              <a:t> </a:t>
            </a:r>
            <a:r>
              <a:rPr lang="ru-RU" b="1" dirty="0" err="1">
                <a:latin typeface="Google Sans Text"/>
              </a:rPr>
              <a:t>методів</a:t>
            </a:r>
            <a:r>
              <a:rPr lang="ru-RU" b="1" dirty="0">
                <a:latin typeface="Google Sans Text"/>
              </a:rPr>
              <a:t>.</a:t>
            </a:r>
          </a:p>
          <a:p>
            <a:pPr algn="just"/>
            <a:r>
              <a:rPr lang="ru-RU" b="1" dirty="0">
                <a:solidFill>
                  <a:srgbClr val="7030A0"/>
                </a:solidFill>
                <a:latin typeface="Google Sans Text"/>
              </a:rPr>
              <a:t>1. </a:t>
            </a:r>
            <a:r>
              <a:rPr lang="ru-RU" b="1" dirty="0" err="1">
                <a:solidFill>
                  <a:srgbClr val="7030A0"/>
                </a:solidFill>
                <a:latin typeface="Google Sans Text"/>
              </a:rPr>
              <a:t>Шоковий</a:t>
            </a:r>
            <a:r>
              <a:rPr lang="ru-RU" b="1" dirty="0">
                <a:solidFill>
                  <a:srgbClr val="7030A0"/>
                </a:solidFill>
                <a:latin typeface="Google Sans Text"/>
              </a:rPr>
              <a:t> </a:t>
            </a:r>
            <a:r>
              <a:rPr lang="ru-RU" b="1" dirty="0" err="1">
                <a:solidFill>
                  <a:srgbClr val="7030A0"/>
                </a:solidFill>
                <a:latin typeface="Google Sans Text"/>
              </a:rPr>
              <a:t>індекс</a:t>
            </a:r>
            <a:r>
              <a:rPr lang="ru-RU" b="1" dirty="0">
                <a:solidFill>
                  <a:srgbClr val="7030A0"/>
                </a:solidFill>
                <a:latin typeface="Google Sans Text"/>
              </a:rPr>
              <a:t> </a:t>
            </a:r>
            <a:r>
              <a:rPr lang="ru-RU" b="1" dirty="0" err="1">
                <a:solidFill>
                  <a:srgbClr val="7030A0"/>
                </a:solidFill>
                <a:latin typeface="Google Sans Text"/>
              </a:rPr>
              <a:t>Альговера</a:t>
            </a:r>
            <a:r>
              <a:rPr lang="ru-RU" b="1" dirty="0">
                <a:solidFill>
                  <a:srgbClr val="7030A0"/>
                </a:solidFill>
                <a:latin typeface="Google Sans Text"/>
              </a:rPr>
              <a:t> (</a:t>
            </a:r>
            <a:r>
              <a:rPr lang="en-US" b="1" dirty="0" err="1">
                <a:solidFill>
                  <a:srgbClr val="7030A0"/>
                </a:solidFill>
                <a:latin typeface="Google Sans Text"/>
              </a:rPr>
              <a:t>Algower</a:t>
            </a:r>
            <a:r>
              <a:rPr lang="en-US" b="1" dirty="0">
                <a:solidFill>
                  <a:srgbClr val="7030A0"/>
                </a:solidFill>
                <a:latin typeface="Google Sans Text"/>
              </a:rPr>
              <a:t>, 1967)</a:t>
            </a:r>
            <a:endParaRPr lang="en-US" b="1" dirty="0">
              <a:solidFill>
                <a:srgbClr val="7030A0"/>
              </a:solidFill>
              <a:latin typeface="Google Sans"/>
            </a:endParaRPr>
          </a:p>
          <a:p>
            <a:pPr algn="just"/>
            <a:r>
              <a:rPr lang="ru-RU" b="1" dirty="0" err="1">
                <a:latin typeface="Google Sans Text"/>
              </a:rPr>
              <a:t>Індекс</a:t>
            </a:r>
            <a:r>
              <a:rPr lang="ru-RU" b="1" dirty="0">
                <a:latin typeface="Google Sans Text"/>
              </a:rPr>
              <a:t> </a:t>
            </a:r>
            <a:r>
              <a:rPr lang="ru-RU" b="1" dirty="0" err="1">
                <a:latin typeface="Google Sans Text"/>
              </a:rPr>
              <a:t>ґрунтується</a:t>
            </a:r>
            <a:r>
              <a:rPr lang="ru-RU" b="1" dirty="0">
                <a:latin typeface="Google Sans Text"/>
              </a:rPr>
              <a:t> на </a:t>
            </a:r>
            <a:r>
              <a:rPr lang="ru-RU" b="1" dirty="0" err="1">
                <a:latin typeface="Google Sans Text"/>
              </a:rPr>
              <a:t>відношенні</a:t>
            </a:r>
            <a:r>
              <a:rPr lang="ru-RU" b="1" dirty="0">
                <a:latin typeface="Google Sans Text"/>
              </a:rPr>
              <a:t> </a:t>
            </a:r>
            <a:r>
              <a:rPr lang="ru-RU" b="1" dirty="0" err="1">
                <a:latin typeface="Google Sans Text"/>
              </a:rPr>
              <a:t>частоти</a:t>
            </a:r>
            <a:r>
              <a:rPr lang="ru-RU" b="1" dirty="0">
                <a:latin typeface="Google Sans Text"/>
              </a:rPr>
              <a:t> пульсу </a:t>
            </a:r>
            <a:r>
              <a:rPr lang="ru-RU" b="1" dirty="0" smtClean="0">
                <a:latin typeface="Google Sans Text"/>
              </a:rPr>
              <a:t>(</a:t>
            </a:r>
            <a:r>
              <a:rPr lang="en-US" b="1" dirty="0" smtClean="0">
                <a:latin typeface="Google Sans Text"/>
              </a:rPr>
              <a:t>Ps) </a:t>
            </a:r>
            <a:r>
              <a:rPr lang="ru-RU" b="1" dirty="0">
                <a:latin typeface="Google Sans Text"/>
              </a:rPr>
              <a:t>до </a:t>
            </a:r>
            <a:r>
              <a:rPr lang="ru-RU" b="1" dirty="0" err="1">
                <a:latin typeface="Google Sans Text"/>
              </a:rPr>
              <a:t>рівня</a:t>
            </a:r>
            <a:r>
              <a:rPr lang="ru-RU" b="1" dirty="0">
                <a:latin typeface="Google Sans Text"/>
              </a:rPr>
              <a:t> </a:t>
            </a:r>
            <a:r>
              <a:rPr lang="ru-RU" b="1" dirty="0" err="1">
                <a:latin typeface="Google Sans Text"/>
              </a:rPr>
              <a:t>систолічного</a:t>
            </a:r>
            <a:r>
              <a:rPr lang="ru-RU" b="1" dirty="0">
                <a:latin typeface="Google Sans Text"/>
              </a:rPr>
              <a:t> </a:t>
            </a:r>
            <a:r>
              <a:rPr lang="ru-RU" b="1" dirty="0" err="1">
                <a:latin typeface="Google Sans Text"/>
              </a:rPr>
              <a:t>артеріального</a:t>
            </a:r>
            <a:r>
              <a:rPr lang="ru-RU" b="1" dirty="0">
                <a:latin typeface="Google Sans Text"/>
              </a:rPr>
              <a:t> </a:t>
            </a:r>
            <a:r>
              <a:rPr lang="ru-RU" b="1" dirty="0" err="1">
                <a:latin typeface="Google Sans Text"/>
              </a:rPr>
              <a:t>тиску</a:t>
            </a:r>
            <a:r>
              <a:rPr lang="ru-RU" b="1" dirty="0">
                <a:latin typeface="Google Sans Text"/>
              </a:rPr>
              <a:t> </a:t>
            </a:r>
            <a:r>
              <a:rPr lang="ru-RU" b="1" dirty="0" smtClean="0">
                <a:latin typeface="Google Sans Text"/>
              </a:rPr>
              <a:t>(</a:t>
            </a:r>
            <a:r>
              <a:rPr lang="ru-RU" b="1" dirty="0" err="1" smtClean="0">
                <a:latin typeface="Google Sans Text"/>
              </a:rPr>
              <a:t>АТсист</a:t>
            </a:r>
            <a:r>
              <a:rPr lang="ru-RU" b="1" dirty="0" smtClean="0">
                <a:latin typeface="Google Sans Text"/>
              </a:rPr>
              <a:t>).</a:t>
            </a:r>
          </a:p>
          <a:p>
            <a:endParaRPr lang="uk-UA" dirty="0">
              <a:effectLst/>
              <a:latin typeface="Google Sans Text"/>
            </a:endParaRPr>
          </a:p>
          <a:p>
            <a:pPr algn="ctr"/>
            <a:r>
              <a:rPr lang="ru-RU" sz="2800" b="1" dirty="0" err="1" smtClean="0">
                <a:solidFill>
                  <a:srgbClr val="FF0000"/>
                </a:solidFill>
              </a:rPr>
              <a:t>Індекс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>
                <a:solidFill>
                  <a:srgbClr val="FF0000"/>
                </a:solidFill>
              </a:rPr>
              <a:t>= </a:t>
            </a:r>
            <a:r>
              <a:rPr lang="en-US" sz="2800" b="1" dirty="0" smtClean="0">
                <a:solidFill>
                  <a:srgbClr val="FF0000"/>
                </a:solidFill>
              </a:rPr>
              <a:t>Ps</a:t>
            </a:r>
            <a:r>
              <a:rPr lang="uk-UA" sz="2800" b="1" dirty="0" smtClean="0">
                <a:solidFill>
                  <a:srgbClr val="FF0000"/>
                </a:solidFill>
              </a:rPr>
              <a:t>/</a:t>
            </a:r>
            <a:r>
              <a:rPr lang="ru-RU" sz="2800" b="1" dirty="0" err="1" smtClean="0">
                <a:solidFill>
                  <a:srgbClr val="FF0000"/>
                </a:solidFill>
              </a:rPr>
              <a:t>Атсист</a:t>
            </a:r>
            <a:endParaRPr lang="uk-UA" sz="2800" b="1" dirty="0"/>
          </a:p>
          <a:p>
            <a:pPr algn="just"/>
            <a:endParaRPr lang="ru-RU" dirty="0"/>
          </a:p>
          <a:p>
            <a:endParaRPr lang="ru-RU" dirty="0">
              <a:effectLst/>
              <a:latin typeface="Google Sans Text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89397" y="3879960"/>
            <a:ext cx="8512935" cy="1985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Google Sans Text"/>
              </a:rPr>
              <a:t>Норма: </a:t>
            </a:r>
            <a:r>
              <a:rPr kumimoji="0" lang="ru-RU" altLang="ru-RU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відношення</a:t>
            </a:r>
            <a: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 становить </a:t>
            </a:r>
            <a:r>
              <a:rPr kumimoji="0" lang="ru-RU" altLang="ru-RU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приблизно</a:t>
            </a:r>
            <a: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 </a:t>
            </a:r>
            <a: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Google Sans Text"/>
              </a:rPr>
              <a:t>0,5–0,54</a:t>
            </a:r>
            <a: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 (</a:t>
            </a:r>
            <a:r>
              <a:rPr kumimoji="0" lang="ru-RU" altLang="ru-RU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наприклад</a:t>
            </a:r>
            <a: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, 60/120).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8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Google Sans Text"/>
              </a:rPr>
              <a:t>Індекс</a:t>
            </a:r>
            <a: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Google Sans Text"/>
              </a:rPr>
              <a:t> ≈ 1,0 </a:t>
            </a:r>
            <a: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(</a:t>
            </a:r>
            <a:r>
              <a:rPr kumimoji="0" lang="ru-RU" altLang="ru-RU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Ps</a:t>
            </a:r>
            <a: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/АТ = 100/100): </a:t>
            </a:r>
            <a:r>
              <a:rPr kumimoji="0" lang="ru-RU" altLang="ru-RU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крововтрата</a:t>
            </a:r>
            <a: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 становить </a:t>
            </a:r>
            <a:r>
              <a:rPr kumimoji="0" lang="ru-RU" altLang="ru-RU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близько</a:t>
            </a:r>
            <a: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 </a:t>
            </a:r>
            <a: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Google Sans Text"/>
              </a:rPr>
              <a:t>20% ОЦК </a:t>
            </a:r>
            <a: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(1,0–1,2 л для </a:t>
            </a:r>
            <a:r>
              <a:rPr kumimoji="0" lang="ru-RU" altLang="ru-RU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дорослого</a:t>
            </a:r>
            <a: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8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Google Sans Text"/>
              </a:rPr>
              <a:t>Індекс</a:t>
            </a:r>
            <a: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Google Sans Text"/>
              </a:rPr>
              <a:t> ≈ 1,5 </a:t>
            </a:r>
            <a: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(</a:t>
            </a:r>
            <a:r>
              <a:rPr kumimoji="0" lang="ru-RU" altLang="ru-RU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Ps</a:t>
            </a:r>
            <a: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/АТ = 120/80): </a:t>
            </a:r>
            <a:r>
              <a:rPr kumimoji="0" lang="ru-RU" altLang="ru-RU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крововтрата</a:t>
            </a:r>
            <a: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 становить </a:t>
            </a:r>
            <a: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Google Sans Text"/>
              </a:rPr>
              <a:t>30–40% ОЦК </a:t>
            </a:r>
            <a: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(1,5–2,0 л).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8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Google Sans Text"/>
              </a:rPr>
              <a:t>Індекс</a:t>
            </a:r>
            <a: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Google Sans Text"/>
              </a:rPr>
              <a:t> ≈ 2,0 </a:t>
            </a:r>
            <a: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(</a:t>
            </a:r>
            <a:r>
              <a:rPr kumimoji="0" lang="ru-RU" altLang="ru-RU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Ps</a:t>
            </a:r>
            <a: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/АТ = 120/60): </a:t>
            </a:r>
            <a:r>
              <a:rPr kumimoji="0" lang="ru-RU" altLang="ru-RU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крововтрата</a:t>
            </a:r>
            <a: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 </a:t>
            </a:r>
            <a:r>
              <a:rPr kumimoji="0" lang="ru-RU" altLang="ru-RU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досягає</a:t>
            </a:r>
            <a: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 </a:t>
            </a:r>
            <a: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Google Sans Text"/>
              </a:rPr>
              <a:t>50% ОЦК </a:t>
            </a:r>
            <a: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(</a:t>
            </a:r>
            <a:r>
              <a:rPr kumimoji="0" lang="ru-RU" altLang="ru-RU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близько</a:t>
            </a:r>
            <a: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 2,5 л)</a:t>
            </a: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.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07682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4851" y="141668"/>
            <a:ext cx="8564451" cy="766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err="1">
                <a:solidFill>
                  <a:srgbClr val="FF0000"/>
                </a:solidFill>
                <a:latin typeface="Google Sans Text"/>
              </a:rPr>
              <a:t>Розрахунок</a:t>
            </a:r>
            <a:r>
              <a:rPr lang="ru-RU" sz="2800" b="1" dirty="0">
                <a:solidFill>
                  <a:srgbClr val="FF0000"/>
                </a:solidFill>
                <a:latin typeface="Google Sans Text"/>
              </a:rPr>
              <a:t> за формулою Мура (</a:t>
            </a:r>
            <a:r>
              <a:rPr lang="ru-RU" sz="2800" b="1" dirty="0" err="1">
                <a:solidFill>
                  <a:srgbClr val="FF0000"/>
                </a:solidFill>
                <a:latin typeface="Google Sans Text"/>
              </a:rPr>
              <a:t>Moore</a:t>
            </a:r>
            <a:r>
              <a:rPr lang="ru-RU" sz="2800" b="1" dirty="0">
                <a:solidFill>
                  <a:srgbClr val="FF0000"/>
                </a:solidFill>
                <a:latin typeface="Google Sans Text"/>
              </a:rPr>
              <a:t>)</a:t>
            </a:r>
            <a:endParaRPr lang="ru-RU" sz="2800" b="1" dirty="0">
              <a:solidFill>
                <a:srgbClr val="FF0000"/>
              </a:solidFill>
              <a:latin typeface="Google Sans"/>
            </a:endParaRPr>
          </a:p>
          <a:p>
            <a:pPr algn="just"/>
            <a:r>
              <a:rPr lang="ru-RU" b="1" dirty="0" err="1">
                <a:latin typeface="Google Sans Text"/>
              </a:rPr>
              <a:t>Ця</a:t>
            </a:r>
            <a:r>
              <a:rPr lang="ru-RU" b="1" dirty="0">
                <a:latin typeface="Google Sans Text"/>
              </a:rPr>
              <a:t> формула </a:t>
            </a:r>
            <a:r>
              <a:rPr lang="ru-RU" b="1" dirty="0" err="1">
                <a:latin typeface="Google Sans Text"/>
              </a:rPr>
              <a:t>дозволяє</a:t>
            </a:r>
            <a:r>
              <a:rPr lang="ru-RU" b="1" dirty="0">
                <a:latin typeface="Google Sans Text"/>
              </a:rPr>
              <a:t> </a:t>
            </a:r>
            <a:r>
              <a:rPr lang="ru-RU" b="1" dirty="0" err="1">
                <a:latin typeface="Google Sans Text"/>
              </a:rPr>
              <a:t>точніше</a:t>
            </a:r>
            <a:r>
              <a:rPr lang="ru-RU" b="1" dirty="0">
                <a:latin typeface="Google Sans Text"/>
              </a:rPr>
              <a:t> </a:t>
            </a:r>
            <a:r>
              <a:rPr lang="ru-RU" b="1" dirty="0" err="1">
                <a:latin typeface="Google Sans Text"/>
              </a:rPr>
              <a:t>визначити</a:t>
            </a:r>
            <a:r>
              <a:rPr lang="ru-RU" b="1" dirty="0">
                <a:latin typeface="Google Sans Text"/>
              </a:rPr>
              <a:t> </a:t>
            </a:r>
            <a:r>
              <a:rPr lang="ru-RU" b="1" dirty="0" err="1">
                <a:latin typeface="Google Sans Text"/>
              </a:rPr>
              <a:t>дефіцит</a:t>
            </a:r>
            <a:r>
              <a:rPr lang="ru-RU" b="1" dirty="0">
                <a:latin typeface="Google Sans Text"/>
              </a:rPr>
              <a:t> </a:t>
            </a:r>
            <a:r>
              <a:rPr lang="ru-RU" b="1" dirty="0" err="1">
                <a:latin typeface="Google Sans Text"/>
              </a:rPr>
              <a:t>об’єму</a:t>
            </a:r>
            <a:r>
              <a:rPr lang="ru-RU" b="1" dirty="0">
                <a:latin typeface="Google Sans Text"/>
              </a:rPr>
              <a:t> </a:t>
            </a:r>
            <a:r>
              <a:rPr lang="ru-RU" b="1" dirty="0" err="1">
                <a:latin typeface="Google Sans Text"/>
              </a:rPr>
              <a:t>крові</a:t>
            </a:r>
            <a:r>
              <a:rPr lang="ru-RU" b="1" dirty="0">
                <a:latin typeface="Google Sans Text"/>
              </a:rPr>
              <a:t>, </a:t>
            </a:r>
            <a:r>
              <a:rPr lang="ru-RU" b="1" dirty="0" err="1">
                <a:latin typeface="Google Sans Text"/>
              </a:rPr>
              <a:t>використовуючи</a:t>
            </a:r>
            <a:r>
              <a:rPr lang="ru-RU" b="1" dirty="0">
                <a:latin typeface="Google Sans Text"/>
              </a:rPr>
              <a:t> </a:t>
            </a:r>
            <a:r>
              <a:rPr lang="ru-RU" b="1" dirty="0" err="1">
                <a:latin typeface="Google Sans Text"/>
              </a:rPr>
              <a:t>показники</a:t>
            </a:r>
            <a:r>
              <a:rPr lang="ru-RU" b="1" dirty="0">
                <a:latin typeface="Google Sans Text"/>
              </a:rPr>
              <a:t> гематокриту </a:t>
            </a:r>
            <a:r>
              <a:rPr lang="ru-RU" b="1" dirty="0" smtClean="0">
                <a:latin typeface="Google Sans Text"/>
              </a:rPr>
              <a:t>(</a:t>
            </a:r>
            <a:r>
              <a:rPr lang="ru-RU" b="1" dirty="0" err="1" smtClean="0">
                <a:latin typeface="Google Sans Text"/>
              </a:rPr>
              <a:t>Ht</a:t>
            </a:r>
            <a:r>
              <a:rPr lang="ru-RU" b="1" dirty="0" smtClean="0">
                <a:latin typeface="Google Sans Text"/>
              </a:rPr>
              <a:t>).</a:t>
            </a:r>
            <a:endParaRPr lang="uk-UA" b="1" dirty="0">
              <a:effectLst/>
              <a:latin typeface="Google Sans Text"/>
            </a:endParaRPr>
          </a:p>
          <a:p>
            <a:pPr algn="just"/>
            <a:r>
              <a:rPr lang="en-US" b="1" dirty="0" smtClean="0">
                <a:solidFill>
                  <a:srgbClr val="FF0000"/>
                </a:solidFill>
              </a:rPr>
              <a:t>V </a:t>
            </a:r>
            <a:r>
              <a:rPr lang="en-US" b="1" dirty="0">
                <a:solidFill>
                  <a:srgbClr val="FF0000"/>
                </a:solidFill>
              </a:rPr>
              <a:t>= </a:t>
            </a:r>
            <a:r>
              <a:rPr lang="en-US" b="1" dirty="0" smtClean="0">
                <a:solidFill>
                  <a:srgbClr val="FF0000"/>
                </a:solidFill>
              </a:rPr>
              <a:t>P </a:t>
            </a:r>
            <a:r>
              <a:rPr lang="uk-UA" b="1" dirty="0" smtClean="0">
                <a:solidFill>
                  <a:srgbClr val="FF0000"/>
                </a:solidFill>
              </a:rPr>
              <a:t>+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q </a:t>
            </a:r>
            <a:r>
              <a:rPr lang="uk-UA" b="1" dirty="0">
                <a:solidFill>
                  <a:srgbClr val="FF0000"/>
                </a:solidFill>
              </a:rPr>
              <a:t>+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(</a:t>
            </a:r>
            <a:r>
              <a:rPr lang="en-US" b="1" dirty="0" smtClean="0">
                <a:solidFill>
                  <a:srgbClr val="FF0000"/>
                </a:solidFill>
              </a:rPr>
              <a:t>Ht1 </a:t>
            </a:r>
            <a:r>
              <a:rPr lang="en-US" b="1" dirty="0">
                <a:solidFill>
                  <a:srgbClr val="FF0000"/>
                </a:solidFill>
              </a:rPr>
              <a:t>- </a:t>
            </a:r>
            <a:r>
              <a:rPr lang="en-US" b="1" dirty="0" smtClean="0">
                <a:solidFill>
                  <a:srgbClr val="FF0000"/>
                </a:solidFill>
              </a:rPr>
              <a:t>Ht2)</a:t>
            </a:r>
            <a:r>
              <a:rPr lang="uk-UA" b="1" dirty="0" smtClean="0">
                <a:solidFill>
                  <a:srgbClr val="FF0000"/>
                </a:solidFill>
              </a:rPr>
              <a:t> / </a:t>
            </a:r>
            <a:r>
              <a:rPr lang="en-US" b="1" dirty="0" smtClean="0">
                <a:solidFill>
                  <a:srgbClr val="FF0000"/>
                </a:solidFill>
              </a:rPr>
              <a:t>Ht1</a:t>
            </a:r>
            <a:endParaRPr lang="uk-UA" b="1" dirty="0">
              <a:solidFill>
                <a:srgbClr val="FF0000"/>
              </a:solidFill>
            </a:endParaRPr>
          </a:p>
          <a:p>
            <a:pPr algn="just"/>
            <a:r>
              <a:rPr lang="ru-RU" b="1" dirty="0" smtClean="0"/>
              <a:t>Де:</a:t>
            </a:r>
            <a:r>
              <a:rPr lang="ru-RU" b="1" dirty="0"/>
              <a:t> </a:t>
            </a:r>
            <a:r>
              <a:rPr lang="en-US" b="1" dirty="0" smtClean="0"/>
              <a:t>V </a:t>
            </a:r>
            <a:r>
              <a:rPr lang="en-US" b="1" dirty="0"/>
              <a:t>— </a:t>
            </a:r>
            <a:r>
              <a:rPr lang="ru-RU" b="1" dirty="0" err="1"/>
              <a:t>об’єм</a:t>
            </a:r>
            <a:r>
              <a:rPr lang="ru-RU" b="1" dirty="0"/>
              <a:t> </a:t>
            </a:r>
            <a:r>
              <a:rPr lang="ru-RU" b="1" dirty="0" err="1"/>
              <a:t>крововтрати</a:t>
            </a:r>
            <a:r>
              <a:rPr lang="ru-RU" b="1" dirty="0"/>
              <a:t> (мл);</a:t>
            </a:r>
          </a:p>
          <a:p>
            <a:pPr algn="just"/>
            <a:r>
              <a:rPr lang="en-US" b="1" dirty="0" smtClean="0"/>
              <a:t>P </a:t>
            </a:r>
            <a:r>
              <a:rPr lang="en-US" b="1" dirty="0"/>
              <a:t>— </a:t>
            </a:r>
            <a:r>
              <a:rPr lang="ru-RU" b="1" dirty="0"/>
              <a:t>вага </a:t>
            </a:r>
            <a:r>
              <a:rPr lang="ru-RU" b="1" dirty="0" err="1"/>
              <a:t>пацієнта</a:t>
            </a:r>
            <a:r>
              <a:rPr lang="ru-RU" b="1" dirty="0"/>
              <a:t> (кг);</a:t>
            </a:r>
          </a:p>
          <a:p>
            <a:pPr algn="just"/>
            <a:r>
              <a:rPr lang="en-US" b="1" dirty="0" smtClean="0"/>
              <a:t>q </a:t>
            </a:r>
            <a:r>
              <a:rPr lang="en-US" b="1" dirty="0"/>
              <a:t>— </a:t>
            </a:r>
            <a:r>
              <a:rPr lang="ru-RU" b="1" dirty="0" err="1"/>
              <a:t>емпіричне</a:t>
            </a:r>
            <a:r>
              <a:rPr lang="ru-RU" b="1" dirty="0"/>
              <a:t> число (</a:t>
            </a:r>
            <a:r>
              <a:rPr lang="ru-RU" b="1" dirty="0" err="1"/>
              <a:t>об’єм</a:t>
            </a:r>
            <a:r>
              <a:rPr lang="ru-RU" b="1" dirty="0"/>
              <a:t> </a:t>
            </a:r>
            <a:r>
              <a:rPr lang="ru-RU" b="1" dirty="0" err="1"/>
              <a:t>крові</a:t>
            </a:r>
            <a:r>
              <a:rPr lang="ru-RU" b="1" dirty="0"/>
              <a:t> на 1 кг </a:t>
            </a:r>
            <a:r>
              <a:rPr lang="ru-RU" b="1" dirty="0" err="1"/>
              <a:t>маси</a:t>
            </a:r>
            <a:r>
              <a:rPr lang="ru-RU" b="1" dirty="0"/>
              <a:t>): </a:t>
            </a:r>
            <a:r>
              <a:rPr lang="ru-RU" b="1" dirty="0">
                <a:solidFill>
                  <a:srgbClr val="FF0000"/>
                </a:solidFill>
              </a:rPr>
              <a:t>70 мл </a:t>
            </a:r>
            <a:r>
              <a:rPr lang="ru-RU" b="1" dirty="0"/>
              <a:t>для </a:t>
            </a:r>
            <a:r>
              <a:rPr lang="ru-RU" b="1" dirty="0" err="1"/>
              <a:t>чоловіків</a:t>
            </a:r>
            <a:r>
              <a:rPr lang="ru-RU" b="1" dirty="0"/>
              <a:t>, </a:t>
            </a:r>
            <a:r>
              <a:rPr lang="ru-RU" b="1" dirty="0">
                <a:solidFill>
                  <a:srgbClr val="FF0000"/>
                </a:solidFill>
              </a:rPr>
              <a:t>65 мл </a:t>
            </a:r>
            <a:r>
              <a:rPr lang="ru-RU" b="1" dirty="0"/>
              <a:t>для </a:t>
            </a:r>
            <a:r>
              <a:rPr lang="ru-RU" b="1" dirty="0" err="1"/>
              <a:t>жінок</a:t>
            </a:r>
            <a:r>
              <a:rPr lang="ru-RU" b="1" dirty="0"/>
              <a:t>;</a:t>
            </a:r>
          </a:p>
          <a:p>
            <a:pPr algn="just"/>
            <a:r>
              <a:rPr lang="en-US" b="1" dirty="0" smtClean="0"/>
              <a:t>Ht1</a:t>
            </a:r>
            <a:r>
              <a:rPr lang="uk-UA" b="1" dirty="0" smtClean="0"/>
              <a:t> </a:t>
            </a:r>
            <a:r>
              <a:rPr lang="en-US" b="1" dirty="0" smtClean="0"/>
              <a:t>— </a:t>
            </a:r>
            <a:r>
              <a:rPr lang="ru-RU" b="1" dirty="0" err="1"/>
              <a:t>нормальний</a:t>
            </a:r>
            <a:r>
              <a:rPr lang="ru-RU" b="1" dirty="0"/>
              <a:t> гематокрит (</a:t>
            </a:r>
            <a:r>
              <a:rPr lang="ru-RU" b="1" dirty="0">
                <a:solidFill>
                  <a:srgbClr val="FF0000"/>
                </a:solidFill>
              </a:rPr>
              <a:t>50</a:t>
            </a:r>
            <a:r>
              <a:rPr lang="ru-RU" b="1" dirty="0"/>
              <a:t> для </a:t>
            </a:r>
            <a:r>
              <a:rPr lang="ru-RU" b="1" dirty="0" err="1"/>
              <a:t>чоловіків</a:t>
            </a:r>
            <a:r>
              <a:rPr lang="ru-RU" b="1" dirty="0"/>
              <a:t>, </a:t>
            </a:r>
            <a:r>
              <a:rPr lang="ru-RU" b="1" dirty="0">
                <a:solidFill>
                  <a:srgbClr val="FF0000"/>
                </a:solidFill>
              </a:rPr>
              <a:t>45</a:t>
            </a:r>
            <a:r>
              <a:rPr lang="ru-RU" b="1" dirty="0"/>
              <a:t> для </a:t>
            </a:r>
            <a:r>
              <a:rPr lang="ru-RU" b="1" dirty="0" err="1"/>
              <a:t>жінок</a:t>
            </a:r>
            <a:r>
              <a:rPr lang="ru-RU" b="1" dirty="0"/>
              <a:t>);</a:t>
            </a:r>
          </a:p>
          <a:p>
            <a:pPr algn="just"/>
            <a:r>
              <a:rPr lang="en-US" b="1" dirty="0" smtClean="0"/>
              <a:t>Ht2 </a:t>
            </a:r>
            <a:r>
              <a:rPr lang="en-US" b="1" dirty="0"/>
              <a:t>— </a:t>
            </a:r>
            <a:r>
              <a:rPr lang="ru-RU" b="1" dirty="0" err="1"/>
              <a:t>фактичний</a:t>
            </a:r>
            <a:r>
              <a:rPr lang="ru-RU" b="1" dirty="0"/>
              <a:t> гематокрит </a:t>
            </a:r>
            <a:r>
              <a:rPr lang="ru-RU" b="1" dirty="0" err="1"/>
              <a:t>пацієнта</a:t>
            </a:r>
            <a:r>
              <a:rPr lang="ru-RU" b="1" dirty="0"/>
              <a:t> (</a:t>
            </a:r>
            <a:r>
              <a:rPr lang="ru-RU" b="1" dirty="0" err="1"/>
              <a:t>визначений</a:t>
            </a:r>
            <a:r>
              <a:rPr lang="ru-RU" b="1" dirty="0"/>
              <a:t> через 12–24 </a:t>
            </a:r>
            <a:r>
              <a:rPr lang="ru-RU" b="1" dirty="0" err="1"/>
              <a:t>години</a:t>
            </a:r>
            <a:r>
              <a:rPr lang="ru-RU" b="1" dirty="0"/>
              <a:t> </a:t>
            </a:r>
            <a:r>
              <a:rPr lang="ru-RU" b="1" dirty="0" err="1"/>
              <a:t>після</a:t>
            </a:r>
            <a:r>
              <a:rPr lang="ru-RU" b="1" dirty="0"/>
              <a:t> початку </a:t>
            </a:r>
            <a:r>
              <a:rPr lang="ru-RU" b="1" dirty="0" err="1"/>
              <a:t>кровотечі</a:t>
            </a:r>
            <a:r>
              <a:rPr lang="ru-RU" b="1" dirty="0"/>
              <a:t>).</a:t>
            </a:r>
          </a:p>
          <a:p>
            <a:pPr algn="just"/>
            <a:endParaRPr lang="uk-UA" sz="2000" b="1" dirty="0" smtClean="0"/>
          </a:p>
          <a:p>
            <a:pPr algn="just"/>
            <a:r>
              <a:rPr lang="ru-RU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Класифікація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крововтрати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П. </a:t>
            </a:r>
            <a:r>
              <a:rPr lang="ru-RU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Маріно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P.L. Marino, 1998)</a:t>
            </a:r>
          </a:p>
          <a:p>
            <a:pPr algn="just"/>
            <a:r>
              <a:rPr lang="ru-RU" b="1" dirty="0" err="1"/>
              <a:t>Класифікація</a:t>
            </a:r>
            <a:r>
              <a:rPr lang="ru-RU" b="1" dirty="0"/>
              <a:t> </a:t>
            </a:r>
            <a:r>
              <a:rPr lang="ru-RU" b="1" dirty="0" err="1"/>
              <a:t>базується</a:t>
            </a:r>
            <a:r>
              <a:rPr lang="ru-RU" b="1" dirty="0"/>
              <a:t> на </a:t>
            </a:r>
            <a:r>
              <a:rPr lang="ru-RU" b="1" dirty="0" err="1"/>
              <a:t>гемодинамічних</a:t>
            </a:r>
            <a:r>
              <a:rPr lang="ru-RU" b="1" dirty="0"/>
              <a:t> </a:t>
            </a:r>
            <a:r>
              <a:rPr lang="ru-RU" b="1" dirty="0" err="1"/>
              <a:t>реакціях</a:t>
            </a:r>
            <a:r>
              <a:rPr lang="ru-RU" b="1" dirty="0"/>
              <a:t> </a:t>
            </a:r>
            <a:r>
              <a:rPr lang="ru-RU" b="1" dirty="0" err="1"/>
              <a:t>організму</a:t>
            </a:r>
            <a:r>
              <a:rPr lang="ru-RU" b="1" dirty="0"/>
              <a:t>: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FF0000"/>
                </a:solidFill>
              </a:rPr>
              <a:t>1-й </a:t>
            </a:r>
            <a:r>
              <a:rPr lang="ru-RU" b="1" dirty="0" err="1">
                <a:solidFill>
                  <a:srgbClr val="FF0000"/>
                </a:solidFill>
              </a:rPr>
              <a:t>клас</a:t>
            </a:r>
            <a:r>
              <a:rPr lang="ru-RU" b="1" dirty="0">
                <a:solidFill>
                  <a:srgbClr val="FF0000"/>
                </a:solidFill>
              </a:rPr>
              <a:t>: </a:t>
            </a:r>
            <a:r>
              <a:rPr lang="ru-RU" b="1" dirty="0" err="1"/>
              <a:t>ортостатична</a:t>
            </a:r>
            <a:r>
              <a:rPr lang="ru-RU" b="1" dirty="0"/>
              <a:t> </a:t>
            </a:r>
            <a:r>
              <a:rPr lang="ru-RU" b="1" dirty="0" err="1"/>
              <a:t>тахікардія</a:t>
            </a:r>
            <a:r>
              <a:rPr lang="ru-RU" b="1" dirty="0"/>
              <a:t> (</a:t>
            </a:r>
            <a:r>
              <a:rPr lang="ru-RU" b="1" dirty="0" err="1"/>
              <a:t>прискорення</a:t>
            </a:r>
            <a:r>
              <a:rPr lang="ru-RU" b="1" dirty="0"/>
              <a:t> пульсу при </a:t>
            </a:r>
            <a:r>
              <a:rPr lang="ru-RU" b="1" dirty="0" err="1"/>
              <a:t>переході</a:t>
            </a:r>
            <a:r>
              <a:rPr lang="ru-RU" b="1" dirty="0"/>
              <a:t> з горизонтального </a:t>
            </a:r>
            <a:r>
              <a:rPr lang="ru-RU" b="1" dirty="0" err="1"/>
              <a:t>положення</a:t>
            </a:r>
            <a:r>
              <a:rPr lang="ru-RU" b="1" dirty="0"/>
              <a:t> у </a:t>
            </a:r>
            <a:r>
              <a:rPr lang="ru-RU" b="1" dirty="0" err="1"/>
              <a:t>вертикальне</a:t>
            </a:r>
            <a:r>
              <a:rPr lang="ru-RU" b="1" dirty="0"/>
              <a:t>).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FF0000"/>
                </a:solidFill>
              </a:rPr>
              <a:t>2-й </a:t>
            </a:r>
            <a:r>
              <a:rPr lang="ru-RU" b="1" dirty="0" err="1">
                <a:solidFill>
                  <a:srgbClr val="FF0000"/>
                </a:solidFill>
              </a:rPr>
              <a:t>клас</a:t>
            </a:r>
            <a:r>
              <a:rPr lang="ru-RU" b="1" dirty="0"/>
              <a:t>: </a:t>
            </a:r>
            <a:r>
              <a:rPr lang="ru-RU" b="1" dirty="0" err="1"/>
              <a:t>ортостатична</a:t>
            </a:r>
            <a:r>
              <a:rPr lang="ru-RU" b="1" dirty="0"/>
              <a:t> </a:t>
            </a:r>
            <a:r>
              <a:rPr lang="ru-RU" b="1" dirty="0" err="1"/>
              <a:t>гіпотензія</a:t>
            </a:r>
            <a:r>
              <a:rPr lang="ru-RU" b="1" dirty="0"/>
              <a:t> (</a:t>
            </a:r>
            <a:r>
              <a:rPr lang="ru-RU" b="1" dirty="0" err="1"/>
              <a:t>зниження</a:t>
            </a:r>
            <a:r>
              <a:rPr lang="ru-RU" b="1" dirty="0"/>
              <a:t> АТ на &gt;15 мм рт. ст. при </a:t>
            </a:r>
            <a:r>
              <a:rPr lang="ru-RU" b="1" dirty="0" err="1"/>
              <a:t>переході</a:t>
            </a:r>
            <a:r>
              <a:rPr lang="ru-RU" b="1" dirty="0"/>
              <a:t> у </a:t>
            </a:r>
            <a:r>
              <a:rPr lang="ru-RU" b="1" dirty="0" err="1"/>
              <a:t>вертикальне</a:t>
            </a:r>
            <a:r>
              <a:rPr lang="ru-RU" b="1" dirty="0"/>
              <a:t> </a:t>
            </a:r>
            <a:r>
              <a:rPr lang="ru-RU" b="1" dirty="0" err="1"/>
              <a:t>положення</a:t>
            </a:r>
            <a:r>
              <a:rPr lang="ru-RU" b="1" dirty="0"/>
              <a:t>). </a:t>
            </a:r>
            <a:r>
              <a:rPr lang="ru-RU" b="1" dirty="0" err="1"/>
              <a:t>Діурез</a:t>
            </a:r>
            <a:r>
              <a:rPr lang="ru-RU" b="1" dirty="0"/>
              <a:t> </a:t>
            </a:r>
            <a:r>
              <a:rPr lang="ru-RU" b="1" dirty="0" err="1"/>
              <a:t>зберігається</a:t>
            </a:r>
            <a:r>
              <a:rPr lang="ru-RU" b="1" dirty="0"/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FF0000"/>
                </a:solidFill>
              </a:rPr>
              <a:t>3-й </a:t>
            </a:r>
            <a:r>
              <a:rPr lang="ru-RU" b="1" dirty="0" err="1">
                <a:solidFill>
                  <a:srgbClr val="FF0000"/>
                </a:solidFill>
              </a:rPr>
              <a:t>клас</a:t>
            </a:r>
            <a:r>
              <a:rPr lang="ru-RU" b="1" dirty="0"/>
              <a:t>: </a:t>
            </a:r>
            <a:r>
              <a:rPr lang="ru-RU" b="1" dirty="0" err="1"/>
              <a:t>гіпотензія</a:t>
            </a:r>
            <a:r>
              <a:rPr lang="ru-RU" b="1" dirty="0"/>
              <a:t> у </a:t>
            </a:r>
            <a:r>
              <a:rPr lang="ru-RU" b="1" dirty="0" err="1"/>
              <a:t>положенні</a:t>
            </a:r>
            <a:r>
              <a:rPr lang="ru-RU" b="1" dirty="0"/>
              <a:t> </a:t>
            </a:r>
            <a:r>
              <a:rPr lang="ru-RU" b="1" dirty="0" err="1"/>
              <a:t>лежачи</a:t>
            </a:r>
            <a:r>
              <a:rPr lang="ru-RU" b="1" dirty="0"/>
              <a:t> на </a:t>
            </a:r>
            <a:r>
              <a:rPr lang="ru-RU" b="1" dirty="0" err="1"/>
              <a:t>спині</a:t>
            </a:r>
            <a:r>
              <a:rPr lang="ru-RU" b="1" dirty="0"/>
              <a:t>, </a:t>
            </a:r>
            <a:r>
              <a:rPr lang="ru-RU" b="1" dirty="0" err="1"/>
              <a:t>олігурія</a:t>
            </a:r>
            <a:r>
              <a:rPr lang="ru-RU" b="1" dirty="0"/>
              <a:t> (</a:t>
            </a:r>
            <a:r>
              <a:rPr lang="ru-RU" b="1" dirty="0" err="1"/>
              <a:t>зниження</a:t>
            </a:r>
            <a:r>
              <a:rPr lang="ru-RU" b="1" dirty="0"/>
              <a:t> </a:t>
            </a:r>
            <a:r>
              <a:rPr lang="ru-RU" b="1" dirty="0" err="1"/>
              <a:t>діурезу</a:t>
            </a:r>
            <a:r>
              <a:rPr lang="ru-RU" b="1" dirty="0"/>
              <a:t> &lt;400 мл/</a:t>
            </a:r>
            <a:r>
              <a:rPr lang="ru-RU" b="1" dirty="0" err="1"/>
              <a:t>добу</a:t>
            </a:r>
            <a:r>
              <a:rPr lang="ru-RU" b="1" dirty="0"/>
              <a:t>).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FF0000"/>
                </a:solidFill>
              </a:rPr>
              <a:t>4-й </a:t>
            </a:r>
            <a:r>
              <a:rPr lang="ru-RU" b="1" dirty="0" err="1">
                <a:solidFill>
                  <a:srgbClr val="FF0000"/>
                </a:solidFill>
              </a:rPr>
              <a:t>клас</a:t>
            </a:r>
            <a:r>
              <a:rPr lang="ru-RU" b="1" dirty="0">
                <a:solidFill>
                  <a:srgbClr val="FF0000"/>
                </a:solidFill>
              </a:rPr>
              <a:t>: </a:t>
            </a:r>
            <a:r>
              <a:rPr lang="ru-RU" b="1" dirty="0" err="1"/>
              <a:t>колапс</a:t>
            </a:r>
            <a:r>
              <a:rPr lang="ru-RU" b="1" dirty="0"/>
              <a:t>, </a:t>
            </a:r>
            <a:r>
              <a:rPr lang="ru-RU" b="1" dirty="0" err="1"/>
              <a:t>порушення</a:t>
            </a:r>
            <a:r>
              <a:rPr lang="ru-RU" b="1" dirty="0"/>
              <a:t> </a:t>
            </a:r>
            <a:r>
              <a:rPr lang="ru-RU" b="1" dirty="0" err="1"/>
              <a:t>свідомості</a:t>
            </a:r>
            <a:r>
              <a:rPr lang="ru-RU" b="1" dirty="0"/>
              <a:t> аж до </a:t>
            </a:r>
            <a:r>
              <a:rPr lang="ru-RU" b="1" dirty="0" err="1"/>
              <a:t>коми</a:t>
            </a:r>
            <a:r>
              <a:rPr lang="ru-RU" b="1" dirty="0"/>
              <a:t>.</a:t>
            </a:r>
          </a:p>
          <a:p>
            <a:endParaRPr lang="uk-UA" dirty="0" smtClean="0"/>
          </a:p>
          <a:p>
            <a:endParaRPr lang="en-US" dirty="0"/>
          </a:p>
          <a:p>
            <a:endParaRPr lang="ru-RU" dirty="0">
              <a:effectLst/>
              <a:latin typeface="Google Sans Text"/>
            </a:endParaRPr>
          </a:p>
        </p:txBody>
      </p:sp>
    </p:spTree>
    <p:extLst>
      <p:ext uri="{BB962C8B-B14F-4D97-AF65-F5344CB8AC3E}">
        <p14:creationId xmlns:p14="http://schemas.microsoft.com/office/powerpoint/2010/main" val="336244377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9396" y="309092"/>
            <a:ext cx="8216721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err="1">
                <a:solidFill>
                  <a:srgbClr val="FF0000"/>
                </a:solidFill>
              </a:rPr>
              <a:t>Моніторинг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solidFill>
                  <a:srgbClr val="FF0000"/>
                </a:solidFill>
              </a:rPr>
              <a:t>мікроциркуляції</a:t>
            </a:r>
            <a:endParaRPr lang="ru-RU" sz="2800" b="1" dirty="0">
              <a:solidFill>
                <a:srgbClr val="FF0000"/>
              </a:solidFill>
            </a:endParaRPr>
          </a:p>
          <a:p>
            <a:pPr algn="just"/>
            <a:r>
              <a:rPr lang="ru-RU" b="1" dirty="0"/>
              <a:t>Одним </a:t>
            </a:r>
            <a:r>
              <a:rPr lang="ru-RU" b="1" dirty="0" err="1"/>
              <a:t>із</a:t>
            </a:r>
            <a:r>
              <a:rPr lang="ru-RU" b="1" dirty="0"/>
              <a:t> </a:t>
            </a:r>
            <a:r>
              <a:rPr lang="ru-RU" b="1" dirty="0" err="1"/>
              <a:t>методів</a:t>
            </a:r>
            <a:r>
              <a:rPr lang="ru-RU" b="1" dirty="0"/>
              <a:t> контролю стану </a:t>
            </a:r>
            <a:r>
              <a:rPr lang="ru-RU" b="1" dirty="0" err="1"/>
              <a:t>тканинного</a:t>
            </a:r>
            <a:r>
              <a:rPr lang="ru-RU" b="1" dirty="0"/>
              <a:t> кровотоку є </a:t>
            </a:r>
            <a:r>
              <a:rPr lang="ru-RU" b="1" dirty="0" err="1"/>
              <a:t>реєстрація</a:t>
            </a:r>
            <a:r>
              <a:rPr lang="ru-RU" b="1" dirty="0"/>
              <a:t> </a:t>
            </a:r>
            <a:r>
              <a:rPr lang="ru-RU" b="1" dirty="0" err="1">
                <a:solidFill>
                  <a:srgbClr val="FF0000"/>
                </a:solidFill>
              </a:rPr>
              <a:t>градієнта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температури</a:t>
            </a:r>
            <a:r>
              <a:rPr lang="ru-RU" b="1" dirty="0">
                <a:solidFill>
                  <a:srgbClr val="FF0000"/>
                </a:solidFill>
              </a:rPr>
              <a:t>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dirty="0" err="1"/>
              <a:t>Вимірюється</a:t>
            </a:r>
            <a:r>
              <a:rPr lang="ru-RU" b="1" dirty="0"/>
              <a:t> </a:t>
            </a:r>
            <a:r>
              <a:rPr lang="ru-RU" b="1" dirty="0" err="1"/>
              <a:t>різниця</a:t>
            </a:r>
            <a:r>
              <a:rPr lang="ru-RU" b="1" dirty="0"/>
              <a:t> </a:t>
            </a:r>
            <a:r>
              <a:rPr lang="ru-RU" b="1" dirty="0" err="1"/>
              <a:t>між</a:t>
            </a:r>
            <a:r>
              <a:rPr lang="ru-RU" b="1" dirty="0"/>
              <a:t> ректальною температурою та температурою великого </a:t>
            </a:r>
            <a:r>
              <a:rPr lang="ru-RU" b="1" dirty="0" err="1"/>
              <a:t>пальця</a:t>
            </a:r>
            <a:r>
              <a:rPr lang="ru-RU" b="1" dirty="0"/>
              <a:t> стопи.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FF0000"/>
                </a:solidFill>
              </a:rPr>
              <a:t>У </a:t>
            </a:r>
            <a:r>
              <a:rPr lang="ru-RU" b="1" dirty="0" err="1">
                <a:solidFill>
                  <a:srgbClr val="FF0000"/>
                </a:solidFill>
              </a:rPr>
              <a:t>нормі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/>
              <a:t>різниця</a:t>
            </a:r>
            <a:r>
              <a:rPr lang="ru-RU" b="1" dirty="0"/>
              <a:t> становить </a:t>
            </a:r>
            <a:r>
              <a:rPr lang="ru-RU" b="1" dirty="0">
                <a:solidFill>
                  <a:srgbClr val="FF0000"/>
                </a:solidFill>
              </a:rPr>
              <a:t>3–4°</a:t>
            </a:r>
            <a:r>
              <a:rPr lang="en-US" b="1" dirty="0">
                <a:solidFill>
                  <a:srgbClr val="FF0000"/>
                </a:solidFill>
              </a:rPr>
              <a:t>C</a:t>
            </a:r>
            <a:r>
              <a:rPr lang="en-US" b="1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FF0000"/>
                </a:solidFill>
              </a:rPr>
              <a:t>При </a:t>
            </a:r>
            <a:r>
              <a:rPr lang="ru-RU" b="1" dirty="0" err="1">
                <a:solidFill>
                  <a:srgbClr val="FF0000"/>
                </a:solidFill>
              </a:rPr>
              <a:t>порушенні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мікроциркуляції</a:t>
            </a:r>
            <a:r>
              <a:rPr lang="ru-RU" b="1" dirty="0"/>
              <a:t> (спазм </a:t>
            </a:r>
            <a:r>
              <a:rPr lang="ru-RU" b="1" dirty="0" err="1"/>
              <a:t>судин</a:t>
            </a:r>
            <a:r>
              <a:rPr lang="ru-RU" b="1" dirty="0"/>
              <a:t>) температура </a:t>
            </a:r>
            <a:r>
              <a:rPr lang="ru-RU" b="1" dirty="0" err="1"/>
              <a:t>пальця</a:t>
            </a:r>
            <a:r>
              <a:rPr lang="ru-RU" b="1" dirty="0"/>
              <a:t> </a:t>
            </a:r>
            <a:r>
              <a:rPr lang="ru-RU" b="1" dirty="0" err="1"/>
              <a:t>різко</a:t>
            </a:r>
            <a:r>
              <a:rPr lang="ru-RU" b="1" dirty="0"/>
              <a:t> </a:t>
            </a:r>
            <a:r>
              <a:rPr lang="ru-RU" b="1" dirty="0" err="1"/>
              <a:t>знижується</a:t>
            </a:r>
            <a:r>
              <a:rPr lang="ru-RU" b="1" dirty="0"/>
              <a:t>, і </a:t>
            </a:r>
            <a:r>
              <a:rPr lang="ru-RU" b="1" dirty="0" err="1"/>
              <a:t>градієнт</a:t>
            </a:r>
            <a:r>
              <a:rPr lang="ru-RU" b="1" dirty="0"/>
              <a:t> </a:t>
            </a:r>
            <a:r>
              <a:rPr lang="ru-RU" b="1" dirty="0" err="1"/>
              <a:t>зростає</a:t>
            </a:r>
            <a:r>
              <a:rPr lang="ru-RU" b="1" dirty="0" smtClean="0"/>
              <a:t>.</a:t>
            </a:r>
            <a:endParaRPr lang="uk-UA" b="1" dirty="0"/>
          </a:p>
          <a:p>
            <a:pPr algn="just">
              <a:buFont typeface="Arial" panose="020B0604020202020204" pitchFamily="34" charset="0"/>
              <a:buChar char="•"/>
            </a:pPr>
            <a:endParaRPr lang="uk-UA" b="1" dirty="0" smtClean="0">
              <a:solidFill>
                <a:srgbClr val="FF0000"/>
              </a:solidFill>
            </a:endParaRPr>
          </a:p>
          <a:p>
            <a:pPr algn="just"/>
            <a:r>
              <a:rPr lang="ru-RU" sz="2400" b="1" dirty="0" err="1">
                <a:solidFill>
                  <a:srgbClr val="FF0000"/>
                </a:solidFill>
              </a:rPr>
              <a:t>Лабораторні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методи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діагностики</a:t>
            </a:r>
            <a:r>
              <a:rPr lang="ru-RU" sz="2400" b="1" dirty="0">
                <a:solidFill>
                  <a:srgbClr val="FF0000"/>
                </a:solidFill>
              </a:rPr>
              <a:t> (</a:t>
            </a:r>
            <a:r>
              <a:rPr lang="ru-RU" sz="2400" b="1" dirty="0" err="1">
                <a:solidFill>
                  <a:srgbClr val="FF0000"/>
                </a:solidFill>
              </a:rPr>
              <a:t>стаціонарний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етап</a:t>
            </a:r>
            <a:r>
              <a:rPr lang="ru-RU" sz="2400" b="1" dirty="0">
                <a:solidFill>
                  <a:srgbClr val="FF0000"/>
                </a:solidFill>
              </a:rPr>
              <a:t>)</a:t>
            </a:r>
          </a:p>
          <a:p>
            <a:pPr algn="just"/>
            <a:r>
              <a:rPr lang="ru-RU" b="1" dirty="0"/>
              <a:t>У </a:t>
            </a:r>
            <a:r>
              <a:rPr lang="ru-RU" b="1" dirty="0" err="1"/>
              <a:t>лікарні</a:t>
            </a:r>
            <a:r>
              <a:rPr lang="ru-RU" b="1" dirty="0"/>
              <a:t> </a:t>
            </a:r>
            <a:r>
              <a:rPr lang="ru-RU" b="1" dirty="0" err="1"/>
              <a:t>об’єм</a:t>
            </a:r>
            <a:r>
              <a:rPr lang="ru-RU" b="1" dirty="0"/>
              <a:t> </a:t>
            </a:r>
            <a:r>
              <a:rPr lang="ru-RU" b="1" dirty="0" err="1"/>
              <a:t>крововтрати</a:t>
            </a:r>
            <a:r>
              <a:rPr lang="ru-RU" b="1" dirty="0"/>
              <a:t> </a:t>
            </a:r>
            <a:r>
              <a:rPr lang="ru-RU" b="1" dirty="0" err="1"/>
              <a:t>уточнюють</a:t>
            </a:r>
            <a:r>
              <a:rPr lang="ru-RU" b="1" dirty="0"/>
              <a:t> за </a:t>
            </a:r>
            <a:r>
              <a:rPr lang="ru-RU" b="1" dirty="0" err="1"/>
              <a:t>допомогою</a:t>
            </a:r>
            <a:r>
              <a:rPr lang="ru-RU" b="1" dirty="0"/>
              <a:t> </a:t>
            </a:r>
            <a:r>
              <a:rPr lang="ru-RU" b="1" dirty="0" err="1"/>
              <a:t>аналізів</a:t>
            </a:r>
            <a:r>
              <a:rPr lang="ru-RU" b="1" dirty="0"/>
              <a:t> на </a:t>
            </a:r>
            <a:r>
              <a:rPr lang="ru-RU" b="1" dirty="0" err="1"/>
              <a:t>рівень</a:t>
            </a:r>
            <a:r>
              <a:rPr lang="ru-RU" b="1" dirty="0"/>
              <a:t> </a:t>
            </a:r>
            <a:r>
              <a:rPr lang="ru-RU" b="1" dirty="0" err="1"/>
              <a:t>гемоглобіну</a:t>
            </a:r>
            <a:r>
              <a:rPr lang="ru-RU" b="1" dirty="0"/>
              <a:t> </a:t>
            </a:r>
            <a:r>
              <a:rPr lang="ru-RU" b="1" dirty="0" smtClean="0"/>
              <a:t>(</a:t>
            </a:r>
            <a:r>
              <a:rPr lang="en-US" b="1" dirty="0" err="1" smtClean="0"/>
              <a:t>Hb</a:t>
            </a:r>
            <a:r>
              <a:rPr lang="en-US" b="1" dirty="0" smtClean="0"/>
              <a:t>), </a:t>
            </a:r>
            <a:r>
              <a:rPr lang="ru-RU" b="1" dirty="0"/>
              <a:t>гематокриту </a:t>
            </a:r>
            <a:r>
              <a:rPr lang="ru-RU" b="1" dirty="0" smtClean="0"/>
              <a:t>(</a:t>
            </a:r>
            <a:r>
              <a:rPr lang="en-US" b="1" dirty="0" err="1" smtClean="0"/>
              <a:t>Ht</a:t>
            </a:r>
            <a:r>
              <a:rPr lang="en-US" b="1" dirty="0" smtClean="0"/>
              <a:t>), </a:t>
            </a:r>
            <a:r>
              <a:rPr lang="ru-RU" b="1" dirty="0" err="1"/>
              <a:t>відносної</a:t>
            </a:r>
            <a:r>
              <a:rPr lang="ru-RU" b="1" dirty="0"/>
              <a:t> </a:t>
            </a:r>
            <a:r>
              <a:rPr lang="ru-RU" b="1" dirty="0" err="1"/>
              <a:t>щільності</a:t>
            </a:r>
            <a:r>
              <a:rPr lang="ru-RU" b="1" dirty="0"/>
              <a:t> та </a:t>
            </a:r>
            <a:r>
              <a:rPr lang="ru-RU" b="1" dirty="0" err="1"/>
              <a:t>в’язкості</a:t>
            </a:r>
            <a:r>
              <a:rPr lang="ru-RU" b="1" dirty="0"/>
              <a:t> </a:t>
            </a:r>
            <a:r>
              <a:rPr lang="ru-RU" b="1" dirty="0" err="1"/>
              <a:t>крові</a:t>
            </a:r>
            <a:r>
              <a:rPr lang="ru-RU" b="1" dirty="0"/>
              <a:t>.</a:t>
            </a:r>
          </a:p>
          <a:p>
            <a:pPr algn="just"/>
            <a:r>
              <a:rPr lang="ru-RU" b="1" dirty="0" err="1">
                <a:solidFill>
                  <a:srgbClr val="FF0000"/>
                </a:solidFill>
              </a:rPr>
              <a:t>Групи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методів</a:t>
            </a:r>
            <a:r>
              <a:rPr lang="ru-RU" b="1" dirty="0">
                <a:solidFill>
                  <a:srgbClr val="FF0000"/>
                </a:solidFill>
              </a:rPr>
              <a:t>: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b="1" dirty="0" err="1">
                <a:solidFill>
                  <a:srgbClr val="FF0000"/>
                </a:solidFill>
              </a:rPr>
              <a:t>Розрахункові</a:t>
            </a:r>
            <a:r>
              <a:rPr lang="ru-RU" b="1" dirty="0">
                <a:solidFill>
                  <a:srgbClr val="FF0000"/>
                </a:solidFill>
              </a:rPr>
              <a:t>: </a:t>
            </a:r>
            <a:r>
              <a:rPr lang="ru-RU" b="1" dirty="0" err="1"/>
              <a:t>застосування</a:t>
            </a:r>
            <a:r>
              <a:rPr lang="ru-RU" b="1" dirty="0"/>
              <a:t> </a:t>
            </a:r>
            <a:r>
              <a:rPr lang="ru-RU" b="1" dirty="0" err="1"/>
              <a:t>математичних</a:t>
            </a:r>
            <a:r>
              <a:rPr lang="ru-RU" b="1" dirty="0"/>
              <a:t> формул на </a:t>
            </a:r>
            <a:r>
              <a:rPr lang="ru-RU" b="1" dirty="0" err="1"/>
              <a:t>основі</a:t>
            </a:r>
            <a:r>
              <a:rPr lang="ru-RU" b="1" dirty="0"/>
              <a:t> </a:t>
            </a:r>
            <a:r>
              <a:rPr lang="ru-RU" b="1" dirty="0" err="1"/>
              <a:t>лабораторних</a:t>
            </a:r>
            <a:r>
              <a:rPr lang="ru-RU" b="1" dirty="0"/>
              <a:t> </a:t>
            </a:r>
            <a:r>
              <a:rPr lang="ru-RU" b="1" dirty="0" err="1"/>
              <a:t>показників</a:t>
            </a:r>
            <a:r>
              <a:rPr lang="ru-RU" b="1" dirty="0"/>
              <a:t>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b="1" dirty="0" err="1">
                <a:solidFill>
                  <a:srgbClr val="FF0000"/>
                </a:solidFill>
              </a:rPr>
              <a:t>Апаратні</a:t>
            </a:r>
            <a:r>
              <a:rPr lang="ru-RU" b="1" dirty="0">
                <a:solidFill>
                  <a:srgbClr val="FF0000"/>
                </a:solidFill>
              </a:rPr>
              <a:t>: </a:t>
            </a:r>
            <a:r>
              <a:rPr lang="ru-RU" b="1" dirty="0" err="1"/>
              <a:t>електрофізіологічні</a:t>
            </a:r>
            <a:r>
              <a:rPr lang="ru-RU" b="1" dirty="0"/>
              <a:t> та </a:t>
            </a:r>
            <a:r>
              <a:rPr lang="ru-RU" b="1" dirty="0" err="1"/>
              <a:t>імпедансометричні</a:t>
            </a:r>
            <a:r>
              <a:rPr lang="ru-RU" b="1" dirty="0"/>
              <a:t> </a:t>
            </a:r>
            <a:r>
              <a:rPr lang="ru-RU" b="1" dirty="0" err="1"/>
              <a:t>методи</a:t>
            </a:r>
            <a:r>
              <a:rPr lang="ru-RU" b="1" dirty="0"/>
              <a:t>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b="1" dirty="0" err="1">
                <a:solidFill>
                  <a:srgbClr val="FF0000"/>
                </a:solidFill>
              </a:rPr>
              <a:t>Індикаторні</a:t>
            </a:r>
            <a:r>
              <a:rPr lang="ru-RU" b="1" dirty="0">
                <a:solidFill>
                  <a:srgbClr val="FF0000"/>
                </a:solidFill>
              </a:rPr>
              <a:t>: </a:t>
            </a:r>
            <a:r>
              <a:rPr lang="ru-RU" b="1" dirty="0"/>
              <a:t>метод </a:t>
            </a:r>
            <a:r>
              <a:rPr lang="ru-RU" b="1" dirty="0" err="1"/>
              <a:t>розведення</a:t>
            </a:r>
            <a:r>
              <a:rPr lang="ru-RU" b="1" dirty="0"/>
              <a:t> (</a:t>
            </a:r>
            <a:r>
              <a:rPr lang="ru-RU" b="1" dirty="0" err="1"/>
              <a:t>введення</a:t>
            </a:r>
            <a:r>
              <a:rPr lang="ru-RU" b="1" dirty="0"/>
              <a:t> в русло </a:t>
            </a:r>
            <a:r>
              <a:rPr lang="ru-RU" b="1" dirty="0" err="1"/>
              <a:t>крові</a:t>
            </a:r>
            <a:r>
              <a:rPr lang="ru-RU" b="1" dirty="0"/>
              <a:t> </a:t>
            </a:r>
            <a:r>
              <a:rPr lang="ru-RU" b="1" dirty="0" err="1"/>
              <a:t>барвників</a:t>
            </a:r>
            <a:r>
              <a:rPr lang="ru-RU" b="1" dirty="0"/>
              <a:t>, </a:t>
            </a:r>
            <a:r>
              <a:rPr lang="ru-RU" b="1" dirty="0" err="1"/>
              <a:t>електролітів</a:t>
            </a:r>
            <a:r>
              <a:rPr lang="ru-RU" b="1" dirty="0"/>
              <a:t> </a:t>
            </a:r>
            <a:r>
              <a:rPr lang="ru-RU" b="1" dirty="0" err="1"/>
              <a:t>або</a:t>
            </a:r>
            <a:r>
              <a:rPr lang="ru-RU" b="1" dirty="0"/>
              <a:t> </a:t>
            </a:r>
            <a:r>
              <a:rPr lang="ru-RU" b="1" dirty="0" err="1"/>
              <a:t>радіоізотопів</a:t>
            </a:r>
            <a:r>
              <a:rPr lang="ru-RU" b="1" dirty="0"/>
              <a:t> для </a:t>
            </a:r>
            <a:r>
              <a:rPr lang="ru-RU" b="1" dirty="0" err="1"/>
              <a:t>оцінки</a:t>
            </a:r>
            <a:r>
              <a:rPr lang="ru-RU" b="1" dirty="0"/>
              <a:t> </a:t>
            </a:r>
            <a:r>
              <a:rPr lang="ru-RU" b="1" dirty="0" err="1"/>
              <a:t>об’єму</a:t>
            </a:r>
            <a:r>
              <a:rPr lang="ru-RU" b="1" dirty="0"/>
              <a:t> </a:t>
            </a:r>
            <a:r>
              <a:rPr lang="ru-RU" b="1" dirty="0" err="1"/>
              <a:t>їх</a:t>
            </a:r>
            <a:r>
              <a:rPr lang="ru-RU" b="1" dirty="0"/>
              <a:t> </a:t>
            </a:r>
            <a:r>
              <a:rPr lang="ru-RU" b="1" dirty="0" err="1"/>
              <a:t>розподілу</a:t>
            </a:r>
            <a:r>
              <a:rPr lang="ru-RU" b="1" dirty="0"/>
              <a:t>).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566494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3487" y="334852"/>
            <a:ext cx="8293995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Усі</a:t>
            </a:r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рани </a:t>
            </a:r>
            <a:r>
              <a:rPr lang="ru-RU" sz="20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крім</a:t>
            </a:r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операційних</a:t>
            </a:r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вважаються</a:t>
            </a:r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первинно</a:t>
            </a:r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інфікованими</a:t>
            </a:r>
            <a:r>
              <a:rPr lang="ru-RU" b="1" dirty="0"/>
              <a:t>. Разом </a:t>
            </a:r>
            <a:r>
              <a:rPr lang="ru-RU" b="1" dirty="0" smtClean="0"/>
              <a:t>з </a:t>
            </a:r>
            <a:r>
              <a:rPr lang="ru-RU" b="1" dirty="0" err="1" smtClean="0"/>
              <a:t>предметами,які</a:t>
            </a:r>
            <a:r>
              <a:rPr lang="ru-RU" b="1" dirty="0" smtClean="0"/>
              <a:t> </a:t>
            </a:r>
            <a:r>
              <a:rPr lang="ru-RU" b="1" dirty="0" err="1"/>
              <a:t>ранять</a:t>
            </a:r>
            <a:r>
              <a:rPr lang="ru-RU" b="1" dirty="0"/>
              <a:t>, землею, шматками </a:t>
            </a:r>
            <a:r>
              <a:rPr lang="ru-RU" b="1" dirty="0" err="1"/>
              <a:t>одягу</a:t>
            </a:r>
            <a:r>
              <a:rPr lang="ru-RU" b="1" dirty="0"/>
              <a:t> в рану </a:t>
            </a:r>
            <a:r>
              <a:rPr lang="ru-RU" b="1" dirty="0" err="1"/>
              <a:t>потрапляють</a:t>
            </a:r>
            <a:r>
              <a:rPr lang="ru-RU" b="1" dirty="0"/>
              <a:t> </a:t>
            </a:r>
            <a:r>
              <a:rPr lang="ru-RU" b="1" dirty="0" err="1"/>
              <a:t>мікроби</a:t>
            </a:r>
            <a:r>
              <a:rPr lang="ru-RU" b="1" dirty="0"/>
              <a:t>.</a:t>
            </a:r>
          </a:p>
          <a:p>
            <a:pPr algn="just"/>
            <a:r>
              <a:rPr lang="ru-RU" b="1" dirty="0" err="1"/>
              <a:t>Дуже</a:t>
            </a:r>
            <a:r>
              <a:rPr lang="ru-RU" b="1" dirty="0"/>
              <a:t> </a:t>
            </a:r>
            <a:r>
              <a:rPr lang="ru-RU" b="1" dirty="0" err="1"/>
              <a:t>небезпечним</a:t>
            </a:r>
            <a:r>
              <a:rPr lang="ru-RU" b="1" dirty="0"/>
              <a:t> є </a:t>
            </a:r>
            <a:r>
              <a:rPr lang="ru-RU" b="1" dirty="0" err="1"/>
              <a:t>потрапляння</a:t>
            </a:r>
            <a:r>
              <a:rPr lang="ru-RU" b="1" dirty="0"/>
              <a:t> в рану </a:t>
            </a:r>
            <a:r>
              <a:rPr lang="ru-RU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збудника</a:t>
            </a: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правця</a:t>
            </a:r>
            <a:r>
              <a:rPr lang="ru-RU" b="1" dirty="0"/>
              <a:t>. </a:t>
            </a:r>
            <a:r>
              <a:rPr lang="ru-RU" b="1" dirty="0" err="1"/>
              <a:t>Збудники</a:t>
            </a:r>
            <a:r>
              <a:rPr lang="ru-RU" b="1" dirty="0"/>
              <a:t> </a:t>
            </a:r>
            <a:r>
              <a:rPr lang="ru-RU" b="1" dirty="0" err="1" smtClean="0"/>
              <a:t>правця</a:t>
            </a:r>
            <a:r>
              <a:rPr lang="ru-RU" b="1" dirty="0" smtClean="0"/>
              <a:t> </a:t>
            </a:r>
            <a:r>
              <a:rPr lang="ru-RU" b="1" dirty="0" err="1" smtClean="0"/>
              <a:t>виробляють</a:t>
            </a:r>
            <a:r>
              <a:rPr lang="ru-RU" b="1" dirty="0" smtClean="0"/>
              <a:t> </a:t>
            </a:r>
            <a:r>
              <a:rPr lang="ru-RU" b="1" dirty="0"/>
              <a:t>токсин, </a:t>
            </a:r>
            <a:r>
              <a:rPr lang="ru-RU" b="1" dirty="0" err="1"/>
              <a:t>що</a:t>
            </a:r>
            <a:r>
              <a:rPr lang="ru-RU" b="1" dirty="0"/>
              <a:t> </a:t>
            </a:r>
            <a:r>
              <a:rPr lang="ru-RU" b="1" dirty="0" err="1"/>
              <a:t>діє</a:t>
            </a:r>
            <a:r>
              <a:rPr lang="ru-RU" b="1" dirty="0"/>
              <a:t> на </a:t>
            </a:r>
            <a:r>
              <a:rPr lang="ru-RU" b="1" dirty="0" err="1"/>
              <a:t>нервову</a:t>
            </a:r>
            <a:r>
              <a:rPr lang="ru-RU" b="1" dirty="0"/>
              <a:t> і </a:t>
            </a:r>
            <a:r>
              <a:rPr lang="ru-RU" b="1" dirty="0" err="1"/>
              <a:t>м’язову</a:t>
            </a:r>
            <a:r>
              <a:rPr lang="ru-RU" b="1" dirty="0"/>
              <a:t> </a:t>
            </a:r>
            <a:r>
              <a:rPr lang="ru-RU" b="1" dirty="0" err="1"/>
              <a:t>системи</a:t>
            </a:r>
            <a:r>
              <a:rPr lang="ru-RU" b="1" dirty="0"/>
              <a:t>.</a:t>
            </a:r>
          </a:p>
          <a:p>
            <a:pPr algn="just"/>
            <a:r>
              <a:rPr lang="ru-RU" b="1" dirty="0" err="1"/>
              <a:t>Скелетні</a:t>
            </a:r>
            <a:r>
              <a:rPr lang="ru-RU" b="1" dirty="0"/>
              <a:t> </a:t>
            </a:r>
            <a:r>
              <a:rPr lang="ru-RU" b="1" dirty="0" err="1"/>
              <a:t>м’язи</a:t>
            </a:r>
            <a:r>
              <a:rPr lang="ru-RU" b="1" dirty="0"/>
              <a:t> </a:t>
            </a:r>
            <a:r>
              <a:rPr lang="ru-RU" b="1" dirty="0" err="1"/>
              <a:t>скорочуються</a:t>
            </a:r>
            <a:r>
              <a:rPr lang="ru-RU" b="1" dirty="0"/>
              <a:t>, </a:t>
            </a:r>
            <a:r>
              <a:rPr lang="ru-RU" b="1" dirty="0" err="1"/>
              <a:t>що</a:t>
            </a:r>
            <a:r>
              <a:rPr lang="ru-RU" b="1" dirty="0"/>
              <a:t> </a:t>
            </a:r>
            <a:r>
              <a:rPr lang="ru-RU" b="1" dirty="0" err="1"/>
              <a:t>призводить</a:t>
            </a:r>
            <a:r>
              <a:rPr lang="ru-RU" b="1" dirty="0"/>
              <a:t> до </a:t>
            </a:r>
            <a:r>
              <a:rPr lang="ru-RU" b="1" dirty="0" smtClean="0"/>
              <a:t>судом. 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520370" y="5897382"/>
            <a:ext cx="23661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Правцеві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судоми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3568" t="26716" r="21493" b="29798"/>
          <a:stretch/>
        </p:blipFill>
        <p:spPr>
          <a:xfrm>
            <a:off x="1906073" y="2305319"/>
            <a:ext cx="5847008" cy="340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64332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2581" t="23372" r="19711" b="22403"/>
          <a:stretch/>
        </p:blipFill>
        <p:spPr>
          <a:xfrm>
            <a:off x="0" y="502276"/>
            <a:ext cx="9144000" cy="494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13245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8941" y="210026"/>
            <a:ext cx="8706118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err="1">
                <a:solidFill>
                  <a:srgbClr val="FF0000"/>
                </a:solidFill>
              </a:rPr>
              <a:t>Ознаки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solidFill>
                  <a:srgbClr val="FF0000"/>
                </a:solidFill>
              </a:rPr>
              <a:t>інфікування</a:t>
            </a:r>
            <a:r>
              <a:rPr lang="ru-RU" sz="2800" b="1" dirty="0">
                <a:solidFill>
                  <a:srgbClr val="FF0000"/>
                </a:solidFill>
              </a:rPr>
              <a:t> рани</a:t>
            </a:r>
          </a:p>
          <a:p>
            <a:pPr algn="just"/>
            <a:r>
              <a:rPr lang="ru-RU" b="1" dirty="0" err="1"/>
              <a:t>Своєчасне</a:t>
            </a:r>
            <a:r>
              <a:rPr lang="ru-RU" b="1" dirty="0"/>
              <a:t> </a:t>
            </a:r>
            <a:r>
              <a:rPr lang="ru-RU" b="1" dirty="0" err="1"/>
              <a:t>розпізнавання</a:t>
            </a:r>
            <a:r>
              <a:rPr lang="ru-RU" b="1" dirty="0"/>
              <a:t> </a:t>
            </a:r>
            <a:r>
              <a:rPr lang="ru-RU" b="1" dirty="0" err="1"/>
              <a:t>інфекції</a:t>
            </a:r>
            <a:r>
              <a:rPr lang="ru-RU" b="1" dirty="0"/>
              <a:t> критично </a:t>
            </a:r>
            <a:r>
              <a:rPr lang="ru-RU" b="1" dirty="0" err="1"/>
              <a:t>важливе</a:t>
            </a:r>
            <a:r>
              <a:rPr lang="ru-RU" b="1" dirty="0"/>
              <a:t> для </a:t>
            </a:r>
            <a:r>
              <a:rPr lang="ru-RU" b="1" dirty="0" err="1"/>
              <a:t>запобігання</a:t>
            </a:r>
            <a:r>
              <a:rPr lang="ru-RU" b="1" dirty="0"/>
              <a:t> сепсису та </a:t>
            </a:r>
            <a:r>
              <a:rPr lang="ru-RU" b="1" dirty="0" err="1"/>
              <a:t>прискорення</a:t>
            </a:r>
            <a:r>
              <a:rPr lang="ru-RU" b="1" dirty="0"/>
              <a:t> </a:t>
            </a:r>
            <a:r>
              <a:rPr lang="ru-RU" b="1" dirty="0" err="1"/>
              <a:t>загоєння</a:t>
            </a:r>
            <a:r>
              <a:rPr lang="ru-RU" b="1" dirty="0"/>
              <a:t>. </a:t>
            </a:r>
            <a:r>
              <a:rPr lang="ru-RU" b="1" dirty="0" err="1"/>
              <a:t>Основними</a:t>
            </a:r>
            <a:r>
              <a:rPr lang="ru-RU" b="1" dirty="0"/>
              <a:t> </a:t>
            </a:r>
            <a:r>
              <a:rPr lang="ru-RU" b="1" dirty="0" err="1"/>
              <a:t>клінічними</a:t>
            </a:r>
            <a:r>
              <a:rPr lang="ru-RU" b="1" dirty="0"/>
              <a:t> </a:t>
            </a:r>
            <a:r>
              <a:rPr lang="ru-RU" b="1" dirty="0" err="1"/>
              <a:t>ознаками</a:t>
            </a:r>
            <a:r>
              <a:rPr lang="ru-RU" b="1" dirty="0"/>
              <a:t> є: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dirty="0" err="1">
                <a:solidFill>
                  <a:srgbClr val="FF0000"/>
                </a:solidFill>
              </a:rPr>
              <a:t>Місцеві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зміни</a:t>
            </a:r>
            <a:r>
              <a:rPr lang="ru-RU" b="1" dirty="0">
                <a:solidFill>
                  <a:srgbClr val="FF0000"/>
                </a:solidFill>
              </a:rPr>
              <a:t>: </a:t>
            </a:r>
            <a:r>
              <a:rPr lang="ru-RU" b="1" dirty="0" err="1"/>
              <a:t>шкіра</a:t>
            </a:r>
            <a:r>
              <a:rPr lang="ru-RU" b="1" dirty="0"/>
              <a:t> </a:t>
            </a:r>
            <a:r>
              <a:rPr lang="ru-RU" b="1" dirty="0" err="1"/>
              <a:t>навколо</a:t>
            </a:r>
            <a:r>
              <a:rPr lang="ru-RU" b="1" dirty="0"/>
              <a:t> рани набрякла (припухла), </a:t>
            </a:r>
            <a:r>
              <a:rPr lang="ru-RU" b="1" dirty="0" err="1"/>
              <a:t>гіперемована</a:t>
            </a:r>
            <a:r>
              <a:rPr lang="ru-RU" b="1" dirty="0"/>
              <a:t> (</a:t>
            </a:r>
            <a:r>
              <a:rPr lang="ru-RU" b="1" dirty="0" err="1"/>
              <a:t>червона</a:t>
            </a:r>
            <a:r>
              <a:rPr lang="ru-RU" b="1" dirty="0"/>
              <a:t>) та </a:t>
            </a:r>
            <a:r>
              <a:rPr lang="ru-RU" b="1" dirty="0" err="1"/>
              <a:t>гаряча</a:t>
            </a:r>
            <a:r>
              <a:rPr lang="ru-RU" b="1" dirty="0"/>
              <a:t> на </a:t>
            </a:r>
            <a:r>
              <a:rPr lang="ru-RU" b="1" dirty="0" err="1"/>
              <a:t>дотик</a:t>
            </a:r>
            <a:r>
              <a:rPr lang="ru-RU" b="1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dirty="0" err="1">
                <a:solidFill>
                  <a:srgbClr val="FF0000"/>
                </a:solidFill>
              </a:rPr>
              <a:t>Біль</a:t>
            </a:r>
            <a:r>
              <a:rPr lang="ru-RU" b="1" dirty="0">
                <a:solidFill>
                  <a:srgbClr val="FF0000"/>
                </a:solidFill>
              </a:rPr>
              <a:t>: </a:t>
            </a:r>
            <a:r>
              <a:rPr lang="ru-RU" b="1" dirty="0" err="1"/>
              <a:t>поява</a:t>
            </a:r>
            <a:r>
              <a:rPr lang="ru-RU" b="1" dirty="0"/>
              <a:t> </a:t>
            </a:r>
            <a:r>
              <a:rPr lang="ru-RU" b="1" dirty="0" err="1"/>
              <a:t>пульсуючого</a:t>
            </a:r>
            <a:r>
              <a:rPr lang="ru-RU" b="1" dirty="0"/>
              <a:t> болю в </a:t>
            </a:r>
            <a:r>
              <a:rPr lang="ru-RU" b="1" dirty="0" err="1"/>
              <a:t>ділянці</a:t>
            </a:r>
            <a:r>
              <a:rPr lang="ru-RU" b="1" dirty="0"/>
              <a:t> рани.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dirty="0" err="1">
                <a:solidFill>
                  <a:srgbClr val="FF0000"/>
                </a:solidFill>
              </a:rPr>
              <a:t>Загальний</a:t>
            </a:r>
            <a:r>
              <a:rPr lang="ru-RU" b="1" dirty="0">
                <a:solidFill>
                  <a:srgbClr val="FF0000"/>
                </a:solidFill>
              </a:rPr>
              <a:t> стан: </a:t>
            </a:r>
            <a:r>
              <a:rPr lang="ru-RU" b="1" dirty="0" err="1"/>
              <a:t>підвищення</a:t>
            </a:r>
            <a:r>
              <a:rPr lang="ru-RU" b="1" dirty="0"/>
              <a:t> </a:t>
            </a:r>
            <a:r>
              <a:rPr lang="ru-RU" b="1" dirty="0" err="1"/>
              <a:t>температури</a:t>
            </a:r>
            <a:r>
              <a:rPr lang="ru-RU" b="1" dirty="0"/>
              <a:t> </a:t>
            </a:r>
            <a:r>
              <a:rPr lang="ru-RU" b="1" dirty="0" err="1"/>
              <a:t>тіла</a:t>
            </a:r>
            <a:r>
              <a:rPr lang="ru-RU" b="1" dirty="0"/>
              <a:t>, </a:t>
            </a:r>
            <a:r>
              <a:rPr lang="ru-RU" b="1" dirty="0" err="1"/>
              <a:t>загальна</a:t>
            </a:r>
            <a:r>
              <a:rPr lang="ru-RU" b="1" dirty="0"/>
              <a:t> </a:t>
            </a:r>
            <a:r>
              <a:rPr lang="ru-RU" b="1" dirty="0" err="1"/>
              <a:t>слабкість</a:t>
            </a:r>
            <a:r>
              <a:rPr lang="ru-RU" b="1" dirty="0"/>
              <a:t> та </a:t>
            </a:r>
            <a:r>
              <a:rPr lang="ru-RU" b="1" dirty="0" err="1"/>
              <a:t>погіршення</a:t>
            </a:r>
            <a:r>
              <a:rPr lang="ru-RU" b="1" dirty="0"/>
              <a:t> стану </a:t>
            </a:r>
            <a:r>
              <a:rPr lang="ru-RU" b="1" dirty="0" err="1"/>
              <a:t>постраждалого</a:t>
            </a:r>
            <a:r>
              <a:rPr lang="ru-RU" b="1" dirty="0" smtClean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uk-UA" b="1" dirty="0"/>
          </a:p>
          <a:p>
            <a:pPr algn="just"/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Алгоритм </a:t>
            </a:r>
            <a:r>
              <a:rPr lang="ru-RU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домедичної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допомоги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при </a:t>
            </a:r>
            <a:r>
              <a:rPr lang="ru-RU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пораненнях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b="1" dirty="0" err="1"/>
              <a:t>Першочерговим</a:t>
            </a:r>
            <a:r>
              <a:rPr lang="ru-RU" b="1" dirty="0"/>
              <a:t> </a:t>
            </a:r>
            <a:r>
              <a:rPr lang="ru-RU" b="1" dirty="0" err="1"/>
              <a:t>завданням</a:t>
            </a:r>
            <a:r>
              <a:rPr lang="ru-RU" b="1" dirty="0"/>
              <a:t> є </a:t>
            </a:r>
            <a:r>
              <a:rPr lang="ru-RU" b="1" dirty="0" err="1"/>
              <a:t>зупинка</a:t>
            </a:r>
            <a:r>
              <a:rPr lang="ru-RU" b="1" dirty="0"/>
              <a:t> </a:t>
            </a:r>
            <a:r>
              <a:rPr lang="ru-RU" b="1" dirty="0" err="1"/>
              <a:t>кровотечі</a:t>
            </a:r>
            <a:r>
              <a:rPr lang="ru-RU" b="1" dirty="0"/>
              <a:t>, </a:t>
            </a:r>
            <a:r>
              <a:rPr lang="ru-RU" b="1" dirty="0" err="1"/>
              <a:t>після</a:t>
            </a:r>
            <a:r>
              <a:rPr lang="ru-RU" b="1" dirty="0"/>
              <a:t> </a:t>
            </a:r>
            <a:r>
              <a:rPr lang="ru-RU" b="1" dirty="0" err="1"/>
              <a:t>чого</a:t>
            </a:r>
            <a:r>
              <a:rPr lang="ru-RU" b="1" dirty="0"/>
              <a:t> проводиться </a:t>
            </a:r>
            <a:r>
              <a:rPr lang="ru-RU" b="1" dirty="0" err="1"/>
              <a:t>обробка</a:t>
            </a:r>
            <a:r>
              <a:rPr lang="ru-RU" b="1" dirty="0"/>
              <a:t> рани.</a:t>
            </a:r>
          </a:p>
          <a:p>
            <a:pPr algn="just"/>
            <a:r>
              <a:rPr lang="ru-RU" b="1" dirty="0">
                <a:solidFill>
                  <a:srgbClr val="FF0000"/>
                </a:solidFill>
              </a:rPr>
              <a:t>Правила </a:t>
            </a:r>
            <a:r>
              <a:rPr lang="ru-RU" b="1" dirty="0" err="1">
                <a:solidFill>
                  <a:srgbClr val="FF0000"/>
                </a:solidFill>
              </a:rPr>
              <a:t>обробки</a:t>
            </a:r>
            <a:r>
              <a:rPr lang="ru-RU" b="1" dirty="0">
                <a:solidFill>
                  <a:srgbClr val="FF0000"/>
                </a:solidFill>
              </a:rPr>
              <a:t> та </a:t>
            </a:r>
            <a:r>
              <a:rPr lang="ru-RU" b="1" dirty="0" err="1">
                <a:solidFill>
                  <a:srgbClr val="FF0000"/>
                </a:solidFill>
              </a:rPr>
              <a:t>перев'язки</a:t>
            </a:r>
            <a:r>
              <a:rPr lang="ru-RU" b="1" dirty="0">
                <a:solidFill>
                  <a:srgbClr val="FF0000"/>
                </a:solidFill>
              </a:rPr>
              <a:t>:</a:t>
            </a:r>
          </a:p>
          <a:p>
            <a:pPr algn="just"/>
            <a:r>
              <a:rPr lang="ru-RU" b="1" dirty="0" err="1"/>
              <a:t>Очищення</a:t>
            </a:r>
            <a:r>
              <a:rPr lang="ru-RU" b="1" dirty="0"/>
              <a:t>: </a:t>
            </a:r>
            <a:r>
              <a:rPr lang="ru-RU" b="1" dirty="0" err="1"/>
              <a:t>Шкіру</a:t>
            </a:r>
            <a:r>
              <a:rPr lang="ru-RU" b="1" dirty="0"/>
              <a:t> </a:t>
            </a:r>
            <a:r>
              <a:rPr lang="ru-RU" b="1" dirty="0" err="1">
                <a:solidFill>
                  <a:srgbClr val="FF0000"/>
                </a:solidFill>
              </a:rPr>
              <a:t>навколо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/>
              <a:t>рани </a:t>
            </a:r>
            <a:r>
              <a:rPr lang="ru-RU" b="1" dirty="0" err="1"/>
              <a:t>можна</a:t>
            </a:r>
            <a:r>
              <a:rPr lang="ru-RU" b="1" dirty="0"/>
              <a:t> </a:t>
            </a:r>
            <a:r>
              <a:rPr lang="ru-RU" b="1" dirty="0" err="1"/>
              <a:t>обробити</a:t>
            </a:r>
            <a:r>
              <a:rPr lang="ru-RU" b="1" dirty="0"/>
              <a:t> </a:t>
            </a:r>
            <a:r>
              <a:rPr lang="ru-RU" b="1" dirty="0" err="1"/>
              <a:t>спиртовим</a:t>
            </a:r>
            <a:r>
              <a:rPr lang="ru-RU" b="1" dirty="0"/>
              <a:t> </a:t>
            </a:r>
            <a:r>
              <a:rPr lang="ru-RU" b="1" dirty="0" err="1"/>
              <a:t>розчином</a:t>
            </a:r>
            <a:r>
              <a:rPr lang="ru-RU" b="1" dirty="0"/>
              <a:t> йоду, </a:t>
            </a:r>
            <a:r>
              <a:rPr lang="ru-RU" b="1" dirty="0" err="1"/>
              <a:t>діамантового</a:t>
            </a:r>
            <a:r>
              <a:rPr lang="ru-RU" b="1" dirty="0"/>
              <a:t> зеленого </a:t>
            </a:r>
            <a:r>
              <a:rPr lang="ru-RU" b="1" dirty="0" err="1"/>
              <a:t>або</a:t>
            </a:r>
            <a:r>
              <a:rPr lang="ru-RU" b="1" dirty="0"/>
              <a:t> </a:t>
            </a:r>
            <a:r>
              <a:rPr lang="ru-RU" b="1" dirty="0" err="1"/>
              <a:t>хлоргексидином</a:t>
            </a:r>
            <a:r>
              <a:rPr lang="ru-RU" b="1" dirty="0"/>
              <a:t>.</a:t>
            </a:r>
          </a:p>
          <a:p>
            <a:pPr lvl="1" algn="just"/>
            <a:r>
              <a:rPr lang="ru-RU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Зауваження</a:t>
            </a:r>
            <a:r>
              <a:rPr lang="ru-RU" b="1" i="1" dirty="0"/>
              <a:t>:</a:t>
            </a:r>
            <a:r>
              <a:rPr lang="ru-RU" b="1" dirty="0"/>
              <a:t> не заливайте антисептики </a:t>
            </a:r>
            <a:r>
              <a:rPr lang="ru-RU" b="1" dirty="0" err="1"/>
              <a:t>безпосередньо</a:t>
            </a:r>
            <a:r>
              <a:rPr lang="ru-RU" b="1" dirty="0"/>
              <a:t> у </a:t>
            </a:r>
            <a:r>
              <a:rPr lang="ru-RU" b="1" dirty="0" err="1"/>
              <a:t>глибоку</a:t>
            </a:r>
            <a:r>
              <a:rPr lang="ru-RU" b="1" dirty="0"/>
              <a:t> рану (</a:t>
            </a:r>
            <a:r>
              <a:rPr lang="ru-RU" b="1" dirty="0" err="1"/>
              <a:t>це</a:t>
            </a:r>
            <a:r>
              <a:rPr lang="ru-RU" b="1" dirty="0"/>
              <a:t> </a:t>
            </a:r>
            <a:r>
              <a:rPr lang="ru-RU" b="1" dirty="0" err="1"/>
              <a:t>може</a:t>
            </a:r>
            <a:r>
              <a:rPr lang="ru-RU" b="1" dirty="0"/>
              <a:t> </a:t>
            </a:r>
            <a:r>
              <a:rPr lang="ru-RU" b="1" dirty="0" err="1"/>
              <a:t>спричинити</a:t>
            </a:r>
            <a:r>
              <a:rPr lang="ru-RU" b="1" dirty="0"/>
              <a:t> </a:t>
            </a:r>
            <a:r>
              <a:rPr lang="ru-RU" b="1" dirty="0" err="1"/>
              <a:t>хімічний</a:t>
            </a:r>
            <a:r>
              <a:rPr lang="ru-RU" b="1" dirty="0"/>
              <a:t> </a:t>
            </a:r>
            <a:r>
              <a:rPr lang="ru-RU" b="1" dirty="0" err="1"/>
              <a:t>опік</a:t>
            </a:r>
            <a:r>
              <a:rPr lang="ru-RU" b="1" dirty="0"/>
              <a:t> тканин).</a:t>
            </a:r>
          </a:p>
          <a:p>
            <a:pPr algn="just"/>
            <a:r>
              <a:rPr lang="ru-RU" b="1" dirty="0" err="1">
                <a:solidFill>
                  <a:srgbClr val="FF0000"/>
                </a:solidFill>
              </a:rPr>
              <a:t>Покриття</a:t>
            </a:r>
            <a:r>
              <a:rPr lang="ru-RU" b="1" dirty="0"/>
              <a:t>: </a:t>
            </a:r>
            <a:r>
              <a:rPr lang="ru-RU" b="1" dirty="0" err="1"/>
              <a:t>Накладіть</a:t>
            </a:r>
            <a:r>
              <a:rPr lang="ru-RU" b="1" dirty="0"/>
              <a:t> </a:t>
            </a:r>
            <a:r>
              <a:rPr lang="ru-RU" b="1" dirty="0" err="1"/>
              <a:t>стерильну</a:t>
            </a:r>
            <a:r>
              <a:rPr lang="ru-RU" b="1" dirty="0"/>
              <a:t> </a:t>
            </a:r>
            <a:r>
              <a:rPr lang="ru-RU" b="1" dirty="0" err="1"/>
              <a:t>пов’язку</a:t>
            </a:r>
            <a:r>
              <a:rPr lang="ru-RU" b="1" dirty="0"/>
              <a:t> для </a:t>
            </a:r>
            <a:r>
              <a:rPr lang="ru-RU" b="1" dirty="0" err="1"/>
              <a:t>захисту</a:t>
            </a:r>
            <a:r>
              <a:rPr lang="ru-RU" b="1" dirty="0"/>
              <a:t> </a:t>
            </a:r>
            <a:r>
              <a:rPr lang="ru-RU" b="1" dirty="0" err="1"/>
              <a:t>від</a:t>
            </a:r>
            <a:r>
              <a:rPr lang="ru-RU" b="1" dirty="0"/>
              <a:t> </a:t>
            </a:r>
            <a:r>
              <a:rPr lang="ru-RU" b="1" dirty="0" err="1"/>
              <a:t>забруднення</a:t>
            </a:r>
            <a:r>
              <a:rPr lang="ru-RU" b="1" dirty="0"/>
              <a:t>. </a:t>
            </a:r>
            <a:r>
              <a:rPr lang="ru-RU" b="1" dirty="0" err="1"/>
              <a:t>Використовуйте</a:t>
            </a:r>
            <a:r>
              <a:rPr lang="ru-RU" b="1" dirty="0"/>
              <a:t> </a:t>
            </a:r>
            <a:r>
              <a:rPr lang="ru-RU" b="1" dirty="0" err="1"/>
              <a:t>перев’язувальний</a:t>
            </a:r>
            <a:r>
              <a:rPr lang="ru-RU" b="1" dirty="0"/>
              <a:t> пакет, бинт </a:t>
            </a:r>
            <a:r>
              <a:rPr lang="ru-RU" b="1" dirty="0" err="1"/>
              <a:t>або</a:t>
            </a:r>
            <a:r>
              <a:rPr lang="ru-RU" b="1" dirty="0"/>
              <a:t> </a:t>
            </a:r>
            <a:r>
              <a:rPr lang="ru-RU" b="1" dirty="0" err="1"/>
              <a:t>чистий</a:t>
            </a:r>
            <a:r>
              <a:rPr lang="ru-RU" b="1" dirty="0"/>
              <a:t> </a:t>
            </a:r>
            <a:r>
              <a:rPr lang="ru-RU" b="1" dirty="0" err="1"/>
              <a:t>підручний</a:t>
            </a:r>
            <a:r>
              <a:rPr lang="ru-RU" b="1" dirty="0"/>
              <a:t> </a:t>
            </a:r>
            <a:r>
              <a:rPr lang="ru-RU" b="1" dirty="0" err="1"/>
              <a:t>матеріал</a:t>
            </a:r>
            <a:r>
              <a:rPr lang="ru-RU" b="1" dirty="0"/>
              <a:t>, </a:t>
            </a:r>
            <a:r>
              <a:rPr lang="ru-RU" b="1" dirty="0" err="1"/>
              <a:t>зафіксувавши</a:t>
            </a:r>
            <a:r>
              <a:rPr lang="ru-RU" b="1" dirty="0"/>
              <a:t> </a:t>
            </a:r>
            <a:r>
              <a:rPr lang="ru-RU" b="1" dirty="0" err="1"/>
              <a:t>його</a:t>
            </a:r>
            <a:r>
              <a:rPr lang="ru-RU" b="1" dirty="0"/>
              <a:t> </a:t>
            </a:r>
            <a:r>
              <a:rPr lang="ru-RU" b="1" dirty="0" err="1"/>
              <a:t>лейкопластиром</a:t>
            </a:r>
            <a:r>
              <a:rPr lang="ru-RU" b="1" dirty="0"/>
              <a:t>, скотчем </a:t>
            </a:r>
            <a:r>
              <a:rPr lang="ru-RU" b="1" dirty="0" err="1"/>
              <a:t>або</a:t>
            </a:r>
            <a:r>
              <a:rPr lang="ru-RU" b="1" dirty="0"/>
              <a:t> </a:t>
            </a:r>
            <a:r>
              <a:rPr lang="ru-RU" b="1" dirty="0" err="1"/>
              <a:t>хустинкою</a:t>
            </a:r>
            <a:r>
              <a:rPr lang="ru-RU" b="1" dirty="0"/>
              <a:t>.</a:t>
            </a:r>
          </a:p>
          <a:p>
            <a:pPr algn="just"/>
            <a:r>
              <a:rPr lang="ru-RU" b="1" dirty="0" err="1">
                <a:solidFill>
                  <a:srgbClr val="FF0000"/>
                </a:solidFill>
              </a:rPr>
              <a:t>Дрібні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пошкодження</a:t>
            </a:r>
            <a:r>
              <a:rPr lang="ru-RU" b="1" dirty="0"/>
              <a:t>: </a:t>
            </a:r>
            <a:r>
              <a:rPr lang="ru-RU" b="1" dirty="0" err="1"/>
              <a:t>Невеликі</a:t>
            </a:r>
            <a:r>
              <a:rPr lang="ru-RU" b="1" dirty="0"/>
              <a:t> </a:t>
            </a:r>
            <a:r>
              <a:rPr lang="ru-RU" b="1" dirty="0" err="1"/>
              <a:t>порізи</a:t>
            </a:r>
            <a:r>
              <a:rPr lang="ru-RU" b="1" dirty="0"/>
              <a:t> та </a:t>
            </a:r>
            <a:r>
              <a:rPr lang="ru-RU" b="1" dirty="0" err="1"/>
              <a:t>садна</a:t>
            </a:r>
            <a:r>
              <a:rPr lang="ru-RU" b="1" dirty="0"/>
              <a:t> </a:t>
            </a:r>
            <a:r>
              <a:rPr lang="ru-RU" b="1" dirty="0" err="1"/>
              <a:t>достатньо</a:t>
            </a:r>
            <a:r>
              <a:rPr lang="ru-RU" b="1" dirty="0"/>
              <a:t> </a:t>
            </a:r>
            <a:r>
              <a:rPr lang="ru-RU" b="1" dirty="0" err="1"/>
              <a:t>закрити</a:t>
            </a:r>
            <a:r>
              <a:rPr lang="ru-RU" b="1" dirty="0"/>
              <a:t> </a:t>
            </a:r>
            <a:r>
              <a:rPr lang="ru-RU" b="1" dirty="0" err="1"/>
              <a:t>бактерицидним</a:t>
            </a:r>
            <a:r>
              <a:rPr lang="ru-RU" b="1" dirty="0"/>
              <a:t> </a:t>
            </a:r>
            <a:r>
              <a:rPr lang="ru-RU" b="1" dirty="0" err="1"/>
              <a:t>пластиром</a:t>
            </a:r>
            <a:r>
              <a:rPr lang="ru-RU" b="1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443882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7881" y="386365"/>
            <a:ext cx="830687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 err="1">
                <a:solidFill>
                  <a:srgbClr val="FF0000"/>
                </a:solidFill>
              </a:rPr>
              <a:t>Спеціальні</a:t>
            </a:r>
            <a:r>
              <a:rPr lang="ru-RU" sz="3200" b="1" dirty="0">
                <a:solidFill>
                  <a:srgbClr val="FF0000"/>
                </a:solidFill>
              </a:rPr>
              <a:t> </a:t>
            </a:r>
            <a:r>
              <a:rPr lang="ru-RU" sz="3200" b="1" dirty="0" err="1">
                <a:solidFill>
                  <a:srgbClr val="FF0000"/>
                </a:solidFill>
              </a:rPr>
              <a:t>випадки</a:t>
            </a:r>
            <a:r>
              <a:rPr lang="ru-RU" sz="3200" b="1" dirty="0">
                <a:solidFill>
                  <a:srgbClr val="FF0000"/>
                </a:solidFill>
              </a:rPr>
              <a:t> та заборони: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400" b="1" dirty="0" err="1">
                <a:solidFill>
                  <a:srgbClr val="FF0000"/>
                </a:solidFill>
              </a:rPr>
              <a:t>Сторонні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предмети</a:t>
            </a:r>
            <a:r>
              <a:rPr lang="ru-RU" sz="2400" b="1" dirty="0"/>
              <a:t>: </a:t>
            </a:r>
            <a:r>
              <a:rPr lang="ru-RU" sz="2400" b="1" dirty="0" err="1"/>
              <a:t>Якщо</a:t>
            </a:r>
            <a:r>
              <a:rPr lang="ru-RU" sz="2400" b="1" dirty="0"/>
              <a:t> в </a:t>
            </a:r>
            <a:r>
              <a:rPr lang="ru-RU" sz="2400" b="1" dirty="0" err="1"/>
              <a:t>рані</a:t>
            </a:r>
            <a:r>
              <a:rPr lang="ru-RU" sz="2400" b="1" dirty="0"/>
              <a:t> є </a:t>
            </a:r>
            <a:r>
              <a:rPr lang="ru-RU" sz="2400" b="1" dirty="0" err="1"/>
              <a:t>сторонній</a:t>
            </a:r>
            <a:r>
              <a:rPr lang="ru-RU" sz="2400" b="1" dirty="0"/>
              <a:t> предмет, </a:t>
            </a:r>
            <a:r>
              <a:rPr lang="ru-RU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категорично заборонено </a:t>
            </a:r>
            <a:r>
              <a:rPr lang="ru-RU" sz="2400" b="1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видаляти</a:t>
            </a:r>
            <a:r>
              <a:rPr lang="ru-RU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його</a:t>
            </a:r>
            <a:r>
              <a:rPr lang="ru-RU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самостійно</a:t>
            </a:r>
            <a:r>
              <a:rPr lang="ru-RU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/>
              <a:t>(</a:t>
            </a:r>
            <a:r>
              <a:rPr lang="ru-RU" sz="2400" b="1" dirty="0" err="1"/>
              <a:t>це</a:t>
            </a:r>
            <a:r>
              <a:rPr lang="ru-RU" sz="2400" b="1" dirty="0"/>
              <a:t> </a:t>
            </a:r>
            <a:r>
              <a:rPr lang="ru-RU" sz="2400" b="1" dirty="0" err="1"/>
              <a:t>може</a:t>
            </a:r>
            <a:r>
              <a:rPr lang="ru-RU" sz="2400" b="1" dirty="0"/>
              <a:t> </a:t>
            </a:r>
            <a:r>
              <a:rPr lang="ru-RU" sz="2400" b="1" dirty="0" err="1"/>
              <a:t>спровокувати</a:t>
            </a:r>
            <a:r>
              <a:rPr lang="ru-RU" sz="2400" b="1" dirty="0"/>
              <a:t> </a:t>
            </a:r>
            <a:r>
              <a:rPr lang="ru-RU" sz="2400" b="1" dirty="0" err="1"/>
              <a:t>масивну</a:t>
            </a:r>
            <a:r>
              <a:rPr lang="ru-RU" sz="2400" b="1" dirty="0"/>
              <a:t> </a:t>
            </a:r>
            <a:r>
              <a:rPr lang="ru-RU" sz="2400" b="1" dirty="0" err="1"/>
              <a:t>кровотечу</a:t>
            </a:r>
            <a:r>
              <a:rPr lang="ru-RU" sz="2400" b="1" dirty="0"/>
              <a:t>). Предмет </a:t>
            </a:r>
            <a:r>
              <a:rPr lang="ru-RU" sz="2400" b="1" dirty="0" err="1"/>
              <a:t>слід</a:t>
            </a:r>
            <a:r>
              <a:rPr lang="ru-RU" sz="2400" b="1" dirty="0"/>
              <a:t> </a:t>
            </a:r>
            <a:r>
              <a:rPr lang="ru-RU" sz="2400" b="1" dirty="0" err="1"/>
              <a:t>зафіксувати</a:t>
            </a:r>
            <a:r>
              <a:rPr lang="ru-RU" sz="2400" b="1" dirty="0"/>
              <a:t> в </a:t>
            </a:r>
            <a:r>
              <a:rPr lang="ru-RU" sz="2400" b="1" dirty="0" err="1"/>
              <a:t>рані</a:t>
            </a:r>
            <a:r>
              <a:rPr lang="ru-RU" sz="2400" b="1" dirty="0"/>
              <a:t> за </a:t>
            </a:r>
            <a:r>
              <a:rPr lang="ru-RU" sz="2400" b="1" dirty="0" err="1"/>
              <a:t>допомогою</a:t>
            </a:r>
            <a:r>
              <a:rPr lang="ru-RU" sz="2400" b="1" dirty="0"/>
              <a:t> </a:t>
            </a:r>
            <a:r>
              <a:rPr lang="ru-RU" sz="2400" b="1" dirty="0" err="1"/>
              <a:t>пов'язки</a:t>
            </a:r>
            <a:r>
              <a:rPr lang="ru-RU" sz="2400" b="1" dirty="0"/>
              <a:t>, </a:t>
            </a:r>
            <a:r>
              <a:rPr lang="ru-RU" sz="2400" b="1" dirty="0" err="1"/>
              <a:t>щоб</a:t>
            </a:r>
            <a:r>
              <a:rPr lang="ru-RU" sz="2400" b="1" dirty="0"/>
              <a:t> </a:t>
            </a:r>
            <a:r>
              <a:rPr lang="ru-RU" sz="2400" b="1" dirty="0" err="1"/>
              <a:t>забезпечити</a:t>
            </a:r>
            <a:r>
              <a:rPr lang="ru-RU" sz="2400" b="1" dirty="0"/>
              <a:t> </a:t>
            </a:r>
            <a:r>
              <a:rPr lang="ru-RU" sz="2400" b="1" dirty="0" err="1"/>
              <a:t>його</a:t>
            </a:r>
            <a:r>
              <a:rPr lang="ru-RU" sz="2400" b="1" dirty="0"/>
              <a:t> </a:t>
            </a:r>
            <a:r>
              <a:rPr lang="ru-RU" sz="2400" b="1" dirty="0" err="1"/>
              <a:t>нерухомість</a:t>
            </a:r>
            <a:r>
              <a:rPr lang="ru-RU" sz="2400" b="1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400" b="1" dirty="0" err="1">
                <a:solidFill>
                  <a:srgbClr val="FF0000"/>
                </a:solidFill>
              </a:rPr>
              <a:t>Випадіння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внутрішніх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органів</a:t>
            </a:r>
            <a:r>
              <a:rPr lang="ru-RU" sz="2400" b="1" dirty="0">
                <a:solidFill>
                  <a:srgbClr val="FF0000"/>
                </a:solidFill>
              </a:rPr>
              <a:t>/тканин: </a:t>
            </a:r>
            <a:r>
              <a:rPr lang="ru-RU" sz="2400" b="1" dirty="0" err="1"/>
              <a:t>Якщо</a:t>
            </a:r>
            <a:r>
              <a:rPr lang="ru-RU" sz="2400" b="1" dirty="0"/>
              <a:t> з рани </a:t>
            </a:r>
            <a:r>
              <a:rPr lang="ru-RU" sz="2400" b="1" dirty="0" err="1"/>
              <a:t>випали</a:t>
            </a:r>
            <a:r>
              <a:rPr lang="ru-RU" sz="2400" b="1" dirty="0"/>
              <a:t> </a:t>
            </a:r>
            <a:r>
              <a:rPr lang="ru-RU" sz="2400" b="1" dirty="0" err="1"/>
              <a:t>внутрішні</a:t>
            </a:r>
            <a:r>
              <a:rPr lang="ru-RU" sz="2400" b="1" dirty="0"/>
              <a:t> </a:t>
            </a:r>
            <a:r>
              <a:rPr lang="ru-RU" sz="2400" b="1" dirty="0" err="1"/>
              <a:t>органи</a:t>
            </a:r>
            <a:r>
              <a:rPr lang="ru-RU" sz="2400" b="1" dirty="0"/>
              <a:t>, </a:t>
            </a:r>
            <a:r>
              <a:rPr lang="ru-RU" sz="2400" b="1" dirty="0" err="1"/>
              <a:t>фрагменти</a:t>
            </a:r>
            <a:r>
              <a:rPr lang="ru-RU" sz="2400" b="1" dirty="0"/>
              <a:t> </a:t>
            </a:r>
            <a:r>
              <a:rPr lang="ru-RU" sz="2400" b="1" dirty="0" err="1"/>
              <a:t>сухожиль</a:t>
            </a:r>
            <a:r>
              <a:rPr lang="ru-RU" sz="2400" b="1" dirty="0"/>
              <a:t> </a:t>
            </a:r>
            <a:r>
              <a:rPr lang="ru-RU" sz="2400" b="1" dirty="0" err="1"/>
              <a:t>або</a:t>
            </a:r>
            <a:r>
              <a:rPr lang="ru-RU" sz="2400" b="1" dirty="0"/>
              <a:t> </a:t>
            </a:r>
            <a:r>
              <a:rPr lang="ru-RU" sz="2400" b="1" dirty="0" err="1"/>
              <a:t>мозку</a:t>
            </a:r>
            <a:r>
              <a:rPr lang="ru-RU" sz="2400" b="1" dirty="0"/>
              <a:t> — </a:t>
            </a:r>
            <a:r>
              <a:rPr lang="ru-RU" sz="2400" b="1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їх</a:t>
            </a:r>
            <a:r>
              <a:rPr lang="ru-RU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заборонено </a:t>
            </a:r>
            <a:r>
              <a:rPr lang="ru-RU" sz="2400" b="1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вправляти</a:t>
            </a:r>
            <a:r>
              <a:rPr lang="ru-RU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назад</a:t>
            </a:r>
            <a:r>
              <a:rPr lang="ru-RU" sz="2400" b="1" dirty="0"/>
              <a:t>. </a:t>
            </a:r>
            <a:r>
              <a:rPr lang="ru-RU" sz="2400" b="1" dirty="0" err="1"/>
              <a:t>Обережно</a:t>
            </a:r>
            <a:r>
              <a:rPr lang="ru-RU" sz="2400" b="1" dirty="0"/>
              <a:t> </a:t>
            </a:r>
            <a:r>
              <a:rPr lang="ru-RU" sz="2400" b="1" dirty="0" err="1"/>
              <a:t>накрийте</a:t>
            </a:r>
            <a:r>
              <a:rPr lang="ru-RU" sz="2400" b="1" dirty="0"/>
              <a:t> </a:t>
            </a:r>
            <a:r>
              <a:rPr lang="ru-RU" sz="2400" b="1" dirty="0" err="1"/>
              <a:t>їх</a:t>
            </a:r>
            <a:r>
              <a:rPr lang="ru-RU" sz="2400" b="1" dirty="0"/>
              <a:t> стерильною </a:t>
            </a:r>
            <a:r>
              <a:rPr lang="ru-RU" sz="2400" b="1" dirty="0" err="1"/>
              <a:t>пов’язкою</a:t>
            </a:r>
            <a:r>
              <a:rPr lang="ru-RU" sz="2400" b="1" dirty="0"/>
              <a:t>, не </a:t>
            </a:r>
            <a:r>
              <a:rPr lang="ru-RU" sz="2400" b="1" dirty="0" err="1"/>
              <a:t>чинячи</a:t>
            </a:r>
            <a:r>
              <a:rPr lang="ru-RU" sz="2400" b="1" dirty="0"/>
              <a:t> </a:t>
            </a:r>
            <a:r>
              <a:rPr lang="ru-RU" sz="2400" b="1" dirty="0" err="1"/>
              <a:t>тиску</a:t>
            </a:r>
            <a:r>
              <a:rPr lang="ru-RU" sz="2400" b="1" dirty="0"/>
              <a:t> на них.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400" b="1" dirty="0" err="1">
                <a:solidFill>
                  <a:srgbClr val="FF0000"/>
                </a:solidFill>
              </a:rPr>
              <a:t>Гематоми</a:t>
            </a:r>
            <a:r>
              <a:rPr lang="ru-RU" sz="2400" b="1" dirty="0">
                <a:solidFill>
                  <a:srgbClr val="FF0000"/>
                </a:solidFill>
              </a:rPr>
              <a:t>: </a:t>
            </a:r>
            <a:r>
              <a:rPr lang="ru-RU" sz="2400" b="1" dirty="0"/>
              <a:t>При </a:t>
            </a:r>
            <a:r>
              <a:rPr lang="ru-RU" sz="2400" b="1" dirty="0" err="1"/>
              <a:t>забитих</a:t>
            </a:r>
            <a:r>
              <a:rPr lang="ru-RU" sz="2400" b="1" dirty="0"/>
              <a:t> </a:t>
            </a:r>
            <a:r>
              <a:rPr lang="ru-RU" sz="2400" b="1" dirty="0" err="1"/>
              <a:t>місцях</a:t>
            </a:r>
            <a:r>
              <a:rPr lang="ru-RU" sz="2400" b="1" dirty="0"/>
              <a:t> (гематомах) </a:t>
            </a:r>
            <a:r>
              <a:rPr lang="ru-RU" sz="2400" b="1" dirty="0" err="1"/>
              <a:t>кінцівку</a:t>
            </a:r>
            <a:r>
              <a:rPr lang="ru-RU" sz="2400" b="1" dirty="0"/>
              <a:t> </a:t>
            </a:r>
            <a:r>
              <a:rPr lang="ru-RU" sz="2400" b="1" dirty="0" err="1"/>
              <a:t>слід</a:t>
            </a:r>
            <a:r>
              <a:rPr lang="ru-RU" sz="2400" b="1" dirty="0"/>
              <a:t> </a:t>
            </a:r>
            <a:r>
              <a:rPr lang="ru-RU" sz="2400" b="1" dirty="0" err="1"/>
              <a:t>знерухомити</a:t>
            </a:r>
            <a:r>
              <a:rPr lang="ru-RU" sz="2400" b="1" dirty="0"/>
              <a:t> (</a:t>
            </a:r>
            <a:r>
              <a:rPr lang="ru-RU" sz="2400" b="1" dirty="0" err="1"/>
              <a:t>іммобілізувати</a:t>
            </a:r>
            <a:r>
              <a:rPr lang="ru-RU" sz="2400" b="1" dirty="0"/>
              <a:t>), а на </a:t>
            </a:r>
            <a:r>
              <a:rPr lang="ru-RU" sz="2400" b="1" dirty="0" err="1"/>
              <a:t>пошкоджену</a:t>
            </a:r>
            <a:r>
              <a:rPr lang="ru-RU" sz="2400" b="1" dirty="0"/>
              <a:t> </a:t>
            </a:r>
            <a:r>
              <a:rPr lang="ru-RU" sz="2400" b="1" dirty="0" err="1"/>
              <a:t>ділянку</a:t>
            </a:r>
            <a:r>
              <a:rPr lang="ru-RU" sz="2400" b="1" dirty="0"/>
              <a:t> </a:t>
            </a:r>
            <a:r>
              <a:rPr lang="ru-RU" sz="2400" b="1" dirty="0" err="1"/>
              <a:t>прикласти</a:t>
            </a:r>
            <a:r>
              <a:rPr lang="ru-RU" sz="2400" b="1" dirty="0"/>
              <a:t> холод для </a:t>
            </a:r>
            <a:r>
              <a:rPr lang="ru-RU" sz="2400" b="1" dirty="0" err="1"/>
              <a:t>зменшення</a:t>
            </a:r>
            <a:r>
              <a:rPr lang="ru-RU" sz="2400" b="1" dirty="0"/>
              <a:t> </a:t>
            </a:r>
            <a:r>
              <a:rPr lang="ru-RU" sz="2400" b="1" dirty="0" err="1"/>
              <a:t>внутрішньої</a:t>
            </a:r>
            <a:r>
              <a:rPr lang="ru-RU" sz="2400" b="1" dirty="0"/>
              <a:t> </a:t>
            </a:r>
            <a:r>
              <a:rPr lang="ru-RU" sz="2400" b="1" dirty="0" err="1"/>
              <a:t>кровотечі</a:t>
            </a:r>
            <a:r>
              <a:rPr lang="ru-RU" sz="2400" b="1" dirty="0"/>
              <a:t> та </a:t>
            </a:r>
            <a:r>
              <a:rPr lang="ru-RU" sz="2400" b="1" dirty="0" err="1"/>
              <a:t>набряку</a:t>
            </a:r>
            <a:r>
              <a:rPr lang="ru-RU" sz="24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568276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546" y="386366"/>
            <a:ext cx="8873544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solidFill>
                  <a:srgbClr val="FF0000"/>
                </a:solidFill>
              </a:rPr>
              <a:t>Допомога</a:t>
            </a:r>
            <a:r>
              <a:rPr lang="ru-RU" sz="2800" b="1" dirty="0">
                <a:solidFill>
                  <a:srgbClr val="FF0000"/>
                </a:solidFill>
              </a:rPr>
              <a:t> при </a:t>
            </a:r>
            <a:r>
              <a:rPr lang="ru-RU" sz="2800" b="1" dirty="0" err="1">
                <a:solidFill>
                  <a:srgbClr val="FF0000"/>
                </a:solidFill>
              </a:rPr>
              <a:t>наявності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solidFill>
                  <a:srgbClr val="FF0000"/>
                </a:solidFill>
              </a:rPr>
              <a:t>стороннього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solidFill>
                  <a:srgbClr val="FF0000"/>
                </a:solidFill>
              </a:rPr>
              <a:t>тіла</a:t>
            </a:r>
            <a:r>
              <a:rPr lang="ru-RU" sz="2800" b="1" dirty="0">
                <a:solidFill>
                  <a:srgbClr val="FF0000"/>
                </a:solidFill>
              </a:rPr>
              <a:t> в </a:t>
            </a:r>
            <a:r>
              <a:rPr lang="ru-RU" sz="2800" b="1" dirty="0" err="1">
                <a:solidFill>
                  <a:srgbClr val="FF0000"/>
                </a:solidFill>
              </a:rPr>
              <a:t>рані</a:t>
            </a:r>
            <a:endParaRPr lang="ru-RU" sz="2800" b="1" dirty="0">
              <a:solidFill>
                <a:srgbClr val="FF0000"/>
              </a:solidFill>
            </a:endParaRPr>
          </a:p>
          <a:p>
            <a:pPr algn="just"/>
            <a:r>
              <a:rPr lang="ru-RU" b="1" dirty="0"/>
              <a:t>При </a:t>
            </a:r>
            <a:r>
              <a:rPr lang="ru-RU" b="1" dirty="0" err="1"/>
              <a:t>наявності</a:t>
            </a:r>
            <a:r>
              <a:rPr lang="ru-RU" b="1" dirty="0"/>
              <a:t> </a:t>
            </a:r>
            <a:r>
              <a:rPr lang="ru-RU" b="1" dirty="0" err="1"/>
              <a:t>предметів</a:t>
            </a:r>
            <a:r>
              <a:rPr lang="ru-RU" b="1" dirty="0"/>
              <a:t>, </a:t>
            </a:r>
            <a:r>
              <a:rPr lang="ru-RU" b="1" dirty="0" err="1"/>
              <a:t>що</a:t>
            </a:r>
            <a:r>
              <a:rPr lang="ru-RU" b="1" dirty="0"/>
              <a:t> </a:t>
            </a:r>
            <a:r>
              <a:rPr lang="ru-RU" b="1" dirty="0" err="1"/>
              <a:t>встромилися</a:t>
            </a:r>
            <a:r>
              <a:rPr lang="ru-RU" b="1" dirty="0"/>
              <a:t> в </a:t>
            </a:r>
            <a:r>
              <a:rPr lang="ru-RU" b="1" dirty="0" err="1"/>
              <a:t>тіло</a:t>
            </a:r>
            <a:r>
              <a:rPr lang="ru-RU" b="1" dirty="0"/>
              <a:t> (</a:t>
            </a:r>
            <a:r>
              <a:rPr lang="ru-RU" b="1" dirty="0" err="1"/>
              <a:t>уламки</a:t>
            </a:r>
            <a:r>
              <a:rPr lang="ru-RU" b="1" dirty="0"/>
              <a:t> </a:t>
            </a:r>
            <a:r>
              <a:rPr lang="ru-RU" b="1" dirty="0" err="1"/>
              <a:t>металу</a:t>
            </a:r>
            <a:r>
              <a:rPr lang="ru-RU" b="1" dirty="0"/>
              <a:t>, </a:t>
            </a:r>
            <a:r>
              <a:rPr lang="ru-RU" b="1" dirty="0" err="1"/>
              <a:t>ножі</a:t>
            </a:r>
            <a:r>
              <a:rPr lang="ru-RU" b="1" dirty="0"/>
              <a:t>, </a:t>
            </a:r>
            <a:r>
              <a:rPr lang="ru-RU" b="1" dirty="0" err="1"/>
              <a:t>скляні</a:t>
            </a:r>
            <a:r>
              <a:rPr lang="ru-RU" b="1" dirty="0"/>
              <a:t> </a:t>
            </a:r>
            <a:r>
              <a:rPr lang="ru-RU" b="1" dirty="0" err="1"/>
              <a:t>предмети</a:t>
            </a:r>
            <a:r>
              <a:rPr lang="ru-RU" b="1" dirty="0"/>
              <a:t> </a:t>
            </a:r>
            <a:r>
              <a:rPr lang="ru-RU" b="1" dirty="0" err="1"/>
              <a:t>тощо</a:t>
            </a:r>
            <a:r>
              <a:rPr lang="ru-RU" b="1" dirty="0"/>
              <a:t>), </a:t>
            </a:r>
            <a:r>
              <a:rPr lang="ru-RU" b="1" dirty="0" err="1"/>
              <a:t>діяти</a:t>
            </a:r>
            <a:r>
              <a:rPr lang="ru-RU" b="1" dirty="0"/>
              <a:t> </a:t>
            </a:r>
            <a:r>
              <a:rPr lang="ru-RU" b="1" dirty="0" err="1"/>
              <a:t>потрібно</a:t>
            </a:r>
            <a:r>
              <a:rPr lang="ru-RU" b="1" dirty="0"/>
              <a:t> з особливою </a:t>
            </a:r>
            <a:r>
              <a:rPr lang="ru-RU" b="1" dirty="0" err="1"/>
              <a:t>обережністю</a:t>
            </a:r>
            <a:r>
              <a:rPr lang="ru-RU" b="1" dirty="0"/>
              <a:t>, </a:t>
            </a:r>
            <a:r>
              <a:rPr lang="ru-RU" b="1" dirty="0" err="1"/>
              <a:t>щоб</a:t>
            </a:r>
            <a:r>
              <a:rPr lang="ru-RU" b="1" dirty="0"/>
              <a:t> не </a:t>
            </a:r>
            <a:r>
              <a:rPr lang="ru-RU" b="1" dirty="0" err="1"/>
              <a:t>спровокувати</a:t>
            </a:r>
            <a:r>
              <a:rPr lang="ru-RU" b="1" dirty="0"/>
              <a:t> </a:t>
            </a:r>
            <a:r>
              <a:rPr lang="ru-RU" b="1" dirty="0" err="1"/>
              <a:t>посилення</a:t>
            </a:r>
            <a:r>
              <a:rPr lang="ru-RU" b="1" dirty="0"/>
              <a:t> </a:t>
            </a:r>
            <a:r>
              <a:rPr lang="ru-RU" b="1" dirty="0" err="1"/>
              <a:t>кровотечі</a:t>
            </a:r>
            <a:r>
              <a:rPr lang="ru-RU" b="1" dirty="0"/>
              <a:t> </a:t>
            </a:r>
            <a:r>
              <a:rPr lang="ru-RU" b="1" dirty="0" err="1"/>
              <a:t>або</a:t>
            </a:r>
            <a:r>
              <a:rPr lang="ru-RU" b="1" dirty="0"/>
              <a:t> </a:t>
            </a:r>
            <a:r>
              <a:rPr lang="ru-RU" b="1" dirty="0" err="1"/>
              <a:t>пошкодження</a:t>
            </a:r>
            <a:r>
              <a:rPr lang="ru-RU" b="1" dirty="0"/>
              <a:t> </a:t>
            </a:r>
            <a:r>
              <a:rPr lang="ru-RU" b="1" dirty="0" err="1"/>
              <a:t>внутрішніх</a:t>
            </a:r>
            <a:r>
              <a:rPr lang="ru-RU" b="1" dirty="0"/>
              <a:t> </a:t>
            </a:r>
            <a:r>
              <a:rPr lang="ru-RU" b="1" dirty="0" err="1"/>
              <a:t>органів</a:t>
            </a:r>
            <a:r>
              <a:rPr lang="ru-RU" b="1" dirty="0"/>
              <a:t>.</a:t>
            </a:r>
          </a:p>
          <a:p>
            <a:pPr algn="just"/>
            <a:r>
              <a:rPr lang="ru-RU" b="1" dirty="0" err="1">
                <a:solidFill>
                  <a:srgbClr val="FF0000"/>
                </a:solidFill>
              </a:rPr>
              <a:t>Основні</a:t>
            </a:r>
            <a:r>
              <a:rPr lang="ru-RU" b="1" dirty="0">
                <a:solidFill>
                  <a:srgbClr val="FF0000"/>
                </a:solidFill>
              </a:rPr>
              <a:t> правила </a:t>
            </a:r>
            <a:r>
              <a:rPr lang="ru-RU" b="1" dirty="0" err="1">
                <a:solidFill>
                  <a:srgbClr val="FF0000"/>
                </a:solidFill>
              </a:rPr>
              <a:t>надання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допомоги</a:t>
            </a:r>
            <a:endParaRPr lang="ru-RU" b="1" dirty="0">
              <a:solidFill>
                <a:srgbClr val="FF0000"/>
              </a:solidFill>
            </a:endParaRPr>
          </a:p>
          <a:p>
            <a:pPr algn="just">
              <a:buFont typeface="+mj-lt"/>
              <a:buAutoNum type="arabicPeriod"/>
            </a:pPr>
            <a:r>
              <a:rPr lang="ru-RU" b="1" dirty="0">
                <a:solidFill>
                  <a:srgbClr val="FF0000"/>
                </a:solidFill>
              </a:rPr>
              <a:t>Категорична заборона: </a:t>
            </a:r>
            <a:r>
              <a:rPr lang="ru-RU" b="1" u="sng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Ніколи</a:t>
            </a:r>
            <a:r>
              <a:rPr lang="ru-RU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 </a:t>
            </a:r>
            <a:r>
              <a:rPr lang="ru-RU" b="1" u="sng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виймайте</a:t>
            </a:r>
            <a:r>
              <a:rPr lang="ru-RU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u="sng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стороннє</a:t>
            </a:r>
            <a:r>
              <a:rPr lang="ru-RU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u="sng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тіло</a:t>
            </a:r>
            <a:r>
              <a:rPr lang="ru-RU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рани. </a:t>
            </a:r>
            <a:r>
              <a:rPr lang="ru-RU" b="1" dirty="0"/>
              <a:t>Предмет </a:t>
            </a:r>
            <a:r>
              <a:rPr lang="ru-RU" b="1" dirty="0" err="1"/>
              <a:t>може</a:t>
            </a:r>
            <a:r>
              <a:rPr lang="ru-RU" b="1" dirty="0"/>
              <a:t> </a:t>
            </a:r>
            <a:r>
              <a:rPr lang="ru-RU" b="1" dirty="0" err="1"/>
              <a:t>тиснути</a:t>
            </a:r>
            <a:r>
              <a:rPr lang="ru-RU" b="1" dirty="0"/>
              <a:t> на </a:t>
            </a:r>
            <a:r>
              <a:rPr lang="ru-RU" b="1" dirty="0" err="1"/>
              <a:t>кровоносну</a:t>
            </a:r>
            <a:r>
              <a:rPr lang="ru-RU" b="1" dirty="0"/>
              <a:t> </a:t>
            </a:r>
            <a:r>
              <a:rPr lang="ru-RU" b="1" dirty="0" err="1"/>
              <a:t>судину</a:t>
            </a:r>
            <a:r>
              <a:rPr lang="ru-RU" b="1" dirty="0"/>
              <a:t>, «</a:t>
            </a:r>
            <a:r>
              <a:rPr lang="ru-RU" b="1" dirty="0" err="1"/>
              <a:t>закупорюючи</a:t>
            </a:r>
            <a:r>
              <a:rPr lang="ru-RU" b="1" dirty="0"/>
              <a:t>» </a:t>
            </a:r>
            <a:r>
              <a:rPr lang="ru-RU" b="1" dirty="0" err="1"/>
              <a:t>її</a:t>
            </a:r>
            <a:r>
              <a:rPr lang="ru-RU" b="1" dirty="0"/>
              <a:t>, і </a:t>
            </a:r>
            <a:r>
              <a:rPr lang="ru-RU" b="1" dirty="0" err="1"/>
              <a:t>після</a:t>
            </a:r>
            <a:r>
              <a:rPr lang="ru-RU" b="1" dirty="0"/>
              <a:t> </a:t>
            </a:r>
            <a:r>
              <a:rPr lang="ru-RU" b="1" dirty="0" err="1"/>
              <a:t>вилучення</a:t>
            </a:r>
            <a:r>
              <a:rPr lang="ru-RU" b="1" dirty="0"/>
              <a:t> </a:t>
            </a:r>
            <a:r>
              <a:rPr lang="ru-RU" b="1" dirty="0" err="1"/>
              <a:t>може</a:t>
            </a:r>
            <a:r>
              <a:rPr lang="ru-RU" b="1" dirty="0"/>
              <a:t> </a:t>
            </a:r>
            <a:r>
              <a:rPr lang="ru-RU" b="1" dirty="0" err="1"/>
              <a:t>виникнути</a:t>
            </a:r>
            <a:r>
              <a:rPr lang="ru-RU" b="1" dirty="0"/>
              <a:t> критична </a:t>
            </a:r>
            <a:r>
              <a:rPr lang="ru-RU" b="1" dirty="0" err="1"/>
              <a:t>кровотеча</a:t>
            </a:r>
            <a:r>
              <a:rPr lang="ru-RU" b="1" dirty="0"/>
              <a:t>.</a:t>
            </a:r>
          </a:p>
          <a:p>
            <a:pPr algn="just">
              <a:buFont typeface="+mj-lt"/>
              <a:buAutoNum type="arabicPeriod"/>
            </a:pPr>
            <a:r>
              <a:rPr lang="ru-RU" b="1" dirty="0" err="1">
                <a:solidFill>
                  <a:srgbClr val="FF0000"/>
                </a:solidFill>
              </a:rPr>
              <a:t>Фіксація</a:t>
            </a:r>
            <a:r>
              <a:rPr lang="ru-RU" b="1" dirty="0">
                <a:solidFill>
                  <a:srgbClr val="FF0000"/>
                </a:solidFill>
              </a:rPr>
              <a:t> (</a:t>
            </a:r>
            <a:r>
              <a:rPr lang="ru-RU" b="1" dirty="0" err="1">
                <a:solidFill>
                  <a:srgbClr val="FF0000"/>
                </a:solidFill>
              </a:rPr>
              <a:t>стабілізація</a:t>
            </a:r>
            <a:r>
              <a:rPr lang="ru-RU" b="1" dirty="0">
                <a:solidFill>
                  <a:srgbClr val="FF0000"/>
                </a:solidFill>
              </a:rPr>
              <a:t>):</a:t>
            </a:r>
          </a:p>
          <a:p>
            <a:pPr marL="742950" lvl="1" indent="-285750" algn="just">
              <a:buFont typeface="+mj-lt"/>
              <a:buAutoNum type="arabicPeriod"/>
            </a:pPr>
            <a:r>
              <a:rPr lang="ru-RU" b="1" dirty="0" err="1"/>
              <a:t>Використовуйте</a:t>
            </a:r>
            <a:r>
              <a:rPr lang="ru-RU" b="1" dirty="0"/>
              <a:t> </a:t>
            </a:r>
            <a:r>
              <a:rPr lang="ru-RU" b="1" dirty="0" err="1"/>
              <a:t>бинтові</a:t>
            </a:r>
            <a:r>
              <a:rPr lang="ru-RU" b="1" dirty="0"/>
              <a:t>, </a:t>
            </a:r>
            <a:r>
              <a:rPr lang="ru-RU" b="1" dirty="0" err="1"/>
              <a:t>тканинні</a:t>
            </a:r>
            <a:r>
              <a:rPr lang="ru-RU" b="1" dirty="0"/>
              <a:t> валики </a:t>
            </a:r>
            <a:r>
              <a:rPr lang="ru-RU" b="1" dirty="0" err="1"/>
              <a:t>або</a:t>
            </a:r>
            <a:r>
              <a:rPr lang="ru-RU" b="1" dirty="0"/>
              <a:t> </a:t>
            </a:r>
            <a:r>
              <a:rPr lang="ru-RU" b="1" dirty="0" err="1"/>
              <a:t>скручені</a:t>
            </a:r>
            <a:r>
              <a:rPr lang="ru-RU" b="1" dirty="0"/>
              <a:t> </a:t>
            </a:r>
            <a:r>
              <a:rPr lang="ru-RU" b="1" dirty="0" err="1"/>
              <a:t>підручні</a:t>
            </a:r>
            <a:r>
              <a:rPr lang="ru-RU" b="1" dirty="0"/>
              <a:t> </a:t>
            </a:r>
            <a:r>
              <a:rPr lang="ru-RU" b="1" dirty="0" err="1"/>
              <a:t>матеріали</a:t>
            </a:r>
            <a:r>
              <a:rPr lang="ru-RU" b="1" dirty="0"/>
              <a:t> (тканину, </a:t>
            </a:r>
            <a:r>
              <a:rPr lang="ru-RU" b="1" dirty="0" err="1"/>
              <a:t>одяг</a:t>
            </a:r>
            <a:r>
              <a:rPr lang="ru-RU" b="1" dirty="0"/>
              <a:t>), </a:t>
            </a:r>
            <a:r>
              <a:rPr lang="ru-RU" b="1" dirty="0" err="1"/>
              <a:t>щоб</a:t>
            </a:r>
            <a:r>
              <a:rPr lang="ru-RU" b="1" dirty="0"/>
              <a:t> </a:t>
            </a:r>
            <a:r>
              <a:rPr lang="ru-RU" b="1" dirty="0" err="1"/>
              <a:t>знерухомити</a:t>
            </a:r>
            <a:r>
              <a:rPr lang="ru-RU" b="1" dirty="0"/>
              <a:t> </a:t>
            </a:r>
            <a:r>
              <a:rPr lang="ru-RU" b="1" dirty="0" err="1"/>
              <a:t>сторонній</a:t>
            </a:r>
            <a:r>
              <a:rPr lang="ru-RU" b="1" dirty="0"/>
              <a:t> предмет.</a:t>
            </a:r>
          </a:p>
          <a:p>
            <a:pPr marL="742950" lvl="1" indent="-285750" algn="just">
              <a:buFont typeface="+mj-lt"/>
              <a:buAutoNum type="arabicPeriod"/>
            </a:pPr>
            <a:r>
              <a:rPr lang="ru-RU" b="1" dirty="0" err="1"/>
              <a:t>Розмістіть</a:t>
            </a:r>
            <a:r>
              <a:rPr lang="ru-RU" b="1" dirty="0"/>
              <a:t> </a:t>
            </a:r>
            <a:r>
              <a:rPr lang="ru-RU" b="1" dirty="0" err="1"/>
              <a:t>ці</a:t>
            </a:r>
            <a:r>
              <a:rPr lang="ru-RU" b="1" dirty="0"/>
              <a:t> валики </a:t>
            </a:r>
            <a:r>
              <a:rPr lang="ru-RU" b="1" dirty="0" err="1"/>
              <a:t>навколо</a:t>
            </a:r>
            <a:r>
              <a:rPr lang="ru-RU" b="1" dirty="0"/>
              <a:t> предмета в </a:t>
            </a:r>
            <a:r>
              <a:rPr lang="ru-RU" b="1" dirty="0" err="1"/>
              <a:t>рані</a:t>
            </a:r>
            <a:r>
              <a:rPr lang="ru-RU" b="1" dirty="0"/>
              <a:t> так, </a:t>
            </a:r>
            <a:r>
              <a:rPr lang="ru-RU" b="1" dirty="0" err="1"/>
              <a:t>щоб</a:t>
            </a:r>
            <a:r>
              <a:rPr lang="ru-RU" b="1" dirty="0"/>
              <a:t> </a:t>
            </a:r>
            <a:r>
              <a:rPr lang="ru-RU" b="1" dirty="0" err="1"/>
              <a:t>він</a:t>
            </a:r>
            <a:r>
              <a:rPr lang="ru-RU" b="1" dirty="0"/>
              <a:t> </a:t>
            </a:r>
            <a:r>
              <a:rPr lang="ru-RU" b="1" dirty="0" err="1"/>
              <a:t>залишався</a:t>
            </a:r>
            <a:r>
              <a:rPr lang="ru-RU" b="1" dirty="0"/>
              <a:t> </a:t>
            </a:r>
            <a:r>
              <a:rPr lang="ru-RU" b="1" dirty="0" err="1"/>
              <a:t>нерухомим</a:t>
            </a:r>
            <a:r>
              <a:rPr lang="ru-RU" b="1" dirty="0"/>
              <a:t>.</a:t>
            </a:r>
          </a:p>
          <a:p>
            <a:pPr algn="just">
              <a:buFont typeface="+mj-lt"/>
              <a:buAutoNum type="arabicPeriod"/>
            </a:pPr>
            <a:r>
              <a:rPr lang="ru-RU" b="1" dirty="0" err="1">
                <a:solidFill>
                  <a:srgbClr val="FF0000"/>
                </a:solidFill>
              </a:rPr>
              <a:t>Накладання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пов’язки</a:t>
            </a:r>
            <a:r>
              <a:rPr lang="ru-RU" b="1" dirty="0">
                <a:solidFill>
                  <a:srgbClr val="FF0000"/>
                </a:solidFill>
              </a:rPr>
              <a:t>:</a:t>
            </a:r>
          </a:p>
          <a:p>
            <a:pPr marL="742950" lvl="1" indent="-285750" algn="just">
              <a:buFont typeface="+mj-lt"/>
              <a:buAutoNum type="arabicPeriod"/>
            </a:pPr>
            <a:r>
              <a:rPr lang="ru-RU" b="1" dirty="0" err="1"/>
              <a:t>Обережно</a:t>
            </a:r>
            <a:r>
              <a:rPr lang="ru-RU" b="1" dirty="0"/>
              <a:t> </a:t>
            </a:r>
            <a:r>
              <a:rPr lang="ru-RU" b="1" dirty="0" err="1"/>
              <a:t>накладіть</a:t>
            </a:r>
            <a:r>
              <a:rPr lang="ru-RU" b="1" dirty="0"/>
              <a:t> </a:t>
            </a:r>
            <a:r>
              <a:rPr lang="ru-RU" b="1" dirty="0" err="1"/>
              <a:t>пов’язку</a:t>
            </a:r>
            <a:r>
              <a:rPr lang="ru-RU" b="1" dirty="0"/>
              <a:t> поверх </a:t>
            </a:r>
            <a:r>
              <a:rPr lang="ru-RU" b="1" dirty="0" err="1"/>
              <a:t>валиків</a:t>
            </a:r>
            <a:r>
              <a:rPr lang="ru-RU" b="1" dirty="0"/>
              <a:t>.</a:t>
            </a:r>
          </a:p>
          <a:p>
            <a:pPr marL="742950" lvl="1" indent="-285750" algn="just">
              <a:buFont typeface="+mj-lt"/>
              <a:buAutoNum type="arabicPeriod"/>
            </a:pPr>
            <a:r>
              <a:rPr lang="ru-RU" b="1" dirty="0" err="1"/>
              <a:t>Переконайтеся</a:t>
            </a:r>
            <a:r>
              <a:rPr lang="ru-RU" b="1" dirty="0"/>
              <a:t>, </a:t>
            </a:r>
            <a:r>
              <a:rPr lang="ru-RU" b="1" dirty="0" err="1"/>
              <a:t>що</a:t>
            </a:r>
            <a:r>
              <a:rPr lang="ru-RU" b="1" dirty="0"/>
              <a:t> </a:t>
            </a:r>
            <a:r>
              <a:rPr lang="ru-RU" b="1" dirty="0" err="1"/>
              <a:t>ви</a:t>
            </a:r>
            <a:r>
              <a:rPr lang="ru-RU" b="1" dirty="0"/>
              <a:t> не </a:t>
            </a:r>
            <a:r>
              <a:rPr lang="ru-RU" b="1" dirty="0" err="1"/>
              <a:t>зміщуєте</a:t>
            </a:r>
            <a:r>
              <a:rPr lang="ru-RU" b="1" dirty="0"/>
              <a:t> </a:t>
            </a:r>
            <a:r>
              <a:rPr lang="ru-RU" b="1" dirty="0" err="1"/>
              <a:t>стороннє</a:t>
            </a:r>
            <a:r>
              <a:rPr lang="ru-RU" b="1" dirty="0"/>
              <a:t> </a:t>
            </a:r>
            <a:r>
              <a:rPr lang="ru-RU" b="1" dirty="0" err="1"/>
              <a:t>тіло</a:t>
            </a:r>
            <a:r>
              <a:rPr lang="ru-RU" b="1" dirty="0"/>
              <a:t> </a:t>
            </a:r>
            <a:r>
              <a:rPr lang="ru-RU" b="1" dirty="0" err="1"/>
              <a:t>під</a:t>
            </a:r>
            <a:r>
              <a:rPr lang="ru-RU" b="1" dirty="0"/>
              <a:t> час </a:t>
            </a:r>
            <a:r>
              <a:rPr lang="ru-RU" b="1" dirty="0" err="1"/>
              <a:t>перев’язки</a:t>
            </a:r>
            <a:r>
              <a:rPr lang="ru-RU" b="1" dirty="0"/>
              <a:t>.</a:t>
            </a:r>
          </a:p>
          <a:p>
            <a:pPr marL="742950" lvl="1" indent="-285750" algn="just">
              <a:buFont typeface="+mj-lt"/>
              <a:buAutoNum type="arabicPeriod"/>
            </a:pPr>
            <a:r>
              <a:rPr lang="ru-RU" b="1" dirty="0" err="1">
                <a:solidFill>
                  <a:srgbClr val="0070C0"/>
                </a:solidFill>
              </a:rPr>
              <a:t>Фіксація</a:t>
            </a:r>
            <a:r>
              <a:rPr lang="ru-RU" b="1" dirty="0"/>
              <a:t>: </a:t>
            </a:r>
            <a:r>
              <a:rPr lang="ru-RU" b="1" dirty="0" err="1"/>
              <a:t>Закріпіть</a:t>
            </a:r>
            <a:r>
              <a:rPr lang="ru-RU" b="1" dirty="0"/>
              <a:t> </a:t>
            </a:r>
            <a:r>
              <a:rPr lang="ru-RU" b="1" dirty="0" err="1"/>
              <a:t>пов’язку</a:t>
            </a:r>
            <a:r>
              <a:rPr lang="ru-RU" b="1" dirty="0"/>
              <a:t> на </a:t>
            </a:r>
            <a:r>
              <a:rPr lang="ru-RU" b="1" dirty="0" err="1"/>
              <a:t>здоровій</a:t>
            </a:r>
            <a:r>
              <a:rPr lang="ru-RU" b="1" dirty="0"/>
              <a:t> </a:t>
            </a:r>
            <a:r>
              <a:rPr lang="ru-RU" b="1" dirty="0" err="1"/>
              <a:t>ділянці</a:t>
            </a:r>
            <a:r>
              <a:rPr lang="ru-RU" b="1" dirty="0"/>
              <a:t> </a:t>
            </a:r>
            <a:r>
              <a:rPr lang="ru-RU" b="1" dirty="0" err="1"/>
              <a:t>тіла</a:t>
            </a:r>
            <a:r>
              <a:rPr lang="ru-RU" b="1" dirty="0"/>
              <a:t>, </a:t>
            </a:r>
            <a:r>
              <a:rPr lang="ru-RU" b="1" dirty="0" err="1"/>
              <a:t>подалі</a:t>
            </a:r>
            <a:r>
              <a:rPr lang="ru-RU" b="1" dirty="0"/>
              <a:t> </a:t>
            </a:r>
            <a:r>
              <a:rPr lang="ru-RU" b="1" dirty="0" err="1"/>
              <a:t>від</a:t>
            </a:r>
            <a:r>
              <a:rPr lang="ru-RU" b="1" dirty="0"/>
              <a:t> </a:t>
            </a:r>
            <a:r>
              <a:rPr lang="ru-RU" b="1" dirty="0" err="1"/>
              <a:t>місця</a:t>
            </a:r>
            <a:r>
              <a:rPr lang="ru-RU" b="1" dirty="0"/>
              <a:t> </a:t>
            </a:r>
            <a:r>
              <a:rPr lang="ru-RU" b="1" dirty="0" err="1"/>
              <a:t>поранення</a:t>
            </a:r>
            <a:r>
              <a:rPr lang="ru-RU" b="1" dirty="0"/>
              <a:t>, </a:t>
            </a:r>
            <a:r>
              <a:rPr lang="ru-RU" b="1" dirty="0" err="1"/>
              <a:t>щоб</a:t>
            </a:r>
            <a:r>
              <a:rPr lang="ru-RU" b="1" dirty="0"/>
              <a:t> </a:t>
            </a:r>
            <a:r>
              <a:rPr lang="ru-RU" b="1" dirty="0" err="1"/>
              <a:t>забезпечити</a:t>
            </a:r>
            <a:r>
              <a:rPr lang="ru-RU" b="1" dirty="0"/>
              <a:t> </a:t>
            </a:r>
            <a:r>
              <a:rPr lang="ru-RU" b="1" dirty="0" err="1"/>
              <a:t>надійність</a:t>
            </a:r>
            <a:r>
              <a:rPr lang="ru-RU" b="1" dirty="0"/>
              <a:t> </a:t>
            </a:r>
            <a:r>
              <a:rPr lang="ru-RU" b="1" dirty="0" err="1"/>
              <a:t>конструкції</a:t>
            </a:r>
            <a:r>
              <a:rPr lang="ru-RU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825933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34095" y="631066"/>
            <a:ext cx="7662929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Універсальність</a:t>
            </a:r>
            <a:r>
              <a:rPr lang="ru-RU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методу</a:t>
            </a:r>
          </a:p>
          <a:p>
            <a:pPr algn="just"/>
            <a:r>
              <a:rPr lang="ru-RU" sz="2400" b="1" dirty="0" err="1"/>
              <a:t>Цей</a:t>
            </a:r>
            <a:r>
              <a:rPr lang="ru-RU" sz="2400" b="1" dirty="0"/>
              <a:t> алгоритм є </a:t>
            </a:r>
            <a:r>
              <a:rPr lang="ru-RU" sz="2400" b="1" dirty="0" err="1"/>
              <a:t>обов’язковим</a:t>
            </a:r>
            <a:r>
              <a:rPr lang="ru-RU" sz="2400" b="1" dirty="0"/>
              <a:t> для будь-</a:t>
            </a:r>
            <a:r>
              <a:rPr lang="ru-RU" sz="2400" b="1" dirty="0" err="1"/>
              <a:t>якої</a:t>
            </a:r>
            <a:r>
              <a:rPr lang="ru-RU" sz="2400" b="1" dirty="0"/>
              <a:t> </a:t>
            </a:r>
            <a:r>
              <a:rPr lang="ru-RU" sz="2400" b="1" dirty="0" err="1"/>
              <a:t>локалізації</a:t>
            </a:r>
            <a:r>
              <a:rPr lang="ru-RU" sz="2400" b="1" dirty="0"/>
              <a:t> </a:t>
            </a:r>
            <a:r>
              <a:rPr lang="ru-RU" sz="2400" b="1" dirty="0" err="1"/>
              <a:t>поранення</a:t>
            </a:r>
            <a:r>
              <a:rPr lang="ru-RU" sz="2400" b="1" dirty="0"/>
              <a:t>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FF0000"/>
                </a:solidFill>
              </a:rPr>
              <a:t>Голова та </a:t>
            </a:r>
            <a:r>
              <a:rPr lang="ru-RU" sz="2400" b="1" dirty="0" err="1">
                <a:solidFill>
                  <a:srgbClr val="FF0000"/>
                </a:solidFill>
              </a:rPr>
              <a:t>обличчя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/>
              <a:t>(</a:t>
            </a:r>
            <a:r>
              <a:rPr lang="ru-RU" sz="2400" b="1" dirty="0" err="1"/>
              <a:t>крім</a:t>
            </a:r>
            <a:r>
              <a:rPr lang="ru-RU" sz="2400" b="1" dirty="0"/>
              <a:t> </a:t>
            </a:r>
            <a:r>
              <a:rPr lang="ru-RU" sz="2400" b="1" dirty="0" err="1"/>
              <a:t>випадків</a:t>
            </a:r>
            <a:r>
              <a:rPr lang="ru-RU" sz="2400" b="1" dirty="0"/>
              <a:t>, </a:t>
            </a:r>
            <a:r>
              <a:rPr lang="ru-RU" sz="2400" b="1" dirty="0" err="1"/>
              <a:t>що</a:t>
            </a:r>
            <a:r>
              <a:rPr lang="ru-RU" sz="2400" b="1" dirty="0"/>
              <a:t> </a:t>
            </a:r>
            <a:r>
              <a:rPr lang="ru-RU" sz="2400" b="1" dirty="0" err="1"/>
              <a:t>перешкоджають</a:t>
            </a:r>
            <a:r>
              <a:rPr lang="ru-RU" sz="2400" b="1" dirty="0"/>
              <a:t> </a:t>
            </a:r>
            <a:r>
              <a:rPr lang="ru-RU" sz="2400" b="1" dirty="0" err="1"/>
              <a:t>диханню</a:t>
            </a:r>
            <a:r>
              <a:rPr lang="ru-RU" sz="2400" b="1" dirty="0"/>
              <a:t>).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400" b="1" dirty="0" err="1">
                <a:solidFill>
                  <a:srgbClr val="FF0000"/>
                </a:solidFill>
              </a:rPr>
              <a:t>Грудна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клітина</a:t>
            </a:r>
            <a:r>
              <a:rPr lang="ru-RU" sz="2400" b="1" dirty="0">
                <a:solidFill>
                  <a:srgbClr val="FF0000"/>
                </a:solidFill>
              </a:rPr>
              <a:t> та </a:t>
            </a:r>
            <a:r>
              <a:rPr lang="ru-RU" sz="2400" b="1" dirty="0" err="1">
                <a:solidFill>
                  <a:srgbClr val="FF0000"/>
                </a:solidFill>
              </a:rPr>
              <a:t>живіт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/>
              <a:t>(</a:t>
            </a:r>
            <a:r>
              <a:rPr lang="ru-RU" sz="2400" b="1" dirty="0" err="1"/>
              <a:t>допомагає</a:t>
            </a:r>
            <a:r>
              <a:rPr lang="ru-RU" sz="2400" b="1" dirty="0"/>
              <a:t> </a:t>
            </a:r>
            <a:r>
              <a:rPr lang="ru-RU" sz="2400" b="1" dirty="0" err="1"/>
              <a:t>уникнути</a:t>
            </a:r>
            <a:r>
              <a:rPr lang="ru-RU" sz="2400" b="1" dirty="0"/>
              <a:t> </a:t>
            </a:r>
            <a:r>
              <a:rPr lang="ru-RU" sz="2400" b="1" dirty="0" err="1"/>
              <a:t>додаткового</a:t>
            </a:r>
            <a:r>
              <a:rPr lang="ru-RU" sz="2400" b="1" dirty="0"/>
              <a:t> </a:t>
            </a:r>
            <a:r>
              <a:rPr lang="ru-RU" sz="2400" b="1" dirty="0" err="1"/>
              <a:t>пошкодження</a:t>
            </a:r>
            <a:r>
              <a:rPr lang="ru-RU" sz="2400" b="1" dirty="0"/>
              <a:t> </a:t>
            </a:r>
            <a:r>
              <a:rPr lang="ru-RU" sz="2400" b="1" dirty="0" err="1"/>
              <a:t>внутрішніх</a:t>
            </a:r>
            <a:r>
              <a:rPr lang="ru-RU" sz="2400" b="1" dirty="0"/>
              <a:t> </a:t>
            </a:r>
            <a:r>
              <a:rPr lang="ru-RU" sz="2400" b="1" dirty="0" err="1"/>
              <a:t>органів</a:t>
            </a:r>
            <a:r>
              <a:rPr lang="ru-RU" sz="2400" b="1" dirty="0"/>
              <a:t>).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FF0000"/>
                </a:solidFill>
              </a:rPr>
              <a:t>Таз та </a:t>
            </a:r>
            <a:r>
              <a:rPr lang="ru-RU" sz="2400" b="1" dirty="0" err="1">
                <a:solidFill>
                  <a:srgbClr val="FF0000"/>
                </a:solidFill>
              </a:rPr>
              <a:t>кінцівки</a:t>
            </a:r>
            <a:r>
              <a:rPr lang="ru-RU" sz="2400" b="1" dirty="0">
                <a:solidFill>
                  <a:srgbClr val="FF0000"/>
                </a:solidFill>
              </a:rPr>
              <a:t>.</a:t>
            </a:r>
          </a:p>
          <a:p>
            <a:pPr algn="just"/>
            <a:r>
              <a:rPr lang="ru-RU" sz="2400" b="1" u="sng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Пам’ятайте</a:t>
            </a:r>
            <a:r>
              <a:rPr lang="ru-RU" sz="24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2400" b="1" dirty="0"/>
              <a:t>Ваша мета — не </a:t>
            </a:r>
            <a:r>
              <a:rPr lang="ru-RU" sz="2400" b="1" dirty="0" err="1"/>
              <a:t>видалити</a:t>
            </a:r>
            <a:r>
              <a:rPr lang="ru-RU" sz="2400" b="1" dirty="0"/>
              <a:t> предмет, а </a:t>
            </a:r>
            <a:r>
              <a:rPr lang="ru-RU" sz="2400" b="1" dirty="0" err="1"/>
              <a:t>зафіксувати</a:t>
            </a:r>
            <a:r>
              <a:rPr lang="ru-RU" sz="2400" b="1" dirty="0"/>
              <a:t> </a:t>
            </a:r>
            <a:r>
              <a:rPr lang="ru-RU" sz="2400" b="1" dirty="0" err="1"/>
              <a:t>його</a:t>
            </a:r>
            <a:r>
              <a:rPr lang="ru-RU" sz="2400" b="1" dirty="0"/>
              <a:t> та </a:t>
            </a:r>
            <a:r>
              <a:rPr lang="ru-RU" sz="2400" b="1" dirty="0" err="1"/>
              <a:t>безпечно</a:t>
            </a:r>
            <a:r>
              <a:rPr lang="ru-RU" sz="2400" b="1" dirty="0"/>
              <a:t> </a:t>
            </a:r>
            <a:r>
              <a:rPr lang="ru-RU" sz="2400" b="1" dirty="0" err="1"/>
              <a:t>доставити</a:t>
            </a:r>
            <a:r>
              <a:rPr lang="ru-RU" sz="2400" b="1" dirty="0"/>
              <a:t> </a:t>
            </a:r>
            <a:r>
              <a:rPr lang="ru-RU" sz="2400" b="1" dirty="0" err="1"/>
              <a:t>постраждалого</a:t>
            </a:r>
            <a:r>
              <a:rPr lang="ru-RU" sz="2400" b="1" dirty="0"/>
              <a:t> до </a:t>
            </a:r>
            <a:r>
              <a:rPr lang="ru-RU" sz="2400" b="1" dirty="0" err="1"/>
              <a:t>лікувального</a:t>
            </a:r>
            <a:r>
              <a:rPr lang="ru-RU" sz="2400" b="1" dirty="0"/>
              <a:t> закладу, де </a:t>
            </a:r>
            <a:r>
              <a:rPr lang="ru-RU" sz="2400" b="1" dirty="0" err="1"/>
              <a:t>стороннє</a:t>
            </a:r>
            <a:r>
              <a:rPr lang="ru-RU" sz="2400" b="1" dirty="0"/>
              <a:t> </a:t>
            </a:r>
            <a:r>
              <a:rPr lang="ru-RU" sz="2400" b="1" dirty="0" err="1"/>
              <a:t>тіло</a:t>
            </a:r>
            <a:r>
              <a:rPr lang="ru-RU" sz="2400" b="1" dirty="0"/>
              <a:t> буде </a:t>
            </a:r>
            <a:r>
              <a:rPr lang="ru-RU" sz="2400" b="1" dirty="0" err="1"/>
              <a:t>вилучено</a:t>
            </a:r>
            <a:r>
              <a:rPr lang="ru-RU" sz="2400" b="1" dirty="0"/>
              <a:t> </a:t>
            </a:r>
            <a:r>
              <a:rPr lang="ru-RU" sz="2400" b="1" dirty="0" err="1"/>
              <a:t>професійно</a:t>
            </a:r>
            <a:r>
              <a:rPr lang="ru-RU" sz="2400" b="1" dirty="0"/>
              <a:t> в </a:t>
            </a:r>
            <a:r>
              <a:rPr lang="ru-RU" sz="2400" b="1" dirty="0" err="1"/>
              <a:t>операційній</a:t>
            </a:r>
            <a:r>
              <a:rPr lang="ru-RU" sz="2400" b="1" dirty="0"/>
              <a:t> </a:t>
            </a:r>
            <a:r>
              <a:rPr lang="ru-RU" sz="2400" b="1" dirty="0" err="1"/>
              <a:t>під</a:t>
            </a:r>
            <a:r>
              <a:rPr lang="ru-RU" sz="2400" b="1" dirty="0"/>
              <a:t> контролем </a:t>
            </a:r>
            <a:r>
              <a:rPr lang="ru-RU" sz="2400" b="1" dirty="0" err="1"/>
              <a:t>хірургів</a:t>
            </a:r>
            <a:r>
              <a:rPr lang="ru-RU" sz="24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952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CustomShape 1"/>
          <p:cNvSpPr/>
          <p:nvPr/>
        </p:nvSpPr>
        <p:spPr>
          <a:xfrm>
            <a:off x="214200" y="214200"/>
            <a:ext cx="8700120" cy="730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4000" lnSpcReduction="20000"/>
          </a:bodyPr>
          <a:lstStyle/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FF0000"/>
                </a:solidFill>
                <a:latin typeface="Calibri"/>
                <a:ea typeface="DejaVu Sans"/>
              </a:rPr>
              <a:t>Класифікація порушення свідомості при гострій черепно-мозковій травмі</a:t>
            </a:r>
            <a:endParaRPr lang="ru-RU" sz="2800" b="0" strike="noStrike" spc="-1">
              <a:latin typeface="Arial"/>
            </a:endParaRPr>
          </a:p>
        </p:txBody>
      </p:sp>
      <p:graphicFrame>
        <p:nvGraphicFramePr>
          <p:cNvPr id="612" name="Table 2"/>
          <p:cNvGraphicFramePr/>
          <p:nvPr/>
        </p:nvGraphicFramePr>
        <p:xfrm>
          <a:off x="500040" y="1357200"/>
          <a:ext cx="8357760" cy="4937760"/>
        </p:xfrm>
        <a:graphic>
          <a:graphicData uri="http://schemas.openxmlformats.org/drawingml/2006/table">
            <a:tbl>
              <a:tblPr/>
              <a:tblGrid>
                <a:gridCol w="2199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58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098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9"/>
                        </a:spcBef>
                      </a:pPr>
                      <a:r>
                        <a:rPr lang="ru-RU" sz="2400" b="1" strike="noStrike" spc="-1">
                          <a:solidFill>
                            <a:srgbClr val="002060"/>
                          </a:solidFill>
                          <a:latin typeface="Tahoma"/>
                        </a:rPr>
                        <a:t>Ясна свідомість  </a:t>
                      </a:r>
                      <a:endParaRPr lang="ru-RU" sz="2400" b="0" strike="noStrike" spc="-1">
                        <a:latin typeface="Arial"/>
                      </a:endParaRPr>
                    </a:p>
                  </a:txBody>
                  <a:tcPr>
                    <a:lnL w="2808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2808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ru-RU" sz="2000" b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Свідомість повністю збережено, адекватна реакція на навколишнє. Хворий бадьорий, всебічно орієнтований, збережений розгорнутий мовний контакт.</a:t>
                      </a:r>
                      <a:endParaRPr lang="ru-RU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28080">
                      <a:solidFill>
                        <a:srgbClr val="000000"/>
                      </a:solidFill>
                    </a:lnR>
                    <a:lnT w="2808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644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9"/>
                        </a:spcBef>
                      </a:pPr>
                      <a:r>
                        <a:rPr lang="ru-RU" sz="2400" b="1" strike="noStrike" spc="-1">
                          <a:solidFill>
                            <a:srgbClr val="002060"/>
                          </a:solidFill>
                          <a:latin typeface="Tahoma"/>
                        </a:rPr>
                        <a:t>Оглушення</a:t>
                      </a:r>
                      <a:endParaRPr lang="ru-RU" sz="2400" b="0" strike="noStrike" spc="-1">
                        <a:latin typeface="Arial"/>
                      </a:endParaRPr>
                    </a:p>
                  </a:txBody>
                  <a:tcPr>
                    <a:lnL w="2808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ru-RU" sz="2000" b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Свідомість порушено, але збережений обмежений словесний контакт: хворий дезорієнтований, сонливий, однак виконує команди. Поріг сприйняття зовнішніх подразників підвищений. Активність знижена.</a:t>
                      </a:r>
                      <a:endParaRPr lang="ru-RU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2808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53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9"/>
                        </a:spcBef>
                      </a:pPr>
                      <a:r>
                        <a:rPr lang="ru-RU" sz="2400" b="1" strike="noStrike" spc="-1">
                          <a:solidFill>
                            <a:srgbClr val="002060"/>
                          </a:solidFill>
                          <a:latin typeface="Tahoma"/>
                        </a:rPr>
                        <a:t>Сопор </a:t>
                      </a:r>
                      <a:endParaRPr lang="ru-RU" sz="2400" b="0" strike="noStrike" spc="-1">
                        <a:latin typeface="Arial"/>
                      </a:endParaRPr>
                    </a:p>
                  </a:txBody>
                  <a:tcPr>
                    <a:lnL w="2808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ru-RU" sz="2000" b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Свідомість вимкнено. Збережені координовані захисні реакції: відкривання очей у відповідь на подразник (звук, біль).</a:t>
                      </a:r>
                      <a:endParaRPr lang="ru-RU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2808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53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9"/>
                        </a:spcBef>
                      </a:pPr>
                      <a:r>
                        <a:rPr lang="ru-RU" sz="2400" b="1" strike="noStrike" spc="-1">
                          <a:solidFill>
                            <a:srgbClr val="002060"/>
                          </a:solidFill>
                          <a:latin typeface="Tahoma"/>
                        </a:rPr>
                        <a:t>Кома </a:t>
                      </a:r>
                      <a:endParaRPr lang="ru-RU" sz="2400" b="0" strike="noStrike" spc="-1">
                        <a:latin typeface="Arial"/>
                      </a:endParaRPr>
                    </a:p>
                  </a:txBody>
                  <a:tcPr>
                    <a:lnL w="2808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2808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ru-RU" sz="2000" b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Повна відсутність свідомості, що характеризується неможливістю розбудити хворого, з наявністю порушень вітальних функцій різного ступеня.</a:t>
                      </a:r>
                      <a:endParaRPr lang="ru-RU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2808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2808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CustomShape 1"/>
          <p:cNvSpPr/>
          <p:nvPr/>
        </p:nvSpPr>
        <p:spPr>
          <a:xfrm>
            <a:off x="2057400" y="1066680"/>
            <a:ext cx="1511640" cy="359280"/>
          </a:xfrm>
          <a:prstGeom prst="rect">
            <a:avLst/>
          </a:prstGeom>
          <a:solidFill>
            <a:srgbClr val="FFFF0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1F24E1"/>
                </a:solidFill>
                <a:latin typeface="Tahoma"/>
                <a:ea typeface="DejaVu Sans"/>
              </a:rPr>
              <a:t>Забиття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676" name="CustomShape 2"/>
          <p:cNvSpPr/>
          <p:nvPr/>
        </p:nvSpPr>
        <p:spPr>
          <a:xfrm>
            <a:off x="2057400" y="1600200"/>
            <a:ext cx="1511640" cy="359280"/>
          </a:xfrm>
          <a:prstGeom prst="rect">
            <a:avLst/>
          </a:prstGeom>
          <a:solidFill>
            <a:srgbClr val="FFFF0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1F24E1"/>
                </a:solidFill>
                <a:latin typeface="Tahoma"/>
                <a:ea typeface="DejaVu Sans"/>
              </a:rPr>
              <a:t>Здавлення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677" name="CustomShape 3"/>
          <p:cNvSpPr/>
          <p:nvPr/>
        </p:nvSpPr>
        <p:spPr>
          <a:xfrm>
            <a:off x="2057400" y="2133720"/>
            <a:ext cx="1511640" cy="359280"/>
          </a:xfrm>
          <a:prstGeom prst="rect">
            <a:avLst/>
          </a:prstGeom>
          <a:solidFill>
            <a:srgbClr val="FFFF0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1F24E1"/>
                </a:solidFill>
                <a:latin typeface="Tahoma"/>
                <a:ea typeface="DejaVu Sans"/>
              </a:rPr>
              <a:t>Струс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678" name="CustomShape 4"/>
          <p:cNvSpPr/>
          <p:nvPr/>
        </p:nvSpPr>
        <p:spPr>
          <a:xfrm>
            <a:off x="5257800" y="1143000"/>
            <a:ext cx="3094560" cy="359280"/>
          </a:xfrm>
          <a:prstGeom prst="rect">
            <a:avLst/>
          </a:prstGeom>
          <a:solidFill>
            <a:srgbClr val="FFFF0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1F24E1"/>
                </a:solidFill>
                <a:latin typeface="Tahoma"/>
                <a:ea typeface="DejaVu Sans"/>
              </a:rPr>
              <a:t>Без перелому ребер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679" name="CustomShape 5"/>
          <p:cNvSpPr/>
          <p:nvPr/>
        </p:nvSpPr>
        <p:spPr>
          <a:xfrm>
            <a:off x="1403280" y="3068640"/>
            <a:ext cx="4752000" cy="288000"/>
          </a:xfrm>
          <a:prstGeom prst="rect">
            <a:avLst/>
          </a:prstGeom>
          <a:solidFill>
            <a:srgbClr val="FFFF0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1F24E1"/>
                </a:solidFill>
                <a:latin typeface="Tahoma"/>
                <a:ea typeface="DejaVu Sans"/>
              </a:rPr>
              <a:t>Без пошкодження плеври та легені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680" name="CustomShape 6"/>
          <p:cNvSpPr/>
          <p:nvPr/>
        </p:nvSpPr>
        <p:spPr>
          <a:xfrm>
            <a:off x="5257800" y="1600200"/>
            <a:ext cx="3096000" cy="359280"/>
          </a:xfrm>
          <a:prstGeom prst="rect">
            <a:avLst/>
          </a:prstGeom>
          <a:solidFill>
            <a:srgbClr val="FFFF0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1F24E1"/>
                </a:solidFill>
                <a:latin typeface="Tahoma"/>
                <a:ea typeface="DejaVu Sans"/>
              </a:rPr>
              <a:t>З переломом ребер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681" name="CustomShape 7"/>
          <p:cNvSpPr/>
          <p:nvPr/>
        </p:nvSpPr>
        <p:spPr>
          <a:xfrm>
            <a:off x="1403280" y="3500280"/>
            <a:ext cx="4752000" cy="288000"/>
          </a:xfrm>
          <a:prstGeom prst="rect">
            <a:avLst/>
          </a:prstGeom>
          <a:solidFill>
            <a:srgbClr val="FFFF0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1F24E1"/>
                </a:solidFill>
                <a:latin typeface="Tahoma"/>
                <a:ea typeface="DejaVu Sans"/>
              </a:rPr>
              <a:t>З пошкодженням плеври та легені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682" name="CustomShape 8"/>
          <p:cNvSpPr/>
          <p:nvPr/>
        </p:nvSpPr>
        <p:spPr>
          <a:xfrm>
            <a:off x="1403280" y="4221000"/>
            <a:ext cx="4752000" cy="288000"/>
          </a:xfrm>
          <a:prstGeom prst="rect">
            <a:avLst/>
          </a:prstGeom>
          <a:solidFill>
            <a:srgbClr val="FFFF0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1F24E1"/>
                </a:solidFill>
                <a:latin typeface="Tahoma"/>
                <a:ea typeface="DejaVu Sans"/>
              </a:rPr>
              <a:t>Без пошкодження судин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683" name="CustomShape 9"/>
          <p:cNvSpPr/>
          <p:nvPr/>
        </p:nvSpPr>
        <p:spPr>
          <a:xfrm>
            <a:off x="1403280" y="4653000"/>
            <a:ext cx="4752000" cy="288000"/>
          </a:xfrm>
          <a:prstGeom prst="rect">
            <a:avLst/>
          </a:prstGeom>
          <a:solidFill>
            <a:srgbClr val="FFFF0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1F24E1"/>
                </a:solidFill>
                <a:latin typeface="Tahoma"/>
                <a:ea typeface="DejaVu Sans"/>
              </a:rPr>
              <a:t>З пошкодженням судин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684" name="CustomShape 10"/>
          <p:cNvSpPr/>
          <p:nvPr/>
        </p:nvSpPr>
        <p:spPr>
          <a:xfrm>
            <a:off x="1403280" y="5373720"/>
            <a:ext cx="4752000" cy="575280"/>
          </a:xfrm>
          <a:prstGeom prst="rect">
            <a:avLst/>
          </a:prstGeom>
          <a:solidFill>
            <a:srgbClr val="FFFF0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1F24E1"/>
                </a:solidFill>
                <a:latin typeface="Tahoma"/>
                <a:ea typeface="DejaVu Sans"/>
              </a:rPr>
              <a:t>Без пошкодження грудного </a:t>
            </a:r>
            <a:endParaRPr lang="ru-R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1F24E1"/>
                </a:solidFill>
                <a:latin typeface="Tahoma"/>
                <a:ea typeface="DejaVu Sans"/>
              </a:rPr>
              <a:t>лімфатичного протока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685" name="CustomShape 11"/>
          <p:cNvSpPr/>
          <p:nvPr/>
        </p:nvSpPr>
        <p:spPr>
          <a:xfrm>
            <a:off x="1403280" y="6093000"/>
            <a:ext cx="4752000" cy="575280"/>
          </a:xfrm>
          <a:prstGeom prst="rect">
            <a:avLst/>
          </a:prstGeom>
          <a:solidFill>
            <a:srgbClr val="FFFF0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1F24E1"/>
                </a:solidFill>
                <a:latin typeface="Tahoma"/>
                <a:ea typeface="DejaVu Sans"/>
              </a:rPr>
              <a:t>З пошкодженням грудного </a:t>
            </a:r>
            <a:endParaRPr lang="ru-R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1F24E1"/>
                </a:solidFill>
                <a:latin typeface="Tahoma"/>
                <a:ea typeface="DejaVu Sans"/>
              </a:rPr>
              <a:t>лімфатичного протока</a:t>
            </a:r>
            <a:endParaRPr lang="ru-R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2000" b="0" strike="noStrike" spc="-1">
              <a:latin typeface="Arial"/>
            </a:endParaRPr>
          </a:p>
        </p:txBody>
      </p:sp>
      <p:sp>
        <p:nvSpPr>
          <p:cNvPr id="686" name="CustomShape 12"/>
          <p:cNvSpPr/>
          <p:nvPr/>
        </p:nvSpPr>
        <p:spPr>
          <a:xfrm>
            <a:off x="6516720" y="3213000"/>
            <a:ext cx="2446920" cy="573480"/>
          </a:xfrm>
          <a:prstGeom prst="rect">
            <a:avLst/>
          </a:prstGeom>
          <a:solidFill>
            <a:srgbClr val="FFFF0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1F24E1"/>
                </a:solidFill>
                <a:latin typeface="Tahoma"/>
                <a:ea typeface="DejaVu Sans"/>
              </a:rPr>
              <a:t>Пневмоторакс </a:t>
            </a:r>
            <a:endParaRPr lang="ru-R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1F24E1"/>
                </a:solidFill>
                <a:latin typeface="Tahoma"/>
                <a:ea typeface="DejaVu Sans"/>
              </a:rPr>
              <a:t>внутрішній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687" name="CustomShape 13"/>
          <p:cNvSpPr/>
          <p:nvPr/>
        </p:nvSpPr>
        <p:spPr>
          <a:xfrm>
            <a:off x="6516720" y="4114800"/>
            <a:ext cx="2446920" cy="1141920"/>
          </a:xfrm>
          <a:prstGeom prst="rect">
            <a:avLst/>
          </a:prstGeom>
          <a:solidFill>
            <a:srgbClr val="FFFF0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1F24E1"/>
                </a:solidFill>
                <a:latin typeface="Tahoma"/>
                <a:ea typeface="DejaVu Sans"/>
              </a:rPr>
              <a:t>Гемоторакс </a:t>
            </a:r>
            <a:endParaRPr lang="ru-R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1F24E1"/>
                </a:solidFill>
                <a:latin typeface="Tahoma"/>
                <a:ea typeface="DejaVu Sans"/>
              </a:rPr>
              <a:t>Гемоперикардіум</a:t>
            </a:r>
            <a:endParaRPr lang="ru-R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1F24E1"/>
                </a:solidFill>
                <a:latin typeface="Tahoma"/>
                <a:ea typeface="DejaVu Sans"/>
              </a:rPr>
              <a:t>Гемомедіастінум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688" name="CustomShape 14"/>
          <p:cNvSpPr/>
          <p:nvPr/>
        </p:nvSpPr>
        <p:spPr>
          <a:xfrm>
            <a:off x="6443640" y="6021360"/>
            <a:ext cx="2446920" cy="573480"/>
          </a:xfrm>
          <a:prstGeom prst="rect">
            <a:avLst/>
          </a:prstGeom>
          <a:solidFill>
            <a:srgbClr val="FFFF0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1F24E1"/>
                </a:solidFill>
                <a:latin typeface="Tahoma"/>
                <a:ea typeface="DejaVu Sans"/>
              </a:rPr>
              <a:t>Хілоторакс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689" name="Line 15"/>
          <p:cNvSpPr/>
          <p:nvPr/>
        </p:nvSpPr>
        <p:spPr>
          <a:xfrm>
            <a:off x="6156000" y="3644640"/>
            <a:ext cx="360360" cy="0"/>
          </a:xfrm>
          <a:prstGeom prst="line">
            <a:avLst/>
          </a:prstGeom>
          <a:ln w="2844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0" name="Line 16"/>
          <p:cNvSpPr/>
          <p:nvPr/>
        </p:nvSpPr>
        <p:spPr>
          <a:xfrm>
            <a:off x="6156000" y="4797360"/>
            <a:ext cx="360360" cy="0"/>
          </a:xfrm>
          <a:prstGeom prst="line">
            <a:avLst/>
          </a:prstGeom>
          <a:ln w="2844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1" name="Line 17"/>
          <p:cNvSpPr/>
          <p:nvPr/>
        </p:nvSpPr>
        <p:spPr>
          <a:xfrm>
            <a:off x="6156000" y="6381720"/>
            <a:ext cx="287640" cy="0"/>
          </a:xfrm>
          <a:prstGeom prst="line">
            <a:avLst/>
          </a:prstGeom>
          <a:ln w="2844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2" name="Line 18"/>
          <p:cNvSpPr/>
          <p:nvPr/>
        </p:nvSpPr>
        <p:spPr>
          <a:xfrm flipH="1">
            <a:off x="1258560" y="3213000"/>
            <a:ext cx="144720" cy="0"/>
          </a:xfrm>
          <a:prstGeom prst="line">
            <a:avLst/>
          </a:prstGeom>
          <a:ln w="2844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3" name="Line 19"/>
          <p:cNvSpPr/>
          <p:nvPr/>
        </p:nvSpPr>
        <p:spPr>
          <a:xfrm>
            <a:off x="1258560" y="3213000"/>
            <a:ext cx="0" cy="431640"/>
          </a:xfrm>
          <a:prstGeom prst="line">
            <a:avLst/>
          </a:prstGeom>
          <a:ln w="2844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4" name="Line 20"/>
          <p:cNvSpPr/>
          <p:nvPr/>
        </p:nvSpPr>
        <p:spPr>
          <a:xfrm>
            <a:off x="1258560" y="3644640"/>
            <a:ext cx="144720" cy="0"/>
          </a:xfrm>
          <a:prstGeom prst="line">
            <a:avLst/>
          </a:prstGeom>
          <a:ln w="2844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5" name="Line 21"/>
          <p:cNvSpPr/>
          <p:nvPr/>
        </p:nvSpPr>
        <p:spPr>
          <a:xfrm flipH="1">
            <a:off x="1258560" y="4365360"/>
            <a:ext cx="144720" cy="0"/>
          </a:xfrm>
          <a:prstGeom prst="line">
            <a:avLst/>
          </a:prstGeom>
          <a:ln w="2844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6" name="Line 22"/>
          <p:cNvSpPr/>
          <p:nvPr/>
        </p:nvSpPr>
        <p:spPr>
          <a:xfrm>
            <a:off x="1258560" y="4365360"/>
            <a:ext cx="0" cy="432000"/>
          </a:xfrm>
          <a:prstGeom prst="line">
            <a:avLst/>
          </a:prstGeom>
          <a:ln w="2844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7" name="Line 23"/>
          <p:cNvSpPr/>
          <p:nvPr/>
        </p:nvSpPr>
        <p:spPr>
          <a:xfrm>
            <a:off x="1258560" y="4797360"/>
            <a:ext cx="144720" cy="0"/>
          </a:xfrm>
          <a:prstGeom prst="line">
            <a:avLst/>
          </a:prstGeom>
          <a:ln w="2844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8" name="Line 24"/>
          <p:cNvSpPr/>
          <p:nvPr/>
        </p:nvSpPr>
        <p:spPr>
          <a:xfrm flipH="1">
            <a:off x="1258560" y="5661000"/>
            <a:ext cx="144720" cy="0"/>
          </a:xfrm>
          <a:prstGeom prst="line">
            <a:avLst/>
          </a:prstGeom>
          <a:ln w="2844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9" name="Line 25"/>
          <p:cNvSpPr/>
          <p:nvPr/>
        </p:nvSpPr>
        <p:spPr>
          <a:xfrm>
            <a:off x="1258560" y="5661000"/>
            <a:ext cx="0" cy="792000"/>
          </a:xfrm>
          <a:prstGeom prst="line">
            <a:avLst/>
          </a:prstGeom>
          <a:ln w="2844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0" name="Line 26"/>
          <p:cNvSpPr/>
          <p:nvPr/>
        </p:nvSpPr>
        <p:spPr>
          <a:xfrm>
            <a:off x="1258560" y="6453000"/>
            <a:ext cx="144720" cy="0"/>
          </a:xfrm>
          <a:prstGeom prst="line">
            <a:avLst/>
          </a:prstGeom>
          <a:ln w="2844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1" name="Line 27"/>
          <p:cNvSpPr/>
          <p:nvPr/>
        </p:nvSpPr>
        <p:spPr>
          <a:xfrm flipH="1">
            <a:off x="1042920" y="2971800"/>
            <a:ext cx="23760" cy="3049560"/>
          </a:xfrm>
          <a:prstGeom prst="line">
            <a:avLst/>
          </a:prstGeom>
          <a:ln w="2844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2" name="Line 28"/>
          <p:cNvSpPr/>
          <p:nvPr/>
        </p:nvSpPr>
        <p:spPr>
          <a:xfrm flipH="1">
            <a:off x="1042920" y="3429000"/>
            <a:ext cx="215640" cy="0"/>
          </a:xfrm>
          <a:prstGeom prst="line">
            <a:avLst/>
          </a:prstGeom>
          <a:ln w="2844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3" name="Line 29"/>
          <p:cNvSpPr/>
          <p:nvPr/>
        </p:nvSpPr>
        <p:spPr>
          <a:xfrm flipH="1">
            <a:off x="1042920" y="4581360"/>
            <a:ext cx="215640" cy="0"/>
          </a:xfrm>
          <a:prstGeom prst="line">
            <a:avLst/>
          </a:prstGeom>
          <a:ln w="2844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4" name="Line 30"/>
          <p:cNvSpPr/>
          <p:nvPr/>
        </p:nvSpPr>
        <p:spPr>
          <a:xfrm>
            <a:off x="1042920" y="6021360"/>
            <a:ext cx="215640" cy="0"/>
          </a:xfrm>
          <a:prstGeom prst="line">
            <a:avLst/>
          </a:prstGeom>
          <a:ln w="2844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5" name="Line 31"/>
          <p:cNvSpPr/>
          <p:nvPr/>
        </p:nvSpPr>
        <p:spPr>
          <a:xfrm flipH="1">
            <a:off x="5029200" y="1371600"/>
            <a:ext cx="215640" cy="0"/>
          </a:xfrm>
          <a:prstGeom prst="line">
            <a:avLst/>
          </a:prstGeom>
          <a:ln w="2844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6" name="Line 32"/>
          <p:cNvSpPr/>
          <p:nvPr/>
        </p:nvSpPr>
        <p:spPr>
          <a:xfrm flipH="1">
            <a:off x="5029200" y="1828800"/>
            <a:ext cx="215640" cy="0"/>
          </a:xfrm>
          <a:prstGeom prst="line">
            <a:avLst/>
          </a:prstGeom>
          <a:ln w="2844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7" name="CustomShape 33"/>
          <p:cNvSpPr/>
          <p:nvPr/>
        </p:nvSpPr>
        <p:spPr>
          <a:xfrm>
            <a:off x="1763640" y="214200"/>
            <a:ext cx="7093440" cy="721080"/>
          </a:xfrm>
          <a:prstGeom prst="rect">
            <a:avLst/>
          </a:prstGeom>
          <a:solidFill>
            <a:srgbClr val="FFFF0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1F24E1"/>
                </a:solidFill>
                <a:latin typeface="Tahoma"/>
                <a:ea typeface="DejaVu Sans"/>
              </a:rPr>
              <a:t>Закриті пошкодження </a:t>
            </a:r>
            <a:endParaRPr lang="ru-RU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1F24E1"/>
                </a:solidFill>
                <a:latin typeface="Tahoma"/>
                <a:ea typeface="DejaVu Sans"/>
              </a:rPr>
              <a:t>грудної клітки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708" name="Line 34"/>
          <p:cNvSpPr/>
          <p:nvPr/>
        </p:nvSpPr>
        <p:spPr>
          <a:xfrm flipH="1">
            <a:off x="1331640" y="404640"/>
            <a:ext cx="432000" cy="0"/>
          </a:xfrm>
          <a:prstGeom prst="line">
            <a:avLst/>
          </a:prstGeom>
          <a:ln w="2844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9" name="Line 35"/>
          <p:cNvSpPr/>
          <p:nvPr/>
        </p:nvSpPr>
        <p:spPr>
          <a:xfrm>
            <a:off x="3733560" y="1600200"/>
            <a:ext cx="1295640" cy="0"/>
          </a:xfrm>
          <a:prstGeom prst="line">
            <a:avLst/>
          </a:prstGeom>
          <a:ln w="2844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0" name="CustomShape 36"/>
          <p:cNvSpPr/>
          <p:nvPr/>
        </p:nvSpPr>
        <p:spPr>
          <a:xfrm>
            <a:off x="3886200" y="2133720"/>
            <a:ext cx="3094560" cy="359280"/>
          </a:xfrm>
          <a:prstGeom prst="rect">
            <a:avLst/>
          </a:prstGeom>
          <a:solidFill>
            <a:srgbClr val="FFFF0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1F24E1"/>
                </a:solidFill>
                <a:latin typeface="Tahoma"/>
                <a:ea typeface="DejaVu Sans"/>
              </a:rPr>
              <a:t>Забиття серця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711" name="CustomShape 37"/>
          <p:cNvSpPr/>
          <p:nvPr/>
        </p:nvSpPr>
        <p:spPr>
          <a:xfrm>
            <a:off x="4981680" y="2611440"/>
            <a:ext cx="3094560" cy="359280"/>
          </a:xfrm>
          <a:prstGeom prst="rect">
            <a:avLst/>
          </a:prstGeom>
          <a:solidFill>
            <a:srgbClr val="FFFF0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1F24E1"/>
                </a:solidFill>
                <a:latin typeface="Tahoma"/>
                <a:ea typeface="DejaVu Sans"/>
              </a:rPr>
              <a:t>Розрив діафрагми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712" name="Line 38"/>
          <p:cNvSpPr/>
          <p:nvPr/>
        </p:nvSpPr>
        <p:spPr>
          <a:xfrm>
            <a:off x="1295280" y="380880"/>
            <a:ext cx="0" cy="1905120"/>
          </a:xfrm>
          <a:prstGeom prst="line">
            <a:avLst/>
          </a:prstGeom>
          <a:ln w="2844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3" name="Line 39"/>
          <p:cNvSpPr/>
          <p:nvPr/>
        </p:nvSpPr>
        <p:spPr>
          <a:xfrm>
            <a:off x="1295280" y="1218960"/>
            <a:ext cx="762120" cy="0"/>
          </a:xfrm>
          <a:prstGeom prst="line">
            <a:avLst/>
          </a:prstGeom>
          <a:ln w="2844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4" name="Line 40"/>
          <p:cNvSpPr/>
          <p:nvPr/>
        </p:nvSpPr>
        <p:spPr>
          <a:xfrm>
            <a:off x="1295280" y="1752480"/>
            <a:ext cx="762120" cy="0"/>
          </a:xfrm>
          <a:prstGeom prst="line">
            <a:avLst/>
          </a:prstGeom>
          <a:ln w="2844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5" name="Line 41"/>
          <p:cNvSpPr/>
          <p:nvPr/>
        </p:nvSpPr>
        <p:spPr>
          <a:xfrm>
            <a:off x="1295280" y="2286000"/>
            <a:ext cx="762120" cy="0"/>
          </a:xfrm>
          <a:prstGeom prst="line">
            <a:avLst/>
          </a:prstGeom>
          <a:ln w="2844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6" name="Line 42"/>
          <p:cNvSpPr/>
          <p:nvPr/>
        </p:nvSpPr>
        <p:spPr>
          <a:xfrm>
            <a:off x="5029200" y="1371600"/>
            <a:ext cx="0" cy="457200"/>
          </a:xfrm>
          <a:prstGeom prst="line">
            <a:avLst/>
          </a:prstGeom>
          <a:ln w="2844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7" name="Line 43"/>
          <p:cNvSpPr/>
          <p:nvPr/>
        </p:nvSpPr>
        <p:spPr>
          <a:xfrm>
            <a:off x="3581280" y="1218960"/>
            <a:ext cx="152280" cy="0"/>
          </a:xfrm>
          <a:prstGeom prst="line">
            <a:avLst/>
          </a:prstGeom>
          <a:ln w="2844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8" name="Line 44"/>
          <p:cNvSpPr/>
          <p:nvPr/>
        </p:nvSpPr>
        <p:spPr>
          <a:xfrm>
            <a:off x="3581280" y="1828800"/>
            <a:ext cx="152280" cy="0"/>
          </a:xfrm>
          <a:prstGeom prst="line">
            <a:avLst/>
          </a:prstGeom>
          <a:ln w="2844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9" name="Line 45"/>
          <p:cNvSpPr/>
          <p:nvPr/>
        </p:nvSpPr>
        <p:spPr>
          <a:xfrm>
            <a:off x="3733560" y="1218960"/>
            <a:ext cx="0" cy="609840"/>
          </a:xfrm>
          <a:prstGeom prst="line">
            <a:avLst/>
          </a:prstGeom>
          <a:ln w="2844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0" name="Line 46"/>
          <p:cNvSpPr/>
          <p:nvPr/>
        </p:nvSpPr>
        <p:spPr>
          <a:xfrm>
            <a:off x="1295280" y="2209680"/>
            <a:ext cx="0" cy="533520"/>
          </a:xfrm>
          <a:prstGeom prst="line">
            <a:avLst/>
          </a:prstGeom>
          <a:ln w="2844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1" name="Line 47"/>
          <p:cNvSpPr/>
          <p:nvPr/>
        </p:nvSpPr>
        <p:spPr>
          <a:xfrm flipV="1">
            <a:off x="1295280" y="2707920"/>
            <a:ext cx="2484360" cy="35280"/>
          </a:xfrm>
          <a:prstGeom prst="line">
            <a:avLst/>
          </a:prstGeom>
          <a:ln w="2844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2" name="Line 48"/>
          <p:cNvSpPr/>
          <p:nvPr/>
        </p:nvSpPr>
        <p:spPr>
          <a:xfrm flipH="1">
            <a:off x="3733560" y="2286000"/>
            <a:ext cx="152640" cy="0"/>
          </a:xfrm>
          <a:prstGeom prst="line">
            <a:avLst/>
          </a:prstGeom>
          <a:ln w="2844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3" name="Line 49"/>
          <p:cNvSpPr/>
          <p:nvPr/>
        </p:nvSpPr>
        <p:spPr>
          <a:xfrm>
            <a:off x="3733560" y="2286000"/>
            <a:ext cx="0" cy="457200"/>
          </a:xfrm>
          <a:prstGeom prst="line">
            <a:avLst/>
          </a:prstGeom>
          <a:ln w="2844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4" name="Line 50"/>
          <p:cNvSpPr/>
          <p:nvPr/>
        </p:nvSpPr>
        <p:spPr>
          <a:xfrm>
            <a:off x="8076960" y="1981080"/>
            <a:ext cx="0" cy="990720"/>
          </a:xfrm>
          <a:prstGeom prst="line">
            <a:avLst/>
          </a:prstGeom>
          <a:ln w="2844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CustomShape 1"/>
          <p:cNvSpPr/>
          <p:nvPr/>
        </p:nvSpPr>
        <p:spPr>
          <a:xfrm>
            <a:off x="214200" y="214200"/>
            <a:ext cx="8941320" cy="99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55000" lnSpcReduction="20000"/>
          </a:bodyPr>
          <a:lstStyle/>
          <a:p>
            <a:pPr algn="ctr">
              <a:lnSpc>
                <a:spcPct val="100000"/>
              </a:lnSpc>
            </a:pPr>
            <a:r>
              <a:t/>
            </a:r>
            <a:br/>
            <a:r>
              <a:t/>
            </a:r>
            <a:br/>
            <a:r>
              <a:rPr lang="ru-RU" sz="3600" b="1" strike="noStrike" spc="-1">
                <a:solidFill>
                  <a:srgbClr val="FF0000"/>
                </a:solidFill>
                <a:latin typeface="Calibri"/>
                <a:ea typeface="DejaVu Sans"/>
              </a:rPr>
              <a:t>Пневмоторакс</a:t>
            </a:r>
            <a:r>
              <a:rPr lang="ru-RU" sz="3600" b="1" strike="noStrike" spc="-1">
                <a:solidFill>
                  <a:srgbClr val="000000"/>
                </a:solidFill>
                <a:latin typeface="Calibri"/>
                <a:ea typeface="DejaVu Sans"/>
              </a:rPr>
              <a:t> - накопичення повітря в плевральній порожнині. </a:t>
            </a:r>
            <a:r>
              <a:t/>
            </a:r>
            <a:br/>
            <a:r>
              <a:t/>
            </a:r>
            <a:br/>
            <a:endParaRPr lang="ru-RU" sz="3600" b="0" strike="noStrike" spc="-1">
              <a:latin typeface="Arial"/>
            </a:endParaRPr>
          </a:p>
        </p:txBody>
      </p:sp>
      <p:sp>
        <p:nvSpPr>
          <p:cNvPr id="726" name="CustomShape 2"/>
          <p:cNvSpPr/>
          <p:nvPr/>
        </p:nvSpPr>
        <p:spPr>
          <a:xfrm>
            <a:off x="1371600" y="3886200"/>
            <a:ext cx="6399720" cy="1751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lang="ru-RU" sz="3200" b="0" strike="noStrike" spc="-1">
                <a:solidFill>
                  <a:srgbClr val="8B8B8B"/>
                </a:solidFill>
                <a:latin typeface="Calibri"/>
                <a:ea typeface="DejaVu Sans"/>
              </a:rPr>
              <a:t> </a:t>
            </a:r>
            <a:endParaRPr lang="ru-RU" sz="3200" b="0" strike="noStrike" spc="-1">
              <a:latin typeface="Arial"/>
            </a:endParaRPr>
          </a:p>
        </p:txBody>
      </p:sp>
      <p:graphicFrame>
        <p:nvGraphicFramePr>
          <p:cNvPr id="727" name="Object 3"/>
          <p:cNvGraphicFramePr/>
          <p:nvPr/>
        </p:nvGraphicFramePr>
        <p:xfrm>
          <a:off x="1500120" y="1357200"/>
          <a:ext cx="2894400" cy="2742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" r:id="rId3" imgW="0" imgH="0" progId="">
                  <p:embed/>
                </p:oleObj>
              </mc:Choice>
              <mc:Fallback>
                <p:oleObj r:id="rId3" imgW="0" imgH="0" progId="">
                  <p:embed/>
                  <p:pic>
                    <p:nvPicPr>
                      <p:cNvPr id="728" name="Object 4"/>
                      <p:cNvPicPr/>
                      <p:nvPr/>
                    </p:nvPicPr>
                    <p:blipFill>
                      <a:blip r:embed="rId4"/>
                      <a:stretch/>
                    </p:blipFill>
                    <p:spPr>
                      <a:xfrm>
                        <a:off x="1500120" y="1357200"/>
                        <a:ext cx="2894400" cy="274212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9" name="Object 4"/>
          <p:cNvGraphicFramePr/>
          <p:nvPr/>
        </p:nvGraphicFramePr>
        <p:xfrm>
          <a:off x="1785960" y="4429080"/>
          <a:ext cx="2304000" cy="2056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" r:id="rId5" imgW="0" imgH="0" progId="">
                  <p:embed/>
                </p:oleObj>
              </mc:Choice>
              <mc:Fallback>
                <p:oleObj r:id="rId5" imgW="0" imgH="0" progId="">
                  <p:embed/>
                  <p:pic>
                    <p:nvPicPr>
                      <p:cNvPr id="730" name="Object 5"/>
                      <p:cNvPicPr/>
                      <p:nvPr/>
                    </p:nvPicPr>
                    <p:blipFill>
                      <a:blip r:embed="rId6"/>
                      <a:stretch/>
                    </p:blipFill>
                    <p:spPr>
                      <a:xfrm>
                        <a:off x="1785960" y="4429080"/>
                        <a:ext cx="2304000" cy="205632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1" name="Object 5"/>
          <p:cNvGraphicFramePr/>
          <p:nvPr/>
        </p:nvGraphicFramePr>
        <p:xfrm>
          <a:off x="5357880" y="1500120"/>
          <a:ext cx="2818440" cy="266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" r:id="rId7" imgW="0" imgH="0" progId="">
                  <p:embed/>
                </p:oleObj>
              </mc:Choice>
              <mc:Fallback>
                <p:oleObj r:id="rId7" imgW="0" imgH="0" progId="">
                  <p:embed/>
                  <p:pic>
                    <p:nvPicPr>
                      <p:cNvPr id="732" name="Object 6"/>
                      <p:cNvPicPr/>
                      <p:nvPr/>
                    </p:nvPicPr>
                    <p:blipFill>
                      <a:blip r:embed="rId8"/>
                      <a:stretch/>
                    </p:blipFill>
                    <p:spPr>
                      <a:xfrm>
                        <a:off x="5357880" y="1500120"/>
                        <a:ext cx="2818440" cy="26658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3" name="Object 6"/>
          <p:cNvGraphicFramePr/>
          <p:nvPr/>
        </p:nvGraphicFramePr>
        <p:xfrm>
          <a:off x="5500800" y="4429080"/>
          <a:ext cx="2132640" cy="214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" r:id="rId9" imgW="0" imgH="0" progId="">
                  <p:embed/>
                </p:oleObj>
              </mc:Choice>
              <mc:Fallback>
                <p:oleObj r:id="rId9" imgW="0" imgH="0" progId="">
                  <p:embed/>
                  <p:pic>
                    <p:nvPicPr>
                      <p:cNvPr id="734" name="Object 7"/>
                      <p:cNvPicPr/>
                      <p:nvPr/>
                    </p:nvPicPr>
                    <p:blipFill>
                      <a:blip r:embed="rId10"/>
                      <a:stretch/>
                    </p:blipFill>
                    <p:spPr>
                      <a:xfrm>
                        <a:off x="5500800" y="4429080"/>
                        <a:ext cx="2132640" cy="21420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5" name="Рисунок 734"/>
          <p:cNvPicPr/>
          <p:nvPr/>
        </p:nvPicPr>
        <p:blipFill>
          <a:blip r:embed="rId2"/>
          <a:stretch/>
        </p:blipFill>
        <p:spPr>
          <a:xfrm>
            <a:off x="100800" y="158400"/>
            <a:ext cx="8910720" cy="6683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CustomShape 1"/>
          <p:cNvSpPr/>
          <p:nvPr/>
        </p:nvSpPr>
        <p:spPr>
          <a:xfrm>
            <a:off x="0" y="1928880"/>
            <a:ext cx="8785800" cy="2713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strike="noStrike" spc="-1">
                <a:solidFill>
                  <a:srgbClr val="FF0000"/>
                </a:solidFill>
                <a:latin typeface="Calibri"/>
                <a:ea typeface="DejaVu Sans"/>
              </a:rPr>
              <a:t>Гемоторакс -</a:t>
            </a:r>
            <a:r>
              <a:rPr lang="ru-RU" sz="4000" b="1" strike="noStrike" spc="-1">
                <a:solidFill>
                  <a:srgbClr val="000000"/>
                </a:solidFill>
                <a:latin typeface="Calibri"/>
                <a:ea typeface="DejaVu Sans"/>
              </a:rPr>
              <a:t> скупчення крові в плевральній порожнині (малий, середній і великий). </a:t>
            </a:r>
            <a:r>
              <a:t/>
            </a:r>
            <a:br/>
            <a:r>
              <a:t/>
            </a:r>
            <a:br/>
            <a:r>
              <a:rPr lang="ru-RU" sz="4000" b="1" strike="noStrike" spc="-1">
                <a:solidFill>
                  <a:srgbClr val="FF0000"/>
                </a:solidFill>
                <a:latin typeface="Calibri"/>
                <a:ea typeface="DejaVu Sans"/>
              </a:rPr>
              <a:t>Хілоторакс </a:t>
            </a:r>
            <a:r>
              <a:rPr lang="ru-RU" sz="4000" b="1" strike="noStrike" spc="-1">
                <a:solidFill>
                  <a:srgbClr val="000000"/>
                </a:solidFill>
                <a:latin typeface="Calibri"/>
                <a:ea typeface="DejaVu Sans"/>
              </a:rPr>
              <a:t>- скупчення в плевральній порожнині лімфатичної рідини в результаті пошкодження грудної лімфатичної протоки. </a:t>
            </a:r>
            <a:r>
              <a:t/>
            </a:r>
            <a:br/>
            <a:endParaRPr lang="ru-RU" sz="4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TextShape 1"/>
          <p:cNvSpPr txBox="1"/>
          <p:nvPr/>
        </p:nvSpPr>
        <p:spPr>
          <a:xfrm>
            <a:off x="685800" y="2239560"/>
            <a:ext cx="7771320" cy="1250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pic>
        <p:nvPicPr>
          <p:cNvPr id="738" name="Рисунок 737"/>
          <p:cNvPicPr/>
          <p:nvPr/>
        </p:nvPicPr>
        <p:blipFill>
          <a:blip r:embed="rId2"/>
          <a:stretch/>
        </p:blipFill>
        <p:spPr>
          <a:xfrm>
            <a:off x="89280" y="238680"/>
            <a:ext cx="8838720" cy="6620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CustomShape 1"/>
          <p:cNvSpPr/>
          <p:nvPr/>
        </p:nvSpPr>
        <p:spPr>
          <a:xfrm>
            <a:off x="1066680" y="152280"/>
            <a:ext cx="7771320" cy="761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400" b="1" strike="noStrike" spc="-1">
                <a:solidFill>
                  <a:srgbClr val="000000"/>
                </a:solidFill>
                <a:latin typeface="Calibri"/>
                <a:ea typeface="DejaVu Sans"/>
              </a:rPr>
              <a:t>Види гемоторакса</a:t>
            </a:r>
            <a:endParaRPr lang="ru-RU" sz="4400" b="0" strike="noStrike" spc="-1">
              <a:latin typeface="Arial"/>
            </a:endParaRPr>
          </a:p>
        </p:txBody>
      </p:sp>
      <p:sp>
        <p:nvSpPr>
          <p:cNvPr id="740" name="CustomShape 2"/>
          <p:cNvSpPr/>
          <p:nvPr/>
        </p:nvSpPr>
        <p:spPr>
          <a:xfrm>
            <a:off x="0" y="5786280"/>
            <a:ext cx="4856760" cy="498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43080" indent="-342000">
              <a:lnSpc>
                <a:spcPct val="100000"/>
              </a:lnSpc>
              <a:spcBef>
                <a:spcPts val="479"/>
              </a:spcBef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а) малий, б) середній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741" name="Picture 4"/>
          <p:cNvPicPr/>
          <p:nvPr/>
        </p:nvPicPr>
        <p:blipFill>
          <a:blip r:embed="rId3"/>
          <a:stretch/>
        </p:blipFill>
        <p:spPr>
          <a:xfrm>
            <a:off x="785880" y="1214280"/>
            <a:ext cx="3927960" cy="4548960"/>
          </a:xfrm>
          <a:prstGeom prst="rect">
            <a:avLst/>
          </a:prstGeom>
          <a:ln w="9360">
            <a:noFill/>
          </a:ln>
        </p:spPr>
      </p:pic>
      <p:graphicFrame>
        <p:nvGraphicFramePr>
          <p:cNvPr id="742" name="Object 3"/>
          <p:cNvGraphicFramePr/>
          <p:nvPr>
            <p:extLst>
              <p:ext uri="{D42A27DB-BD31-4B8C-83A1-F6EECF244321}">
                <p14:modId xmlns:p14="http://schemas.microsoft.com/office/powerpoint/2010/main" val="1915147466"/>
              </p:ext>
            </p:extLst>
          </p:nvPr>
        </p:nvGraphicFramePr>
        <p:xfrm>
          <a:off x="5643720" y="857160"/>
          <a:ext cx="2999160" cy="28227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" r:id="rId4" imgW="0" imgH="0" progId="">
                  <p:embed/>
                </p:oleObj>
              </mc:Choice>
              <mc:Fallback>
                <p:oleObj r:id="rId4" imgW="0" imgH="0" progId="">
                  <p:embed/>
                  <p:pic>
                    <p:nvPicPr>
                      <p:cNvPr id="743" name="Object 2"/>
                      <p:cNvPicPr/>
                      <p:nvPr/>
                    </p:nvPicPr>
                    <p:blipFill>
                      <a:blip r:embed="rId5"/>
                      <a:stretch/>
                    </p:blipFill>
                    <p:spPr>
                      <a:xfrm>
                        <a:off x="5643720" y="857160"/>
                        <a:ext cx="2999160" cy="282276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4" name="Object 4"/>
          <p:cNvGraphicFramePr/>
          <p:nvPr/>
        </p:nvGraphicFramePr>
        <p:xfrm>
          <a:off x="6000840" y="4000680"/>
          <a:ext cx="2427840" cy="261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" r:id="rId6" imgW="0" imgH="0" progId="">
                  <p:embed/>
                </p:oleObj>
              </mc:Choice>
              <mc:Fallback>
                <p:oleObj r:id="rId6" imgW="0" imgH="0" progId="">
                  <p:embed/>
                  <p:pic>
                    <p:nvPicPr>
                      <p:cNvPr id="745" name="Object 3"/>
                      <p:cNvPicPr/>
                      <p:nvPr/>
                    </p:nvPicPr>
                    <p:blipFill>
                      <a:blip r:embed="rId7"/>
                      <a:stretch/>
                    </p:blipFill>
                    <p:spPr>
                      <a:xfrm>
                        <a:off x="6000840" y="4000680"/>
                        <a:ext cx="2427840" cy="26100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000840" y="3310588"/>
            <a:ext cx="251253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dirty="0" smtClean="0"/>
              <a:t>Накопичення рідини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CustomShape 1"/>
          <p:cNvSpPr/>
          <p:nvPr/>
        </p:nvSpPr>
        <p:spPr>
          <a:xfrm>
            <a:off x="0" y="214200"/>
            <a:ext cx="8914320" cy="870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lnSpcReduction="10000"/>
          </a:bodyPr>
          <a:lstStyle/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FF0000"/>
                </a:solidFill>
                <a:latin typeface="Calibri"/>
                <a:ea typeface="DejaVu Sans"/>
              </a:rPr>
              <a:t>Стани, що загрожують життю хворого при закритій травмі грудної клітки: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747" name="CustomShape 2"/>
          <p:cNvSpPr/>
          <p:nvPr/>
        </p:nvSpPr>
        <p:spPr>
          <a:xfrm>
            <a:off x="642960" y="1071720"/>
            <a:ext cx="6071040" cy="2642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lnSpcReduction="10000"/>
          </a:bodyPr>
          <a:lstStyle/>
          <a:p>
            <a:pPr marL="343080" indent="-34200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тампонада серця</a:t>
            </a:r>
            <a:endParaRPr lang="ru-RU" sz="2400" b="0" strike="noStrike" spc="-1">
              <a:latin typeface="Arial"/>
            </a:endParaRPr>
          </a:p>
          <a:p>
            <a:pPr marL="343080" indent="-34200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тотальний гемоторакс</a:t>
            </a:r>
            <a:endParaRPr lang="ru-RU" sz="2400" b="0" strike="noStrike" spc="-1">
              <a:latin typeface="Arial"/>
            </a:endParaRPr>
          </a:p>
          <a:p>
            <a:pPr marL="343080" indent="-34200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напружений пневмоторакс</a:t>
            </a:r>
            <a:endParaRPr lang="ru-RU" sz="2400" b="0" strike="noStrike" spc="-1">
              <a:latin typeface="Arial"/>
            </a:endParaRPr>
          </a:p>
          <a:p>
            <a:pPr marL="343080" indent="-34200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пошкодження великих судин</a:t>
            </a:r>
            <a:endParaRPr lang="ru-RU" sz="2400" b="0" strike="noStrike" spc="-1">
              <a:latin typeface="Arial"/>
            </a:endParaRPr>
          </a:p>
          <a:p>
            <a:pPr marL="343080" indent="-34200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вікончасті переломи ребер</a:t>
            </a:r>
            <a:endParaRPr lang="ru-RU" sz="2400" b="0" strike="noStrike" spc="-1">
              <a:latin typeface="Arial"/>
            </a:endParaRPr>
          </a:p>
          <a:p>
            <a:pPr marL="343080" indent="-34200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розрив діафрагми</a:t>
            </a:r>
            <a:endParaRPr lang="ru-RU" sz="2400" b="0" strike="noStrike" spc="-1">
              <a:latin typeface="Arial"/>
            </a:endParaRPr>
          </a:p>
          <a:p>
            <a:pPr marL="343080" indent="-34200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плевропульмональний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748" name="CustomShape 3"/>
          <p:cNvSpPr/>
          <p:nvPr/>
        </p:nvSpPr>
        <p:spPr>
          <a:xfrm>
            <a:off x="714240" y="3714840"/>
            <a:ext cx="8276040" cy="2642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lnSpcReduction="10000"/>
          </a:bodyPr>
          <a:lstStyle/>
          <a:p>
            <a:pPr marL="343080" indent="-342000">
              <a:lnSpc>
                <a:spcPct val="100000"/>
              </a:lnSpc>
              <a:spcBef>
                <a:spcPts val="641"/>
              </a:spcBef>
            </a:pPr>
            <a:r>
              <a:rPr lang="ru-RU" sz="3200" b="1" strike="noStrike" spc="-1">
                <a:solidFill>
                  <a:srgbClr val="FF0000"/>
                </a:solidFill>
                <a:latin typeface="Calibri"/>
                <a:ea typeface="DejaVu Sans"/>
              </a:rPr>
              <a:t>Особливості клінічної картини закритих травм грудної клітини</a:t>
            </a:r>
            <a:endParaRPr lang="ru-RU" sz="3200" b="0" strike="noStrike" spc="-1"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641"/>
              </a:spcBef>
            </a:pPr>
            <a:r>
              <a:rPr lang="ru-RU" sz="3200" b="1" strike="noStrike" spc="-1">
                <a:solidFill>
                  <a:srgbClr val="000000"/>
                </a:solidFill>
                <a:latin typeface="Calibri"/>
                <a:ea typeface="DejaVu Sans"/>
              </a:rPr>
              <a:t>Загальні симптоми:</a:t>
            </a:r>
            <a:endParaRPr lang="ru-RU" sz="3200" b="0" strike="noStrike" spc="-1"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Wingdings" charset="2"/>
              <a:buChar char=""/>
            </a:pPr>
            <a:r>
              <a:rPr lang="ru-RU" sz="3200" b="1" strike="noStrike" spc="-1">
                <a:solidFill>
                  <a:srgbClr val="000000"/>
                </a:solidFill>
                <a:latin typeface="Calibri"/>
                <a:ea typeface="DejaVu Sans"/>
              </a:rPr>
              <a:t>ознаки порушення дихання</a:t>
            </a:r>
            <a:endParaRPr lang="ru-RU" sz="3200" b="0" strike="noStrike" spc="-1"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Wingdings" charset="2"/>
              <a:buChar char=""/>
            </a:pPr>
            <a:r>
              <a:rPr lang="ru-RU" sz="3200" b="1" strike="noStrike" spc="-1">
                <a:solidFill>
                  <a:srgbClr val="000000"/>
                </a:solidFill>
                <a:latin typeface="Calibri"/>
                <a:ea typeface="DejaVu Sans"/>
              </a:rPr>
              <a:t>ознаки порушення кровообігу</a:t>
            </a: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Effect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Effect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Effect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Effect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" dur="500" fill="hold"/>
                                        <p:tgtEl>
                                          <p:spTgt spid="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Effect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Effect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2" dur="500" fill="hold"/>
                                        <p:tgtEl>
                                          <p:spTgt spid="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7" dur="500" fill="hold"/>
                                        <p:tgtEl>
                                          <p:spTgt spid="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8" dur="500" fill="hold"/>
                                        <p:tgtEl>
                                          <p:spTgt spid="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2" dur="500" fill="hold"/>
                                        <p:tgtEl>
                                          <p:spTgt spid="7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3" dur="500" fill="hold"/>
                                        <p:tgtEl>
                                          <p:spTgt spid="7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7" dur="500" fill="hold"/>
                                        <p:tgtEl>
                                          <p:spTgt spid="7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8" dur="500" fill="hold"/>
                                        <p:tgtEl>
                                          <p:spTgt spid="7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2" dur="500" fill="hold"/>
                                        <p:tgtEl>
                                          <p:spTgt spid="7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3" dur="500" fill="hold"/>
                                        <p:tgtEl>
                                          <p:spTgt spid="7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CustomShape 1"/>
          <p:cNvSpPr/>
          <p:nvPr/>
        </p:nvSpPr>
        <p:spPr>
          <a:xfrm>
            <a:off x="642960" y="214200"/>
            <a:ext cx="8200080" cy="128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strike="noStrike" spc="-1">
                <a:solidFill>
                  <a:srgbClr val="7030A0"/>
                </a:solidFill>
                <a:latin typeface="Tahoma"/>
                <a:ea typeface="DejaVu Sans"/>
              </a:rPr>
              <a:t>Особливості клінічної картини закритих травм грудної клітки</a:t>
            </a:r>
            <a:endParaRPr lang="ru-RU" sz="3600" b="0" strike="noStrike" spc="-1">
              <a:latin typeface="Arial"/>
            </a:endParaRPr>
          </a:p>
        </p:txBody>
      </p:sp>
      <p:sp>
        <p:nvSpPr>
          <p:cNvPr id="750" name="CustomShape 2"/>
          <p:cNvSpPr/>
          <p:nvPr/>
        </p:nvSpPr>
        <p:spPr>
          <a:xfrm>
            <a:off x="285840" y="1857240"/>
            <a:ext cx="8285760" cy="4570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43080" indent="-342000" algn="ctr">
              <a:lnSpc>
                <a:spcPct val="100000"/>
              </a:lnSpc>
              <a:spcBef>
                <a:spcPts val="479"/>
              </a:spcBef>
            </a:pPr>
            <a:r>
              <a:rPr lang="ru-RU" sz="2400" b="1" strike="noStrike" spc="-1">
                <a:solidFill>
                  <a:srgbClr val="0070C0"/>
                </a:solidFill>
                <a:latin typeface="Tahoma"/>
                <a:ea typeface="DejaVu Sans"/>
              </a:rPr>
              <a:t>Місцеві симптоми:</a:t>
            </a:r>
            <a:endParaRPr lang="ru-RU" sz="2400" b="0" strike="noStrike" spc="-1">
              <a:latin typeface="Arial"/>
            </a:endParaRPr>
          </a:p>
          <a:p>
            <a:pPr marL="343080" indent="-342000" algn="just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1" strike="noStrike" spc="-1">
                <a:solidFill>
                  <a:srgbClr val="000000"/>
                </a:solidFill>
                <a:latin typeface="Tahoma"/>
                <a:ea typeface="DejaVu Sans"/>
              </a:rPr>
              <a:t>кровохаркання</a:t>
            </a:r>
            <a:endParaRPr lang="ru-RU" sz="2400" b="0" strike="noStrike" spc="-1">
              <a:latin typeface="Arial"/>
            </a:endParaRPr>
          </a:p>
          <a:p>
            <a:pPr marL="343080" indent="-342000" algn="just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1" strike="noStrike" spc="-1">
                <a:solidFill>
                  <a:srgbClr val="000000"/>
                </a:solidFill>
                <a:latin typeface="Tahoma"/>
                <a:ea typeface="DejaVu Sans"/>
              </a:rPr>
              <a:t>підшкірна емфізема </a:t>
            </a:r>
            <a:endParaRPr lang="ru-RU" sz="2400" b="0" strike="noStrike" spc="-1">
              <a:latin typeface="Arial"/>
            </a:endParaRPr>
          </a:p>
          <a:p>
            <a:pPr marL="343080" indent="-342000" algn="just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1" strike="noStrike" spc="-1">
                <a:solidFill>
                  <a:srgbClr val="000000"/>
                </a:solidFill>
                <a:latin typeface="Tahoma"/>
                <a:ea typeface="DejaVu Sans"/>
              </a:rPr>
              <a:t>хворобливість при пальпації грудної клітки і відставання її при диханні</a:t>
            </a:r>
            <a:endParaRPr lang="ru-RU" sz="2400" b="0" strike="noStrike" spc="-1">
              <a:latin typeface="Arial"/>
            </a:endParaRPr>
          </a:p>
          <a:p>
            <a:pPr marL="343080" indent="-342000" algn="just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1" strike="noStrike" spc="-1">
                <a:solidFill>
                  <a:srgbClr val="000000"/>
                </a:solidFill>
                <a:latin typeface="Tahoma"/>
                <a:ea typeface="DejaVu Sans"/>
              </a:rPr>
              <a:t>наявність патологічної рухливості кісткових відламків</a:t>
            </a:r>
            <a:endParaRPr lang="ru-RU" sz="2400" b="0" strike="noStrike" spc="-1">
              <a:latin typeface="Arial"/>
            </a:endParaRPr>
          </a:p>
          <a:p>
            <a:pPr marL="343080" indent="-342000" algn="just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1" strike="noStrike" spc="-1">
                <a:solidFill>
                  <a:srgbClr val="000000"/>
                </a:solidFill>
                <a:latin typeface="Tahoma"/>
                <a:ea typeface="DejaVu Sans"/>
              </a:rPr>
              <a:t>перкуторно: тимпаніт або укорочення перкуторного звуку</a:t>
            </a:r>
            <a:endParaRPr lang="ru-RU" sz="2400" b="0" strike="noStrike" spc="-1">
              <a:latin typeface="Arial"/>
            </a:endParaRPr>
          </a:p>
          <a:p>
            <a:pPr marL="343080" indent="-342000" algn="just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1" strike="noStrike" spc="-1">
                <a:solidFill>
                  <a:srgbClr val="000000"/>
                </a:solidFill>
                <a:latin typeface="Tahoma"/>
                <a:ea typeface="DejaVu Sans"/>
              </a:rPr>
              <a:t>аускультативно: послаблення або відсутність дихальних шумів</a:t>
            </a:r>
            <a:endParaRPr lang="ru-RU" sz="2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Effect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7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7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Effect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7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7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7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7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Effect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7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" dur="500" fill="hold"/>
                                        <p:tgtEl>
                                          <p:spTgt spid="7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Effect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7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7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Effect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2" dur="500" fill="hold"/>
                                        <p:tgtEl>
                                          <p:spTgt spid="7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7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CustomShape 1"/>
          <p:cNvSpPr/>
          <p:nvPr/>
        </p:nvSpPr>
        <p:spPr>
          <a:xfrm>
            <a:off x="1066680" y="17640"/>
            <a:ext cx="7771320" cy="1568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000000"/>
                </a:solidFill>
                <a:latin typeface="Calibri"/>
                <a:ea typeface="DejaVu Sans"/>
              </a:rPr>
              <a:t>Зсув реберного вікна і середостіння при вікончатому переломах ребер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752" name="CustomShape 2"/>
          <p:cNvSpPr/>
          <p:nvPr/>
        </p:nvSpPr>
        <p:spPr>
          <a:xfrm>
            <a:off x="1584000" y="5871600"/>
            <a:ext cx="7285680" cy="608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43080" indent="-342000">
              <a:lnSpc>
                <a:spcPct val="100000"/>
              </a:lnSpc>
              <a:spcBef>
                <a:spcPts val="561"/>
              </a:spcBef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  а – при вдиху                б – при видиху</a:t>
            </a:r>
            <a:endParaRPr lang="ru-RU" sz="2800" b="0" strike="noStrike" spc="-1">
              <a:latin typeface="Arial"/>
            </a:endParaRPr>
          </a:p>
        </p:txBody>
      </p:sp>
      <p:pic>
        <p:nvPicPr>
          <p:cNvPr id="753" name="Picture 4"/>
          <p:cNvPicPr/>
          <p:nvPr/>
        </p:nvPicPr>
        <p:blipFill>
          <a:blip r:embed="rId2"/>
          <a:stretch/>
        </p:blipFill>
        <p:spPr>
          <a:xfrm>
            <a:off x="1066680" y="1752480"/>
            <a:ext cx="8076240" cy="396144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Effect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7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7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CustomShape 1"/>
          <p:cNvSpPr/>
          <p:nvPr/>
        </p:nvSpPr>
        <p:spPr>
          <a:xfrm>
            <a:off x="0" y="47520"/>
            <a:ext cx="8914320" cy="80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FF0000"/>
                </a:solidFill>
                <a:latin typeface="Calibri"/>
                <a:ea typeface="DejaVu Sans"/>
              </a:rPr>
              <a:t>Принципи діагностики травм грудної клітки: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755" name="CustomShape 2"/>
          <p:cNvSpPr/>
          <p:nvPr/>
        </p:nvSpPr>
        <p:spPr>
          <a:xfrm>
            <a:off x="214200" y="642960"/>
            <a:ext cx="8928720" cy="192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lnSpcReduction="10000"/>
          </a:bodyPr>
          <a:lstStyle/>
          <a:p>
            <a:pPr marL="343080" indent="-34200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Фізикальні методи обстеження</a:t>
            </a:r>
            <a:endParaRPr lang="ru-RU" sz="2400" b="0" strike="noStrike" spc="-1">
              <a:latin typeface="Arial"/>
            </a:endParaRPr>
          </a:p>
          <a:p>
            <a:pPr marL="343080" indent="-34200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Клініко-біохімічні аналізи крові і сечі</a:t>
            </a:r>
            <a:endParaRPr lang="ru-RU" sz="2400" b="0" strike="noStrike" spc="-1">
              <a:latin typeface="Arial"/>
            </a:endParaRPr>
          </a:p>
          <a:p>
            <a:pPr marL="343080" indent="-34200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Рентгенографія грудної клітини в двох проекціях</a:t>
            </a:r>
            <a:endParaRPr lang="ru-RU" sz="2400" b="0" strike="noStrike" spc="-1">
              <a:latin typeface="Arial"/>
            </a:endParaRPr>
          </a:p>
          <a:p>
            <a:pPr marL="343080" indent="-34200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Пункція плевральної порожнини</a:t>
            </a:r>
            <a:endParaRPr lang="ru-RU" sz="2400" b="0" strike="noStrike" spc="-1">
              <a:latin typeface="Arial"/>
            </a:endParaRPr>
          </a:p>
          <a:p>
            <a:pPr marL="343080" indent="-34200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Торакоскопія</a:t>
            </a:r>
            <a:endParaRPr lang="ru-RU" sz="2400" b="0" strike="noStrike" spc="-1">
              <a:latin typeface="Arial"/>
            </a:endParaRPr>
          </a:p>
          <a:p>
            <a:pPr marL="343080" indent="-34200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756" name="CustomShape 3"/>
          <p:cNvSpPr/>
          <p:nvPr/>
        </p:nvSpPr>
        <p:spPr>
          <a:xfrm>
            <a:off x="357120" y="2571840"/>
            <a:ext cx="8357040" cy="3856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89500" lnSpcReduction="10000"/>
          </a:bodyPr>
          <a:lstStyle/>
          <a:p>
            <a:pPr marL="343080" indent="-342000" algn="just">
              <a:lnSpc>
                <a:spcPct val="90000"/>
              </a:lnSpc>
            </a:pPr>
            <a:r>
              <a:rPr lang="ru-RU" sz="2400" b="1" strike="noStrike" spc="-1">
                <a:solidFill>
                  <a:srgbClr val="FF0000"/>
                </a:solidFill>
                <a:latin typeface="Calibri"/>
                <a:ea typeface="DejaVu Sans"/>
              </a:rPr>
              <a:t>Принципи лікування травм грудної клітки:</a:t>
            </a:r>
            <a:endParaRPr lang="ru-RU" sz="2400" b="0" strike="noStrike" spc="-1">
              <a:latin typeface="Arial"/>
            </a:endParaRPr>
          </a:p>
          <a:p>
            <a:pPr marL="343080" indent="-342000" algn="just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ліквідація станів, що загрожують життю (асфіксія, асистолія)</a:t>
            </a:r>
            <a:endParaRPr lang="ru-RU" sz="2400" b="0" strike="noStrike" spc="-1">
              <a:latin typeface="Arial"/>
            </a:endParaRPr>
          </a:p>
          <a:p>
            <a:pPr marL="343080" indent="-342000" algn="just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знеболювання</a:t>
            </a:r>
            <a:endParaRPr lang="ru-RU" sz="2400" b="0" strike="noStrike" spc="-1">
              <a:latin typeface="Arial"/>
            </a:endParaRPr>
          </a:p>
          <a:p>
            <a:pPr marL="343080" indent="-342000" algn="just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протишокова терапія, інгаляція кисню</a:t>
            </a:r>
            <a:endParaRPr lang="ru-RU" sz="2400" b="0" strike="noStrike" spc="-1">
              <a:latin typeface="Arial"/>
            </a:endParaRPr>
          </a:p>
          <a:p>
            <a:pPr marL="343080" indent="-342000" algn="just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транспортування в напівсидячому положенні з відведеною в бік головою</a:t>
            </a:r>
            <a:endParaRPr lang="ru-RU" sz="2400" b="0" strike="noStrike" spc="-1">
              <a:latin typeface="Arial"/>
            </a:endParaRPr>
          </a:p>
          <a:p>
            <a:pPr marL="343080" indent="-342000" algn="just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плевральні пункції, дренування плевральної порожнини, бронхосанації</a:t>
            </a:r>
            <a:endParaRPr lang="ru-RU" sz="2400" b="0" strike="noStrike" spc="-1">
              <a:latin typeface="Arial"/>
            </a:endParaRPr>
          </a:p>
          <a:p>
            <a:pPr marL="343080" indent="-342000" algn="just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ШВЛ (при прогресуючої дихальної недостатності)</a:t>
            </a:r>
            <a:endParaRPr lang="ru-RU" sz="2400" b="0" strike="noStrike" spc="-1">
              <a:latin typeface="Arial"/>
            </a:endParaRPr>
          </a:p>
          <a:p>
            <a:pPr marL="343080" indent="-342000" algn="just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термінове оперативне лікування при продовженні кровотечі, тампонаді перикарда, </a:t>
            </a:r>
            <a:endParaRPr lang="ru-RU" sz="2400" b="0" strike="noStrike" spc="-1">
              <a:latin typeface="Arial"/>
            </a:endParaRPr>
          </a:p>
          <a:p>
            <a:pPr marL="343080" indent="-342000" algn="just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продовження виділення повітря по дренажу</a:t>
            </a:r>
            <a:endParaRPr lang="ru-RU" sz="2400" b="0" strike="noStrike" spc="-1">
              <a:latin typeface="Arial"/>
            </a:endParaRPr>
          </a:p>
          <a:p>
            <a:pPr marL="343080" indent="-342000" algn="just">
              <a:lnSpc>
                <a:spcPct val="90000"/>
              </a:lnSpc>
              <a:buClr>
                <a:srgbClr val="FF0000"/>
              </a:buClr>
              <a:buFont typeface="Arial"/>
              <a:buChar char="•"/>
            </a:pPr>
            <a:r>
              <a:rPr lang="ru-RU" sz="2400" b="1" strike="noStrike" spc="-1">
                <a:solidFill>
                  <a:srgbClr val="FF0000"/>
                </a:solidFill>
                <a:latin typeface="Calibri"/>
                <a:ea typeface="DejaVu Sans"/>
              </a:rPr>
              <a:t>Ускладнення травми грудної клітини: </a:t>
            </a:r>
            <a:r>
              <a:rPr lang="ru-RU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пневмонія, гнійний плеврит, емпієма плеври,  медіастиніт</a:t>
            </a:r>
            <a:endParaRPr lang="ru-RU" sz="2400" b="0" strike="noStrike" spc="-1">
              <a:latin typeface="Arial"/>
            </a:endParaRPr>
          </a:p>
          <a:p>
            <a:pPr algn="just">
              <a:lnSpc>
                <a:spcPct val="90000"/>
              </a:lnSpc>
            </a:pPr>
            <a:endParaRPr lang="ru-RU" sz="2400" b="0" strike="noStrike" spc="-1">
              <a:latin typeface="Arial"/>
            </a:endParaRPr>
          </a:p>
          <a:p>
            <a:pPr algn="just">
              <a:lnSpc>
                <a:spcPct val="90000"/>
              </a:lnSpc>
            </a:pPr>
            <a:endParaRPr lang="ru-RU" sz="2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Effect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Effect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Effect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Effect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" dur="500" fill="hold"/>
                                        <p:tgtEl>
                                          <p:spTgt spid="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Effect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2" dur="500" fill="hold"/>
                                        <p:tgtEl>
                                          <p:spTgt spid="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7" dur="500" fill="hold"/>
                                        <p:tgtEl>
                                          <p:spTgt spid="7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8" dur="500" fill="hold"/>
                                        <p:tgtEl>
                                          <p:spTgt spid="7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2" dur="500" fill="hold"/>
                                        <p:tgtEl>
                                          <p:spTgt spid="7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3" dur="500" fill="hold"/>
                                        <p:tgtEl>
                                          <p:spTgt spid="7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7" dur="500" fill="hold"/>
                                        <p:tgtEl>
                                          <p:spTgt spid="7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8" dur="500" fill="hold"/>
                                        <p:tgtEl>
                                          <p:spTgt spid="7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2" dur="500" fill="hold"/>
                                        <p:tgtEl>
                                          <p:spTgt spid="7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3" dur="500" fill="hold"/>
                                        <p:tgtEl>
                                          <p:spTgt spid="7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7" dur="500" fill="hold"/>
                                        <p:tgtEl>
                                          <p:spTgt spid="7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8" dur="500" fill="hold"/>
                                        <p:tgtEl>
                                          <p:spTgt spid="7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2" dur="500" fill="hold"/>
                                        <p:tgtEl>
                                          <p:spTgt spid="7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3" dur="500" fill="hold"/>
                                        <p:tgtEl>
                                          <p:spTgt spid="7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7" dur="500" fill="hold"/>
                                        <p:tgtEl>
                                          <p:spTgt spid="7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8" dur="500" fill="hold"/>
                                        <p:tgtEl>
                                          <p:spTgt spid="7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2" dur="500" fill="hold"/>
                                        <p:tgtEl>
                                          <p:spTgt spid="7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3" dur="500" fill="hold"/>
                                        <p:tgtEl>
                                          <p:spTgt spid="7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7" dur="500" fill="hold"/>
                                        <p:tgtEl>
                                          <p:spTgt spid="75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8" dur="500" fill="hold"/>
                                        <p:tgtEl>
                                          <p:spTgt spid="75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CustomShape 1"/>
          <p:cNvSpPr/>
          <p:nvPr/>
        </p:nvSpPr>
        <p:spPr>
          <a:xfrm>
            <a:off x="6480000" y="288000"/>
            <a:ext cx="2448000" cy="356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aphicFrame>
        <p:nvGraphicFramePr>
          <p:cNvPr id="614" name="Table 2"/>
          <p:cNvGraphicFramePr/>
          <p:nvPr/>
        </p:nvGraphicFramePr>
        <p:xfrm>
          <a:off x="473400" y="12240"/>
          <a:ext cx="5282280" cy="7009320"/>
        </p:xfrm>
        <a:graphic>
          <a:graphicData uri="http://schemas.openxmlformats.org/drawingml/2006/table">
            <a:tbl>
              <a:tblPr/>
              <a:tblGrid>
                <a:gridCol w="461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16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1932"/>
                          </a:solidFill>
                          <a:latin typeface="Arial Black"/>
                        </a:rPr>
                        <a:t>Функція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65880" marR="65880">
                    <a:lnL w="12240">
                      <a:solidFill>
                        <a:srgbClr val="EEECE1"/>
                      </a:solidFill>
                    </a:lnL>
                    <a:lnR w="12240">
                      <a:solidFill>
                        <a:srgbClr val="EEECE1"/>
                      </a:solidFill>
                    </a:lnR>
                    <a:lnT w="12240">
                      <a:solidFill>
                        <a:srgbClr val="EEECE1"/>
                      </a:solidFill>
                    </a:lnT>
                    <a:lnB w="12240">
                      <a:solidFill>
                        <a:srgbClr val="EEECE1"/>
                      </a:solidFill>
                    </a:lnB>
                    <a:solidFill>
                      <a:srgbClr val="EFFF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1932"/>
                          </a:solidFill>
                          <a:latin typeface="Arial Black"/>
                        </a:rPr>
                        <a:t>Бали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65880" marR="65880">
                    <a:lnL w="12240">
                      <a:solidFill>
                        <a:srgbClr val="EEECE1"/>
                      </a:solidFill>
                    </a:lnL>
                    <a:lnR w="12240">
                      <a:solidFill>
                        <a:srgbClr val="EEECE1"/>
                      </a:solidFill>
                    </a:lnR>
                    <a:lnT w="12240">
                      <a:solidFill>
                        <a:srgbClr val="EEECE1"/>
                      </a:solidFill>
                    </a:lnT>
                    <a:lnB w="12240">
                      <a:solidFill>
                        <a:srgbClr val="EEECE1"/>
                      </a:solidFill>
                    </a:lnB>
                    <a:solidFill>
                      <a:srgbClr val="EFFF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6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u="sng" strike="noStrike" spc="-1">
                          <a:solidFill>
                            <a:srgbClr val="001932"/>
                          </a:solidFill>
                          <a:uFillTx/>
                          <a:latin typeface="Arial Black"/>
                        </a:rPr>
                        <a:t>Відкриття очей: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65880" marR="65880">
                    <a:lnL w="12240">
                      <a:solidFill>
                        <a:srgbClr val="EEECE1"/>
                      </a:solidFill>
                    </a:lnL>
                    <a:lnR w="12240">
                      <a:solidFill>
                        <a:srgbClr val="EEECE1"/>
                      </a:solidFill>
                    </a:lnR>
                    <a:lnT w="12240">
                      <a:solidFill>
                        <a:srgbClr val="EEECE1"/>
                      </a:solidFill>
                    </a:lnT>
                    <a:lnB w="12240">
                      <a:solidFill>
                        <a:srgbClr val="EEECE1"/>
                      </a:solidFill>
                    </a:lnB>
                    <a:solidFill>
                      <a:srgbClr val="EFFF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1932"/>
                          </a:solidFill>
                          <a:latin typeface="Arial Black"/>
                        </a:rPr>
                        <a:t> 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65880" marR="65880">
                    <a:lnL w="12240">
                      <a:solidFill>
                        <a:srgbClr val="EEECE1"/>
                      </a:solidFill>
                    </a:lnL>
                    <a:lnR w="12240">
                      <a:solidFill>
                        <a:srgbClr val="EEECE1"/>
                      </a:solidFill>
                    </a:lnR>
                    <a:lnT w="12240">
                      <a:solidFill>
                        <a:srgbClr val="EEECE1"/>
                      </a:solidFill>
                    </a:lnT>
                    <a:lnB w="12240">
                      <a:solidFill>
                        <a:srgbClr val="EEECE1"/>
                      </a:solidFill>
                    </a:lnB>
                    <a:solidFill>
                      <a:srgbClr val="EFFF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164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1932"/>
                          </a:solidFill>
                          <a:latin typeface="Arial Black"/>
                        </a:rPr>
                        <a:t>Довільне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65880" marR="65880">
                    <a:lnL w="12240">
                      <a:solidFill>
                        <a:srgbClr val="EEECE1"/>
                      </a:solidFill>
                    </a:lnL>
                    <a:lnR w="12240">
                      <a:solidFill>
                        <a:srgbClr val="EEECE1"/>
                      </a:solidFill>
                    </a:lnR>
                    <a:lnT w="12240">
                      <a:solidFill>
                        <a:srgbClr val="EEECE1"/>
                      </a:solidFill>
                    </a:lnT>
                    <a:lnB w="12240">
                      <a:solidFill>
                        <a:srgbClr val="EEECE1"/>
                      </a:solidFill>
                    </a:lnB>
                    <a:solidFill>
                      <a:srgbClr val="EFFF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1932"/>
                          </a:solidFill>
                          <a:latin typeface="Arial Black"/>
                        </a:rPr>
                        <a:t>4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65880" marR="65880">
                    <a:lnL w="12240">
                      <a:solidFill>
                        <a:srgbClr val="EEECE1"/>
                      </a:solidFill>
                    </a:lnL>
                    <a:lnR w="12240">
                      <a:solidFill>
                        <a:srgbClr val="EEECE1"/>
                      </a:solidFill>
                    </a:lnR>
                    <a:lnT w="12240">
                      <a:solidFill>
                        <a:srgbClr val="EEECE1"/>
                      </a:solidFill>
                    </a:lnT>
                    <a:lnB w="12240">
                      <a:solidFill>
                        <a:srgbClr val="EEECE1"/>
                      </a:solidFill>
                    </a:lnB>
                    <a:solidFill>
                      <a:srgbClr val="EFFF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164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1932"/>
                          </a:solidFill>
                          <a:latin typeface="Arial Black"/>
                        </a:rPr>
                        <a:t>На звернення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65880" marR="65880">
                    <a:lnL w="12240">
                      <a:solidFill>
                        <a:srgbClr val="EEECE1"/>
                      </a:solidFill>
                    </a:lnL>
                    <a:lnR w="12240">
                      <a:solidFill>
                        <a:srgbClr val="EEECE1"/>
                      </a:solidFill>
                    </a:lnR>
                    <a:lnT w="12240">
                      <a:solidFill>
                        <a:srgbClr val="EEECE1"/>
                      </a:solidFill>
                    </a:lnT>
                    <a:lnB w="12240">
                      <a:solidFill>
                        <a:srgbClr val="EEECE1"/>
                      </a:solidFill>
                    </a:lnB>
                    <a:solidFill>
                      <a:srgbClr val="EFFF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1932"/>
                          </a:solidFill>
                          <a:latin typeface="Arial Black"/>
                        </a:rPr>
                        <a:t>3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65880" marR="65880">
                    <a:lnL w="12240">
                      <a:solidFill>
                        <a:srgbClr val="EEECE1"/>
                      </a:solidFill>
                    </a:lnL>
                    <a:lnR w="12240">
                      <a:solidFill>
                        <a:srgbClr val="EEECE1"/>
                      </a:solidFill>
                    </a:lnR>
                    <a:lnT w="12240">
                      <a:solidFill>
                        <a:srgbClr val="EEECE1"/>
                      </a:solidFill>
                    </a:lnT>
                    <a:lnB w="12240">
                      <a:solidFill>
                        <a:srgbClr val="EEECE1"/>
                      </a:solidFill>
                    </a:lnB>
                    <a:solidFill>
                      <a:srgbClr val="EFFF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64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1932"/>
                          </a:solidFill>
                          <a:latin typeface="Arial Black"/>
                        </a:rPr>
                        <a:t>На больовий подразник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65880" marR="65880">
                    <a:lnL w="12240">
                      <a:solidFill>
                        <a:srgbClr val="EEECE1"/>
                      </a:solidFill>
                    </a:lnL>
                    <a:lnR w="12240">
                      <a:solidFill>
                        <a:srgbClr val="EEECE1"/>
                      </a:solidFill>
                    </a:lnR>
                    <a:lnT w="12240">
                      <a:solidFill>
                        <a:srgbClr val="EEECE1"/>
                      </a:solidFill>
                    </a:lnT>
                    <a:lnB w="12240">
                      <a:solidFill>
                        <a:srgbClr val="EEECE1"/>
                      </a:solidFill>
                    </a:lnB>
                    <a:solidFill>
                      <a:srgbClr val="EFFF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1932"/>
                          </a:solidFill>
                          <a:latin typeface="Arial Black"/>
                        </a:rPr>
                        <a:t>2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65880" marR="65880">
                    <a:lnL w="12240">
                      <a:solidFill>
                        <a:srgbClr val="EEECE1"/>
                      </a:solidFill>
                    </a:lnL>
                    <a:lnR w="12240">
                      <a:solidFill>
                        <a:srgbClr val="EEECE1"/>
                      </a:solidFill>
                    </a:lnR>
                    <a:lnT w="12240">
                      <a:solidFill>
                        <a:srgbClr val="EEECE1"/>
                      </a:solidFill>
                    </a:lnT>
                    <a:lnB w="12240">
                      <a:solidFill>
                        <a:srgbClr val="EEECE1"/>
                      </a:solidFill>
                    </a:lnB>
                    <a:solidFill>
                      <a:srgbClr val="EFFF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164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1932"/>
                          </a:solidFill>
                          <a:latin typeface="Arial Black"/>
                        </a:rPr>
                        <a:t>Відсутнє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65880" marR="65880">
                    <a:lnL w="12240">
                      <a:solidFill>
                        <a:srgbClr val="EEECE1"/>
                      </a:solidFill>
                    </a:lnL>
                    <a:lnR w="12240">
                      <a:solidFill>
                        <a:srgbClr val="EEECE1"/>
                      </a:solidFill>
                    </a:lnR>
                    <a:lnT w="12240">
                      <a:solidFill>
                        <a:srgbClr val="EEECE1"/>
                      </a:solidFill>
                    </a:lnT>
                    <a:lnB w="12240">
                      <a:solidFill>
                        <a:srgbClr val="EEECE1"/>
                      </a:solidFill>
                    </a:lnB>
                    <a:solidFill>
                      <a:srgbClr val="EFFF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1932"/>
                          </a:solidFill>
                          <a:latin typeface="Arial Black"/>
                        </a:rPr>
                        <a:t>1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65880" marR="65880">
                    <a:lnL w="12240">
                      <a:solidFill>
                        <a:srgbClr val="EEECE1"/>
                      </a:solidFill>
                    </a:lnL>
                    <a:lnR w="12240">
                      <a:solidFill>
                        <a:srgbClr val="EEECE1"/>
                      </a:solidFill>
                    </a:lnR>
                    <a:lnT w="12240">
                      <a:solidFill>
                        <a:srgbClr val="EEECE1"/>
                      </a:solidFill>
                    </a:lnT>
                    <a:lnB w="12240">
                      <a:solidFill>
                        <a:srgbClr val="EEECE1"/>
                      </a:solidFill>
                    </a:lnB>
                    <a:solidFill>
                      <a:srgbClr val="EFFF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16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u="sng" strike="noStrike" spc="-1">
                          <a:solidFill>
                            <a:srgbClr val="001932"/>
                          </a:solidFill>
                          <a:uFillTx/>
                          <a:latin typeface="Arial Black"/>
                        </a:rPr>
                        <a:t>Словесна відповідь: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65880" marR="65880">
                    <a:lnL w="12240">
                      <a:solidFill>
                        <a:srgbClr val="EEECE1"/>
                      </a:solidFill>
                    </a:lnL>
                    <a:lnR w="12240">
                      <a:solidFill>
                        <a:srgbClr val="EEECE1"/>
                      </a:solidFill>
                    </a:lnR>
                    <a:lnT w="12240">
                      <a:solidFill>
                        <a:srgbClr val="EEECE1"/>
                      </a:solidFill>
                    </a:lnT>
                    <a:lnB w="12240">
                      <a:solidFill>
                        <a:srgbClr val="EEECE1"/>
                      </a:solidFill>
                    </a:lnB>
                    <a:solidFill>
                      <a:srgbClr val="EFFF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1932"/>
                          </a:solidFill>
                          <a:latin typeface="Arial Black"/>
                        </a:rPr>
                        <a:t> 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65880" marR="65880">
                    <a:lnL w="12240">
                      <a:solidFill>
                        <a:srgbClr val="EEECE1"/>
                      </a:solidFill>
                    </a:lnL>
                    <a:lnR w="12240">
                      <a:solidFill>
                        <a:srgbClr val="EEECE1"/>
                      </a:solidFill>
                    </a:lnR>
                    <a:lnT w="12240">
                      <a:solidFill>
                        <a:srgbClr val="EEECE1"/>
                      </a:solidFill>
                    </a:lnT>
                    <a:lnB w="12240">
                      <a:solidFill>
                        <a:srgbClr val="EEECE1"/>
                      </a:solidFill>
                    </a:lnB>
                    <a:solidFill>
                      <a:srgbClr val="EFFF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164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1932"/>
                          </a:solidFill>
                          <a:latin typeface="Arial Black"/>
                        </a:rPr>
                        <a:t>Повна орієнтованість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65880" marR="65880">
                    <a:lnL w="12240">
                      <a:solidFill>
                        <a:srgbClr val="EEECE1"/>
                      </a:solidFill>
                    </a:lnL>
                    <a:lnR w="12240">
                      <a:solidFill>
                        <a:srgbClr val="EEECE1"/>
                      </a:solidFill>
                    </a:lnR>
                    <a:lnT w="12240">
                      <a:solidFill>
                        <a:srgbClr val="EEECE1"/>
                      </a:solidFill>
                    </a:lnT>
                    <a:lnB w="12240">
                      <a:solidFill>
                        <a:srgbClr val="EEECE1"/>
                      </a:solidFill>
                    </a:lnB>
                    <a:solidFill>
                      <a:srgbClr val="EFFF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1932"/>
                          </a:solidFill>
                          <a:latin typeface="Arial Black"/>
                        </a:rPr>
                        <a:t>5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65880" marR="65880">
                    <a:lnL w="12240">
                      <a:solidFill>
                        <a:srgbClr val="EEECE1"/>
                      </a:solidFill>
                    </a:lnL>
                    <a:lnR w="12240">
                      <a:solidFill>
                        <a:srgbClr val="EEECE1"/>
                      </a:solidFill>
                    </a:lnR>
                    <a:lnT w="12240">
                      <a:solidFill>
                        <a:srgbClr val="EEECE1"/>
                      </a:solidFill>
                    </a:lnT>
                    <a:lnB w="12240">
                      <a:solidFill>
                        <a:srgbClr val="EEECE1"/>
                      </a:solidFill>
                    </a:lnB>
                    <a:solidFill>
                      <a:srgbClr val="EFFF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164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1932"/>
                          </a:solidFill>
                          <a:latin typeface="Arial Black"/>
                        </a:rPr>
                        <a:t>Сплутана мова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65880" marR="65880">
                    <a:lnL w="12240">
                      <a:solidFill>
                        <a:srgbClr val="EEECE1"/>
                      </a:solidFill>
                    </a:lnL>
                    <a:lnR w="12240">
                      <a:solidFill>
                        <a:srgbClr val="EEECE1"/>
                      </a:solidFill>
                    </a:lnR>
                    <a:lnT w="12240">
                      <a:solidFill>
                        <a:srgbClr val="EEECE1"/>
                      </a:solidFill>
                    </a:lnT>
                    <a:lnB w="12240">
                      <a:solidFill>
                        <a:srgbClr val="EEECE1"/>
                      </a:solidFill>
                    </a:lnB>
                    <a:solidFill>
                      <a:srgbClr val="EFFF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1932"/>
                          </a:solidFill>
                          <a:latin typeface="Arial Black"/>
                        </a:rPr>
                        <a:t>4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65880" marR="65880">
                    <a:lnL w="12240">
                      <a:solidFill>
                        <a:srgbClr val="EEECE1"/>
                      </a:solidFill>
                    </a:lnL>
                    <a:lnR w="12240">
                      <a:solidFill>
                        <a:srgbClr val="EEECE1"/>
                      </a:solidFill>
                    </a:lnR>
                    <a:lnT w="12240">
                      <a:solidFill>
                        <a:srgbClr val="EEECE1"/>
                      </a:solidFill>
                    </a:lnT>
                    <a:lnB w="12240">
                      <a:solidFill>
                        <a:srgbClr val="EEECE1"/>
                      </a:solidFill>
                    </a:lnB>
                    <a:solidFill>
                      <a:srgbClr val="EFFF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164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1932"/>
                          </a:solidFill>
                          <a:latin typeface="Arial Black"/>
                        </a:rPr>
                        <a:t>Незрозумілі слова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65880" marR="65880">
                    <a:lnL w="12240">
                      <a:solidFill>
                        <a:srgbClr val="EEECE1"/>
                      </a:solidFill>
                    </a:lnL>
                    <a:lnR w="12240">
                      <a:solidFill>
                        <a:srgbClr val="EEECE1"/>
                      </a:solidFill>
                    </a:lnR>
                    <a:lnT w="12240">
                      <a:solidFill>
                        <a:srgbClr val="EEECE1"/>
                      </a:solidFill>
                    </a:lnT>
                    <a:lnB w="12240">
                      <a:solidFill>
                        <a:srgbClr val="EEECE1"/>
                      </a:solidFill>
                    </a:lnB>
                    <a:solidFill>
                      <a:srgbClr val="EFFF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1932"/>
                          </a:solidFill>
                          <a:latin typeface="Arial Black"/>
                        </a:rPr>
                        <a:t>3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65880" marR="65880">
                    <a:lnL w="12240">
                      <a:solidFill>
                        <a:srgbClr val="EEECE1"/>
                      </a:solidFill>
                    </a:lnL>
                    <a:lnR w="12240">
                      <a:solidFill>
                        <a:srgbClr val="EEECE1"/>
                      </a:solidFill>
                    </a:lnR>
                    <a:lnT w="12240">
                      <a:solidFill>
                        <a:srgbClr val="EEECE1"/>
                      </a:solidFill>
                    </a:lnT>
                    <a:lnB w="12240">
                      <a:solidFill>
                        <a:srgbClr val="EEECE1"/>
                      </a:solidFill>
                    </a:lnB>
                    <a:solidFill>
                      <a:srgbClr val="EFFF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164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1932"/>
                          </a:solidFill>
                          <a:latin typeface="Arial Black"/>
                        </a:rPr>
                        <a:t>Нерозбірливі звуки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65880" marR="65880">
                    <a:lnL w="12240">
                      <a:solidFill>
                        <a:srgbClr val="EEECE1"/>
                      </a:solidFill>
                    </a:lnL>
                    <a:lnR w="12240">
                      <a:solidFill>
                        <a:srgbClr val="EEECE1"/>
                      </a:solidFill>
                    </a:lnR>
                    <a:lnT w="12240">
                      <a:solidFill>
                        <a:srgbClr val="EEECE1"/>
                      </a:solidFill>
                    </a:lnT>
                    <a:lnB w="12240">
                      <a:solidFill>
                        <a:srgbClr val="EEECE1"/>
                      </a:solidFill>
                    </a:lnB>
                    <a:solidFill>
                      <a:srgbClr val="EFFF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1932"/>
                          </a:solidFill>
                          <a:latin typeface="Arial Black"/>
                        </a:rPr>
                        <a:t>2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65880" marR="65880">
                    <a:lnL w="12240">
                      <a:solidFill>
                        <a:srgbClr val="EEECE1"/>
                      </a:solidFill>
                    </a:lnL>
                    <a:lnR w="12240">
                      <a:solidFill>
                        <a:srgbClr val="EEECE1"/>
                      </a:solidFill>
                    </a:lnR>
                    <a:lnT w="12240">
                      <a:solidFill>
                        <a:srgbClr val="EEECE1"/>
                      </a:solidFill>
                    </a:lnT>
                    <a:lnB w="12240">
                      <a:solidFill>
                        <a:srgbClr val="EEECE1"/>
                      </a:solidFill>
                    </a:lnB>
                    <a:solidFill>
                      <a:srgbClr val="EFFF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164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1932"/>
                          </a:solidFill>
                          <a:latin typeface="Arial Black"/>
                        </a:rPr>
                        <a:t>Мова відсутня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65880" marR="65880">
                    <a:lnL w="12240">
                      <a:solidFill>
                        <a:srgbClr val="EEECE1"/>
                      </a:solidFill>
                    </a:lnL>
                    <a:lnR w="12240">
                      <a:solidFill>
                        <a:srgbClr val="EEECE1"/>
                      </a:solidFill>
                    </a:lnR>
                    <a:lnT w="12240">
                      <a:solidFill>
                        <a:srgbClr val="EEECE1"/>
                      </a:solidFill>
                    </a:lnT>
                    <a:lnB w="12240">
                      <a:solidFill>
                        <a:srgbClr val="EEECE1"/>
                      </a:solidFill>
                    </a:lnB>
                    <a:solidFill>
                      <a:srgbClr val="EFFF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1932"/>
                          </a:solidFill>
                          <a:latin typeface="Arial Black"/>
                        </a:rPr>
                        <a:t>1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65880" marR="65880">
                    <a:lnL w="12240">
                      <a:solidFill>
                        <a:srgbClr val="EEECE1"/>
                      </a:solidFill>
                    </a:lnL>
                    <a:lnR w="12240">
                      <a:solidFill>
                        <a:srgbClr val="EEECE1"/>
                      </a:solidFill>
                    </a:lnR>
                    <a:lnT w="12240">
                      <a:solidFill>
                        <a:srgbClr val="EEECE1"/>
                      </a:solidFill>
                    </a:lnT>
                    <a:lnB w="12240">
                      <a:solidFill>
                        <a:srgbClr val="EEECE1"/>
                      </a:solidFill>
                    </a:lnB>
                    <a:solidFill>
                      <a:srgbClr val="EFFF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16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u="sng" strike="noStrike" spc="-1">
                          <a:solidFill>
                            <a:srgbClr val="001932"/>
                          </a:solidFill>
                          <a:uFillTx/>
                          <a:latin typeface="Arial Black"/>
                        </a:rPr>
                        <a:t>Рухові реакції: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65880" marR="65880">
                    <a:lnL w="12240">
                      <a:solidFill>
                        <a:srgbClr val="EEECE1"/>
                      </a:solidFill>
                    </a:lnL>
                    <a:lnR w="12240">
                      <a:solidFill>
                        <a:srgbClr val="EEECE1"/>
                      </a:solidFill>
                    </a:lnR>
                    <a:lnT w="12240">
                      <a:solidFill>
                        <a:srgbClr val="EEECE1"/>
                      </a:solidFill>
                    </a:lnT>
                    <a:lnB w="12240">
                      <a:solidFill>
                        <a:srgbClr val="EEECE1"/>
                      </a:solidFill>
                    </a:lnB>
                    <a:solidFill>
                      <a:srgbClr val="EFFF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1932"/>
                          </a:solidFill>
                          <a:latin typeface="Arial Black"/>
                        </a:rPr>
                        <a:t> 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65880" marR="65880">
                    <a:lnL w="12240">
                      <a:solidFill>
                        <a:srgbClr val="EEECE1"/>
                      </a:solidFill>
                    </a:lnL>
                    <a:lnR w="12240">
                      <a:solidFill>
                        <a:srgbClr val="EEECE1"/>
                      </a:solidFill>
                    </a:lnR>
                    <a:lnT w="12240">
                      <a:solidFill>
                        <a:srgbClr val="EEECE1"/>
                      </a:solidFill>
                    </a:lnT>
                    <a:lnB w="12240">
                      <a:solidFill>
                        <a:srgbClr val="EEECE1"/>
                      </a:solidFill>
                    </a:lnB>
                    <a:solidFill>
                      <a:srgbClr val="EFFF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4164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1932"/>
                          </a:solidFill>
                          <a:latin typeface="Arial Black"/>
                        </a:rPr>
                        <a:t>Виконує команди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65880" marR="65880">
                    <a:lnL w="12240">
                      <a:solidFill>
                        <a:srgbClr val="EEECE1"/>
                      </a:solidFill>
                    </a:lnL>
                    <a:lnR w="12240">
                      <a:solidFill>
                        <a:srgbClr val="EEECE1"/>
                      </a:solidFill>
                    </a:lnR>
                    <a:lnT w="12240">
                      <a:solidFill>
                        <a:srgbClr val="EEECE1"/>
                      </a:solidFill>
                    </a:lnT>
                    <a:lnB w="12240">
                      <a:solidFill>
                        <a:srgbClr val="EEECE1"/>
                      </a:solidFill>
                    </a:lnB>
                    <a:solidFill>
                      <a:srgbClr val="EFFF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1932"/>
                          </a:solidFill>
                          <a:latin typeface="Arial Black"/>
                        </a:rPr>
                        <a:t>6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65880" marR="65880">
                    <a:lnL w="12240">
                      <a:solidFill>
                        <a:srgbClr val="EEECE1"/>
                      </a:solidFill>
                    </a:lnL>
                    <a:lnR w="12240">
                      <a:solidFill>
                        <a:srgbClr val="EEECE1"/>
                      </a:solidFill>
                    </a:lnR>
                    <a:lnT w="12240">
                      <a:solidFill>
                        <a:srgbClr val="EEECE1"/>
                      </a:solidFill>
                    </a:lnT>
                    <a:lnB w="12240">
                      <a:solidFill>
                        <a:srgbClr val="EEECE1"/>
                      </a:solidFill>
                    </a:lnB>
                    <a:solidFill>
                      <a:srgbClr val="EFFF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4164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1932"/>
                          </a:solidFill>
                          <a:latin typeface="Arial Black"/>
                        </a:rPr>
                        <a:t>Спрямовані на больовий подразник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65880" marR="65880">
                    <a:lnL w="12240">
                      <a:solidFill>
                        <a:srgbClr val="EEECE1"/>
                      </a:solidFill>
                    </a:lnL>
                    <a:lnR w="12240">
                      <a:solidFill>
                        <a:srgbClr val="EEECE1"/>
                      </a:solidFill>
                    </a:lnR>
                    <a:lnT w="12240">
                      <a:solidFill>
                        <a:srgbClr val="EEECE1"/>
                      </a:solidFill>
                    </a:lnT>
                    <a:lnB w="12240">
                      <a:solidFill>
                        <a:srgbClr val="EEECE1"/>
                      </a:solidFill>
                    </a:lnB>
                    <a:solidFill>
                      <a:srgbClr val="EFFF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1932"/>
                          </a:solidFill>
                          <a:latin typeface="Arial Black"/>
                        </a:rPr>
                        <a:t>5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65880" marR="65880">
                    <a:lnL w="12240">
                      <a:solidFill>
                        <a:srgbClr val="EEECE1"/>
                      </a:solidFill>
                    </a:lnL>
                    <a:lnR w="12240">
                      <a:solidFill>
                        <a:srgbClr val="EEECE1"/>
                      </a:solidFill>
                    </a:lnR>
                    <a:lnT w="12240">
                      <a:solidFill>
                        <a:srgbClr val="EEECE1"/>
                      </a:solidFill>
                    </a:lnT>
                    <a:lnB w="12240">
                      <a:solidFill>
                        <a:srgbClr val="EEECE1"/>
                      </a:solidFill>
                    </a:lnB>
                    <a:solidFill>
                      <a:srgbClr val="EFFF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4164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1932"/>
                          </a:solidFill>
                          <a:latin typeface="Arial Black"/>
                        </a:rPr>
                        <a:t>Неспрямовані на больовий подразник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65880" marR="65880">
                    <a:lnL w="12240">
                      <a:solidFill>
                        <a:srgbClr val="EEECE1"/>
                      </a:solidFill>
                    </a:lnL>
                    <a:lnR w="12240">
                      <a:solidFill>
                        <a:srgbClr val="EEECE1"/>
                      </a:solidFill>
                    </a:lnR>
                    <a:lnT w="12240">
                      <a:solidFill>
                        <a:srgbClr val="EEECE1"/>
                      </a:solidFill>
                    </a:lnT>
                    <a:lnB w="12240">
                      <a:solidFill>
                        <a:srgbClr val="EEECE1"/>
                      </a:solidFill>
                    </a:lnB>
                    <a:solidFill>
                      <a:srgbClr val="EFFF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1932"/>
                          </a:solidFill>
                          <a:latin typeface="Arial Black"/>
                        </a:rPr>
                        <a:t>4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65880" marR="65880">
                    <a:lnL w="12240">
                      <a:solidFill>
                        <a:srgbClr val="EEECE1"/>
                      </a:solidFill>
                    </a:lnL>
                    <a:lnR w="12240">
                      <a:solidFill>
                        <a:srgbClr val="EEECE1"/>
                      </a:solidFill>
                    </a:lnR>
                    <a:lnT w="12240">
                      <a:solidFill>
                        <a:srgbClr val="EEECE1"/>
                      </a:solidFill>
                    </a:lnT>
                    <a:lnB w="12240">
                      <a:solidFill>
                        <a:srgbClr val="EEECE1"/>
                      </a:solidFill>
                    </a:lnB>
                    <a:solidFill>
                      <a:srgbClr val="EFFF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4164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1932"/>
                          </a:solidFill>
                          <a:latin typeface="Arial Black"/>
                        </a:rPr>
                        <a:t>Тонічне згинання на больовий подрзник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65880" marR="65880">
                    <a:lnL w="12240">
                      <a:solidFill>
                        <a:srgbClr val="EEECE1"/>
                      </a:solidFill>
                    </a:lnL>
                    <a:lnR w="12240">
                      <a:solidFill>
                        <a:srgbClr val="EEECE1"/>
                      </a:solidFill>
                    </a:lnR>
                    <a:lnT w="12240">
                      <a:solidFill>
                        <a:srgbClr val="EEECE1"/>
                      </a:solidFill>
                    </a:lnT>
                    <a:lnB w="12240">
                      <a:solidFill>
                        <a:srgbClr val="EEECE1"/>
                      </a:solidFill>
                    </a:lnB>
                    <a:solidFill>
                      <a:srgbClr val="EFFF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1932"/>
                          </a:solidFill>
                          <a:latin typeface="Arial Black"/>
                        </a:rPr>
                        <a:t>3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65880" marR="65880">
                    <a:lnL w="12240">
                      <a:solidFill>
                        <a:srgbClr val="EEECE1"/>
                      </a:solidFill>
                    </a:lnL>
                    <a:lnR w="12240">
                      <a:solidFill>
                        <a:srgbClr val="EEECE1"/>
                      </a:solidFill>
                    </a:lnR>
                    <a:lnT w="12240">
                      <a:solidFill>
                        <a:srgbClr val="EEECE1"/>
                      </a:solidFill>
                    </a:lnT>
                    <a:lnB w="12240">
                      <a:solidFill>
                        <a:srgbClr val="EEECE1"/>
                      </a:solidFill>
                    </a:lnB>
                    <a:solidFill>
                      <a:srgbClr val="EFFF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4164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1932"/>
                          </a:solidFill>
                          <a:latin typeface="Arial Black"/>
                        </a:rPr>
                        <a:t>Тонічне розгинання на больовий подразник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65880" marR="65880">
                    <a:lnL w="12240">
                      <a:solidFill>
                        <a:srgbClr val="EEECE1"/>
                      </a:solidFill>
                    </a:lnL>
                    <a:lnR w="12240">
                      <a:solidFill>
                        <a:srgbClr val="EEECE1"/>
                      </a:solidFill>
                    </a:lnR>
                    <a:lnT w="12240">
                      <a:solidFill>
                        <a:srgbClr val="EEECE1"/>
                      </a:solidFill>
                    </a:lnT>
                    <a:lnB w="12240">
                      <a:solidFill>
                        <a:srgbClr val="EEECE1"/>
                      </a:solidFill>
                    </a:lnB>
                    <a:solidFill>
                      <a:srgbClr val="EFFF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1932"/>
                          </a:solidFill>
                          <a:latin typeface="Arial Black"/>
                        </a:rPr>
                        <a:t>2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65880" marR="65880">
                    <a:lnL w="12240">
                      <a:solidFill>
                        <a:srgbClr val="EEECE1"/>
                      </a:solidFill>
                    </a:lnL>
                    <a:lnR w="12240">
                      <a:solidFill>
                        <a:srgbClr val="EEECE1"/>
                      </a:solidFill>
                    </a:lnR>
                    <a:lnT w="12240">
                      <a:solidFill>
                        <a:srgbClr val="EEECE1"/>
                      </a:solidFill>
                    </a:lnT>
                    <a:lnB w="12240">
                      <a:solidFill>
                        <a:srgbClr val="EEECE1"/>
                      </a:solidFill>
                    </a:lnB>
                    <a:solidFill>
                      <a:srgbClr val="EFFF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4164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1932"/>
                          </a:solidFill>
                          <a:latin typeface="Arial Black"/>
                        </a:rPr>
                        <a:t>Відсутні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65880" marR="65880">
                    <a:lnL w="12240">
                      <a:solidFill>
                        <a:srgbClr val="EEECE1"/>
                      </a:solidFill>
                    </a:lnL>
                    <a:lnR w="12240">
                      <a:solidFill>
                        <a:srgbClr val="EEECE1"/>
                      </a:solidFill>
                    </a:lnR>
                    <a:lnT w="12240">
                      <a:solidFill>
                        <a:srgbClr val="EEECE1"/>
                      </a:solidFill>
                    </a:lnT>
                    <a:lnB w="12240">
                      <a:solidFill>
                        <a:srgbClr val="EEECE1"/>
                      </a:solidFill>
                    </a:lnB>
                    <a:solidFill>
                      <a:srgbClr val="EFFF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1932"/>
                          </a:solidFill>
                          <a:latin typeface="Arial Black"/>
                        </a:rPr>
                        <a:t>1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65880" marR="65880">
                    <a:lnL w="12240">
                      <a:solidFill>
                        <a:srgbClr val="EEECE1"/>
                      </a:solidFill>
                    </a:lnL>
                    <a:lnR w="12240">
                      <a:solidFill>
                        <a:srgbClr val="EEECE1"/>
                      </a:solidFill>
                    </a:lnR>
                    <a:lnT w="12240">
                      <a:solidFill>
                        <a:srgbClr val="EEECE1"/>
                      </a:solidFill>
                    </a:lnT>
                    <a:lnB w="12240">
                      <a:solidFill>
                        <a:srgbClr val="EEECE1"/>
                      </a:solidFill>
                    </a:lnB>
                    <a:solidFill>
                      <a:srgbClr val="EFFF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4164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1932"/>
                          </a:solidFill>
                          <a:latin typeface="Arial Black"/>
                        </a:rPr>
                        <a:t>ВСЬОГО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65880" marR="65880">
                    <a:lnL w="12240">
                      <a:solidFill>
                        <a:srgbClr val="EEECE1"/>
                      </a:solidFill>
                    </a:lnL>
                    <a:lnR w="12240">
                      <a:solidFill>
                        <a:srgbClr val="EEECE1"/>
                      </a:solidFill>
                    </a:lnR>
                    <a:lnT w="12240">
                      <a:solidFill>
                        <a:srgbClr val="EEECE1"/>
                      </a:solidFill>
                    </a:lnT>
                    <a:lnB w="12240">
                      <a:solidFill>
                        <a:srgbClr val="EEECE1"/>
                      </a:solidFill>
                    </a:lnB>
                    <a:solidFill>
                      <a:srgbClr val="EFFF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1932"/>
                          </a:solidFill>
                          <a:latin typeface="Arial Black"/>
                        </a:rPr>
                        <a:t>3-15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65880" marR="65880">
                    <a:lnL w="12240">
                      <a:solidFill>
                        <a:srgbClr val="EEECE1"/>
                      </a:solidFill>
                    </a:lnL>
                    <a:lnR w="12240">
                      <a:solidFill>
                        <a:srgbClr val="EEECE1"/>
                      </a:solidFill>
                    </a:lnR>
                    <a:lnT w="12240">
                      <a:solidFill>
                        <a:srgbClr val="EEECE1"/>
                      </a:solidFill>
                    </a:lnT>
                    <a:lnB w="12240">
                      <a:solidFill>
                        <a:srgbClr val="EEECE1"/>
                      </a:solidFill>
                    </a:lnB>
                    <a:solidFill>
                      <a:srgbClr val="EFFF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615" name="CustomShape 3"/>
          <p:cNvSpPr/>
          <p:nvPr/>
        </p:nvSpPr>
        <p:spPr>
          <a:xfrm>
            <a:off x="5904000" y="3119400"/>
            <a:ext cx="2520000" cy="2280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>
                <a:solidFill>
                  <a:srgbClr val="1F497D"/>
                </a:solidFill>
                <a:latin typeface="Calibri"/>
                <a:ea typeface="DejaVu Sans"/>
              </a:rPr>
              <a:t>Прогноз:</a:t>
            </a:r>
            <a:r>
              <a:t/>
            </a:r>
            <a:br/>
            <a:r>
              <a:rPr lang="ru-RU" sz="1600" b="1" strike="noStrike" spc="-1">
                <a:solidFill>
                  <a:srgbClr val="FF0000"/>
                </a:solidFill>
                <a:latin typeface="Calibri"/>
                <a:ea typeface="DejaVu Sans"/>
              </a:rPr>
              <a:t>8 балів і більше </a:t>
            </a:r>
            <a:r>
              <a:rPr lang="ru-RU" sz="1600" b="1" strike="noStrike" spc="-1">
                <a:solidFill>
                  <a:srgbClr val="1F497D"/>
                </a:solidFill>
                <a:latin typeface="Calibri"/>
                <a:ea typeface="DejaVu Sans"/>
              </a:rPr>
              <a:t>- хороші шанси на поліпшення</a:t>
            </a:r>
            <a:r>
              <a:t/>
            </a:r>
            <a:br/>
            <a:r>
              <a:rPr lang="ru-RU" sz="1600" b="1" strike="noStrike" spc="-1">
                <a:solidFill>
                  <a:srgbClr val="FF0000"/>
                </a:solidFill>
                <a:latin typeface="Calibri"/>
                <a:ea typeface="DejaVu Sans"/>
              </a:rPr>
              <a:t>5-8 балів </a:t>
            </a:r>
            <a:r>
              <a:rPr lang="ru-RU" sz="1600" b="1" strike="noStrike" spc="-1">
                <a:solidFill>
                  <a:srgbClr val="1F497D"/>
                </a:solidFill>
                <a:latin typeface="Calibri"/>
                <a:ea typeface="DejaVu Sans"/>
              </a:rPr>
              <a:t>- ситуація, що загрожує життю</a:t>
            </a:r>
            <a:r>
              <a:t/>
            </a:r>
            <a:br/>
            <a:r>
              <a:rPr lang="ru-RU" sz="1600" b="1" strike="noStrike" spc="-1">
                <a:solidFill>
                  <a:srgbClr val="FF0000"/>
                </a:solidFill>
                <a:latin typeface="Calibri"/>
                <a:ea typeface="DejaVu Sans"/>
              </a:rPr>
              <a:t>3-5 балів </a:t>
            </a:r>
            <a:r>
              <a:rPr lang="ru-RU" sz="1600" b="1" strike="noStrike" spc="-1">
                <a:solidFill>
                  <a:srgbClr val="1F497D"/>
                </a:solidFill>
                <a:latin typeface="Calibri"/>
                <a:ea typeface="DejaVu Sans"/>
              </a:rPr>
              <a:t>- потенційно летальний результат, особливо при виявленні фіксовані зіниць</a:t>
            </a:r>
            <a:r>
              <a:rPr lang="ru-RU" sz="1600" b="0" strike="noStrike" spc="-1">
                <a:solidFill>
                  <a:srgbClr val="1F497D"/>
                </a:solidFill>
                <a:latin typeface="Calibri"/>
                <a:ea typeface="DejaVu Sans"/>
              </a:rPr>
              <a:t>.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616" name="TextShape 4"/>
          <p:cNvSpPr txBox="1"/>
          <p:nvPr/>
        </p:nvSpPr>
        <p:spPr>
          <a:xfrm>
            <a:off x="6070680" y="432000"/>
            <a:ext cx="2281320" cy="222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spAutoFit/>
          </a:bodyPr>
          <a:lstStyle/>
          <a:p>
            <a:r>
              <a:rPr lang="ru-RU" sz="2800" b="1" strike="noStrike" spc="-1">
                <a:solidFill>
                  <a:srgbClr val="FF0000"/>
                </a:solidFill>
                <a:latin typeface="Calibri"/>
                <a:ea typeface="DejaVu Sans"/>
              </a:rPr>
              <a:t>Оцінка ступеня пригнічення свідомості за шкалою Глазго </a:t>
            </a:r>
            <a:endParaRPr lang="ru-RU" sz="2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CustomShape 1"/>
          <p:cNvSpPr/>
          <p:nvPr/>
        </p:nvSpPr>
        <p:spPr>
          <a:xfrm>
            <a:off x="1143000" y="1981080"/>
            <a:ext cx="3656520" cy="913320"/>
          </a:xfrm>
          <a:prstGeom prst="rect">
            <a:avLst/>
          </a:prstGeom>
          <a:solidFill>
            <a:srgbClr val="FFFF0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1F24E1"/>
                </a:solidFill>
                <a:latin typeface="Tahoma"/>
                <a:ea typeface="DejaVu Sans"/>
              </a:rPr>
              <a:t>Без пошкодження</a:t>
            </a:r>
            <a:endParaRPr lang="ru-R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1F24E1"/>
                </a:solidFill>
                <a:latin typeface="Tahoma"/>
                <a:ea typeface="DejaVu Sans"/>
              </a:rPr>
              <a:t>органів черевної</a:t>
            </a:r>
            <a:endParaRPr lang="ru-R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1F24E1"/>
                </a:solidFill>
                <a:latin typeface="Tahoma"/>
                <a:ea typeface="DejaVu Sans"/>
              </a:rPr>
              <a:t>порожнини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758" name="CustomShape 2"/>
          <p:cNvSpPr/>
          <p:nvPr/>
        </p:nvSpPr>
        <p:spPr>
          <a:xfrm>
            <a:off x="5072040" y="1981080"/>
            <a:ext cx="3886560" cy="913320"/>
          </a:xfrm>
          <a:prstGeom prst="rect">
            <a:avLst/>
          </a:prstGeom>
          <a:solidFill>
            <a:srgbClr val="FFFF0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1F24E1"/>
                </a:solidFill>
                <a:latin typeface="Tahoma"/>
                <a:ea typeface="DejaVu Sans"/>
              </a:rPr>
              <a:t>З пошкодженням</a:t>
            </a:r>
            <a:endParaRPr lang="ru-R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1F24E1"/>
                </a:solidFill>
                <a:latin typeface="Tahoma"/>
                <a:ea typeface="DejaVu Sans"/>
              </a:rPr>
              <a:t>органів черевної</a:t>
            </a:r>
            <a:endParaRPr lang="ru-R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1F24E1"/>
                </a:solidFill>
                <a:latin typeface="Tahoma"/>
                <a:ea typeface="DejaVu Sans"/>
              </a:rPr>
              <a:t>порожнини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759" name="CustomShape 3"/>
          <p:cNvSpPr/>
          <p:nvPr/>
        </p:nvSpPr>
        <p:spPr>
          <a:xfrm>
            <a:off x="6316560" y="3544020"/>
            <a:ext cx="2642040" cy="837000"/>
          </a:xfrm>
          <a:prstGeom prst="rect">
            <a:avLst/>
          </a:prstGeom>
          <a:solidFill>
            <a:srgbClr val="FFFF0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 err="1">
                <a:solidFill>
                  <a:srgbClr val="1F24E1"/>
                </a:solidFill>
                <a:latin typeface="Tahoma"/>
                <a:ea typeface="DejaVu Sans"/>
              </a:rPr>
              <a:t>Пошкодження</a:t>
            </a:r>
            <a:r>
              <a:rPr lang="ru-RU" sz="2000" b="1" strike="noStrike" spc="-1" dirty="0">
                <a:solidFill>
                  <a:srgbClr val="1F24E1"/>
                </a:solidFill>
                <a:latin typeface="Tahoma"/>
                <a:ea typeface="DejaVu Sans"/>
              </a:rPr>
              <a:t> </a:t>
            </a:r>
            <a:endParaRPr lang="ru-RU" sz="2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 dirty="0" err="1">
                <a:solidFill>
                  <a:srgbClr val="1F24E1"/>
                </a:solidFill>
                <a:latin typeface="Tahoma"/>
                <a:ea typeface="DejaVu Sans"/>
              </a:rPr>
              <a:t>порожнистих</a:t>
            </a:r>
            <a:r>
              <a:rPr lang="ru-RU" sz="2000" b="1" strike="noStrike" spc="-1" dirty="0">
                <a:solidFill>
                  <a:srgbClr val="1F24E1"/>
                </a:solidFill>
                <a:latin typeface="Tahoma"/>
                <a:ea typeface="DejaVu Sans"/>
              </a:rPr>
              <a:t> </a:t>
            </a:r>
            <a:endParaRPr lang="ru-RU" sz="2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 dirty="0" err="1">
                <a:solidFill>
                  <a:srgbClr val="1F24E1"/>
                </a:solidFill>
                <a:latin typeface="Tahoma"/>
                <a:ea typeface="DejaVu Sans"/>
              </a:rPr>
              <a:t>органів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760" name="CustomShape 4"/>
          <p:cNvSpPr/>
          <p:nvPr/>
        </p:nvSpPr>
        <p:spPr>
          <a:xfrm>
            <a:off x="1763640" y="214200"/>
            <a:ext cx="6910920" cy="784800"/>
          </a:xfrm>
          <a:prstGeom prst="rect">
            <a:avLst/>
          </a:prstGeom>
          <a:solidFill>
            <a:srgbClr val="FFFF0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trike="noStrike" spc="-1" dirty="0" err="1">
                <a:solidFill>
                  <a:srgbClr val="1F24E1"/>
                </a:solidFill>
                <a:latin typeface="Tahoma"/>
                <a:ea typeface="DejaVu Sans"/>
              </a:rPr>
              <a:t>Закрита</a:t>
            </a:r>
            <a:r>
              <a:rPr lang="ru-RU" sz="3200" b="1" strike="noStrike" spc="-1" dirty="0">
                <a:solidFill>
                  <a:srgbClr val="1F24E1"/>
                </a:solidFill>
                <a:latin typeface="Tahoma"/>
                <a:ea typeface="DejaVu Sans"/>
              </a:rPr>
              <a:t> травма живота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761" name="CustomShape 5"/>
          <p:cNvSpPr/>
          <p:nvPr/>
        </p:nvSpPr>
        <p:spPr>
          <a:xfrm>
            <a:off x="2643120" y="3581280"/>
            <a:ext cx="3308760" cy="837000"/>
          </a:xfrm>
          <a:prstGeom prst="rect">
            <a:avLst/>
          </a:prstGeom>
          <a:solidFill>
            <a:srgbClr val="FFFF0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1F24E1"/>
                </a:solidFill>
                <a:latin typeface="Tahoma"/>
                <a:ea typeface="DejaVu Sans"/>
              </a:rPr>
              <a:t>Пошкодження </a:t>
            </a:r>
            <a:endParaRPr lang="ru-R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1F24E1"/>
                </a:solidFill>
                <a:latin typeface="Tahoma"/>
                <a:ea typeface="DejaVu Sans"/>
              </a:rPr>
              <a:t>паренхіматозних </a:t>
            </a:r>
            <a:endParaRPr lang="ru-R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1F24E1"/>
                </a:solidFill>
                <a:latin typeface="Tahoma"/>
                <a:ea typeface="DejaVu Sans"/>
              </a:rPr>
              <a:t>органів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762" name="CustomShape 6"/>
          <p:cNvSpPr/>
          <p:nvPr/>
        </p:nvSpPr>
        <p:spPr>
          <a:xfrm>
            <a:off x="2643120" y="4800600"/>
            <a:ext cx="3299400" cy="627480"/>
          </a:xfrm>
          <a:prstGeom prst="rect">
            <a:avLst/>
          </a:prstGeom>
          <a:solidFill>
            <a:srgbClr val="FFFF0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1F24E1"/>
                </a:solidFill>
                <a:latin typeface="Tahoma"/>
                <a:ea typeface="DejaVu Sans"/>
              </a:rPr>
              <a:t>Внутрішньочеревна </a:t>
            </a:r>
            <a:endParaRPr lang="ru-R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1F24E1"/>
                </a:solidFill>
                <a:latin typeface="Tahoma"/>
                <a:ea typeface="DejaVu Sans"/>
              </a:rPr>
              <a:t>кровотеча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763" name="CustomShape 7"/>
          <p:cNvSpPr/>
          <p:nvPr/>
        </p:nvSpPr>
        <p:spPr>
          <a:xfrm>
            <a:off x="6387840" y="4809965"/>
            <a:ext cx="2570760" cy="627480"/>
          </a:xfrm>
          <a:prstGeom prst="rect">
            <a:avLst/>
          </a:prstGeom>
          <a:solidFill>
            <a:srgbClr val="FFFF0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1F24E1"/>
                </a:solidFill>
                <a:latin typeface="Tahoma"/>
                <a:ea typeface="DejaVu Sans"/>
              </a:rPr>
              <a:t>Перитоніт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764" name="CustomShape 8"/>
          <p:cNvSpPr/>
          <p:nvPr/>
        </p:nvSpPr>
        <p:spPr>
          <a:xfrm>
            <a:off x="2714760" y="5791320"/>
            <a:ext cx="3237480" cy="573480"/>
          </a:xfrm>
          <a:prstGeom prst="rect">
            <a:avLst/>
          </a:prstGeom>
          <a:solidFill>
            <a:srgbClr val="FFFF0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1F24E1"/>
                </a:solidFill>
                <a:latin typeface="Tahoma"/>
                <a:ea typeface="DejaVu Sans"/>
              </a:rPr>
              <a:t>Геморагічний </a:t>
            </a:r>
            <a:endParaRPr lang="ru-R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1F24E1"/>
                </a:solidFill>
                <a:latin typeface="Tahoma"/>
                <a:ea typeface="DejaVu Sans"/>
              </a:rPr>
              <a:t>шок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765" name="Line 9"/>
          <p:cNvSpPr/>
          <p:nvPr/>
        </p:nvSpPr>
        <p:spPr>
          <a:xfrm>
            <a:off x="4572000" y="4419360"/>
            <a:ext cx="0" cy="381240"/>
          </a:xfrm>
          <a:prstGeom prst="line">
            <a:avLst/>
          </a:prstGeom>
          <a:ln w="28440">
            <a:solidFill>
              <a:schemeClr val="tx1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6" name="Line 10"/>
          <p:cNvSpPr/>
          <p:nvPr/>
        </p:nvSpPr>
        <p:spPr>
          <a:xfrm>
            <a:off x="4572000" y="5410080"/>
            <a:ext cx="0" cy="380880"/>
          </a:xfrm>
          <a:prstGeom prst="line">
            <a:avLst/>
          </a:prstGeom>
          <a:ln w="28440">
            <a:solidFill>
              <a:schemeClr val="tx1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7" name="Line 11"/>
          <p:cNvSpPr/>
          <p:nvPr/>
        </p:nvSpPr>
        <p:spPr>
          <a:xfrm flipH="1">
            <a:off x="4724280" y="2895480"/>
            <a:ext cx="2209680" cy="685800"/>
          </a:xfrm>
          <a:prstGeom prst="line">
            <a:avLst/>
          </a:prstGeom>
          <a:ln w="28440">
            <a:solidFill>
              <a:schemeClr val="tx1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8" name="Line 12"/>
          <p:cNvSpPr/>
          <p:nvPr/>
        </p:nvSpPr>
        <p:spPr>
          <a:xfrm>
            <a:off x="6933960" y="2895480"/>
            <a:ext cx="1067040" cy="685800"/>
          </a:xfrm>
          <a:prstGeom prst="line">
            <a:avLst/>
          </a:prstGeom>
          <a:ln w="28440">
            <a:solidFill>
              <a:schemeClr val="tx1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9" name="Line 13"/>
          <p:cNvSpPr/>
          <p:nvPr/>
        </p:nvSpPr>
        <p:spPr>
          <a:xfrm>
            <a:off x="8001000" y="4419360"/>
            <a:ext cx="0" cy="381240"/>
          </a:xfrm>
          <a:prstGeom prst="line">
            <a:avLst/>
          </a:prstGeom>
          <a:ln w="28440">
            <a:solidFill>
              <a:schemeClr val="tx1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0" name="Line 14"/>
          <p:cNvSpPr/>
          <p:nvPr/>
        </p:nvSpPr>
        <p:spPr>
          <a:xfrm flipH="1">
            <a:off x="3047760" y="990360"/>
            <a:ext cx="1828800" cy="990720"/>
          </a:xfrm>
          <a:prstGeom prst="line">
            <a:avLst/>
          </a:prstGeom>
          <a:ln w="28440">
            <a:solidFill>
              <a:schemeClr val="tx1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1" name="Line 15"/>
          <p:cNvSpPr/>
          <p:nvPr/>
        </p:nvSpPr>
        <p:spPr>
          <a:xfrm>
            <a:off x="5486400" y="990360"/>
            <a:ext cx="1600200" cy="990720"/>
          </a:xfrm>
          <a:prstGeom prst="line">
            <a:avLst/>
          </a:prstGeom>
          <a:ln w="28440">
            <a:solidFill>
              <a:schemeClr val="tx1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CustomShape 1"/>
          <p:cNvSpPr/>
          <p:nvPr/>
        </p:nvSpPr>
        <p:spPr>
          <a:xfrm>
            <a:off x="928800" y="609480"/>
            <a:ext cx="7985520" cy="64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71500" lnSpcReduction="20000"/>
          </a:bodyPr>
          <a:lstStyle/>
          <a:p>
            <a:pPr algn="ctr">
              <a:lnSpc>
                <a:spcPct val="100000"/>
              </a:lnSpc>
            </a:pPr>
            <a:r>
              <a:rPr lang="ru-RU" sz="3600" b="1" strike="noStrike" spc="-1">
                <a:solidFill>
                  <a:srgbClr val="000000"/>
                </a:solidFill>
                <a:latin typeface="Tahoma"/>
                <a:ea typeface="DejaVu Sans"/>
              </a:rPr>
              <a:t>Лапароскопія для діагностики та лікування</a:t>
            </a:r>
            <a:endParaRPr lang="ru-RU" sz="3600" b="0" strike="noStrike" spc="-1">
              <a:latin typeface="Arial"/>
            </a:endParaRPr>
          </a:p>
        </p:txBody>
      </p:sp>
      <p:graphicFrame>
        <p:nvGraphicFramePr>
          <p:cNvPr id="773" name="Object 2"/>
          <p:cNvGraphicFramePr/>
          <p:nvPr/>
        </p:nvGraphicFramePr>
        <p:xfrm>
          <a:off x="571320" y="1571760"/>
          <a:ext cx="3999600" cy="48567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" r:id="rId3" imgW="0" imgH="0" progId="">
                  <p:embed/>
                </p:oleObj>
              </mc:Choice>
              <mc:Fallback>
                <p:oleObj r:id="rId3" imgW="0" imgH="0" progId="">
                  <p:embed/>
                  <p:pic>
                    <p:nvPicPr>
                      <p:cNvPr id="774" name="Object 3"/>
                      <p:cNvPicPr/>
                      <p:nvPr/>
                    </p:nvPicPr>
                    <p:blipFill>
                      <a:blip r:embed="rId4"/>
                      <a:stretch/>
                    </p:blipFill>
                    <p:spPr>
                      <a:xfrm>
                        <a:off x="571320" y="1571760"/>
                        <a:ext cx="3999600" cy="485676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5" name="Object 3"/>
          <p:cNvGraphicFramePr/>
          <p:nvPr/>
        </p:nvGraphicFramePr>
        <p:xfrm>
          <a:off x="5201280" y="2057400"/>
          <a:ext cx="3642840" cy="422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7" r:id="rId5" imgW="0" imgH="0" progId="">
                  <p:embed/>
                </p:oleObj>
              </mc:Choice>
              <mc:Fallback>
                <p:oleObj r:id="rId5" imgW="0" imgH="0" progId="">
                  <p:embed/>
                  <p:pic>
                    <p:nvPicPr>
                      <p:cNvPr id="776" name="Object 4"/>
                      <p:cNvPicPr/>
                      <p:nvPr/>
                    </p:nvPicPr>
                    <p:blipFill>
                      <a:blip r:embed="rId6"/>
                      <a:stretch/>
                    </p:blipFill>
                    <p:spPr>
                      <a:xfrm>
                        <a:off x="5201280" y="2057400"/>
                        <a:ext cx="3642840" cy="4228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77" name="Object 1"/>
          <p:cNvGraphicFramePr/>
          <p:nvPr>
            <p:extLst>
              <p:ext uri="{D42A27DB-BD31-4B8C-83A1-F6EECF244321}">
                <p14:modId xmlns:p14="http://schemas.microsoft.com/office/powerpoint/2010/main" val="3741651057"/>
              </p:ext>
            </p:extLst>
          </p:nvPr>
        </p:nvGraphicFramePr>
        <p:xfrm>
          <a:off x="957600" y="103031"/>
          <a:ext cx="3961440" cy="3656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2" r:id="rId3" imgW="0" imgH="0" progId="">
                  <p:embed/>
                </p:oleObj>
              </mc:Choice>
              <mc:Fallback>
                <p:oleObj r:id="rId3" imgW="0" imgH="0" progId="">
                  <p:embed/>
                  <p:pic>
                    <p:nvPicPr>
                      <p:cNvPr id="778" name="Object 2"/>
                      <p:cNvPicPr/>
                      <p:nvPr/>
                    </p:nvPicPr>
                    <p:blipFill>
                      <a:blip r:embed="rId4"/>
                      <a:stretch/>
                    </p:blipFill>
                    <p:spPr>
                      <a:xfrm>
                        <a:off x="957600" y="103031"/>
                        <a:ext cx="3961440" cy="365652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9" name="Object 2"/>
          <p:cNvGraphicFramePr/>
          <p:nvPr>
            <p:extLst>
              <p:ext uri="{D42A27DB-BD31-4B8C-83A1-F6EECF244321}">
                <p14:modId xmlns:p14="http://schemas.microsoft.com/office/powerpoint/2010/main" val="1710310762"/>
              </p:ext>
            </p:extLst>
          </p:nvPr>
        </p:nvGraphicFramePr>
        <p:xfrm>
          <a:off x="5252314" y="3377484"/>
          <a:ext cx="3199320" cy="3199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3" r:id="rId5" imgW="0" imgH="0" progId="">
                  <p:embed/>
                </p:oleObj>
              </mc:Choice>
              <mc:Fallback>
                <p:oleObj r:id="rId5" imgW="0" imgH="0" progId="">
                  <p:embed/>
                  <p:pic>
                    <p:nvPicPr>
                      <p:cNvPr id="780" name="Object 3"/>
                      <p:cNvPicPr/>
                      <p:nvPr/>
                    </p:nvPicPr>
                    <p:blipFill>
                      <a:blip r:embed="rId6"/>
                      <a:stretch/>
                    </p:blipFill>
                    <p:spPr>
                      <a:xfrm>
                        <a:off x="5252314" y="3377484"/>
                        <a:ext cx="3199320" cy="319932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1" name="Object 3"/>
          <p:cNvGraphicFramePr/>
          <p:nvPr>
            <p:extLst>
              <p:ext uri="{D42A27DB-BD31-4B8C-83A1-F6EECF244321}">
                <p14:modId xmlns:p14="http://schemas.microsoft.com/office/powerpoint/2010/main" val="540964957"/>
              </p:ext>
            </p:extLst>
          </p:nvPr>
        </p:nvGraphicFramePr>
        <p:xfrm>
          <a:off x="5369537" y="193184"/>
          <a:ext cx="3275640" cy="289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4" r:id="rId7" imgW="0" imgH="0" progId="">
                  <p:embed/>
                </p:oleObj>
              </mc:Choice>
              <mc:Fallback>
                <p:oleObj r:id="rId7" imgW="0" imgH="0" progId="">
                  <p:embed/>
                  <p:pic>
                    <p:nvPicPr>
                      <p:cNvPr id="782" name="Object 4"/>
                      <p:cNvPicPr/>
                      <p:nvPr/>
                    </p:nvPicPr>
                    <p:blipFill>
                      <a:blip r:embed="rId8"/>
                      <a:stretch/>
                    </p:blipFill>
                    <p:spPr>
                      <a:xfrm>
                        <a:off x="5369537" y="193184"/>
                        <a:ext cx="3275640" cy="289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3" name="Object 4"/>
          <p:cNvGraphicFramePr/>
          <p:nvPr>
            <p:extLst>
              <p:ext uri="{D42A27DB-BD31-4B8C-83A1-F6EECF244321}">
                <p14:modId xmlns:p14="http://schemas.microsoft.com/office/powerpoint/2010/main" val="1881705849"/>
              </p:ext>
            </p:extLst>
          </p:nvPr>
        </p:nvGraphicFramePr>
        <p:xfrm>
          <a:off x="1287887" y="4185634"/>
          <a:ext cx="3362273" cy="18652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5" r:id="rId9" imgW="0" imgH="0" progId="">
                  <p:embed/>
                </p:oleObj>
              </mc:Choice>
              <mc:Fallback>
                <p:oleObj r:id="rId9" imgW="0" imgH="0" progId="">
                  <p:embed/>
                  <p:pic>
                    <p:nvPicPr>
                      <p:cNvPr id="784" name="Object 5"/>
                      <p:cNvPicPr/>
                      <p:nvPr/>
                    </p:nvPicPr>
                    <p:blipFill>
                      <a:blip r:embed="rId10"/>
                      <a:stretch/>
                    </p:blipFill>
                    <p:spPr>
                      <a:xfrm>
                        <a:off x="1287887" y="4185634"/>
                        <a:ext cx="3362273" cy="1865282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3792" y="496728"/>
            <a:ext cx="7714445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Травми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щелепно-лицевої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ділянки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000" b="1" dirty="0"/>
              <a:t>При травмах </a:t>
            </a:r>
            <a:r>
              <a:rPr lang="ru-RU" sz="2000" b="1" dirty="0" err="1"/>
              <a:t>обличчя</a:t>
            </a:r>
            <a:r>
              <a:rPr lang="ru-RU" sz="2000" b="1" dirty="0"/>
              <a:t> </a:t>
            </a:r>
            <a:r>
              <a:rPr lang="ru-RU" sz="2000" b="1" dirty="0" err="1"/>
              <a:t>головним</a:t>
            </a:r>
            <a:r>
              <a:rPr lang="ru-RU" sz="2000" b="1" dirty="0"/>
              <a:t> </a:t>
            </a:r>
            <a:r>
              <a:rPr lang="ru-RU" sz="2000" b="1" dirty="0" err="1"/>
              <a:t>пріоритетом</a:t>
            </a:r>
            <a:r>
              <a:rPr lang="ru-RU" sz="2000" b="1" dirty="0"/>
              <a:t> є </a:t>
            </a:r>
            <a:r>
              <a:rPr lang="ru-RU" sz="2000" b="1" dirty="0" err="1"/>
              <a:t>забезпечення</a:t>
            </a:r>
            <a:r>
              <a:rPr lang="ru-RU" sz="2000" b="1" dirty="0"/>
              <a:t> </a:t>
            </a:r>
            <a:r>
              <a:rPr lang="ru-RU" sz="2000" b="1" dirty="0" err="1"/>
              <a:t>прохідності</a:t>
            </a:r>
            <a:r>
              <a:rPr lang="ru-RU" sz="2000" b="1" dirty="0"/>
              <a:t> </a:t>
            </a:r>
            <a:r>
              <a:rPr lang="ru-RU" sz="2000" b="1" dirty="0" err="1"/>
              <a:t>дихальних</a:t>
            </a:r>
            <a:r>
              <a:rPr lang="ru-RU" sz="2000" b="1" dirty="0"/>
              <a:t> </a:t>
            </a:r>
            <a:r>
              <a:rPr lang="ru-RU" sz="2000" b="1" dirty="0" err="1"/>
              <a:t>шляхів</a:t>
            </a:r>
            <a:r>
              <a:rPr lang="ru-RU" sz="2000" b="1" dirty="0"/>
              <a:t> через </a:t>
            </a:r>
            <a:r>
              <a:rPr lang="ru-RU" sz="2000" b="1" dirty="0" err="1"/>
              <a:t>ризик</a:t>
            </a:r>
            <a:r>
              <a:rPr lang="ru-RU" sz="2000" b="1" dirty="0"/>
              <a:t> </a:t>
            </a:r>
            <a:r>
              <a:rPr lang="ru-RU" sz="2000" b="1" dirty="0" err="1"/>
              <a:t>їх</a:t>
            </a:r>
            <a:r>
              <a:rPr lang="ru-RU" sz="2000" b="1" dirty="0"/>
              <a:t> </a:t>
            </a:r>
            <a:r>
              <a:rPr lang="ru-RU" sz="2000" b="1" dirty="0" err="1"/>
              <a:t>перекриття</a:t>
            </a:r>
            <a:r>
              <a:rPr lang="ru-RU" sz="2000" b="1" dirty="0"/>
              <a:t> </a:t>
            </a:r>
            <a:r>
              <a:rPr lang="ru-RU" sz="2000" b="1" dirty="0" err="1"/>
              <a:t>кров'ю</a:t>
            </a:r>
            <a:r>
              <a:rPr lang="ru-RU" sz="2000" b="1" dirty="0"/>
              <a:t>, </a:t>
            </a:r>
            <a:r>
              <a:rPr lang="ru-RU" sz="2000" b="1" dirty="0" err="1"/>
              <a:t>блювотними</a:t>
            </a:r>
            <a:r>
              <a:rPr lang="ru-RU" sz="2000" b="1" dirty="0"/>
              <a:t> </a:t>
            </a:r>
            <a:r>
              <a:rPr lang="ru-RU" sz="2000" b="1" dirty="0" err="1"/>
              <a:t>масами</a:t>
            </a:r>
            <a:r>
              <a:rPr lang="ru-RU" sz="2000" b="1" dirty="0"/>
              <a:t> </a:t>
            </a:r>
            <a:r>
              <a:rPr lang="ru-RU" sz="2000" b="1" dirty="0" err="1"/>
              <a:t>або</a:t>
            </a:r>
            <a:r>
              <a:rPr lang="ru-RU" sz="2000" b="1" dirty="0"/>
              <a:t> </a:t>
            </a:r>
            <a:r>
              <a:rPr lang="ru-RU" sz="2000" b="1" dirty="0" err="1"/>
              <a:t>зміщеними</a:t>
            </a:r>
            <a:r>
              <a:rPr lang="ru-RU" sz="2000" b="1" dirty="0"/>
              <a:t> </a:t>
            </a:r>
            <a:r>
              <a:rPr lang="ru-RU" sz="2000" b="1" dirty="0" err="1"/>
              <a:t>уламками</a:t>
            </a:r>
            <a:r>
              <a:rPr lang="ru-RU" sz="2000" b="1" dirty="0"/>
              <a:t> </a:t>
            </a:r>
            <a:r>
              <a:rPr lang="ru-RU" sz="2000" b="1" dirty="0" err="1"/>
              <a:t>кісток</a:t>
            </a:r>
            <a:r>
              <a:rPr lang="ru-RU" sz="2000" b="1" dirty="0"/>
              <a:t>.</a:t>
            </a:r>
          </a:p>
          <a:p>
            <a:pPr algn="just"/>
            <a:r>
              <a:rPr lang="ru-RU" sz="2000" b="1" dirty="0"/>
              <a:t>1. </a:t>
            </a:r>
            <a:r>
              <a:rPr lang="ru-RU" sz="2000" b="1" dirty="0" err="1">
                <a:solidFill>
                  <a:srgbClr val="FF0000"/>
                </a:solidFill>
              </a:rPr>
              <a:t>Загальний</a:t>
            </a:r>
            <a:r>
              <a:rPr lang="ru-RU" sz="2000" b="1" dirty="0">
                <a:solidFill>
                  <a:srgbClr val="FF0000"/>
                </a:solidFill>
              </a:rPr>
              <a:t> алгоритм </a:t>
            </a:r>
            <a:r>
              <a:rPr lang="ru-RU" sz="2000" b="1" dirty="0" err="1">
                <a:solidFill>
                  <a:srgbClr val="FF0000"/>
                </a:solidFill>
              </a:rPr>
              <a:t>допомоги</a:t>
            </a:r>
            <a:endParaRPr lang="ru-RU" sz="2000" b="1" dirty="0">
              <a:solidFill>
                <a:srgbClr val="FF0000"/>
              </a:solidFill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1" dirty="0" err="1">
                <a:solidFill>
                  <a:srgbClr val="FF0000"/>
                </a:solidFill>
              </a:rPr>
              <a:t>Якщо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постраждалий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притомний</a:t>
            </a:r>
            <a:r>
              <a:rPr lang="ru-RU" sz="2000" b="1" dirty="0">
                <a:solidFill>
                  <a:srgbClr val="FF0000"/>
                </a:solidFill>
              </a:rPr>
              <a:t>: </a:t>
            </a:r>
            <a:r>
              <a:rPr lang="ru-RU" sz="2000" b="1" dirty="0"/>
              <a:t>дозвольте </a:t>
            </a:r>
            <a:r>
              <a:rPr lang="ru-RU" sz="2000" b="1" dirty="0" err="1"/>
              <a:t>йому</a:t>
            </a:r>
            <a:r>
              <a:rPr lang="ru-RU" sz="2000" b="1" dirty="0"/>
              <a:t> </a:t>
            </a:r>
            <a:r>
              <a:rPr lang="ru-RU" sz="2000" b="1" dirty="0" err="1"/>
              <a:t>зайняти</a:t>
            </a:r>
            <a:r>
              <a:rPr lang="ru-RU" sz="2000" b="1" dirty="0"/>
              <a:t> </a:t>
            </a:r>
            <a:r>
              <a:rPr lang="ru-RU" sz="2000" b="1" dirty="0" err="1"/>
              <a:t>найбільш</a:t>
            </a:r>
            <a:r>
              <a:rPr lang="ru-RU" sz="2000" b="1" dirty="0"/>
              <a:t> </a:t>
            </a:r>
            <a:r>
              <a:rPr lang="ru-RU" sz="2000" b="1" dirty="0" err="1"/>
              <a:t>зручне</a:t>
            </a:r>
            <a:r>
              <a:rPr lang="ru-RU" sz="2000" b="1" dirty="0"/>
              <a:t> </a:t>
            </a:r>
            <a:r>
              <a:rPr lang="ru-RU" sz="2000" b="1" dirty="0" err="1"/>
              <a:t>положення</a:t>
            </a:r>
            <a:r>
              <a:rPr lang="ru-RU" sz="2000" b="1" dirty="0"/>
              <a:t> (</a:t>
            </a:r>
            <a:r>
              <a:rPr lang="ru-RU" sz="2000" b="1" dirty="0" err="1"/>
              <a:t>зазвичай</a:t>
            </a:r>
            <a:r>
              <a:rPr lang="ru-RU" sz="2000" b="1" dirty="0"/>
              <a:t> </a:t>
            </a:r>
            <a:r>
              <a:rPr lang="ru-RU" sz="2000" b="1" dirty="0" err="1"/>
              <a:t>напівсидячи</a:t>
            </a:r>
            <a:r>
              <a:rPr lang="ru-RU" sz="2000" b="1" dirty="0"/>
              <a:t> з </a:t>
            </a:r>
            <a:r>
              <a:rPr lang="ru-RU" sz="2000" b="1" dirty="0" err="1"/>
              <a:t>нахилом</a:t>
            </a:r>
            <a:r>
              <a:rPr lang="ru-RU" sz="2000" b="1" dirty="0"/>
              <a:t> </a:t>
            </a:r>
            <a:r>
              <a:rPr lang="ru-RU" sz="2000" b="1" dirty="0" err="1"/>
              <a:t>голови</a:t>
            </a:r>
            <a:r>
              <a:rPr lang="ru-RU" sz="2000" b="1" dirty="0"/>
              <a:t> вперед).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1" dirty="0" err="1">
                <a:solidFill>
                  <a:srgbClr val="FF0000"/>
                </a:solidFill>
              </a:rPr>
              <a:t>Якщо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постраждалий</a:t>
            </a:r>
            <a:r>
              <a:rPr lang="ru-RU" sz="2000" b="1" dirty="0">
                <a:solidFill>
                  <a:srgbClr val="FF0000"/>
                </a:solidFill>
              </a:rPr>
              <a:t> без </a:t>
            </a:r>
            <a:r>
              <a:rPr lang="ru-RU" sz="2000" b="1" dirty="0" err="1">
                <a:solidFill>
                  <a:srgbClr val="FF0000"/>
                </a:solidFill>
              </a:rPr>
              <a:t>свідомості</a:t>
            </a:r>
            <a:r>
              <a:rPr lang="ru-RU" sz="2000" b="1" dirty="0">
                <a:solidFill>
                  <a:srgbClr val="FF0000"/>
                </a:solidFill>
              </a:rPr>
              <a:t>: </a:t>
            </a:r>
            <a:r>
              <a:rPr lang="ru-RU" sz="2000" b="1" dirty="0"/>
              <a:t>* </a:t>
            </a:r>
            <a:r>
              <a:rPr lang="ru-RU" sz="2000" b="1" dirty="0" err="1"/>
              <a:t>Негайно</a:t>
            </a:r>
            <a:r>
              <a:rPr lang="ru-RU" sz="2000" b="1" dirty="0"/>
              <a:t> </a:t>
            </a:r>
            <a:r>
              <a:rPr lang="ru-RU" sz="2000" b="1" dirty="0" err="1"/>
              <a:t>переведіть</a:t>
            </a:r>
            <a:r>
              <a:rPr lang="ru-RU" sz="2000" b="1" dirty="0"/>
              <a:t> </a:t>
            </a:r>
            <a:r>
              <a:rPr lang="ru-RU" sz="2000" b="1" dirty="0" err="1"/>
              <a:t>його</a:t>
            </a:r>
            <a:r>
              <a:rPr lang="ru-RU" sz="2000" b="1" dirty="0"/>
              <a:t> у </a:t>
            </a:r>
            <a:r>
              <a:rPr lang="ru-RU" sz="2000" b="1" dirty="0" err="1">
                <a:solidFill>
                  <a:srgbClr val="FF0000"/>
                </a:solidFill>
              </a:rPr>
              <a:t>стабільне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бокове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положення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/>
              <a:t>для </a:t>
            </a:r>
            <a:r>
              <a:rPr lang="ru-RU" sz="2000" b="1" dirty="0" err="1"/>
              <a:t>запобігання</a:t>
            </a:r>
            <a:r>
              <a:rPr lang="ru-RU" sz="2000" b="1" dirty="0"/>
              <a:t> </a:t>
            </a:r>
            <a:r>
              <a:rPr lang="ru-RU" sz="2000" b="1" dirty="0" err="1"/>
              <a:t>асфіксії</a:t>
            </a:r>
            <a:r>
              <a:rPr lang="ru-RU" sz="2000" b="1" dirty="0"/>
              <a:t> (</a:t>
            </a:r>
            <a:r>
              <a:rPr lang="ru-RU" sz="2000" b="1" dirty="0" err="1"/>
              <a:t>задухи</a:t>
            </a:r>
            <a:r>
              <a:rPr lang="ru-RU" sz="2000" b="1" dirty="0"/>
              <a:t>).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sz="2000" b="1" dirty="0" err="1"/>
              <a:t>Проведіть</a:t>
            </a:r>
            <a:r>
              <a:rPr lang="ru-RU" sz="2000" b="1" dirty="0"/>
              <a:t> </a:t>
            </a:r>
            <a:r>
              <a:rPr lang="ru-RU" sz="2000" b="1" dirty="0" err="1"/>
              <a:t>очищення</a:t>
            </a:r>
            <a:r>
              <a:rPr lang="ru-RU" sz="2000" b="1" dirty="0"/>
              <a:t> </a:t>
            </a:r>
            <a:r>
              <a:rPr lang="ru-RU" sz="2000" b="1" dirty="0" err="1"/>
              <a:t>ротової</a:t>
            </a:r>
            <a:r>
              <a:rPr lang="ru-RU" sz="2000" b="1" dirty="0"/>
              <a:t> </a:t>
            </a:r>
            <a:r>
              <a:rPr lang="ru-RU" sz="2000" b="1" dirty="0" err="1"/>
              <a:t>порожнини</a:t>
            </a:r>
            <a:r>
              <a:rPr lang="ru-RU" sz="2000" b="1" dirty="0"/>
              <a:t> </a:t>
            </a:r>
            <a:r>
              <a:rPr lang="ru-RU" sz="2000" b="1" dirty="0" err="1"/>
              <a:t>від</a:t>
            </a:r>
            <a:r>
              <a:rPr lang="ru-RU" sz="2000" b="1" dirty="0"/>
              <a:t> </a:t>
            </a:r>
            <a:r>
              <a:rPr lang="ru-RU" sz="2000" b="1" dirty="0" err="1"/>
              <a:t>крові</a:t>
            </a:r>
            <a:r>
              <a:rPr lang="ru-RU" sz="2000" b="1" dirty="0"/>
              <a:t>, </a:t>
            </a:r>
            <a:r>
              <a:rPr lang="ru-RU" sz="2000" b="1" dirty="0" err="1"/>
              <a:t>слизу</a:t>
            </a:r>
            <a:r>
              <a:rPr lang="ru-RU" sz="2000" b="1" dirty="0"/>
              <a:t> </a:t>
            </a:r>
            <a:r>
              <a:rPr lang="ru-RU" sz="2000" b="1" dirty="0" err="1"/>
              <a:t>чи</a:t>
            </a:r>
            <a:r>
              <a:rPr lang="ru-RU" sz="2000" b="1" dirty="0"/>
              <a:t> </a:t>
            </a:r>
            <a:r>
              <a:rPr lang="ru-RU" sz="2000" b="1" dirty="0" err="1"/>
              <a:t>сторонніх</a:t>
            </a:r>
            <a:r>
              <a:rPr lang="ru-RU" sz="2000" b="1" dirty="0"/>
              <a:t> </a:t>
            </a:r>
            <a:r>
              <a:rPr lang="ru-RU" sz="2000" b="1" dirty="0" err="1"/>
              <a:t>предметів</a:t>
            </a:r>
            <a:r>
              <a:rPr lang="ru-RU" sz="2000" b="1" dirty="0"/>
              <a:t>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sz="2000" b="1" dirty="0"/>
              <a:t>За </a:t>
            </a:r>
            <a:r>
              <a:rPr lang="ru-RU" sz="2000" b="1" dirty="0" err="1"/>
              <a:t>наявності</a:t>
            </a:r>
            <a:r>
              <a:rPr lang="ru-RU" sz="2000" b="1" dirty="0"/>
              <a:t> </a:t>
            </a:r>
            <a:r>
              <a:rPr lang="ru-RU" sz="2000" b="1" dirty="0" err="1"/>
              <a:t>досвіду</a:t>
            </a:r>
            <a:r>
              <a:rPr lang="ru-RU" sz="2000" b="1" dirty="0"/>
              <a:t> та </a:t>
            </a:r>
            <a:r>
              <a:rPr lang="ru-RU" sz="2000" b="1" dirty="0" err="1"/>
              <a:t>засобів</a:t>
            </a:r>
            <a:r>
              <a:rPr lang="ru-RU" sz="2000" b="1" dirty="0"/>
              <a:t> </a:t>
            </a:r>
            <a:r>
              <a:rPr lang="ru-RU" sz="2000" b="1" dirty="0" err="1"/>
              <a:t>встановіть</a:t>
            </a:r>
            <a:r>
              <a:rPr lang="ru-RU" sz="2000" b="1" dirty="0"/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повітровід</a:t>
            </a:r>
            <a:r>
              <a:rPr lang="ru-RU" sz="2000" b="1" dirty="0"/>
              <a:t> для </a:t>
            </a:r>
            <a:r>
              <a:rPr lang="ru-RU" sz="2000" b="1" dirty="0" err="1"/>
              <a:t>гарантованого</a:t>
            </a:r>
            <a:r>
              <a:rPr lang="ru-RU" sz="2000" b="1" dirty="0"/>
              <a:t> контролю </a:t>
            </a:r>
            <a:r>
              <a:rPr lang="ru-RU" sz="2000" b="1" dirty="0" err="1"/>
              <a:t>прохідності</a:t>
            </a:r>
            <a:r>
              <a:rPr lang="ru-RU" sz="2000" b="1" dirty="0"/>
              <a:t> </a:t>
            </a:r>
            <a:r>
              <a:rPr lang="ru-RU" sz="2000" b="1" dirty="0" err="1"/>
              <a:t>дихальних</a:t>
            </a:r>
            <a:r>
              <a:rPr lang="ru-RU" sz="2000" b="1" dirty="0"/>
              <a:t> </a:t>
            </a:r>
            <a:r>
              <a:rPr lang="ru-RU" sz="2000" b="1" dirty="0" err="1"/>
              <a:t>шляхів</a:t>
            </a:r>
            <a:r>
              <a:rPr lang="ru-RU" sz="2000" b="1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FF0000"/>
                </a:solidFill>
              </a:rPr>
              <a:t>Рани</a:t>
            </a:r>
            <a:r>
              <a:rPr lang="ru-RU" sz="2000" b="1" dirty="0"/>
              <a:t>: </a:t>
            </a:r>
            <a:r>
              <a:rPr lang="ru-RU" sz="2000" b="1" dirty="0" err="1"/>
              <a:t>Накладіть</a:t>
            </a:r>
            <a:r>
              <a:rPr lang="ru-RU" sz="2000" b="1" dirty="0"/>
              <a:t> на рану </a:t>
            </a:r>
            <a:r>
              <a:rPr lang="ru-RU" sz="2000" b="1" dirty="0" err="1"/>
              <a:t>асептичну</a:t>
            </a:r>
            <a:r>
              <a:rPr lang="ru-RU" sz="2000" b="1" dirty="0"/>
              <a:t> (</a:t>
            </a:r>
            <a:r>
              <a:rPr lang="ru-RU" sz="2000" b="1" dirty="0" err="1"/>
              <a:t>стерильну</a:t>
            </a:r>
            <a:r>
              <a:rPr lang="ru-RU" sz="2000" b="1" dirty="0"/>
              <a:t>) </a:t>
            </a:r>
            <a:r>
              <a:rPr lang="ru-RU" sz="2000" b="1" dirty="0" err="1"/>
              <a:t>пов'язку</a:t>
            </a:r>
            <a:r>
              <a:rPr lang="ru-RU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747549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8938" y="806426"/>
            <a:ext cx="622049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Носова </a:t>
            </a:r>
            <a:r>
              <a:rPr lang="ru-RU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кровотеча</a:t>
            </a:r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/>
              <a:t>— </a:t>
            </a:r>
            <a:r>
              <a:rPr lang="ru-RU" b="1" dirty="0" err="1"/>
              <a:t>це</a:t>
            </a:r>
            <a:r>
              <a:rPr lang="ru-RU" b="1" dirty="0"/>
              <a:t> стан, </a:t>
            </a:r>
            <a:r>
              <a:rPr lang="ru-RU" b="1" dirty="0" err="1"/>
              <a:t>який</a:t>
            </a:r>
            <a:r>
              <a:rPr lang="ru-RU" b="1" dirty="0"/>
              <a:t> </a:t>
            </a:r>
            <a:r>
              <a:rPr lang="ru-RU" b="1" dirty="0" err="1"/>
              <a:t>найчастіше</a:t>
            </a:r>
            <a:r>
              <a:rPr lang="ru-RU" b="1" dirty="0"/>
              <a:t> </a:t>
            </a:r>
            <a:r>
              <a:rPr lang="ru-RU" b="1" dirty="0" err="1"/>
              <a:t>виникає</a:t>
            </a:r>
            <a:r>
              <a:rPr lang="ru-RU" b="1" dirty="0"/>
              <a:t> через </a:t>
            </a:r>
            <a:r>
              <a:rPr lang="ru-RU" b="1" dirty="0" err="1"/>
              <a:t>механічний</a:t>
            </a:r>
            <a:r>
              <a:rPr lang="ru-RU" b="1" dirty="0"/>
              <a:t> </a:t>
            </a:r>
            <a:r>
              <a:rPr lang="ru-RU" b="1" dirty="0" err="1"/>
              <a:t>вплив</a:t>
            </a:r>
            <a:r>
              <a:rPr lang="ru-RU" b="1" dirty="0"/>
              <a:t>, але </a:t>
            </a:r>
            <a:r>
              <a:rPr lang="ru-RU" b="1" dirty="0" err="1"/>
              <a:t>може</a:t>
            </a:r>
            <a:r>
              <a:rPr lang="ru-RU" b="1" dirty="0"/>
              <a:t> бути </a:t>
            </a:r>
            <a:r>
              <a:rPr lang="ru-RU" b="1" dirty="0" err="1"/>
              <a:t>спричинений</a:t>
            </a:r>
            <a:r>
              <a:rPr lang="ru-RU" b="1" dirty="0"/>
              <a:t> і </a:t>
            </a:r>
            <a:r>
              <a:rPr lang="ru-RU" b="1" dirty="0" err="1"/>
              <a:t>внутрішніми</a:t>
            </a:r>
            <a:r>
              <a:rPr lang="ru-RU" b="1" dirty="0"/>
              <a:t> </a:t>
            </a:r>
            <a:r>
              <a:rPr lang="ru-RU" b="1" dirty="0" err="1"/>
              <a:t>чинниками</a:t>
            </a:r>
            <a:r>
              <a:rPr lang="ru-RU" b="1" dirty="0"/>
              <a:t>.</a:t>
            </a:r>
          </a:p>
          <a:p>
            <a:pPr algn="just"/>
            <a:r>
              <a:rPr lang="ru-RU" b="1" dirty="0">
                <a:solidFill>
                  <a:srgbClr val="FF0000"/>
                </a:solidFill>
              </a:rPr>
              <a:t>1. </a:t>
            </a:r>
            <a:r>
              <a:rPr lang="ru-RU" b="1" dirty="0" err="1">
                <a:solidFill>
                  <a:srgbClr val="FF0000"/>
                </a:solidFill>
              </a:rPr>
              <a:t>Основні</a:t>
            </a:r>
            <a:r>
              <a:rPr lang="ru-RU" b="1" dirty="0">
                <a:solidFill>
                  <a:srgbClr val="FF0000"/>
                </a:solidFill>
              </a:rPr>
              <a:t> причини </a:t>
            </a:r>
            <a:r>
              <a:rPr lang="ru-RU" b="1" dirty="0" err="1">
                <a:solidFill>
                  <a:srgbClr val="FF0000"/>
                </a:solidFill>
              </a:rPr>
              <a:t>виникнення</a:t>
            </a:r>
            <a:endParaRPr lang="ru-RU" b="1" dirty="0">
              <a:solidFill>
                <a:srgbClr val="FF0000"/>
              </a:solidFill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dirty="0" err="1">
                <a:solidFill>
                  <a:srgbClr val="FF0000"/>
                </a:solidFill>
              </a:rPr>
              <a:t>Механічні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травми</a:t>
            </a:r>
            <a:r>
              <a:rPr lang="ru-RU" b="1" dirty="0"/>
              <a:t>: </a:t>
            </a:r>
            <a:r>
              <a:rPr lang="ru-RU" b="1" dirty="0" err="1"/>
              <a:t>удари</a:t>
            </a:r>
            <a:r>
              <a:rPr lang="ru-RU" b="1" dirty="0"/>
              <a:t>, </a:t>
            </a:r>
            <a:r>
              <a:rPr lang="ru-RU" b="1" dirty="0" err="1"/>
              <a:t>падіння</a:t>
            </a:r>
            <a:r>
              <a:rPr lang="ru-RU" b="1" dirty="0"/>
              <a:t> </a:t>
            </a:r>
            <a:r>
              <a:rPr lang="ru-RU" b="1" dirty="0" err="1"/>
              <a:t>або</a:t>
            </a:r>
            <a:r>
              <a:rPr lang="ru-RU" b="1" dirty="0"/>
              <a:t> </a:t>
            </a:r>
            <a:r>
              <a:rPr lang="ru-RU" b="1" dirty="0" err="1"/>
              <a:t>необережне</a:t>
            </a:r>
            <a:r>
              <a:rPr lang="ru-RU" b="1" dirty="0"/>
              <a:t> </a:t>
            </a:r>
            <a:r>
              <a:rPr lang="ru-RU" b="1" dirty="0" err="1"/>
              <a:t>поводження</a:t>
            </a:r>
            <a:r>
              <a:rPr lang="ru-RU" b="1" dirty="0"/>
              <a:t> </a:t>
            </a:r>
            <a:r>
              <a:rPr lang="ru-RU" b="1" dirty="0" err="1"/>
              <a:t>зі</a:t>
            </a:r>
            <a:r>
              <a:rPr lang="ru-RU" b="1" dirty="0"/>
              <a:t> </a:t>
            </a:r>
            <a:r>
              <a:rPr lang="ru-RU" b="1" dirty="0" err="1"/>
              <a:t>сторонніми</a:t>
            </a:r>
            <a:r>
              <a:rPr lang="ru-RU" b="1" dirty="0"/>
              <a:t> предметами в </a:t>
            </a:r>
            <a:r>
              <a:rPr lang="ru-RU" b="1" dirty="0" err="1"/>
              <a:t>носовій</a:t>
            </a:r>
            <a:r>
              <a:rPr lang="ru-RU" b="1" dirty="0"/>
              <a:t> </a:t>
            </a:r>
            <a:r>
              <a:rPr lang="ru-RU" b="1" dirty="0" err="1"/>
              <a:t>порожнині</a:t>
            </a:r>
            <a:r>
              <a:rPr lang="ru-RU" b="1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dirty="0" err="1">
                <a:solidFill>
                  <a:srgbClr val="FF0000"/>
                </a:solidFill>
              </a:rPr>
              <a:t>Запальні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процеси</a:t>
            </a:r>
            <a:r>
              <a:rPr lang="ru-RU" b="1" dirty="0"/>
              <a:t>: </a:t>
            </a:r>
            <a:r>
              <a:rPr lang="ru-RU" b="1" dirty="0" err="1"/>
              <a:t>захворювання</a:t>
            </a:r>
            <a:r>
              <a:rPr lang="ru-RU" b="1" dirty="0"/>
              <a:t> </a:t>
            </a:r>
            <a:r>
              <a:rPr lang="ru-RU" b="1" dirty="0" err="1"/>
              <a:t>слизової</a:t>
            </a:r>
            <a:r>
              <a:rPr lang="ru-RU" b="1" dirty="0"/>
              <a:t> </a:t>
            </a:r>
            <a:r>
              <a:rPr lang="ru-RU" b="1" dirty="0" err="1"/>
              <a:t>оболонки</a:t>
            </a:r>
            <a:r>
              <a:rPr lang="ru-RU" b="1" dirty="0"/>
              <a:t> носа (</a:t>
            </a:r>
            <a:r>
              <a:rPr lang="ru-RU" b="1" dirty="0" err="1"/>
              <a:t>наприклад</a:t>
            </a:r>
            <a:r>
              <a:rPr lang="ru-RU" b="1" dirty="0"/>
              <a:t>, </a:t>
            </a:r>
            <a:r>
              <a:rPr lang="ru-RU" b="1" dirty="0" err="1"/>
              <a:t>риніти</a:t>
            </a:r>
            <a:r>
              <a:rPr lang="ru-RU" b="1" dirty="0"/>
              <a:t>, </a:t>
            </a:r>
            <a:r>
              <a:rPr lang="ru-RU" b="1" dirty="0" err="1"/>
              <a:t>синусити</a:t>
            </a:r>
            <a:r>
              <a:rPr lang="ru-RU" b="1" dirty="0"/>
              <a:t>).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dirty="0" err="1">
                <a:solidFill>
                  <a:srgbClr val="FF0000"/>
                </a:solidFill>
              </a:rPr>
              <a:t>Зовнішні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фактори</a:t>
            </a:r>
            <a:r>
              <a:rPr lang="ru-RU" b="1" dirty="0"/>
              <a:t>: </a:t>
            </a:r>
            <a:r>
              <a:rPr lang="ru-RU" b="1" dirty="0" err="1"/>
              <a:t>вдихання</a:t>
            </a:r>
            <a:r>
              <a:rPr lang="ru-RU" b="1" dirty="0"/>
              <a:t> </a:t>
            </a:r>
            <a:r>
              <a:rPr lang="ru-RU" b="1" dirty="0" err="1"/>
              <a:t>надмірно</a:t>
            </a:r>
            <a:r>
              <a:rPr lang="ru-RU" b="1" dirty="0"/>
              <a:t> сухого </a:t>
            </a:r>
            <a:r>
              <a:rPr lang="ru-RU" b="1" dirty="0" err="1"/>
              <a:t>повітря</a:t>
            </a:r>
            <a:r>
              <a:rPr lang="ru-RU" b="1" dirty="0"/>
              <a:t>, </a:t>
            </a:r>
            <a:r>
              <a:rPr lang="ru-RU" b="1" dirty="0" err="1"/>
              <a:t>що</a:t>
            </a:r>
            <a:r>
              <a:rPr lang="ru-RU" b="1" dirty="0"/>
              <a:t> </a:t>
            </a:r>
            <a:r>
              <a:rPr lang="ru-RU" b="1" dirty="0" err="1"/>
              <a:t>спричиняє</a:t>
            </a:r>
            <a:r>
              <a:rPr lang="ru-RU" b="1" dirty="0"/>
              <a:t> </a:t>
            </a:r>
            <a:r>
              <a:rPr lang="ru-RU" b="1" dirty="0" err="1"/>
              <a:t>пересихання</a:t>
            </a:r>
            <a:r>
              <a:rPr lang="ru-RU" b="1" dirty="0"/>
              <a:t> </a:t>
            </a:r>
            <a:r>
              <a:rPr lang="ru-RU" b="1" dirty="0" err="1"/>
              <a:t>слизової</a:t>
            </a:r>
            <a:r>
              <a:rPr lang="ru-RU" b="1" dirty="0"/>
              <a:t> </a:t>
            </a:r>
            <a:r>
              <a:rPr lang="ru-RU" b="1" dirty="0" err="1"/>
              <a:t>оболонки</a:t>
            </a:r>
            <a:r>
              <a:rPr lang="ru-RU" b="1" dirty="0"/>
              <a:t> та </a:t>
            </a:r>
            <a:r>
              <a:rPr lang="ru-RU" b="1" dirty="0" err="1"/>
              <a:t>крихкість</a:t>
            </a:r>
            <a:r>
              <a:rPr lang="ru-RU" b="1" dirty="0"/>
              <a:t> </a:t>
            </a:r>
            <a:r>
              <a:rPr lang="ru-RU" b="1" dirty="0" err="1"/>
              <a:t>капілярів</a:t>
            </a:r>
            <a:r>
              <a:rPr lang="ru-RU" b="1" dirty="0"/>
              <a:t>.</a:t>
            </a:r>
          </a:p>
          <a:p>
            <a:pPr algn="just"/>
            <a:r>
              <a:rPr lang="ru-RU" b="1" dirty="0"/>
              <a:t>2</a:t>
            </a:r>
            <a:r>
              <a:rPr lang="ru-RU" b="1" dirty="0">
                <a:solidFill>
                  <a:srgbClr val="FF0000"/>
                </a:solidFill>
              </a:rPr>
              <a:t>. </a:t>
            </a:r>
            <a:r>
              <a:rPr lang="ru-RU" b="1" dirty="0" err="1">
                <a:solidFill>
                  <a:srgbClr val="FF0000"/>
                </a:solidFill>
              </a:rPr>
              <a:t>Ступінь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небезпеки</a:t>
            </a:r>
            <a:endParaRPr lang="ru-RU" b="1" dirty="0">
              <a:solidFill>
                <a:srgbClr val="FF0000"/>
              </a:solidFill>
            </a:endParaRPr>
          </a:p>
          <a:p>
            <a:pPr algn="just"/>
            <a:r>
              <a:rPr lang="ru-RU" b="1" dirty="0" err="1"/>
              <a:t>Якщо</a:t>
            </a:r>
            <a:r>
              <a:rPr lang="ru-RU" b="1" dirty="0"/>
              <a:t> </a:t>
            </a:r>
            <a:r>
              <a:rPr lang="ru-RU" b="1" dirty="0" err="1"/>
              <a:t>носова</a:t>
            </a:r>
            <a:r>
              <a:rPr lang="ru-RU" b="1" dirty="0"/>
              <a:t> </a:t>
            </a:r>
            <a:r>
              <a:rPr lang="ru-RU" b="1" dirty="0" err="1"/>
              <a:t>кровотеча</a:t>
            </a:r>
            <a:r>
              <a:rPr lang="ru-RU" b="1" dirty="0"/>
              <a:t> </a:t>
            </a:r>
            <a:r>
              <a:rPr lang="ru-RU" b="1" dirty="0">
                <a:solidFill>
                  <a:srgbClr val="FF0000"/>
                </a:solidFill>
              </a:rPr>
              <a:t>не є </a:t>
            </a:r>
            <a:r>
              <a:rPr lang="ru-RU" b="1" dirty="0" err="1">
                <a:solidFill>
                  <a:srgbClr val="FF0000"/>
                </a:solidFill>
              </a:rPr>
              <a:t>наслідком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тяжкої</a:t>
            </a:r>
            <a:r>
              <a:rPr lang="ru-RU" b="1" dirty="0">
                <a:solidFill>
                  <a:srgbClr val="FF0000"/>
                </a:solidFill>
              </a:rPr>
              <a:t> черепно-</a:t>
            </a:r>
            <a:r>
              <a:rPr lang="ru-RU" b="1" dirty="0" err="1">
                <a:solidFill>
                  <a:srgbClr val="FF0000"/>
                </a:solidFill>
              </a:rPr>
              <a:t>мозкової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травми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/>
              <a:t>або</a:t>
            </a:r>
            <a:r>
              <a:rPr lang="ru-RU" b="1" dirty="0"/>
              <a:t> </a:t>
            </a:r>
            <a:r>
              <a:rPr lang="ru-RU" b="1" dirty="0" err="1"/>
              <a:t>серйозного</a:t>
            </a:r>
            <a:r>
              <a:rPr lang="ru-RU" b="1" dirty="0"/>
              <a:t> </a:t>
            </a:r>
            <a:r>
              <a:rPr lang="ru-RU" b="1" dirty="0" err="1"/>
              <a:t>захворювання</a:t>
            </a:r>
            <a:r>
              <a:rPr lang="ru-RU" b="1" dirty="0"/>
              <a:t> (</a:t>
            </a:r>
            <a:r>
              <a:rPr lang="ru-RU" b="1" dirty="0" err="1"/>
              <a:t>наприклад</a:t>
            </a:r>
            <a:r>
              <a:rPr lang="ru-RU" b="1" dirty="0"/>
              <a:t>, </a:t>
            </a:r>
            <a:r>
              <a:rPr lang="ru-RU" b="1" dirty="0" err="1"/>
              <a:t>розладів</a:t>
            </a:r>
            <a:r>
              <a:rPr lang="ru-RU" b="1" dirty="0"/>
              <a:t> </a:t>
            </a:r>
            <a:r>
              <a:rPr lang="ru-RU" b="1" dirty="0" err="1"/>
              <a:t>згортання</a:t>
            </a:r>
            <a:r>
              <a:rPr lang="ru-RU" b="1" dirty="0"/>
              <a:t> </a:t>
            </a:r>
            <a:r>
              <a:rPr lang="ru-RU" b="1" dirty="0" err="1"/>
              <a:t>крові</a:t>
            </a:r>
            <a:r>
              <a:rPr lang="ru-RU" b="1" dirty="0"/>
              <a:t> </a:t>
            </a:r>
            <a:r>
              <a:rPr lang="ru-RU" b="1" dirty="0" err="1"/>
              <a:t>чи</a:t>
            </a:r>
            <a:r>
              <a:rPr lang="ru-RU" b="1" dirty="0"/>
              <a:t> </a:t>
            </a:r>
            <a:r>
              <a:rPr lang="ru-RU" b="1" dirty="0" err="1"/>
              <a:t>артеріальної</a:t>
            </a:r>
            <a:r>
              <a:rPr lang="ru-RU" b="1" dirty="0"/>
              <a:t> </a:t>
            </a:r>
            <a:r>
              <a:rPr lang="ru-RU" b="1" dirty="0" err="1"/>
              <a:t>гіпертензії</a:t>
            </a:r>
            <a:r>
              <a:rPr lang="ru-RU" b="1" dirty="0"/>
              <a:t>), вона, як правило, не становить </a:t>
            </a:r>
            <a:r>
              <a:rPr lang="ru-RU" b="1" dirty="0" err="1"/>
              <a:t>загрози</a:t>
            </a:r>
            <a:r>
              <a:rPr lang="ru-RU" b="1" dirty="0"/>
              <a:t> для </a:t>
            </a:r>
            <a:r>
              <a:rPr lang="ru-RU" b="1" dirty="0" err="1"/>
              <a:t>життя</a:t>
            </a:r>
            <a:r>
              <a:rPr lang="ru-RU" b="1" dirty="0"/>
              <a:t>. У </a:t>
            </a:r>
            <a:r>
              <a:rPr lang="ru-RU" b="1" dirty="0" err="1"/>
              <a:t>більшості</a:t>
            </a:r>
            <a:r>
              <a:rPr lang="ru-RU" b="1" dirty="0"/>
              <a:t> </a:t>
            </a:r>
            <a:r>
              <a:rPr lang="ru-RU" b="1" dirty="0" err="1"/>
              <a:t>випадків</a:t>
            </a:r>
            <a:r>
              <a:rPr lang="ru-RU" b="1" dirty="0"/>
              <a:t> </a:t>
            </a:r>
            <a:r>
              <a:rPr lang="ru-RU" b="1" dirty="0" err="1"/>
              <a:t>таку</a:t>
            </a:r>
            <a:r>
              <a:rPr lang="ru-RU" b="1" dirty="0"/>
              <a:t> </a:t>
            </a:r>
            <a:r>
              <a:rPr lang="ru-RU" b="1" dirty="0" err="1"/>
              <a:t>кровотечу</a:t>
            </a:r>
            <a:r>
              <a:rPr lang="ru-RU" b="1" dirty="0"/>
              <a:t> </a:t>
            </a:r>
            <a:r>
              <a:rPr lang="ru-RU" b="1" dirty="0" err="1"/>
              <a:t>можна</a:t>
            </a:r>
            <a:r>
              <a:rPr lang="ru-RU" b="1" dirty="0"/>
              <a:t> легко </a:t>
            </a:r>
            <a:r>
              <a:rPr lang="ru-RU" b="1" dirty="0" err="1"/>
              <a:t>зупинити</a:t>
            </a:r>
            <a:r>
              <a:rPr lang="ru-RU" b="1" dirty="0"/>
              <a:t> шляхом правильного </a:t>
            </a:r>
            <a:r>
              <a:rPr lang="ru-RU" b="1" dirty="0" err="1"/>
              <a:t>притиснення</a:t>
            </a:r>
            <a:r>
              <a:rPr lang="ru-RU" b="1" dirty="0"/>
              <a:t> носового ходу </a:t>
            </a:r>
            <a:r>
              <a:rPr lang="ru-RU" b="1" dirty="0" err="1"/>
              <a:t>протягом</a:t>
            </a:r>
            <a:r>
              <a:rPr lang="ru-RU" b="1" dirty="0"/>
              <a:t> </a:t>
            </a:r>
            <a:r>
              <a:rPr lang="ru-RU" b="1" dirty="0" err="1"/>
              <a:t>декількох</a:t>
            </a:r>
            <a:r>
              <a:rPr lang="ru-RU" b="1" dirty="0"/>
              <a:t> </a:t>
            </a:r>
            <a:r>
              <a:rPr lang="ru-RU" b="1" dirty="0" err="1"/>
              <a:t>хвилин</a:t>
            </a:r>
            <a:r>
              <a:rPr lang="ru-RU" b="1" dirty="0"/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671255" y="4290691"/>
            <a:ext cx="21185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Сплетіння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Кіссельбаха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Носова </a:t>
            </a:r>
            <a:r>
              <a:rPr lang="ru-RU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кровотеча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3271" t="36752" r="34460" b="22227"/>
          <a:stretch/>
        </p:blipFill>
        <p:spPr>
          <a:xfrm>
            <a:off x="6439436" y="1970467"/>
            <a:ext cx="2704563" cy="216448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91673" y="221651"/>
            <a:ext cx="71606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Носова </a:t>
            </a:r>
            <a:r>
              <a:rPr lang="ru-RU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кровотеча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епістаксис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8642197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5002" y="300171"/>
            <a:ext cx="8281115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err="1" smtClean="0">
                <a:solidFill>
                  <a:srgbClr val="FF0000"/>
                </a:solidFill>
              </a:rPr>
              <a:t>Допомога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>
                <a:solidFill>
                  <a:srgbClr val="FF0000"/>
                </a:solidFill>
              </a:rPr>
              <a:t>при </a:t>
            </a:r>
            <a:r>
              <a:rPr lang="ru-RU" sz="2800" b="1" dirty="0" err="1">
                <a:solidFill>
                  <a:srgbClr val="FF0000"/>
                </a:solidFill>
              </a:rPr>
              <a:t>носовій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solidFill>
                  <a:srgbClr val="FF0000"/>
                </a:solidFill>
              </a:rPr>
              <a:t>кровотечі</a:t>
            </a:r>
            <a:r>
              <a:rPr lang="ru-RU" sz="2800" b="1" dirty="0">
                <a:solidFill>
                  <a:srgbClr val="FF0000"/>
                </a:solidFill>
              </a:rPr>
              <a:t> (</a:t>
            </a:r>
            <a:r>
              <a:rPr lang="ru-RU" sz="2800" b="1" dirty="0" err="1">
                <a:solidFill>
                  <a:srgbClr val="FF0000"/>
                </a:solidFill>
              </a:rPr>
              <a:t>епістаксис</a:t>
            </a:r>
            <a:r>
              <a:rPr lang="ru-RU" sz="2800" b="1" dirty="0">
                <a:solidFill>
                  <a:srgbClr val="FF0000"/>
                </a:solidFill>
              </a:rPr>
              <a:t>)</a:t>
            </a:r>
          </a:p>
          <a:p>
            <a:pPr algn="just"/>
            <a:r>
              <a:rPr lang="ru-RU" sz="2000" b="1" dirty="0"/>
              <a:t>При </a:t>
            </a:r>
            <a:r>
              <a:rPr lang="ru-RU" sz="2000" b="1" dirty="0" err="1"/>
              <a:t>носовій</a:t>
            </a:r>
            <a:r>
              <a:rPr lang="ru-RU" sz="2000" b="1" dirty="0"/>
              <a:t> </a:t>
            </a:r>
            <a:r>
              <a:rPr lang="ru-RU" sz="2000" b="1" dirty="0" err="1"/>
              <a:t>кровотечі</a:t>
            </a:r>
            <a:r>
              <a:rPr lang="ru-RU" sz="2000" b="1" dirty="0"/>
              <a:t> </a:t>
            </a:r>
            <a:r>
              <a:rPr lang="ru-RU" sz="2000" b="1" dirty="0" err="1"/>
              <a:t>важливо</a:t>
            </a:r>
            <a:r>
              <a:rPr lang="ru-RU" sz="2000" b="1" dirty="0"/>
              <a:t> </a:t>
            </a:r>
            <a:r>
              <a:rPr lang="ru-RU" sz="2000" b="1" dirty="0" err="1"/>
              <a:t>дотримуватися</a:t>
            </a:r>
            <a:r>
              <a:rPr lang="ru-RU" sz="2000" b="1" dirty="0"/>
              <a:t> </a:t>
            </a:r>
            <a:r>
              <a:rPr lang="ru-RU" sz="2000" b="1" dirty="0" err="1"/>
              <a:t>правильної</a:t>
            </a:r>
            <a:r>
              <a:rPr lang="ru-RU" sz="2000" b="1" dirty="0"/>
              <a:t> </a:t>
            </a:r>
            <a:r>
              <a:rPr lang="ru-RU" sz="2000" b="1" dirty="0" err="1"/>
              <a:t>позиції</a:t>
            </a:r>
            <a:r>
              <a:rPr lang="ru-RU" sz="2000" b="1" dirty="0"/>
              <a:t>, </a:t>
            </a:r>
            <a:r>
              <a:rPr lang="ru-RU" sz="2000" b="1" dirty="0" err="1"/>
              <a:t>щоб</a:t>
            </a:r>
            <a:r>
              <a:rPr lang="ru-RU" sz="2000" b="1" dirty="0"/>
              <a:t> кров не </a:t>
            </a:r>
            <a:r>
              <a:rPr lang="ru-RU" sz="2000" b="1" dirty="0" err="1"/>
              <a:t>стікала</a:t>
            </a:r>
            <a:r>
              <a:rPr lang="ru-RU" sz="2000" b="1" dirty="0"/>
              <a:t> по </a:t>
            </a:r>
            <a:r>
              <a:rPr lang="ru-RU" sz="2000" b="1" dirty="0" err="1"/>
              <a:t>задній</a:t>
            </a:r>
            <a:r>
              <a:rPr lang="ru-RU" sz="2000" b="1" dirty="0"/>
              <a:t> </a:t>
            </a:r>
            <a:r>
              <a:rPr lang="ru-RU" sz="2000" b="1" dirty="0" err="1"/>
              <a:t>стінці</a:t>
            </a:r>
            <a:r>
              <a:rPr lang="ru-RU" sz="2000" b="1" dirty="0"/>
              <a:t> глотки.</a:t>
            </a:r>
          </a:p>
          <a:p>
            <a:pPr algn="just"/>
            <a:r>
              <a:rPr lang="ru-RU" sz="2000" b="1" dirty="0">
                <a:solidFill>
                  <a:srgbClr val="FF0000"/>
                </a:solidFill>
              </a:rPr>
              <a:t>Алгоритм </a:t>
            </a:r>
            <a:r>
              <a:rPr lang="ru-RU" sz="2000" b="1" dirty="0" err="1">
                <a:solidFill>
                  <a:srgbClr val="FF0000"/>
                </a:solidFill>
              </a:rPr>
              <a:t>зупинки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кровотечі</a:t>
            </a:r>
            <a:r>
              <a:rPr lang="ru-RU" sz="2000" b="1" dirty="0">
                <a:solidFill>
                  <a:srgbClr val="FF0000"/>
                </a:solidFill>
              </a:rPr>
              <a:t>:</a:t>
            </a:r>
          </a:p>
          <a:p>
            <a:pPr algn="just">
              <a:buFont typeface="+mj-lt"/>
              <a:buAutoNum type="arabicPeriod"/>
            </a:pPr>
            <a:r>
              <a:rPr lang="ru-RU" sz="2000" b="1" dirty="0" err="1">
                <a:solidFill>
                  <a:srgbClr val="FF0000"/>
                </a:solidFill>
              </a:rPr>
              <a:t>Положення</a:t>
            </a:r>
            <a:r>
              <a:rPr lang="ru-RU" sz="2000" b="1" dirty="0">
                <a:solidFill>
                  <a:srgbClr val="FF0000"/>
                </a:solidFill>
              </a:rPr>
              <a:t>: </a:t>
            </a:r>
            <a:r>
              <a:rPr lang="ru-RU" sz="2000" b="1" dirty="0" err="1"/>
              <a:t>Посадіть</a:t>
            </a:r>
            <a:r>
              <a:rPr lang="ru-RU" sz="2000" b="1" dirty="0"/>
              <a:t> </a:t>
            </a:r>
            <a:r>
              <a:rPr lang="ru-RU" sz="2000" b="1" dirty="0" err="1"/>
              <a:t>постраждалого</a:t>
            </a:r>
            <a:r>
              <a:rPr lang="ru-RU" sz="2000" b="1" dirty="0"/>
              <a:t>, </a:t>
            </a:r>
            <a:r>
              <a:rPr lang="ru-RU" sz="2000" b="1" dirty="0" err="1"/>
              <a:t>злегка</a:t>
            </a:r>
            <a:r>
              <a:rPr lang="ru-RU" sz="2000" b="1" dirty="0"/>
              <a:t> </a:t>
            </a:r>
            <a:r>
              <a:rPr lang="ru-RU" sz="2000" b="1" dirty="0" err="1"/>
              <a:t>нахиливши</a:t>
            </a:r>
            <a:r>
              <a:rPr lang="ru-RU" sz="2000" b="1" dirty="0"/>
              <a:t> </a:t>
            </a:r>
            <a:r>
              <a:rPr lang="ru-RU" sz="2000" b="1" dirty="0" err="1"/>
              <a:t>його</a:t>
            </a:r>
            <a:r>
              <a:rPr lang="ru-RU" sz="2000" b="1" dirty="0"/>
              <a:t> голову </a:t>
            </a:r>
            <a:r>
              <a:rPr lang="ru-RU" sz="2000" b="1" dirty="0">
                <a:solidFill>
                  <a:srgbClr val="FF0000"/>
                </a:solidFill>
              </a:rPr>
              <a:t>вперед.</a:t>
            </a:r>
          </a:p>
          <a:p>
            <a:pPr algn="just">
              <a:buFont typeface="+mj-lt"/>
              <a:buAutoNum type="arabicPeriod"/>
            </a:pPr>
            <a:r>
              <a:rPr lang="ru-RU" sz="2000" b="1" dirty="0" err="1">
                <a:solidFill>
                  <a:srgbClr val="FF0000"/>
                </a:solidFill>
              </a:rPr>
              <a:t>Дія</a:t>
            </a:r>
            <a:r>
              <a:rPr lang="ru-RU" sz="2000" b="1" dirty="0">
                <a:solidFill>
                  <a:srgbClr val="FF0000"/>
                </a:solidFill>
              </a:rPr>
              <a:t>: </a:t>
            </a:r>
            <a:r>
              <a:rPr lang="ru-RU" sz="2000" b="1" dirty="0" err="1"/>
              <a:t>Міцно</a:t>
            </a:r>
            <a:r>
              <a:rPr lang="ru-RU" sz="2000" b="1" dirty="0"/>
              <a:t> </a:t>
            </a:r>
            <a:r>
              <a:rPr lang="ru-RU" sz="2000" b="1" dirty="0" err="1"/>
              <a:t>притисніть</a:t>
            </a:r>
            <a:r>
              <a:rPr lang="ru-RU" sz="2000" b="1" dirty="0"/>
              <a:t> </a:t>
            </a:r>
            <a:r>
              <a:rPr lang="ru-RU" sz="2000" b="1" dirty="0" err="1"/>
              <a:t>крило</a:t>
            </a:r>
            <a:r>
              <a:rPr lang="ru-RU" sz="2000" b="1" dirty="0"/>
              <a:t> носа до </a:t>
            </a:r>
            <a:r>
              <a:rPr lang="ru-RU" sz="2000" b="1" dirty="0" err="1"/>
              <a:t>носової</a:t>
            </a:r>
            <a:r>
              <a:rPr lang="ru-RU" sz="2000" b="1" dirty="0"/>
              <a:t> перегородки на 10–15 </a:t>
            </a:r>
            <a:r>
              <a:rPr lang="ru-RU" sz="2000" b="1" dirty="0" err="1"/>
              <a:t>хвилин</a:t>
            </a:r>
            <a:r>
              <a:rPr lang="ru-RU" sz="2000" b="1" dirty="0"/>
              <a:t>.</a:t>
            </a:r>
          </a:p>
          <a:p>
            <a:pPr algn="just">
              <a:buFont typeface="+mj-lt"/>
              <a:buAutoNum type="arabicPeriod"/>
            </a:pPr>
            <a:r>
              <a:rPr lang="ru-RU" sz="2000" b="1" dirty="0">
                <a:solidFill>
                  <a:srgbClr val="FF0000"/>
                </a:solidFill>
              </a:rPr>
              <a:t>Холод: </a:t>
            </a:r>
            <a:r>
              <a:rPr lang="ru-RU" sz="2000" b="1" dirty="0" err="1"/>
              <a:t>Прикладіть</a:t>
            </a:r>
            <a:r>
              <a:rPr lang="ru-RU" sz="2000" b="1" dirty="0"/>
              <a:t> холод (</a:t>
            </a:r>
            <a:r>
              <a:rPr lang="ru-RU" sz="2000" b="1" dirty="0" err="1"/>
              <a:t>холодний</a:t>
            </a:r>
            <a:r>
              <a:rPr lang="ru-RU" sz="2000" b="1" dirty="0"/>
              <a:t> </a:t>
            </a:r>
            <a:r>
              <a:rPr lang="ru-RU" sz="2000" b="1" dirty="0" err="1"/>
              <a:t>компрес</a:t>
            </a:r>
            <a:r>
              <a:rPr lang="ru-RU" sz="2000" b="1" dirty="0"/>
              <a:t>, </a:t>
            </a:r>
            <a:r>
              <a:rPr lang="ru-RU" sz="2000" b="1" dirty="0" err="1"/>
              <a:t>лід</a:t>
            </a:r>
            <a:r>
              <a:rPr lang="ru-RU" sz="2000" b="1" dirty="0"/>
              <a:t>, </a:t>
            </a:r>
            <a:r>
              <a:rPr lang="ru-RU" sz="2000" b="1" dirty="0" err="1"/>
              <a:t>загорнутий</a:t>
            </a:r>
            <a:r>
              <a:rPr lang="ru-RU" sz="2000" b="1" dirty="0"/>
              <a:t> у тканину) на </a:t>
            </a:r>
            <a:r>
              <a:rPr lang="ru-RU" sz="2000" b="1" dirty="0" err="1"/>
              <a:t>ділянку</a:t>
            </a:r>
            <a:r>
              <a:rPr lang="ru-RU" sz="2000" b="1" dirty="0"/>
              <a:t> </a:t>
            </a:r>
            <a:r>
              <a:rPr lang="ru-RU" sz="2000" b="1" dirty="0" err="1"/>
              <a:t>перенісся</a:t>
            </a:r>
            <a:r>
              <a:rPr lang="ru-RU" sz="2000" b="1" dirty="0"/>
              <a:t> на </a:t>
            </a:r>
            <a:r>
              <a:rPr lang="ru-RU" sz="2000" b="1" dirty="0">
                <a:solidFill>
                  <a:srgbClr val="FF0000"/>
                </a:solidFill>
              </a:rPr>
              <a:t>20 </a:t>
            </a:r>
            <a:r>
              <a:rPr lang="ru-RU" sz="2000" b="1" dirty="0" err="1">
                <a:solidFill>
                  <a:srgbClr val="FF0000"/>
                </a:solidFill>
              </a:rPr>
              <a:t>хвилин</a:t>
            </a:r>
            <a:r>
              <a:rPr lang="ru-RU" sz="2000" b="1" dirty="0">
                <a:solidFill>
                  <a:srgbClr val="FF0000"/>
                </a:solidFill>
              </a:rPr>
              <a:t>.</a:t>
            </a:r>
          </a:p>
          <a:p>
            <a:pPr algn="just">
              <a:buFont typeface="+mj-lt"/>
              <a:buAutoNum type="arabicPeriod"/>
            </a:pPr>
            <a:r>
              <a:rPr lang="ru-RU" sz="2000" b="1" dirty="0">
                <a:solidFill>
                  <a:srgbClr val="FF0000"/>
                </a:solidFill>
              </a:rPr>
              <a:t>Заборона: </a:t>
            </a:r>
            <a:r>
              <a:rPr lang="ru-RU" sz="2000" b="1" dirty="0"/>
              <a:t>Категорично </a:t>
            </a:r>
            <a:r>
              <a:rPr lang="ru-RU" sz="2000" b="1" dirty="0">
                <a:solidFill>
                  <a:srgbClr val="FF0000"/>
                </a:solidFill>
              </a:rPr>
              <a:t>не </a:t>
            </a:r>
            <a:r>
              <a:rPr lang="ru-RU" sz="2000" b="1" dirty="0" err="1">
                <a:solidFill>
                  <a:srgbClr val="FF0000"/>
                </a:solidFill>
              </a:rPr>
              <a:t>можна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сякатися</a:t>
            </a:r>
            <a:r>
              <a:rPr lang="ru-RU" sz="2000" b="1" dirty="0"/>
              <a:t>, </a:t>
            </a:r>
            <a:r>
              <a:rPr lang="ru-RU" sz="2000" b="1" dirty="0" err="1"/>
              <a:t>оскільки</a:t>
            </a:r>
            <a:r>
              <a:rPr lang="ru-RU" sz="2000" b="1" dirty="0"/>
              <a:t> </a:t>
            </a:r>
            <a:r>
              <a:rPr lang="ru-RU" sz="2000" b="1" dirty="0" err="1"/>
              <a:t>це</a:t>
            </a:r>
            <a:r>
              <a:rPr lang="ru-RU" sz="2000" b="1" dirty="0"/>
              <a:t> </a:t>
            </a:r>
            <a:r>
              <a:rPr lang="ru-RU" sz="2000" b="1" dirty="0" err="1"/>
              <a:t>руйнує</a:t>
            </a:r>
            <a:r>
              <a:rPr lang="ru-RU" sz="2000" b="1" dirty="0"/>
              <a:t> </a:t>
            </a:r>
            <a:r>
              <a:rPr lang="ru-RU" sz="2000" b="1" dirty="0" err="1"/>
              <a:t>утворений</a:t>
            </a:r>
            <a:r>
              <a:rPr lang="ru-RU" sz="2000" b="1" dirty="0"/>
              <a:t> тромб і </a:t>
            </a:r>
            <a:r>
              <a:rPr lang="ru-RU" sz="2000" b="1" dirty="0" err="1"/>
              <a:t>провокує</a:t>
            </a:r>
            <a:r>
              <a:rPr lang="ru-RU" sz="2000" b="1" dirty="0"/>
              <a:t> </a:t>
            </a:r>
            <a:r>
              <a:rPr lang="ru-RU" sz="2000" b="1" dirty="0" err="1"/>
              <a:t>повторну</a:t>
            </a:r>
            <a:r>
              <a:rPr lang="ru-RU" sz="2000" b="1" dirty="0"/>
              <a:t> </a:t>
            </a:r>
            <a:r>
              <a:rPr lang="ru-RU" sz="2000" b="1" dirty="0" err="1"/>
              <a:t>кровотечу</a:t>
            </a:r>
            <a:r>
              <a:rPr lang="ru-RU" sz="2000" b="1" dirty="0"/>
              <a:t>.</a:t>
            </a:r>
          </a:p>
          <a:p>
            <a:pPr algn="just"/>
            <a:r>
              <a:rPr lang="ru-RU" sz="2000" b="1" dirty="0">
                <a:solidFill>
                  <a:srgbClr val="FF0000"/>
                </a:solidFill>
              </a:rPr>
              <a:t>Коли </a:t>
            </a:r>
            <a:r>
              <a:rPr lang="ru-RU" sz="2000" b="1" dirty="0" err="1">
                <a:solidFill>
                  <a:srgbClr val="FF0000"/>
                </a:solidFill>
              </a:rPr>
              <a:t>негайно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викликати</a:t>
            </a:r>
            <a:r>
              <a:rPr lang="ru-RU" sz="2000" b="1" dirty="0">
                <a:solidFill>
                  <a:srgbClr val="FF0000"/>
                </a:solidFill>
              </a:rPr>
              <a:t> ЕМД (бригаду </a:t>
            </a:r>
            <a:r>
              <a:rPr lang="ru-RU" sz="2000" b="1" dirty="0" err="1">
                <a:solidFill>
                  <a:srgbClr val="FF0000"/>
                </a:solidFill>
              </a:rPr>
              <a:t>швидкої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допомоги</a:t>
            </a:r>
            <a:r>
              <a:rPr lang="ru-RU" sz="2000" b="1" dirty="0">
                <a:solidFill>
                  <a:srgbClr val="FF0000"/>
                </a:solidFill>
              </a:rPr>
              <a:t>):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1" dirty="0" err="1"/>
              <a:t>Кровотеча</a:t>
            </a:r>
            <a:r>
              <a:rPr lang="ru-RU" sz="2000" b="1" dirty="0"/>
              <a:t> є </a:t>
            </a:r>
            <a:r>
              <a:rPr lang="ru-RU" sz="2000" b="1" dirty="0" err="1"/>
              <a:t>інтенсивною</a:t>
            </a:r>
            <a:r>
              <a:rPr lang="ru-RU" sz="2000" b="1" dirty="0"/>
              <a:t> ("</a:t>
            </a:r>
            <a:r>
              <a:rPr lang="ru-RU" sz="2000" b="1" dirty="0" err="1"/>
              <a:t>ллється</a:t>
            </a:r>
            <a:r>
              <a:rPr lang="ru-RU" sz="2000" b="1" dirty="0"/>
              <a:t> </a:t>
            </a:r>
            <a:r>
              <a:rPr lang="ru-RU" sz="2000" b="1" dirty="0" err="1"/>
              <a:t>струмком</a:t>
            </a:r>
            <a:r>
              <a:rPr lang="ru-RU" sz="2000" b="1" dirty="0"/>
              <a:t>") і не </a:t>
            </a:r>
            <a:r>
              <a:rPr lang="ru-RU" sz="2000" b="1" dirty="0" err="1"/>
              <a:t>зупиняється</a:t>
            </a:r>
            <a:r>
              <a:rPr lang="ru-RU" sz="2000" b="1" dirty="0"/>
              <a:t> </a:t>
            </a:r>
            <a:r>
              <a:rPr lang="ru-RU" sz="2000" b="1" dirty="0" err="1"/>
              <a:t>самостійно</a:t>
            </a:r>
            <a:r>
              <a:rPr lang="ru-RU" sz="2000" b="1" dirty="0"/>
              <a:t> </a:t>
            </a:r>
            <a:r>
              <a:rPr lang="ru-RU" sz="2000" b="1" dirty="0" err="1"/>
              <a:t>протягом</a:t>
            </a:r>
            <a:r>
              <a:rPr lang="ru-RU" sz="2000" b="1" dirty="0"/>
              <a:t> 10–20 </a:t>
            </a:r>
            <a:r>
              <a:rPr lang="ru-RU" sz="2000" b="1" dirty="0" err="1"/>
              <a:t>хвилин</a:t>
            </a:r>
            <a:r>
              <a:rPr lang="ru-RU" sz="2000" b="1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1" dirty="0"/>
              <a:t>Кров </a:t>
            </a:r>
            <a:r>
              <a:rPr lang="ru-RU" sz="2000" b="1" dirty="0" err="1"/>
              <a:t>потрапляє</a:t>
            </a:r>
            <a:r>
              <a:rPr lang="ru-RU" sz="2000" b="1" dirty="0"/>
              <a:t> в горло,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провокує</a:t>
            </a:r>
            <a:r>
              <a:rPr lang="ru-RU" sz="2000" b="1" dirty="0"/>
              <a:t> </a:t>
            </a:r>
            <a:r>
              <a:rPr lang="ru-RU" sz="2000" b="1" dirty="0" err="1"/>
              <a:t>блювання</a:t>
            </a:r>
            <a:r>
              <a:rPr lang="ru-RU" sz="2000" b="1" dirty="0"/>
              <a:t> </a:t>
            </a:r>
            <a:r>
              <a:rPr lang="ru-RU" sz="2000" b="1" dirty="0" err="1"/>
              <a:t>кров'ю</a:t>
            </a:r>
            <a:r>
              <a:rPr lang="ru-RU" sz="2000" b="1" dirty="0"/>
              <a:t> (</a:t>
            </a:r>
            <a:r>
              <a:rPr lang="ru-RU" sz="2000" b="1" dirty="0" err="1"/>
              <a:t>гематемезис</a:t>
            </a:r>
            <a:r>
              <a:rPr lang="ru-RU" sz="2000" b="1" dirty="0"/>
              <a:t>).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1" dirty="0" err="1"/>
              <a:t>Постраждалий</a:t>
            </a:r>
            <a:r>
              <a:rPr lang="ru-RU" sz="2000" b="1" dirty="0"/>
              <a:t> </a:t>
            </a:r>
            <a:r>
              <a:rPr lang="ru-RU" sz="2000" b="1" dirty="0" err="1"/>
              <a:t>втратив</a:t>
            </a:r>
            <a:r>
              <a:rPr lang="ru-RU" sz="2000" b="1" dirty="0"/>
              <a:t> </a:t>
            </a:r>
            <a:r>
              <a:rPr lang="ru-RU" sz="2000" b="1" dirty="0" err="1"/>
              <a:t>свідомість</a:t>
            </a:r>
            <a:r>
              <a:rPr lang="ru-RU" sz="2000" b="1" dirty="0"/>
              <a:t> на </a:t>
            </a:r>
            <a:r>
              <a:rPr lang="ru-RU" sz="2000" b="1" dirty="0" err="1"/>
              <a:t>фоні</a:t>
            </a:r>
            <a:r>
              <a:rPr lang="ru-RU" sz="2000" b="1" dirty="0"/>
              <a:t> </a:t>
            </a:r>
            <a:r>
              <a:rPr lang="ru-RU" sz="2000" b="1" dirty="0" err="1"/>
              <a:t>кровотечі</a:t>
            </a:r>
            <a:r>
              <a:rPr lang="ru-RU" sz="2000" b="1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1" dirty="0" err="1"/>
              <a:t>Кровотеча</a:t>
            </a:r>
            <a:r>
              <a:rPr lang="ru-RU" sz="2000" b="1" dirty="0"/>
              <a:t> </a:t>
            </a:r>
            <a:r>
              <a:rPr lang="ru-RU" sz="2000" b="1" dirty="0" err="1"/>
              <a:t>виникла</a:t>
            </a:r>
            <a:r>
              <a:rPr lang="ru-RU" sz="2000" b="1" dirty="0"/>
              <a:t> </a:t>
            </a:r>
            <a:r>
              <a:rPr lang="ru-RU" sz="2000" b="1" dirty="0" err="1"/>
              <a:t>внаслідок</a:t>
            </a:r>
            <a:r>
              <a:rPr lang="ru-RU" sz="2000" b="1" dirty="0"/>
              <a:t> </a:t>
            </a:r>
            <a:r>
              <a:rPr lang="ru-RU" sz="2000" b="1" dirty="0" err="1"/>
              <a:t>серйозної</a:t>
            </a:r>
            <a:r>
              <a:rPr lang="ru-RU" sz="2000" b="1" dirty="0"/>
              <a:t> черепно-</a:t>
            </a:r>
            <a:r>
              <a:rPr lang="ru-RU" sz="2000" b="1" dirty="0" err="1"/>
              <a:t>мозкової</a:t>
            </a:r>
            <a:r>
              <a:rPr lang="ru-RU" sz="2000" b="1" dirty="0"/>
              <a:t> </a:t>
            </a:r>
            <a:r>
              <a:rPr lang="ru-RU" sz="2000" b="1" dirty="0" err="1"/>
              <a:t>травми</a:t>
            </a:r>
            <a:r>
              <a:rPr lang="ru-RU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8340277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0761" y="302359"/>
            <a:ext cx="8281115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err="1">
                <a:solidFill>
                  <a:srgbClr val="FF0000"/>
                </a:solidFill>
              </a:rPr>
              <a:t>Сторонні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solidFill>
                  <a:srgbClr val="FF0000"/>
                </a:solidFill>
              </a:rPr>
              <a:t>тіла</a:t>
            </a:r>
            <a:r>
              <a:rPr lang="ru-RU" sz="2800" b="1" dirty="0">
                <a:solidFill>
                  <a:srgbClr val="FF0000"/>
                </a:solidFill>
              </a:rPr>
              <a:t> в </a:t>
            </a:r>
            <a:r>
              <a:rPr lang="ru-RU" sz="2800" b="1" dirty="0" err="1">
                <a:solidFill>
                  <a:srgbClr val="FF0000"/>
                </a:solidFill>
              </a:rPr>
              <a:t>носовій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solidFill>
                  <a:srgbClr val="FF0000"/>
                </a:solidFill>
              </a:rPr>
              <a:t>порожнині</a:t>
            </a:r>
            <a:endParaRPr lang="ru-RU" sz="2800" b="1" dirty="0">
              <a:solidFill>
                <a:srgbClr val="FF0000"/>
              </a:solidFill>
            </a:endParaRPr>
          </a:p>
          <a:p>
            <a:pPr algn="just"/>
            <a:r>
              <a:rPr lang="ru-RU" b="1" dirty="0" err="1"/>
              <a:t>Найчастіше</a:t>
            </a:r>
            <a:r>
              <a:rPr lang="ru-RU" b="1" dirty="0"/>
              <a:t> </a:t>
            </a:r>
            <a:r>
              <a:rPr lang="ru-RU" b="1" dirty="0" err="1"/>
              <a:t>сторонні</a:t>
            </a:r>
            <a:r>
              <a:rPr lang="ru-RU" b="1" dirty="0"/>
              <a:t> </a:t>
            </a:r>
            <a:r>
              <a:rPr lang="ru-RU" b="1" dirty="0" err="1"/>
              <a:t>тіла</a:t>
            </a:r>
            <a:r>
              <a:rPr lang="ru-RU" b="1" dirty="0"/>
              <a:t> в </a:t>
            </a:r>
            <a:r>
              <a:rPr lang="ru-RU" b="1" dirty="0" err="1"/>
              <a:t>носі</a:t>
            </a:r>
            <a:r>
              <a:rPr lang="ru-RU" b="1" dirty="0"/>
              <a:t> </a:t>
            </a:r>
            <a:r>
              <a:rPr lang="ru-RU" b="1" dirty="0" err="1"/>
              <a:t>зустрічаються</a:t>
            </a:r>
            <a:r>
              <a:rPr lang="ru-RU" b="1" dirty="0"/>
              <a:t> у </a:t>
            </a:r>
            <a:r>
              <a:rPr lang="ru-RU" b="1" dirty="0" err="1"/>
              <a:t>дітей</a:t>
            </a:r>
            <a:r>
              <a:rPr lang="ru-RU" b="1" dirty="0"/>
              <a:t>. Головне правило — </a:t>
            </a:r>
            <a:r>
              <a:rPr lang="ru-RU" b="1" dirty="0" err="1"/>
              <a:t>діяти</a:t>
            </a:r>
            <a:r>
              <a:rPr lang="ru-RU" b="1" dirty="0"/>
              <a:t> </a:t>
            </a:r>
            <a:r>
              <a:rPr lang="ru-RU" b="1" dirty="0" err="1"/>
              <a:t>обережно</a:t>
            </a:r>
            <a:r>
              <a:rPr lang="ru-RU" b="1" dirty="0"/>
              <a:t>, </a:t>
            </a:r>
            <a:r>
              <a:rPr lang="ru-RU" b="1" dirty="0" err="1"/>
              <a:t>щоб</a:t>
            </a:r>
            <a:r>
              <a:rPr lang="ru-RU" b="1" dirty="0"/>
              <a:t> не </a:t>
            </a:r>
            <a:r>
              <a:rPr lang="ru-RU" b="1" dirty="0" err="1"/>
              <a:t>проштовхнути</a:t>
            </a:r>
            <a:r>
              <a:rPr lang="ru-RU" b="1" dirty="0"/>
              <a:t> предмет </a:t>
            </a:r>
            <a:r>
              <a:rPr lang="ru-RU" b="1" dirty="0" err="1"/>
              <a:t>глибше</a:t>
            </a:r>
            <a:r>
              <a:rPr lang="ru-RU" b="1" dirty="0"/>
              <a:t>.</a:t>
            </a:r>
          </a:p>
          <a:p>
            <a:pPr algn="just"/>
            <a:r>
              <a:rPr lang="ru-RU" b="1" dirty="0" err="1">
                <a:solidFill>
                  <a:srgbClr val="FF0000"/>
                </a:solidFill>
              </a:rPr>
              <a:t>Загальні</a:t>
            </a:r>
            <a:r>
              <a:rPr lang="ru-RU" b="1" dirty="0">
                <a:solidFill>
                  <a:srgbClr val="FF0000"/>
                </a:solidFill>
              </a:rPr>
              <a:t> правила </a:t>
            </a:r>
            <a:r>
              <a:rPr lang="ru-RU" b="1" dirty="0" err="1">
                <a:solidFill>
                  <a:srgbClr val="FF0000"/>
                </a:solidFill>
              </a:rPr>
              <a:t>безпеки</a:t>
            </a:r>
            <a:endParaRPr lang="ru-RU" b="1" dirty="0">
              <a:solidFill>
                <a:srgbClr val="FF0000"/>
              </a:solidFill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FF0000"/>
                </a:solidFill>
              </a:rPr>
              <a:t>Заборонено: </a:t>
            </a:r>
            <a:r>
              <a:rPr lang="ru-RU" b="1" dirty="0"/>
              <a:t>не </a:t>
            </a:r>
            <a:r>
              <a:rPr lang="ru-RU" b="1" dirty="0" err="1"/>
              <a:t>намагайтеся</a:t>
            </a:r>
            <a:r>
              <a:rPr lang="ru-RU" b="1" dirty="0"/>
              <a:t> </a:t>
            </a:r>
            <a:r>
              <a:rPr lang="ru-RU" b="1" dirty="0" err="1"/>
              <a:t>дістати</a:t>
            </a:r>
            <a:r>
              <a:rPr lang="ru-RU" b="1" dirty="0"/>
              <a:t> предмет за </a:t>
            </a:r>
            <a:r>
              <a:rPr lang="ru-RU" b="1" dirty="0" err="1"/>
              <a:t>допомогою</a:t>
            </a:r>
            <a:r>
              <a:rPr lang="ru-RU" b="1" dirty="0"/>
              <a:t> </a:t>
            </a:r>
            <a:r>
              <a:rPr lang="ru-RU" b="1" dirty="0" err="1"/>
              <a:t>ватної</a:t>
            </a:r>
            <a:r>
              <a:rPr lang="ru-RU" b="1" dirty="0"/>
              <a:t> </a:t>
            </a:r>
            <a:r>
              <a:rPr lang="ru-RU" b="1" dirty="0" err="1"/>
              <a:t>палички</a:t>
            </a:r>
            <a:r>
              <a:rPr lang="ru-RU" b="1" dirty="0"/>
              <a:t>, </a:t>
            </a:r>
            <a:r>
              <a:rPr lang="ru-RU" b="1" dirty="0" err="1"/>
              <a:t>сірників</a:t>
            </a:r>
            <a:r>
              <a:rPr lang="ru-RU" b="1" dirty="0"/>
              <a:t> </a:t>
            </a:r>
            <a:r>
              <a:rPr lang="ru-RU" b="1" dirty="0" err="1"/>
              <a:t>чи</a:t>
            </a:r>
            <a:r>
              <a:rPr lang="ru-RU" b="1" dirty="0"/>
              <a:t> </a:t>
            </a:r>
            <a:r>
              <a:rPr lang="ru-RU" b="1" dirty="0" err="1"/>
              <a:t>інших</a:t>
            </a:r>
            <a:r>
              <a:rPr lang="ru-RU" b="1" dirty="0"/>
              <a:t> </a:t>
            </a:r>
            <a:r>
              <a:rPr lang="ru-RU" b="1" dirty="0" err="1"/>
              <a:t>підручних</a:t>
            </a:r>
            <a:r>
              <a:rPr lang="ru-RU" b="1" dirty="0"/>
              <a:t> </a:t>
            </a:r>
            <a:r>
              <a:rPr lang="ru-RU" b="1" dirty="0" err="1"/>
              <a:t>засобів</a:t>
            </a:r>
            <a:r>
              <a:rPr lang="ru-RU" b="1" dirty="0"/>
              <a:t>. </a:t>
            </a:r>
            <a:r>
              <a:rPr lang="ru-RU" b="1" dirty="0" err="1"/>
              <a:t>Це</a:t>
            </a:r>
            <a:r>
              <a:rPr lang="ru-RU" b="1" dirty="0"/>
              <a:t> </a:t>
            </a:r>
            <a:r>
              <a:rPr lang="ru-RU" b="1" dirty="0" err="1"/>
              <a:t>може</a:t>
            </a:r>
            <a:r>
              <a:rPr lang="ru-RU" b="1" dirty="0"/>
              <a:t> </a:t>
            </a:r>
            <a:r>
              <a:rPr lang="ru-RU" b="1" dirty="0" err="1"/>
              <a:t>проштовхнути</a:t>
            </a:r>
            <a:r>
              <a:rPr lang="ru-RU" b="1" dirty="0"/>
              <a:t> </a:t>
            </a:r>
            <a:r>
              <a:rPr lang="ru-RU" b="1" dirty="0" err="1"/>
              <a:t>стороннє</a:t>
            </a:r>
            <a:r>
              <a:rPr lang="ru-RU" b="1" dirty="0"/>
              <a:t> </a:t>
            </a:r>
            <a:r>
              <a:rPr lang="ru-RU" b="1" dirty="0" err="1"/>
              <a:t>тіло</a:t>
            </a:r>
            <a:r>
              <a:rPr lang="ru-RU" b="1" dirty="0"/>
              <a:t> </a:t>
            </a:r>
            <a:r>
              <a:rPr lang="ru-RU" b="1" dirty="0" err="1"/>
              <a:t>далі</a:t>
            </a:r>
            <a:r>
              <a:rPr lang="ru-RU" b="1" dirty="0"/>
              <a:t> в носоглотку, </a:t>
            </a:r>
            <a:r>
              <a:rPr lang="ru-RU" b="1" dirty="0" err="1"/>
              <a:t>що</a:t>
            </a:r>
            <a:r>
              <a:rPr lang="ru-RU" b="1" dirty="0"/>
              <a:t> створить </a:t>
            </a:r>
            <a:r>
              <a:rPr lang="ru-RU" b="1" dirty="0" err="1"/>
              <a:t>ризик</a:t>
            </a:r>
            <a:r>
              <a:rPr lang="ru-RU" b="1" dirty="0"/>
              <a:t> </a:t>
            </a:r>
            <a:r>
              <a:rPr lang="ru-RU" b="1" dirty="0" err="1"/>
              <a:t>асфіксії</a:t>
            </a:r>
            <a:r>
              <a:rPr lang="ru-RU" b="1" dirty="0"/>
              <a:t> (</a:t>
            </a:r>
            <a:r>
              <a:rPr lang="ru-RU" b="1" dirty="0" err="1"/>
              <a:t>задухи</a:t>
            </a:r>
            <a:r>
              <a:rPr lang="ru-RU" b="1" dirty="0"/>
              <a:t>).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dirty="0" err="1">
                <a:solidFill>
                  <a:srgbClr val="FF0000"/>
                </a:solidFill>
              </a:rPr>
              <a:t>Дихання</a:t>
            </a:r>
            <a:r>
              <a:rPr lang="ru-RU" b="1" dirty="0">
                <a:solidFill>
                  <a:srgbClr val="FF0000"/>
                </a:solidFill>
              </a:rPr>
              <a:t>: </a:t>
            </a:r>
            <a:r>
              <a:rPr lang="ru-RU" b="1" dirty="0"/>
              <a:t>до моменту </a:t>
            </a:r>
            <a:r>
              <a:rPr lang="ru-RU" b="1" dirty="0" err="1"/>
              <a:t>вилучення</a:t>
            </a:r>
            <a:r>
              <a:rPr lang="ru-RU" b="1" dirty="0"/>
              <a:t> предмета </a:t>
            </a:r>
            <a:r>
              <a:rPr lang="ru-RU" b="1" dirty="0" err="1"/>
              <a:t>постраждалий</a:t>
            </a:r>
            <a:r>
              <a:rPr lang="ru-RU" b="1" dirty="0"/>
              <a:t> </a:t>
            </a:r>
            <a:r>
              <a:rPr lang="ru-RU" b="1" dirty="0" err="1"/>
              <a:t>має</a:t>
            </a:r>
            <a:r>
              <a:rPr lang="ru-RU" b="1" dirty="0"/>
              <a:t> </a:t>
            </a:r>
            <a:r>
              <a:rPr lang="ru-RU" b="1" dirty="0" err="1"/>
              <a:t>дихати</a:t>
            </a:r>
            <a:r>
              <a:rPr lang="ru-RU" b="1" dirty="0"/>
              <a:t> </a:t>
            </a:r>
            <a:r>
              <a:rPr lang="ru-RU" b="1" dirty="0" err="1">
                <a:solidFill>
                  <a:srgbClr val="FF0000"/>
                </a:solidFill>
              </a:rPr>
              <a:t>виключно</a:t>
            </a:r>
            <a:r>
              <a:rPr lang="ru-RU" b="1" dirty="0">
                <a:solidFill>
                  <a:srgbClr val="FF0000"/>
                </a:solidFill>
              </a:rPr>
              <a:t> через рот</a:t>
            </a:r>
            <a:r>
              <a:rPr lang="ru-RU" b="1" dirty="0" smtClean="0">
                <a:solidFill>
                  <a:srgbClr val="FF0000"/>
                </a:solidFill>
              </a:rPr>
              <a:t>.</a:t>
            </a:r>
            <a:endParaRPr lang="uk-UA" b="1" dirty="0"/>
          </a:p>
          <a:p>
            <a:pPr algn="ctr"/>
            <a:r>
              <a:rPr lang="ru-RU" b="1" dirty="0">
                <a:solidFill>
                  <a:srgbClr val="FF0000"/>
                </a:solidFill>
              </a:rPr>
              <a:t>Алгоритм </a:t>
            </a:r>
            <a:r>
              <a:rPr lang="ru-RU" b="1" dirty="0" err="1">
                <a:solidFill>
                  <a:srgbClr val="FF0000"/>
                </a:solidFill>
              </a:rPr>
              <a:t>дій</a:t>
            </a:r>
            <a:endParaRPr lang="ru-RU" b="1" dirty="0">
              <a:solidFill>
                <a:srgbClr val="FF0000"/>
              </a:solidFill>
            </a:endParaRPr>
          </a:p>
          <a:p>
            <a:pPr algn="just"/>
            <a:r>
              <a:rPr lang="ru-RU" b="1" dirty="0" err="1">
                <a:solidFill>
                  <a:srgbClr val="FF0000"/>
                </a:solidFill>
              </a:rPr>
              <a:t>Висякування</a:t>
            </a:r>
            <a:r>
              <a:rPr lang="ru-RU" b="1" dirty="0">
                <a:solidFill>
                  <a:srgbClr val="FF0000"/>
                </a:solidFill>
              </a:rPr>
              <a:t>: </a:t>
            </a:r>
            <a:r>
              <a:rPr lang="ru-RU" b="1" dirty="0" err="1"/>
              <a:t>Попросіть</a:t>
            </a:r>
            <a:r>
              <a:rPr lang="ru-RU" b="1" dirty="0"/>
              <a:t> </a:t>
            </a:r>
            <a:r>
              <a:rPr lang="ru-RU" b="1" dirty="0" err="1"/>
              <a:t>постраждалого</a:t>
            </a:r>
            <a:r>
              <a:rPr lang="ru-RU" b="1" dirty="0"/>
              <a:t> </a:t>
            </a:r>
            <a:r>
              <a:rPr lang="ru-RU" b="1" dirty="0" err="1"/>
              <a:t>акуратно</a:t>
            </a:r>
            <a:r>
              <a:rPr lang="ru-RU" b="1" dirty="0"/>
              <a:t> </a:t>
            </a:r>
            <a:r>
              <a:rPr lang="ru-RU" b="1" dirty="0" err="1"/>
              <a:t>висякатися</a:t>
            </a:r>
            <a:r>
              <a:rPr lang="ru-RU" b="1" dirty="0"/>
              <a:t>.</a:t>
            </a:r>
          </a:p>
          <a:p>
            <a:pPr lvl="1" algn="just"/>
            <a:r>
              <a:rPr lang="ru-RU" b="1" dirty="0" err="1">
                <a:solidFill>
                  <a:srgbClr val="FF0000"/>
                </a:solidFill>
              </a:rPr>
              <a:t>Техніка</a:t>
            </a:r>
            <a:r>
              <a:rPr lang="ru-RU" b="1" dirty="0">
                <a:solidFill>
                  <a:srgbClr val="FF0000"/>
                </a:solidFill>
              </a:rPr>
              <a:t>: </a:t>
            </a:r>
            <a:r>
              <a:rPr lang="ru-RU" b="1" dirty="0" err="1"/>
              <a:t>Якщо</a:t>
            </a:r>
            <a:r>
              <a:rPr lang="ru-RU" b="1" dirty="0"/>
              <a:t> предмет у </a:t>
            </a:r>
            <a:r>
              <a:rPr lang="ru-RU" b="1" dirty="0" err="1"/>
              <a:t>правій</a:t>
            </a:r>
            <a:r>
              <a:rPr lang="ru-RU" b="1" dirty="0"/>
              <a:t> </a:t>
            </a:r>
            <a:r>
              <a:rPr lang="ru-RU" b="1" dirty="0" err="1"/>
              <a:t>ніздрі</a:t>
            </a:r>
            <a:r>
              <a:rPr lang="ru-RU" b="1" dirty="0"/>
              <a:t>, </a:t>
            </a:r>
            <a:r>
              <a:rPr lang="ru-RU" b="1" dirty="0" err="1"/>
              <a:t>затисніть</a:t>
            </a:r>
            <a:r>
              <a:rPr lang="ru-RU" b="1" dirty="0"/>
              <a:t> </a:t>
            </a:r>
            <a:r>
              <a:rPr lang="ru-RU" b="1" dirty="0" err="1"/>
              <a:t>ліву</a:t>
            </a:r>
            <a:r>
              <a:rPr lang="ru-RU" b="1" dirty="0"/>
              <a:t> і </a:t>
            </a:r>
            <a:r>
              <a:rPr lang="ru-RU" b="1" dirty="0" err="1"/>
              <a:t>обережно</a:t>
            </a:r>
            <a:r>
              <a:rPr lang="ru-RU" b="1" dirty="0"/>
              <a:t> </a:t>
            </a:r>
            <a:r>
              <a:rPr lang="ru-RU" b="1" dirty="0" err="1"/>
              <a:t>видихніть</a:t>
            </a:r>
            <a:r>
              <a:rPr lang="ru-RU" b="1" dirty="0"/>
              <a:t> через праву. Не </a:t>
            </a:r>
            <a:r>
              <a:rPr lang="ru-RU" b="1" dirty="0" err="1"/>
              <a:t>робіть</a:t>
            </a:r>
            <a:r>
              <a:rPr lang="ru-RU" b="1" dirty="0"/>
              <a:t> </a:t>
            </a:r>
            <a:r>
              <a:rPr lang="ru-RU" b="1" dirty="0" err="1"/>
              <a:t>це</a:t>
            </a:r>
            <a:r>
              <a:rPr lang="ru-RU" b="1" dirty="0"/>
              <a:t> </a:t>
            </a:r>
            <a:r>
              <a:rPr lang="ru-RU" b="1" dirty="0" err="1"/>
              <a:t>занадто</a:t>
            </a:r>
            <a:r>
              <a:rPr lang="ru-RU" b="1" dirty="0"/>
              <a:t> сильно </a:t>
            </a:r>
            <a:r>
              <a:rPr lang="ru-RU" b="1" dirty="0" err="1"/>
              <a:t>або</a:t>
            </a:r>
            <a:r>
              <a:rPr lang="ru-RU" b="1" dirty="0"/>
              <a:t> </a:t>
            </a:r>
            <a:r>
              <a:rPr lang="ru-RU" b="1" dirty="0" err="1"/>
              <a:t>багато</a:t>
            </a:r>
            <a:r>
              <a:rPr lang="ru-RU" b="1" dirty="0"/>
              <a:t> </a:t>
            </a:r>
            <a:r>
              <a:rPr lang="ru-RU" b="1" dirty="0" err="1"/>
              <a:t>разів</a:t>
            </a:r>
            <a:r>
              <a:rPr lang="ru-RU" b="1" dirty="0"/>
              <a:t> </a:t>
            </a:r>
            <a:r>
              <a:rPr lang="ru-RU" b="1" dirty="0" err="1"/>
              <a:t>поспіль</a:t>
            </a:r>
            <a:r>
              <a:rPr lang="ru-RU" b="1" dirty="0"/>
              <a:t>, </a:t>
            </a:r>
            <a:r>
              <a:rPr lang="ru-RU" b="1" dirty="0" err="1"/>
              <a:t>щоб</a:t>
            </a:r>
            <a:r>
              <a:rPr lang="ru-RU" b="1" dirty="0"/>
              <a:t> не </a:t>
            </a:r>
            <a:r>
              <a:rPr lang="ru-RU" b="1" dirty="0" err="1"/>
              <a:t>травмувати</a:t>
            </a:r>
            <a:r>
              <a:rPr lang="ru-RU" b="1" dirty="0"/>
              <a:t> </a:t>
            </a:r>
            <a:r>
              <a:rPr lang="ru-RU" b="1" dirty="0" err="1"/>
              <a:t>слизову</a:t>
            </a:r>
            <a:r>
              <a:rPr lang="ru-RU" b="1" dirty="0"/>
              <a:t> </a:t>
            </a:r>
            <a:r>
              <a:rPr lang="ru-RU" b="1" dirty="0" err="1"/>
              <a:t>оболонку</a:t>
            </a:r>
            <a:r>
              <a:rPr lang="ru-RU" b="1" dirty="0"/>
              <a:t>.</a:t>
            </a:r>
          </a:p>
          <a:p>
            <a:pPr algn="just"/>
            <a:r>
              <a:rPr lang="ru-RU" b="1" dirty="0" err="1">
                <a:solidFill>
                  <a:srgbClr val="FF0000"/>
                </a:solidFill>
              </a:rPr>
              <a:t>Вилучення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пінцетом</a:t>
            </a:r>
            <a:r>
              <a:rPr lang="ru-RU" b="1" dirty="0">
                <a:solidFill>
                  <a:srgbClr val="FF0000"/>
                </a:solidFill>
              </a:rPr>
              <a:t>: </a:t>
            </a:r>
            <a:r>
              <a:rPr lang="ru-RU" b="1" dirty="0" err="1"/>
              <a:t>Якщо</a:t>
            </a:r>
            <a:r>
              <a:rPr lang="ru-RU" b="1" dirty="0"/>
              <a:t> предмет </a:t>
            </a:r>
            <a:r>
              <a:rPr lang="ru-RU" b="1" dirty="0" err="1"/>
              <a:t>знаходиться</a:t>
            </a:r>
            <a:r>
              <a:rPr lang="ru-RU" b="1" dirty="0"/>
              <a:t> </a:t>
            </a:r>
            <a:r>
              <a:rPr lang="ru-RU" b="1" dirty="0" err="1"/>
              <a:t>близько</a:t>
            </a:r>
            <a:r>
              <a:rPr lang="ru-RU" b="1" dirty="0"/>
              <a:t> до </a:t>
            </a:r>
            <a:r>
              <a:rPr lang="ru-RU" b="1" dirty="0" err="1"/>
              <a:t>виходу</a:t>
            </a:r>
            <a:r>
              <a:rPr lang="ru-RU" b="1" dirty="0"/>
              <a:t>, добре </a:t>
            </a:r>
            <a:r>
              <a:rPr lang="ru-RU" b="1" dirty="0" err="1"/>
              <a:t>візуалізується</a:t>
            </a:r>
            <a:r>
              <a:rPr lang="ru-RU" b="1" dirty="0"/>
              <a:t> і </a:t>
            </a:r>
            <a:r>
              <a:rPr lang="ru-RU" b="1" dirty="0" err="1"/>
              <a:t>виступає</a:t>
            </a:r>
            <a:r>
              <a:rPr lang="ru-RU" b="1" dirty="0"/>
              <a:t>, </a:t>
            </a:r>
            <a:r>
              <a:rPr lang="ru-RU" b="1" dirty="0" err="1"/>
              <a:t>його</a:t>
            </a:r>
            <a:r>
              <a:rPr lang="ru-RU" b="1" dirty="0"/>
              <a:t> </a:t>
            </a:r>
            <a:r>
              <a:rPr lang="ru-RU" b="1" dirty="0" err="1"/>
              <a:t>можна</a:t>
            </a:r>
            <a:r>
              <a:rPr lang="ru-RU" b="1" dirty="0"/>
              <a:t> </a:t>
            </a:r>
            <a:r>
              <a:rPr lang="ru-RU" b="1" dirty="0" err="1"/>
              <a:t>акуратно</a:t>
            </a:r>
            <a:r>
              <a:rPr lang="ru-RU" b="1" dirty="0"/>
              <a:t> </a:t>
            </a:r>
            <a:r>
              <a:rPr lang="ru-RU" b="1" dirty="0" err="1"/>
              <a:t>видалити</a:t>
            </a:r>
            <a:r>
              <a:rPr lang="ru-RU" b="1" dirty="0"/>
              <a:t> </a:t>
            </a:r>
            <a:r>
              <a:rPr lang="ru-RU" b="1" dirty="0" err="1"/>
              <a:t>медичним</a:t>
            </a:r>
            <a:r>
              <a:rPr lang="ru-RU" b="1" dirty="0"/>
              <a:t> </a:t>
            </a:r>
            <a:r>
              <a:rPr lang="ru-RU" b="1" dirty="0" err="1"/>
              <a:t>пінцетом</a:t>
            </a:r>
            <a:r>
              <a:rPr lang="ru-RU" b="1" dirty="0"/>
              <a:t>.</a:t>
            </a:r>
          </a:p>
          <a:p>
            <a:pPr algn="just"/>
            <a:r>
              <a:rPr lang="ru-RU" b="1" dirty="0" err="1">
                <a:solidFill>
                  <a:srgbClr val="FF0000"/>
                </a:solidFill>
              </a:rPr>
              <a:t>Медична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допомога</a:t>
            </a:r>
            <a:r>
              <a:rPr lang="ru-RU" b="1" dirty="0">
                <a:solidFill>
                  <a:srgbClr val="FF0000"/>
                </a:solidFill>
              </a:rPr>
              <a:t>: </a:t>
            </a:r>
            <a:r>
              <a:rPr lang="ru-RU" b="1" dirty="0" err="1"/>
              <a:t>Якщо</a:t>
            </a:r>
            <a:r>
              <a:rPr lang="ru-RU" b="1" dirty="0"/>
              <a:t> предмет не </a:t>
            </a:r>
            <a:r>
              <a:rPr lang="ru-RU" b="1" dirty="0" err="1"/>
              <a:t>виходить</a:t>
            </a:r>
            <a:r>
              <a:rPr lang="ru-RU" b="1" dirty="0"/>
              <a:t> </a:t>
            </a:r>
            <a:r>
              <a:rPr lang="ru-RU" b="1" dirty="0" err="1"/>
              <a:t>вилучити</a:t>
            </a:r>
            <a:r>
              <a:rPr lang="ru-RU" b="1" dirty="0"/>
              <a:t> за </a:t>
            </a:r>
            <a:r>
              <a:rPr lang="ru-RU" b="1" dirty="0" err="1"/>
              <a:t>допомогою</a:t>
            </a:r>
            <a:r>
              <a:rPr lang="ru-RU" b="1" dirty="0"/>
              <a:t> одного-</a:t>
            </a:r>
            <a:r>
              <a:rPr lang="ru-RU" b="1" dirty="0" err="1"/>
              <a:t>двох</a:t>
            </a:r>
            <a:r>
              <a:rPr lang="ru-RU" b="1" dirty="0"/>
              <a:t> </a:t>
            </a:r>
            <a:r>
              <a:rPr lang="ru-RU" b="1" dirty="0" err="1"/>
              <a:t>спроб</a:t>
            </a:r>
            <a:r>
              <a:rPr lang="ru-RU" b="1" dirty="0"/>
              <a:t> </a:t>
            </a:r>
            <a:r>
              <a:rPr lang="ru-RU" b="1" dirty="0" err="1"/>
              <a:t>висякування</a:t>
            </a:r>
            <a:r>
              <a:rPr lang="ru-RU" b="1" dirty="0"/>
              <a:t>, </a:t>
            </a:r>
            <a:r>
              <a:rPr lang="ru-RU" b="1" dirty="0" err="1">
                <a:solidFill>
                  <a:srgbClr val="FF0000"/>
                </a:solidFill>
              </a:rPr>
              <a:t>припиніть</a:t>
            </a:r>
            <a:r>
              <a:rPr lang="ru-RU" b="1" dirty="0">
                <a:solidFill>
                  <a:srgbClr val="FF0000"/>
                </a:solidFill>
              </a:rPr>
              <a:t> будь-</a:t>
            </a:r>
            <a:r>
              <a:rPr lang="ru-RU" b="1" dirty="0" err="1">
                <a:solidFill>
                  <a:srgbClr val="FF0000"/>
                </a:solidFill>
              </a:rPr>
              <a:t>які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маніпуляції</a:t>
            </a:r>
            <a:r>
              <a:rPr lang="ru-RU" b="1" dirty="0">
                <a:solidFill>
                  <a:srgbClr val="FF0000"/>
                </a:solidFill>
              </a:rPr>
              <a:t>.</a:t>
            </a:r>
          </a:p>
          <a:p>
            <a:pPr lvl="1" algn="just"/>
            <a:r>
              <a:rPr lang="ru-RU" b="1" dirty="0" err="1"/>
              <a:t>Зателефонуйте</a:t>
            </a:r>
            <a:r>
              <a:rPr lang="ru-RU" b="1" dirty="0"/>
              <a:t> </a:t>
            </a:r>
            <a:r>
              <a:rPr lang="ru-RU" b="1" dirty="0">
                <a:solidFill>
                  <a:srgbClr val="FF0000"/>
                </a:solidFill>
              </a:rPr>
              <a:t>103</a:t>
            </a:r>
            <a:r>
              <a:rPr lang="ru-RU" b="1" dirty="0"/>
              <a:t> </a:t>
            </a:r>
            <a:r>
              <a:rPr lang="ru-RU" b="1" dirty="0" err="1"/>
              <a:t>або</a:t>
            </a:r>
            <a:r>
              <a:rPr lang="ru-RU" b="1" dirty="0"/>
              <a:t> </a:t>
            </a:r>
            <a:r>
              <a:rPr lang="ru-RU" b="1" dirty="0" err="1"/>
              <a:t>самостійно</a:t>
            </a:r>
            <a:r>
              <a:rPr lang="ru-RU" b="1" dirty="0"/>
              <a:t> та </a:t>
            </a:r>
            <a:r>
              <a:rPr lang="ru-RU" b="1" dirty="0" err="1"/>
              <a:t>безпечно</a:t>
            </a:r>
            <a:r>
              <a:rPr lang="ru-RU" b="1" dirty="0"/>
              <a:t> </a:t>
            </a:r>
            <a:r>
              <a:rPr lang="ru-RU" b="1" dirty="0" err="1"/>
              <a:t>доправте</a:t>
            </a:r>
            <a:r>
              <a:rPr lang="ru-RU" b="1" dirty="0"/>
              <a:t> </a:t>
            </a:r>
            <a:r>
              <a:rPr lang="ru-RU" b="1" dirty="0" err="1"/>
              <a:t>постраждалого</a:t>
            </a:r>
            <a:r>
              <a:rPr lang="ru-RU" b="1" dirty="0"/>
              <a:t> до отоларинголога (ЛОР-</a:t>
            </a:r>
            <a:r>
              <a:rPr lang="ru-RU" b="1" dirty="0" err="1"/>
              <a:t>лікаря</a:t>
            </a:r>
            <a:r>
              <a:rPr lang="ru-RU" b="1" dirty="0"/>
              <a:t>).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991347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22" y="91653"/>
            <a:ext cx="6138192" cy="654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39708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51130" y="313630"/>
            <a:ext cx="60542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Травми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органів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лицевого черепа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9307" y="939880"/>
            <a:ext cx="8314085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err="1">
                <a:solidFill>
                  <a:srgbClr val="FF0000"/>
                </a:solidFill>
              </a:rPr>
              <a:t>Травматичні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пошкодження</a:t>
            </a:r>
            <a:r>
              <a:rPr lang="ru-RU" b="1" dirty="0">
                <a:solidFill>
                  <a:srgbClr val="FF0000"/>
                </a:solidFill>
              </a:rPr>
              <a:t> очей</a:t>
            </a:r>
          </a:p>
          <a:p>
            <a:pPr algn="just"/>
            <a:r>
              <a:rPr lang="ru-RU" b="1" dirty="0" err="1"/>
              <a:t>Травми</a:t>
            </a:r>
            <a:r>
              <a:rPr lang="ru-RU" b="1" dirty="0"/>
              <a:t> очей </a:t>
            </a:r>
            <a:r>
              <a:rPr lang="ru-RU" b="1" dirty="0" err="1"/>
              <a:t>виникають</a:t>
            </a:r>
            <a:r>
              <a:rPr lang="ru-RU" b="1" dirty="0"/>
              <a:t> </a:t>
            </a:r>
            <a:r>
              <a:rPr lang="ru-RU" b="1" dirty="0" err="1"/>
              <a:t>внаслідок</a:t>
            </a:r>
            <a:r>
              <a:rPr lang="ru-RU" b="1" dirty="0"/>
              <a:t> </a:t>
            </a:r>
            <a:r>
              <a:rPr lang="ru-RU" b="1" dirty="0" err="1"/>
              <a:t>дії</a:t>
            </a:r>
            <a:r>
              <a:rPr lang="ru-RU" b="1" dirty="0"/>
              <a:t> </a:t>
            </a:r>
            <a:r>
              <a:rPr lang="ru-RU" b="1" dirty="0" err="1"/>
              <a:t>механічних</a:t>
            </a:r>
            <a:r>
              <a:rPr lang="ru-RU" b="1" dirty="0"/>
              <a:t>, </a:t>
            </a:r>
            <a:r>
              <a:rPr lang="ru-RU" b="1" dirty="0" err="1"/>
              <a:t>фізичних</a:t>
            </a:r>
            <a:r>
              <a:rPr lang="ru-RU" b="1" dirty="0"/>
              <a:t> </a:t>
            </a:r>
            <a:r>
              <a:rPr lang="ru-RU" b="1" dirty="0" err="1"/>
              <a:t>або</a:t>
            </a:r>
            <a:r>
              <a:rPr lang="ru-RU" b="1" dirty="0"/>
              <a:t> </a:t>
            </a:r>
            <a:r>
              <a:rPr lang="ru-RU" b="1" dirty="0" err="1"/>
              <a:t>хімічних</a:t>
            </a:r>
            <a:r>
              <a:rPr lang="ru-RU" b="1" dirty="0"/>
              <a:t> </a:t>
            </a:r>
            <a:r>
              <a:rPr lang="ru-RU" b="1" dirty="0" err="1"/>
              <a:t>чинників</a:t>
            </a:r>
            <a:r>
              <a:rPr lang="ru-RU" b="1" dirty="0"/>
              <a:t>. За </a:t>
            </a:r>
            <a:r>
              <a:rPr lang="ru-RU" b="1" dirty="0" err="1"/>
              <a:t>ступенем</a:t>
            </a:r>
            <a:r>
              <a:rPr lang="ru-RU" b="1" dirty="0"/>
              <a:t> </a:t>
            </a:r>
            <a:r>
              <a:rPr lang="ru-RU" b="1" dirty="0" err="1"/>
              <a:t>тяжкості</a:t>
            </a:r>
            <a:r>
              <a:rPr lang="ru-RU" b="1" dirty="0"/>
              <a:t> </a:t>
            </a:r>
            <a:r>
              <a:rPr lang="ru-RU" b="1" dirty="0" err="1"/>
              <a:t>їх</a:t>
            </a:r>
            <a:r>
              <a:rPr lang="ru-RU" b="1" dirty="0"/>
              <a:t> </a:t>
            </a:r>
            <a:r>
              <a:rPr lang="ru-RU" b="1" dirty="0" err="1"/>
              <a:t>поділяють</a:t>
            </a:r>
            <a:r>
              <a:rPr lang="ru-RU" b="1" dirty="0"/>
              <a:t> на </a:t>
            </a:r>
            <a:r>
              <a:rPr lang="ru-RU" b="1" dirty="0" err="1"/>
              <a:t>легкі</a:t>
            </a:r>
            <a:r>
              <a:rPr lang="ru-RU" b="1" dirty="0"/>
              <a:t>, </a:t>
            </a:r>
            <a:r>
              <a:rPr lang="ru-RU" b="1" dirty="0" err="1"/>
              <a:t>середні</a:t>
            </a:r>
            <a:r>
              <a:rPr lang="ru-RU" b="1" dirty="0"/>
              <a:t> та </a:t>
            </a:r>
            <a:r>
              <a:rPr lang="ru-RU" b="1" dirty="0" err="1"/>
              <a:t>важкі</a:t>
            </a:r>
            <a:r>
              <a:rPr lang="ru-RU" b="1" dirty="0"/>
              <a:t>.</a:t>
            </a:r>
          </a:p>
          <a:p>
            <a:pPr algn="just"/>
            <a:r>
              <a:rPr lang="ru-RU" b="1" dirty="0">
                <a:solidFill>
                  <a:srgbClr val="FF0000"/>
                </a:solidFill>
              </a:rPr>
              <a:t>1. </a:t>
            </a:r>
            <a:r>
              <a:rPr lang="ru-RU" b="1" dirty="0" err="1">
                <a:solidFill>
                  <a:srgbClr val="FF0000"/>
                </a:solidFill>
              </a:rPr>
              <a:t>Механічні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пошкодження</a:t>
            </a:r>
            <a:endParaRPr lang="ru-RU" b="1" dirty="0">
              <a:solidFill>
                <a:srgbClr val="FF0000"/>
              </a:solidFill>
            </a:endParaRPr>
          </a:p>
          <a:p>
            <a:pPr algn="just"/>
            <a:r>
              <a:rPr lang="ru-RU" b="1" dirty="0">
                <a:solidFill>
                  <a:srgbClr val="FF0000"/>
                </a:solidFill>
              </a:rPr>
              <a:t>Легкий </a:t>
            </a:r>
            <a:r>
              <a:rPr lang="ru-RU" b="1" dirty="0" err="1">
                <a:solidFill>
                  <a:srgbClr val="FF0000"/>
                </a:solidFill>
              </a:rPr>
              <a:t>ступінь</a:t>
            </a:r>
            <a:endParaRPr lang="ru-RU" b="1" dirty="0">
              <a:solidFill>
                <a:srgbClr val="FF0000"/>
              </a:solidFill>
            </a:endParaRPr>
          </a:p>
          <a:p>
            <a:pPr algn="just"/>
            <a:r>
              <a:rPr lang="ru-RU" b="1" dirty="0" err="1"/>
              <a:t>Сюди</a:t>
            </a:r>
            <a:r>
              <a:rPr lang="ru-RU" b="1" dirty="0"/>
              <a:t> належать </a:t>
            </a:r>
            <a:r>
              <a:rPr lang="ru-RU" b="1" dirty="0" err="1"/>
              <a:t>непроникні</a:t>
            </a:r>
            <a:r>
              <a:rPr lang="ru-RU" b="1" dirty="0"/>
              <a:t> </a:t>
            </a:r>
            <a:r>
              <a:rPr lang="ru-RU" b="1" dirty="0" err="1"/>
              <a:t>поранення</a:t>
            </a:r>
            <a:r>
              <a:rPr lang="ru-RU" b="1" dirty="0"/>
              <a:t> </a:t>
            </a:r>
            <a:r>
              <a:rPr lang="ru-RU" b="1" dirty="0" err="1"/>
              <a:t>повік</a:t>
            </a:r>
            <a:r>
              <a:rPr lang="ru-RU" b="1" dirty="0"/>
              <a:t> та </a:t>
            </a:r>
            <a:r>
              <a:rPr lang="ru-RU" b="1" dirty="0" err="1"/>
              <a:t>потрапляння</a:t>
            </a:r>
            <a:r>
              <a:rPr lang="ru-RU" b="1" dirty="0"/>
              <a:t> </a:t>
            </a:r>
            <a:r>
              <a:rPr lang="ru-RU" b="1" dirty="0" err="1"/>
              <a:t>сторонніх</a:t>
            </a:r>
            <a:r>
              <a:rPr lang="ru-RU" b="1" dirty="0"/>
              <a:t> </a:t>
            </a:r>
            <a:r>
              <a:rPr lang="ru-RU" b="1" dirty="0" err="1"/>
              <a:t>тіл</a:t>
            </a:r>
            <a:r>
              <a:rPr lang="ru-RU" b="1" dirty="0"/>
              <a:t> (</a:t>
            </a:r>
            <a:r>
              <a:rPr lang="ru-RU" b="1" dirty="0" err="1"/>
              <a:t>піщинок</a:t>
            </a:r>
            <a:r>
              <a:rPr lang="ru-RU" b="1" dirty="0"/>
              <a:t>, </a:t>
            </a:r>
            <a:r>
              <a:rPr lang="ru-RU" b="1" dirty="0" err="1"/>
              <a:t>смітинок</a:t>
            </a:r>
            <a:r>
              <a:rPr lang="ru-RU" b="1" dirty="0"/>
              <a:t>) </a:t>
            </a:r>
            <a:r>
              <a:rPr lang="ru-RU" b="1" dirty="0" err="1"/>
              <a:t>під</a:t>
            </a:r>
            <a:r>
              <a:rPr lang="ru-RU" b="1" dirty="0"/>
              <a:t> </a:t>
            </a:r>
            <a:r>
              <a:rPr lang="ru-RU" b="1" dirty="0" err="1"/>
              <a:t>повіку</a:t>
            </a:r>
            <a:r>
              <a:rPr lang="ru-RU" b="1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dirty="0" err="1">
                <a:solidFill>
                  <a:srgbClr val="FF0000"/>
                </a:solidFill>
              </a:rPr>
              <a:t>Клінічні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ознаки</a:t>
            </a:r>
            <a:r>
              <a:rPr lang="ru-RU" b="1" dirty="0">
                <a:solidFill>
                  <a:srgbClr val="FF0000"/>
                </a:solidFill>
              </a:rPr>
              <a:t>: </a:t>
            </a:r>
            <a:r>
              <a:rPr lang="ru-RU" b="1" dirty="0" err="1"/>
              <a:t>гостре</a:t>
            </a:r>
            <a:r>
              <a:rPr lang="ru-RU" b="1" dirty="0"/>
              <a:t> </a:t>
            </a:r>
            <a:r>
              <a:rPr lang="ru-RU" b="1" dirty="0" err="1"/>
              <a:t>відчуття</a:t>
            </a:r>
            <a:r>
              <a:rPr lang="ru-RU" b="1" dirty="0"/>
              <a:t> </a:t>
            </a:r>
            <a:r>
              <a:rPr lang="ru-RU" b="1" dirty="0" err="1"/>
              <a:t>пекучості</a:t>
            </a:r>
            <a:r>
              <a:rPr lang="ru-RU" b="1" dirty="0"/>
              <a:t>, </a:t>
            </a:r>
            <a:r>
              <a:rPr lang="ru-RU" b="1" dirty="0" err="1"/>
              <a:t>що</a:t>
            </a:r>
            <a:r>
              <a:rPr lang="ru-RU" b="1" dirty="0"/>
              <a:t> </a:t>
            </a:r>
            <a:r>
              <a:rPr lang="ru-RU" b="1" dirty="0" err="1"/>
              <a:t>посилюється</a:t>
            </a:r>
            <a:r>
              <a:rPr lang="ru-RU" b="1" dirty="0"/>
              <a:t> при </a:t>
            </a:r>
            <a:r>
              <a:rPr lang="ru-RU" b="1" dirty="0" err="1"/>
              <a:t>кліпанні</a:t>
            </a:r>
            <a:r>
              <a:rPr lang="ru-RU" b="1" dirty="0"/>
              <a:t>; </a:t>
            </a:r>
            <a:r>
              <a:rPr lang="ru-RU" b="1" dirty="0" err="1"/>
              <a:t>гіперемія</a:t>
            </a:r>
            <a:r>
              <a:rPr lang="ru-RU" b="1" dirty="0"/>
              <a:t> (</a:t>
            </a:r>
            <a:r>
              <a:rPr lang="ru-RU" b="1" dirty="0" err="1"/>
              <a:t>почервоніння</a:t>
            </a:r>
            <a:r>
              <a:rPr lang="ru-RU" b="1" dirty="0"/>
              <a:t>) та набряк </a:t>
            </a:r>
            <a:r>
              <a:rPr lang="ru-RU" b="1" dirty="0" err="1"/>
              <a:t>кон’юнктиви</a:t>
            </a:r>
            <a:r>
              <a:rPr lang="ru-RU" b="1" dirty="0"/>
              <a:t>; </a:t>
            </a:r>
            <a:r>
              <a:rPr lang="ru-RU" b="1" dirty="0" err="1"/>
              <a:t>сльозотеча</a:t>
            </a:r>
            <a:r>
              <a:rPr lang="ru-RU" b="1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FF0000"/>
                </a:solidFill>
              </a:rPr>
              <a:t>Перша </a:t>
            </a:r>
            <a:r>
              <a:rPr lang="ru-RU" b="1" dirty="0" err="1">
                <a:solidFill>
                  <a:srgbClr val="FF0000"/>
                </a:solidFill>
              </a:rPr>
              <a:t>допомога</a:t>
            </a:r>
            <a:r>
              <a:rPr lang="ru-RU" b="1" dirty="0">
                <a:solidFill>
                  <a:srgbClr val="FF0000"/>
                </a:solidFill>
              </a:rPr>
              <a:t>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FF0000"/>
                </a:solidFill>
              </a:rPr>
              <a:t>Заборонено </a:t>
            </a:r>
            <a:r>
              <a:rPr lang="ru-RU" b="1" dirty="0" err="1">
                <a:solidFill>
                  <a:srgbClr val="FF0000"/>
                </a:solidFill>
              </a:rPr>
              <a:t>терти</a:t>
            </a:r>
            <a:r>
              <a:rPr lang="ru-RU" b="1" dirty="0">
                <a:solidFill>
                  <a:srgbClr val="FF0000"/>
                </a:solidFill>
              </a:rPr>
              <a:t> око</a:t>
            </a:r>
            <a:r>
              <a:rPr lang="ru-RU" b="1" dirty="0"/>
              <a:t>, </a:t>
            </a:r>
            <a:r>
              <a:rPr lang="ru-RU" b="1" dirty="0" err="1"/>
              <a:t>щоб</a:t>
            </a:r>
            <a:r>
              <a:rPr lang="ru-RU" b="1" dirty="0"/>
              <a:t> не </a:t>
            </a:r>
            <a:r>
              <a:rPr lang="ru-RU" b="1" dirty="0" err="1"/>
              <a:t>поглибити</a:t>
            </a:r>
            <a:r>
              <a:rPr lang="ru-RU" b="1" dirty="0"/>
              <a:t> </a:t>
            </a:r>
            <a:r>
              <a:rPr lang="ru-RU" b="1" dirty="0" err="1"/>
              <a:t>пошкодження</a:t>
            </a:r>
            <a:r>
              <a:rPr lang="ru-RU" b="1" dirty="0"/>
              <a:t>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b="1" dirty="0"/>
              <a:t>Для </a:t>
            </a:r>
            <a:r>
              <a:rPr lang="ru-RU" b="1" dirty="0" err="1"/>
              <a:t>огляду</a:t>
            </a:r>
            <a:r>
              <a:rPr lang="ru-RU" b="1" dirty="0"/>
              <a:t> </a:t>
            </a:r>
            <a:r>
              <a:rPr lang="ru-RU" b="1" dirty="0" err="1"/>
              <a:t>нижньої</a:t>
            </a:r>
            <a:r>
              <a:rPr lang="ru-RU" b="1" dirty="0"/>
              <a:t> </a:t>
            </a:r>
            <a:r>
              <a:rPr lang="ru-RU" b="1" dirty="0" err="1"/>
              <a:t>повіки</a:t>
            </a:r>
            <a:r>
              <a:rPr lang="ru-RU" b="1" dirty="0"/>
              <a:t>: </a:t>
            </a:r>
            <a:r>
              <a:rPr lang="ru-RU" b="1" dirty="0" err="1"/>
              <a:t>попросити</a:t>
            </a:r>
            <a:r>
              <a:rPr lang="ru-RU" b="1" dirty="0"/>
              <a:t> </a:t>
            </a:r>
            <a:r>
              <a:rPr lang="ru-RU" b="1" dirty="0" err="1"/>
              <a:t>потерпілого</a:t>
            </a:r>
            <a:r>
              <a:rPr lang="ru-RU" b="1" dirty="0"/>
              <a:t> </a:t>
            </a:r>
            <a:r>
              <a:rPr lang="ru-RU" b="1" dirty="0" err="1"/>
              <a:t>глянути</a:t>
            </a:r>
            <a:r>
              <a:rPr lang="ru-RU" b="1" dirty="0"/>
              <a:t> </a:t>
            </a:r>
            <a:r>
              <a:rPr lang="ru-RU" b="1" dirty="0" err="1"/>
              <a:t>вгору</a:t>
            </a:r>
            <a:r>
              <a:rPr lang="ru-RU" b="1" dirty="0"/>
              <a:t>, </a:t>
            </a:r>
            <a:r>
              <a:rPr lang="ru-RU" b="1" dirty="0" err="1"/>
              <a:t>відтягнути</a:t>
            </a:r>
            <a:r>
              <a:rPr lang="ru-RU" b="1" dirty="0"/>
              <a:t> </a:t>
            </a:r>
            <a:r>
              <a:rPr lang="ru-RU" b="1" dirty="0" err="1"/>
              <a:t>повіку</a:t>
            </a:r>
            <a:r>
              <a:rPr lang="ru-RU" b="1" dirty="0"/>
              <a:t> вниз.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b="1" dirty="0"/>
              <a:t>Для </a:t>
            </a:r>
            <a:r>
              <a:rPr lang="ru-RU" b="1" dirty="0" err="1"/>
              <a:t>вилучення</a:t>
            </a:r>
            <a:r>
              <a:rPr lang="ru-RU" b="1" dirty="0"/>
              <a:t> </a:t>
            </a:r>
            <a:r>
              <a:rPr lang="ru-RU" b="1" dirty="0" err="1"/>
              <a:t>стороннього</a:t>
            </a:r>
            <a:r>
              <a:rPr lang="ru-RU" b="1" dirty="0"/>
              <a:t> </a:t>
            </a:r>
            <a:r>
              <a:rPr lang="ru-RU" b="1" dirty="0" err="1"/>
              <a:t>тіла</a:t>
            </a:r>
            <a:r>
              <a:rPr lang="ru-RU" b="1" dirty="0"/>
              <a:t> з-</a:t>
            </a:r>
            <a:r>
              <a:rPr lang="ru-RU" b="1" dirty="0" err="1"/>
              <a:t>під</a:t>
            </a:r>
            <a:r>
              <a:rPr lang="ru-RU" b="1" dirty="0"/>
              <a:t> </a:t>
            </a:r>
            <a:r>
              <a:rPr lang="ru-RU" b="1" dirty="0" err="1"/>
              <a:t>верхньої</a:t>
            </a:r>
            <a:r>
              <a:rPr lang="ru-RU" b="1" dirty="0"/>
              <a:t> </a:t>
            </a:r>
            <a:r>
              <a:rPr lang="ru-RU" b="1" dirty="0" err="1"/>
              <a:t>повіки</a:t>
            </a:r>
            <a:r>
              <a:rPr lang="ru-RU" b="1" dirty="0"/>
              <a:t>: </a:t>
            </a:r>
            <a:r>
              <a:rPr lang="ru-RU" b="1" dirty="0" err="1"/>
              <a:t>обережно</a:t>
            </a:r>
            <a:r>
              <a:rPr lang="ru-RU" b="1" dirty="0"/>
              <a:t> </a:t>
            </a:r>
            <a:r>
              <a:rPr lang="ru-RU" b="1" dirty="0" err="1"/>
              <a:t>вивернути</a:t>
            </a:r>
            <a:r>
              <a:rPr lang="ru-RU" b="1" dirty="0"/>
              <a:t> </a:t>
            </a:r>
            <a:r>
              <a:rPr lang="ru-RU" b="1" dirty="0" err="1"/>
              <a:t>її</a:t>
            </a:r>
            <a:r>
              <a:rPr lang="ru-RU" b="1" dirty="0"/>
              <a:t> </a:t>
            </a:r>
            <a:r>
              <a:rPr lang="ru-RU" b="1" dirty="0" err="1"/>
              <a:t>назовні</a:t>
            </a:r>
            <a:r>
              <a:rPr lang="ru-RU" b="1" dirty="0"/>
              <a:t>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b="1" dirty="0" err="1"/>
              <a:t>Видалити</a:t>
            </a:r>
            <a:r>
              <a:rPr lang="ru-RU" b="1" dirty="0"/>
              <a:t> </a:t>
            </a:r>
            <a:r>
              <a:rPr lang="ru-RU" b="1" dirty="0" err="1"/>
              <a:t>об'єкт</a:t>
            </a:r>
            <a:r>
              <a:rPr lang="ru-RU" b="1" dirty="0"/>
              <a:t> </a:t>
            </a:r>
            <a:r>
              <a:rPr lang="ru-RU" b="1" dirty="0" err="1"/>
              <a:t>стерильним</a:t>
            </a:r>
            <a:r>
              <a:rPr lang="ru-RU" b="1" dirty="0"/>
              <a:t> </a:t>
            </a:r>
            <a:r>
              <a:rPr lang="ru-RU" b="1" dirty="0" err="1"/>
              <a:t>вологим</a:t>
            </a:r>
            <a:r>
              <a:rPr lang="ru-RU" b="1" dirty="0"/>
              <a:t> </a:t>
            </a:r>
            <a:r>
              <a:rPr lang="ru-RU" b="1" dirty="0" err="1"/>
              <a:t>ватним</a:t>
            </a:r>
            <a:r>
              <a:rPr lang="ru-RU" b="1" dirty="0"/>
              <a:t> тампоном.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b="1" dirty="0" err="1"/>
              <a:t>Після</a:t>
            </a:r>
            <a:r>
              <a:rPr lang="ru-RU" b="1" dirty="0"/>
              <a:t> </a:t>
            </a:r>
            <a:r>
              <a:rPr lang="ru-RU" b="1" dirty="0" err="1"/>
              <a:t>видалення</a:t>
            </a:r>
            <a:r>
              <a:rPr lang="ru-RU" b="1" dirty="0"/>
              <a:t> </a:t>
            </a:r>
            <a:r>
              <a:rPr lang="ru-RU" b="1" dirty="0" err="1"/>
              <a:t>закапати</a:t>
            </a:r>
            <a:r>
              <a:rPr lang="ru-RU" b="1" dirty="0"/>
              <a:t> антисептик (</a:t>
            </a:r>
            <a:r>
              <a:rPr lang="ru-RU" b="1" dirty="0" err="1"/>
              <a:t>наприклад</a:t>
            </a:r>
            <a:r>
              <a:rPr lang="ru-RU" b="1" dirty="0"/>
              <a:t>, 20% </a:t>
            </a:r>
            <a:r>
              <a:rPr lang="ru-RU" b="1" dirty="0" err="1"/>
              <a:t>розчин</a:t>
            </a:r>
            <a:r>
              <a:rPr lang="ru-RU" b="1" dirty="0"/>
              <a:t> </a:t>
            </a:r>
            <a:r>
              <a:rPr lang="ru-RU" b="1" dirty="0" err="1"/>
              <a:t>сульфацилу</a:t>
            </a:r>
            <a:r>
              <a:rPr lang="ru-RU" b="1" dirty="0"/>
              <a:t> </a:t>
            </a:r>
            <a:r>
              <a:rPr lang="ru-RU" b="1" dirty="0" err="1"/>
              <a:t>натрію</a:t>
            </a:r>
            <a:r>
              <a:rPr lang="ru-RU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19746237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4248" y="5771762"/>
            <a:ext cx="79076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FF0000"/>
                </a:solidFill>
              </a:rPr>
              <a:t>Механізм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вилучення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стороннього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тіла</a:t>
            </a:r>
            <a:r>
              <a:rPr lang="ru-RU" sz="2400" b="1" dirty="0">
                <a:solidFill>
                  <a:srgbClr val="FF0000"/>
                </a:solidFill>
              </a:rPr>
              <a:t> з </a:t>
            </a:r>
            <a:r>
              <a:rPr lang="ru-RU" sz="2400" b="1" dirty="0" err="1">
                <a:solidFill>
                  <a:srgbClr val="FF0000"/>
                </a:solidFill>
              </a:rPr>
              <a:t>під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повіки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6044" t="21786" r="35250" b="10783"/>
          <a:stretch/>
        </p:blipFill>
        <p:spPr>
          <a:xfrm>
            <a:off x="2601533" y="523620"/>
            <a:ext cx="3734873" cy="493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506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CustomShape 1"/>
          <p:cNvSpPr/>
          <p:nvPr/>
        </p:nvSpPr>
        <p:spPr>
          <a:xfrm>
            <a:off x="753120" y="360000"/>
            <a:ext cx="4070880" cy="641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6500" lnSpcReduction="10000"/>
          </a:bodyPr>
          <a:lstStyle/>
          <a:p>
            <a:pPr algn="ctr">
              <a:lnSpc>
                <a:spcPct val="100000"/>
              </a:lnSpc>
            </a:pPr>
            <a:r>
              <a:rPr lang="ru-RU" sz="4400" b="1" strike="noStrike" spc="-1">
                <a:solidFill>
                  <a:srgbClr val="7030A0"/>
                </a:solidFill>
                <a:latin typeface="Calibri"/>
                <a:ea typeface="DejaVu Sans"/>
              </a:rPr>
              <a:t>Інші ознаки ЧМТ</a:t>
            </a:r>
            <a:endParaRPr lang="ru-RU" sz="4400" b="0" strike="noStrike" spc="-1">
              <a:latin typeface="Arial"/>
            </a:endParaRPr>
          </a:p>
        </p:txBody>
      </p:sp>
      <p:sp>
        <p:nvSpPr>
          <p:cNvPr id="618" name="CustomShape 2"/>
          <p:cNvSpPr/>
          <p:nvPr/>
        </p:nvSpPr>
        <p:spPr>
          <a:xfrm>
            <a:off x="432000" y="1152000"/>
            <a:ext cx="4142160" cy="516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90500" lnSpcReduction="20000"/>
          </a:bodyPr>
          <a:lstStyle/>
          <a:p>
            <a:pPr marL="343080" indent="-342000" algn="just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1" strike="noStrike" spc="-1">
                <a:solidFill>
                  <a:srgbClr val="000000"/>
                </a:solidFill>
                <a:latin typeface="Calibri"/>
                <a:ea typeface="DejaVu Sans"/>
              </a:rPr>
              <a:t>Зовнішні пошкодження </a:t>
            </a:r>
            <a:r>
              <a:rPr lang="ru-RU" sz="2800" b="1" i="1" strike="noStrike" spc="-1">
                <a:solidFill>
                  <a:srgbClr val="000000"/>
                </a:solidFill>
                <a:latin typeface="Calibri"/>
                <a:ea typeface="DejaVu Sans"/>
              </a:rPr>
              <a:t>(необхідно шукати!), рани, набряки тощо.</a:t>
            </a:r>
            <a:endParaRPr lang="ru-RU" sz="2800" b="0" strike="noStrike" spc="-1">
              <a:latin typeface="Arial"/>
            </a:endParaRPr>
          </a:p>
          <a:p>
            <a:pPr marL="343080" indent="-342000" algn="just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1" strike="noStrike" spc="-1">
                <a:solidFill>
                  <a:srgbClr val="000000"/>
                </a:solidFill>
                <a:latin typeface="Calibri"/>
                <a:ea typeface="DejaVu Sans"/>
              </a:rPr>
              <a:t>Кровотеча з носа і вух, в деяких випадках з домішкою ліквору (підозра на наявність перелому кісток основи черепа).</a:t>
            </a:r>
            <a:endParaRPr lang="ru-RU" sz="2800" b="0" strike="noStrike" spc="-1">
              <a:latin typeface="Arial"/>
            </a:endParaRPr>
          </a:p>
          <a:p>
            <a:pPr marL="343080" indent="-342000" algn="just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1" strike="noStrike" spc="-1">
                <a:solidFill>
                  <a:srgbClr val="000000"/>
                </a:solidFill>
                <a:latin typeface="Calibri"/>
                <a:ea typeface="DejaVu Sans"/>
              </a:rPr>
              <a:t>Блювота</a:t>
            </a:r>
            <a:endParaRPr lang="ru-RU" sz="2800" b="0" strike="noStrike" spc="-1">
              <a:latin typeface="Arial"/>
            </a:endParaRPr>
          </a:p>
          <a:p>
            <a:pPr marL="343080" indent="-342000" algn="just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1" strike="noStrike" spc="-1">
                <a:solidFill>
                  <a:srgbClr val="000000"/>
                </a:solidFill>
                <a:latin typeface="Calibri"/>
                <a:ea typeface="DejaVu Sans"/>
              </a:rPr>
              <a:t>Провали в пам'яті (амнезія).</a:t>
            </a:r>
            <a:endParaRPr lang="ru-RU" sz="2800" b="0" strike="noStrike" spc="-1">
              <a:latin typeface="Arial"/>
            </a:endParaRPr>
          </a:p>
          <a:p>
            <a:pPr marL="343080" indent="-342000" algn="just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1" strike="noStrike" spc="-1">
                <a:solidFill>
                  <a:srgbClr val="000000"/>
                </a:solidFill>
                <a:latin typeface="Calibri"/>
                <a:ea typeface="DejaVu Sans"/>
              </a:rPr>
              <a:t>Різниця в ширині зіниць.</a:t>
            </a:r>
            <a:endParaRPr lang="ru-RU" sz="2800" b="0" strike="noStrike" spc="-1">
              <a:latin typeface="Arial"/>
            </a:endParaRPr>
          </a:p>
          <a:p>
            <a:pPr marL="343080" indent="-342000" algn="just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1" strike="noStrike" spc="-1">
                <a:solidFill>
                  <a:srgbClr val="000000"/>
                </a:solidFill>
                <a:latin typeface="Calibri"/>
                <a:ea typeface="DejaVu Sans"/>
              </a:rPr>
              <a:t>Неритмічне дихання.</a:t>
            </a:r>
            <a:endParaRPr lang="ru-RU" sz="2800" b="0" strike="noStrike" spc="-1">
              <a:latin typeface="Arial"/>
            </a:endParaRPr>
          </a:p>
          <a:p>
            <a:pPr marL="343080" indent="-342000" algn="just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1" strike="noStrike" spc="-1">
                <a:solidFill>
                  <a:srgbClr val="000000"/>
                </a:solidFill>
                <a:latin typeface="Calibri"/>
                <a:ea typeface="DejaVu Sans"/>
              </a:rPr>
              <a:t>Напружена шия </a:t>
            </a:r>
            <a:endParaRPr lang="ru-RU" sz="2800" b="0" strike="noStrike" spc="-1">
              <a:latin typeface="Arial"/>
            </a:endParaRPr>
          </a:p>
        </p:txBody>
      </p:sp>
      <p:pic>
        <p:nvPicPr>
          <p:cNvPr id="619" name="Рисунок 11"/>
          <p:cNvPicPr/>
          <p:nvPr/>
        </p:nvPicPr>
        <p:blipFill>
          <a:blip r:embed="rId2"/>
          <a:srcRect l="30477" t="8899" r="29757"/>
          <a:stretch/>
        </p:blipFill>
        <p:spPr>
          <a:xfrm>
            <a:off x="5256000" y="172800"/>
            <a:ext cx="3446280" cy="64512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Effect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6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6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Effect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6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6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Effect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6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6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Effect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6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" dur="500" fill="hold"/>
                                        <p:tgtEl>
                                          <p:spTgt spid="6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Effect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6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6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Effect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2" dur="500" fill="hold"/>
                                        <p:tgtEl>
                                          <p:spTgt spid="6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6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7" dur="500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8" dur="500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1217" y="612845"/>
            <a:ext cx="776596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err="1">
                <a:solidFill>
                  <a:srgbClr val="FF0000"/>
                </a:solidFill>
              </a:rPr>
              <a:t>Середній</a:t>
            </a:r>
            <a:r>
              <a:rPr lang="ru-RU" sz="2000" b="1" dirty="0">
                <a:solidFill>
                  <a:srgbClr val="FF0000"/>
                </a:solidFill>
              </a:rPr>
              <a:t> та </a:t>
            </a:r>
            <a:r>
              <a:rPr lang="ru-RU" sz="2000" b="1" dirty="0" err="1">
                <a:solidFill>
                  <a:srgbClr val="FF0000"/>
                </a:solidFill>
              </a:rPr>
              <a:t>важкий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ступені</a:t>
            </a:r>
            <a:endParaRPr lang="ru-RU" sz="2000" b="1" dirty="0">
              <a:solidFill>
                <a:srgbClr val="FF0000"/>
              </a:solidFill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1" dirty="0" err="1">
                <a:solidFill>
                  <a:srgbClr val="FF0000"/>
                </a:solidFill>
              </a:rPr>
              <a:t>Середній</a:t>
            </a:r>
            <a:r>
              <a:rPr lang="ru-RU" sz="2000" b="1" dirty="0">
                <a:solidFill>
                  <a:srgbClr val="FF0000"/>
                </a:solidFill>
              </a:rPr>
              <a:t>: </a:t>
            </a:r>
            <a:r>
              <a:rPr lang="ru-RU" sz="2000" b="1" dirty="0" err="1"/>
              <a:t>розрив</a:t>
            </a:r>
            <a:r>
              <a:rPr lang="ru-RU" sz="2000" b="1" dirty="0"/>
              <a:t> </a:t>
            </a:r>
            <a:r>
              <a:rPr lang="ru-RU" sz="2000" b="1" dirty="0" err="1"/>
              <a:t>або</a:t>
            </a:r>
            <a:r>
              <a:rPr lang="ru-RU" sz="2000" b="1" dirty="0"/>
              <a:t> </a:t>
            </a:r>
            <a:r>
              <a:rPr lang="ru-RU" sz="2000" b="1" dirty="0" err="1"/>
              <a:t>частковий</a:t>
            </a:r>
            <a:r>
              <a:rPr lang="ru-RU" sz="2000" b="1" dirty="0"/>
              <a:t> </a:t>
            </a:r>
            <a:r>
              <a:rPr lang="ru-RU" sz="2000" b="1" dirty="0" err="1"/>
              <a:t>відрив</a:t>
            </a:r>
            <a:r>
              <a:rPr lang="ru-RU" sz="2000" b="1" dirty="0"/>
              <a:t> </a:t>
            </a:r>
            <a:r>
              <a:rPr lang="ru-RU" sz="2000" b="1" dirty="0" err="1"/>
              <a:t>повіки</a:t>
            </a:r>
            <a:r>
              <a:rPr lang="ru-RU" sz="2000" b="1" dirty="0"/>
              <a:t>, </a:t>
            </a:r>
            <a:r>
              <a:rPr lang="ru-RU" sz="2000" b="1" dirty="0" err="1"/>
              <a:t>забиття</a:t>
            </a:r>
            <a:r>
              <a:rPr lang="ru-RU" sz="2000" b="1" dirty="0"/>
              <a:t> (</a:t>
            </a:r>
            <a:r>
              <a:rPr lang="ru-RU" sz="2000" b="1" dirty="0" err="1"/>
              <a:t>контузія</a:t>
            </a:r>
            <a:r>
              <a:rPr lang="ru-RU" sz="2000" b="1" dirty="0"/>
              <a:t>) очного </a:t>
            </a:r>
            <a:r>
              <a:rPr lang="ru-RU" sz="2000" b="1" dirty="0" err="1"/>
              <a:t>яблука</a:t>
            </a:r>
            <a:r>
              <a:rPr lang="ru-RU" sz="2000" b="1" dirty="0"/>
              <a:t> без </a:t>
            </a:r>
            <a:r>
              <a:rPr lang="ru-RU" sz="2000" b="1" dirty="0" err="1"/>
              <a:t>втрати</a:t>
            </a:r>
            <a:r>
              <a:rPr lang="ru-RU" sz="2000" b="1" dirty="0"/>
              <a:t> </a:t>
            </a:r>
            <a:r>
              <a:rPr lang="ru-RU" sz="2000" b="1" dirty="0" err="1"/>
              <a:t>зору</a:t>
            </a:r>
            <a:r>
              <a:rPr lang="ru-RU" sz="2000" b="1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1" dirty="0" err="1">
                <a:solidFill>
                  <a:srgbClr val="FF0000"/>
                </a:solidFill>
              </a:rPr>
              <a:t>Важкий</a:t>
            </a:r>
            <a:r>
              <a:rPr lang="ru-RU" sz="2000" b="1" dirty="0">
                <a:solidFill>
                  <a:srgbClr val="FF0000"/>
                </a:solidFill>
              </a:rPr>
              <a:t>: </a:t>
            </a:r>
            <a:r>
              <a:rPr lang="ru-RU" sz="2000" b="1" dirty="0" err="1"/>
              <a:t>проникні</a:t>
            </a:r>
            <a:r>
              <a:rPr lang="ru-RU" sz="2000" b="1" dirty="0"/>
              <a:t> </a:t>
            </a:r>
            <a:r>
              <a:rPr lang="ru-RU" sz="2000" b="1" dirty="0" err="1"/>
              <a:t>поранення</a:t>
            </a:r>
            <a:r>
              <a:rPr lang="ru-RU" sz="2000" b="1" dirty="0"/>
              <a:t> очного </a:t>
            </a:r>
            <a:r>
              <a:rPr lang="ru-RU" sz="2000" b="1" dirty="0" err="1"/>
              <a:t>яблука</a:t>
            </a:r>
            <a:r>
              <a:rPr lang="ru-RU" sz="2000" b="1" dirty="0"/>
              <a:t>, </a:t>
            </a:r>
            <a:r>
              <a:rPr lang="ru-RU" sz="2000" b="1" dirty="0" err="1"/>
              <a:t>контузія</a:t>
            </a:r>
            <a:r>
              <a:rPr lang="ru-RU" sz="2000" b="1" dirty="0"/>
              <a:t> </a:t>
            </a:r>
            <a:r>
              <a:rPr lang="ru-RU" sz="2000" b="1" dirty="0" err="1"/>
              <a:t>зі</a:t>
            </a:r>
            <a:r>
              <a:rPr lang="ru-RU" sz="2000" b="1" dirty="0"/>
              <a:t> </a:t>
            </a:r>
            <a:r>
              <a:rPr lang="ru-RU" sz="2000" b="1" dirty="0" err="1"/>
              <a:t>зниженням</a:t>
            </a:r>
            <a:r>
              <a:rPr lang="ru-RU" sz="2000" b="1" dirty="0"/>
              <a:t> </a:t>
            </a:r>
            <a:r>
              <a:rPr lang="ru-RU" sz="2000" b="1" dirty="0" err="1"/>
              <a:t>зору</a:t>
            </a:r>
            <a:r>
              <a:rPr lang="ru-RU" sz="2000" b="1" dirty="0"/>
              <a:t>, переломи </a:t>
            </a:r>
            <a:r>
              <a:rPr lang="ru-RU" sz="2000" b="1" dirty="0" err="1"/>
              <a:t>орбіти</a:t>
            </a:r>
            <a:r>
              <a:rPr lang="ru-RU" sz="2000" b="1" dirty="0"/>
              <a:t> (</a:t>
            </a:r>
            <a:r>
              <a:rPr lang="ru-RU" sz="2000" b="1" dirty="0" err="1"/>
              <a:t>вип’ячування</a:t>
            </a:r>
            <a:r>
              <a:rPr lang="ru-RU" sz="2000" b="1" dirty="0"/>
              <a:t> </a:t>
            </a:r>
            <a:r>
              <a:rPr lang="ru-RU" sz="2000" b="1" dirty="0" err="1"/>
              <a:t>або</a:t>
            </a:r>
            <a:r>
              <a:rPr lang="ru-RU" sz="2000" b="1" dirty="0"/>
              <a:t> </a:t>
            </a:r>
            <a:r>
              <a:rPr lang="ru-RU" sz="2000" b="1" dirty="0" err="1"/>
              <a:t>западання</a:t>
            </a:r>
            <a:r>
              <a:rPr lang="ru-RU" sz="2000" b="1" dirty="0"/>
              <a:t> ока).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FF0000"/>
                </a:solidFill>
              </a:rPr>
              <a:t>Перша </a:t>
            </a:r>
            <a:r>
              <a:rPr lang="ru-RU" sz="2000" b="1" dirty="0" err="1">
                <a:solidFill>
                  <a:srgbClr val="FF0000"/>
                </a:solidFill>
              </a:rPr>
              <a:t>допомога</a:t>
            </a:r>
            <a:r>
              <a:rPr lang="ru-RU" sz="2000" b="1" dirty="0">
                <a:solidFill>
                  <a:srgbClr val="FF0000"/>
                </a:solidFill>
              </a:rPr>
              <a:t>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sz="2000" b="1" dirty="0"/>
              <a:t>При </a:t>
            </a:r>
            <a:r>
              <a:rPr lang="ru-RU" sz="2000" b="1" dirty="0" err="1"/>
              <a:t>підозрі</a:t>
            </a:r>
            <a:r>
              <a:rPr lang="ru-RU" sz="2000" b="1" dirty="0"/>
              <a:t> на </a:t>
            </a:r>
            <a:r>
              <a:rPr lang="ru-RU" sz="2000" b="1" dirty="0" err="1">
                <a:solidFill>
                  <a:srgbClr val="FF0000"/>
                </a:solidFill>
              </a:rPr>
              <a:t>проникне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поранення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/>
              <a:t>накласти</a:t>
            </a:r>
            <a:r>
              <a:rPr lang="ru-RU" sz="2000" b="1" dirty="0"/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бінокулярну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пов’язку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/>
              <a:t>(</a:t>
            </a:r>
            <a:r>
              <a:rPr lang="ru-RU" sz="2000" b="1" dirty="0" err="1"/>
              <a:t>закрити</a:t>
            </a:r>
            <a:r>
              <a:rPr lang="ru-RU" sz="2000" b="1" dirty="0"/>
              <a:t> </a:t>
            </a:r>
            <a:r>
              <a:rPr lang="ru-RU" sz="2000" b="1" dirty="0" err="1"/>
              <a:t>обидва</a:t>
            </a:r>
            <a:r>
              <a:rPr lang="ru-RU" sz="2000" b="1" dirty="0"/>
              <a:t> ока). </a:t>
            </a:r>
            <a:r>
              <a:rPr lang="ru-RU" sz="2000" b="1" dirty="0" err="1"/>
              <a:t>Це</a:t>
            </a:r>
            <a:r>
              <a:rPr lang="ru-RU" sz="2000" b="1" dirty="0"/>
              <a:t> </a:t>
            </a:r>
            <a:r>
              <a:rPr lang="ru-RU" sz="2000" b="1" dirty="0" err="1"/>
              <a:t>необхідно</a:t>
            </a:r>
            <a:r>
              <a:rPr lang="ru-RU" sz="2000" b="1" dirty="0"/>
              <a:t> для </a:t>
            </a:r>
            <a:r>
              <a:rPr lang="ru-RU" sz="2000" b="1" dirty="0" err="1"/>
              <a:t>забезпечення</a:t>
            </a:r>
            <a:r>
              <a:rPr lang="ru-RU" sz="2000" b="1" dirty="0"/>
              <a:t> </a:t>
            </a:r>
            <a:r>
              <a:rPr lang="ru-RU" sz="2000" b="1" dirty="0" err="1"/>
              <a:t>повної</a:t>
            </a:r>
            <a:r>
              <a:rPr lang="ru-RU" sz="2000" b="1" dirty="0"/>
              <a:t> </a:t>
            </a:r>
            <a:r>
              <a:rPr lang="ru-RU" sz="2000" b="1" dirty="0" err="1"/>
              <a:t>нерухомості</a:t>
            </a:r>
            <a:r>
              <a:rPr lang="ru-RU" sz="2000" b="1" dirty="0"/>
              <a:t> (</a:t>
            </a:r>
            <a:r>
              <a:rPr lang="ru-RU" sz="2000" b="1" dirty="0" err="1"/>
              <a:t>спокою</a:t>
            </a:r>
            <a:r>
              <a:rPr lang="ru-RU" sz="2000" b="1" dirty="0"/>
              <a:t>) </a:t>
            </a:r>
            <a:r>
              <a:rPr lang="ru-RU" sz="2000" b="1" dirty="0" err="1"/>
              <a:t>пораненого</a:t>
            </a:r>
            <a:r>
              <a:rPr lang="ru-RU" sz="2000" b="1" dirty="0"/>
              <a:t> ока, </a:t>
            </a:r>
            <a:r>
              <a:rPr lang="ru-RU" sz="2000" b="1" dirty="0" err="1"/>
              <a:t>оскільки</a:t>
            </a:r>
            <a:r>
              <a:rPr lang="ru-RU" sz="2000" b="1" dirty="0"/>
              <a:t> </a:t>
            </a:r>
            <a:r>
              <a:rPr lang="ru-RU" sz="2000" b="1" dirty="0" err="1"/>
              <a:t>очі</a:t>
            </a:r>
            <a:r>
              <a:rPr lang="ru-RU" sz="2000" b="1" dirty="0"/>
              <a:t> </a:t>
            </a:r>
            <a:r>
              <a:rPr lang="ru-RU" sz="2000" b="1" dirty="0" err="1"/>
              <a:t>рухаються</a:t>
            </a:r>
            <a:r>
              <a:rPr lang="ru-RU" sz="2000" b="1" dirty="0"/>
              <a:t> синхронно.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sz="2000" b="1" dirty="0"/>
              <a:t>Не </a:t>
            </a:r>
            <a:r>
              <a:rPr lang="ru-RU" sz="2000" b="1" dirty="0" err="1"/>
              <a:t>намагатися</a:t>
            </a:r>
            <a:r>
              <a:rPr lang="ru-RU" sz="2000" b="1" dirty="0"/>
              <a:t> </a:t>
            </a:r>
            <a:r>
              <a:rPr lang="ru-RU" sz="2000" b="1" dirty="0" err="1"/>
              <a:t>витягувати</a:t>
            </a:r>
            <a:r>
              <a:rPr lang="ru-RU" sz="2000" b="1" dirty="0"/>
              <a:t> </a:t>
            </a:r>
            <a:r>
              <a:rPr lang="ru-RU" sz="2000" b="1" dirty="0" err="1"/>
              <a:t>предмети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встромилися</a:t>
            </a:r>
            <a:r>
              <a:rPr lang="ru-RU" sz="2000" b="1" dirty="0"/>
              <a:t> в </a:t>
            </a:r>
            <a:r>
              <a:rPr lang="ru-RU" sz="2000" b="1" dirty="0" err="1"/>
              <a:t>очне</a:t>
            </a:r>
            <a:r>
              <a:rPr lang="ru-RU" sz="2000" b="1" dirty="0"/>
              <a:t> </a:t>
            </a:r>
            <a:r>
              <a:rPr lang="ru-RU" sz="2000" b="1" dirty="0" err="1"/>
              <a:t>яблуко</a:t>
            </a:r>
            <a:r>
              <a:rPr lang="ru-RU" sz="2000" b="1" dirty="0"/>
              <a:t>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sz="2000" b="1" dirty="0" err="1"/>
              <a:t>Термінова</a:t>
            </a:r>
            <a:r>
              <a:rPr lang="ru-RU" sz="2000" b="1" dirty="0"/>
              <a:t> </a:t>
            </a:r>
            <a:r>
              <a:rPr lang="ru-RU" sz="2000" b="1" dirty="0" err="1"/>
              <a:t>госпіталізація</a:t>
            </a:r>
            <a:r>
              <a:rPr lang="ru-RU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0572028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1972" y="373487"/>
            <a:ext cx="8525814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FF0000"/>
                </a:solidFill>
              </a:rPr>
              <a:t>2. </a:t>
            </a:r>
            <a:r>
              <a:rPr lang="ru-RU" sz="2000" b="1" dirty="0" err="1">
                <a:solidFill>
                  <a:srgbClr val="FF0000"/>
                </a:solidFill>
              </a:rPr>
              <a:t>Фізичні</a:t>
            </a:r>
            <a:r>
              <a:rPr lang="ru-RU" sz="2000" b="1" dirty="0">
                <a:solidFill>
                  <a:srgbClr val="FF0000"/>
                </a:solidFill>
              </a:rPr>
              <a:t> (</a:t>
            </a:r>
            <a:r>
              <a:rPr lang="ru-RU" sz="2000" b="1" dirty="0" err="1">
                <a:solidFill>
                  <a:srgbClr val="FF0000"/>
                </a:solidFill>
              </a:rPr>
              <a:t>променеві</a:t>
            </a:r>
            <a:r>
              <a:rPr lang="ru-RU" sz="2000" b="1" dirty="0">
                <a:solidFill>
                  <a:srgbClr val="FF0000"/>
                </a:solidFill>
              </a:rPr>
              <a:t>) </a:t>
            </a:r>
            <a:r>
              <a:rPr lang="ru-RU" sz="2000" b="1" dirty="0" err="1">
                <a:solidFill>
                  <a:srgbClr val="FF0000"/>
                </a:solidFill>
              </a:rPr>
              <a:t>пошкодження</a:t>
            </a:r>
            <a:endParaRPr lang="ru-RU" sz="2000" b="1" dirty="0">
              <a:solidFill>
                <a:srgbClr val="FF0000"/>
              </a:solidFill>
            </a:endParaRPr>
          </a:p>
          <a:p>
            <a:pPr algn="just"/>
            <a:r>
              <a:rPr lang="ru-RU" b="1" dirty="0" err="1"/>
              <a:t>Виникають</a:t>
            </a:r>
            <a:r>
              <a:rPr lang="ru-RU" b="1" dirty="0"/>
              <a:t> </a:t>
            </a:r>
            <a:r>
              <a:rPr lang="ru-RU" b="1" dirty="0" err="1"/>
              <a:t>під</a:t>
            </a:r>
            <a:r>
              <a:rPr lang="ru-RU" b="1" dirty="0"/>
              <a:t> </a:t>
            </a:r>
            <a:r>
              <a:rPr lang="ru-RU" b="1" dirty="0" err="1"/>
              <a:t>дією</a:t>
            </a:r>
            <a:r>
              <a:rPr lang="ru-RU" b="1" dirty="0"/>
              <a:t> </a:t>
            </a:r>
            <a:r>
              <a:rPr lang="ru-RU" b="1" dirty="0" err="1"/>
              <a:t>ультрафіолету</a:t>
            </a:r>
            <a:r>
              <a:rPr lang="ru-RU" b="1" dirty="0"/>
              <a:t> (</a:t>
            </a:r>
            <a:r>
              <a:rPr lang="ru-RU" b="1" dirty="0" err="1"/>
              <a:t>зварювання</a:t>
            </a:r>
            <a:r>
              <a:rPr lang="ru-RU" b="1" dirty="0"/>
              <a:t>, </a:t>
            </a:r>
            <a:r>
              <a:rPr lang="ru-RU" b="1" dirty="0" err="1"/>
              <a:t>кварцові</a:t>
            </a:r>
            <a:r>
              <a:rPr lang="ru-RU" b="1" dirty="0"/>
              <a:t> </a:t>
            </a:r>
            <a:r>
              <a:rPr lang="ru-RU" b="1" dirty="0" err="1"/>
              <a:t>лампи</a:t>
            </a:r>
            <a:r>
              <a:rPr lang="ru-RU" b="1" dirty="0"/>
              <a:t>), </a:t>
            </a:r>
            <a:r>
              <a:rPr lang="ru-RU" b="1" dirty="0" err="1"/>
              <a:t>інфрачервоного</a:t>
            </a:r>
            <a:r>
              <a:rPr lang="ru-RU" b="1" dirty="0"/>
              <a:t> </a:t>
            </a:r>
            <a:r>
              <a:rPr lang="ru-RU" b="1" dirty="0" err="1"/>
              <a:t>випромінювання</a:t>
            </a:r>
            <a:r>
              <a:rPr lang="ru-RU" b="1" dirty="0"/>
              <a:t> </a:t>
            </a:r>
            <a:r>
              <a:rPr lang="ru-RU" b="1" dirty="0" err="1"/>
              <a:t>або</a:t>
            </a:r>
            <a:r>
              <a:rPr lang="ru-RU" b="1" dirty="0"/>
              <a:t> НВЧ-</a:t>
            </a:r>
            <a:r>
              <a:rPr lang="ru-RU" b="1" dirty="0" err="1"/>
              <a:t>хвиль</a:t>
            </a:r>
            <a:r>
              <a:rPr lang="ru-RU" b="1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dirty="0" err="1">
                <a:solidFill>
                  <a:srgbClr val="FF0000"/>
                </a:solidFill>
              </a:rPr>
              <a:t>Ознаки</a:t>
            </a:r>
            <a:r>
              <a:rPr lang="ru-RU" b="1" dirty="0">
                <a:solidFill>
                  <a:srgbClr val="FF0000"/>
                </a:solidFill>
              </a:rPr>
              <a:t>: </a:t>
            </a:r>
            <a:r>
              <a:rPr lang="ru-RU" b="1" dirty="0" err="1"/>
              <a:t>сильний</a:t>
            </a:r>
            <a:r>
              <a:rPr lang="ru-RU" b="1" dirty="0"/>
              <a:t> </a:t>
            </a:r>
            <a:r>
              <a:rPr lang="ru-RU" b="1" dirty="0" err="1"/>
              <a:t>біль</a:t>
            </a:r>
            <a:r>
              <a:rPr lang="ru-RU" b="1" dirty="0"/>
              <a:t> ("</a:t>
            </a:r>
            <a:r>
              <a:rPr lang="ru-RU" b="1" dirty="0" err="1"/>
              <a:t>пісок</a:t>
            </a:r>
            <a:r>
              <a:rPr lang="ru-RU" b="1" dirty="0"/>
              <a:t> в очах"), </a:t>
            </a:r>
            <a:r>
              <a:rPr lang="ru-RU" b="1" dirty="0" err="1"/>
              <a:t>світлобоязнь</a:t>
            </a:r>
            <a:r>
              <a:rPr lang="ru-RU" b="1" dirty="0"/>
              <a:t>, </a:t>
            </a:r>
            <a:r>
              <a:rPr lang="ru-RU" b="1" dirty="0" err="1"/>
              <a:t>сльозотеча</a:t>
            </a:r>
            <a:r>
              <a:rPr lang="ru-RU" b="1" dirty="0"/>
              <a:t>, </a:t>
            </a:r>
            <a:r>
              <a:rPr lang="ru-RU" b="1" dirty="0" err="1"/>
              <a:t>виражене</a:t>
            </a:r>
            <a:r>
              <a:rPr lang="ru-RU" b="1" dirty="0"/>
              <a:t> </a:t>
            </a:r>
            <a:r>
              <a:rPr lang="ru-RU" b="1" dirty="0" err="1"/>
              <a:t>почервоніння</a:t>
            </a:r>
            <a:r>
              <a:rPr lang="ru-RU" b="1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FF0000"/>
                </a:solidFill>
              </a:rPr>
              <a:t>Перша </a:t>
            </a:r>
            <a:r>
              <a:rPr lang="ru-RU" b="1" dirty="0" err="1">
                <a:solidFill>
                  <a:srgbClr val="FF0000"/>
                </a:solidFill>
              </a:rPr>
              <a:t>допомога</a:t>
            </a:r>
            <a:r>
              <a:rPr lang="ru-RU" b="1" dirty="0">
                <a:solidFill>
                  <a:srgbClr val="FF0000"/>
                </a:solidFill>
              </a:rPr>
              <a:t>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b="1" dirty="0" err="1"/>
              <a:t>Вивести</a:t>
            </a:r>
            <a:r>
              <a:rPr lang="ru-RU" b="1" dirty="0"/>
              <a:t> </a:t>
            </a:r>
            <a:r>
              <a:rPr lang="ru-RU" b="1" dirty="0" err="1"/>
              <a:t>потерпілого</a:t>
            </a:r>
            <a:r>
              <a:rPr lang="ru-RU" b="1" dirty="0"/>
              <a:t> </a:t>
            </a:r>
            <a:r>
              <a:rPr lang="ru-RU" b="1" dirty="0" err="1"/>
              <a:t>із</a:t>
            </a:r>
            <a:r>
              <a:rPr lang="ru-RU" b="1" dirty="0"/>
              <a:t> </a:t>
            </a:r>
            <a:r>
              <a:rPr lang="ru-RU" b="1" dirty="0" err="1"/>
              <a:t>зони</a:t>
            </a:r>
            <a:r>
              <a:rPr lang="ru-RU" b="1" dirty="0"/>
              <a:t> </a:t>
            </a:r>
            <a:r>
              <a:rPr lang="ru-RU" b="1" dirty="0" err="1"/>
              <a:t>опромінення</a:t>
            </a:r>
            <a:r>
              <a:rPr lang="ru-RU" b="1" dirty="0"/>
              <a:t> в </a:t>
            </a:r>
            <a:r>
              <a:rPr lang="ru-RU" b="1" dirty="0" err="1"/>
              <a:t>темне</a:t>
            </a:r>
            <a:r>
              <a:rPr lang="ru-RU" b="1" dirty="0"/>
              <a:t> </a:t>
            </a:r>
            <a:r>
              <a:rPr lang="ru-RU" b="1" dirty="0" err="1"/>
              <a:t>приміщення</a:t>
            </a:r>
            <a:r>
              <a:rPr lang="ru-RU" b="1" dirty="0"/>
              <a:t>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b="1" dirty="0" err="1"/>
              <a:t>Застосувати</a:t>
            </a:r>
            <a:r>
              <a:rPr lang="ru-RU" b="1" dirty="0"/>
              <a:t> </a:t>
            </a:r>
            <a:r>
              <a:rPr lang="ru-RU" b="1" dirty="0" err="1"/>
              <a:t>місцеві</a:t>
            </a:r>
            <a:r>
              <a:rPr lang="ru-RU" b="1" dirty="0"/>
              <a:t> анестетики (</a:t>
            </a:r>
            <a:r>
              <a:rPr lang="ru-RU" b="1" dirty="0" err="1"/>
              <a:t>краплі</a:t>
            </a:r>
            <a:r>
              <a:rPr lang="ru-RU" b="1" dirty="0"/>
              <a:t> з </a:t>
            </a:r>
            <a:r>
              <a:rPr lang="ru-RU" b="1" dirty="0" err="1"/>
              <a:t>лідокаїном</a:t>
            </a:r>
            <a:r>
              <a:rPr lang="ru-RU" b="1" dirty="0"/>
              <a:t>) для </a:t>
            </a:r>
            <a:r>
              <a:rPr lang="ru-RU" b="1" dirty="0" err="1"/>
              <a:t>зняття</a:t>
            </a:r>
            <a:r>
              <a:rPr lang="ru-RU" b="1" dirty="0"/>
              <a:t> </a:t>
            </a:r>
            <a:r>
              <a:rPr lang="ru-RU" b="1" dirty="0" err="1"/>
              <a:t>больового</a:t>
            </a:r>
            <a:r>
              <a:rPr lang="ru-RU" b="1" dirty="0"/>
              <a:t> шоку.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b="1" dirty="0" err="1"/>
              <a:t>Накласти</a:t>
            </a:r>
            <a:r>
              <a:rPr lang="ru-RU" b="1" dirty="0"/>
              <a:t> </a:t>
            </a:r>
            <a:r>
              <a:rPr lang="ru-RU" b="1" dirty="0" err="1"/>
              <a:t>асептичну</a:t>
            </a:r>
            <a:r>
              <a:rPr lang="ru-RU" b="1" dirty="0"/>
              <a:t> </a:t>
            </a:r>
            <a:r>
              <a:rPr lang="ru-RU" b="1" dirty="0" err="1"/>
              <a:t>пов’язку</a:t>
            </a:r>
            <a:r>
              <a:rPr lang="ru-RU" b="1" dirty="0"/>
              <a:t> та </a:t>
            </a:r>
            <a:r>
              <a:rPr lang="ru-RU" b="1" dirty="0" err="1"/>
              <a:t>звернутися</a:t>
            </a:r>
            <a:r>
              <a:rPr lang="ru-RU" b="1" dirty="0"/>
              <a:t> до офтальмолога</a:t>
            </a:r>
            <a:r>
              <a:rPr lang="ru-RU" b="1" dirty="0" smtClean="0"/>
              <a:t>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uk-UA" b="1" dirty="0" smtClean="0"/>
          </a:p>
          <a:p>
            <a:pPr algn="just"/>
            <a:r>
              <a:rPr lang="ru-RU" sz="2000" b="1" dirty="0">
                <a:solidFill>
                  <a:srgbClr val="FF0000"/>
                </a:solidFill>
              </a:rPr>
              <a:t>3. </a:t>
            </a:r>
            <a:r>
              <a:rPr lang="ru-RU" sz="2000" b="1" dirty="0" err="1">
                <a:solidFill>
                  <a:srgbClr val="FF0000"/>
                </a:solidFill>
              </a:rPr>
              <a:t>Хімічні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опіки</a:t>
            </a:r>
            <a:endParaRPr lang="ru-RU" sz="2000" b="1" dirty="0">
              <a:solidFill>
                <a:srgbClr val="FF0000"/>
              </a:solidFill>
            </a:endParaRPr>
          </a:p>
          <a:p>
            <a:pPr algn="just"/>
            <a:r>
              <a:rPr lang="ru-RU" b="1" dirty="0" err="1"/>
              <a:t>Спричиняються</a:t>
            </a:r>
            <a:r>
              <a:rPr lang="ru-RU" b="1" dirty="0"/>
              <a:t> кислотами, лугами </a:t>
            </a:r>
            <a:r>
              <a:rPr lang="ru-RU" b="1" dirty="0" err="1"/>
              <a:t>або</a:t>
            </a:r>
            <a:r>
              <a:rPr lang="ru-RU" b="1" dirty="0"/>
              <a:t> </a:t>
            </a:r>
            <a:r>
              <a:rPr lang="ru-RU" b="1" dirty="0" err="1"/>
              <a:t>розчинниками</a:t>
            </a:r>
            <a:r>
              <a:rPr lang="ru-RU" b="1" dirty="0"/>
              <a:t>. </a:t>
            </a:r>
            <a:r>
              <a:rPr lang="ru-RU" b="1" dirty="0" err="1"/>
              <a:t>Опіки</a:t>
            </a:r>
            <a:r>
              <a:rPr lang="ru-RU" b="1" dirty="0"/>
              <a:t> лугами є </a:t>
            </a:r>
            <a:r>
              <a:rPr lang="ru-RU" b="1" dirty="0" err="1"/>
              <a:t>підступнішими</a:t>
            </a:r>
            <a:r>
              <a:rPr lang="ru-RU" b="1" dirty="0"/>
              <a:t>, </a:t>
            </a:r>
            <a:r>
              <a:rPr lang="ru-RU" b="1" dirty="0" err="1"/>
              <a:t>оскільки</a:t>
            </a:r>
            <a:r>
              <a:rPr lang="ru-RU" b="1" dirty="0"/>
              <a:t> вони </a:t>
            </a:r>
            <a:r>
              <a:rPr lang="ru-RU" b="1" dirty="0" err="1"/>
              <a:t>проникають</a:t>
            </a:r>
            <a:r>
              <a:rPr lang="ru-RU" b="1" dirty="0"/>
              <a:t> </a:t>
            </a:r>
            <a:r>
              <a:rPr lang="ru-RU" b="1" dirty="0" err="1"/>
              <a:t>глибше</a:t>
            </a:r>
            <a:r>
              <a:rPr lang="ru-RU" b="1" dirty="0"/>
              <a:t> в </a:t>
            </a:r>
            <a:r>
              <a:rPr lang="ru-RU" b="1" dirty="0" err="1"/>
              <a:t>тканини</a:t>
            </a:r>
            <a:r>
              <a:rPr lang="ru-RU" b="1" dirty="0"/>
              <a:t>.</a:t>
            </a:r>
          </a:p>
          <a:p>
            <a:pPr algn="just"/>
            <a:r>
              <a:rPr lang="ru-RU" b="1" dirty="0">
                <a:solidFill>
                  <a:srgbClr val="FF0000"/>
                </a:solidFill>
              </a:rPr>
              <a:t>Перша </a:t>
            </a:r>
            <a:r>
              <a:rPr lang="ru-RU" b="1" dirty="0" err="1">
                <a:solidFill>
                  <a:srgbClr val="FF0000"/>
                </a:solidFill>
              </a:rPr>
              <a:t>допомога</a:t>
            </a:r>
            <a:r>
              <a:rPr lang="ru-RU" b="1" dirty="0">
                <a:solidFill>
                  <a:srgbClr val="FF0000"/>
                </a:solidFill>
              </a:rPr>
              <a:t>:</a:t>
            </a:r>
          </a:p>
          <a:p>
            <a:pPr lvl="1" algn="just"/>
            <a:r>
              <a:rPr lang="ru-RU" b="1" dirty="0" err="1">
                <a:solidFill>
                  <a:srgbClr val="FF0000"/>
                </a:solidFill>
              </a:rPr>
              <a:t>Негайно</a:t>
            </a:r>
            <a:r>
              <a:rPr lang="ru-RU" b="1" dirty="0"/>
              <a:t> </a:t>
            </a:r>
            <a:r>
              <a:rPr lang="ru-RU" b="1" dirty="0" err="1"/>
              <a:t>промити</a:t>
            </a:r>
            <a:r>
              <a:rPr lang="ru-RU" b="1" dirty="0"/>
              <a:t> око великою </a:t>
            </a:r>
            <a:r>
              <a:rPr lang="ru-RU" b="1" dirty="0" err="1"/>
              <a:t>кількістю</a:t>
            </a:r>
            <a:r>
              <a:rPr lang="ru-RU" b="1" dirty="0"/>
              <a:t> </a:t>
            </a:r>
            <a:r>
              <a:rPr lang="ru-RU" b="1" dirty="0" err="1"/>
              <a:t>проточної</a:t>
            </a:r>
            <a:r>
              <a:rPr lang="ru-RU" b="1" dirty="0"/>
              <a:t> </a:t>
            </a:r>
            <a:r>
              <a:rPr lang="ru-RU" b="1" dirty="0" err="1"/>
              <a:t>холодної</a:t>
            </a:r>
            <a:r>
              <a:rPr lang="ru-RU" b="1" dirty="0"/>
              <a:t> води </a:t>
            </a:r>
            <a:r>
              <a:rPr lang="ru-RU" b="1" dirty="0" err="1"/>
              <a:t>протягом</a:t>
            </a:r>
            <a:r>
              <a:rPr lang="ru-RU" b="1" dirty="0"/>
              <a:t> </a:t>
            </a:r>
            <a:r>
              <a:rPr lang="ru-RU" b="1" dirty="0">
                <a:solidFill>
                  <a:srgbClr val="FF0000"/>
                </a:solidFill>
              </a:rPr>
              <a:t>не </a:t>
            </a:r>
            <a:r>
              <a:rPr lang="ru-RU" b="1" dirty="0" err="1">
                <a:solidFill>
                  <a:srgbClr val="FF0000"/>
                </a:solidFill>
              </a:rPr>
              <a:t>менше</a:t>
            </a:r>
            <a:r>
              <a:rPr lang="ru-RU" b="1" dirty="0">
                <a:solidFill>
                  <a:srgbClr val="FF0000"/>
                </a:solidFill>
              </a:rPr>
              <a:t> 20 </a:t>
            </a:r>
            <a:r>
              <a:rPr lang="ru-RU" b="1" dirty="0" err="1">
                <a:solidFill>
                  <a:srgbClr val="FF0000"/>
                </a:solidFill>
              </a:rPr>
              <a:t>хвилин</a:t>
            </a:r>
            <a:r>
              <a:rPr lang="ru-RU" b="1" dirty="0">
                <a:solidFill>
                  <a:srgbClr val="FF0000"/>
                </a:solidFill>
              </a:rPr>
              <a:t>.</a:t>
            </a:r>
          </a:p>
          <a:p>
            <a:pPr lvl="1" algn="just"/>
            <a:r>
              <a:rPr lang="ru-RU" b="1" dirty="0"/>
              <a:t>При </a:t>
            </a:r>
            <a:r>
              <a:rPr lang="ru-RU" b="1" dirty="0" err="1"/>
              <a:t>промиванні</a:t>
            </a:r>
            <a:r>
              <a:rPr lang="ru-RU" b="1" dirty="0"/>
              <a:t> </a:t>
            </a:r>
            <a:r>
              <a:rPr lang="ru-RU" b="1" dirty="0" err="1"/>
              <a:t>повіки</a:t>
            </a:r>
            <a:r>
              <a:rPr lang="ru-RU" b="1" dirty="0"/>
              <a:t> </a:t>
            </a:r>
            <a:r>
              <a:rPr lang="ru-RU" b="1" dirty="0" err="1"/>
              <a:t>мають</a:t>
            </a:r>
            <a:r>
              <a:rPr lang="ru-RU" b="1" dirty="0"/>
              <a:t> бути </a:t>
            </a:r>
            <a:r>
              <a:rPr lang="ru-RU" b="1" dirty="0" err="1"/>
              <a:t>розгорнуті</a:t>
            </a:r>
            <a:r>
              <a:rPr lang="ru-RU" b="1" dirty="0"/>
              <a:t>, а </a:t>
            </a:r>
            <a:r>
              <a:rPr lang="ru-RU" b="1" dirty="0" err="1"/>
              <a:t>струмінь</a:t>
            </a:r>
            <a:r>
              <a:rPr lang="ru-RU" b="1" dirty="0"/>
              <a:t> води </a:t>
            </a:r>
            <a:r>
              <a:rPr lang="ru-RU" b="1" dirty="0" err="1"/>
              <a:t>спрямований</a:t>
            </a:r>
            <a:r>
              <a:rPr lang="ru-RU" b="1" dirty="0"/>
              <a:t> </a:t>
            </a:r>
            <a:r>
              <a:rPr lang="ru-RU" b="1" dirty="0" err="1"/>
              <a:t>від</a:t>
            </a:r>
            <a:r>
              <a:rPr lang="ru-RU" b="1" dirty="0"/>
              <a:t> </a:t>
            </a:r>
            <a:r>
              <a:rPr lang="ru-RU" b="1" dirty="0" err="1"/>
              <a:t>внутрішнього</a:t>
            </a:r>
            <a:r>
              <a:rPr lang="ru-RU" b="1" dirty="0"/>
              <a:t> кута ока до </a:t>
            </a:r>
            <a:r>
              <a:rPr lang="ru-RU" b="1" dirty="0" err="1"/>
              <a:t>зовнішнього</a:t>
            </a:r>
            <a:r>
              <a:rPr lang="ru-RU" b="1" dirty="0"/>
              <a:t>.</a:t>
            </a:r>
          </a:p>
          <a:p>
            <a:pPr lvl="1" algn="just"/>
            <a:r>
              <a:rPr lang="ru-RU" b="1" dirty="0" err="1"/>
              <a:t>Накласти</a:t>
            </a:r>
            <a:r>
              <a:rPr lang="ru-RU" b="1" dirty="0"/>
              <a:t> </a:t>
            </a:r>
            <a:r>
              <a:rPr lang="ru-RU" b="1" dirty="0" err="1"/>
              <a:t>стерильну</a:t>
            </a:r>
            <a:r>
              <a:rPr lang="ru-RU" b="1" dirty="0"/>
              <a:t> </a:t>
            </a:r>
            <a:r>
              <a:rPr lang="ru-RU" b="1" dirty="0" err="1"/>
              <a:t>пов’язку</a:t>
            </a:r>
            <a:r>
              <a:rPr lang="ru-RU" b="1" dirty="0"/>
              <a:t>.</a:t>
            </a:r>
          </a:p>
          <a:p>
            <a:pPr lvl="1" algn="just"/>
            <a:r>
              <a:rPr lang="ru-RU" b="1" dirty="0" err="1"/>
              <a:t>Терміново</a:t>
            </a:r>
            <a:r>
              <a:rPr lang="ru-RU" b="1" dirty="0"/>
              <a:t> </a:t>
            </a:r>
            <a:r>
              <a:rPr lang="ru-RU" b="1" dirty="0" err="1"/>
              <a:t>доставити</a:t>
            </a:r>
            <a:r>
              <a:rPr lang="ru-RU" b="1" dirty="0"/>
              <a:t> </a:t>
            </a:r>
            <a:r>
              <a:rPr lang="ru-RU" b="1" dirty="0" err="1"/>
              <a:t>потерпілого</a:t>
            </a:r>
            <a:r>
              <a:rPr lang="ru-RU" b="1" dirty="0"/>
              <a:t> до </a:t>
            </a:r>
            <a:r>
              <a:rPr lang="ru-RU" b="1" dirty="0" err="1"/>
              <a:t>лікарні</a:t>
            </a:r>
            <a:r>
              <a:rPr lang="ru-RU" b="1" dirty="0"/>
              <a:t>, за </a:t>
            </a:r>
            <a:r>
              <a:rPr lang="ru-RU" b="1" dirty="0" err="1"/>
              <a:t>можливості</a:t>
            </a:r>
            <a:r>
              <a:rPr lang="ru-RU" b="1" dirty="0"/>
              <a:t> </a:t>
            </a:r>
            <a:r>
              <a:rPr lang="ru-RU" b="1" dirty="0" err="1"/>
              <a:t>ідентифікувавши</a:t>
            </a:r>
            <a:r>
              <a:rPr lang="ru-RU" b="1" dirty="0"/>
              <a:t> </a:t>
            </a:r>
            <a:r>
              <a:rPr lang="ru-RU" b="1" dirty="0" err="1"/>
              <a:t>хімічну</a:t>
            </a:r>
            <a:r>
              <a:rPr lang="ru-RU" b="1" dirty="0"/>
              <a:t> </a:t>
            </a:r>
            <a:r>
              <a:rPr lang="ru-RU" b="1" dirty="0" err="1"/>
              <a:t>речовину</a:t>
            </a:r>
            <a:r>
              <a:rPr lang="ru-RU" b="1" dirty="0"/>
              <a:t>.</a:t>
            </a:r>
          </a:p>
          <a:p>
            <a:pPr lvl="1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617389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7576" y="109505"/>
            <a:ext cx="8654604" cy="6909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FF0000"/>
                </a:solidFill>
              </a:rPr>
              <a:t>Перша </a:t>
            </a:r>
            <a:r>
              <a:rPr lang="ru-RU" b="1" dirty="0" err="1">
                <a:solidFill>
                  <a:srgbClr val="FF0000"/>
                </a:solidFill>
              </a:rPr>
              <a:t>допомога</a:t>
            </a:r>
            <a:r>
              <a:rPr lang="ru-RU" b="1" dirty="0">
                <a:solidFill>
                  <a:srgbClr val="FF0000"/>
                </a:solidFill>
              </a:rPr>
              <a:t> при </a:t>
            </a:r>
            <a:r>
              <a:rPr lang="ru-RU" b="1" dirty="0" err="1">
                <a:solidFill>
                  <a:srgbClr val="FF0000"/>
                </a:solidFill>
              </a:rPr>
              <a:t>проникаючих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пораненнях</a:t>
            </a:r>
            <a:r>
              <a:rPr lang="ru-RU" b="1" dirty="0">
                <a:solidFill>
                  <a:srgbClr val="FF0000"/>
                </a:solidFill>
              </a:rPr>
              <a:t> очей</a:t>
            </a:r>
          </a:p>
          <a:p>
            <a:pPr algn="just"/>
            <a:r>
              <a:rPr lang="ru-RU" sz="1700" b="1" dirty="0"/>
              <a:t>При </a:t>
            </a:r>
            <a:r>
              <a:rPr lang="ru-RU" sz="1700" b="1" dirty="0" err="1"/>
              <a:t>підозрі</a:t>
            </a:r>
            <a:r>
              <a:rPr lang="ru-RU" sz="1700" b="1" dirty="0"/>
              <a:t> на </a:t>
            </a:r>
            <a:r>
              <a:rPr lang="ru-RU" sz="1700" b="1" dirty="0" err="1"/>
              <a:t>проникне</a:t>
            </a:r>
            <a:r>
              <a:rPr lang="ru-RU" sz="1700" b="1" dirty="0"/>
              <a:t> </a:t>
            </a:r>
            <a:r>
              <a:rPr lang="ru-RU" sz="1700" b="1" dirty="0" err="1"/>
              <a:t>поранення</a:t>
            </a:r>
            <a:r>
              <a:rPr lang="ru-RU" sz="1700" b="1" dirty="0"/>
              <a:t> очного </a:t>
            </a:r>
            <a:r>
              <a:rPr lang="ru-RU" sz="1700" b="1" dirty="0" err="1"/>
              <a:t>яблука</a:t>
            </a:r>
            <a:r>
              <a:rPr lang="ru-RU" sz="1700" b="1" dirty="0"/>
              <a:t> </a:t>
            </a:r>
            <a:r>
              <a:rPr lang="ru-RU" sz="1700" b="1" dirty="0" err="1"/>
              <a:t>діяти</a:t>
            </a:r>
            <a:r>
              <a:rPr lang="ru-RU" sz="1700" b="1" dirty="0"/>
              <a:t> </a:t>
            </a:r>
            <a:r>
              <a:rPr lang="ru-RU" sz="1700" b="1" dirty="0" err="1"/>
              <a:t>слід</a:t>
            </a:r>
            <a:r>
              <a:rPr lang="ru-RU" sz="1700" b="1" dirty="0"/>
              <a:t> максимально </a:t>
            </a:r>
            <a:r>
              <a:rPr lang="ru-RU" sz="1700" b="1" dirty="0" err="1"/>
              <a:t>обережно</a:t>
            </a:r>
            <a:r>
              <a:rPr lang="ru-RU" sz="1700" b="1" dirty="0"/>
              <a:t>, </a:t>
            </a:r>
            <a:r>
              <a:rPr lang="ru-RU" sz="1700" b="1" dirty="0" err="1"/>
              <a:t>щоб</a:t>
            </a:r>
            <a:r>
              <a:rPr lang="ru-RU" sz="1700" b="1" dirty="0"/>
              <a:t> не </a:t>
            </a:r>
            <a:r>
              <a:rPr lang="ru-RU" sz="1700" b="1" dirty="0" err="1"/>
              <a:t>спровокувати</a:t>
            </a:r>
            <a:r>
              <a:rPr lang="ru-RU" sz="1700" b="1" dirty="0"/>
              <a:t> </a:t>
            </a:r>
            <a:r>
              <a:rPr lang="ru-RU" sz="1700" b="1" dirty="0" err="1"/>
              <a:t>витікання</a:t>
            </a:r>
            <a:r>
              <a:rPr lang="ru-RU" sz="1700" b="1" dirty="0"/>
              <a:t> </a:t>
            </a:r>
            <a:r>
              <a:rPr lang="ru-RU" sz="1700" b="1" dirty="0" err="1"/>
              <a:t>внутрішньоочного</a:t>
            </a:r>
            <a:r>
              <a:rPr lang="ru-RU" sz="1700" b="1" dirty="0"/>
              <a:t> </a:t>
            </a:r>
            <a:r>
              <a:rPr lang="ru-RU" sz="1700" b="1" dirty="0" err="1"/>
              <a:t>вмісту</a:t>
            </a:r>
            <a:r>
              <a:rPr lang="ru-RU" sz="1700" b="1" dirty="0"/>
              <a:t>.</a:t>
            </a:r>
          </a:p>
          <a:p>
            <a:pPr algn="just"/>
            <a:r>
              <a:rPr lang="ru-RU" sz="1700" b="1" dirty="0">
                <a:solidFill>
                  <a:srgbClr val="FF0000"/>
                </a:solidFill>
              </a:rPr>
              <a:t>Алгоритм </a:t>
            </a:r>
            <a:r>
              <a:rPr lang="ru-RU" sz="1700" b="1" dirty="0" err="1">
                <a:solidFill>
                  <a:srgbClr val="FF0000"/>
                </a:solidFill>
              </a:rPr>
              <a:t>дій</a:t>
            </a:r>
            <a:endParaRPr lang="ru-RU" sz="1700" b="1" dirty="0">
              <a:solidFill>
                <a:srgbClr val="FF0000"/>
              </a:solidFill>
            </a:endParaRPr>
          </a:p>
          <a:p>
            <a:pPr algn="just">
              <a:buFont typeface="+mj-lt"/>
              <a:buAutoNum type="arabicPeriod"/>
            </a:pPr>
            <a:r>
              <a:rPr lang="ru-RU" sz="1700" b="1" dirty="0" err="1">
                <a:solidFill>
                  <a:srgbClr val="FF0000"/>
                </a:solidFill>
              </a:rPr>
              <a:t>Оцінка</a:t>
            </a:r>
            <a:r>
              <a:rPr lang="ru-RU" sz="1700" b="1" dirty="0">
                <a:solidFill>
                  <a:srgbClr val="FF0000"/>
                </a:solidFill>
              </a:rPr>
              <a:t> </a:t>
            </a:r>
            <a:r>
              <a:rPr lang="ru-RU" sz="1700" b="1" dirty="0" err="1">
                <a:solidFill>
                  <a:srgbClr val="FF0000"/>
                </a:solidFill>
              </a:rPr>
              <a:t>зору</a:t>
            </a:r>
            <a:r>
              <a:rPr lang="ru-RU" sz="1700" b="1" dirty="0">
                <a:solidFill>
                  <a:srgbClr val="FF0000"/>
                </a:solidFill>
              </a:rPr>
              <a:t> (</a:t>
            </a:r>
            <a:r>
              <a:rPr lang="ru-RU" sz="1700" b="1" dirty="0" err="1">
                <a:solidFill>
                  <a:srgbClr val="FF0000"/>
                </a:solidFill>
              </a:rPr>
              <a:t>швидкий</a:t>
            </a:r>
            <a:r>
              <a:rPr lang="ru-RU" sz="1700" b="1" dirty="0">
                <a:solidFill>
                  <a:srgbClr val="FF0000"/>
                </a:solidFill>
              </a:rPr>
              <a:t> тест):</a:t>
            </a:r>
          </a:p>
          <a:p>
            <a:pPr marL="742950" lvl="1" indent="-285750" algn="just">
              <a:buFont typeface="+mj-lt"/>
              <a:buAutoNum type="arabicPeriod"/>
            </a:pPr>
            <a:r>
              <a:rPr lang="ru-RU" sz="1700" b="1" dirty="0" err="1"/>
              <a:t>Перевірте</a:t>
            </a:r>
            <a:r>
              <a:rPr lang="ru-RU" sz="1700" b="1" dirty="0"/>
              <a:t> </a:t>
            </a:r>
            <a:r>
              <a:rPr lang="ru-RU" sz="1700" b="1" dirty="0" err="1"/>
              <a:t>гостроту</a:t>
            </a:r>
            <a:r>
              <a:rPr lang="ru-RU" sz="1700" b="1" dirty="0"/>
              <a:t> </a:t>
            </a:r>
            <a:r>
              <a:rPr lang="ru-RU" sz="1700" b="1" dirty="0" err="1"/>
              <a:t>зору</a:t>
            </a:r>
            <a:r>
              <a:rPr lang="ru-RU" sz="1700" b="1" dirty="0"/>
              <a:t> </a:t>
            </a:r>
            <a:r>
              <a:rPr lang="ru-RU" sz="1700" b="1" dirty="0" err="1"/>
              <a:t>окремо</a:t>
            </a:r>
            <a:r>
              <a:rPr lang="ru-RU" sz="1700" b="1" dirty="0"/>
              <a:t> для кожного ока.</a:t>
            </a:r>
          </a:p>
          <a:p>
            <a:pPr marL="742950" lvl="1" indent="-285750" algn="just">
              <a:buFont typeface="+mj-lt"/>
              <a:buAutoNum type="arabicPeriod"/>
            </a:pPr>
            <a:r>
              <a:rPr lang="ru-RU" sz="1700" b="1" dirty="0" err="1"/>
              <a:t>Попросіть</a:t>
            </a:r>
            <a:r>
              <a:rPr lang="ru-RU" sz="1700" b="1" dirty="0"/>
              <a:t> </a:t>
            </a:r>
            <a:r>
              <a:rPr lang="ru-RU" sz="1700" b="1" dirty="0" err="1"/>
              <a:t>постраждалого</a:t>
            </a:r>
            <a:r>
              <a:rPr lang="ru-RU" sz="1700" b="1" dirty="0"/>
              <a:t> </a:t>
            </a:r>
            <a:r>
              <a:rPr lang="ru-RU" sz="1700" b="1" dirty="0" err="1"/>
              <a:t>прочитати</a:t>
            </a:r>
            <a:r>
              <a:rPr lang="ru-RU" sz="1700" b="1" dirty="0"/>
              <a:t> текст, </a:t>
            </a:r>
            <a:r>
              <a:rPr lang="ru-RU" sz="1700" b="1" dirty="0" err="1"/>
              <a:t>порахувати</a:t>
            </a:r>
            <a:r>
              <a:rPr lang="ru-RU" sz="1700" b="1" dirty="0"/>
              <a:t> </a:t>
            </a:r>
            <a:r>
              <a:rPr lang="ru-RU" sz="1700" b="1" dirty="0" err="1"/>
              <a:t>ваші</a:t>
            </a:r>
            <a:r>
              <a:rPr lang="ru-RU" sz="1700" b="1" dirty="0"/>
              <a:t> </a:t>
            </a:r>
            <a:r>
              <a:rPr lang="ru-RU" sz="1700" b="1" dirty="0" err="1"/>
              <a:t>пальці</a:t>
            </a:r>
            <a:r>
              <a:rPr lang="ru-RU" sz="1700" b="1" dirty="0"/>
              <a:t> </a:t>
            </a:r>
            <a:r>
              <a:rPr lang="ru-RU" sz="1700" b="1" dirty="0" err="1"/>
              <a:t>або</a:t>
            </a:r>
            <a:r>
              <a:rPr lang="ru-RU" sz="1700" b="1" dirty="0"/>
              <a:t> </a:t>
            </a:r>
            <a:r>
              <a:rPr lang="ru-RU" sz="1700" b="1" dirty="0" err="1"/>
              <a:t>перевірте</a:t>
            </a:r>
            <a:r>
              <a:rPr lang="ru-RU" sz="1700" b="1" dirty="0"/>
              <a:t> </a:t>
            </a:r>
            <a:r>
              <a:rPr lang="ru-RU" sz="1700" b="1" dirty="0" err="1"/>
              <a:t>реакцію</a:t>
            </a:r>
            <a:r>
              <a:rPr lang="ru-RU" sz="1700" b="1" dirty="0"/>
              <a:t> </a:t>
            </a:r>
            <a:r>
              <a:rPr lang="ru-RU" sz="1700" b="1" dirty="0" err="1"/>
              <a:t>зіниць</a:t>
            </a:r>
            <a:r>
              <a:rPr lang="ru-RU" sz="1700" b="1" dirty="0"/>
              <a:t> на </a:t>
            </a:r>
            <a:r>
              <a:rPr lang="ru-RU" sz="1700" b="1" dirty="0" err="1"/>
              <a:t>світло</a:t>
            </a:r>
            <a:r>
              <a:rPr lang="ru-RU" sz="1700" b="1" dirty="0"/>
              <a:t> (</a:t>
            </a:r>
            <a:r>
              <a:rPr lang="ru-RU" sz="1700" b="1" dirty="0" err="1"/>
              <a:t>починаючи</a:t>
            </a:r>
            <a:r>
              <a:rPr lang="ru-RU" sz="1700" b="1" dirty="0"/>
              <a:t> з </a:t>
            </a:r>
            <a:r>
              <a:rPr lang="ru-RU" sz="1700" b="1" dirty="0" err="1"/>
              <a:t>пораненого</a:t>
            </a:r>
            <a:r>
              <a:rPr lang="ru-RU" sz="1700" b="1" dirty="0"/>
              <a:t> ока).</a:t>
            </a:r>
          </a:p>
          <a:p>
            <a:pPr marL="742950" lvl="1" indent="-285750" algn="just">
              <a:buFont typeface="+mj-lt"/>
              <a:buAutoNum type="arabicPeriod"/>
            </a:pPr>
            <a:r>
              <a:rPr lang="ru-RU" sz="1700" b="1" i="1" dirty="0" err="1"/>
              <a:t>Важливо</a:t>
            </a:r>
            <a:r>
              <a:rPr lang="ru-RU" sz="1700" b="1" i="1" dirty="0"/>
              <a:t>:</a:t>
            </a:r>
            <a:r>
              <a:rPr lang="ru-RU" sz="1700" b="1" dirty="0"/>
              <a:t> не натискайте на </a:t>
            </a:r>
            <a:r>
              <a:rPr lang="ru-RU" sz="1700" b="1" dirty="0" err="1"/>
              <a:t>очне</a:t>
            </a:r>
            <a:r>
              <a:rPr lang="ru-RU" sz="1700" b="1" dirty="0"/>
              <a:t> </a:t>
            </a:r>
            <a:r>
              <a:rPr lang="ru-RU" sz="1700" b="1" dirty="0" err="1"/>
              <a:t>яблуко</a:t>
            </a:r>
            <a:r>
              <a:rPr lang="ru-RU" sz="1700" b="1" dirty="0"/>
              <a:t> </a:t>
            </a:r>
            <a:r>
              <a:rPr lang="ru-RU" sz="1700" b="1" dirty="0" err="1"/>
              <a:t>під</a:t>
            </a:r>
            <a:r>
              <a:rPr lang="ru-RU" sz="1700" b="1" dirty="0"/>
              <a:t> час </a:t>
            </a:r>
            <a:r>
              <a:rPr lang="ru-RU" sz="1700" b="1" dirty="0" err="1"/>
              <a:t>огляду</a:t>
            </a:r>
            <a:r>
              <a:rPr lang="ru-RU" sz="1700" b="1" dirty="0"/>
              <a:t>.</a:t>
            </a:r>
          </a:p>
          <a:p>
            <a:pPr algn="just">
              <a:buFont typeface="+mj-lt"/>
              <a:buAutoNum type="arabicPeriod"/>
            </a:pPr>
            <a:r>
              <a:rPr lang="ru-RU" sz="1700" b="1" dirty="0" err="1">
                <a:solidFill>
                  <a:srgbClr val="FF0000"/>
                </a:solidFill>
              </a:rPr>
              <a:t>Захист</a:t>
            </a:r>
            <a:r>
              <a:rPr lang="ru-RU" sz="1700" b="1" dirty="0">
                <a:solidFill>
                  <a:srgbClr val="FF0000"/>
                </a:solidFill>
              </a:rPr>
              <a:t> </a:t>
            </a:r>
            <a:r>
              <a:rPr lang="ru-RU" sz="1700" b="1" dirty="0" err="1">
                <a:solidFill>
                  <a:srgbClr val="FF0000"/>
                </a:solidFill>
              </a:rPr>
              <a:t>поранення</a:t>
            </a:r>
            <a:r>
              <a:rPr lang="ru-RU" sz="1700" b="1" dirty="0">
                <a:solidFill>
                  <a:srgbClr val="FF0000"/>
                </a:solidFill>
              </a:rPr>
              <a:t> (</a:t>
            </a:r>
            <a:r>
              <a:rPr lang="ru-RU" sz="1700" b="1" dirty="0" err="1">
                <a:solidFill>
                  <a:srgbClr val="FF0000"/>
                </a:solidFill>
              </a:rPr>
              <a:t>найважливіший</a:t>
            </a:r>
            <a:r>
              <a:rPr lang="ru-RU" sz="1700" b="1" dirty="0">
                <a:solidFill>
                  <a:srgbClr val="FF0000"/>
                </a:solidFill>
              </a:rPr>
              <a:t> </a:t>
            </a:r>
            <a:r>
              <a:rPr lang="ru-RU" sz="1700" b="1" dirty="0" err="1">
                <a:solidFill>
                  <a:srgbClr val="FF0000"/>
                </a:solidFill>
              </a:rPr>
              <a:t>етап</a:t>
            </a:r>
            <a:r>
              <a:rPr lang="ru-RU" sz="1700" b="1" dirty="0">
                <a:solidFill>
                  <a:srgbClr val="FF0000"/>
                </a:solidFill>
              </a:rPr>
              <a:t>):</a:t>
            </a:r>
          </a:p>
          <a:p>
            <a:pPr marL="742950" lvl="1" indent="-285750" algn="just">
              <a:buFont typeface="+mj-lt"/>
              <a:buAutoNum type="arabicPeriod"/>
            </a:pPr>
            <a:r>
              <a:rPr lang="ru-RU" sz="1700" b="1" dirty="0" err="1">
                <a:solidFill>
                  <a:srgbClr val="FF0000"/>
                </a:solidFill>
              </a:rPr>
              <a:t>Використовуйте</a:t>
            </a:r>
            <a:r>
              <a:rPr lang="ru-RU" sz="1700" b="1" dirty="0">
                <a:solidFill>
                  <a:srgbClr val="FF0000"/>
                </a:solidFill>
              </a:rPr>
              <a:t> </a:t>
            </a:r>
            <a:r>
              <a:rPr lang="ru-RU" sz="1700" b="1" dirty="0" err="1">
                <a:solidFill>
                  <a:srgbClr val="FF0000"/>
                </a:solidFill>
              </a:rPr>
              <a:t>захисний</a:t>
            </a:r>
            <a:r>
              <a:rPr lang="ru-RU" sz="1700" b="1" dirty="0">
                <a:solidFill>
                  <a:srgbClr val="FF0000"/>
                </a:solidFill>
              </a:rPr>
              <a:t> щиток: </a:t>
            </a:r>
            <a:r>
              <a:rPr lang="ru-RU" sz="1700" b="1" dirty="0" err="1"/>
              <a:t>це</a:t>
            </a:r>
            <a:r>
              <a:rPr lang="ru-RU" sz="1700" b="1" dirty="0"/>
              <a:t> </a:t>
            </a:r>
            <a:r>
              <a:rPr lang="ru-RU" sz="1700" b="1" dirty="0" err="1"/>
              <a:t>може</a:t>
            </a:r>
            <a:r>
              <a:rPr lang="ru-RU" sz="1700" b="1" dirty="0"/>
              <a:t> бути </a:t>
            </a:r>
            <a:r>
              <a:rPr lang="ru-RU" sz="1700" b="1" dirty="0" err="1"/>
              <a:t>стандартний</a:t>
            </a:r>
            <a:r>
              <a:rPr lang="ru-RU" sz="1700" b="1" dirty="0"/>
              <a:t> </a:t>
            </a:r>
            <a:r>
              <a:rPr lang="ru-RU" sz="1700" b="1" dirty="0" err="1"/>
              <a:t>медичний</a:t>
            </a:r>
            <a:r>
              <a:rPr lang="ru-RU" sz="1700" b="1" dirty="0"/>
              <a:t> щиток </a:t>
            </a:r>
            <a:r>
              <a:rPr lang="ru-RU" sz="1700" b="1" dirty="0" err="1"/>
              <a:t>або</a:t>
            </a:r>
            <a:r>
              <a:rPr lang="ru-RU" sz="1700" b="1" dirty="0"/>
              <a:t> </a:t>
            </a:r>
            <a:r>
              <a:rPr lang="ru-RU" sz="1700" b="1" dirty="0" err="1"/>
              <a:t>імпровізований</a:t>
            </a:r>
            <a:r>
              <a:rPr lang="ru-RU" sz="1700" b="1" dirty="0"/>
              <a:t> </a:t>
            </a:r>
            <a:r>
              <a:rPr lang="ru-RU" sz="1700" b="1" dirty="0" err="1"/>
              <a:t>жорсткий</a:t>
            </a:r>
            <a:r>
              <a:rPr lang="ru-RU" sz="1700" b="1" dirty="0"/>
              <a:t> «каркас» (</a:t>
            </a:r>
            <a:r>
              <a:rPr lang="ru-RU" sz="1700" b="1" dirty="0" err="1"/>
              <a:t>наприклад</a:t>
            </a:r>
            <a:r>
              <a:rPr lang="ru-RU" sz="1700" b="1" dirty="0"/>
              <a:t>, </a:t>
            </a:r>
            <a:r>
              <a:rPr lang="ru-RU" sz="1700" b="1" dirty="0" err="1"/>
              <a:t>обрізаний</a:t>
            </a:r>
            <a:r>
              <a:rPr lang="ru-RU" sz="1700" b="1" dirty="0"/>
              <a:t> </a:t>
            </a:r>
            <a:r>
              <a:rPr lang="ru-RU" sz="1700" b="1" dirty="0" err="1"/>
              <a:t>пластиковий</a:t>
            </a:r>
            <a:r>
              <a:rPr lang="ru-RU" sz="1700" b="1" dirty="0"/>
              <a:t> стаканчик).</a:t>
            </a:r>
          </a:p>
          <a:p>
            <a:pPr marL="742950" lvl="1" indent="-285750" algn="just">
              <a:buFont typeface="+mj-lt"/>
              <a:buAutoNum type="arabicPeriod"/>
            </a:pPr>
            <a:r>
              <a:rPr lang="ru-RU" sz="1700" b="1" dirty="0">
                <a:solidFill>
                  <a:srgbClr val="FF0000"/>
                </a:solidFill>
              </a:rPr>
              <a:t>Правило каркаса: </a:t>
            </a:r>
            <a:r>
              <a:rPr lang="ru-RU" sz="1700" b="1" dirty="0"/>
              <a:t>Щиток </a:t>
            </a:r>
            <a:r>
              <a:rPr lang="ru-RU" sz="1700" b="1" dirty="0" err="1"/>
              <a:t>має</a:t>
            </a:r>
            <a:r>
              <a:rPr lang="ru-RU" sz="1700" b="1" dirty="0"/>
              <a:t> </a:t>
            </a:r>
            <a:r>
              <a:rPr lang="ru-RU" sz="1700" b="1" dirty="0" err="1"/>
              <a:t>спиратися</a:t>
            </a:r>
            <a:r>
              <a:rPr lang="ru-RU" sz="1700" b="1" dirty="0"/>
              <a:t> на </a:t>
            </a:r>
            <a:r>
              <a:rPr lang="ru-RU" sz="1700" b="1" dirty="0" err="1">
                <a:solidFill>
                  <a:srgbClr val="FF0000"/>
                </a:solidFill>
              </a:rPr>
              <a:t>кісткові</a:t>
            </a:r>
            <a:r>
              <a:rPr lang="ru-RU" sz="1700" b="1" dirty="0">
                <a:solidFill>
                  <a:srgbClr val="FF0000"/>
                </a:solidFill>
              </a:rPr>
              <a:t> </a:t>
            </a:r>
            <a:r>
              <a:rPr lang="ru-RU" sz="1700" b="1" dirty="0" err="1">
                <a:solidFill>
                  <a:srgbClr val="FF0000"/>
                </a:solidFill>
              </a:rPr>
              <a:t>краї</a:t>
            </a:r>
            <a:r>
              <a:rPr lang="ru-RU" sz="1700" b="1" dirty="0">
                <a:solidFill>
                  <a:srgbClr val="FF0000"/>
                </a:solidFill>
              </a:rPr>
              <a:t> </a:t>
            </a:r>
            <a:r>
              <a:rPr lang="ru-RU" sz="1700" b="1" dirty="0" err="1">
                <a:solidFill>
                  <a:srgbClr val="FF0000"/>
                </a:solidFill>
              </a:rPr>
              <a:t>орбіти</a:t>
            </a:r>
            <a:r>
              <a:rPr lang="ru-RU" sz="1700" b="1" dirty="0">
                <a:solidFill>
                  <a:srgbClr val="FF0000"/>
                </a:solidFill>
              </a:rPr>
              <a:t> </a:t>
            </a:r>
            <a:r>
              <a:rPr lang="ru-RU" sz="1700" b="1" dirty="0" err="1"/>
              <a:t>навколо</a:t>
            </a:r>
            <a:r>
              <a:rPr lang="ru-RU" sz="1700" b="1" dirty="0"/>
              <a:t> ока, а не на </a:t>
            </a:r>
            <a:r>
              <a:rPr lang="ru-RU" sz="1700" b="1" dirty="0" err="1"/>
              <a:t>саме</a:t>
            </a:r>
            <a:r>
              <a:rPr lang="ru-RU" sz="1700" b="1" dirty="0"/>
              <a:t> </a:t>
            </a:r>
            <a:r>
              <a:rPr lang="ru-RU" sz="1700" b="1" dirty="0" err="1"/>
              <a:t>очне</a:t>
            </a:r>
            <a:r>
              <a:rPr lang="ru-RU" sz="1700" b="1" dirty="0"/>
              <a:t> </a:t>
            </a:r>
            <a:r>
              <a:rPr lang="ru-RU" sz="1700" b="1" dirty="0" err="1"/>
              <a:t>яблуко</a:t>
            </a:r>
            <a:r>
              <a:rPr lang="ru-RU" sz="1700" b="1" dirty="0"/>
              <a:t>. Предмет не повинен </a:t>
            </a:r>
            <a:r>
              <a:rPr lang="ru-RU" sz="1700" b="1" dirty="0" err="1"/>
              <a:t>торкатися</a:t>
            </a:r>
            <a:r>
              <a:rPr lang="ru-RU" sz="1700" b="1" dirty="0"/>
              <a:t> </a:t>
            </a:r>
            <a:r>
              <a:rPr lang="ru-RU" sz="1700" b="1" dirty="0" err="1"/>
              <a:t>поранення</a:t>
            </a:r>
            <a:r>
              <a:rPr lang="ru-RU" sz="1700" b="1" dirty="0"/>
              <a:t>.</a:t>
            </a:r>
          </a:p>
          <a:p>
            <a:pPr marL="742950" lvl="1" indent="-285750" algn="just">
              <a:buFont typeface="+mj-lt"/>
              <a:buAutoNum type="arabicPeriod"/>
            </a:pPr>
            <a:r>
              <a:rPr lang="ru-RU" sz="1700" b="1" dirty="0" err="1">
                <a:solidFill>
                  <a:srgbClr val="FF0000"/>
                </a:solidFill>
              </a:rPr>
              <a:t>Якщо</a:t>
            </a:r>
            <a:r>
              <a:rPr lang="ru-RU" sz="1700" b="1" dirty="0">
                <a:solidFill>
                  <a:srgbClr val="FF0000"/>
                </a:solidFill>
              </a:rPr>
              <a:t> </a:t>
            </a:r>
            <a:r>
              <a:rPr lang="ru-RU" sz="1700" b="1" dirty="0" err="1">
                <a:solidFill>
                  <a:srgbClr val="FF0000"/>
                </a:solidFill>
              </a:rPr>
              <a:t>засобів</a:t>
            </a:r>
            <a:r>
              <a:rPr lang="ru-RU" sz="1700" b="1" dirty="0">
                <a:solidFill>
                  <a:srgbClr val="FF0000"/>
                </a:solidFill>
              </a:rPr>
              <a:t> </a:t>
            </a:r>
            <a:r>
              <a:rPr lang="ru-RU" sz="1700" b="1" dirty="0" err="1">
                <a:solidFill>
                  <a:srgbClr val="FF0000"/>
                </a:solidFill>
              </a:rPr>
              <a:t>немає</a:t>
            </a:r>
            <a:r>
              <a:rPr lang="ru-RU" sz="1700" b="1" dirty="0"/>
              <a:t>: </a:t>
            </a:r>
            <a:r>
              <a:rPr lang="ru-RU" sz="1700" b="1" dirty="0" err="1"/>
              <a:t>Попросіть</a:t>
            </a:r>
            <a:r>
              <a:rPr lang="ru-RU" sz="1700" b="1" dirty="0"/>
              <a:t> </a:t>
            </a:r>
            <a:r>
              <a:rPr lang="ru-RU" sz="1700" b="1" dirty="0" err="1"/>
              <a:t>постраждалого</a:t>
            </a:r>
            <a:r>
              <a:rPr lang="ru-RU" sz="1700" b="1" dirty="0"/>
              <a:t> </a:t>
            </a:r>
            <a:r>
              <a:rPr lang="ru-RU" sz="1700" b="1" dirty="0" err="1"/>
              <a:t>прикрити</a:t>
            </a:r>
            <a:r>
              <a:rPr lang="ru-RU" sz="1700" b="1" dirty="0"/>
              <a:t> око </a:t>
            </a:r>
            <a:r>
              <a:rPr lang="ru-RU" sz="1700" b="1" dirty="0" err="1"/>
              <a:t>долонею</a:t>
            </a:r>
            <a:r>
              <a:rPr lang="ru-RU" sz="1700" b="1" dirty="0"/>
              <a:t> (без </a:t>
            </a:r>
            <a:r>
              <a:rPr lang="ru-RU" sz="1700" b="1" dirty="0" err="1"/>
              <a:t>натискання</a:t>
            </a:r>
            <a:r>
              <a:rPr lang="ru-RU" sz="1700" b="1" dirty="0"/>
              <a:t>) до </a:t>
            </a:r>
            <a:r>
              <a:rPr lang="ru-RU" sz="1700" b="1" dirty="0" err="1"/>
              <a:t>приїзду</a:t>
            </a:r>
            <a:r>
              <a:rPr lang="ru-RU" sz="1700" b="1" dirty="0"/>
              <a:t> </a:t>
            </a:r>
            <a:r>
              <a:rPr lang="ru-RU" sz="1700" b="1" dirty="0" err="1"/>
              <a:t>медиків</a:t>
            </a:r>
            <a:r>
              <a:rPr lang="ru-RU" sz="1700" b="1" dirty="0"/>
              <a:t>.</a:t>
            </a:r>
          </a:p>
          <a:p>
            <a:pPr algn="just">
              <a:buFont typeface="+mj-lt"/>
              <a:buAutoNum type="arabicPeriod"/>
            </a:pPr>
            <a:r>
              <a:rPr lang="ru-RU" sz="1700" b="1" dirty="0" err="1">
                <a:solidFill>
                  <a:srgbClr val="FF0000"/>
                </a:solidFill>
              </a:rPr>
              <a:t>Фіксація</a:t>
            </a:r>
            <a:r>
              <a:rPr lang="ru-RU" sz="1700" b="1" dirty="0">
                <a:solidFill>
                  <a:srgbClr val="FF0000"/>
                </a:solidFill>
              </a:rPr>
              <a:t> та </a:t>
            </a:r>
            <a:r>
              <a:rPr lang="ru-RU" sz="1700" b="1" dirty="0" err="1">
                <a:solidFill>
                  <a:srgbClr val="FF0000"/>
                </a:solidFill>
              </a:rPr>
              <a:t>спокій</a:t>
            </a:r>
            <a:r>
              <a:rPr lang="ru-RU" sz="1700" b="1" dirty="0">
                <a:solidFill>
                  <a:srgbClr val="FF0000"/>
                </a:solidFill>
              </a:rPr>
              <a:t>:</a:t>
            </a:r>
          </a:p>
          <a:p>
            <a:pPr marL="742950" lvl="1" indent="-285750" algn="just">
              <a:buFont typeface="+mj-lt"/>
              <a:buAutoNum type="arabicPeriod"/>
            </a:pPr>
            <a:r>
              <a:rPr lang="ru-RU" sz="1700" b="1" dirty="0" err="1"/>
              <a:t>Надійно</a:t>
            </a:r>
            <a:r>
              <a:rPr lang="ru-RU" sz="1700" b="1" dirty="0"/>
              <a:t> </a:t>
            </a:r>
            <a:r>
              <a:rPr lang="ru-RU" sz="1700" b="1" dirty="0" err="1"/>
              <a:t>зафіксуйте</a:t>
            </a:r>
            <a:r>
              <a:rPr lang="ru-RU" sz="1700" b="1" dirty="0"/>
              <a:t> </a:t>
            </a:r>
            <a:r>
              <a:rPr lang="ru-RU" sz="1700" b="1" dirty="0" err="1"/>
              <a:t>захисний</a:t>
            </a:r>
            <a:r>
              <a:rPr lang="ru-RU" sz="1700" b="1" dirty="0"/>
              <a:t> щиток </a:t>
            </a:r>
            <a:r>
              <a:rPr lang="ru-RU" sz="1700" b="1" dirty="0" err="1"/>
              <a:t>бандажем</a:t>
            </a:r>
            <a:r>
              <a:rPr lang="ru-RU" sz="1700" b="1" dirty="0"/>
              <a:t>, бинтом </a:t>
            </a:r>
            <a:r>
              <a:rPr lang="ru-RU" sz="1700" b="1" dirty="0" err="1"/>
              <a:t>або</a:t>
            </a:r>
            <a:r>
              <a:rPr lang="ru-RU" sz="1700" b="1" dirty="0"/>
              <a:t> клейкою </a:t>
            </a:r>
            <a:r>
              <a:rPr lang="ru-RU" sz="1700" b="1" dirty="0" err="1"/>
              <a:t>стрічкою</a:t>
            </a:r>
            <a:r>
              <a:rPr lang="ru-RU" sz="1700" b="1" dirty="0"/>
              <a:t>.</a:t>
            </a:r>
          </a:p>
          <a:p>
            <a:pPr marL="742950" lvl="1" indent="-285750" algn="just">
              <a:buFont typeface="+mj-lt"/>
              <a:buAutoNum type="arabicPeriod"/>
            </a:pPr>
            <a:r>
              <a:rPr lang="ru-RU" sz="1700" b="1" dirty="0" err="1">
                <a:solidFill>
                  <a:srgbClr val="FF0000"/>
                </a:solidFill>
              </a:rPr>
              <a:t>Бінокулярна</a:t>
            </a:r>
            <a:r>
              <a:rPr lang="ru-RU" sz="1700" b="1" dirty="0">
                <a:solidFill>
                  <a:srgbClr val="FF0000"/>
                </a:solidFill>
              </a:rPr>
              <a:t> </a:t>
            </a:r>
            <a:r>
              <a:rPr lang="ru-RU" sz="1700" b="1" dirty="0" err="1">
                <a:solidFill>
                  <a:srgbClr val="FF0000"/>
                </a:solidFill>
              </a:rPr>
              <a:t>пов'язка</a:t>
            </a:r>
            <a:r>
              <a:rPr lang="ru-RU" sz="1700" b="1" dirty="0"/>
              <a:t>: </a:t>
            </a:r>
            <a:r>
              <a:rPr lang="ru-RU" sz="1700" b="1" dirty="0" err="1"/>
              <a:t>Обов'язково</a:t>
            </a:r>
            <a:r>
              <a:rPr lang="ru-RU" sz="1700" b="1" dirty="0"/>
              <a:t> </a:t>
            </a:r>
            <a:r>
              <a:rPr lang="ru-RU" sz="1700" b="1" dirty="0" err="1"/>
              <a:t>прикрийте</a:t>
            </a:r>
            <a:r>
              <a:rPr lang="ru-RU" sz="1700" b="1" dirty="0"/>
              <a:t> тканиною </a:t>
            </a:r>
            <a:r>
              <a:rPr lang="ru-RU" sz="1700" b="1" dirty="0" err="1"/>
              <a:t>або</a:t>
            </a:r>
            <a:r>
              <a:rPr lang="ru-RU" sz="1700" b="1" dirty="0"/>
              <a:t> бинтом </a:t>
            </a:r>
            <a:r>
              <a:rPr lang="ru-RU" sz="1700" b="1" dirty="0">
                <a:solidFill>
                  <a:srgbClr val="FF0000"/>
                </a:solidFill>
              </a:rPr>
              <a:t>друге (</a:t>
            </a:r>
            <a:r>
              <a:rPr lang="ru-RU" sz="1700" b="1" dirty="0" err="1">
                <a:solidFill>
                  <a:srgbClr val="FF0000"/>
                </a:solidFill>
              </a:rPr>
              <a:t>здорове</a:t>
            </a:r>
            <a:r>
              <a:rPr lang="ru-RU" sz="1700" b="1" dirty="0">
                <a:solidFill>
                  <a:srgbClr val="FF0000"/>
                </a:solidFill>
              </a:rPr>
              <a:t>) око</a:t>
            </a:r>
            <a:r>
              <a:rPr lang="ru-RU" sz="1700" b="1" dirty="0"/>
              <a:t>. </a:t>
            </a:r>
            <a:r>
              <a:rPr lang="ru-RU" sz="1700" b="1" dirty="0" err="1"/>
              <a:t>Очі</a:t>
            </a:r>
            <a:r>
              <a:rPr lang="ru-RU" sz="1700" b="1" dirty="0"/>
              <a:t> </a:t>
            </a:r>
            <a:r>
              <a:rPr lang="ru-RU" sz="1700" b="1" dirty="0" err="1"/>
              <a:t>рухаються</a:t>
            </a:r>
            <a:r>
              <a:rPr lang="ru-RU" sz="1700" b="1" dirty="0"/>
              <a:t> синхронно, тому </a:t>
            </a:r>
            <a:r>
              <a:rPr lang="ru-RU" sz="1700" b="1" dirty="0" err="1"/>
              <a:t>рух</a:t>
            </a:r>
            <a:r>
              <a:rPr lang="ru-RU" sz="1700" b="1" dirty="0"/>
              <a:t> здорового ока </a:t>
            </a:r>
            <a:r>
              <a:rPr lang="ru-RU" sz="1700" b="1" dirty="0" err="1"/>
              <a:t>спричиняє</a:t>
            </a:r>
            <a:r>
              <a:rPr lang="ru-RU" sz="1700" b="1" dirty="0"/>
              <a:t> </a:t>
            </a:r>
            <a:r>
              <a:rPr lang="ru-RU" sz="1700" b="1" dirty="0" err="1"/>
              <a:t>рух</a:t>
            </a:r>
            <a:r>
              <a:rPr lang="ru-RU" sz="1700" b="1" dirty="0"/>
              <a:t> </a:t>
            </a:r>
            <a:r>
              <a:rPr lang="ru-RU" sz="1700" b="1" dirty="0" err="1"/>
              <a:t>пораненого</a:t>
            </a:r>
            <a:r>
              <a:rPr lang="ru-RU" sz="1700" b="1" dirty="0"/>
              <a:t>, </a:t>
            </a:r>
            <a:r>
              <a:rPr lang="ru-RU" sz="1700" b="1" dirty="0" err="1"/>
              <a:t>що</a:t>
            </a:r>
            <a:r>
              <a:rPr lang="ru-RU" sz="1700" b="1" dirty="0"/>
              <a:t> </a:t>
            </a:r>
            <a:r>
              <a:rPr lang="ru-RU" sz="1700" b="1" dirty="0" err="1"/>
              <a:t>погіршує</a:t>
            </a:r>
            <a:r>
              <a:rPr lang="ru-RU" sz="1700" b="1" dirty="0"/>
              <a:t> травму.</a:t>
            </a:r>
          </a:p>
          <a:p>
            <a:pPr algn="just">
              <a:buFont typeface="+mj-lt"/>
              <a:buAutoNum type="arabicPeriod"/>
            </a:pPr>
            <a:r>
              <a:rPr lang="ru-RU" sz="1700" b="1" dirty="0" err="1">
                <a:solidFill>
                  <a:srgbClr val="FF0000"/>
                </a:solidFill>
              </a:rPr>
              <a:t>Виклик</a:t>
            </a:r>
            <a:r>
              <a:rPr lang="ru-RU" sz="1700" b="1" dirty="0">
                <a:solidFill>
                  <a:srgbClr val="FF0000"/>
                </a:solidFill>
              </a:rPr>
              <a:t> </a:t>
            </a:r>
            <a:r>
              <a:rPr lang="ru-RU" sz="1700" b="1" dirty="0" err="1" smtClean="0">
                <a:solidFill>
                  <a:srgbClr val="FF0000"/>
                </a:solidFill>
              </a:rPr>
              <a:t>допомоги</a:t>
            </a:r>
            <a:r>
              <a:rPr lang="ru-RU" sz="1700" b="1" dirty="0" smtClean="0">
                <a:solidFill>
                  <a:srgbClr val="FF0000"/>
                </a:solidFill>
              </a:rPr>
              <a:t>: </a:t>
            </a:r>
            <a:r>
              <a:rPr lang="ru-RU" sz="1700" b="1" dirty="0" err="1" smtClean="0"/>
              <a:t>Негайно</a:t>
            </a:r>
            <a:r>
              <a:rPr lang="ru-RU" sz="1700" b="1" dirty="0" smtClean="0"/>
              <a:t> </a:t>
            </a:r>
            <a:r>
              <a:rPr lang="ru-RU" sz="1700" b="1" dirty="0" err="1"/>
              <a:t>викличте</a:t>
            </a:r>
            <a:r>
              <a:rPr lang="ru-RU" sz="1700" b="1" dirty="0"/>
              <a:t> бригаду ЕМД.</a:t>
            </a:r>
          </a:p>
        </p:txBody>
      </p:sp>
    </p:spTree>
    <p:extLst>
      <p:ext uri="{BB962C8B-B14F-4D97-AF65-F5344CB8AC3E}">
        <p14:creationId xmlns:p14="http://schemas.microsoft.com/office/powerpoint/2010/main" val="22980183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73487" y="373487"/>
            <a:ext cx="8461420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err="1">
                <a:solidFill>
                  <a:srgbClr val="FF0000"/>
                </a:solidFill>
              </a:rPr>
              <a:t>Класифікація</a:t>
            </a:r>
            <a:r>
              <a:rPr lang="ru-RU" sz="2800" b="1" dirty="0">
                <a:solidFill>
                  <a:srgbClr val="FF0000"/>
                </a:solidFill>
              </a:rPr>
              <a:t> та характеристика травм </a:t>
            </a:r>
            <a:r>
              <a:rPr lang="ru-RU" sz="2800" b="1" dirty="0" err="1">
                <a:solidFill>
                  <a:srgbClr val="FF0000"/>
                </a:solidFill>
              </a:rPr>
              <a:t>вуха</a:t>
            </a:r>
            <a:endParaRPr lang="ru-RU" sz="2800" b="1" dirty="0">
              <a:solidFill>
                <a:srgbClr val="FF0000"/>
              </a:solidFill>
            </a:endParaRPr>
          </a:p>
          <a:p>
            <a:pPr algn="just"/>
            <a:r>
              <a:rPr lang="ru-RU" b="1" dirty="0" err="1"/>
              <a:t>Травми</a:t>
            </a:r>
            <a:r>
              <a:rPr lang="ru-RU" b="1" dirty="0"/>
              <a:t> </a:t>
            </a:r>
            <a:r>
              <a:rPr lang="ru-RU" b="1" dirty="0" err="1"/>
              <a:t>вуха</a:t>
            </a:r>
            <a:r>
              <a:rPr lang="ru-RU" b="1" dirty="0"/>
              <a:t> </a:t>
            </a:r>
            <a:r>
              <a:rPr lang="ru-RU" b="1" dirty="0" err="1"/>
              <a:t>поділяються</a:t>
            </a:r>
            <a:r>
              <a:rPr lang="ru-RU" b="1" dirty="0"/>
              <a:t> на </a:t>
            </a:r>
            <a:r>
              <a:rPr lang="ru-RU" b="1" dirty="0" err="1"/>
              <a:t>пошкодження</a:t>
            </a:r>
            <a:r>
              <a:rPr lang="ru-RU" b="1" dirty="0"/>
              <a:t> </a:t>
            </a:r>
            <a:r>
              <a:rPr lang="ru-RU" b="1" dirty="0" err="1"/>
              <a:t>вушної</a:t>
            </a:r>
            <a:r>
              <a:rPr lang="ru-RU" b="1" dirty="0"/>
              <a:t> </a:t>
            </a:r>
            <a:r>
              <a:rPr lang="ru-RU" b="1" dirty="0" err="1"/>
              <a:t>раковини</a:t>
            </a:r>
            <a:r>
              <a:rPr lang="ru-RU" b="1" dirty="0"/>
              <a:t>, </a:t>
            </a:r>
            <a:r>
              <a:rPr lang="ru-RU" b="1" dirty="0" err="1"/>
              <a:t>зовнішнього</a:t>
            </a:r>
            <a:r>
              <a:rPr lang="ru-RU" b="1" dirty="0"/>
              <a:t> слухового проходу, </a:t>
            </a:r>
            <a:r>
              <a:rPr lang="ru-RU" b="1" dirty="0" err="1"/>
              <a:t>середнього</a:t>
            </a:r>
            <a:r>
              <a:rPr lang="ru-RU" b="1" dirty="0"/>
              <a:t> та </a:t>
            </a:r>
            <a:r>
              <a:rPr lang="ru-RU" b="1" dirty="0" err="1"/>
              <a:t>внутрішнього</a:t>
            </a:r>
            <a:r>
              <a:rPr lang="ru-RU" b="1" dirty="0"/>
              <a:t> </a:t>
            </a:r>
            <a:r>
              <a:rPr lang="ru-RU" b="1" dirty="0" err="1"/>
              <a:t>вуха</a:t>
            </a:r>
            <a:r>
              <a:rPr lang="ru-RU" b="1" dirty="0"/>
              <a:t>.</a:t>
            </a:r>
          </a:p>
          <a:p>
            <a:pPr algn="just"/>
            <a:r>
              <a:rPr lang="ru-RU" b="1" dirty="0">
                <a:solidFill>
                  <a:srgbClr val="FF0000"/>
                </a:solidFill>
              </a:rPr>
              <a:t>1. </a:t>
            </a:r>
            <a:r>
              <a:rPr lang="ru-RU" b="1" dirty="0" err="1">
                <a:solidFill>
                  <a:srgbClr val="FF0000"/>
                </a:solidFill>
              </a:rPr>
              <a:t>Травми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вушної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раковини</a:t>
            </a:r>
            <a:endParaRPr lang="ru-RU" b="1" dirty="0">
              <a:solidFill>
                <a:srgbClr val="FF0000"/>
              </a:solidFill>
            </a:endParaRPr>
          </a:p>
          <a:p>
            <a:pPr algn="just"/>
            <a:r>
              <a:rPr lang="ru-RU" b="1" dirty="0" err="1"/>
              <a:t>Виникають</a:t>
            </a:r>
            <a:r>
              <a:rPr lang="ru-RU" b="1" dirty="0"/>
              <a:t> </a:t>
            </a:r>
            <a:r>
              <a:rPr lang="ru-RU" b="1" dirty="0" err="1"/>
              <a:t>внаслідок</a:t>
            </a:r>
            <a:r>
              <a:rPr lang="ru-RU" b="1" dirty="0"/>
              <a:t> </a:t>
            </a:r>
            <a:r>
              <a:rPr lang="ru-RU" b="1" dirty="0" err="1"/>
              <a:t>побутових</a:t>
            </a:r>
            <a:r>
              <a:rPr lang="ru-RU" b="1" dirty="0"/>
              <a:t> </a:t>
            </a:r>
            <a:r>
              <a:rPr lang="ru-RU" b="1" dirty="0" err="1"/>
              <a:t>конфліктів</a:t>
            </a:r>
            <a:r>
              <a:rPr lang="ru-RU" b="1" dirty="0"/>
              <a:t>, ДТП, </a:t>
            </a:r>
            <a:r>
              <a:rPr lang="ru-RU" b="1" dirty="0" err="1"/>
              <a:t>спортивних</a:t>
            </a:r>
            <a:r>
              <a:rPr lang="ru-RU" b="1" dirty="0"/>
              <a:t> травм, </a:t>
            </a:r>
            <a:r>
              <a:rPr lang="ru-RU" b="1" dirty="0" err="1"/>
              <a:t>укусів</a:t>
            </a:r>
            <a:r>
              <a:rPr lang="ru-RU" b="1" dirty="0"/>
              <a:t> </a:t>
            </a:r>
            <a:r>
              <a:rPr lang="ru-RU" b="1" dirty="0" err="1"/>
              <a:t>або</a:t>
            </a:r>
            <a:r>
              <a:rPr lang="ru-RU" b="1" dirty="0"/>
              <a:t> </a:t>
            </a:r>
            <a:r>
              <a:rPr lang="ru-RU" b="1" dirty="0" err="1"/>
              <a:t>поранень</a:t>
            </a:r>
            <a:r>
              <a:rPr lang="ru-RU" b="1" dirty="0"/>
              <a:t> </a:t>
            </a:r>
            <a:r>
              <a:rPr lang="ru-RU" b="1" dirty="0" err="1"/>
              <a:t>зброєю</a:t>
            </a:r>
            <a:r>
              <a:rPr lang="ru-RU" b="1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dirty="0" err="1">
                <a:solidFill>
                  <a:srgbClr val="FF0000"/>
                </a:solidFill>
              </a:rPr>
              <a:t>Легкі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ураження</a:t>
            </a:r>
            <a:r>
              <a:rPr lang="ru-RU" b="1" dirty="0">
                <a:solidFill>
                  <a:srgbClr val="FF0000"/>
                </a:solidFill>
              </a:rPr>
              <a:t>: </a:t>
            </a:r>
            <a:r>
              <a:rPr lang="ru-RU" b="1" dirty="0" err="1"/>
              <a:t>подряпини</a:t>
            </a:r>
            <a:r>
              <a:rPr lang="ru-RU" b="1" dirty="0"/>
              <a:t> та </a:t>
            </a:r>
            <a:r>
              <a:rPr lang="ru-RU" b="1" dirty="0" err="1"/>
              <a:t>садна</a:t>
            </a:r>
            <a:r>
              <a:rPr lang="ru-RU" b="1" dirty="0"/>
              <a:t> (</a:t>
            </a:r>
            <a:r>
              <a:rPr lang="ru-RU" b="1" dirty="0" err="1"/>
              <a:t>зазвичай</a:t>
            </a:r>
            <a:r>
              <a:rPr lang="ru-RU" b="1" dirty="0"/>
              <a:t> не </a:t>
            </a:r>
            <a:r>
              <a:rPr lang="ru-RU" b="1" dirty="0" err="1"/>
              <a:t>потребують</a:t>
            </a:r>
            <a:r>
              <a:rPr lang="ru-RU" b="1" dirty="0"/>
              <a:t> </a:t>
            </a:r>
            <a:r>
              <a:rPr lang="ru-RU" b="1" dirty="0" err="1"/>
              <a:t>екстреної</a:t>
            </a:r>
            <a:r>
              <a:rPr lang="ru-RU" b="1" dirty="0"/>
              <a:t> </a:t>
            </a:r>
            <a:r>
              <a:rPr lang="ru-RU" b="1" dirty="0" err="1"/>
              <a:t>допомоги</a:t>
            </a:r>
            <a:r>
              <a:rPr lang="ru-RU" b="1" dirty="0"/>
              <a:t>).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dirty="0" err="1">
                <a:solidFill>
                  <a:srgbClr val="FF0000"/>
                </a:solidFill>
              </a:rPr>
              <a:t>Значні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ураження</a:t>
            </a:r>
            <a:r>
              <a:rPr lang="ru-RU" b="1" dirty="0">
                <a:solidFill>
                  <a:srgbClr val="FF0000"/>
                </a:solidFill>
              </a:rPr>
              <a:t>: </a:t>
            </a:r>
            <a:r>
              <a:rPr lang="ru-RU" b="1" dirty="0" err="1"/>
              <a:t>глибокі</a:t>
            </a:r>
            <a:r>
              <a:rPr lang="ru-RU" b="1" dirty="0"/>
              <a:t> рани, </a:t>
            </a:r>
            <a:r>
              <a:rPr lang="ru-RU" b="1" dirty="0" err="1"/>
              <a:t>розтрощення</a:t>
            </a:r>
            <a:r>
              <a:rPr lang="ru-RU" b="1" dirty="0"/>
              <a:t> </a:t>
            </a:r>
            <a:r>
              <a:rPr lang="ru-RU" b="1" dirty="0" err="1"/>
              <a:t>або</a:t>
            </a:r>
            <a:r>
              <a:rPr lang="ru-RU" b="1" dirty="0"/>
              <a:t> </a:t>
            </a:r>
            <a:r>
              <a:rPr lang="ru-RU" b="1" dirty="0" err="1"/>
              <a:t>повний</a:t>
            </a:r>
            <a:r>
              <a:rPr lang="ru-RU" b="1" dirty="0"/>
              <a:t> </a:t>
            </a:r>
            <a:r>
              <a:rPr lang="ru-RU" b="1" dirty="0" err="1"/>
              <a:t>відрив</a:t>
            </a:r>
            <a:r>
              <a:rPr lang="ru-RU" b="1" dirty="0"/>
              <a:t> </a:t>
            </a:r>
            <a:r>
              <a:rPr lang="ru-RU" b="1" dirty="0" err="1"/>
              <a:t>вушної</a:t>
            </a:r>
            <a:r>
              <a:rPr lang="ru-RU" b="1" dirty="0"/>
              <a:t> </a:t>
            </a:r>
            <a:r>
              <a:rPr lang="ru-RU" b="1" dirty="0" err="1"/>
              <a:t>раковини</a:t>
            </a:r>
            <a:r>
              <a:rPr lang="ru-RU" b="1" dirty="0" smtClean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uk-UA" b="1" dirty="0"/>
          </a:p>
          <a:p>
            <a:pPr algn="just"/>
            <a:r>
              <a:rPr lang="ru-RU" b="1" dirty="0">
                <a:solidFill>
                  <a:srgbClr val="FF0000"/>
                </a:solidFill>
              </a:rPr>
              <a:t>2. </a:t>
            </a:r>
            <a:r>
              <a:rPr lang="ru-RU" b="1" dirty="0" err="1">
                <a:solidFill>
                  <a:srgbClr val="FF0000"/>
                </a:solidFill>
              </a:rPr>
              <a:t>Травми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зовнішнього</a:t>
            </a:r>
            <a:r>
              <a:rPr lang="ru-RU" b="1" dirty="0">
                <a:solidFill>
                  <a:srgbClr val="FF0000"/>
                </a:solidFill>
              </a:rPr>
              <a:t> слухового проходу</a:t>
            </a:r>
          </a:p>
          <a:p>
            <a:pPr algn="just"/>
            <a:r>
              <a:rPr lang="ru-RU" b="1" dirty="0"/>
              <a:t>Часто </a:t>
            </a:r>
            <a:r>
              <a:rPr lang="ru-RU" b="1" dirty="0" err="1"/>
              <a:t>спричиняються</a:t>
            </a:r>
            <a:r>
              <a:rPr lang="ru-RU" b="1" dirty="0"/>
              <a:t> </a:t>
            </a:r>
            <a:r>
              <a:rPr lang="ru-RU" b="1" dirty="0" err="1"/>
              <a:t>сторонніми</a:t>
            </a:r>
            <a:r>
              <a:rPr lang="ru-RU" b="1" dirty="0"/>
              <a:t> </a:t>
            </a:r>
            <a:r>
              <a:rPr lang="ru-RU" b="1" dirty="0" err="1"/>
              <a:t>тілами</a:t>
            </a:r>
            <a:r>
              <a:rPr lang="ru-RU" b="1" dirty="0"/>
              <a:t> </a:t>
            </a:r>
            <a:r>
              <a:rPr lang="ru-RU" b="1" dirty="0" err="1"/>
              <a:t>або</a:t>
            </a:r>
            <a:r>
              <a:rPr lang="ru-RU" b="1" dirty="0"/>
              <a:t> </a:t>
            </a:r>
            <a:r>
              <a:rPr lang="ru-RU" b="1" dirty="0" err="1"/>
              <a:t>механічним</a:t>
            </a:r>
            <a:r>
              <a:rPr lang="ru-RU" b="1" dirty="0"/>
              <a:t> </a:t>
            </a:r>
            <a:r>
              <a:rPr lang="ru-RU" b="1" dirty="0" err="1"/>
              <a:t>впливом</a:t>
            </a:r>
            <a:r>
              <a:rPr lang="ru-RU" b="1" dirty="0"/>
              <a:t>:</a:t>
            </a:r>
          </a:p>
          <a:p>
            <a:pPr algn="just"/>
            <a:r>
              <a:rPr lang="ru-RU" b="1" dirty="0" err="1">
                <a:solidFill>
                  <a:srgbClr val="FF0000"/>
                </a:solidFill>
              </a:rPr>
              <a:t>Механічні</a:t>
            </a:r>
            <a:r>
              <a:rPr lang="ru-RU" b="1" dirty="0">
                <a:solidFill>
                  <a:srgbClr val="FF0000"/>
                </a:solidFill>
              </a:rPr>
              <a:t>: </a:t>
            </a:r>
            <a:r>
              <a:rPr lang="ru-RU" b="1" dirty="0" err="1"/>
              <a:t>пошкодження</a:t>
            </a:r>
            <a:r>
              <a:rPr lang="ru-RU" b="1" dirty="0"/>
              <a:t> при </a:t>
            </a:r>
            <a:r>
              <a:rPr lang="ru-RU" b="1" dirty="0" err="1"/>
              <a:t>спробах</a:t>
            </a:r>
            <a:r>
              <a:rPr lang="ru-RU" b="1" dirty="0"/>
              <a:t> </a:t>
            </a:r>
            <a:r>
              <a:rPr lang="ru-RU" b="1" dirty="0" err="1"/>
              <a:t>самостійного</a:t>
            </a:r>
            <a:r>
              <a:rPr lang="ru-RU" b="1" dirty="0"/>
              <a:t> </a:t>
            </a:r>
            <a:r>
              <a:rPr lang="ru-RU" b="1" dirty="0" err="1"/>
              <a:t>очищення</a:t>
            </a:r>
            <a:r>
              <a:rPr lang="ru-RU" b="1" dirty="0"/>
              <a:t> </a:t>
            </a:r>
            <a:r>
              <a:rPr lang="ru-RU" b="1" dirty="0" err="1"/>
              <a:t>вуха</a:t>
            </a:r>
            <a:r>
              <a:rPr lang="ru-RU" b="1" dirty="0"/>
              <a:t> </a:t>
            </a:r>
            <a:r>
              <a:rPr lang="ru-RU" b="1" dirty="0" err="1"/>
              <a:t>гострими</a:t>
            </a:r>
            <a:r>
              <a:rPr lang="ru-RU" b="1" dirty="0"/>
              <a:t> предметами (</a:t>
            </a:r>
            <a:r>
              <a:rPr lang="ru-RU" b="1" dirty="0" err="1"/>
              <a:t>сірниками</a:t>
            </a:r>
            <a:r>
              <a:rPr lang="ru-RU" b="1" dirty="0"/>
              <a:t>, шпильками).</a:t>
            </a:r>
          </a:p>
          <a:p>
            <a:pPr algn="just"/>
            <a:r>
              <a:rPr lang="ru-RU" b="1" dirty="0">
                <a:solidFill>
                  <a:srgbClr val="FF0000"/>
                </a:solidFill>
              </a:rPr>
              <a:t>Переломи: </a:t>
            </a:r>
            <a:r>
              <a:rPr lang="ru-RU" b="1" dirty="0"/>
              <a:t>при </a:t>
            </a:r>
            <a:r>
              <a:rPr lang="ru-RU" b="1" dirty="0" err="1"/>
              <a:t>падінні</a:t>
            </a:r>
            <a:r>
              <a:rPr lang="ru-RU" b="1" dirty="0"/>
              <a:t> на </a:t>
            </a:r>
            <a:r>
              <a:rPr lang="ru-RU" b="1" dirty="0" err="1"/>
              <a:t>підборіддя</a:t>
            </a:r>
            <a:r>
              <a:rPr lang="ru-RU" b="1" dirty="0"/>
              <a:t> головка </a:t>
            </a:r>
            <a:r>
              <a:rPr lang="ru-RU" b="1" dirty="0" err="1"/>
              <a:t>нижньої</a:t>
            </a:r>
            <a:r>
              <a:rPr lang="ru-RU" b="1" dirty="0"/>
              <a:t> </a:t>
            </a:r>
            <a:r>
              <a:rPr lang="ru-RU" b="1" dirty="0" err="1"/>
              <a:t>щелепи</a:t>
            </a:r>
            <a:r>
              <a:rPr lang="ru-RU" b="1" dirty="0"/>
              <a:t> </a:t>
            </a:r>
            <a:r>
              <a:rPr lang="ru-RU" b="1" dirty="0" err="1"/>
              <a:t>може</a:t>
            </a:r>
            <a:r>
              <a:rPr lang="ru-RU" b="1" dirty="0"/>
              <a:t> </a:t>
            </a:r>
            <a:r>
              <a:rPr lang="ru-RU" b="1" dirty="0" err="1"/>
              <a:t>зміститися</a:t>
            </a:r>
            <a:r>
              <a:rPr lang="ru-RU" b="1" dirty="0"/>
              <a:t> назад і </a:t>
            </a:r>
            <a:r>
              <a:rPr lang="ru-RU" b="1" dirty="0" err="1"/>
              <a:t>спричинити</a:t>
            </a:r>
            <a:r>
              <a:rPr lang="ru-RU" b="1" dirty="0"/>
              <a:t> перелом </a:t>
            </a:r>
            <a:r>
              <a:rPr lang="ru-RU" b="1" dirty="0" err="1"/>
              <a:t>передньої</a:t>
            </a:r>
            <a:r>
              <a:rPr lang="ru-RU" b="1" dirty="0"/>
              <a:t> </a:t>
            </a:r>
            <a:r>
              <a:rPr lang="ru-RU" b="1" dirty="0" err="1"/>
              <a:t>стінки</a:t>
            </a:r>
            <a:r>
              <a:rPr lang="ru-RU" b="1" dirty="0"/>
              <a:t> слухового проходу.</a:t>
            </a:r>
          </a:p>
          <a:p>
            <a:pPr lvl="1" algn="just"/>
            <a:r>
              <a:rPr lang="ru-RU" b="1" dirty="0" err="1">
                <a:solidFill>
                  <a:srgbClr val="FF0000"/>
                </a:solidFill>
              </a:rPr>
              <a:t>Ознаки</a:t>
            </a:r>
            <a:r>
              <a:rPr lang="ru-RU" b="1" dirty="0">
                <a:solidFill>
                  <a:srgbClr val="FF0000"/>
                </a:solidFill>
              </a:rPr>
              <a:t>: </a:t>
            </a:r>
            <a:r>
              <a:rPr lang="ru-RU" b="1" dirty="0" err="1"/>
              <a:t>кровотеча</a:t>
            </a:r>
            <a:r>
              <a:rPr lang="ru-RU" b="1" dirty="0"/>
              <a:t> з </a:t>
            </a:r>
            <a:r>
              <a:rPr lang="ru-RU" b="1" dirty="0" err="1"/>
              <a:t>вуха</a:t>
            </a:r>
            <a:r>
              <a:rPr lang="ru-RU" b="1" dirty="0"/>
              <a:t> та </a:t>
            </a:r>
            <a:r>
              <a:rPr lang="ru-RU" b="1" dirty="0" err="1"/>
              <a:t>різкий</a:t>
            </a:r>
            <a:r>
              <a:rPr lang="ru-RU" b="1" dirty="0"/>
              <a:t> </a:t>
            </a:r>
            <a:r>
              <a:rPr lang="ru-RU" b="1" dirty="0" err="1"/>
              <a:t>біль</a:t>
            </a:r>
            <a:r>
              <a:rPr lang="ru-RU" b="1" dirty="0"/>
              <a:t>, </a:t>
            </a:r>
            <a:r>
              <a:rPr lang="ru-RU" b="1" dirty="0" err="1"/>
              <a:t>що</a:t>
            </a:r>
            <a:r>
              <a:rPr lang="ru-RU" b="1" dirty="0"/>
              <a:t> </a:t>
            </a:r>
            <a:r>
              <a:rPr lang="ru-RU" b="1" dirty="0" err="1"/>
              <a:t>посилюється</a:t>
            </a:r>
            <a:r>
              <a:rPr lang="ru-RU" b="1" dirty="0"/>
              <a:t> при </a:t>
            </a:r>
            <a:r>
              <a:rPr lang="ru-RU" b="1" dirty="0" err="1"/>
              <a:t>рухах</a:t>
            </a:r>
            <a:r>
              <a:rPr lang="ru-RU" b="1" dirty="0"/>
              <a:t> </a:t>
            </a:r>
            <a:r>
              <a:rPr lang="ru-RU" b="1" dirty="0" err="1"/>
              <a:t>нижньою</a:t>
            </a:r>
            <a:r>
              <a:rPr lang="ru-RU" b="1" dirty="0"/>
              <a:t> </a:t>
            </a:r>
            <a:r>
              <a:rPr lang="ru-RU" b="1" dirty="0" err="1"/>
              <a:t>щелепою</a:t>
            </a:r>
            <a:r>
              <a:rPr lang="ru-RU" b="1" dirty="0"/>
              <a:t> (</a:t>
            </a:r>
            <a:r>
              <a:rPr lang="ru-RU" b="1" dirty="0" err="1"/>
              <a:t>розмові</a:t>
            </a:r>
            <a:r>
              <a:rPr lang="ru-RU" b="1" dirty="0"/>
              <a:t>, </a:t>
            </a:r>
            <a:r>
              <a:rPr lang="ru-RU" b="1" dirty="0" err="1"/>
              <a:t>жуванні</a:t>
            </a:r>
            <a:r>
              <a:rPr lang="ru-RU" b="1" dirty="0"/>
              <a:t>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145310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3335" y="579550"/>
            <a:ext cx="5344732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rgbClr val="FF0000"/>
                </a:solidFill>
              </a:rPr>
              <a:t>3. </a:t>
            </a:r>
            <a:r>
              <a:rPr lang="ru-RU" sz="2800" b="1" dirty="0" err="1">
                <a:solidFill>
                  <a:srgbClr val="FF0000"/>
                </a:solidFill>
              </a:rPr>
              <a:t>Ураження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solidFill>
                  <a:srgbClr val="FF0000"/>
                </a:solidFill>
              </a:rPr>
              <a:t>барабанної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solidFill>
                  <a:srgbClr val="FF0000"/>
                </a:solidFill>
              </a:rPr>
              <a:t>перетинки</a:t>
            </a:r>
            <a:endParaRPr lang="ru-RU" sz="2800" b="1" dirty="0">
              <a:solidFill>
                <a:srgbClr val="FF0000"/>
              </a:solidFill>
            </a:endParaRPr>
          </a:p>
          <a:p>
            <a:pPr algn="just"/>
            <a:r>
              <a:rPr lang="ru-RU" sz="2000" b="1" dirty="0" err="1"/>
              <a:t>Поділяються</a:t>
            </a:r>
            <a:r>
              <a:rPr lang="ru-RU" sz="2000" b="1" dirty="0"/>
              <a:t> на </a:t>
            </a:r>
            <a:r>
              <a:rPr lang="ru-RU" sz="2000" b="1" dirty="0" err="1"/>
              <a:t>прямі</a:t>
            </a:r>
            <a:r>
              <a:rPr lang="ru-RU" sz="2000" b="1" dirty="0"/>
              <a:t> та </a:t>
            </a:r>
            <a:r>
              <a:rPr lang="ru-RU" sz="2000" b="1" dirty="0" err="1"/>
              <a:t>непрямі</a:t>
            </a:r>
            <a:r>
              <a:rPr lang="ru-RU" sz="2000" b="1" dirty="0"/>
              <a:t>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1" dirty="0" err="1">
                <a:solidFill>
                  <a:srgbClr val="FF0000"/>
                </a:solidFill>
              </a:rPr>
              <a:t>Прямі</a:t>
            </a:r>
            <a:r>
              <a:rPr lang="ru-RU" sz="2000" b="1" dirty="0">
                <a:solidFill>
                  <a:srgbClr val="FF0000"/>
                </a:solidFill>
              </a:rPr>
              <a:t>: </a:t>
            </a:r>
            <a:r>
              <a:rPr lang="ru-RU" sz="2000" b="1" dirty="0" err="1"/>
              <a:t>механічне</a:t>
            </a:r>
            <a:r>
              <a:rPr lang="ru-RU" sz="2000" b="1" dirty="0"/>
              <a:t> </a:t>
            </a:r>
            <a:r>
              <a:rPr lang="ru-RU" sz="2000" b="1" dirty="0" err="1"/>
              <a:t>проколювання</a:t>
            </a:r>
            <a:r>
              <a:rPr lang="ru-RU" sz="2000" b="1" dirty="0"/>
              <a:t> </a:t>
            </a:r>
            <a:r>
              <a:rPr lang="ru-RU" sz="2000" b="1" dirty="0" err="1"/>
              <a:t>сторонніми</a:t>
            </a:r>
            <a:r>
              <a:rPr lang="ru-RU" sz="2000" b="1" dirty="0"/>
              <a:t> предметами.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1" dirty="0" err="1">
                <a:solidFill>
                  <a:srgbClr val="FF0000"/>
                </a:solidFill>
              </a:rPr>
              <a:t>Непрямі</a:t>
            </a:r>
            <a:r>
              <a:rPr lang="ru-RU" sz="2000" b="1" dirty="0">
                <a:solidFill>
                  <a:srgbClr val="FF0000"/>
                </a:solidFill>
              </a:rPr>
              <a:t>: </a:t>
            </a:r>
            <a:r>
              <a:rPr lang="ru-RU" sz="2000" b="1" dirty="0" err="1"/>
              <a:t>виникають</a:t>
            </a:r>
            <a:r>
              <a:rPr lang="ru-RU" sz="2000" b="1" dirty="0"/>
              <a:t> при переломах </a:t>
            </a:r>
            <a:r>
              <a:rPr lang="ru-RU" sz="2000" b="1" dirty="0" err="1"/>
              <a:t>основи</a:t>
            </a:r>
            <a:r>
              <a:rPr lang="ru-RU" sz="2000" b="1" dirty="0"/>
              <a:t> черепа </a:t>
            </a:r>
            <a:r>
              <a:rPr lang="ru-RU" sz="2000" b="1" dirty="0" err="1"/>
              <a:t>або</a:t>
            </a:r>
            <a:r>
              <a:rPr lang="ru-RU" sz="2000" b="1" dirty="0"/>
              <a:t> </a:t>
            </a:r>
            <a:r>
              <a:rPr lang="ru-RU" sz="2000" b="1" dirty="0" err="1"/>
              <a:t>внаслідок</a:t>
            </a:r>
            <a:r>
              <a:rPr lang="ru-RU" sz="2000" b="1" dirty="0"/>
              <a:t> </a:t>
            </a:r>
            <a:r>
              <a:rPr lang="ru-RU" sz="2000" b="1" dirty="0" err="1">
                <a:solidFill>
                  <a:srgbClr val="0070C0"/>
                </a:solidFill>
              </a:rPr>
              <a:t>баротравми</a:t>
            </a:r>
            <a:r>
              <a:rPr lang="ru-RU" sz="2000" b="1" dirty="0"/>
              <a:t> (</a:t>
            </a:r>
            <a:r>
              <a:rPr lang="ru-RU" sz="2000" b="1" dirty="0" err="1"/>
              <a:t>різкий</a:t>
            </a:r>
            <a:r>
              <a:rPr lang="ru-RU" sz="2000" b="1" dirty="0"/>
              <a:t> перепад </a:t>
            </a:r>
            <a:r>
              <a:rPr lang="ru-RU" sz="2000" b="1" dirty="0" err="1"/>
              <a:t>тиску</a:t>
            </a:r>
            <a:r>
              <a:rPr lang="ru-RU" sz="2000" b="1" dirty="0"/>
              <a:t> при </a:t>
            </a:r>
            <a:r>
              <a:rPr lang="ru-RU" sz="2000" b="1" dirty="0" err="1"/>
              <a:t>вибуху</a:t>
            </a:r>
            <a:r>
              <a:rPr lang="ru-RU" sz="2000" b="1" dirty="0"/>
              <a:t>, </a:t>
            </a:r>
            <a:r>
              <a:rPr lang="ru-RU" sz="2000" b="1" dirty="0" err="1"/>
              <a:t>пострілі</a:t>
            </a:r>
            <a:r>
              <a:rPr lang="ru-RU" sz="2000" b="1" dirty="0"/>
              <a:t> </a:t>
            </a:r>
            <a:r>
              <a:rPr lang="ru-RU" sz="2000" b="1" dirty="0" err="1"/>
              <a:t>поруч</a:t>
            </a:r>
            <a:r>
              <a:rPr lang="ru-RU" sz="2000" b="1" dirty="0"/>
              <a:t>, </a:t>
            </a:r>
            <a:r>
              <a:rPr lang="ru-RU" sz="2000" b="1" dirty="0" err="1"/>
              <a:t>ударі</a:t>
            </a:r>
            <a:r>
              <a:rPr lang="ru-RU" sz="2000" b="1" dirty="0"/>
              <a:t> </a:t>
            </a:r>
            <a:r>
              <a:rPr lang="ru-RU" sz="2000" b="1" dirty="0" err="1"/>
              <a:t>долонею</a:t>
            </a:r>
            <a:r>
              <a:rPr lang="ru-RU" sz="2000" b="1" dirty="0"/>
              <a:t> по </a:t>
            </a:r>
            <a:r>
              <a:rPr lang="ru-RU" sz="2000" b="1" dirty="0" err="1"/>
              <a:t>вуху</a:t>
            </a:r>
            <a:r>
              <a:rPr lang="ru-RU" sz="2000" b="1" dirty="0"/>
              <a:t> </a:t>
            </a:r>
            <a:r>
              <a:rPr lang="ru-RU" sz="2000" b="1" dirty="0" err="1"/>
              <a:t>або</a:t>
            </a:r>
            <a:r>
              <a:rPr lang="ru-RU" sz="2000" b="1" dirty="0"/>
              <a:t> </a:t>
            </a:r>
            <a:r>
              <a:rPr lang="ru-RU" sz="2000" b="1" dirty="0" err="1"/>
              <a:t>пірнанні</a:t>
            </a:r>
            <a:r>
              <a:rPr lang="ru-RU" sz="2000" b="1" dirty="0"/>
              <a:t>).</a:t>
            </a:r>
          </a:p>
          <a:p>
            <a:pPr algn="just"/>
            <a:r>
              <a:rPr lang="ru-RU" sz="2000" b="1" dirty="0" err="1">
                <a:solidFill>
                  <a:srgbClr val="7030A0"/>
                </a:solidFill>
              </a:rPr>
              <a:t>Клінічні</a:t>
            </a:r>
            <a:r>
              <a:rPr lang="ru-RU" sz="2000" b="1" dirty="0">
                <a:solidFill>
                  <a:srgbClr val="7030A0"/>
                </a:solidFill>
              </a:rPr>
              <a:t> </a:t>
            </a:r>
            <a:r>
              <a:rPr lang="ru-RU" sz="2000" b="1" dirty="0" err="1">
                <a:solidFill>
                  <a:srgbClr val="7030A0"/>
                </a:solidFill>
              </a:rPr>
              <a:t>ознаки</a:t>
            </a:r>
            <a:r>
              <a:rPr lang="ru-RU" sz="2000" b="1" dirty="0">
                <a:solidFill>
                  <a:srgbClr val="7030A0"/>
                </a:solidFill>
              </a:rPr>
              <a:t> </a:t>
            </a:r>
            <a:r>
              <a:rPr lang="ru-RU" sz="2000" b="1" dirty="0" err="1">
                <a:solidFill>
                  <a:srgbClr val="7030A0"/>
                </a:solidFill>
              </a:rPr>
              <a:t>розриву</a:t>
            </a:r>
            <a:r>
              <a:rPr lang="ru-RU" sz="2000" b="1" dirty="0">
                <a:solidFill>
                  <a:srgbClr val="7030A0"/>
                </a:solidFill>
              </a:rPr>
              <a:t>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1" dirty="0" err="1"/>
              <a:t>Різкий</a:t>
            </a:r>
            <a:r>
              <a:rPr lang="ru-RU" sz="2000" b="1" dirty="0"/>
              <a:t> "</a:t>
            </a:r>
            <a:r>
              <a:rPr lang="ru-RU" sz="2000" b="1" dirty="0" err="1"/>
              <a:t>прострілюючий</a:t>
            </a:r>
            <a:r>
              <a:rPr lang="ru-RU" sz="2000" b="1" dirty="0"/>
              <a:t>" </a:t>
            </a:r>
            <a:r>
              <a:rPr lang="ru-RU" sz="2000" b="1" dirty="0" err="1"/>
              <a:t>біль</a:t>
            </a:r>
            <a:r>
              <a:rPr lang="ru-RU" sz="2000" b="1" dirty="0"/>
              <a:t> у момент </a:t>
            </a:r>
            <a:r>
              <a:rPr lang="ru-RU" sz="2000" b="1" dirty="0" err="1"/>
              <a:t>травми</a:t>
            </a:r>
            <a:r>
              <a:rPr lang="ru-RU" sz="2000" b="1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1" dirty="0" err="1"/>
              <a:t>Відчуття</a:t>
            </a:r>
            <a:r>
              <a:rPr lang="ru-RU" sz="2000" b="1" dirty="0"/>
              <a:t> шуму, </a:t>
            </a:r>
            <a:r>
              <a:rPr lang="ru-RU" sz="2000" b="1" dirty="0" err="1"/>
              <a:t>тріску</a:t>
            </a:r>
            <a:r>
              <a:rPr lang="ru-RU" sz="2000" b="1" dirty="0"/>
              <a:t> та </a:t>
            </a:r>
            <a:r>
              <a:rPr lang="ru-RU" sz="2000" b="1" dirty="0" err="1"/>
              <a:t>миттєве</a:t>
            </a:r>
            <a:r>
              <a:rPr lang="ru-RU" sz="2000" b="1" dirty="0"/>
              <a:t> </a:t>
            </a:r>
            <a:r>
              <a:rPr lang="ru-RU" sz="2000" b="1" dirty="0" err="1"/>
              <a:t>зниження</a:t>
            </a:r>
            <a:r>
              <a:rPr lang="ru-RU" sz="2000" b="1" dirty="0"/>
              <a:t> слуху.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1" dirty="0" err="1"/>
              <a:t>Поява</a:t>
            </a:r>
            <a:r>
              <a:rPr lang="ru-RU" sz="2000" b="1" dirty="0"/>
              <a:t> </a:t>
            </a:r>
            <a:r>
              <a:rPr lang="ru-RU" sz="2000" b="1" dirty="0" err="1"/>
              <a:t>крові</a:t>
            </a:r>
            <a:r>
              <a:rPr lang="ru-RU" sz="2000" b="1" dirty="0"/>
              <a:t> </a:t>
            </a:r>
            <a:r>
              <a:rPr lang="ru-RU" sz="2000" b="1" dirty="0" err="1"/>
              <a:t>або</a:t>
            </a:r>
            <a:r>
              <a:rPr lang="ru-RU" sz="2000" b="1" dirty="0"/>
              <a:t> </a:t>
            </a:r>
            <a:r>
              <a:rPr lang="ru-RU" sz="2000" b="1" dirty="0" err="1"/>
              <a:t>сукровиці</a:t>
            </a:r>
            <a:r>
              <a:rPr lang="ru-RU" sz="2000" b="1" dirty="0"/>
              <a:t> у </a:t>
            </a:r>
            <a:r>
              <a:rPr lang="ru-RU" sz="2000" b="1" dirty="0" err="1"/>
              <a:t>зовнішньому</a:t>
            </a:r>
            <a:r>
              <a:rPr lang="ru-RU" sz="2000" b="1" dirty="0"/>
              <a:t> слуховому </a:t>
            </a:r>
            <a:r>
              <a:rPr lang="ru-RU" sz="2000" b="1" dirty="0" err="1"/>
              <a:t>проході</a:t>
            </a:r>
            <a:r>
              <a:rPr lang="ru-RU" sz="2000" b="1" dirty="0"/>
              <a:t>.</a:t>
            </a:r>
          </a:p>
        </p:txBody>
      </p:sp>
      <p:pic>
        <p:nvPicPr>
          <p:cNvPr id="21510" name="Picture 6" descr="Мірингопластика. Операція з відновлення барабанної перетинки. |  Мірингопластика. Операція з відновлення барабанної перетинки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766" y="1437534"/>
            <a:ext cx="2983685" cy="318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539025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5020" y="489398"/>
            <a:ext cx="77144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rgbClr val="FF0000"/>
                </a:solidFill>
              </a:rPr>
              <a:t>4. Перша </a:t>
            </a:r>
            <a:r>
              <a:rPr lang="ru-RU" sz="2800" b="1" dirty="0" err="1">
                <a:solidFill>
                  <a:srgbClr val="FF0000"/>
                </a:solidFill>
              </a:rPr>
              <a:t>допомога</a:t>
            </a:r>
            <a:r>
              <a:rPr lang="ru-RU" sz="2800" b="1" dirty="0">
                <a:solidFill>
                  <a:srgbClr val="FF0000"/>
                </a:solidFill>
              </a:rPr>
              <a:t> при травмах </a:t>
            </a:r>
            <a:r>
              <a:rPr lang="ru-RU" sz="2800" b="1" dirty="0" err="1">
                <a:solidFill>
                  <a:srgbClr val="FF0000"/>
                </a:solidFill>
              </a:rPr>
              <a:t>вуха</a:t>
            </a:r>
            <a:endParaRPr lang="ru-RU" sz="2800" b="1" dirty="0">
              <a:solidFill>
                <a:srgbClr val="FF0000"/>
              </a:solidFill>
            </a:endParaRPr>
          </a:p>
          <a:p>
            <a:r>
              <a:rPr lang="ru-RU" sz="2000" b="1" dirty="0"/>
              <a:t>Алгоритм </a:t>
            </a:r>
            <a:r>
              <a:rPr lang="ru-RU" sz="2000" b="1" dirty="0" err="1"/>
              <a:t>дій</a:t>
            </a:r>
            <a:r>
              <a:rPr lang="ru-RU" sz="2000" b="1" dirty="0"/>
              <a:t> </a:t>
            </a:r>
            <a:r>
              <a:rPr lang="ru-RU" sz="2000" b="1" dirty="0" err="1"/>
              <a:t>залежить</a:t>
            </a:r>
            <a:r>
              <a:rPr lang="ru-RU" sz="2000" b="1" dirty="0"/>
              <a:t> </a:t>
            </a:r>
            <a:r>
              <a:rPr lang="ru-RU" sz="2000" b="1" dirty="0" err="1"/>
              <a:t>від</a:t>
            </a:r>
            <a:r>
              <a:rPr lang="ru-RU" sz="2000" b="1" dirty="0"/>
              <a:t> типу та </a:t>
            </a:r>
            <a:r>
              <a:rPr lang="ru-RU" sz="2000" b="1" dirty="0" err="1"/>
              <a:t>важкості</a:t>
            </a:r>
            <a:r>
              <a:rPr lang="ru-RU" sz="2000" b="1" dirty="0"/>
              <a:t> </a:t>
            </a:r>
            <a:r>
              <a:rPr lang="ru-RU" sz="2000" b="1" dirty="0" err="1"/>
              <a:t>ушкодження</a:t>
            </a:r>
            <a:r>
              <a:rPr lang="ru-RU" sz="2000" b="1" dirty="0"/>
              <a:t>: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3110319"/>
              </p:ext>
            </p:extLst>
          </p:nvPr>
        </p:nvGraphicFramePr>
        <p:xfrm>
          <a:off x="373487" y="1772782"/>
          <a:ext cx="8151746" cy="4248290"/>
        </p:xfrm>
        <a:graphic>
          <a:graphicData uri="http://schemas.openxmlformats.org/drawingml/2006/table">
            <a:tbl>
              <a:tblPr/>
              <a:tblGrid>
                <a:gridCol w="3365370">
                  <a:extLst>
                    <a:ext uri="{9D8B030D-6E8A-4147-A177-3AD203B41FA5}">
                      <a16:colId xmlns:a16="http://schemas.microsoft.com/office/drawing/2014/main" val="2401144221"/>
                    </a:ext>
                  </a:extLst>
                </a:gridCol>
                <a:gridCol w="4786376">
                  <a:extLst>
                    <a:ext uri="{9D8B030D-6E8A-4147-A177-3AD203B41FA5}">
                      <a16:colId xmlns:a16="http://schemas.microsoft.com/office/drawing/2014/main" val="2525689704"/>
                    </a:ext>
                  </a:extLst>
                </a:gridCol>
              </a:tblGrid>
              <a:tr h="338441">
                <a:tc>
                  <a:txBody>
                    <a:bodyPr/>
                    <a:lstStyle/>
                    <a:p>
                      <a:pPr algn="just"/>
                      <a:r>
                        <a:rPr lang="ru-RU" sz="2400" b="1" dirty="0">
                          <a:solidFill>
                            <a:srgbClr val="00B050"/>
                          </a:solidFill>
                        </a:rPr>
                        <a:t>Тип </a:t>
                      </a:r>
                      <a:r>
                        <a:rPr lang="ru-RU" sz="2400" b="1" dirty="0" err="1">
                          <a:solidFill>
                            <a:srgbClr val="00B050"/>
                          </a:solidFill>
                        </a:rPr>
                        <a:t>травми</a:t>
                      </a:r>
                      <a:endParaRPr lang="ru-RU" sz="2400" b="1" dirty="0">
                        <a:solidFill>
                          <a:srgbClr val="00B050"/>
                        </a:solidFill>
                      </a:endParaRPr>
                    </a:p>
                  </a:txBody>
                  <a:tcPr marL="84610" marR="84610" marT="42305" marB="423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400" b="1" dirty="0" err="1">
                          <a:solidFill>
                            <a:srgbClr val="00B050"/>
                          </a:solidFill>
                        </a:rPr>
                        <a:t>Першочергові</a:t>
                      </a:r>
                      <a:r>
                        <a:rPr lang="ru-RU" sz="2400" b="1" dirty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ru-RU" sz="2400" b="1" dirty="0" err="1">
                          <a:solidFill>
                            <a:srgbClr val="00B050"/>
                          </a:solidFill>
                        </a:rPr>
                        <a:t>дії</a:t>
                      </a:r>
                      <a:endParaRPr lang="ru-RU" sz="2400" b="1" dirty="0">
                        <a:solidFill>
                          <a:srgbClr val="00B050"/>
                        </a:solidFill>
                      </a:endParaRPr>
                    </a:p>
                  </a:txBody>
                  <a:tcPr marL="84610" marR="84610" marT="42305" marB="423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5224440"/>
                  </a:ext>
                </a:extLst>
              </a:tr>
              <a:tr h="592272">
                <a:tc>
                  <a:txBody>
                    <a:bodyPr/>
                    <a:lstStyle/>
                    <a:p>
                      <a:pPr algn="just"/>
                      <a:r>
                        <a:rPr lang="ru-RU" sz="2000" b="1" dirty="0" err="1">
                          <a:solidFill>
                            <a:srgbClr val="7030A0"/>
                          </a:solidFill>
                        </a:rPr>
                        <a:t>Відкрите</a:t>
                      </a:r>
                      <a:r>
                        <a:rPr lang="ru-RU" sz="2000" b="1" dirty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ru-RU" sz="2000" b="1" dirty="0" err="1">
                          <a:solidFill>
                            <a:srgbClr val="7030A0"/>
                          </a:solidFill>
                        </a:rPr>
                        <a:t>поранення</a:t>
                      </a:r>
                      <a:r>
                        <a:rPr lang="ru-RU" sz="2000" b="1" dirty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ru-RU" sz="2000" b="1" dirty="0" err="1">
                          <a:solidFill>
                            <a:srgbClr val="7030A0"/>
                          </a:solidFill>
                        </a:rPr>
                        <a:t>раковини</a:t>
                      </a:r>
                      <a:endParaRPr lang="ru-RU" sz="2000" dirty="0">
                        <a:solidFill>
                          <a:srgbClr val="7030A0"/>
                        </a:solidFill>
                      </a:endParaRPr>
                    </a:p>
                  </a:txBody>
                  <a:tcPr marL="84610" marR="84610" marT="42305" marB="423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700" b="1"/>
                        <a:t>Накладання стерильної асептичної пов'язки.</a:t>
                      </a:r>
                    </a:p>
                  </a:txBody>
                  <a:tcPr marL="84610" marR="84610" marT="42305" marB="423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1990513"/>
                  </a:ext>
                </a:extLst>
              </a:tr>
              <a:tr h="1099935">
                <a:tc>
                  <a:txBody>
                    <a:bodyPr/>
                    <a:lstStyle/>
                    <a:p>
                      <a:pPr algn="just"/>
                      <a:r>
                        <a:rPr lang="ru-RU" sz="2000" b="1" dirty="0" err="1">
                          <a:solidFill>
                            <a:srgbClr val="7030A0"/>
                          </a:solidFill>
                        </a:rPr>
                        <a:t>Повний</a:t>
                      </a:r>
                      <a:r>
                        <a:rPr lang="ru-RU" sz="2000" b="1" dirty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ru-RU" sz="2000" b="1" dirty="0" err="1">
                          <a:solidFill>
                            <a:srgbClr val="7030A0"/>
                          </a:solidFill>
                        </a:rPr>
                        <a:t>відрив</a:t>
                      </a:r>
                      <a:r>
                        <a:rPr lang="ru-RU" sz="2000" b="1" dirty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ru-RU" sz="2000" b="1" dirty="0" err="1">
                          <a:solidFill>
                            <a:srgbClr val="7030A0"/>
                          </a:solidFill>
                        </a:rPr>
                        <a:t>вушної</a:t>
                      </a:r>
                      <a:r>
                        <a:rPr lang="ru-RU" sz="2000" b="1" dirty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ru-RU" sz="2000" b="1" dirty="0" err="1">
                          <a:solidFill>
                            <a:srgbClr val="7030A0"/>
                          </a:solidFill>
                        </a:rPr>
                        <a:t>раковини</a:t>
                      </a:r>
                      <a:endParaRPr lang="ru-RU" sz="2000" dirty="0">
                        <a:solidFill>
                          <a:srgbClr val="7030A0"/>
                        </a:solidFill>
                      </a:endParaRPr>
                    </a:p>
                  </a:txBody>
                  <a:tcPr marL="84610" marR="84610" marT="42305" marB="423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700" b="1" dirty="0" err="1"/>
                        <a:t>Знайти</a:t>
                      </a:r>
                      <a:r>
                        <a:rPr lang="ru-RU" sz="1700" b="1" dirty="0"/>
                        <a:t> </a:t>
                      </a:r>
                      <a:r>
                        <a:rPr lang="ru-RU" sz="1700" b="1" dirty="0" err="1"/>
                        <a:t>відірвану</a:t>
                      </a:r>
                      <a:r>
                        <a:rPr lang="ru-RU" sz="1700" b="1" dirty="0"/>
                        <a:t> </a:t>
                      </a:r>
                      <a:r>
                        <a:rPr lang="ru-RU" sz="1700" b="1" dirty="0" err="1"/>
                        <a:t>частину</a:t>
                      </a:r>
                      <a:r>
                        <a:rPr lang="ru-RU" sz="1700" b="1" dirty="0"/>
                        <a:t>, </a:t>
                      </a:r>
                      <a:r>
                        <a:rPr lang="ru-RU" sz="1700" b="1" dirty="0" err="1"/>
                        <a:t>загорнути</a:t>
                      </a:r>
                      <a:r>
                        <a:rPr lang="ru-RU" sz="1700" b="1" dirty="0"/>
                        <a:t> в </a:t>
                      </a:r>
                      <a:r>
                        <a:rPr lang="ru-RU" sz="1700" b="1" dirty="0" err="1"/>
                        <a:t>чисту</a:t>
                      </a:r>
                      <a:r>
                        <a:rPr lang="ru-RU" sz="1700" b="1" dirty="0"/>
                        <a:t> тканину (</a:t>
                      </a:r>
                      <a:r>
                        <a:rPr lang="ru-RU" sz="1700" b="1" dirty="0" err="1"/>
                        <a:t>бажано</a:t>
                      </a:r>
                      <a:r>
                        <a:rPr lang="ru-RU" sz="1700" b="1" dirty="0"/>
                        <a:t> </a:t>
                      </a:r>
                      <a:r>
                        <a:rPr lang="ru-RU" sz="1700" b="1" dirty="0" err="1"/>
                        <a:t>стерильну</a:t>
                      </a:r>
                      <a:r>
                        <a:rPr lang="ru-RU" sz="1700" b="1" dirty="0"/>
                        <a:t>), </a:t>
                      </a:r>
                      <a:r>
                        <a:rPr lang="ru-RU" sz="1700" b="1" dirty="0" err="1"/>
                        <a:t>покласти</a:t>
                      </a:r>
                      <a:r>
                        <a:rPr lang="ru-RU" sz="1700" b="1" dirty="0"/>
                        <a:t> в пакет і </a:t>
                      </a:r>
                      <a:r>
                        <a:rPr lang="ru-RU" sz="1700" b="1" dirty="0" err="1"/>
                        <a:t>прибинтувати</a:t>
                      </a:r>
                      <a:r>
                        <a:rPr lang="ru-RU" sz="1700" b="1" dirty="0"/>
                        <a:t> до </a:t>
                      </a:r>
                      <a:r>
                        <a:rPr lang="ru-RU" sz="1700" b="1" dirty="0" err="1"/>
                        <a:t>основної</a:t>
                      </a:r>
                      <a:r>
                        <a:rPr lang="ru-RU" sz="1700" b="1" dirty="0"/>
                        <a:t> </a:t>
                      </a:r>
                      <a:r>
                        <a:rPr lang="ru-RU" sz="1700" b="1" dirty="0" err="1"/>
                        <a:t>пов'язки</a:t>
                      </a:r>
                      <a:r>
                        <a:rPr lang="ru-RU" sz="1700" b="1" dirty="0"/>
                        <a:t> </a:t>
                      </a:r>
                      <a:r>
                        <a:rPr lang="ru-RU" sz="1700" b="1" dirty="0" err="1"/>
                        <a:t>пацієнта</a:t>
                      </a:r>
                      <a:r>
                        <a:rPr lang="ru-RU" sz="1700" b="1" dirty="0"/>
                        <a:t>.</a:t>
                      </a:r>
                    </a:p>
                  </a:txBody>
                  <a:tcPr marL="84610" marR="84610" marT="42305" marB="423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4797353"/>
                  </a:ext>
                </a:extLst>
              </a:tr>
              <a:tr h="846104">
                <a:tc>
                  <a:txBody>
                    <a:bodyPr/>
                    <a:lstStyle/>
                    <a:p>
                      <a:pPr algn="just"/>
                      <a:r>
                        <a:rPr lang="ru-RU" sz="2000" b="1" dirty="0" err="1">
                          <a:solidFill>
                            <a:srgbClr val="7030A0"/>
                          </a:solidFill>
                        </a:rPr>
                        <a:t>Забиття</a:t>
                      </a:r>
                      <a:r>
                        <a:rPr lang="ru-RU" sz="2000" b="1" dirty="0">
                          <a:solidFill>
                            <a:srgbClr val="7030A0"/>
                          </a:solidFill>
                        </a:rPr>
                        <a:t> (</a:t>
                      </a:r>
                      <a:r>
                        <a:rPr lang="ru-RU" sz="2000" b="1" dirty="0" err="1">
                          <a:solidFill>
                            <a:srgbClr val="7030A0"/>
                          </a:solidFill>
                        </a:rPr>
                        <a:t>контузія</a:t>
                      </a:r>
                      <a:r>
                        <a:rPr lang="ru-RU" sz="2000" b="1" dirty="0">
                          <a:solidFill>
                            <a:srgbClr val="7030A0"/>
                          </a:solidFill>
                        </a:rPr>
                        <a:t>) </a:t>
                      </a:r>
                      <a:r>
                        <a:rPr lang="ru-RU" sz="2000" b="1" dirty="0" err="1">
                          <a:solidFill>
                            <a:srgbClr val="7030A0"/>
                          </a:solidFill>
                        </a:rPr>
                        <a:t>раковини</a:t>
                      </a:r>
                      <a:endParaRPr lang="ru-RU" sz="2000" dirty="0">
                        <a:solidFill>
                          <a:srgbClr val="7030A0"/>
                        </a:solidFill>
                      </a:endParaRPr>
                    </a:p>
                  </a:txBody>
                  <a:tcPr marL="84610" marR="84610" marT="42305" marB="423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700" b="1"/>
                        <a:t>Накладання здавлювальної пов'язки та прикладання холоду для зменшення гематоми.</a:t>
                      </a:r>
                    </a:p>
                  </a:txBody>
                  <a:tcPr marL="84610" marR="84610" marT="42305" marB="423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7958573"/>
                  </a:ext>
                </a:extLst>
              </a:tr>
              <a:tr h="1099935">
                <a:tc>
                  <a:txBody>
                    <a:bodyPr/>
                    <a:lstStyle/>
                    <a:p>
                      <a:pPr algn="just"/>
                      <a:r>
                        <a:rPr lang="ru-RU" sz="2000" b="1" dirty="0">
                          <a:solidFill>
                            <a:srgbClr val="7030A0"/>
                          </a:solidFill>
                        </a:rPr>
                        <a:t>Баротравма / </a:t>
                      </a:r>
                      <a:r>
                        <a:rPr lang="ru-RU" sz="2000" b="1" dirty="0" err="1">
                          <a:solidFill>
                            <a:srgbClr val="7030A0"/>
                          </a:solidFill>
                        </a:rPr>
                        <a:t>розрив</a:t>
                      </a:r>
                      <a:r>
                        <a:rPr lang="ru-RU" sz="2000" b="1" dirty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ru-RU" sz="2000" b="1" dirty="0" err="1">
                          <a:solidFill>
                            <a:srgbClr val="7030A0"/>
                          </a:solidFill>
                        </a:rPr>
                        <a:t>перетинки</a:t>
                      </a:r>
                      <a:endParaRPr lang="ru-RU" sz="2000" dirty="0">
                        <a:solidFill>
                          <a:srgbClr val="7030A0"/>
                        </a:solidFill>
                      </a:endParaRPr>
                    </a:p>
                  </a:txBody>
                  <a:tcPr marL="84610" marR="84610" marT="42305" marB="423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700" b="1" dirty="0">
                          <a:solidFill>
                            <a:srgbClr val="7030A0"/>
                          </a:solidFill>
                        </a:rPr>
                        <a:t>Заборонено </a:t>
                      </a:r>
                      <a:r>
                        <a:rPr lang="ru-RU" sz="1700" b="1" dirty="0" err="1">
                          <a:solidFill>
                            <a:srgbClr val="7030A0"/>
                          </a:solidFill>
                        </a:rPr>
                        <a:t>промивати</a:t>
                      </a:r>
                      <a:r>
                        <a:rPr lang="ru-RU" sz="1700" b="1" dirty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ru-RU" sz="1700" b="1" dirty="0" err="1">
                          <a:solidFill>
                            <a:srgbClr val="7030A0"/>
                          </a:solidFill>
                        </a:rPr>
                        <a:t>вухо</a:t>
                      </a:r>
                      <a:r>
                        <a:rPr lang="ru-RU" sz="1700" b="1" dirty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ru-RU" sz="1700" b="1" dirty="0" err="1">
                          <a:solidFill>
                            <a:srgbClr val="7030A0"/>
                          </a:solidFill>
                        </a:rPr>
                        <a:t>або</a:t>
                      </a:r>
                      <a:r>
                        <a:rPr lang="ru-RU" sz="1700" b="1" dirty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ru-RU" sz="1700" b="1" dirty="0" err="1">
                          <a:solidFill>
                            <a:srgbClr val="7030A0"/>
                          </a:solidFill>
                        </a:rPr>
                        <a:t>вводити</a:t>
                      </a:r>
                      <a:r>
                        <a:rPr lang="ru-RU" sz="1700" b="1" dirty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ru-RU" sz="1700" b="1" dirty="0" err="1">
                          <a:solidFill>
                            <a:srgbClr val="7030A0"/>
                          </a:solidFill>
                        </a:rPr>
                        <a:t>турунди</a:t>
                      </a:r>
                      <a:r>
                        <a:rPr lang="ru-RU" sz="1700" b="1" dirty="0">
                          <a:solidFill>
                            <a:srgbClr val="7030A0"/>
                          </a:solidFill>
                        </a:rPr>
                        <a:t> (</a:t>
                      </a:r>
                      <a:r>
                        <a:rPr lang="ru-RU" sz="1700" b="1" dirty="0" err="1">
                          <a:solidFill>
                            <a:srgbClr val="7030A0"/>
                          </a:solidFill>
                        </a:rPr>
                        <a:t>тампони</a:t>
                      </a:r>
                      <a:r>
                        <a:rPr lang="ru-RU" sz="1700" b="1" dirty="0">
                          <a:solidFill>
                            <a:srgbClr val="7030A0"/>
                          </a:solidFill>
                        </a:rPr>
                        <a:t>) </a:t>
                      </a:r>
                      <a:r>
                        <a:rPr lang="ru-RU" sz="1700" b="1" dirty="0"/>
                        <a:t>у </a:t>
                      </a:r>
                      <a:r>
                        <a:rPr lang="ru-RU" sz="1700" b="1" dirty="0" err="1"/>
                        <a:t>глиб</a:t>
                      </a:r>
                      <a:r>
                        <a:rPr lang="ru-RU" sz="1700" b="1" dirty="0"/>
                        <a:t> проходу. </a:t>
                      </a:r>
                      <a:r>
                        <a:rPr lang="ru-RU" sz="1700" b="1" dirty="0" err="1"/>
                        <a:t>Накладається</a:t>
                      </a:r>
                      <a:r>
                        <a:rPr lang="ru-RU" sz="1700" b="1" dirty="0"/>
                        <a:t> стерильна </a:t>
                      </a:r>
                      <a:r>
                        <a:rPr lang="ru-RU" sz="1700" b="1" dirty="0" err="1"/>
                        <a:t>асептична</a:t>
                      </a:r>
                      <a:r>
                        <a:rPr lang="ru-RU" sz="1700" b="1" dirty="0"/>
                        <a:t> </a:t>
                      </a:r>
                      <a:r>
                        <a:rPr lang="ru-RU" sz="1700" b="1" dirty="0" err="1"/>
                        <a:t>пов'язка</a:t>
                      </a:r>
                      <a:r>
                        <a:rPr lang="ru-RU" sz="1700" b="1" dirty="0"/>
                        <a:t> (</a:t>
                      </a:r>
                      <a:r>
                        <a:rPr lang="ru-RU" sz="1700" b="1" dirty="0" err="1"/>
                        <a:t>неаполітанська</a:t>
                      </a:r>
                      <a:r>
                        <a:rPr lang="ru-RU" sz="1700" b="1" dirty="0"/>
                        <a:t>)</a:t>
                      </a:r>
                    </a:p>
                  </a:txBody>
                  <a:tcPr marL="84610" marR="84610" marT="42305" marB="423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2035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104532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9092" y="334851"/>
            <a:ext cx="5344733" cy="680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Сторонні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тіла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ru-RU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зовнішньому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слуховому </a:t>
            </a:r>
            <a:r>
              <a:rPr lang="ru-RU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проході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000" b="1" dirty="0" err="1"/>
              <a:t>Сторонні</a:t>
            </a:r>
            <a:r>
              <a:rPr lang="ru-RU" sz="2000" b="1" dirty="0"/>
              <a:t> </a:t>
            </a:r>
            <a:r>
              <a:rPr lang="ru-RU" sz="2000" b="1" dirty="0" err="1"/>
              <a:t>тіла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потрапляють</a:t>
            </a:r>
            <a:r>
              <a:rPr lang="ru-RU" sz="2000" b="1" dirty="0"/>
              <a:t> у </a:t>
            </a:r>
            <a:r>
              <a:rPr lang="ru-RU" sz="2000" b="1" dirty="0" err="1"/>
              <a:t>вухо</a:t>
            </a:r>
            <a:r>
              <a:rPr lang="ru-RU" sz="2000" b="1" dirty="0"/>
              <a:t>, </a:t>
            </a:r>
            <a:r>
              <a:rPr lang="ru-RU" sz="2000" b="1" dirty="0" err="1"/>
              <a:t>поділяються</a:t>
            </a:r>
            <a:r>
              <a:rPr lang="ru-RU" sz="2000" b="1" dirty="0"/>
              <a:t> на </a:t>
            </a:r>
            <a:r>
              <a:rPr lang="ru-RU" sz="2000" b="1" dirty="0" err="1"/>
              <a:t>дві</a:t>
            </a:r>
            <a:r>
              <a:rPr lang="ru-RU" sz="2000" b="1" dirty="0"/>
              <a:t> </a:t>
            </a:r>
            <a:r>
              <a:rPr lang="ru-RU" sz="2000" b="1" dirty="0" err="1"/>
              <a:t>основні</a:t>
            </a:r>
            <a:r>
              <a:rPr lang="ru-RU" sz="2000" b="1" dirty="0"/>
              <a:t> </a:t>
            </a:r>
            <a:r>
              <a:rPr lang="ru-RU" sz="2000" b="1" dirty="0" err="1"/>
              <a:t>групи</a:t>
            </a:r>
            <a:r>
              <a:rPr lang="ru-RU" sz="2000" b="1" dirty="0"/>
              <a:t>: </a:t>
            </a:r>
            <a:r>
              <a:rPr lang="ru-RU" sz="2000" b="1" dirty="0" err="1"/>
              <a:t>живі</a:t>
            </a:r>
            <a:r>
              <a:rPr lang="ru-RU" sz="2000" b="1" dirty="0"/>
              <a:t> (</a:t>
            </a:r>
            <a:r>
              <a:rPr lang="ru-RU" sz="2000" b="1" dirty="0" err="1"/>
              <a:t>комахи</a:t>
            </a:r>
            <a:r>
              <a:rPr lang="ru-RU" sz="2000" b="1" dirty="0"/>
              <a:t>, </a:t>
            </a:r>
            <a:r>
              <a:rPr lang="ru-RU" sz="2000" b="1" dirty="0" err="1"/>
              <a:t>кліщі</a:t>
            </a:r>
            <a:r>
              <a:rPr lang="ru-RU" sz="2000" b="1" dirty="0"/>
              <a:t>, </a:t>
            </a:r>
            <a:r>
              <a:rPr lang="ru-RU" sz="2000" b="1" dirty="0" err="1"/>
              <a:t>таргани</a:t>
            </a:r>
            <a:r>
              <a:rPr lang="ru-RU" sz="2000" b="1" dirty="0"/>
              <a:t>) та </a:t>
            </a:r>
            <a:r>
              <a:rPr lang="ru-RU" sz="2000" b="1" dirty="0" err="1"/>
              <a:t>неживі</a:t>
            </a:r>
            <a:r>
              <a:rPr lang="ru-RU" sz="2000" b="1" dirty="0"/>
              <a:t> (</a:t>
            </a:r>
            <a:r>
              <a:rPr lang="ru-RU" sz="2000" b="1" dirty="0" err="1"/>
              <a:t>дрібні</a:t>
            </a:r>
            <a:r>
              <a:rPr lang="ru-RU" sz="2000" b="1" dirty="0"/>
              <a:t> </a:t>
            </a:r>
            <a:r>
              <a:rPr lang="ru-RU" sz="2000" b="1" dirty="0" err="1"/>
              <a:t>предмети</a:t>
            </a:r>
            <a:r>
              <a:rPr lang="ru-RU" sz="2000" b="1" dirty="0"/>
              <a:t>: </a:t>
            </a:r>
            <a:r>
              <a:rPr lang="ru-RU" sz="2000" b="1" dirty="0" err="1"/>
              <a:t>ґудзики</a:t>
            </a:r>
            <a:r>
              <a:rPr lang="ru-RU" sz="2000" b="1" dirty="0"/>
              <a:t>, </a:t>
            </a:r>
            <a:r>
              <a:rPr lang="ru-RU" sz="2000" b="1" dirty="0" err="1"/>
              <a:t>насіння</a:t>
            </a:r>
            <a:r>
              <a:rPr lang="ru-RU" sz="2000" b="1" dirty="0"/>
              <a:t>, </a:t>
            </a:r>
            <a:r>
              <a:rPr lang="ru-RU" sz="2000" b="1" dirty="0" err="1"/>
              <a:t>горіхи</a:t>
            </a:r>
            <a:r>
              <a:rPr lang="ru-RU" sz="2000" b="1" dirty="0"/>
              <a:t>). </a:t>
            </a:r>
            <a:r>
              <a:rPr lang="ru-RU" sz="2000" b="1" dirty="0" err="1"/>
              <a:t>Найчастіше</a:t>
            </a:r>
            <a:r>
              <a:rPr lang="ru-RU" sz="2000" b="1" dirty="0"/>
              <a:t> </a:t>
            </a:r>
            <a:r>
              <a:rPr lang="ru-RU" sz="2000" b="1" dirty="0" err="1"/>
              <a:t>такі</a:t>
            </a:r>
            <a:r>
              <a:rPr lang="ru-RU" sz="2000" b="1" dirty="0"/>
              <a:t> </a:t>
            </a:r>
            <a:r>
              <a:rPr lang="ru-RU" sz="2000" b="1" dirty="0" err="1"/>
              <a:t>випадки</a:t>
            </a:r>
            <a:r>
              <a:rPr lang="ru-RU" sz="2000" b="1" dirty="0"/>
              <a:t> </a:t>
            </a:r>
            <a:r>
              <a:rPr lang="ru-RU" sz="2000" b="1" dirty="0" err="1"/>
              <a:t>трапляються</a:t>
            </a:r>
            <a:r>
              <a:rPr lang="ru-RU" sz="2000" b="1" dirty="0"/>
              <a:t> у </a:t>
            </a:r>
            <a:r>
              <a:rPr lang="ru-RU" sz="2000" b="1" dirty="0" err="1"/>
              <a:t>дітей</a:t>
            </a:r>
            <a:r>
              <a:rPr lang="ru-RU" sz="2000" b="1" dirty="0"/>
              <a:t>.</a:t>
            </a:r>
          </a:p>
          <a:p>
            <a:pPr algn="just"/>
            <a:r>
              <a:rPr lang="ru-RU" sz="2000" b="1" dirty="0">
                <a:solidFill>
                  <a:srgbClr val="FF0000"/>
                </a:solidFill>
              </a:rPr>
              <a:t>1. </a:t>
            </a:r>
            <a:r>
              <a:rPr lang="ru-RU" sz="2000" b="1" dirty="0" err="1">
                <a:solidFill>
                  <a:srgbClr val="FF0000"/>
                </a:solidFill>
              </a:rPr>
              <a:t>Особливості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прояву</a:t>
            </a:r>
            <a:endParaRPr lang="ru-RU" sz="2000" b="1" dirty="0">
              <a:solidFill>
                <a:srgbClr val="FF0000"/>
              </a:solidFill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1" dirty="0" err="1">
                <a:solidFill>
                  <a:srgbClr val="FF0000"/>
                </a:solidFill>
              </a:rPr>
              <a:t>Неживі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сторонні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тіла</a:t>
            </a:r>
            <a:r>
              <a:rPr lang="ru-RU" sz="2000" b="1" dirty="0">
                <a:solidFill>
                  <a:srgbClr val="FF0000"/>
                </a:solidFill>
              </a:rPr>
              <a:t>: </a:t>
            </a:r>
            <a:r>
              <a:rPr lang="ru-RU" sz="2000" b="1" dirty="0"/>
              <a:t>як правило, не </a:t>
            </a:r>
            <a:r>
              <a:rPr lang="ru-RU" sz="2000" b="1" dirty="0" err="1"/>
              <a:t>викликають</a:t>
            </a:r>
            <a:r>
              <a:rPr lang="ru-RU" sz="2000" b="1" dirty="0"/>
              <a:t> </a:t>
            </a:r>
            <a:r>
              <a:rPr lang="ru-RU" sz="2000" b="1" dirty="0" err="1"/>
              <a:t>вираженого</a:t>
            </a:r>
            <a:r>
              <a:rPr lang="ru-RU" sz="2000" b="1" dirty="0"/>
              <a:t> болю </a:t>
            </a:r>
            <a:r>
              <a:rPr lang="ru-RU" sz="2000" b="1" dirty="0" err="1"/>
              <a:t>чи</a:t>
            </a:r>
            <a:r>
              <a:rPr lang="ru-RU" sz="2000" b="1" dirty="0"/>
              <a:t> дискомфорту, тому </a:t>
            </a:r>
            <a:r>
              <a:rPr lang="ru-RU" sz="2000" b="1" dirty="0" err="1"/>
              <a:t>екстрена</a:t>
            </a:r>
            <a:r>
              <a:rPr lang="ru-RU" sz="2000" b="1" dirty="0"/>
              <a:t> </a:t>
            </a:r>
            <a:r>
              <a:rPr lang="ru-RU" sz="2000" b="1" dirty="0" err="1"/>
              <a:t>медична</a:t>
            </a:r>
            <a:r>
              <a:rPr lang="ru-RU" sz="2000" b="1" dirty="0"/>
              <a:t> </a:t>
            </a:r>
            <a:r>
              <a:rPr lang="ru-RU" sz="2000" b="1" dirty="0" err="1"/>
              <a:t>допомога</a:t>
            </a:r>
            <a:r>
              <a:rPr lang="ru-RU" sz="2000" b="1" dirty="0"/>
              <a:t> у </a:t>
            </a:r>
            <a:r>
              <a:rPr lang="ru-RU" sz="2000" b="1" dirty="0" err="1"/>
              <a:t>більшості</a:t>
            </a:r>
            <a:r>
              <a:rPr lang="ru-RU" sz="2000" b="1" dirty="0"/>
              <a:t> </a:t>
            </a:r>
            <a:r>
              <a:rPr lang="ru-RU" sz="2000" b="1" dirty="0" err="1"/>
              <a:t>випадків</a:t>
            </a:r>
            <a:r>
              <a:rPr lang="ru-RU" sz="2000" b="1" dirty="0"/>
              <a:t> не є критично </a:t>
            </a:r>
            <a:r>
              <a:rPr lang="ru-RU" sz="2000" b="1" dirty="0" err="1"/>
              <a:t>терміновою</a:t>
            </a:r>
            <a:r>
              <a:rPr lang="ru-RU" sz="2000" b="1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1" dirty="0" err="1">
                <a:solidFill>
                  <a:srgbClr val="FF0000"/>
                </a:solidFill>
              </a:rPr>
              <a:t>Живі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сторонні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тіла</a:t>
            </a:r>
            <a:r>
              <a:rPr lang="ru-RU" sz="2000" b="1" dirty="0">
                <a:solidFill>
                  <a:srgbClr val="FF0000"/>
                </a:solidFill>
              </a:rPr>
              <a:t>: </a:t>
            </a:r>
            <a:r>
              <a:rPr lang="ru-RU" sz="2000" b="1" dirty="0" err="1"/>
              <a:t>викликають</a:t>
            </a:r>
            <a:r>
              <a:rPr lang="ru-RU" sz="2000" b="1" dirty="0"/>
              <a:t> </a:t>
            </a:r>
            <a:r>
              <a:rPr lang="ru-RU" sz="2000" b="1" dirty="0" err="1"/>
              <a:t>відчутний</a:t>
            </a:r>
            <a:r>
              <a:rPr lang="ru-RU" sz="2000" b="1" dirty="0"/>
              <a:t> дискомфорт. </a:t>
            </a:r>
            <a:r>
              <a:rPr lang="ru-RU" sz="2000" b="1" dirty="0" err="1"/>
              <a:t>Рухи</a:t>
            </a:r>
            <a:r>
              <a:rPr lang="ru-RU" sz="2000" b="1" dirty="0"/>
              <a:t> </a:t>
            </a:r>
            <a:r>
              <a:rPr lang="ru-RU" sz="2000" b="1" dirty="0" err="1"/>
              <a:t>комахи</a:t>
            </a:r>
            <a:r>
              <a:rPr lang="ru-RU" sz="2000" b="1" dirty="0"/>
              <a:t> </a:t>
            </a:r>
            <a:r>
              <a:rPr lang="ru-RU" sz="2000" b="1" dirty="0" err="1"/>
              <a:t>поблизу</a:t>
            </a:r>
            <a:r>
              <a:rPr lang="ru-RU" sz="2000" b="1" dirty="0"/>
              <a:t> </a:t>
            </a:r>
            <a:r>
              <a:rPr lang="ru-RU" sz="2000" b="1" dirty="0" err="1"/>
              <a:t>барабанної</a:t>
            </a:r>
            <a:r>
              <a:rPr lang="ru-RU" sz="2000" b="1" dirty="0"/>
              <a:t> </a:t>
            </a:r>
            <a:r>
              <a:rPr lang="ru-RU" sz="2000" b="1" dirty="0" err="1"/>
              <a:t>перетинки</a:t>
            </a:r>
            <a:r>
              <a:rPr lang="ru-RU" sz="2000" b="1" dirty="0"/>
              <a:t> </a:t>
            </a:r>
            <a:r>
              <a:rPr lang="ru-RU" sz="2000" b="1" dirty="0" err="1"/>
              <a:t>спричиняють</a:t>
            </a:r>
            <a:r>
              <a:rPr lang="ru-RU" sz="2000" b="1" dirty="0"/>
              <a:t> </a:t>
            </a:r>
            <a:r>
              <a:rPr lang="ru-RU" sz="2000" b="1" dirty="0" err="1"/>
              <a:t>сильний</a:t>
            </a:r>
            <a:r>
              <a:rPr lang="ru-RU" sz="2000" b="1" dirty="0"/>
              <a:t> шум, </a:t>
            </a:r>
            <a:r>
              <a:rPr lang="ru-RU" sz="2000" b="1" dirty="0" err="1"/>
              <a:t>тріск</a:t>
            </a:r>
            <a:r>
              <a:rPr lang="ru-RU" sz="2000" b="1" dirty="0"/>
              <a:t> та </a:t>
            </a:r>
            <a:r>
              <a:rPr lang="ru-RU" sz="2000" b="1" dirty="0" err="1"/>
              <a:t>гострий</a:t>
            </a:r>
            <a:r>
              <a:rPr lang="ru-RU" sz="2000" b="1" dirty="0"/>
              <a:t> </a:t>
            </a:r>
            <a:r>
              <a:rPr lang="ru-RU" sz="2000" b="1" dirty="0" err="1"/>
              <a:t>біль</a:t>
            </a:r>
            <a:r>
              <a:rPr lang="ru-RU" sz="2000" b="1" dirty="0"/>
              <a:t> у </a:t>
            </a:r>
            <a:r>
              <a:rPr lang="ru-RU" sz="2000" b="1" dirty="0" err="1"/>
              <a:t>вусі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вимагає</a:t>
            </a:r>
            <a:r>
              <a:rPr lang="ru-RU" sz="2000" b="1" dirty="0"/>
              <a:t> </a:t>
            </a:r>
            <a:r>
              <a:rPr lang="ru-RU" sz="2000" b="1" dirty="0" err="1"/>
              <a:t>негайних</a:t>
            </a:r>
            <a:r>
              <a:rPr lang="ru-RU" sz="2000" b="1" dirty="0"/>
              <a:t> </a:t>
            </a:r>
            <a:r>
              <a:rPr lang="ru-RU" sz="2000" b="1" dirty="0" err="1"/>
              <a:t>дій</a:t>
            </a:r>
            <a:r>
              <a:rPr lang="ru-RU" sz="2000" b="1" dirty="0" smtClean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endParaRPr lang="uk-UA" dirty="0"/>
          </a:p>
          <a:p>
            <a:endParaRPr lang="uk-UA" dirty="0" smtClean="0"/>
          </a:p>
        </p:txBody>
      </p:sp>
      <p:pic>
        <p:nvPicPr>
          <p:cNvPr id="20484" name="Picture 4" descr="Стороннє тіло у вусі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434" y="449888"/>
            <a:ext cx="2095500" cy="202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Що робити якщо у вухо заповз тарган | ЛОР Клініка Київ - лікуємо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436" y="2673277"/>
            <a:ext cx="2033498" cy="202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0" name="Picture 10" descr="Що робити якщо у вухо заповз тарган | ЛОР Клініка Київ - лікуємо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894" y="5070903"/>
            <a:ext cx="2968581" cy="138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65758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2277" y="489397"/>
            <a:ext cx="8062174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rgbClr val="FF0000"/>
                </a:solidFill>
              </a:rPr>
              <a:t>2. Перша </a:t>
            </a:r>
            <a:r>
              <a:rPr lang="ru-RU" sz="2400" b="1" dirty="0" err="1">
                <a:solidFill>
                  <a:srgbClr val="FF0000"/>
                </a:solidFill>
              </a:rPr>
              <a:t>допомога</a:t>
            </a:r>
            <a:r>
              <a:rPr lang="ru-RU" sz="2400" b="1" dirty="0">
                <a:solidFill>
                  <a:srgbClr val="FF0000"/>
                </a:solidFill>
              </a:rPr>
              <a:t> при </a:t>
            </a:r>
            <a:r>
              <a:rPr lang="ru-RU" sz="2400" b="1" dirty="0" err="1">
                <a:solidFill>
                  <a:srgbClr val="FF0000"/>
                </a:solidFill>
              </a:rPr>
              <a:t>потраплянні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живих</a:t>
            </a:r>
            <a:r>
              <a:rPr lang="ru-RU" sz="2400" b="1" dirty="0">
                <a:solidFill>
                  <a:srgbClr val="FF0000"/>
                </a:solidFill>
              </a:rPr>
              <a:t> комах</a:t>
            </a:r>
          </a:p>
          <a:p>
            <a:pPr algn="just"/>
            <a:r>
              <a:rPr lang="ru-RU" sz="2200" b="1" dirty="0" err="1"/>
              <a:t>Якщо</a:t>
            </a:r>
            <a:r>
              <a:rPr lang="ru-RU" sz="2200" b="1" dirty="0"/>
              <a:t> у </a:t>
            </a:r>
            <a:r>
              <a:rPr lang="ru-RU" sz="2200" b="1" dirty="0" err="1"/>
              <a:t>вухо</a:t>
            </a:r>
            <a:r>
              <a:rPr lang="ru-RU" sz="2200" b="1" dirty="0"/>
              <a:t> </a:t>
            </a:r>
            <a:r>
              <a:rPr lang="ru-RU" sz="2200" b="1" dirty="0" err="1"/>
              <a:t>потрапила</a:t>
            </a:r>
            <a:r>
              <a:rPr lang="ru-RU" sz="2200" b="1" dirty="0"/>
              <a:t> </a:t>
            </a:r>
            <a:r>
              <a:rPr lang="ru-RU" sz="2200" b="1" dirty="0" err="1"/>
              <a:t>комаха</a:t>
            </a:r>
            <a:r>
              <a:rPr lang="ru-RU" sz="2200" b="1" dirty="0"/>
              <a:t>, метою </a:t>
            </a:r>
            <a:r>
              <a:rPr lang="ru-RU" sz="2200" b="1" dirty="0" err="1"/>
              <a:t>допомоги</a:t>
            </a:r>
            <a:r>
              <a:rPr lang="ru-RU" sz="2200" b="1" dirty="0"/>
              <a:t> є </a:t>
            </a:r>
            <a:r>
              <a:rPr lang="ru-RU" sz="2200" b="1" dirty="0" err="1"/>
              <a:t>її</a:t>
            </a:r>
            <a:r>
              <a:rPr lang="ru-RU" sz="2200" b="1" dirty="0"/>
              <a:t> </a:t>
            </a:r>
            <a:r>
              <a:rPr lang="ru-RU" sz="2200" b="1" dirty="0" err="1"/>
              <a:t>знерухомлення</a:t>
            </a:r>
            <a:r>
              <a:rPr lang="ru-RU" sz="2200" b="1" dirty="0"/>
              <a:t> </a:t>
            </a:r>
            <a:r>
              <a:rPr lang="ru-RU" sz="2200" b="1" dirty="0" err="1"/>
              <a:t>або</a:t>
            </a:r>
            <a:r>
              <a:rPr lang="ru-RU" sz="2200" b="1" dirty="0"/>
              <a:t> </a:t>
            </a:r>
            <a:r>
              <a:rPr lang="ru-RU" sz="2200" b="1" dirty="0" err="1"/>
              <a:t>знищення</a:t>
            </a:r>
            <a:r>
              <a:rPr lang="ru-RU" sz="2200" b="1" dirty="0"/>
              <a:t>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200" b="1" dirty="0" err="1">
                <a:solidFill>
                  <a:srgbClr val="FF0000"/>
                </a:solidFill>
              </a:rPr>
              <a:t>Положення</a:t>
            </a:r>
            <a:r>
              <a:rPr lang="ru-RU" sz="2200" b="1" dirty="0">
                <a:solidFill>
                  <a:srgbClr val="FF0000"/>
                </a:solidFill>
              </a:rPr>
              <a:t>: </a:t>
            </a:r>
            <a:r>
              <a:rPr lang="ru-RU" sz="2200" b="1" dirty="0" err="1"/>
              <a:t>Нахиліть</a:t>
            </a:r>
            <a:r>
              <a:rPr lang="ru-RU" sz="2200" b="1" dirty="0"/>
              <a:t> голову </a:t>
            </a:r>
            <a:r>
              <a:rPr lang="ru-RU" sz="2200" b="1" dirty="0" err="1"/>
              <a:t>постраждалого</a:t>
            </a:r>
            <a:r>
              <a:rPr lang="ru-RU" sz="2200" b="1" dirty="0"/>
              <a:t> так, </a:t>
            </a:r>
            <a:r>
              <a:rPr lang="ru-RU" sz="2200" b="1" dirty="0" err="1"/>
              <a:t>щоб</a:t>
            </a:r>
            <a:r>
              <a:rPr lang="ru-RU" sz="2200" b="1" dirty="0"/>
              <a:t> </a:t>
            </a:r>
            <a:r>
              <a:rPr lang="ru-RU" sz="2200" b="1" dirty="0" err="1"/>
              <a:t>уражене</a:t>
            </a:r>
            <a:r>
              <a:rPr lang="ru-RU" sz="2200" b="1" dirty="0"/>
              <a:t> </a:t>
            </a:r>
            <a:r>
              <a:rPr lang="ru-RU" sz="2200" b="1" dirty="0" err="1"/>
              <a:t>вухо</a:t>
            </a:r>
            <a:r>
              <a:rPr lang="ru-RU" sz="2200" b="1" dirty="0"/>
              <a:t> </a:t>
            </a:r>
            <a:r>
              <a:rPr lang="ru-RU" sz="2200" b="1" dirty="0" err="1"/>
              <a:t>було</a:t>
            </a:r>
            <a:r>
              <a:rPr lang="ru-RU" sz="2200" b="1" dirty="0"/>
              <a:t> </a:t>
            </a:r>
            <a:r>
              <a:rPr lang="ru-RU" sz="2200" b="1" dirty="0" err="1"/>
              <a:t>спрямоване</a:t>
            </a:r>
            <a:r>
              <a:rPr lang="ru-RU" sz="2200" b="1" dirty="0"/>
              <a:t> </a:t>
            </a:r>
            <a:r>
              <a:rPr lang="ru-RU" sz="2200" b="1" dirty="0" err="1"/>
              <a:t>вгору</a:t>
            </a:r>
            <a:r>
              <a:rPr lang="ru-RU" sz="2200" b="1" dirty="0"/>
              <a:t>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200" b="1" dirty="0">
                <a:solidFill>
                  <a:srgbClr val="FF0000"/>
                </a:solidFill>
              </a:rPr>
              <a:t>Заливка: </a:t>
            </a:r>
            <a:r>
              <a:rPr lang="ru-RU" sz="2200" b="1" dirty="0" err="1"/>
              <a:t>Обережно</a:t>
            </a:r>
            <a:r>
              <a:rPr lang="ru-RU" sz="2200" b="1" dirty="0"/>
              <a:t> </a:t>
            </a:r>
            <a:r>
              <a:rPr lang="ru-RU" sz="2200" b="1" dirty="0" err="1"/>
              <a:t>заповніть</a:t>
            </a:r>
            <a:r>
              <a:rPr lang="ru-RU" sz="2200" b="1" dirty="0"/>
              <a:t> </a:t>
            </a:r>
            <a:r>
              <a:rPr lang="ru-RU" sz="2200" b="1" dirty="0" err="1"/>
              <a:t>зовнішній</a:t>
            </a:r>
            <a:r>
              <a:rPr lang="ru-RU" sz="2200" b="1" dirty="0"/>
              <a:t> </a:t>
            </a:r>
            <a:r>
              <a:rPr lang="ru-RU" sz="2200" b="1" dirty="0" err="1"/>
              <a:t>слуховий</a:t>
            </a:r>
            <a:r>
              <a:rPr lang="ru-RU" sz="2200" b="1" dirty="0"/>
              <a:t> </a:t>
            </a:r>
            <a:r>
              <a:rPr lang="ru-RU" sz="2200" b="1" dirty="0" err="1"/>
              <a:t>прохід</a:t>
            </a:r>
            <a:r>
              <a:rPr lang="ru-RU" sz="2200" b="1" dirty="0"/>
              <a:t> </a:t>
            </a:r>
            <a:r>
              <a:rPr lang="ru-RU" sz="2200" b="1" dirty="0" err="1"/>
              <a:t>рідиною</a:t>
            </a:r>
            <a:r>
              <a:rPr lang="ru-RU" sz="2200" b="1" dirty="0"/>
              <a:t> (</a:t>
            </a:r>
            <a:r>
              <a:rPr lang="ru-RU" sz="2200" b="1" dirty="0" err="1"/>
              <a:t>вазелінова</a:t>
            </a:r>
            <a:r>
              <a:rPr lang="ru-RU" sz="2200" b="1" dirty="0"/>
              <a:t> </a:t>
            </a:r>
            <a:r>
              <a:rPr lang="ru-RU" sz="2200" b="1" dirty="0" err="1"/>
              <a:t>олія</a:t>
            </a:r>
            <a:r>
              <a:rPr lang="ru-RU" sz="2200" b="1" dirty="0"/>
              <a:t>, чиста </a:t>
            </a:r>
            <a:r>
              <a:rPr lang="ru-RU" sz="2200" b="1" dirty="0" err="1"/>
              <a:t>рослинна</a:t>
            </a:r>
            <a:r>
              <a:rPr lang="ru-RU" sz="2200" b="1" dirty="0"/>
              <a:t> </a:t>
            </a:r>
            <a:r>
              <a:rPr lang="ru-RU" sz="2200" b="1" dirty="0" err="1"/>
              <a:t>олія</a:t>
            </a:r>
            <a:r>
              <a:rPr lang="ru-RU" sz="2200" b="1" dirty="0"/>
              <a:t>, у </a:t>
            </a:r>
            <a:r>
              <a:rPr lang="ru-RU" sz="2200" b="1" dirty="0" err="1"/>
              <a:t>крайньому</a:t>
            </a:r>
            <a:r>
              <a:rPr lang="ru-RU" sz="2200" b="1" dirty="0"/>
              <a:t> </a:t>
            </a:r>
            <a:r>
              <a:rPr lang="ru-RU" sz="2200" b="1" dirty="0" err="1"/>
              <a:t>випадку</a:t>
            </a:r>
            <a:r>
              <a:rPr lang="ru-RU" sz="2200" b="1" dirty="0"/>
              <a:t> — </a:t>
            </a:r>
            <a:r>
              <a:rPr lang="ru-RU" sz="2200" b="1" dirty="0" err="1"/>
              <a:t>спиртовий</a:t>
            </a:r>
            <a:r>
              <a:rPr lang="ru-RU" sz="2200" b="1" dirty="0"/>
              <a:t> </a:t>
            </a:r>
            <a:r>
              <a:rPr lang="ru-RU" sz="2200" b="1" dirty="0" err="1"/>
              <a:t>розчин</a:t>
            </a:r>
            <a:r>
              <a:rPr lang="ru-RU" sz="2200" b="1" dirty="0"/>
              <a:t> </a:t>
            </a:r>
            <a:r>
              <a:rPr lang="ru-RU" sz="2200" b="1" dirty="0" err="1"/>
              <a:t>або</a:t>
            </a:r>
            <a:r>
              <a:rPr lang="ru-RU" sz="2200" b="1" dirty="0"/>
              <a:t> тепла вода). </a:t>
            </a:r>
            <a:r>
              <a:rPr lang="ru-RU" sz="2200" b="1" dirty="0" err="1"/>
              <a:t>Це</a:t>
            </a:r>
            <a:r>
              <a:rPr lang="ru-RU" sz="2200" b="1" dirty="0"/>
              <a:t> </a:t>
            </a:r>
            <a:r>
              <a:rPr lang="ru-RU" sz="2200" b="1" dirty="0" err="1"/>
              <a:t>перекриває</a:t>
            </a:r>
            <a:r>
              <a:rPr lang="ru-RU" sz="2200" b="1" dirty="0"/>
              <a:t> доступ </a:t>
            </a:r>
            <a:r>
              <a:rPr lang="ru-RU" sz="2200" b="1" dirty="0" err="1"/>
              <a:t>кисню</a:t>
            </a:r>
            <a:r>
              <a:rPr lang="ru-RU" sz="2200" b="1" dirty="0"/>
              <a:t>, </a:t>
            </a:r>
            <a:r>
              <a:rPr lang="ru-RU" sz="2200" b="1" dirty="0" err="1"/>
              <a:t>комаха</a:t>
            </a:r>
            <a:r>
              <a:rPr lang="ru-RU" sz="2200" b="1" dirty="0"/>
              <a:t> </a:t>
            </a:r>
            <a:r>
              <a:rPr lang="ru-RU" sz="2200" b="1" dirty="0" err="1"/>
              <a:t>гине</a:t>
            </a:r>
            <a:r>
              <a:rPr lang="ru-RU" sz="2200" b="1" dirty="0"/>
              <a:t> і </a:t>
            </a:r>
            <a:r>
              <a:rPr lang="ru-RU" sz="2200" b="1" dirty="0" err="1"/>
              <a:t>припиняє</a:t>
            </a:r>
            <a:r>
              <a:rPr lang="ru-RU" sz="2200" b="1" dirty="0"/>
              <a:t> </a:t>
            </a:r>
            <a:r>
              <a:rPr lang="ru-RU" sz="2200" b="1" dirty="0" err="1"/>
              <a:t>рухи</a:t>
            </a:r>
            <a:r>
              <a:rPr lang="ru-RU" sz="2200" b="1" dirty="0"/>
              <a:t>, </a:t>
            </a:r>
            <a:r>
              <a:rPr lang="ru-RU" sz="2200" b="1" dirty="0" err="1"/>
              <a:t>що</a:t>
            </a:r>
            <a:r>
              <a:rPr lang="ru-RU" sz="2200" b="1" dirty="0"/>
              <a:t> </a:t>
            </a:r>
            <a:r>
              <a:rPr lang="ru-RU" sz="2200" b="1" dirty="0" err="1"/>
              <a:t>миттєво</a:t>
            </a:r>
            <a:r>
              <a:rPr lang="ru-RU" sz="2200" b="1" dirty="0"/>
              <a:t> </a:t>
            </a:r>
            <a:r>
              <a:rPr lang="ru-RU" sz="2200" b="1" dirty="0" err="1"/>
              <a:t>зменшує</a:t>
            </a:r>
            <a:r>
              <a:rPr lang="ru-RU" sz="2200" b="1" dirty="0"/>
              <a:t> </a:t>
            </a:r>
            <a:r>
              <a:rPr lang="ru-RU" sz="2200" b="1" dirty="0" err="1"/>
              <a:t>біль</a:t>
            </a:r>
            <a:r>
              <a:rPr lang="ru-RU" sz="2200" b="1" dirty="0"/>
              <a:t>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200" b="1" dirty="0" err="1">
                <a:solidFill>
                  <a:srgbClr val="FF0000"/>
                </a:solidFill>
              </a:rPr>
              <a:t>Очікування</a:t>
            </a:r>
            <a:r>
              <a:rPr lang="ru-RU" sz="2200" b="1" dirty="0">
                <a:solidFill>
                  <a:srgbClr val="FF0000"/>
                </a:solidFill>
              </a:rPr>
              <a:t>: </a:t>
            </a:r>
            <a:r>
              <a:rPr lang="ru-RU" sz="2200" b="1" dirty="0" err="1"/>
              <a:t>Постраждалий</a:t>
            </a:r>
            <a:r>
              <a:rPr lang="ru-RU" sz="2200" b="1" dirty="0"/>
              <a:t> </a:t>
            </a:r>
            <a:r>
              <a:rPr lang="ru-RU" sz="2200" b="1" dirty="0" err="1"/>
              <a:t>має</a:t>
            </a:r>
            <a:r>
              <a:rPr lang="ru-RU" sz="2200" b="1" dirty="0"/>
              <a:t> </a:t>
            </a:r>
            <a:r>
              <a:rPr lang="ru-RU" sz="2200" b="1" dirty="0" err="1"/>
              <a:t>полежати</a:t>
            </a:r>
            <a:r>
              <a:rPr lang="ru-RU" sz="2200" b="1" dirty="0"/>
              <a:t> в такому </a:t>
            </a:r>
            <a:r>
              <a:rPr lang="ru-RU" sz="2200" b="1" dirty="0" err="1"/>
              <a:t>положенні</a:t>
            </a:r>
            <a:r>
              <a:rPr lang="ru-RU" sz="2200" b="1" dirty="0"/>
              <a:t> </a:t>
            </a:r>
            <a:r>
              <a:rPr lang="ru-RU" sz="2200" b="1" dirty="0" err="1"/>
              <a:t>кілька</a:t>
            </a:r>
            <a:r>
              <a:rPr lang="ru-RU" sz="2200" b="1" dirty="0"/>
              <a:t> </a:t>
            </a:r>
            <a:r>
              <a:rPr lang="ru-RU" sz="2200" b="1" dirty="0" err="1"/>
              <a:t>хвилин</a:t>
            </a:r>
            <a:r>
              <a:rPr lang="ru-RU" sz="2200" b="1" dirty="0"/>
              <a:t>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200" b="1" dirty="0" err="1">
                <a:solidFill>
                  <a:srgbClr val="FF0000"/>
                </a:solidFill>
              </a:rPr>
              <a:t>Видалення</a:t>
            </a:r>
            <a:r>
              <a:rPr lang="ru-RU" sz="2200" b="1" dirty="0">
                <a:solidFill>
                  <a:srgbClr val="FF0000"/>
                </a:solidFill>
              </a:rPr>
              <a:t>: </a:t>
            </a:r>
            <a:r>
              <a:rPr lang="ru-RU" sz="2200" b="1" dirty="0"/>
              <a:t>Коли </a:t>
            </a:r>
            <a:r>
              <a:rPr lang="ru-RU" sz="2200" b="1" dirty="0" err="1"/>
              <a:t>неприємні</a:t>
            </a:r>
            <a:r>
              <a:rPr lang="ru-RU" sz="2200" b="1" dirty="0"/>
              <a:t> </a:t>
            </a:r>
            <a:r>
              <a:rPr lang="ru-RU" sz="2200" b="1" dirty="0" err="1"/>
              <a:t>відчуття</a:t>
            </a:r>
            <a:r>
              <a:rPr lang="ru-RU" sz="2200" b="1" dirty="0"/>
              <a:t> </a:t>
            </a:r>
            <a:r>
              <a:rPr lang="ru-RU" sz="2200" b="1" dirty="0" err="1"/>
              <a:t>зникнуть</a:t>
            </a:r>
            <a:r>
              <a:rPr lang="ru-RU" sz="2200" b="1" dirty="0"/>
              <a:t>, </a:t>
            </a:r>
            <a:r>
              <a:rPr lang="ru-RU" sz="2200" b="1" dirty="0" err="1"/>
              <a:t>потерпілого</a:t>
            </a:r>
            <a:r>
              <a:rPr lang="ru-RU" sz="2200" b="1" dirty="0"/>
              <a:t> </a:t>
            </a:r>
            <a:r>
              <a:rPr lang="ru-RU" sz="2200" b="1" dirty="0" err="1"/>
              <a:t>кладуть</a:t>
            </a:r>
            <a:r>
              <a:rPr lang="ru-RU" sz="2200" b="1" dirty="0"/>
              <a:t> на </a:t>
            </a:r>
            <a:r>
              <a:rPr lang="ru-RU" sz="2200" b="1" dirty="0" err="1"/>
              <a:t>інший</a:t>
            </a:r>
            <a:r>
              <a:rPr lang="ru-RU" sz="2200" b="1" dirty="0"/>
              <a:t> </a:t>
            </a:r>
            <a:r>
              <a:rPr lang="ru-RU" sz="2200" b="1" dirty="0" err="1"/>
              <a:t>бік</a:t>
            </a:r>
            <a:r>
              <a:rPr lang="ru-RU" sz="2200" b="1" dirty="0"/>
              <a:t>, </a:t>
            </a:r>
            <a:r>
              <a:rPr lang="ru-RU" sz="2200" b="1" dirty="0" err="1"/>
              <a:t>щоб</a:t>
            </a:r>
            <a:r>
              <a:rPr lang="ru-RU" sz="2200" b="1" dirty="0"/>
              <a:t> </a:t>
            </a:r>
            <a:r>
              <a:rPr lang="ru-RU" sz="2200" b="1" dirty="0" err="1"/>
              <a:t>рідина</a:t>
            </a:r>
            <a:r>
              <a:rPr lang="ru-RU" sz="2200" b="1" dirty="0"/>
              <a:t> разом </a:t>
            </a:r>
            <a:r>
              <a:rPr lang="ru-RU" sz="2200" b="1" dirty="0" err="1"/>
              <a:t>із</a:t>
            </a:r>
            <a:r>
              <a:rPr lang="ru-RU" sz="2200" b="1" dirty="0"/>
              <a:t> </a:t>
            </a:r>
            <a:r>
              <a:rPr lang="ru-RU" sz="2200" b="1" dirty="0" err="1"/>
              <a:t>комахою</a:t>
            </a:r>
            <a:r>
              <a:rPr lang="ru-RU" sz="2200" b="1" dirty="0"/>
              <a:t> могла </a:t>
            </a:r>
            <a:r>
              <a:rPr lang="ru-RU" sz="2200" b="1" dirty="0" err="1"/>
              <a:t>самостійно</a:t>
            </a:r>
            <a:r>
              <a:rPr lang="ru-RU" sz="2200" b="1" dirty="0"/>
              <a:t> </a:t>
            </a:r>
            <a:r>
              <a:rPr lang="ru-RU" sz="2200" b="1" dirty="0" err="1"/>
              <a:t>витекти</a:t>
            </a:r>
            <a:r>
              <a:rPr lang="ru-RU" sz="2200" b="1" dirty="0"/>
              <a:t> </a:t>
            </a:r>
            <a:r>
              <a:rPr lang="ru-RU" sz="2200" b="1" dirty="0" err="1"/>
              <a:t>зі</a:t>
            </a:r>
            <a:r>
              <a:rPr lang="ru-RU" sz="2200" b="1" dirty="0"/>
              <a:t> слухового проходу.</a:t>
            </a:r>
          </a:p>
        </p:txBody>
      </p:sp>
    </p:spTree>
    <p:extLst>
      <p:ext uri="{BB962C8B-B14F-4D97-AF65-F5344CB8AC3E}">
        <p14:creationId xmlns:p14="http://schemas.microsoft.com/office/powerpoint/2010/main" val="189953182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0913" y="412125"/>
            <a:ext cx="8023538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ru-RU" sz="2800" b="1" dirty="0" err="1">
                <a:solidFill>
                  <a:srgbClr val="00B050"/>
                </a:solidFill>
              </a:rPr>
              <a:t>Важливі</a:t>
            </a:r>
            <a:r>
              <a:rPr lang="ru-RU" sz="2800" b="1" dirty="0">
                <a:solidFill>
                  <a:srgbClr val="00B050"/>
                </a:solidFill>
              </a:rPr>
              <a:t> </a:t>
            </a:r>
            <a:r>
              <a:rPr lang="ru-RU" sz="2800" b="1" dirty="0" err="1">
                <a:solidFill>
                  <a:srgbClr val="00B050"/>
                </a:solidFill>
              </a:rPr>
              <a:t>застереження</a:t>
            </a:r>
            <a:endParaRPr lang="ru-RU" sz="2800" b="1" dirty="0">
              <a:solidFill>
                <a:srgbClr val="00B050"/>
              </a:solidFill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7030A0"/>
                </a:solidFill>
              </a:rPr>
              <a:t>Категорично заборонено </a:t>
            </a:r>
            <a:r>
              <a:rPr lang="ru-RU" sz="2400" b="1" dirty="0" err="1"/>
              <a:t>намагатися</a:t>
            </a:r>
            <a:r>
              <a:rPr lang="ru-RU" sz="2400" b="1" dirty="0"/>
              <a:t> </a:t>
            </a:r>
            <a:r>
              <a:rPr lang="ru-RU" sz="2400" b="1" dirty="0" err="1"/>
              <a:t>видалити</a:t>
            </a:r>
            <a:r>
              <a:rPr lang="ru-RU" sz="2400" b="1" dirty="0"/>
              <a:t> </a:t>
            </a:r>
            <a:r>
              <a:rPr lang="ru-RU" sz="2400" b="1" dirty="0" err="1"/>
              <a:t>сторонні</a:t>
            </a:r>
            <a:r>
              <a:rPr lang="ru-RU" sz="2400" b="1" dirty="0"/>
              <a:t> </a:t>
            </a:r>
            <a:r>
              <a:rPr lang="ru-RU" sz="2400" b="1" dirty="0" err="1"/>
              <a:t>тіла</a:t>
            </a:r>
            <a:r>
              <a:rPr lang="ru-RU" sz="2400" b="1" dirty="0"/>
              <a:t> (особливо </a:t>
            </a:r>
            <a:r>
              <a:rPr lang="ru-RU" sz="2400" b="1" dirty="0" err="1"/>
              <a:t>насіння</a:t>
            </a:r>
            <a:r>
              <a:rPr lang="ru-RU" sz="2400" b="1" dirty="0"/>
              <a:t> </a:t>
            </a:r>
            <a:r>
              <a:rPr lang="ru-RU" sz="2400" b="1" dirty="0" err="1"/>
              <a:t>чи</a:t>
            </a:r>
            <a:r>
              <a:rPr lang="ru-RU" sz="2400" b="1" dirty="0"/>
              <a:t> </a:t>
            </a:r>
            <a:r>
              <a:rPr lang="ru-RU" sz="2400" b="1" dirty="0" err="1"/>
              <a:t>горіхи</a:t>
            </a:r>
            <a:r>
              <a:rPr lang="ru-RU" sz="2400" b="1" dirty="0"/>
              <a:t>) за </a:t>
            </a:r>
            <a:r>
              <a:rPr lang="ru-RU" sz="2400" b="1" dirty="0" err="1"/>
              <a:t>допомогою</a:t>
            </a:r>
            <a:r>
              <a:rPr lang="ru-RU" sz="2400" b="1" dirty="0"/>
              <a:t> </a:t>
            </a:r>
            <a:r>
              <a:rPr lang="ru-RU" sz="2400" b="1" dirty="0" err="1"/>
              <a:t>пінцетів</a:t>
            </a:r>
            <a:r>
              <a:rPr lang="ru-RU" sz="2400" b="1" dirty="0"/>
              <a:t>, </a:t>
            </a:r>
            <a:r>
              <a:rPr lang="ru-RU" sz="2400" b="1" dirty="0" err="1"/>
              <a:t>сірників</a:t>
            </a:r>
            <a:r>
              <a:rPr lang="ru-RU" sz="2400" b="1" dirty="0"/>
              <a:t> </a:t>
            </a:r>
            <a:r>
              <a:rPr lang="ru-RU" sz="2400" b="1" dirty="0" err="1"/>
              <a:t>чи</a:t>
            </a:r>
            <a:r>
              <a:rPr lang="ru-RU" sz="2400" b="1" dirty="0"/>
              <a:t> </a:t>
            </a:r>
            <a:r>
              <a:rPr lang="ru-RU" sz="2400" b="1" dirty="0" err="1"/>
              <a:t>голок</a:t>
            </a:r>
            <a:r>
              <a:rPr lang="ru-RU" sz="2400" b="1" dirty="0"/>
              <a:t>. </a:t>
            </a:r>
            <a:r>
              <a:rPr lang="ru-RU" sz="2400" b="1" dirty="0" err="1"/>
              <a:t>Це</a:t>
            </a:r>
            <a:r>
              <a:rPr lang="ru-RU" sz="2400" b="1" dirty="0"/>
              <a:t> часто </a:t>
            </a:r>
            <a:r>
              <a:rPr lang="ru-RU" sz="2400" b="1" dirty="0" err="1"/>
              <a:t>призводить</a:t>
            </a:r>
            <a:r>
              <a:rPr lang="ru-RU" sz="2400" b="1" dirty="0"/>
              <a:t> до </a:t>
            </a:r>
            <a:r>
              <a:rPr lang="ru-RU" sz="2400" b="1" dirty="0" err="1"/>
              <a:t>їх</a:t>
            </a:r>
            <a:r>
              <a:rPr lang="ru-RU" sz="2400" b="1" dirty="0"/>
              <a:t> </a:t>
            </a:r>
            <a:r>
              <a:rPr lang="ru-RU" sz="2400" b="1" dirty="0" err="1"/>
              <a:t>проштовхування</a:t>
            </a:r>
            <a:r>
              <a:rPr lang="ru-RU" sz="2400" b="1" dirty="0"/>
              <a:t> </a:t>
            </a:r>
            <a:r>
              <a:rPr lang="ru-RU" sz="2400" b="1" dirty="0" err="1"/>
              <a:t>глибше</a:t>
            </a:r>
            <a:r>
              <a:rPr lang="ru-RU" sz="2400" b="1" dirty="0"/>
              <a:t> до </a:t>
            </a:r>
            <a:r>
              <a:rPr lang="ru-RU" sz="2400" b="1" dirty="0" err="1"/>
              <a:t>барабанної</a:t>
            </a:r>
            <a:r>
              <a:rPr lang="ru-RU" sz="2400" b="1" dirty="0"/>
              <a:t> </a:t>
            </a:r>
            <a:r>
              <a:rPr lang="ru-RU" sz="2400" b="1" dirty="0" err="1"/>
              <a:t>перетинки</a:t>
            </a:r>
            <a:r>
              <a:rPr lang="ru-RU" sz="2400" b="1" dirty="0"/>
              <a:t>, </a:t>
            </a:r>
            <a:r>
              <a:rPr lang="ru-RU" sz="2400" b="1" dirty="0" err="1"/>
              <a:t>що</a:t>
            </a:r>
            <a:r>
              <a:rPr lang="ru-RU" sz="2400" b="1" dirty="0"/>
              <a:t> </a:t>
            </a:r>
            <a:r>
              <a:rPr lang="ru-RU" sz="2400" b="1" dirty="0" err="1"/>
              <a:t>може</a:t>
            </a:r>
            <a:r>
              <a:rPr lang="ru-RU" sz="2400" b="1" dirty="0"/>
              <a:t> </a:t>
            </a:r>
            <a:r>
              <a:rPr lang="ru-RU" sz="2400" b="1" dirty="0" err="1"/>
              <a:t>спричинити</a:t>
            </a:r>
            <a:r>
              <a:rPr lang="ru-RU" sz="2400" b="1" dirty="0"/>
              <a:t> </a:t>
            </a:r>
            <a:r>
              <a:rPr lang="ru-RU" sz="2400" b="1" dirty="0" err="1"/>
              <a:t>її</a:t>
            </a:r>
            <a:r>
              <a:rPr lang="ru-RU" sz="2400" b="1" dirty="0"/>
              <a:t> </a:t>
            </a:r>
            <a:r>
              <a:rPr lang="ru-RU" sz="2400" b="1" dirty="0" err="1"/>
              <a:t>розрив</a:t>
            </a:r>
            <a:r>
              <a:rPr lang="ru-RU" sz="2400" b="1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400" b="1" dirty="0" err="1"/>
              <a:t>Якщо</a:t>
            </a:r>
            <a:r>
              <a:rPr lang="ru-RU" sz="2400" b="1" dirty="0"/>
              <a:t> </a:t>
            </a:r>
            <a:r>
              <a:rPr lang="ru-RU" sz="2400" b="1" dirty="0" err="1"/>
              <a:t>стороннє</a:t>
            </a:r>
            <a:r>
              <a:rPr lang="ru-RU" sz="2400" b="1" dirty="0"/>
              <a:t> </a:t>
            </a:r>
            <a:r>
              <a:rPr lang="ru-RU" sz="2400" b="1" dirty="0" err="1"/>
              <a:t>тіло</a:t>
            </a:r>
            <a:r>
              <a:rPr lang="ru-RU" sz="2400" b="1" dirty="0"/>
              <a:t> (особливо </a:t>
            </a:r>
            <a:r>
              <a:rPr lang="ru-RU" sz="2400" b="1" dirty="0" err="1"/>
              <a:t>органічне</a:t>
            </a:r>
            <a:r>
              <a:rPr lang="ru-RU" sz="2400" b="1" dirty="0"/>
              <a:t>, як-от </a:t>
            </a:r>
            <a:r>
              <a:rPr lang="ru-RU" sz="2400" b="1" dirty="0" err="1"/>
              <a:t>насіння</a:t>
            </a:r>
            <a:r>
              <a:rPr lang="ru-RU" sz="2400" b="1" dirty="0"/>
              <a:t>, </a:t>
            </a:r>
            <a:r>
              <a:rPr lang="ru-RU" sz="2400" b="1" dirty="0" err="1"/>
              <a:t>що</a:t>
            </a:r>
            <a:r>
              <a:rPr lang="ru-RU" sz="2400" b="1" dirty="0"/>
              <a:t> </a:t>
            </a:r>
            <a:r>
              <a:rPr lang="ru-RU" sz="2400" b="1" dirty="0" err="1"/>
              <a:t>може</a:t>
            </a:r>
            <a:r>
              <a:rPr lang="ru-RU" sz="2400" b="1" dirty="0"/>
              <a:t> </a:t>
            </a:r>
            <a:r>
              <a:rPr lang="ru-RU" sz="2400" b="1" dirty="0" err="1"/>
              <a:t>набрякати</a:t>
            </a:r>
            <a:r>
              <a:rPr lang="ru-RU" sz="2400" b="1" dirty="0"/>
              <a:t>) не </a:t>
            </a:r>
            <a:r>
              <a:rPr lang="ru-RU" sz="2400" b="1" dirty="0" err="1"/>
              <a:t>вдається</a:t>
            </a:r>
            <a:r>
              <a:rPr lang="ru-RU" sz="2400" b="1" dirty="0"/>
              <a:t> </a:t>
            </a:r>
            <a:r>
              <a:rPr lang="ru-RU" sz="2400" b="1" dirty="0" err="1"/>
              <a:t>видалити</a:t>
            </a:r>
            <a:r>
              <a:rPr lang="ru-RU" sz="2400" b="1" dirty="0"/>
              <a:t> легко і </a:t>
            </a:r>
            <a:r>
              <a:rPr lang="ru-RU" sz="2400" b="1" dirty="0" err="1"/>
              <a:t>безпечно</a:t>
            </a:r>
            <a:r>
              <a:rPr lang="ru-RU" sz="2400" b="1" dirty="0"/>
              <a:t>, </a:t>
            </a:r>
            <a:r>
              <a:rPr lang="ru-RU" sz="2400" b="1" dirty="0" err="1">
                <a:solidFill>
                  <a:srgbClr val="7030A0"/>
                </a:solidFill>
              </a:rPr>
              <a:t>необхідно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err="1">
                <a:solidFill>
                  <a:srgbClr val="7030A0"/>
                </a:solidFill>
              </a:rPr>
              <a:t>звернутися</a:t>
            </a:r>
            <a:r>
              <a:rPr lang="ru-RU" sz="2400" b="1" dirty="0">
                <a:solidFill>
                  <a:srgbClr val="7030A0"/>
                </a:solidFill>
              </a:rPr>
              <a:t> до </a:t>
            </a:r>
            <a:r>
              <a:rPr lang="ru-RU" sz="2400" b="1" dirty="0" err="1">
                <a:solidFill>
                  <a:srgbClr val="7030A0"/>
                </a:solidFill>
              </a:rPr>
              <a:t>лікаря</a:t>
            </a:r>
            <a:r>
              <a:rPr lang="ru-RU" sz="2400" b="1" dirty="0">
                <a:solidFill>
                  <a:srgbClr val="7030A0"/>
                </a:solidFill>
              </a:rPr>
              <a:t>-отоларинголога</a:t>
            </a:r>
            <a:r>
              <a:rPr lang="ru-RU" sz="2400" b="1" dirty="0"/>
              <a:t>. </a:t>
            </a:r>
            <a:r>
              <a:rPr lang="ru-RU" sz="2400" b="1" dirty="0" err="1"/>
              <a:t>Спеціаліст</a:t>
            </a:r>
            <a:r>
              <a:rPr lang="ru-RU" sz="2400" b="1" dirty="0"/>
              <a:t> </a:t>
            </a:r>
            <a:r>
              <a:rPr lang="ru-RU" sz="2400" b="1" dirty="0" err="1"/>
              <a:t>видалить</a:t>
            </a:r>
            <a:r>
              <a:rPr lang="ru-RU" sz="2400" b="1" dirty="0"/>
              <a:t> </a:t>
            </a:r>
            <a:r>
              <a:rPr lang="ru-RU" sz="2400" b="1" dirty="0" err="1"/>
              <a:t>об'єкт</a:t>
            </a:r>
            <a:r>
              <a:rPr lang="ru-RU" sz="2400" b="1" dirty="0"/>
              <a:t> за </a:t>
            </a:r>
            <a:r>
              <a:rPr lang="ru-RU" sz="2400" b="1" dirty="0" err="1"/>
              <a:t>допомогою</a:t>
            </a:r>
            <a:r>
              <a:rPr lang="ru-RU" sz="2400" b="1" dirty="0"/>
              <a:t> </a:t>
            </a:r>
            <a:r>
              <a:rPr lang="ru-RU" sz="2400" b="1" dirty="0" err="1"/>
              <a:t>промивання</a:t>
            </a:r>
            <a:r>
              <a:rPr lang="ru-RU" sz="2400" b="1" dirty="0"/>
              <a:t> </a:t>
            </a:r>
            <a:r>
              <a:rPr lang="ru-RU" sz="2400" b="1" dirty="0" err="1"/>
              <a:t>або</a:t>
            </a:r>
            <a:r>
              <a:rPr lang="ru-RU" sz="2400" b="1" dirty="0"/>
              <a:t> </a:t>
            </a:r>
            <a:r>
              <a:rPr lang="ru-RU" sz="2400" b="1" dirty="0" err="1"/>
              <a:t>спеціальних</a:t>
            </a:r>
            <a:r>
              <a:rPr lang="ru-RU" sz="2400" b="1" dirty="0"/>
              <a:t> </a:t>
            </a:r>
            <a:r>
              <a:rPr lang="ru-RU" sz="2400" b="1" dirty="0" err="1"/>
              <a:t>інструментів</a:t>
            </a:r>
            <a:r>
              <a:rPr lang="ru-RU" sz="24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6886109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6518" y="283337"/>
            <a:ext cx="5525037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err="1">
                <a:solidFill>
                  <a:srgbClr val="FF0000"/>
                </a:solidFill>
              </a:rPr>
              <a:t>Закриті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solidFill>
                  <a:srgbClr val="FF0000"/>
                </a:solidFill>
              </a:rPr>
              <a:t>пошкодження</a:t>
            </a:r>
            <a:r>
              <a:rPr lang="ru-RU" sz="2800" b="1" dirty="0">
                <a:solidFill>
                  <a:srgbClr val="FF0000"/>
                </a:solidFill>
              </a:rPr>
              <a:t> живота</a:t>
            </a:r>
          </a:p>
          <a:p>
            <a:pPr algn="just"/>
            <a:r>
              <a:rPr lang="ru-RU" sz="2000" b="1" dirty="0" err="1"/>
              <a:t>Закриті</a:t>
            </a:r>
            <a:r>
              <a:rPr lang="ru-RU" sz="2000" b="1" dirty="0"/>
              <a:t> </a:t>
            </a:r>
            <a:r>
              <a:rPr lang="ru-RU" sz="2000" b="1" dirty="0" err="1"/>
              <a:t>травми</a:t>
            </a:r>
            <a:r>
              <a:rPr lang="ru-RU" sz="2000" b="1" dirty="0"/>
              <a:t> живота </a:t>
            </a:r>
            <a:r>
              <a:rPr lang="ru-RU" sz="2000" b="1" dirty="0" err="1"/>
              <a:t>виникають</a:t>
            </a:r>
            <a:r>
              <a:rPr lang="ru-RU" sz="2000" b="1" dirty="0"/>
              <a:t> </a:t>
            </a:r>
            <a:r>
              <a:rPr lang="ru-RU" sz="2000" b="1" dirty="0" err="1"/>
              <a:t>внаслідок</a:t>
            </a:r>
            <a:r>
              <a:rPr lang="ru-RU" sz="2000" b="1" dirty="0"/>
              <a:t> прямого удару, </a:t>
            </a:r>
            <a:r>
              <a:rPr lang="ru-RU" sz="2000" b="1" dirty="0" err="1"/>
              <a:t>транспортних</a:t>
            </a:r>
            <a:r>
              <a:rPr lang="ru-RU" sz="2000" b="1" dirty="0"/>
              <a:t> </a:t>
            </a:r>
            <a:r>
              <a:rPr lang="ru-RU" sz="2000" b="1" dirty="0" err="1"/>
              <a:t>пригод</a:t>
            </a:r>
            <a:r>
              <a:rPr lang="ru-RU" sz="2000" b="1" dirty="0"/>
              <a:t> </a:t>
            </a:r>
            <a:r>
              <a:rPr lang="ru-RU" sz="2000" b="1" dirty="0" err="1"/>
              <a:t>або</a:t>
            </a:r>
            <a:r>
              <a:rPr lang="ru-RU" sz="2000" b="1" dirty="0"/>
              <a:t> </a:t>
            </a:r>
            <a:r>
              <a:rPr lang="ru-RU" sz="2000" b="1" dirty="0" err="1"/>
              <a:t>падінь</a:t>
            </a:r>
            <a:r>
              <a:rPr lang="ru-RU" sz="2000" b="1" dirty="0"/>
              <a:t> з </a:t>
            </a:r>
            <a:r>
              <a:rPr lang="ru-RU" sz="2000" b="1" dirty="0" err="1"/>
              <a:t>висоти</a:t>
            </a:r>
            <a:r>
              <a:rPr lang="ru-RU" sz="2000" b="1" dirty="0"/>
              <a:t>. Вони </a:t>
            </a:r>
            <a:r>
              <a:rPr lang="ru-RU" sz="2000" b="1" dirty="0" err="1"/>
              <a:t>можуть</a:t>
            </a:r>
            <a:r>
              <a:rPr lang="ru-RU" sz="2000" b="1" dirty="0"/>
              <a:t> </a:t>
            </a:r>
            <a:r>
              <a:rPr lang="ru-RU" sz="2000" b="1" dirty="0" err="1"/>
              <a:t>зачіпати</a:t>
            </a:r>
            <a:r>
              <a:rPr lang="ru-RU" sz="2000" b="1" dirty="0"/>
              <a:t> як </a:t>
            </a:r>
            <a:r>
              <a:rPr lang="ru-RU" sz="2000" b="1" dirty="0" err="1"/>
              <a:t>черевну</a:t>
            </a:r>
            <a:r>
              <a:rPr lang="ru-RU" sz="2000" b="1" dirty="0"/>
              <a:t> </a:t>
            </a:r>
            <a:r>
              <a:rPr lang="ru-RU" sz="2000" b="1" dirty="0" err="1"/>
              <a:t>стінку</a:t>
            </a:r>
            <a:r>
              <a:rPr lang="ru-RU" sz="2000" b="1" dirty="0"/>
              <a:t>, так і </a:t>
            </a:r>
            <a:r>
              <a:rPr lang="ru-RU" sz="2000" b="1" dirty="0" err="1"/>
              <a:t>внутрішні</a:t>
            </a:r>
            <a:r>
              <a:rPr lang="ru-RU" sz="2000" b="1" dirty="0"/>
              <a:t> </a:t>
            </a:r>
            <a:r>
              <a:rPr lang="ru-RU" sz="2000" b="1" dirty="0" err="1"/>
              <a:t>органи</a:t>
            </a:r>
            <a:r>
              <a:rPr lang="ru-RU" sz="2000" b="1" dirty="0"/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rgbClr val="FF0000"/>
                </a:solidFill>
              </a:rPr>
              <a:t>1. </a:t>
            </a:r>
            <a:r>
              <a:rPr lang="ru-RU" sz="2400" b="1" dirty="0" err="1">
                <a:solidFill>
                  <a:srgbClr val="FF0000"/>
                </a:solidFill>
              </a:rPr>
              <a:t>Пошкодження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передньої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черевної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стінки</a:t>
            </a:r>
            <a:endParaRPr lang="ru-RU" sz="2400" b="1" dirty="0">
              <a:solidFill>
                <a:srgbClr val="FF0000"/>
              </a:solidFill>
            </a:endParaRPr>
          </a:p>
          <a:p>
            <a:pPr algn="just"/>
            <a:r>
              <a:rPr lang="ru-RU" sz="2000" b="1" dirty="0" err="1"/>
              <a:t>Виникають</a:t>
            </a:r>
            <a:r>
              <a:rPr lang="ru-RU" sz="2000" b="1" dirty="0"/>
              <a:t> при ударах </a:t>
            </a:r>
            <a:r>
              <a:rPr lang="ru-RU" sz="2000" b="1" dirty="0" err="1"/>
              <a:t>помірної</a:t>
            </a:r>
            <a:r>
              <a:rPr lang="ru-RU" sz="2000" b="1" dirty="0"/>
              <a:t> </a:t>
            </a:r>
            <a:r>
              <a:rPr lang="ru-RU" sz="2000" b="1" dirty="0" err="1"/>
              <a:t>сили</a:t>
            </a:r>
            <a:r>
              <a:rPr lang="ru-RU" sz="2000" b="1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1" dirty="0" err="1">
                <a:solidFill>
                  <a:srgbClr val="7030A0"/>
                </a:solidFill>
              </a:rPr>
              <a:t>Клінічні</a:t>
            </a:r>
            <a:r>
              <a:rPr lang="ru-RU" sz="2000" b="1" dirty="0">
                <a:solidFill>
                  <a:srgbClr val="7030A0"/>
                </a:solidFill>
              </a:rPr>
              <a:t> </a:t>
            </a:r>
            <a:r>
              <a:rPr lang="ru-RU" sz="2000" b="1" dirty="0" err="1">
                <a:solidFill>
                  <a:srgbClr val="7030A0"/>
                </a:solidFill>
              </a:rPr>
              <a:t>ознаки</a:t>
            </a:r>
            <a:r>
              <a:rPr lang="ru-RU" sz="2000" b="1" dirty="0">
                <a:solidFill>
                  <a:srgbClr val="7030A0"/>
                </a:solidFill>
              </a:rPr>
              <a:t>: </a:t>
            </a:r>
            <a:r>
              <a:rPr lang="ru-RU" sz="2000" b="1" dirty="0" err="1"/>
              <a:t>біль</a:t>
            </a:r>
            <a:r>
              <a:rPr lang="ru-RU" sz="2000" b="1" dirty="0"/>
              <a:t> у </a:t>
            </a:r>
            <a:r>
              <a:rPr lang="ru-RU" sz="2000" b="1" dirty="0" err="1"/>
              <a:t>місці</a:t>
            </a:r>
            <a:r>
              <a:rPr lang="ru-RU" sz="2000" b="1" dirty="0"/>
              <a:t> удару, гематома (</a:t>
            </a:r>
            <a:r>
              <a:rPr lang="ru-RU" sz="2000" b="1" dirty="0" err="1"/>
              <a:t>синець</a:t>
            </a:r>
            <a:r>
              <a:rPr lang="ru-RU" sz="2000" b="1" dirty="0"/>
              <a:t>), </a:t>
            </a:r>
            <a:r>
              <a:rPr lang="ru-RU" sz="2000" b="1" dirty="0" err="1"/>
              <a:t>можливий</a:t>
            </a:r>
            <a:r>
              <a:rPr lang="ru-RU" sz="2000" b="1" dirty="0"/>
              <a:t> </a:t>
            </a:r>
            <a:r>
              <a:rPr lang="ru-RU" sz="2000" b="1" dirty="0" err="1"/>
              <a:t>крововилив</a:t>
            </a:r>
            <a:r>
              <a:rPr lang="ru-RU" sz="2000" b="1" dirty="0"/>
              <a:t> у </a:t>
            </a:r>
            <a:r>
              <a:rPr lang="ru-RU" sz="2000" b="1" dirty="0" err="1"/>
              <a:t>підшкірну</a:t>
            </a:r>
            <a:r>
              <a:rPr lang="ru-RU" sz="2000" b="1" dirty="0"/>
              <a:t> </a:t>
            </a:r>
            <a:r>
              <a:rPr lang="ru-RU" sz="2000" b="1" dirty="0" err="1"/>
              <a:t>клітковину</a:t>
            </a:r>
            <a:r>
              <a:rPr lang="ru-RU" sz="2000" b="1" dirty="0"/>
              <a:t>. При </a:t>
            </a:r>
            <a:r>
              <a:rPr lang="ru-RU" sz="2000" b="1" dirty="0" err="1"/>
              <a:t>розриві</a:t>
            </a:r>
            <a:r>
              <a:rPr lang="ru-RU" sz="2000" b="1" dirty="0"/>
              <a:t> </a:t>
            </a:r>
            <a:r>
              <a:rPr lang="ru-RU" sz="2000" b="1" dirty="0" err="1"/>
              <a:t>м'язів</a:t>
            </a:r>
            <a:r>
              <a:rPr lang="ru-RU" sz="2000" b="1" dirty="0"/>
              <a:t> </a:t>
            </a:r>
            <a:r>
              <a:rPr lang="ru-RU" sz="2000" b="1" dirty="0" err="1"/>
              <a:t>під</a:t>
            </a:r>
            <a:r>
              <a:rPr lang="ru-RU" sz="2000" b="1" dirty="0"/>
              <a:t> </a:t>
            </a:r>
            <a:r>
              <a:rPr lang="ru-RU" sz="2000" b="1" dirty="0" err="1"/>
              <a:t>шкірою</a:t>
            </a:r>
            <a:r>
              <a:rPr lang="ru-RU" sz="2000" b="1" dirty="0"/>
              <a:t> </a:t>
            </a:r>
            <a:r>
              <a:rPr lang="ru-RU" sz="2000" b="1" dirty="0" err="1"/>
              <a:t>пальпаторно</a:t>
            </a:r>
            <a:r>
              <a:rPr lang="ru-RU" sz="2000" b="1" dirty="0"/>
              <a:t> </a:t>
            </a:r>
            <a:r>
              <a:rPr lang="ru-RU" sz="2000" b="1" dirty="0" err="1"/>
              <a:t>визначається</a:t>
            </a:r>
            <a:r>
              <a:rPr lang="ru-RU" sz="2000" b="1" dirty="0"/>
              <a:t> дефект ("</a:t>
            </a:r>
            <a:r>
              <a:rPr lang="ru-RU" sz="2000" b="1" dirty="0" err="1"/>
              <a:t>западіння</a:t>
            </a:r>
            <a:r>
              <a:rPr lang="ru-RU" sz="2000" b="1" dirty="0"/>
              <a:t>").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7030A0"/>
                </a:solidFill>
              </a:rPr>
              <a:t>Стан </a:t>
            </a:r>
            <a:r>
              <a:rPr lang="ru-RU" sz="2000" b="1" dirty="0" err="1">
                <a:solidFill>
                  <a:srgbClr val="7030A0"/>
                </a:solidFill>
              </a:rPr>
              <a:t>постраждалого</a:t>
            </a:r>
            <a:r>
              <a:rPr lang="ru-RU" sz="2000" b="1" dirty="0">
                <a:solidFill>
                  <a:srgbClr val="7030A0"/>
                </a:solidFill>
              </a:rPr>
              <a:t>: </a:t>
            </a:r>
            <a:r>
              <a:rPr lang="ru-RU" sz="2000" b="1" dirty="0" err="1"/>
              <a:t>зазвичай</a:t>
            </a:r>
            <a:r>
              <a:rPr lang="ru-RU" sz="2000" b="1" dirty="0"/>
              <a:t> </a:t>
            </a:r>
            <a:r>
              <a:rPr lang="ru-RU" sz="2000" b="1" dirty="0" err="1"/>
              <a:t>задовільний</a:t>
            </a:r>
            <a:r>
              <a:rPr lang="ru-RU" sz="2000" b="1" dirty="0"/>
              <a:t>, </a:t>
            </a:r>
            <a:r>
              <a:rPr lang="ru-RU" sz="2000" b="1" dirty="0" err="1"/>
              <a:t>гемодинаміка</a:t>
            </a:r>
            <a:r>
              <a:rPr lang="ru-RU" sz="2000" b="1" dirty="0"/>
              <a:t> (пульс, АТ) у </a:t>
            </a:r>
            <a:r>
              <a:rPr lang="ru-RU" sz="2000" b="1" dirty="0" err="1"/>
              <a:t>нормі</a:t>
            </a:r>
            <a:r>
              <a:rPr lang="ru-RU" sz="2000" b="1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1" dirty="0" err="1">
                <a:solidFill>
                  <a:srgbClr val="7030A0"/>
                </a:solidFill>
              </a:rPr>
              <a:t>Допомога</a:t>
            </a:r>
            <a:r>
              <a:rPr lang="ru-RU" sz="2000" b="1" dirty="0">
                <a:solidFill>
                  <a:srgbClr val="7030A0"/>
                </a:solidFill>
              </a:rPr>
              <a:t>: </a:t>
            </a:r>
            <a:r>
              <a:rPr lang="ru-RU" sz="2000" b="1" dirty="0" err="1"/>
              <a:t>прикладання</a:t>
            </a:r>
            <a:r>
              <a:rPr lang="ru-RU" sz="2000" b="1" dirty="0"/>
              <a:t> холоду до </a:t>
            </a:r>
            <a:r>
              <a:rPr lang="ru-RU" sz="2000" b="1" dirty="0" err="1"/>
              <a:t>місця</a:t>
            </a:r>
            <a:r>
              <a:rPr lang="ru-RU" sz="2000" b="1" dirty="0"/>
              <a:t> </a:t>
            </a:r>
            <a:r>
              <a:rPr lang="ru-RU" sz="2000" b="1" dirty="0" err="1"/>
              <a:t>травми</a:t>
            </a:r>
            <a:r>
              <a:rPr lang="ru-RU" sz="2000" b="1" dirty="0"/>
              <a:t> для </a:t>
            </a:r>
            <a:r>
              <a:rPr lang="ru-RU" sz="2000" b="1" dirty="0" err="1"/>
              <a:t>зменшення</a:t>
            </a:r>
            <a:r>
              <a:rPr lang="ru-RU" sz="2000" b="1" dirty="0"/>
              <a:t> болю та </a:t>
            </a:r>
            <a:r>
              <a:rPr lang="ru-RU" sz="2000" b="1" dirty="0" err="1"/>
              <a:t>набряку</a:t>
            </a:r>
            <a:r>
              <a:rPr lang="ru-RU" sz="2000" b="1" dirty="0"/>
              <a:t>.</a:t>
            </a:r>
          </a:p>
        </p:txBody>
      </p:sp>
      <p:pic>
        <p:nvPicPr>
          <p:cNvPr id="19460" name="Picture 4" descr="Закрита травма черевної порожнини | КНП СОР Сумська обласна клінічна лікарн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012" y="2098488"/>
            <a:ext cx="2550017" cy="296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41841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1569</TotalTime>
  <Words>10566</Words>
  <Application>Microsoft Office PowerPoint</Application>
  <PresentationFormat>Экран (4:3)</PresentationFormat>
  <Paragraphs>1089</Paragraphs>
  <Slides>118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7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118</vt:i4>
      </vt:variant>
    </vt:vector>
  </HeadingPairs>
  <TitlesOfParts>
    <vt:vector size="136" baseType="lpstr">
      <vt:lpstr>Arial</vt:lpstr>
      <vt:lpstr>Arial Black</vt:lpstr>
      <vt:lpstr>Calibri</vt:lpstr>
      <vt:lpstr>DejaVu Sans</vt:lpstr>
      <vt:lpstr>Google Sans</vt:lpstr>
      <vt:lpstr>Google Sans Text</vt:lpstr>
      <vt:lpstr>StarSymbol</vt:lpstr>
      <vt:lpstr>Symbol</vt:lpstr>
      <vt:lpstr>Tahoma</vt:lpstr>
      <vt:lpstr>Times New Roman</vt:lpstr>
      <vt:lpstr>Wingdings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ОСНОВИ МЕДИЧНИХ ЗНАНЬ</dc:title>
  <dc:subject/>
  <dc:creator>hp</dc:creator>
  <dc:description/>
  <cp:lastModifiedBy>User</cp:lastModifiedBy>
  <cp:revision>146</cp:revision>
  <dcterms:created xsi:type="dcterms:W3CDTF">2019-04-01T20:52:18Z</dcterms:created>
  <dcterms:modified xsi:type="dcterms:W3CDTF">2026-03-07T09:33:50Z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Экран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130</vt:i4>
  </property>
</Properties>
</file>