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75" r:id="rId1"/>
  </p:sldMasterIdLst>
  <p:sldIdLst>
    <p:sldId id="256" r:id="rId2"/>
    <p:sldId id="257" r:id="rId3"/>
    <p:sldId id="258" r:id="rId4"/>
    <p:sldId id="260" r:id="rId5"/>
    <p:sldId id="262" r:id="rId6"/>
    <p:sldId id="267" r:id="rId7"/>
    <p:sldId id="263" r:id="rId8"/>
    <p:sldId id="264" r:id="rId9"/>
    <p:sldId id="266" r:id="rId10"/>
    <p:sldId id="261" r:id="rId1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2063115" y="630937"/>
            <a:ext cx="5230368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8892" y="1098388"/>
            <a:ext cx="7738814" cy="4394988"/>
          </a:xfrm>
        </p:spPr>
        <p:txBody>
          <a:bodyPr anchor="ctr">
            <a:noAutofit/>
          </a:bodyPr>
          <a:lstStyle>
            <a:lvl1pPr algn="ctr">
              <a:defRPr sz="7500" spc="600" baseline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1284" y="5979197"/>
            <a:ext cx="6034030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1500" b="1" i="0" cap="all" spc="300" baseline="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08892" y="6375679"/>
            <a:ext cx="174729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35249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00414" y="6375679"/>
            <a:ext cx="1747292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3489112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623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96911" y="382386"/>
            <a:ext cx="1771930" cy="560040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42974" y="382386"/>
            <a:ext cx="5809517" cy="560040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4548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88828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2110979" cy="6858000"/>
          </a:xfrm>
          <a:custGeom>
            <a:avLst/>
            <a:gdLst/>
            <a:ahLst/>
            <a:cxnLst/>
            <a:rect l="0" t="0" r="r" b="b"/>
            <a:pathLst>
              <a:path w="1773" h="4320">
                <a:moveTo>
                  <a:pt x="0" y="0"/>
                </a:moveTo>
                <a:lnTo>
                  <a:pt x="891" y="0"/>
                </a:lnTo>
                <a:lnTo>
                  <a:pt x="906" y="56"/>
                </a:lnTo>
                <a:lnTo>
                  <a:pt x="921" y="111"/>
                </a:lnTo>
                <a:lnTo>
                  <a:pt x="938" y="165"/>
                </a:lnTo>
                <a:lnTo>
                  <a:pt x="957" y="217"/>
                </a:lnTo>
                <a:lnTo>
                  <a:pt x="980" y="266"/>
                </a:lnTo>
                <a:lnTo>
                  <a:pt x="1007" y="312"/>
                </a:lnTo>
                <a:lnTo>
                  <a:pt x="1036" y="351"/>
                </a:lnTo>
                <a:lnTo>
                  <a:pt x="1069" y="387"/>
                </a:lnTo>
                <a:lnTo>
                  <a:pt x="1105" y="422"/>
                </a:lnTo>
                <a:lnTo>
                  <a:pt x="1145" y="456"/>
                </a:lnTo>
                <a:lnTo>
                  <a:pt x="1185" y="487"/>
                </a:lnTo>
                <a:lnTo>
                  <a:pt x="1227" y="520"/>
                </a:lnTo>
                <a:lnTo>
                  <a:pt x="1270" y="551"/>
                </a:lnTo>
                <a:lnTo>
                  <a:pt x="1311" y="584"/>
                </a:lnTo>
                <a:lnTo>
                  <a:pt x="1352" y="617"/>
                </a:lnTo>
                <a:lnTo>
                  <a:pt x="1390" y="651"/>
                </a:lnTo>
                <a:lnTo>
                  <a:pt x="1425" y="687"/>
                </a:lnTo>
                <a:lnTo>
                  <a:pt x="1456" y="725"/>
                </a:lnTo>
                <a:lnTo>
                  <a:pt x="1484" y="765"/>
                </a:lnTo>
                <a:lnTo>
                  <a:pt x="1505" y="808"/>
                </a:lnTo>
                <a:lnTo>
                  <a:pt x="1521" y="856"/>
                </a:lnTo>
                <a:lnTo>
                  <a:pt x="1530" y="907"/>
                </a:lnTo>
                <a:lnTo>
                  <a:pt x="1534" y="960"/>
                </a:lnTo>
                <a:lnTo>
                  <a:pt x="1534" y="1013"/>
                </a:lnTo>
                <a:lnTo>
                  <a:pt x="1530" y="1068"/>
                </a:lnTo>
                <a:lnTo>
                  <a:pt x="1523" y="1125"/>
                </a:lnTo>
                <a:lnTo>
                  <a:pt x="1515" y="1181"/>
                </a:lnTo>
                <a:lnTo>
                  <a:pt x="1508" y="1237"/>
                </a:lnTo>
                <a:lnTo>
                  <a:pt x="1501" y="1293"/>
                </a:lnTo>
                <a:lnTo>
                  <a:pt x="1496" y="1350"/>
                </a:lnTo>
                <a:lnTo>
                  <a:pt x="1494" y="1405"/>
                </a:lnTo>
                <a:lnTo>
                  <a:pt x="1497" y="1458"/>
                </a:lnTo>
                <a:lnTo>
                  <a:pt x="1504" y="1511"/>
                </a:lnTo>
                <a:lnTo>
                  <a:pt x="1517" y="1560"/>
                </a:lnTo>
                <a:lnTo>
                  <a:pt x="1535" y="1610"/>
                </a:lnTo>
                <a:lnTo>
                  <a:pt x="1557" y="1659"/>
                </a:lnTo>
                <a:lnTo>
                  <a:pt x="1583" y="1708"/>
                </a:lnTo>
                <a:lnTo>
                  <a:pt x="1611" y="1757"/>
                </a:lnTo>
                <a:lnTo>
                  <a:pt x="1640" y="1807"/>
                </a:lnTo>
                <a:lnTo>
                  <a:pt x="1669" y="1855"/>
                </a:lnTo>
                <a:lnTo>
                  <a:pt x="1696" y="1905"/>
                </a:lnTo>
                <a:lnTo>
                  <a:pt x="1721" y="1954"/>
                </a:lnTo>
                <a:lnTo>
                  <a:pt x="1742" y="2006"/>
                </a:lnTo>
                <a:lnTo>
                  <a:pt x="1759" y="2057"/>
                </a:lnTo>
                <a:lnTo>
                  <a:pt x="1769" y="2108"/>
                </a:lnTo>
                <a:lnTo>
                  <a:pt x="1773" y="2160"/>
                </a:lnTo>
                <a:lnTo>
                  <a:pt x="1769" y="2212"/>
                </a:lnTo>
                <a:lnTo>
                  <a:pt x="1759" y="2263"/>
                </a:lnTo>
                <a:lnTo>
                  <a:pt x="1742" y="2314"/>
                </a:lnTo>
                <a:lnTo>
                  <a:pt x="1721" y="2366"/>
                </a:lnTo>
                <a:lnTo>
                  <a:pt x="1696" y="2415"/>
                </a:lnTo>
                <a:lnTo>
                  <a:pt x="1669" y="2465"/>
                </a:lnTo>
                <a:lnTo>
                  <a:pt x="1640" y="2513"/>
                </a:lnTo>
                <a:lnTo>
                  <a:pt x="1611" y="2563"/>
                </a:lnTo>
                <a:lnTo>
                  <a:pt x="1583" y="2612"/>
                </a:lnTo>
                <a:lnTo>
                  <a:pt x="1557" y="2661"/>
                </a:lnTo>
                <a:lnTo>
                  <a:pt x="1535" y="2710"/>
                </a:lnTo>
                <a:lnTo>
                  <a:pt x="1517" y="2760"/>
                </a:lnTo>
                <a:lnTo>
                  <a:pt x="1504" y="2809"/>
                </a:lnTo>
                <a:lnTo>
                  <a:pt x="1497" y="2862"/>
                </a:lnTo>
                <a:lnTo>
                  <a:pt x="1494" y="2915"/>
                </a:lnTo>
                <a:lnTo>
                  <a:pt x="1496" y="2970"/>
                </a:lnTo>
                <a:lnTo>
                  <a:pt x="1501" y="3027"/>
                </a:lnTo>
                <a:lnTo>
                  <a:pt x="1508" y="3083"/>
                </a:lnTo>
                <a:lnTo>
                  <a:pt x="1515" y="3139"/>
                </a:lnTo>
                <a:lnTo>
                  <a:pt x="1523" y="3195"/>
                </a:lnTo>
                <a:lnTo>
                  <a:pt x="1530" y="3252"/>
                </a:lnTo>
                <a:lnTo>
                  <a:pt x="1534" y="3307"/>
                </a:lnTo>
                <a:lnTo>
                  <a:pt x="1534" y="3360"/>
                </a:lnTo>
                <a:lnTo>
                  <a:pt x="1530" y="3413"/>
                </a:lnTo>
                <a:lnTo>
                  <a:pt x="1521" y="3464"/>
                </a:lnTo>
                <a:lnTo>
                  <a:pt x="1505" y="3512"/>
                </a:lnTo>
                <a:lnTo>
                  <a:pt x="1484" y="3555"/>
                </a:lnTo>
                <a:lnTo>
                  <a:pt x="1456" y="3595"/>
                </a:lnTo>
                <a:lnTo>
                  <a:pt x="1425" y="3633"/>
                </a:lnTo>
                <a:lnTo>
                  <a:pt x="1390" y="3669"/>
                </a:lnTo>
                <a:lnTo>
                  <a:pt x="1352" y="3703"/>
                </a:lnTo>
                <a:lnTo>
                  <a:pt x="1311" y="3736"/>
                </a:lnTo>
                <a:lnTo>
                  <a:pt x="1270" y="3769"/>
                </a:lnTo>
                <a:lnTo>
                  <a:pt x="1227" y="3800"/>
                </a:lnTo>
                <a:lnTo>
                  <a:pt x="1185" y="3833"/>
                </a:lnTo>
                <a:lnTo>
                  <a:pt x="1145" y="3864"/>
                </a:lnTo>
                <a:lnTo>
                  <a:pt x="1105" y="3898"/>
                </a:lnTo>
                <a:lnTo>
                  <a:pt x="1069" y="3933"/>
                </a:lnTo>
                <a:lnTo>
                  <a:pt x="1036" y="3969"/>
                </a:lnTo>
                <a:lnTo>
                  <a:pt x="1007" y="4008"/>
                </a:lnTo>
                <a:lnTo>
                  <a:pt x="980" y="4054"/>
                </a:lnTo>
                <a:lnTo>
                  <a:pt x="957" y="4103"/>
                </a:lnTo>
                <a:lnTo>
                  <a:pt x="938" y="4155"/>
                </a:lnTo>
                <a:lnTo>
                  <a:pt x="921" y="4209"/>
                </a:lnTo>
                <a:lnTo>
                  <a:pt x="906" y="4264"/>
                </a:lnTo>
                <a:lnTo>
                  <a:pt x="891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32197" y="1073889"/>
            <a:ext cx="6140303" cy="4064627"/>
          </a:xfrm>
        </p:spPr>
        <p:txBody>
          <a:bodyPr anchor="b">
            <a:normAutofit/>
          </a:bodyPr>
          <a:lstStyle>
            <a:lvl1pPr>
              <a:defRPr sz="6300" spc="600" baseline="0">
                <a:solidFill>
                  <a:schemeClr val="tx2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32198" y="5159782"/>
            <a:ext cx="5263116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1500" b="1" i="0" cap="all" spc="300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2427410" y="6375679"/>
            <a:ext cx="1120460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959298" y="6375679"/>
            <a:ext cx="30861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56825" y="6375679"/>
            <a:ext cx="1115675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6" name="Freeform 11"/>
          <p:cNvSpPr/>
          <p:nvPr/>
        </p:nvSpPr>
        <p:spPr bwMode="auto">
          <a:xfrm>
            <a:off x="655786" y="0"/>
            <a:ext cx="1234679" cy="6858000"/>
          </a:xfrm>
          <a:custGeom>
            <a:avLst/>
            <a:gdLst/>
            <a:ahLst/>
            <a:cxnLst/>
            <a:rect l="0" t="0" r="r" b="b"/>
            <a:pathLst>
              <a:path w="1037" h="4320">
                <a:moveTo>
                  <a:pt x="0" y="0"/>
                </a:moveTo>
                <a:lnTo>
                  <a:pt x="171" y="0"/>
                </a:lnTo>
                <a:lnTo>
                  <a:pt x="188" y="55"/>
                </a:lnTo>
                <a:lnTo>
                  <a:pt x="204" y="110"/>
                </a:lnTo>
                <a:lnTo>
                  <a:pt x="220" y="166"/>
                </a:lnTo>
                <a:lnTo>
                  <a:pt x="234" y="223"/>
                </a:lnTo>
                <a:lnTo>
                  <a:pt x="251" y="278"/>
                </a:lnTo>
                <a:lnTo>
                  <a:pt x="269" y="331"/>
                </a:lnTo>
                <a:lnTo>
                  <a:pt x="292" y="381"/>
                </a:lnTo>
                <a:lnTo>
                  <a:pt x="319" y="427"/>
                </a:lnTo>
                <a:lnTo>
                  <a:pt x="349" y="466"/>
                </a:lnTo>
                <a:lnTo>
                  <a:pt x="382" y="503"/>
                </a:lnTo>
                <a:lnTo>
                  <a:pt x="420" y="537"/>
                </a:lnTo>
                <a:lnTo>
                  <a:pt x="460" y="571"/>
                </a:lnTo>
                <a:lnTo>
                  <a:pt x="502" y="603"/>
                </a:lnTo>
                <a:lnTo>
                  <a:pt x="544" y="635"/>
                </a:lnTo>
                <a:lnTo>
                  <a:pt x="587" y="668"/>
                </a:lnTo>
                <a:lnTo>
                  <a:pt x="628" y="700"/>
                </a:lnTo>
                <a:lnTo>
                  <a:pt x="667" y="734"/>
                </a:lnTo>
                <a:lnTo>
                  <a:pt x="703" y="771"/>
                </a:lnTo>
                <a:lnTo>
                  <a:pt x="736" y="808"/>
                </a:lnTo>
                <a:lnTo>
                  <a:pt x="763" y="848"/>
                </a:lnTo>
                <a:lnTo>
                  <a:pt x="786" y="893"/>
                </a:lnTo>
                <a:lnTo>
                  <a:pt x="800" y="937"/>
                </a:lnTo>
                <a:lnTo>
                  <a:pt x="809" y="986"/>
                </a:lnTo>
                <a:lnTo>
                  <a:pt x="813" y="1034"/>
                </a:lnTo>
                <a:lnTo>
                  <a:pt x="812" y="1085"/>
                </a:lnTo>
                <a:lnTo>
                  <a:pt x="808" y="1136"/>
                </a:lnTo>
                <a:lnTo>
                  <a:pt x="803" y="1189"/>
                </a:lnTo>
                <a:lnTo>
                  <a:pt x="796" y="1242"/>
                </a:lnTo>
                <a:lnTo>
                  <a:pt x="788" y="1295"/>
                </a:lnTo>
                <a:lnTo>
                  <a:pt x="782" y="1348"/>
                </a:lnTo>
                <a:lnTo>
                  <a:pt x="778" y="1401"/>
                </a:lnTo>
                <a:lnTo>
                  <a:pt x="775" y="1452"/>
                </a:lnTo>
                <a:lnTo>
                  <a:pt x="778" y="1502"/>
                </a:lnTo>
                <a:lnTo>
                  <a:pt x="784" y="1551"/>
                </a:lnTo>
                <a:lnTo>
                  <a:pt x="797" y="1602"/>
                </a:lnTo>
                <a:lnTo>
                  <a:pt x="817" y="1652"/>
                </a:lnTo>
                <a:lnTo>
                  <a:pt x="841" y="1702"/>
                </a:lnTo>
                <a:lnTo>
                  <a:pt x="868" y="1752"/>
                </a:lnTo>
                <a:lnTo>
                  <a:pt x="896" y="1801"/>
                </a:lnTo>
                <a:lnTo>
                  <a:pt x="926" y="1851"/>
                </a:lnTo>
                <a:lnTo>
                  <a:pt x="953" y="1901"/>
                </a:lnTo>
                <a:lnTo>
                  <a:pt x="980" y="1952"/>
                </a:lnTo>
                <a:lnTo>
                  <a:pt x="1003" y="2003"/>
                </a:lnTo>
                <a:lnTo>
                  <a:pt x="1021" y="2054"/>
                </a:lnTo>
                <a:lnTo>
                  <a:pt x="1031" y="2106"/>
                </a:lnTo>
                <a:lnTo>
                  <a:pt x="1037" y="2160"/>
                </a:lnTo>
                <a:lnTo>
                  <a:pt x="1031" y="2214"/>
                </a:lnTo>
                <a:lnTo>
                  <a:pt x="1021" y="2266"/>
                </a:lnTo>
                <a:lnTo>
                  <a:pt x="1003" y="2317"/>
                </a:lnTo>
                <a:lnTo>
                  <a:pt x="980" y="2368"/>
                </a:lnTo>
                <a:lnTo>
                  <a:pt x="953" y="2419"/>
                </a:lnTo>
                <a:lnTo>
                  <a:pt x="926" y="2469"/>
                </a:lnTo>
                <a:lnTo>
                  <a:pt x="896" y="2519"/>
                </a:lnTo>
                <a:lnTo>
                  <a:pt x="868" y="2568"/>
                </a:lnTo>
                <a:lnTo>
                  <a:pt x="841" y="2618"/>
                </a:lnTo>
                <a:lnTo>
                  <a:pt x="817" y="2668"/>
                </a:lnTo>
                <a:lnTo>
                  <a:pt x="797" y="2718"/>
                </a:lnTo>
                <a:lnTo>
                  <a:pt x="784" y="2769"/>
                </a:lnTo>
                <a:lnTo>
                  <a:pt x="778" y="2818"/>
                </a:lnTo>
                <a:lnTo>
                  <a:pt x="775" y="2868"/>
                </a:lnTo>
                <a:lnTo>
                  <a:pt x="778" y="2919"/>
                </a:lnTo>
                <a:lnTo>
                  <a:pt x="782" y="2972"/>
                </a:lnTo>
                <a:lnTo>
                  <a:pt x="788" y="3025"/>
                </a:lnTo>
                <a:lnTo>
                  <a:pt x="796" y="3078"/>
                </a:lnTo>
                <a:lnTo>
                  <a:pt x="803" y="3131"/>
                </a:lnTo>
                <a:lnTo>
                  <a:pt x="808" y="3184"/>
                </a:lnTo>
                <a:lnTo>
                  <a:pt x="812" y="3235"/>
                </a:lnTo>
                <a:lnTo>
                  <a:pt x="813" y="3286"/>
                </a:lnTo>
                <a:lnTo>
                  <a:pt x="809" y="3334"/>
                </a:lnTo>
                <a:lnTo>
                  <a:pt x="800" y="3383"/>
                </a:lnTo>
                <a:lnTo>
                  <a:pt x="786" y="3427"/>
                </a:lnTo>
                <a:lnTo>
                  <a:pt x="763" y="3472"/>
                </a:lnTo>
                <a:lnTo>
                  <a:pt x="736" y="3512"/>
                </a:lnTo>
                <a:lnTo>
                  <a:pt x="703" y="3549"/>
                </a:lnTo>
                <a:lnTo>
                  <a:pt x="667" y="3586"/>
                </a:lnTo>
                <a:lnTo>
                  <a:pt x="628" y="3620"/>
                </a:lnTo>
                <a:lnTo>
                  <a:pt x="587" y="3652"/>
                </a:lnTo>
                <a:lnTo>
                  <a:pt x="544" y="3685"/>
                </a:lnTo>
                <a:lnTo>
                  <a:pt x="502" y="3717"/>
                </a:lnTo>
                <a:lnTo>
                  <a:pt x="460" y="3749"/>
                </a:lnTo>
                <a:lnTo>
                  <a:pt x="420" y="3783"/>
                </a:lnTo>
                <a:lnTo>
                  <a:pt x="382" y="3817"/>
                </a:lnTo>
                <a:lnTo>
                  <a:pt x="349" y="3854"/>
                </a:lnTo>
                <a:lnTo>
                  <a:pt x="319" y="3893"/>
                </a:lnTo>
                <a:lnTo>
                  <a:pt x="292" y="3939"/>
                </a:lnTo>
                <a:lnTo>
                  <a:pt x="269" y="3989"/>
                </a:lnTo>
                <a:lnTo>
                  <a:pt x="251" y="4042"/>
                </a:lnTo>
                <a:lnTo>
                  <a:pt x="234" y="4097"/>
                </a:lnTo>
                <a:lnTo>
                  <a:pt x="220" y="4154"/>
                </a:lnTo>
                <a:lnTo>
                  <a:pt x="204" y="4210"/>
                </a:lnTo>
                <a:lnTo>
                  <a:pt x="188" y="4265"/>
                </a:lnTo>
                <a:lnTo>
                  <a:pt x="171" y="4320"/>
                </a:lnTo>
                <a:lnTo>
                  <a:pt x="0" y="4320"/>
                </a:lnTo>
                <a:lnTo>
                  <a:pt x="17" y="4278"/>
                </a:lnTo>
                <a:lnTo>
                  <a:pt x="33" y="4232"/>
                </a:lnTo>
                <a:lnTo>
                  <a:pt x="46" y="4183"/>
                </a:lnTo>
                <a:lnTo>
                  <a:pt x="60" y="4131"/>
                </a:lnTo>
                <a:lnTo>
                  <a:pt x="75" y="4075"/>
                </a:lnTo>
                <a:lnTo>
                  <a:pt x="90" y="4019"/>
                </a:lnTo>
                <a:lnTo>
                  <a:pt x="109" y="3964"/>
                </a:lnTo>
                <a:lnTo>
                  <a:pt x="129" y="3909"/>
                </a:lnTo>
                <a:lnTo>
                  <a:pt x="156" y="3855"/>
                </a:lnTo>
                <a:lnTo>
                  <a:pt x="186" y="3804"/>
                </a:lnTo>
                <a:lnTo>
                  <a:pt x="222" y="3756"/>
                </a:lnTo>
                <a:lnTo>
                  <a:pt x="261" y="3713"/>
                </a:lnTo>
                <a:lnTo>
                  <a:pt x="303" y="3672"/>
                </a:lnTo>
                <a:lnTo>
                  <a:pt x="348" y="3634"/>
                </a:lnTo>
                <a:lnTo>
                  <a:pt x="392" y="3599"/>
                </a:lnTo>
                <a:lnTo>
                  <a:pt x="438" y="3565"/>
                </a:lnTo>
                <a:lnTo>
                  <a:pt x="482" y="3531"/>
                </a:lnTo>
                <a:lnTo>
                  <a:pt x="523" y="3499"/>
                </a:lnTo>
                <a:lnTo>
                  <a:pt x="561" y="3466"/>
                </a:lnTo>
                <a:lnTo>
                  <a:pt x="594" y="3434"/>
                </a:lnTo>
                <a:lnTo>
                  <a:pt x="620" y="3400"/>
                </a:lnTo>
                <a:lnTo>
                  <a:pt x="638" y="3367"/>
                </a:lnTo>
                <a:lnTo>
                  <a:pt x="647" y="3336"/>
                </a:lnTo>
                <a:lnTo>
                  <a:pt x="652" y="3302"/>
                </a:lnTo>
                <a:lnTo>
                  <a:pt x="654" y="3265"/>
                </a:lnTo>
                <a:lnTo>
                  <a:pt x="651" y="3224"/>
                </a:lnTo>
                <a:lnTo>
                  <a:pt x="647" y="3181"/>
                </a:lnTo>
                <a:lnTo>
                  <a:pt x="642" y="3137"/>
                </a:lnTo>
                <a:lnTo>
                  <a:pt x="637" y="3091"/>
                </a:lnTo>
                <a:lnTo>
                  <a:pt x="626" y="3021"/>
                </a:lnTo>
                <a:lnTo>
                  <a:pt x="620" y="2952"/>
                </a:lnTo>
                <a:lnTo>
                  <a:pt x="616" y="2881"/>
                </a:lnTo>
                <a:lnTo>
                  <a:pt x="618" y="2809"/>
                </a:lnTo>
                <a:lnTo>
                  <a:pt x="628" y="2737"/>
                </a:lnTo>
                <a:lnTo>
                  <a:pt x="642" y="2681"/>
                </a:lnTo>
                <a:lnTo>
                  <a:pt x="661" y="2626"/>
                </a:lnTo>
                <a:lnTo>
                  <a:pt x="685" y="2574"/>
                </a:lnTo>
                <a:lnTo>
                  <a:pt x="711" y="2521"/>
                </a:lnTo>
                <a:lnTo>
                  <a:pt x="739" y="2472"/>
                </a:lnTo>
                <a:lnTo>
                  <a:pt x="767" y="2423"/>
                </a:lnTo>
                <a:lnTo>
                  <a:pt x="791" y="2381"/>
                </a:lnTo>
                <a:lnTo>
                  <a:pt x="813" y="2342"/>
                </a:lnTo>
                <a:lnTo>
                  <a:pt x="834" y="2303"/>
                </a:lnTo>
                <a:lnTo>
                  <a:pt x="851" y="2265"/>
                </a:lnTo>
                <a:lnTo>
                  <a:pt x="864" y="2228"/>
                </a:lnTo>
                <a:lnTo>
                  <a:pt x="873" y="2194"/>
                </a:lnTo>
                <a:lnTo>
                  <a:pt x="876" y="2160"/>
                </a:lnTo>
                <a:lnTo>
                  <a:pt x="873" y="2126"/>
                </a:lnTo>
                <a:lnTo>
                  <a:pt x="864" y="2092"/>
                </a:lnTo>
                <a:lnTo>
                  <a:pt x="851" y="2055"/>
                </a:lnTo>
                <a:lnTo>
                  <a:pt x="834" y="2017"/>
                </a:lnTo>
                <a:lnTo>
                  <a:pt x="813" y="1978"/>
                </a:lnTo>
                <a:lnTo>
                  <a:pt x="791" y="1939"/>
                </a:lnTo>
                <a:lnTo>
                  <a:pt x="767" y="1897"/>
                </a:lnTo>
                <a:lnTo>
                  <a:pt x="739" y="1848"/>
                </a:lnTo>
                <a:lnTo>
                  <a:pt x="711" y="1799"/>
                </a:lnTo>
                <a:lnTo>
                  <a:pt x="685" y="1746"/>
                </a:lnTo>
                <a:lnTo>
                  <a:pt x="661" y="1694"/>
                </a:lnTo>
                <a:lnTo>
                  <a:pt x="642" y="1639"/>
                </a:lnTo>
                <a:lnTo>
                  <a:pt x="628" y="1583"/>
                </a:lnTo>
                <a:lnTo>
                  <a:pt x="618" y="1511"/>
                </a:lnTo>
                <a:lnTo>
                  <a:pt x="616" y="1439"/>
                </a:lnTo>
                <a:lnTo>
                  <a:pt x="620" y="1368"/>
                </a:lnTo>
                <a:lnTo>
                  <a:pt x="626" y="1299"/>
                </a:lnTo>
                <a:lnTo>
                  <a:pt x="637" y="1229"/>
                </a:lnTo>
                <a:lnTo>
                  <a:pt x="642" y="1183"/>
                </a:lnTo>
                <a:lnTo>
                  <a:pt x="647" y="1139"/>
                </a:lnTo>
                <a:lnTo>
                  <a:pt x="651" y="1096"/>
                </a:lnTo>
                <a:lnTo>
                  <a:pt x="654" y="1055"/>
                </a:lnTo>
                <a:lnTo>
                  <a:pt x="652" y="1018"/>
                </a:lnTo>
                <a:lnTo>
                  <a:pt x="647" y="984"/>
                </a:lnTo>
                <a:lnTo>
                  <a:pt x="638" y="953"/>
                </a:lnTo>
                <a:lnTo>
                  <a:pt x="620" y="920"/>
                </a:lnTo>
                <a:lnTo>
                  <a:pt x="594" y="886"/>
                </a:lnTo>
                <a:lnTo>
                  <a:pt x="561" y="854"/>
                </a:lnTo>
                <a:lnTo>
                  <a:pt x="523" y="822"/>
                </a:lnTo>
                <a:lnTo>
                  <a:pt x="482" y="789"/>
                </a:lnTo>
                <a:lnTo>
                  <a:pt x="438" y="755"/>
                </a:lnTo>
                <a:lnTo>
                  <a:pt x="392" y="721"/>
                </a:lnTo>
                <a:lnTo>
                  <a:pt x="348" y="686"/>
                </a:lnTo>
                <a:lnTo>
                  <a:pt x="303" y="648"/>
                </a:lnTo>
                <a:lnTo>
                  <a:pt x="261" y="607"/>
                </a:lnTo>
                <a:lnTo>
                  <a:pt x="222" y="564"/>
                </a:lnTo>
                <a:lnTo>
                  <a:pt x="186" y="516"/>
                </a:lnTo>
                <a:lnTo>
                  <a:pt x="156" y="465"/>
                </a:lnTo>
                <a:lnTo>
                  <a:pt x="129" y="411"/>
                </a:lnTo>
                <a:lnTo>
                  <a:pt x="109" y="356"/>
                </a:lnTo>
                <a:lnTo>
                  <a:pt x="90" y="301"/>
                </a:lnTo>
                <a:lnTo>
                  <a:pt x="75" y="245"/>
                </a:lnTo>
                <a:lnTo>
                  <a:pt x="60" y="189"/>
                </a:lnTo>
                <a:lnTo>
                  <a:pt x="46" y="137"/>
                </a:lnTo>
                <a:lnTo>
                  <a:pt x="33" y="88"/>
                </a:lnTo>
                <a:lnTo>
                  <a:pt x="17" y="42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accent1"/>
          </a:solidFill>
          <a:ln w="0">
            <a:noFill/>
            <a:prstDash val="solid"/>
            <a:round/>
            <a:headEnd/>
            <a:tailEnd/>
          </a:ln>
        </p:spPr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110979" cy="6858000"/>
            <a:chOff x="0" y="0"/>
            <a:chExt cx="2110979" cy="6858000"/>
          </a:xfrm>
        </p:grpSpPr>
        <p:sp>
          <p:nvSpPr>
            <p:cNvPr id="9" name="Freeform 8" title="left scallop shape"/>
            <p:cNvSpPr/>
            <p:nvPr/>
          </p:nvSpPr>
          <p:spPr bwMode="auto">
            <a:xfrm>
              <a:off x="0" y="0"/>
              <a:ext cx="2110979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0" name="Freeform 11" title="left scallop inline"/>
            <p:cNvSpPr/>
            <p:nvPr/>
          </p:nvSpPr>
          <p:spPr bwMode="auto">
            <a:xfrm>
              <a:off x="655786" y="0"/>
              <a:ext cx="1234679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  <p:extLst>
      <p:ext uri="{BB962C8B-B14F-4D97-AF65-F5344CB8AC3E}">
        <p14:creationId xmlns:p14="http://schemas.microsoft.com/office/powerpoint/2010/main" val="1722954696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42975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85846" y="2286000"/>
            <a:ext cx="3593592" cy="3619500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9061838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42975" y="381001"/>
            <a:ext cx="7629525" cy="1493517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41832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41832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75398" y="2199634"/>
            <a:ext cx="361188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800" b="1" cap="all" spc="150" baseline="0">
                <a:solidFill>
                  <a:schemeClr val="tx2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75398" y="2909102"/>
            <a:ext cx="3611880" cy="299639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1161224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9053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2647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4" y="457200"/>
            <a:ext cx="2319086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cap="all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3788" y="920377"/>
            <a:ext cx="4618814" cy="4985124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4" y="1741336"/>
            <a:ext cx="2319086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3789" y="6375679"/>
            <a:ext cx="925016" cy="34846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68261" y="6375679"/>
            <a:ext cx="924342" cy="34579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Rectangle 10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426752809"/>
      </p:ext>
    </p:extLst>
  </p:cSld>
  <p:clrMapOvr>
    <a:masterClrMapping/>
  </p:clrMapOvr>
  <p:extLst mod="1">
    <p:ext uri="{DCECCB84-F9BA-43D5-87BE-67443E8EF086}">
      <p15:sldGuideLst xmlns:p15="http://schemas.microsoft.com/office/powerpoint/2012/main" xmlns="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2598" y="1"/>
            <a:ext cx="5516689" cy="6857999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5542359" y="0"/>
            <a:ext cx="3601641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53413" y="457200"/>
            <a:ext cx="2319088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800" b="1" i="0" spc="225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53413" y="1741336"/>
            <a:ext cx="2319088" cy="4164164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1200"/>
              </a:spcBef>
              <a:buNone/>
              <a:defRPr sz="1400" baseline="0">
                <a:solidFill>
                  <a:schemeClr val="bg2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4463" y="6375679"/>
            <a:ext cx="924342" cy="348462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77716" y="6375679"/>
            <a:ext cx="2611634" cy="345796"/>
          </a:xfrm>
        </p:spPr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256153" y="6375679"/>
            <a:ext cx="947460" cy="345796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768192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38758" y="382385"/>
            <a:ext cx="763374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38758" y="2286002"/>
            <a:ext cx="763374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8758" y="6375679"/>
            <a:ext cx="174729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12.10.2021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75679"/>
            <a:ext cx="30861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1" y="6375679"/>
            <a:ext cx="211454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Rectangle 11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 title="right edge border"/>
          <p:cNvSpPr/>
          <p:nvPr/>
        </p:nvSpPr>
        <p:spPr>
          <a:xfrm>
            <a:off x="8931402" y="0"/>
            <a:ext cx="21259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Freeform 5"/>
          <p:cNvSpPr/>
          <p:nvPr/>
        </p:nvSpPr>
        <p:spPr bwMode="auto">
          <a:xfrm>
            <a:off x="1" y="0"/>
            <a:ext cx="679090" cy="6858000"/>
          </a:xfrm>
          <a:custGeom>
            <a:avLst/>
            <a:gdLst/>
            <a:ahLst/>
            <a:cxnLst/>
            <a:rect l="0" t="0" r="r" b="b"/>
            <a:pathLst>
              <a:path w="211" h="2160">
                <a:moveTo>
                  <a:pt x="155" y="1728"/>
                </a:moveTo>
                <a:cubicBezTo>
                  <a:pt x="155" y="1620"/>
                  <a:pt x="211" y="1620"/>
                  <a:pt x="211" y="1512"/>
                </a:cubicBezTo>
                <a:cubicBezTo>
                  <a:pt x="211" y="1404"/>
                  <a:pt x="155" y="1404"/>
                  <a:pt x="155" y="1296"/>
                </a:cubicBezTo>
                <a:cubicBezTo>
                  <a:pt x="155" y="1188"/>
                  <a:pt x="211" y="1188"/>
                  <a:pt x="211" y="1080"/>
                </a:cubicBezTo>
                <a:cubicBezTo>
                  <a:pt x="211" y="972"/>
                  <a:pt x="155" y="972"/>
                  <a:pt x="155" y="864"/>
                </a:cubicBezTo>
                <a:cubicBezTo>
                  <a:pt x="155" y="756"/>
                  <a:pt x="211" y="756"/>
                  <a:pt x="211" y="648"/>
                </a:cubicBezTo>
                <a:cubicBezTo>
                  <a:pt x="211" y="540"/>
                  <a:pt x="155" y="540"/>
                  <a:pt x="155" y="432"/>
                </a:cubicBezTo>
                <a:cubicBezTo>
                  <a:pt x="155" y="324"/>
                  <a:pt x="211" y="324"/>
                  <a:pt x="211" y="216"/>
                </a:cubicBezTo>
                <a:cubicBezTo>
                  <a:pt x="211" y="108"/>
                  <a:pt x="155" y="108"/>
                  <a:pt x="155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2160"/>
                  <a:pt x="0" y="2160"/>
                  <a:pt x="0" y="2160"/>
                </a:cubicBezTo>
                <a:cubicBezTo>
                  <a:pt x="155" y="2160"/>
                  <a:pt x="155" y="2160"/>
                  <a:pt x="155" y="2160"/>
                </a:cubicBezTo>
                <a:cubicBezTo>
                  <a:pt x="155" y="2052"/>
                  <a:pt x="211" y="2052"/>
                  <a:pt x="211" y="1944"/>
                </a:cubicBezTo>
                <a:cubicBezTo>
                  <a:pt x="211" y="1836"/>
                  <a:pt x="155" y="1836"/>
                  <a:pt x="155" y="1728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</p:sp>
    </p:spTree>
    <p:extLst>
      <p:ext uri="{BB962C8B-B14F-4D97-AF65-F5344CB8AC3E}">
        <p14:creationId xmlns:p14="http://schemas.microsoft.com/office/powerpoint/2010/main" val="1343814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76" r:id="rId1"/>
    <p:sldLayoutId id="2147484077" r:id="rId2"/>
    <p:sldLayoutId id="2147484078" r:id="rId3"/>
    <p:sldLayoutId id="2147484079" r:id="rId4"/>
    <p:sldLayoutId id="2147484080" r:id="rId5"/>
    <p:sldLayoutId id="2147484081" r:id="rId6"/>
    <p:sldLayoutId id="2147484082" r:id="rId7"/>
    <p:sldLayoutId id="2147484083" r:id="rId8"/>
    <p:sldLayoutId id="2147484084" r:id="rId9"/>
    <p:sldLayoutId id="2147484085" r:id="rId10"/>
    <p:sldLayoutId id="2147484086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5100" kern="1200" cap="all" spc="15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6858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 xmlns="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0" pos="594">
          <p15:clr>
            <a:srgbClr val="F26B43"/>
          </p15:clr>
        </p15:guide>
        <p15:guide id="3" pos="5400">
          <p15:clr>
            <a:srgbClr val="F26B43"/>
          </p15:clr>
        </p15:guide>
        <p15:guide id="4" orient="horz" pos="4008">
          <p15:clr>
            <a:srgbClr val="F26B43"/>
          </p15:clr>
        </p15:guide>
        <p15:guide id="5" orient="horz" pos="1440">
          <p15:clr>
            <a:srgbClr val="F26B43"/>
          </p15:clr>
        </p15:guide>
        <p15:guide id="6" orient="horz" pos="3720">
          <p15:clr>
            <a:srgbClr val="F26B43"/>
          </p15:clr>
        </p15:guide>
        <p15:guide id="7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39552" y="1848077"/>
            <a:ext cx="8928992" cy="2868168"/>
          </a:xfrm>
        </p:spPr>
        <p:txBody>
          <a:bodyPr>
            <a:normAutofit/>
          </a:bodyPr>
          <a:lstStyle/>
          <a:p>
            <a:r>
              <a:rPr lang="uk-UA" sz="4000" dirty="0"/>
              <a:t>Презентація курсу </a:t>
            </a:r>
            <a:r>
              <a:rPr lang="uk-UA" sz="4000" dirty="0" smtClean="0"/>
              <a:t>“</a:t>
            </a:r>
            <a:r>
              <a:rPr lang="ru-RU" sz="4000" b="1" dirty="0"/>
              <a:t>КРЕАТИВНА ЕКОНОМІКА ТА ПРОСТОРОВІ ФОРМИ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ru-RU" sz="4000" b="1" dirty="0"/>
              <a:t>ОРГАНІЗАЦІЇ БІЗНЕСУ</a:t>
            </a:r>
            <a:r>
              <a:rPr lang="ru-RU" sz="4000" dirty="0"/>
              <a:t/>
            </a:r>
            <a:br>
              <a:rPr lang="ru-RU" sz="4000" dirty="0"/>
            </a:br>
            <a:r>
              <a:rPr lang="uk-UA" sz="4000" dirty="0" smtClean="0"/>
              <a:t>”</a:t>
            </a:r>
            <a:endParaRPr lang="ru-RU" sz="4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-52052" y="5190388"/>
            <a:ext cx="5114778" cy="1101248"/>
          </a:xfrm>
        </p:spPr>
        <p:txBody>
          <a:bodyPr>
            <a:noAutofit/>
          </a:bodyPr>
          <a:lstStyle/>
          <a:p>
            <a:r>
              <a:rPr lang="uk-UA" sz="2400" dirty="0"/>
              <a:t>Викладач: </a:t>
            </a:r>
          </a:p>
          <a:p>
            <a:r>
              <a:rPr lang="uk-UA" sz="2400" dirty="0" err="1"/>
              <a:t>к.е.н</a:t>
            </a:r>
            <a:r>
              <a:rPr lang="uk-UA" sz="2400" dirty="0"/>
              <a:t>., доцент</a:t>
            </a:r>
          </a:p>
          <a:p>
            <a:r>
              <a:rPr lang="uk-UA" sz="2400" dirty="0"/>
              <a:t> </a:t>
            </a:r>
            <a:r>
              <a:rPr lang="uk-UA" sz="2400" dirty="0" err="1"/>
              <a:t>Венгерська</a:t>
            </a:r>
            <a:r>
              <a:rPr lang="uk-UA" sz="2400" dirty="0"/>
              <a:t> Н.С.</a:t>
            </a:r>
            <a:endParaRPr lang="ru-RU" sz="2400" dirty="0"/>
          </a:p>
        </p:txBody>
      </p:sp>
      <p:pic>
        <p:nvPicPr>
          <p:cNvPr id="1026" name="Picture 2" descr="Affordable Translation Services Doha - Helpline Translation">
            <a:extLst>
              <a:ext uri="{FF2B5EF4-FFF2-40B4-BE49-F238E27FC236}">
                <a16:creationId xmlns:a16="http://schemas.microsoft.com/office/drawing/2014/main" xmlns="" id="{CDF96081-2EC4-4173-A826-1F6EDD0EB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6378" y="37749"/>
            <a:ext cx="3863574" cy="193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7 Steps Bridging Behavioral Meaning in Intercultural Communications">
            <a:extLst>
              <a:ext uri="{FF2B5EF4-FFF2-40B4-BE49-F238E27FC236}">
                <a16:creationId xmlns:a16="http://schemas.microsoft.com/office/drawing/2014/main" xmlns="" id="{30450779-6B33-4BF6-AEA1-5D6BD49CEFD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57039" y="4416900"/>
            <a:ext cx="4380661" cy="23488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42910" y="2500306"/>
            <a:ext cx="7239000" cy="1143000"/>
          </a:xfrm>
        </p:spPr>
        <p:txBody>
          <a:bodyPr/>
          <a:lstStyle/>
          <a:p>
            <a:pPr algn="ctr"/>
            <a:r>
              <a:rPr lang="uk-UA" dirty="0"/>
              <a:t>Дякую за увагу!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4" name="Picture 2" descr="Affordable Translation Services Doha - Helpline Translation">
            <a:extLst>
              <a:ext uri="{FF2B5EF4-FFF2-40B4-BE49-F238E27FC236}">
                <a16:creationId xmlns:a16="http://schemas.microsoft.com/office/drawing/2014/main" xmlns="" id="{CDF96081-2EC4-4173-A826-1F6EDD0EB4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9792" y="3429000"/>
            <a:ext cx="3863574" cy="193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1670" y="428604"/>
            <a:ext cx="6143668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Яка мета вивчення курсу?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8003232" cy="3979824"/>
          </a:xfrm>
        </p:spPr>
        <p:txBody>
          <a:bodyPr>
            <a:normAutofit/>
          </a:bodyPr>
          <a:lstStyle/>
          <a:p>
            <a:r>
              <a:rPr lang="uk-UA" b="1" dirty="0"/>
              <a:t>Мета вивчення</a:t>
            </a:r>
            <a:r>
              <a:rPr lang="uk-UA" dirty="0"/>
              <a:t> навчальної дисципліни </a:t>
            </a:r>
            <a:r>
              <a:rPr lang="uk-UA" dirty="0" smtClean="0"/>
              <a:t>є </a:t>
            </a:r>
            <a:r>
              <a:rPr lang="uk-UA" dirty="0"/>
              <a:t>викладання навчальної дисципліни є забезпечення аспірантів необхідним теоретичними знаннями та методичним  інструментарієм щодо: формування та розвитку креативної економіки; основ просторової організації бізнесу в регіональній економіці; місця креативних індустрій в розвитку просторових регіональних систем;  специфіки функціонування кластерів, мереж, </a:t>
            </a:r>
            <a:r>
              <a:rPr lang="uk-UA" dirty="0" err="1"/>
              <a:t>хабів</a:t>
            </a:r>
            <a:r>
              <a:rPr lang="uk-UA" dirty="0"/>
              <a:t>; особливостей реалізації інноваційної, креативної діяльності та суміжних галузей в Європейському союзі та Україні; формування ідей  </a:t>
            </a:r>
            <a:r>
              <a:rPr lang="uk-UA" dirty="0" err="1"/>
              <a:t>проєктних</a:t>
            </a:r>
            <a:r>
              <a:rPr lang="uk-UA" dirty="0"/>
              <a:t> заявок на освітні/наукові/інноваційні </a:t>
            </a:r>
            <a:r>
              <a:rPr lang="uk-UA" dirty="0" err="1"/>
              <a:t>проєкти</a:t>
            </a:r>
            <a:r>
              <a:rPr lang="uk-UA" dirty="0"/>
              <a:t> національних та міжнародних програм в сфері креативної діяльності та суміжних галузей.</a:t>
            </a:r>
            <a:endParaRPr lang="ru-RU" dirty="0"/>
          </a:p>
          <a:p>
            <a:endParaRPr lang="ru-RU" dirty="0"/>
          </a:p>
        </p:txBody>
      </p:sp>
      <p:pic>
        <p:nvPicPr>
          <p:cNvPr id="4" name="Рисунок 3"/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0"/>
            <a:ext cx="2100258" cy="2028796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320040"/>
            <a:ext cx="5910282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Що ми будемо вивчати?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9416"/>
            <a:ext cx="8363272" cy="4534228"/>
          </a:xfrm>
        </p:spPr>
        <p:txBody>
          <a:bodyPr>
            <a:noAutofit/>
          </a:bodyPr>
          <a:lstStyle/>
          <a:p>
            <a:r>
              <a:rPr lang="ru-RU" sz="1400" b="1" dirty="0" err="1"/>
              <a:t>Змістовний</a:t>
            </a:r>
            <a:r>
              <a:rPr lang="ru-RU" sz="1400" b="1" dirty="0"/>
              <a:t> модуль 1 Теоретико-</a:t>
            </a:r>
            <a:r>
              <a:rPr lang="ru-RU" sz="1400" b="1" dirty="0" err="1"/>
              <a:t>концептуальні</a:t>
            </a:r>
            <a:r>
              <a:rPr lang="ru-RU" sz="1400" b="1" dirty="0"/>
              <a:t> засади </a:t>
            </a:r>
            <a:r>
              <a:rPr lang="ru-RU" sz="1400" b="1" dirty="0" err="1"/>
              <a:t>просторової</a:t>
            </a:r>
            <a:r>
              <a:rPr lang="ru-RU" sz="1400" b="1" dirty="0"/>
              <a:t> </a:t>
            </a:r>
            <a:r>
              <a:rPr lang="ru-RU" sz="1400" b="1" dirty="0" err="1"/>
              <a:t>організації</a:t>
            </a:r>
            <a:r>
              <a:rPr lang="ru-RU" sz="1400" b="1" dirty="0"/>
              <a:t> </a:t>
            </a:r>
            <a:r>
              <a:rPr lang="ru-RU" sz="1400" b="1" dirty="0" err="1"/>
              <a:t>ділової</a:t>
            </a:r>
            <a:r>
              <a:rPr lang="ru-RU" sz="1400" b="1" dirty="0"/>
              <a:t> </a:t>
            </a:r>
            <a:r>
              <a:rPr lang="ru-RU" sz="1400" b="1" dirty="0" err="1"/>
              <a:t>активності</a:t>
            </a:r>
            <a:endParaRPr lang="ru-RU" sz="1400" b="1" dirty="0"/>
          </a:p>
          <a:p>
            <a:r>
              <a:rPr lang="ru-RU" sz="1400" dirty="0"/>
              <a:t>Тема 1. </a:t>
            </a:r>
            <a:r>
              <a:rPr lang="ru-RU" sz="1400" dirty="0" err="1"/>
              <a:t>Теоретичні</a:t>
            </a:r>
            <a:r>
              <a:rPr lang="ru-RU" sz="1400" dirty="0"/>
              <a:t>  та </a:t>
            </a:r>
            <a:r>
              <a:rPr lang="ru-RU" sz="1400" dirty="0" err="1"/>
              <a:t>методологічні</a:t>
            </a:r>
            <a:r>
              <a:rPr lang="ru-RU" sz="1400" dirty="0"/>
              <a:t> засади </a:t>
            </a:r>
            <a:r>
              <a:rPr lang="ru-RU" sz="1400" dirty="0" err="1"/>
              <a:t>просторової</a:t>
            </a:r>
            <a:r>
              <a:rPr lang="ru-RU" sz="1400" dirty="0"/>
              <a:t> </a:t>
            </a:r>
            <a:r>
              <a:rPr lang="ru-RU" sz="1400" dirty="0" err="1"/>
              <a:t>організації</a:t>
            </a:r>
            <a:r>
              <a:rPr lang="ru-RU" sz="1400" dirty="0"/>
              <a:t> </a:t>
            </a:r>
            <a:r>
              <a:rPr lang="ru-RU" sz="1400" dirty="0" err="1"/>
              <a:t>бізнесу</a:t>
            </a:r>
            <a:r>
              <a:rPr lang="ru-RU" sz="1400" dirty="0"/>
              <a:t>.</a:t>
            </a:r>
          </a:p>
          <a:p>
            <a:r>
              <a:rPr lang="ru-RU" sz="1400" dirty="0"/>
              <a:t>Тема 2. </a:t>
            </a:r>
            <a:r>
              <a:rPr lang="ru-RU" sz="1400" dirty="0" err="1"/>
              <a:t>Передумови</a:t>
            </a:r>
            <a:r>
              <a:rPr lang="ru-RU" sz="1400" dirty="0"/>
              <a:t> та </a:t>
            </a:r>
            <a:r>
              <a:rPr lang="ru-RU" sz="1400" dirty="0" err="1"/>
              <a:t>чинники</a:t>
            </a:r>
            <a:r>
              <a:rPr lang="ru-RU" sz="1400" dirty="0"/>
              <a:t> </a:t>
            </a:r>
            <a:r>
              <a:rPr lang="ru-RU" sz="1400" dirty="0" err="1"/>
              <a:t>просторової</a:t>
            </a:r>
            <a:r>
              <a:rPr lang="ru-RU" sz="1400" dirty="0"/>
              <a:t> </a:t>
            </a:r>
            <a:r>
              <a:rPr lang="ru-RU" sz="1400" dirty="0" err="1"/>
              <a:t>локалізації</a:t>
            </a:r>
            <a:r>
              <a:rPr lang="ru-RU" sz="1400" dirty="0"/>
              <a:t> </a:t>
            </a:r>
            <a:r>
              <a:rPr lang="ru-RU" sz="1400" dirty="0" err="1"/>
              <a:t>підприємницької</a:t>
            </a:r>
            <a:r>
              <a:rPr lang="ru-RU" sz="1400" dirty="0"/>
              <a:t> </a:t>
            </a:r>
            <a:r>
              <a:rPr lang="ru-RU" sz="1400" dirty="0" err="1"/>
              <a:t>активності</a:t>
            </a:r>
            <a:endParaRPr lang="ru-RU" sz="1400" dirty="0"/>
          </a:p>
          <a:p>
            <a:endParaRPr lang="ru-RU" sz="1400" dirty="0"/>
          </a:p>
          <a:p>
            <a:r>
              <a:rPr lang="ru-RU" sz="1400" b="1" dirty="0" err="1"/>
              <a:t>Змістовний</a:t>
            </a:r>
            <a:r>
              <a:rPr lang="ru-RU" sz="1400" b="1" dirty="0"/>
              <a:t> модуль 2 Креативна </a:t>
            </a:r>
            <a:r>
              <a:rPr lang="ru-RU" sz="1400" b="1" dirty="0" err="1"/>
              <a:t>економіка</a:t>
            </a:r>
            <a:r>
              <a:rPr lang="ru-RU" sz="1400" b="1" dirty="0"/>
              <a:t>: </a:t>
            </a:r>
            <a:r>
              <a:rPr lang="ru-RU" sz="1400" b="1" dirty="0" err="1"/>
              <a:t>сутність</a:t>
            </a:r>
            <a:r>
              <a:rPr lang="ru-RU" sz="1400" b="1" dirty="0"/>
              <a:t>, структура та </a:t>
            </a:r>
            <a:r>
              <a:rPr lang="ru-RU" sz="1400" b="1" dirty="0" err="1"/>
              <a:t>форми</a:t>
            </a:r>
            <a:r>
              <a:rPr lang="ru-RU" sz="1400" b="1" dirty="0"/>
              <a:t> </a:t>
            </a:r>
            <a:r>
              <a:rPr lang="ru-RU" sz="1400" b="1" dirty="0" err="1"/>
              <a:t>просторової</a:t>
            </a:r>
            <a:r>
              <a:rPr lang="ru-RU" sz="1400" b="1" dirty="0"/>
              <a:t> </a:t>
            </a:r>
            <a:r>
              <a:rPr lang="ru-RU" sz="1400" b="1" dirty="0" err="1"/>
              <a:t>організації</a:t>
            </a:r>
            <a:r>
              <a:rPr lang="ru-RU" sz="1400" b="1" dirty="0"/>
              <a:t> </a:t>
            </a:r>
            <a:r>
              <a:rPr lang="ru-RU" sz="1400" b="1" dirty="0" err="1"/>
              <a:t>бізнесу</a:t>
            </a:r>
            <a:endParaRPr lang="ru-RU" sz="1400" b="1" dirty="0"/>
          </a:p>
          <a:p>
            <a:r>
              <a:rPr lang="ru-RU" sz="1400" dirty="0"/>
              <a:t>Тема 3. </a:t>
            </a:r>
            <a:r>
              <a:rPr lang="ru-RU" sz="1400" dirty="0" err="1"/>
              <a:t>Теоретичні</a:t>
            </a:r>
            <a:r>
              <a:rPr lang="ru-RU" sz="1400" dirty="0"/>
              <a:t> </a:t>
            </a:r>
            <a:r>
              <a:rPr lang="ru-RU" sz="1400" dirty="0" err="1"/>
              <a:t>основи</a:t>
            </a:r>
            <a:r>
              <a:rPr lang="ru-RU" sz="1400" dirty="0"/>
              <a:t> </a:t>
            </a:r>
            <a:r>
              <a:rPr lang="ru-RU" sz="1400" dirty="0" err="1"/>
              <a:t>креативної</a:t>
            </a:r>
            <a:r>
              <a:rPr lang="ru-RU" sz="1400" dirty="0"/>
              <a:t> </a:t>
            </a:r>
            <a:r>
              <a:rPr lang="ru-RU" sz="1400" dirty="0" err="1"/>
              <a:t>економіки</a:t>
            </a:r>
            <a:r>
              <a:rPr lang="ru-RU" sz="1400" dirty="0"/>
              <a:t> та </a:t>
            </a:r>
            <a:r>
              <a:rPr lang="ru-RU" sz="1400" dirty="0" err="1"/>
              <a:t>місце</a:t>
            </a:r>
            <a:r>
              <a:rPr lang="ru-RU" sz="1400" dirty="0"/>
              <a:t> </a:t>
            </a:r>
            <a:r>
              <a:rPr lang="ru-RU" sz="1400" dirty="0" err="1"/>
              <a:t>креативних</a:t>
            </a:r>
            <a:r>
              <a:rPr lang="ru-RU" sz="1400" dirty="0"/>
              <a:t> </a:t>
            </a:r>
            <a:r>
              <a:rPr lang="ru-RU" sz="1400" dirty="0" err="1"/>
              <a:t>індустрій</a:t>
            </a:r>
            <a:r>
              <a:rPr lang="ru-RU" sz="1400" dirty="0"/>
              <a:t> в </a:t>
            </a:r>
            <a:r>
              <a:rPr lang="ru-RU" sz="1400" dirty="0" err="1"/>
              <a:t>просторовому</a:t>
            </a:r>
            <a:r>
              <a:rPr lang="ru-RU" sz="1400" dirty="0"/>
              <a:t> </a:t>
            </a:r>
            <a:r>
              <a:rPr lang="ru-RU" sz="1400" dirty="0" err="1"/>
              <a:t>розвитку</a:t>
            </a:r>
            <a:endParaRPr lang="ru-RU" sz="1400" dirty="0"/>
          </a:p>
          <a:p>
            <a:r>
              <a:rPr lang="ru-RU" sz="1400" dirty="0"/>
              <a:t>Тема 4. </a:t>
            </a:r>
            <a:r>
              <a:rPr lang="ru-RU" sz="1400" dirty="0" err="1"/>
              <a:t>Форми</a:t>
            </a:r>
            <a:r>
              <a:rPr lang="ru-RU" sz="1400" dirty="0"/>
              <a:t> </a:t>
            </a:r>
            <a:r>
              <a:rPr lang="ru-RU" sz="1400" dirty="0" err="1"/>
              <a:t>просторової</a:t>
            </a:r>
            <a:r>
              <a:rPr lang="ru-RU" sz="1400" dirty="0"/>
              <a:t> </a:t>
            </a:r>
            <a:r>
              <a:rPr lang="ru-RU" sz="1400" dirty="0" err="1"/>
              <a:t>організації</a:t>
            </a:r>
            <a:r>
              <a:rPr lang="ru-RU" sz="1400" dirty="0"/>
              <a:t> </a:t>
            </a:r>
            <a:r>
              <a:rPr lang="ru-RU" sz="1400" dirty="0" err="1"/>
              <a:t>підприємницької</a:t>
            </a:r>
            <a:r>
              <a:rPr lang="ru-RU" sz="1400" dirty="0"/>
              <a:t> </a:t>
            </a:r>
            <a:r>
              <a:rPr lang="ru-RU" sz="1400" dirty="0" err="1"/>
              <a:t>діяльності</a:t>
            </a:r>
            <a:r>
              <a:rPr lang="ru-RU" sz="1400" dirty="0"/>
              <a:t> в </a:t>
            </a:r>
            <a:r>
              <a:rPr lang="ru-RU" sz="1400" dirty="0" err="1"/>
              <a:t>сервісній</a:t>
            </a:r>
            <a:r>
              <a:rPr lang="ru-RU" sz="1400" dirty="0"/>
              <a:t> та </a:t>
            </a:r>
            <a:r>
              <a:rPr lang="ru-RU" sz="1400" dirty="0" err="1"/>
              <a:t>креативній</a:t>
            </a:r>
            <a:r>
              <a:rPr lang="ru-RU" sz="1400" dirty="0"/>
              <a:t> </a:t>
            </a:r>
            <a:r>
              <a:rPr lang="ru-RU" sz="1400" dirty="0" err="1"/>
              <a:t>економіці</a:t>
            </a:r>
            <a:endParaRPr lang="ru-RU" sz="1400" dirty="0"/>
          </a:p>
          <a:p>
            <a:endParaRPr lang="ru-RU" sz="1400" dirty="0"/>
          </a:p>
          <a:p>
            <a:r>
              <a:rPr lang="ru-RU" sz="1400" b="1" dirty="0" err="1"/>
              <a:t>Змістовний</a:t>
            </a:r>
            <a:r>
              <a:rPr lang="ru-RU" sz="1400" b="1" dirty="0"/>
              <a:t> модуль 3 </a:t>
            </a:r>
            <a:r>
              <a:rPr lang="ru-RU" sz="1400" b="1" dirty="0" err="1"/>
              <a:t>Європейський</a:t>
            </a:r>
            <a:r>
              <a:rPr lang="ru-RU" sz="1400" b="1" dirty="0"/>
              <a:t> </a:t>
            </a:r>
            <a:r>
              <a:rPr lang="ru-RU" sz="1400" b="1" dirty="0" err="1"/>
              <a:t>досвід</a:t>
            </a:r>
            <a:r>
              <a:rPr lang="ru-RU" sz="1400" b="1" dirty="0"/>
              <a:t> </a:t>
            </a:r>
            <a:r>
              <a:rPr lang="ru-RU" sz="1400" b="1" dirty="0" err="1"/>
              <a:t>просторового</a:t>
            </a:r>
            <a:r>
              <a:rPr lang="ru-RU" sz="1400" b="1" dirty="0"/>
              <a:t> креативного </a:t>
            </a:r>
            <a:r>
              <a:rPr lang="ru-RU" sz="1400" b="1" dirty="0" err="1"/>
              <a:t>розвитку</a:t>
            </a:r>
            <a:endParaRPr lang="ru-RU" sz="1400" b="1" dirty="0"/>
          </a:p>
          <a:p>
            <a:r>
              <a:rPr lang="ru-RU" sz="1400" dirty="0"/>
              <a:t>Тема 5. </a:t>
            </a:r>
            <a:r>
              <a:rPr lang="ru-RU" sz="1400" dirty="0" err="1"/>
              <a:t>Просторовий</a:t>
            </a:r>
            <a:r>
              <a:rPr lang="ru-RU" sz="1400" dirty="0"/>
              <a:t> </a:t>
            </a:r>
            <a:r>
              <a:rPr lang="ru-RU" sz="1400" dirty="0" err="1"/>
              <a:t>креативний</a:t>
            </a:r>
            <a:r>
              <a:rPr lang="ru-RU" sz="1400" dirty="0"/>
              <a:t> </a:t>
            </a:r>
            <a:r>
              <a:rPr lang="ru-RU" sz="1400" dirty="0" err="1"/>
              <a:t>розвиток</a:t>
            </a:r>
            <a:r>
              <a:rPr lang="ru-RU" sz="1400" dirty="0"/>
              <a:t> в </a:t>
            </a:r>
            <a:r>
              <a:rPr lang="ru-RU" sz="1400" dirty="0" err="1"/>
              <a:t>країнах</a:t>
            </a:r>
            <a:r>
              <a:rPr lang="ru-RU" sz="1400" dirty="0"/>
              <a:t> ЄС</a:t>
            </a:r>
          </a:p>
          <a:p>
            <a:endParaRPr lang="ru-RU" sz="1400" dirty="0"/>
          </a:p>
          <a:p>
            <a:r>
              <a:rPr lang="ru-RU" sz="1400" b="1" dirty="0" err="1"/>
              <a:t>Змістовний</a:t>
            </a:r>
            <a:r>
              <a:rPr lang="ru-RU" sz="1400" b="1" dirty="0"/>
              <a:t> модуль 4 </a:t>
            </a:r>
            <a:r>
              <a:rPr lang="ru-RU" sz="1400" b="1" dirty="0" err="1"/>
              <a:t>Проєктний</a:t>
            </a:r>
            <a:r>
              <a:rPr lang="ru-RU" sz="1400" b="1" dirty="0"/>
              <a:t>  </a:t>
            </a:r>
            <a:r>
              <a:rPr lang="ru-RU" sz="1400" b="1" dirty="0" err="1"/>
              <a:t>підхід</a:t>
            </a:r>
            <a:r>
              <a:rPr lang="ru-RU" sz="1400" b="1" dirty="0"/>
              <a:t> в </a:t>
            </a:r>
            <a:r>
              <a:rPr lang="ru-RU" sz="1400" b="1" dirty="0" err="1"/>
              <a:t>забезпеченні</a:t>
            </a:r>
            <a:r>
              <a:rPr lang="ru-RU" sz="1400" b="1" dirty="0"/>
              <a:t> </a:t>
            </a:r>
            <a:r>
              <a:rPr lang="ru-RU" sz="1400" b="1" dirty="0" err="1"/>
              <a:t>просторового</a:t>
            </a:r>
            <a:r>
              <a:rPr lang="ru-RU" sz="1400" b="1" dirty="0"/>
              <a:t> креативного </a:t>
            </a:r>
            <a:r>
              <a:rPr lang="ru-RU" sz="1400" b="1" dirty="0" err="1"/>
              <a:t>розвитку</a:t>
            </a:r>
            <a:endParaRPr lang="ru-RU" sz="1400" b="1" dirty="0"/>
          </a:p>
          <a:p>
            <a:r>
              <a:rPr lang="ru-RU" sz="1400" dirty="0"/>
              <a:t>Тема 6. </a:t>
            </a:r>
            <a:r>
              <a:rPr lang="ru-RU" sz="1400" dirty="0" err="1"/>
              <a:t>Проєктні</a:t>
            </a:r>
            <a:r>
              <a:rPr lang="ru-RU" sz="1400" dirty="0"/>
              <a:t> </a:t>
            </a:r>
            <a:r>
              <a:rPr lang="ru-RU" sz="1400" dirty="0" err="1"/>
              <a:t>ініціативи</a:t>
            </a:r>
            <a:r>
              <a:rPr lang="ru-RU" sz="1400" dirty="0"/>
              <a:t> </a:t>
            </a:r>
            <a:r>
              <a:rPr lang="ru-RU" sz="1400" dirty="0" err="1"/>
              <a:t>просторового</a:t>
            </a:r>
            <a:r>
              <a:rPr lang="ru-RU" sz="1400" dirty="0"/>
              <a:t> креативного </a:t>
            </a:r>
            <a:r>
              <a:rPr lang="ru-RU" sz="1400" dirty="0" err="1"/>
              <a:t>розвитку</a:t>
            </a:r>
            <a:r>
              <a:rPr lang="ru-RU" sz="1400" dirty="0"/>
              <a:t>: </a:t>
            </a:r>
            <a:r>
              <a:rPr lang="ru-RU" sz="1400" dirty="0" err="1"/>
              <a:t>національні</a:t>
            </a:r>
            <a:r>
              <a:rPr lang="ru-RU" sz="1400" dirty="0"/>
              <a:t>, </a:t>
            </a:r>
            <a:r>
              <a:rPr lang="ru-RU" sz="1400" dirty="0" err="1"/>
              <a:t>регіональні</a:t>
            </a:r>
            <a:r>
              <a:rPr lang="ru-RU" sz="1400" dirty="0"/>
              <a:t> та </a:t>
            </a:r>
            <a:r>
              <a:rPr lang="ru-RU" sz="1400" dirty="0" err="1"/>
              <a:t>локальні</a:t>
            </a:r>
            <a:r>
              <a:rPr lang="ru-RU" sz="1400" dirty="0"/>
              <a:t> </a:t>
            </a:r>
            <a:r>
              <a:rPr lang="ru-RU" sz="1400" dirty="0" err="1"/>
              <a:t>аспекти</a:t>
            </a:r>
            <a:endParaRPr lang="ru-RU" sz="1400" dirty="0"/>
          </a:p>
        </p:txBody>
      </p:sp>
      <p:pic>
        <p:nvPicPr>
          <p:cNvPr id="6" name="Рисунок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2396" y="1"/>
            <a:ext cx="1571604" cy="1285860"/>
          </a:xfrm>
          <a:prstGeom prst="rect">
            <a:avLst/>
          </a:prstGeom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59FDEED3-ADF7-4362-A68E-42384310ACC9}"/>
              </a:ext>
            </a:extLst>
          </p:cNvPr>
          <p:cNvPicPr/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44" y="0"/>
            <a:ext cx="2100258" cy="2028796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320040"/>
            <a:ext cx="5910282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Як ми будемо вивчати?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39552" y="1772816"/>
            <a:ext cx="5040560" cy="5040560"/>
          </a:xfrm>
        </p:spPr>
        <p:txBody>
          <a:bodyPr>
            <a:normAutofit fontScale="85000" lnSpcReduction="10000"/>
          </a:bodyPr>
          <a:lstStyle/>
          <a:p>
            <a:r>
              <a:rPr lang="uk-UA" b="1" dirty="0"/>
              <a:t>Лекції</a:t>
            </a:r>
          </a:p>
          <a:p>
            <a:r>
              <a:rPr lang="uk-UA" dirty="0"/>
              <a:t>Лекції будуть змістовні, цікаві, академічно виважені, дискусійні, які розкривають в повній мірі аспекти </a:t>
            </a:r>
            <a:r>
              <a:rPr lang="uk-UA" dirty="0" smtClean="0"/>
              <a:t>креативної економіки та просторових форм бізнесу</a:t>
            </a:r>
            <a:endParaRPr lang="uk-UA" dirty="0"/>
          </a:p>
          <a:p>
            <a:r>
              <a:rPr lang="uk-UA" b="1" dirty="0"/>
              <a:t>Практичні заняття</a:t>
            </a:r>
          </a:p>
          <a:p>
            <a:r>
              <a:rPr lang="uk-UA" dirty="0"/>
              <a:t>Кожне практичне заняття передбачає більш детальне вивчення лекційних тим, а також тих питань, які на лекції не розглядалися. На занятті використовуються такі </a:t>
            </a:r>
            <a:r>
              <a:rPr lang="uk-UA" u="sng" dirty="0"/>
              <a:t>активні методики навчання</a:t>
            </a:r>
            <a:r>
              <a:rPr lang="uk-UA" dirty="0"/>
              <a:t>: кейс-аналіз,  рольові та ситуаційні ігри,  інтерактивні завдання,  тренінги.</a:t>
            </a:r>
            <a:endParaRPr lang="ru-RU" dirty="0"/>
          </a:p>
          <a:p>
            <a:r>
              <a:rPr lang="uk-UA" dirty="0"/>
              <a:t>Практичний підхід включає в себе  також тематичні дослідження, перекладацьку практику, опрацювання бізнес-аналітики </a:t>
            </a:r>
            <a:r>
              <a:rPr lang="uk-UA" dirty="0" smtClean="0"/>
              <a:t>та </a:t>
            </a:r>
            <a:r>
              <a:rPr lang="uk-UA" dirty="0"/>
              <a:t>рекомендованої літератури для домашнього читання. </a:t>
            </a:r>
            <a:endParaRPr lang="ru-RU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B6C1149E-ADBE-4C16-BD5F-E15CFD92A862}"/>
              </a:ext>
            </a:extLst>
          </p:cNvPr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52536" y="375169"/>
            <a:ext cx="2100258" cy="2028796"/>
          </a:xfrm>
          <a:prstGeom prst="rect">
            <a:avLst/>
          </a:prstGeom>
        </p:spPr>
      </p:pic>
      <p:pic>
        <p:nvPicPr>
          <p:cNvPr id="9218" name="Picture 2" descr="Нет описания.">
            <a:extLst>
              <a:ext uri="{FF2B5EF4-FFF2-40B4-BE49-F238E27FC236}">
                <a16:creationId xmlns:a16="http://schemas.microsoft.com/office/drawing/2014/main" xmlns="" id="{D44B8DC5-DDBF-4794-BE81-A8119DA3F1E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0112" y="2708920"/>
            <a:ext cx="3360373" cy="25202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320040"/>
            <a:ext cx="5910282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Як ми будемо вивчати?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 smtClean="0"/>
              <a:t>Розробка </a:t>
            </a:r>
            <a:r>
              <a:rPr lang="uk-UA" dirty="0"/>
              <a:t>та захист авторського методичного підходу до визначення потенціалу просторової інтеграції бізнесу на регіональному рівні</a:t>
            </a:r>
            <a:r>
              <a:rPr lang="uk-UA" dirty="0" smtClean="0"/>
              <a:t>.</a:t>
            </a:r>
          </a:p>
          <a:p>
            <a:endParaRPr lang="uk-UA" dirty="0"/>
          </a:p>
          <a:p>
            <a:r>
              <a:rPr lang="uk-UA" dirty="0"/>
              <a:t>Розробка та захист </a:t>
            </a:r>
            <a:r>
              <a:rPr lang="uk-UA" dirty="0" err="1"/>
              <a:t>проєктної</a:t>
            </a:r>
            <a:r>
              <a:rPr lang="uk-UA" dirty="0"/>
              <a:t> ідеї просторового розвитку бізнесу через призму поєднання науково-освітньої, інноваційної,  креативної та інших видів економічної діяльності.</a:t>
            </a:r>
            <a:endParaRPr lang="uk-UA" dirty="0"/>
          </a:p>
        </p:txBody>
      </p:sp>
      <p:pic>
        <p:nvPicPr>
          <p:cNvPr id="5" name="Рисунок 4">
            <a:extLst>
              <a:ext uri="{FF2B5EF4-FFF2-40B4-BE49-F238E27FC236}">
                <a16:creationId xmlns:a16="http://schemas.microsoft.com/office/drawing/2014/main" xmlns="" id="{ED438EA3-800C-48D5-ADFF-F1C6226058CA}"/>
              </a:ext>
            </a:extLst>
          </p:cNvPr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88704" y="7144"/>
            <a:ext cx="2100258" cy="2028796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53009" y="12077"/>
            <a:ext cx="5797091" cy="1492132"/>
          </a:xfrm>
        </p:spPr>
        <p:txBody>
          <a:bodyPr/>
          <a:lstStyle/>
          <a:p>
            <a:r>
              <a:rPr lang="uk-UA" dirty="0"/>
              <a:t>Які критерії Оцінювання?</a:t>
            </a:r>
            <a:endParaRPr lang="ru-RU" dirty="0"/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2F9751B6-A178-4A13-86A3-DE989D43193B}"/>
              </a:ext>
            </a:extLst>
          </p:cNvPr>
          <p:cNvPicPr/>
          <p:nvPr/>
        </p:nvPicPr>
        <p:blipFill>
          <a:blip r:embed="rId2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-256255"/>
            <a:ext cx="2100258" cy="2028796"/>
          </a:xfrm>
          <a:prstGeom prst="rect">
            <a:avLst/>
          </a:prstGeom>
        </p:spPr>
      </p:pic>
      <p:sp>
        <p:nvSpPr>
          <p:cNvPr id="7" name="Объект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49" name="Picture 1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803" t="27176" r="20639" b="3853"/>
          <a:stretch/>
        </p:blipFill>
        <p:spPr bwMode="auto">
          <a:xfrm>
            <a:off x="1277889" y="1556792"/>
            <a:ext cx="6768752" cy="4435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320040"/>
            <a:ext cx="5910282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Які </a:t>
            </a:r>
            <a:r>
              <a:rPr lang="uk-UA" dirty="0" err="1"/>
              <a:t>кокурентні</a:t>
            </a:r>
            <a:r>
              <a:rPr lang="uk-UA" dirty="0"/>
              <a:t> переваги курсу?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ПЕРЕВАГА № 1</a:t>
            </a:r>
          </a:p>
          <a:p>
            <a:r>
              <a:rPr lang="uk-UA" dirty="0"/>
              <a:t>Підготовка </a:t>
            </a:r>
            <a:r>
              <a:rPr lang="uk-UA" dirty="0" smtClean="0"/>
              <a:t>економістів</a:t>
            </a:r>
            <a:r>
              <a:rPr lang="uk-UA" dirty="0" smtClean="0"/>
              <a:t>, </a:t>
            </a:r>
            <a:r>
              <a:rPr lang="uk-UA" dirty="0"/>
              <a:t>які мислять глобально (</a:t>
            </a:r>
            <a:r>
              <a:rPr lang="ru-RU" dirty="0" err="1"/>
              <a:t>global</a:t>
            </a:r>
            <a:r>
              <a:rPr lang="ru-RU" dirty="0"/>
              <a:t> </a:t>
            </a:r>
            <a:r>
              <a:rPr lang="ru-RU" dirty="0" err="1"/>
              <a:t>thinking</a:t>
            </a:r>
            <a:r>
              <a:rPr lang="uk-UA" dirty="0"/>
              <a:t>). Підготовка фахівців-універсалів в галузі </a:t>
            </a:r>
            <a:r>
              <a:rPr lang="uk-UA" dirty="0" smtClean="0"/>
              <a:t>бізнесу</a:t>
            </a:r>
            <a:r>
              <a:rPr lang="uk-UA" dirty="0"/>
              <a:t>, які розуміють як </a:t>
            </a:r>
            <a:r>
              <a:rPr lang="uk-UA" dirty="0" smtClean="0"/>
              <a:t>креативні форми бізнесу компанії працюють</a:t>
            </a:r>
            <a:endParaRPr lang="uk-UA" dirty="0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2132" y="4556993"/>
            <a:ext cx="3252307" cy="2301007"/>
          </a:xfrm>
          <a:prstGeom prst="rect">
            <a:avLst/>
          </a:prstGeom>
        </p:spPr>
      </p:pic>
      <p:pic>
        <p:nvPicPr>
          <p:cNvPr id="3074" name="Picture 2" descr="PAPER: Exploring Cross Cultural Workforce Management Issues in the UAE by  Ali Khaled">
            <a:extLst>
              <a:ext uri="{FF2B5EF4-FFF2-40B4-BE49-F238E27FC236}">
                <a16:creationId xmlns:a16="http://schemas.microsoft.com/office/drawing/2014/main" xmlns="" id="{1008FE73-0F24-4604-8D24-393B68E10AA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0854" y="4283205"/>
            <a:ext cx="3914775" cy="2419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FD1315E-5680-4200-BD56-561BBE029F0C}"/>
              </a:ext>
            </a:extLst>
          </p:cNvPr>
          <p:cNvPicPr/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5521" y="241410"/>
            <a:ext cx="2100258" cy="2028796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320040"/>
            <a:ext cx="5910282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Які </a:t>
            </a:r>
            <a:r>
              <a:rPr lang="uk-UA" dirty="0" err="1"/>
              <a:t>кокурентні</a:t>
            </a:r>
            <a:r>
              <a:rPr lang="uk-UA" dirty="0"/>
              <a:t> переваги курсу?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k-UA" dirty="0"/>
              <a:t>ПЕРЕВАГА № 2</a:t>
            </a:r>
          </a:p>
          <a:p>
            <a:r>
              <a:rPr lang="uk-UA" dirty="0"/>
              <a:t>Підготовка </a:t>
            </a:r>
            <a:r>
              <a:rPr lang="uk-UA" dirty="0" smtClean="0"/>
              <a:t>економістів </a:t>
            </a:r>
            <a:r>
              <a:rPr lang="uk-UA" dirty="0"/>
              <a:t>для роботи на посадах </a:t>
            </a:r>
            <a:r>
              <a:rPr lang="uk-UA" dirty="0" smtClean="0"/>
              <a:t>«</a:t>
            </a:r>
            <a:r>
              <a:rPr lang="ru-RU" dirty="0" err="1" smtClean="0"/>
              <a:t>креативний</a:t>
            </a:r>
            <a:r>
              <a:rPr lang="ru-RU" dirty="0" smtClean="0"/>
              <a:t> директор</a:t>
            </a:r>
            <a:r>
              <a:rPr lang="uk-UA" dirty="0" smtClean="0"/>
              <a:t>" в </a:t>
            </a:r>
            <a:r>
              <a:rPr lang="uk-UA" dirty="0"/>
              <a:t>зарубіжних підрозділах, філіях і представництвах глобальних </a:t>
            </a:r>
            <a:r>
              <a:rPr lang="uk-UA" dirty="0" smtClean="0"/>
              <a:t>компаній</a:t>
            </a:r>
            <a:endParaRPr lang="uk-UA" dirty="0"/>
          </a:p>
        </p:txBody>
      </p:sp>
      <p:pic>
        <p:nvPicPr>
          <p:cNvPr id="5" name="Рисунок 4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43768" y="4857760"/>
            <a:ext cx="1643058" cy="1785934"/>
          </a:xfrm>
          <a:prstGeom prst="rect">
            <a:avLst/>
          </a:prstGeom>
        </p:spPr>
      </p:pic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A93DB66E-E0E4-44C8-86FF-CA14EBF0FAF1}"/>
              </a:ext>
            </a:extLst>
          </p:cNvPr>
          <p:cNvPicPr/>
          <p:nvPr/>
        </p:nvPicPr>
        <p:blipFill>
          <a:blip r:embed="rId3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1371" y="257206"/>
            <a:ext cx="2100258" cy="2028796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85918" y="320040"/>
            <a:ext cx="5910282" cy="1143000"/>
          </a:xfrm>
        </p:spPr>
        <p:txBody>
          <a:bodyPr>
            <a:normAutofit fontScale="90000"/>
          </a:bodyPr>
          <a:lstStyle/>
          <a:p>
            <a:r>
              <a:rPr lang="uk-UA" sz="3600" dirty="0"/>
              <a:t>Які </a:t>
            </a:r>
            <a:r>
              <a:rPr lang="uk-UA" sz="3600" dirty="0" smtClean="0"/>
              <a:t>результати ви о</a:t>
            </a:r>
            <a:r>
              <a:rPr lang="uk-UA" sz="3600" dirty="0" smtClean="0"/>
              <a:t>тримаєте </a:t>
            </a:r>
            <a:r>
              <a:rPr lang="uk-UA" sz="3600" dirty="0"/>
              <a:t>після вивчення курсу?</a:t>
            </a:r>
            <a:endParaRPr lang="ru-RU" sz="3600" dirty="0"/>
          </a:p>
        </p:txBody>
      </p:sp>
      <p:pic>
        <p:nvPicPr>
          <p:cNvPr id="5" name="Рисунок 4" descr="http://www.hneu.edu.ua/web/public/moved/hneu/Bakalavr_Magistr/Bakalavr_program/%5B%D0%A4%D0%BE%D1%82%D0%BE_%D0%9C%D0%B1%5D.jp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660232" y="113964"/>
            <a:ext cx="2358267" cy="17145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Рисунок 5" descr="https://encrypted-tbn3.gstatic.com/images?q=tbn:ANd9GcQ6-pT2qgT4q5CF99QibLtsN76LpiqmdcUHtRL3qOvS7TIn3hmC_A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5877272"/>
            <a:ext cx="1511179" cy="12717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Рисунок 6">
            <a:extLst>
              <a:ext uri="{FF2B5EF4-FFF2-40B4-BE49-F238E27FC236}">
                <a16:creationId xmlns:a16="http://schemas.microsoft.com/office/drawing/2014/main" xmlns="" id="{05B7E3A5-D1FC-47BD-A538-EFAC8471A8F6}"/>
              </a:ext>
            </a:extLst>
          </p:cNvPr>
          <p:cNvPicPr/>
          <p:nvPr/>
        </p:nvPicPr>
        <p:blipFill>
          <a:blip r:embed="rId4">
            <a:duotone>
              <a:prstClr val="black"/>
              <a:schemeClr val="accent1">
                <a:tint val="45000"/>
                <a:satMod val="400000"/>
              </a:schemeClr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4863" y="-43183"/>
            <a:ext cx="2100258" cy="2028796"/>
          </a:xfrm>
          <a:prstGeom prst="rect">
            <a:avLst/>
          </a:prstGeom>
        </p:spPr>
      </p:pic>
      <p:graphicFrame>
        <p:nvGraphicFramePr>
          <p:cNvPr id="8" name="Объект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5015784"/>
              </p:ext>
            </p:extLst>
          </p:nvPr>
        </p:nvGraphicFramePr>
        <p:xfrm>
          <a:off x="1017559" y="1864289"/>
          <a:ext cx="6650785" cy="437302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7231"/>
                <a:gridCol w="5863554"/>
              </a:tblGrid>
              <a:tr h="198774">
                <a:tc gridSpan="2">
                  <a:txBody>
                    <a:bodyPr/>
                    <a:lstStyle/>
                    <a:p>
                      <a:pPr algn="ctr"/>
                      <a:r>
                        <a:rPr lang="en-US" sz="1100">
                          <a:effectLst/>
                        </a:rPr>
                        <a:t>Програмні результати навчання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795095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ПРН7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Оволодівати сучасними знаннями та застосовувати їх у практичній діяльності; здійснювати абстрактний аналіз, оцінку і синтез нових та комплексних ідей; демонструвати відданість їх розвитку у передових контекстах професійної та наукової діяльності</a:t>
                      </a:r>
                      <a:endParaRPr lang="ru-RU" sz="11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  <a:tr h="795095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ПРН8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Започаткувати, планувати, проводити та коригувати послідовний процес ґрунтовного наукового дослідження, що дає можливість переосмислити наявне та створити нове цілісне знання; відповідати за якість проведених досліджень та достовірність їх результатів</a:t>
                      </a:r>
                      <a:endParaRPr lang="ru-RU" sz="11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  <a:tr h="596321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ПРН10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Ініціювати, розробляти та/або реалізовувати освітні і наукові проєкти на національному та міжнародному рівнях; володіти навичками роботи у колективі, забезпечувати його організацію та координацію</a:t>
                      </a:r>
                      <a:endParaRPr lang="ru-RU" sz="11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  <a:tr h="596321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ПРН11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Здійснювати пошук, оброблення та аналіз наукової інформації, її систематизацію та узагальнення; використовувати інформаційно-комунікаційні технології у дослідницькій та викладацькій діяльності</a:t>
                      </a:r>
                      <a:endParaRPr lang="ru-RU" sz="11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  <a:tr h="596321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ПРН19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Розуміти теоретичні і практичні проблеми, сучасний стан наукових знань за спеціальністю 051 «Економіка» та використовувати термінологічний апарат наукового дослідження </a:t>
                      </a:r>
                      <a:endParaRPr lang="ru-RU" sz="11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  <a:tr h="198774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ПРН25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>
                          <a:effectLst/>
                        </a:rPr>
                        <a:t>Впроваджувати інноваційні проєкти у сфері економіки</a:t>
                      </a:r>
                      <a:endParaRPr lang="ru-RU" sz="11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  <a:tr h="596321">
                <a:tc>
                  <a:txBody>
                    <a:bodyPr/>
                    <a:lstStyle/>
                    <a:p>
                      <a:pPr algn="ctr"/>
                      <a:r>
                        <a:rPr lang="uk-UA" sz="1100">
                          <a:effectLst/>
                        </a:rPr>
                        <a:t>ПРН26</a:t>
                      </a:r>
                      <a:endParaRPr lang="ru-RU" sz="90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uk-UA" sz="1100" dirty="0">
                          <a:effectLst/>
                        </a:rPr>
                        <a:t>Здійснювати аналіз зарубіжного досвіду з урахуванням зовнішньоекономічного курсу на європейську та євроатлантичну інтеграцію для вирішення теоретичних і практичних проблем економічної науки</a:t>
                      </a:r>
                      <a:endParaRPr lang="ru-RU" sz="1100" dirty="0">
                        <a:effectLst/>
                        <a:latin typeface="Times New Roman"/>
                        <a:ea typeface="MS Mincho"/>
                      </a:endParaRPr>
                    </a:p>
                  </a:txBody>
                  <a:tcPr marL="61263" marR="61263" marT="0" marB="0"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Эмблема">
  <a:themeElements>
    <a:clrScheme name="Эмблема">
      <a:dk1>
        <a:sysClr val="windowText" lastClr="000000"/>
      </a:dk1>
      <a:lt1>
        <a:sysClr val="window" lastClr="FFFFFF"/>
      </a:lt1>
      <a:dk2>
        <a:srgbClr val="0B082E"/>
      </a:dk2>
      <a:lt2>
        <a:srgbClr val="F3F3F2"/>
      </a:lt2>
      <a:accent1>
        <a:srgbClr val="62B4C6"/>
      </a:accent1>
      <a:accent2>
        <a:srgbClr val="1B376E"/>
      </a:accent2>
      <a:accent3>
        <a:srgbClr val="9EBE55"/>
      </a:accent3>
      <a:accent4>
        <a:srgbClr val="C65E5E"/>
      </a:accent4>
      <a:accent5>
        <a:srgbClr val="D3BA55"/>
      </a:accent5>
      <a:accent6>
        <a:srgbClr val="96648A"/>
      </a:accent6>
      <a:hlink>
        <a:srgbClr val="62B4C6"/>
      </a:hlink>
      <a:folHlink>
        <a:srgbClr val="96648A"/>
      </a:folHlink>
    </a:clrScheme>
    <a:fontScheme name="Эмблема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Эмблема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dge" id="{71A07785-5930-41D4-9A83-E23602B48E98}" vid="{D71F8F05-6246-47AF-9E68-E57F6C93F79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TM10001106[[fn=Эмблема]]</Template>
  <TotalTime>88</TotalTime>
  <Words>526</Words>
  <Application>Microsoft Office PowerPoint</Application>
  <PresentationFormat>Экран (4:3)</PresentationFormat>
  <Paragraphs>54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Эмблема</vt:lpstr>
      <vt:lpstr>Презентація курсу “КРЕАТИВНА ЕКОНОМІКА ТА ПРОСТОРОВІ ФОРМИ ОРГАНІЗАЦІЇ БІЗНЕСУ ”</vt:lpstr>
      <vt:lpstr>Яка мета вивчення курсу?</vt:lpstr>
      <vt:lpstr>Що ми будемо вивчати?</vt:lpstr>
      <vt:lpstr>Як ми будемо вивчати?</vt:lpstr>
      <vt:lpstr>Як ми будемо вивчати?</vt:lpstr>
      <vt:lpstr>Які критерії Оцінювання?</vt:lpstr>
      <vt:lpstr>Які кокурентні переваги курсу?</vt:lpstr>
      <vt:lpstr>Які кокурентні переваги курсу?</vt:lpstr>
      <vt:lpstr>Які результати ви отримаєте після вивчення курсу?</vt:lpstr>
      <vt:lpstr>Дякую за увагу!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курсу “Міжнародний бізнес”</dc:title>
  <dc:creator>35</dc:creator>
  <cp:lastModifiedBy>Samsung</cp:lastModifiedBy>
  <cp:revision>10</cp:revision>
  <dcterms:created xsi:type="dcterms:W3CDTF">2017-02-01T12:05:42Z</dcterms:created>
  <dcterms:modified xsi:type="dcterms:W3CDTF">2021-10-12T04:03:17Z</dcterms:modified>
</cp:coreProperties>
</file>