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90" r:id="rId6"/>
    <p:sldId id="291" r:id="rId7"/>
    <p:sldId id="292" r:id="rId8"/>
    <p:sldId id="293" r:id="rId9"/>
    <p:sldId id="294" r:id="rId10"/>
    <p:sldId id="260" r:id="rId11"/>
    <p:sldId id="295" r:id="rId12"/>
    <p:sldId id="296" r:id="rId13"/>
    <p:sldId id="297" r:id="rId14"/>
    <p:sldId id="298" r:id="rId15"/>
    <p:sldId id="261" r:id="rId16"/>
    <p:sldId id="299" r:id="rId17"/>
    <p:sldId id="289" r:id="rId18"/>
    <p:sldId id="275" r:id="rId19"/>
  </p:sldIdLst>
  <p:sldSz cx="9144000" cy="5143500" type="screen16x9"/>
  <p:notesSz cx="6858000" cy="9144000"/>
  <p:embeddedFontLst>
    <p:embeddedFont>
      <p:font typeface="Maven Pro" charset="0"/>
      <p:regular r:id="rId21"/>
      <p:bold r:id="rId22"/>
    </p:embeddedFont>
    <p:embeddedFont>
      <p:font typeface="Calibri" pitchFamily="34" charset="0"/>
      <p:regular r:id="rId23"/>
      <p:bold r:id="rId24"/>
      <p:italic r:id="rId25"/>
      <p:boldItalic r:id="rId26"/>
    </p:embeddedFont>
    <p:embeddedFont>
      <p:font typeface="Nunito" charset="-52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1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5822824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b0994c5f78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b0994c5f78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b0994c5f78_0_4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b0994c5f78_0_4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b0994c5f78_0_6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b0994c5f78_0_6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b0994c5f78_0_7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b0994c5f78_0_7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b0994c5f78_0_7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b0994c5f78_0_7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 rtl="0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363071" y="813547"/>
            <a:ext cx="5116605" cy="38632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200000"/>
              </a:lnSpc>
            </a:pP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Ділова репутація </a:t>
            </a:r>
            <a:r>
              <a:rPr lang="ru-RU" sz="2800" dirty="0" smtClean="0"/>
              <a:t>та</a:t>
            </a:r>
            <a:r>
              <a:rPr lang="uk-UA" sz="2800" dirty="0" smtClean="0"/>
              <a:t> імідж:</a:t>
            </a:r>
            <a:br>
              <a:rPr lang="uk-UA" sz="2800" dirty="0" smtClean="0"/>
            </a:br>
            <a:r>
              <a:rPr lang="uk-UA" sz="2800" dirty="0" smtClean="0"/>
              <a:t>як комунікаційні компоненти стратегії організації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endParaRPr sz="280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497671" y="0"/>
            <a:ext cx="6463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6206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Дефініції поняття «репутація»</a:t>
            </a:r>
            <a:endParaRPr sz="39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3" name="Google Shape;303;p17"/>
          <p:cNvSpPr txBox="1">
            <a:spLocks noGrp="1"/>
          </p:cNvSpPr>
          <p:nvPr>
            <p:ph type="body" idx="1"/>
          </p:nvPr>
        </p:nvSpPr>
        <p:spPr>
          <a:xfrm>
            <a:off x="638175" y="1398494"/>
            <a:ext cx="4096125" cy="3482788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загальна думка про переваги та недоліки </a:t>
            </a:r>
            <a:r>
              <a:rPr lang="uk-UA" sz="18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lang="uk-UA" sz="18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єкта</a:t>
            </a: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сукупність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думок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зацікавлених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сторін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стейкхолдерів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;</a:t>
            </a:r>
          </a:p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певний набір очікувань, які особистість або компанія викликають у оточуючих; </a:t>
            </a:r>
          </a:p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набуте оціночне судження;</a:t>
            </a:r>
          </a:p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дійсна, звершена позиція, сухий залишок іміджу.</a:t>
            </a:r>
          </a:p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endParaRPr lang="ru-RU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4572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Tx/>
              <a:buChar char="-"/>
            </a:pPr>
            <a:endParaRPr sz="14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4572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lvl="0" indent="4572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2"/>
          </p:nvPr>
        </p:nvSpPr>
        <p:spPr>
          <a:xfrm>
            <a:off x="4903650" y="1400175"/>
            <a:ext cx="3954600" cy="3495675"/>
          </a:xfrm>
        </p:spPr>
        <p:txBody>
          <a:bodyPr/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Репутація прирівнюється до бренд-іміджу,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“картинка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голові”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Ліпман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1600" dirty="0" smtClean="0"/>
          </a:p>
          <a:p>
            <a:pPr algn="just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Репутація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індикатором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легітимності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нормам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очікуванням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зацікавлених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інституційному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Репутація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яке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позитив%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відрізняє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рівнозначних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 (Д.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Веттен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Кінг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800" y="598575"/>
            <a:ext cx="7030500" cy="4002000"/>
          </a:xfrm>
        </p:spPr>
        <p:txBody>
          <a:bodyPr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2001 р.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дослідники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американського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репутації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говорять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три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репутації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b="0" dirty="0" smtClean="0"/>
              <a:t>як </a:t>
            </a:r>
            <a:r>
              <a:rPr lang="ru-RU" sz="2000" b="0" dirty="0" err="1" smtClean="0"/>
              <a:t>економічний</a:t>
            </a:r>
            <a:r>
              <a:rPr lang="ru-RU" sz="2000" b="0" dirty="0" smtClean="0"/>
              <a:t> актив (</a:t>
            </a:r>
            <a:r>
              <a:rPr lang="ru-RU" sz="2000" b="0" dirty="0" err="1" smtClean="0"/>
              <a:t>репутаційний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капітал</a:t>
            </a:r>
            <a:r>
              <a:rPr lang="ru-RU" sz="2000" b="0" dirty="0" smtClean="0"/>
              <a:t>), </a:t>
            </a:r>
            <a:br>
              <a:rPr lang="ru-RU" sz="2000" b="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- як </a:t>
            </a:r>
            <a:r>
              <a:rPr lang="ru-RU" sz="2000" b="0" dirty="0" err="1" smtClean="0"/>
              <a:t>репрезентація</a:t>
            </a:r>
            <a:r>
              <a:rPr lang="ru-RU" sz="2000" b="0" dirty="0" smtClean="0"/>
              <a:t> (</a:t>
            </a:r>
            <a:r>
              <a:rPr lang="ru-RU" sz="2000" b="0" dirty="0" err="1" smtClean="0"/>
              <a:t>імідж</a:t>
            </a:r>
            <a:r>
              <a:rPr lang="ru-RU" sz="2000" b="0" dirty="0" smtClean="0"/>
              <a:t>), </a:t>
            </a:r>
            <a:br>
              <a:rPr lang="ru-RU" sz="2000" b="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- </a:t>
            </a:r>
            <a:r>
              <a:rPr lang="ru-RU" sz="2000" b="0" dirty="0" err="1" smtClean="0"/>
              <a:t>як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судження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оцінка</a:t>
            </a:r>
            <a:r>
              <a:rPr lang="ru-RU" sz="2000" b="0" dirty="0" smtClean="0"/>
              <a:t> (</a:t>
            </a:r>
            <a:r>
              <a:rPr lang="ru-RU" sz="2000" b="0" dirty="0" err="1" smtClean="0"/>
              <a:t>власне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репутація</a:t>
            </a:r>
            <a:r>
              <a:rPr lang="ru-RU" sz="2000" b="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Post and Griffin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розглядають </a:t>
            </a:r>
            <a:r>
              <a:rPr lang="uk-UA" dirty="0" smtClean="0"/>
              <a:t>репутацію з позиції </a:t>
            </a:r>
            <a:r>
              <a:rPr lang="uk-UA" dirty="0" err="1" smtClean="0"/>
              <a:t>стейкхолдерів</a:t>
            </a:r>
            <a:r>
              <a:rPr lang="uk-UA" dirty="0" smtClean="0"/>
              <a:t> 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індивідуальна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репутацію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стейкхолдерів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мета-репутація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синтез думок,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стейкхолдерів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3"/>
          <p:cNvSpPr>
            <a:spLocks noGrp="1"/>
          </p:cNvSpPr>
          <p:nvPr>
            <p:ph type="title"/>
          </p:nvPr>
        </p:nvSpPr>
        <p:spPr>
          <a:xfrm>
            <a:off x="1133474" y="598488"/>
            <a:ext cx="7477125" cy="3992562"/>
          </a:xfrm>
        </p:spPr>
        <p:txBody>
          <a:bodyPr/>
          <a:lstStyle/>
          <a:p>
            <a:r>
              <a:rPr lang="ru-RU" sz="2000" i="1" dirty="0" err="1" smtClean="0"/>
              <a:t>Колективна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репутація</a:t>
            </a:r>
            <a:r>
              <a:rPr lang="ru-RU" sz="2000" i="1" dirty="0" smtClean="0"/>
              <a:t> :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0" dirty="0" smtClean="0"/>
              <a:t>- </a:t>
            </a:r>
            <a:r>
              <a:rPr lang="ru-RU" sz="1600" b="0" dirty="0" err="1" smtClean="0"/>
              <a:t>споживачі</a:t>
            </a:r>
            <a:r>
              <a:rPr lang="ru-RU" sz="1600" b="0" dirty="0" smtClean="0"/>
              <a:t> - </a:t>
            </a:r>
            <a:r>
              <a:rPr lang="ru-RU" sz="1600" b="0" dirty="0" err="1" smtClean="0"/>
              <a:t>важливий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емоційний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заклик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якість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послуг</a:t>
            </a:r>
            <a:r>
              <a:rPr lang="ru-RU" sz="1600" b="0" dirty="0" smtClean="0"/>
              <a:t>, </a:t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>- </a:t>
            </a:r>
            <a:r>
              <a:rPr lang="ru-RU" sz="1600" b="0" dirty="0" err="1" smtClean="0"/>
              <a:t>інвестори</a:t>
            </a:r>
            <a:r>
              <a:rPr lang="ru-RU" sz="1600" b="0" dirty="0" smtClean="0"/>
              <a:t> — </a:t>
            </a:r>
            <a:r>
              <a:rPr lang="ru-RU" sz="1600" b="0" dirty="0" err="1" smtClean="0"/>
              <a:t>якість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послуг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лідерство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і</a:t>
            </a:r>
            <a:r>
              <a:rPr lang="ru-RU" sz="1600" b="0" dirty="0" smtClean="0"/>
              <a:t> перспектива, </a:t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>- </a:t>
            </a:r>
            <a:r>
              <a:rPr lang="ru-RU" sz="1600" b="0" dirty="0" err="1" smtClean="0"/>
              <a:t>працівники</a:t>
            </a:r>
            <a:r>
              <a:rPr lang="ru-RU" sz="1600" b="0" dirty="0" smtClean="0"/>
              <a:t> — </a:t>
            </a:r>
            <a:r>
              <a:rPr lang="ru-RU" sz="1600" b="0" dirty="0" err="1" smtClean="0"/>
              <a:t>фінансова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стабільність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лідерство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і</a:t>
            </a:r>
            <a:r>
              <a:rPr lang="ru-RU" sz="1600" b="0" dirty="0" smtClean="0"/>
              <a:t> перспектива, </a:t>
            </a:r>
            <a:r>
              <a:rPr lang="ru-RU" sz="1600" b="0" dirty="0" err="1" smtClean="0"/>
              <a:t>соціальна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відповідальінсть</a:t>
            </a:r>
            <a:r>
              <a:rPr lang="ru-RU" sz="1600" b="0" dirty="0" smtClean="0"/>
              <a:t>, </a:t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>- </a:t>
            </a:r>
            <a:r>
              <a:rPr lang="ru-RU" sz="1600" b="0" dirty="0" err="1" smtClean="0"/>
              <a:t>партнери</a:t>
            </a:r>
            <a:r>
              <a:rPr lang="ru-RU" sz="1600" b="0" dirty="0" smtClean="0"/>
              <a:t> — </a:t>
            </a:r>
            <a:r>
              <a:rPr lang="ru-RU" sz="1600" b="0" dirty="0" err="1" smtClean="0"/>
              <a:t>фінансова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стабільність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якість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спільної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роботи</a:t>
            </a:r>
            <a:r>
              <a:rPr lang="ru-RU" sz="1600" b="0" dirty="0" smtClean="0"/>
              <a:t>, </a:t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>- </a:t>
            </a:r>
            <a:r>
              <a:rPr lang="ru-RU" sz="1600" b="0" dirty="0" err="1" smtClean="0"/>
              <a:t>громадськість</a:t>
            </a:r>
            <a:r>
              <a:rPr lang="ru-RU" sz="1600" b="0" dirty="0" smtClean="0"/>
              <a:t> — </a:t>
            </a:r>
            <a:r>
              <a:rPr lang="ru-RU" sz="1600" b="0" dirty="0" err="1" smtClean="0"/>
              <a:t>загальний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критерій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соціальної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відповідальності</a:t>
            </a:r>
            <a:r>
              <a:rPr lang="ru-RU" sz="1600" b="0" dirty="0" smtClean="0"/>
              <a:t>. </a:t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err="1" smtClean="0"/>
              <a:t>Використання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єдиної</a:t>
            </a:r>
            <a:r>
              <a:rPr lang="ru-RU" sz="1600" b="0" dirty="0" smtClean="0"/>
              <a:t> методики </a:t>
            </a:r>
            <a:r>
              <a:rPr lang="ru-RU" sz="1600" b="0" dirty="0" err="1" smtClean="0"/>
              <a:t>вимірювання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репутації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серед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усіх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груп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стейк%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холдерів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дає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змогу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i="1" dirty="0" err="1" smtClean="0"/>
              <a:t>репутаційні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розриви</a:t>
            </a:r>
            <a:r>
              <a:rPr lang="ru-RU" sz="1600" i="1" dirty="0" smtClean="0"/>
              <a:t> (</a:t>
            </a:r>
            <a:r>
              <a:rPr lang="en-US" sz="1600" i="1" dirty="0" smtClean="0"/>
              <a:t>reputation gaps).</a:t>
            </a:r>
            <a:endParaRPr lang="ru-RU" sz="16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Імператив довіри – центральна категорія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03800" y="1990050"/>
            <a:ext cx="6754350" cy="2541600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довіри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Trust Bank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Дж.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Дорлі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Г.Ф.Гарсія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формула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репутації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сума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уявлень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представлень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 = </a:t>
            </a:r>
          </a:p>
          <a:p>
            <a:pPr algn="ctr">
              <a:buNone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комунікація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+ сума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8"/>
          <p:cNvSpPr txBox="1">
            <a:spLocks noGrp="1"/>
          </p:cNvSpPr>
          <p:nvPr>
            <p:ph type="body" idx="4294967295"/>
          </p:nvPr>
        </p:nvSpPr>
        <p:spPr>
          <a:xfrm>
            <a:off x="1043922" y="1506071"/>
            <a:ext cx="7031037" cy="342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200"/>
              </a:spcBef>
              <a:spcAft>
                <a:spcPts val="1600"/>
              </a:spcAft>
              <a:buNone/>
            </a:pPr>
            <a:r>
              <a:rPr lang="ru-RU" dirty="0"/>
              <a:t>	</a:t>
            </a: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4" name="Google Shape;308;p18"/>
          <p:cNvSpPr txBox="1">
            <a:spLocks noGrp="1"/>
          </p:cNvSpPr>
          <p:nvPr>
            <p:ph type="title"/>
          </p:nvPr>
        </p:nvSpPr>
        <p:spPr>
          <a:xfrm>
            <a:off x="733425" y="272781"/>
            <a:ext cx="7639050" cy="45182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Імідж – це упаковка</a:t>
            </a:r>
            <a:br>
              <a:rPr lang="uk-UA" sz="2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uk-UA" sz="2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Репутація – зміст, внутрішнє наповнення</a:t>
            </a:r>
            <a:br>
              <a:rPr lang="uk-UA" sz="2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uk-UA" sz="2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uk-UA" sz="2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uk-UA" sz="2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uk-UA" sz="2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3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Рисунок 4" descr="Подарункова коробка Lesko 06 Small для пакування подарунків 240*170*65 мм  купить - низкая цена в Skidka.u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50" y="2714625"/>
            <a:ext cx="2181225" cy="1467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Деревянная подарочная упаковка, коробка, футляр, ящик для бутылки и бо: 354  грн. - Коробки для подарунків Бердянськ на BESPLATKA.ua 7334444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3450" y="1447800"/>
            <a:ext cx="24098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Как упаковать подарок к 8 Марта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77521" y="1530553"/>
            <a:ext cx="2485354" cy="166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000" y="763600"/>
            <a:ext cx="7691350" cy="3573300"/>
          </a:xfrm>
        </p:spPr>
        <p:txBody>
          <a:bodyPr/>
          <a:lstStyle/>
          <a:p>
            <a:r>
              <a:rPr lang="ru-RU" sz="2800" i="1" dirty="0" err="1" smtClean="0"/>
              <a:t>Репутаційний</a:t>
            </a:r>
            <a:r>
              <a:rPr lang="ru-RU" sz="2800" i="1" dirty="0" smtClean="0"/>
              <a:t> менеджмент </a:t>
            </a:r>
            <a:r>
              <a:rPr lang="ru-RU" sz="2800" b="0" dirty="0" smtClean="0"/>
              <a:t>– </a:t>
            </a:r>
            <a:r>
              <a:rPr lang="ru-RU" sz="2800" b="0" dirty="0" err="1" smtClean="0"/>
              <a:t>це</a:t>
            </a:r>
            <a:r>
              <a:rPr lang="ru-RU" sz="2800" b="0" dirty="0" smtClean="0"/>
              <a:t> системна робота, </a:t>
            </a:r>
            <a:r>
              <a:rPr lang="ru-RU" sz="2800" b="0" dirty="0" err="1" smtClean="0"/>
              <a:t>спрямована</a:t>
            </a:r>
            <a:r>
              <a:rPr lang="ru-RU" sz="2800" b="0" dirty="0" smtClean="0"/>
              <a:t> на </a:t>
            </a:r>
            <a:r>
              <a:rPr lang="ru-RU" sz="2800" b="0" dirty="0" err="1" smtClean="0"/>
              <a:t>збільшення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репутаційного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капіталу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компанії</a:t>
            </a:r>
            <a:r>
              <a:rPr lang="ru-RU" sz="2800" b="0" dirty="0" smtClean="0"/>
              <a:t>, вона </a:t>
            </a:r>
            <a:r>
              <a:rPr lang="ru-RU" sz="2800" b="0" dirty="0" err="1" smtClean="0"/>
              <a:t>включає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використання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комунікаційних</a:t>
            </a:r>
            <a:r>
              <a:rPr lang="ru-RU" sz="2800" b="0" dirty="0" smtClean="0"/>
              <a:t> та </a:t>
            </a:r>
            <a:r>
              <a:rPr lang="ru-RU" sz="2800" b="0" dirty="0" err="1" smtClean="0"/>
              <a:t>організаційних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ресурсів</a:t>
            </a:r>
            <a:r>
              <a:rPr lang="ru-RU" sz="2800" b="0" dirty="0" smtClean="0"/>
              <a:t> для </a:t>
            </a:r>
            <a:r>
              <a:rPr lang="ru-RU" sz="2800" b="0" dirty="0" err="1" smtClean="0"/>
              <a:t>профілювання</a:t>
            </a:r>
            <a:r>
              <a:rPr lang="ru-RU" sz="2800" b="0" dirty="0" smtClean="0"/>
              <a:t> як </a:t>
            </a:r>
            <a:r>
              <a:rPr lang="ru-RU" sz="2800" b="0" dirty="0" err="1" smtClean="0"/>
              <a:t>корпоративної</a:t>
            </a:r>
            <a:r>
              <a:rPr lang="ru-RU" sz="2800" b="0" dirty="0" smtClean="0"/>
              <a:t>, так </a:t>
            </a:r>
            <a:r>
              <a:rPr lang="ru-RU" sz="2800" b="0" dirty="0" err="1" smtClean="0"/>
              <a:t>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галузевої</a:t>
            </a:r>
            <a:r>
              <a:rPr lang="ru-RU" sz="2800" b="0" dirty="0" smtClean="0"/>
              <a:t>, </a:t>
            </a:r>
            <a:r>
              <a:rPr lang="ru-RU" sz="2800" b="0" dirty="0" err="1" smtClean="0"/>
              <a:t>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персональної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репутації</a:t>
            </a:r>
            <a:r>
              <a:rPr lang="ru-RU" sz="2800" b="0" dirty="0" smtClean="0"/>
              <a:t>.</a:t>
            </a:r>
            <a:endParaRPr lang="ru-RU" sz="2800" b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000" y="763600"/>
            <a:ext cx="6776950" cy="3573300"/>
          </a:xfrm>
        </p:spPr>
        <p:txBody>
          <a:bodyPr/>
          <a:lstStyle/>
          <a:p>
            <a:r>
              <a:rPr lang="uk-UA" sz="2800" dirty="0" smtClean="0"/>
              <a:t>Формування репутації: </a:t>
            </a:r>
            <a:br>
              <a:rPr lang="uk-UA" sz="2800" dirty="0" smtClean="0"/>
            </a:br>
            <a:r>
              <a:rPr lang="uk-UA" sz="2800" dirty="0" smtClean="0"/>
              <a:t>1. формування пабліситі (медіа);</a:t>
            </a:r>
            <a:br>
              <a:rPr lang="uk-UA" sz="2800" dirty="0" smtClean="0"/>
            </a:br>
            <a:r>
              <a:rPr lang="uk-UA" sz="2800" dirty="0" smtClean="0"/>
              <a:t>2.створення легенди, місії, бачення;</a:t>
            </a:r>
            <a:br>
              <a:rPr lang="uk-UA" sz="2800" dirty="0" smtClean="0"/>
            </a:br>
            <a:r>
              <a:rPr lang="uk-UA" sz="2800" dirty="0" smtClean="0"/>
              <a:t>3. техніки та методи – </a:t>
            </a:r>
            <a:r>
              <a:rPr lang="uk-UA" sz="2800" dirty="0" err="1" smtClean="0"/>
              <a:t>репутаційний</a:t>
            </a:r>
            <a:r>
              <a:rPr lang="uk-UA" sz="2800" dirty="0" smtClean="0"/>
              <a:t> менеджмент.</a:t>
            </a:r>
            <a:br>
              <a:rPr lang="uk-UA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:</a:t>
            </a:r>
            <a:endParaRPr lang="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03800" y="1432112"/>
            <a:ext cx="7030500" cy="2575112"/>
          </a:xfrm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uk-UA" dirty="0" smtClean="0"/>
              <a:t>Додати про технологічні методи</a:t>
            </a:r>
            <a:endParaRPr lang="" dirty="0"/>
          </a:p>
        </p:txBody>
      </p:sp>
    </p:spTree>
    <p:extLst>
      <p:ext uri="{BB962C8B-B14F-4D97-AF65-F5344CB8AC3E}">
        <p14:creationId xmlns="" xmlns:p14="http://schemas.microsoft.com/office/powerpoint/2010/main" val="168936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438150" y="598575"/>
            <a:ext cx="7896150" cy="42020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ru" sz="2000" i="1" dirty="0" smtClean="0">
                <a:solidFill>
                  <a:schemeClr val="bg2"/>
                </a:solidFill>
              </a:rPr>
              <a:t>	</a:t>
            </a:r>
            <a:r>
              <a:rPr lang="uk-UA" sz="2000" i="1" dirty="0" smtClean="0">
                <a:solidFill>
                  <a:schemeClr val="bg2"/>
                </a:solidFill>
              </a:rPr>
              <a:t>Якщо Ви не будете займатися </a:t>
            </a:r>
            <a:br>
              <a:rPr lang="uk-UA" sz="2000" i="1" dirty="0" smtClean="0">
                <a:solidFill>
                  <a:schemeClr val="bg2"/>
                </a:solidFill>
              </a:rPr>
            </a:br>
            <a:r>
              <a:rPr lang="uk-UA" sz="2000" i="1" dirty="0" smtClean="0">
                <a:solidFill>
                  <a:schemeClr val="bg2"/>
                </a:solidFill>
              </a:rPr>
              <a:t>	  своєю репутацією, </a:t>
            </a:r>
            <a:br>
              <a:rPr lang="uk-UA" sz="2000" i="1" dirty="0" smtClean="0">
                <a:solidFill>
                  <a:schemeClr val="bg2"/>
                </a:solidFill>
              </a:rPr>
            </a:br>
            <a:r>
              <a:rPr lang="uk-UA" sz="2000" i="1" dirty="0" smtClean="0">
                <a:solidFill>
                  <a:schemeClr val="bg2"/>
                </a:solidFill>
              </a:rPr>
              <a:t>     то нею займуться ваші конкуренти </a:t>
            </a:r>
            <a:br>
              <a:rPr lang="uk-UA" sz="2000" i="1" dirty="0" smtClean="0">
                <a:solidFill>
                  <a:schemeClr val="bg2"/>
                </a:solidFill>
              </a:rPr>
            </a:br>
            <a:r>
              <a:rPr lang="uk-UA" sz="2000" i="1" dirty="0" smtClean="0">
                <a:solidFill>
                  <a:schemeClr val="bg2"/>
                </a:solidFill>
              </a:rPr>
              <a:t>      (Г.Форд)</a:t>
            </a:r>
            <a:br>
              <a:rPr lang="uk-UA" sz="2000" i="1" dirty="0" smtClean="0">
                <a:solidFill>
                  <a:schemeClr val="bg2"/>
                </a:solidFill>
              </a:rPr>
            </a:br>
            <a:r>
              <a:rPr lang="uk-UA" sz="2000" i="1" dirty="0" smtClean="0">
                <a:solidFill>
                  <a:schemeClr val="bg2"/>
                </a:solidFill>
              </a:rPr>
              <a:t>	</a:t>
            </a:r>
            <a:br>
              <a:rPr lang="uk-UA" sz="2000" i="1" dirty="0" smtClean="0">
                <a:solidFill>
                  <a:schemeClr val="bg2"/>
                </a:solidFill>
              </a:rPr>
            </a:br>
            <a:r>
              <a:rPr lang="uk-UA" sz="2000" i="1" dirty="0" smtClean="0">
                <a:solidFill>
                  <a:schemeClr val="bg2"/>
                </a:solidFill>
              </a:rPr>
              <a:t>	</a:t>
            </a:r>
            <a:r>
              <a:rPr lang="uk-UA" sz="2000" i="1" dirty="0" smtClean="0"/>
              <a:t>Понад сотні років може зайняти </a:t>
            </a:r>
            <a:br>
              <a:rPr lang="uk-UA" sz="2000" i="1" dirty="0" smtClean="0"/>
            </a:br>
            <a:r>
              <a:rPr lang="uk-UA" sz="2000" i="1" dirty="0" smtClean="0"/>
              <a:t>становлення репутації, тоді як її руйнування – лише питання тижнів та місяців (Р.</a:t>
            </a:r>
            <a:r>
              <a:rPr lang="uk-UA" sz="2000" i="1" dirty="0" err="1" smtClean="0"/>
              <a:t>Грінбурі</a:t>
            </a:r>
            <a:r>
              <a:rPr lang="uk-UA" sz="2000" i="1" dirty="0" smtClean="0"/>
              <a:t>).</a:t>
            </a:r>
            <a:endParaRPr sz="2000" i="1"/>
          </a:p>
        </p:txBody>
      </p:sp>
      <p:pic>
        <p:nvPicPr>
          <p:cNvPr id="6" name="Рисунок 5" descr="Отзыв о деловой репутации юридического лица для банк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1006989"/>
            <a:ext cx="2604135" cy="1955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>
            <a:spLocks noGrp="1"/>
          </p:cNvSpPr>
          <p:nvPr>
            <p:ph type="title"/>
          </p:nvPr>
        </p:nvSpPr>
        <p:spPr>
          <a:xfrm>
            <a:off x="962025" y="598574"/>
            <a:ext cx="7781925" cy="39924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457200"/>
            <a:r>
              <a:rPr lang="ru" sz="2400" dirty="0" smtClean="0"/>
              <a:t>Метою </a:t>
            </a:r>
            <a:r>
              <a:rPr lang="ru" sz="2400" b="0" dirty="0"/>
              <a:t>заняття є </a:t>
            </a:r>
            <a:r>
              <a:rPr lang="ru" sz="2400" b="0" dirty="0" smtClean="0"/>
              <a:t>ознайомлення із явищами репутації та іміджу.</a:t>
            </a:r>
            <a:br>
              <a:rPr lang="ru" sz="2400" b="0" dirty="0" smtClean="0"/>
            </a:br>
            <a:r>
              <a:rPr lang="ru" sz="2400" b="0" dirty="0" smtClean="0"/>
              <a:t/>
            </a:r>
            <a:br>
              <a:rPr lang="ru" sz="2400" b="0" dirty="0" smtClean="0"/>
            </a:br>
            <a:r>
              <a:rPr lang="ru" sz="2000" b="0" i="1" dirty="0" smtClean="0">
                <a:latin typeface="Times New Roman" pitchFamily="18" charset="0"/>
                <a:cs typeface="Times New Roman" pitchFamily="18" charset="0"/>
              </a:rPr>
              <a:t>Питання для обговорення:</a:t>
            </a:r>
            <a:r>
              <a:rPr lang="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" sz="2000" b="0" dirty="0" smtClean="0">
                <a:latin typeface="Times New Roman" pitchFamily="18" charset="0"/>
                <a:cs typeface="Times New Roman" pitchFamily="18" charset="0"/>
              </a:rPr>
              <a:t>1. Інститут репутації.</a:t>
            </a:r>
            <a:br>
              <a:rPr lang="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" sz="2000" b="0" dirty="0" smtClean="0">
                <a:latin typeface="Times New Roman" pitchFamily="18" charset="0"/>
                <a:cs typeface="Times New Roman" pitchFamily="18" charset="0"/>
              </a:rPr>
              <a:t>2.Репутація : інтерпретація поняття.  </a:t>
            </a:r>
            <a:br>
              <a:rPr lang="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" sz="2000" b="0" dirty="0" smtClean="0">
                <a:latin typeface="Times New Roman" pitchFamily="18" charset="0"/>
                <a:cs typeface="Times New Roman" pitchFamily="18" charset="0"/>
              </a:rPr>
              <a:t>3.Культура скасування як сучасна тенденція.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. Імператив довіри як центральна категорія репутації.</a:t>
            </a:r>
            <a:endParaRPr sz="20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Репутація важливіша за гроші — як навчають британських монархів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2674" y="3579113"/>
            <a:ext cx="2405583" cy="92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"/>
          <p:cNvSpPr txBox="1">
            <a:spLocks noGrp="1"/>
          </p:cNvSpPr>
          <p:nvPr>
            <p:ph type="title"/>
          </p:nvPr>
        </p:nvSpPr>
        <p:spPr>
          <a:xfrm>
            <a:off x="447675" y="214671"/>
            <a:ext cx="8258175" cy="47097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ru-RU" sz="2800" b="0" dirty="0" smtClean="0"/>
              <a:t>	1990-ті </a:t>
            </a:r>
            <a:r>
              <a:rPr lang="ru-RU" sz="2800" b="0" dirty="0" err="1" smtClean="0"/>
              <a:t>рр</a:t>
            </a:r>
            <a:r>
              <a:rPr lang="ru-RU" sz="2800" b="0" dirty="0" smtClean="0"/>
              <a:t>. </a:t>
            </a:r>
            <a:r>
              <a:rPr lang="ru-RU" sz="2800" b="0" dirty="0" err="1" smtClean="0"/>
              <a:t>активне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використання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термінів</a:t>
            </a:r>
            <a:r>
              <a:rPr lang="ru-RU" sz="2800" b="0" dirty="0" smtClean="0"/>
              <a:t/>
            </a:r>
            <a:br>
              <a:rPr lang="ru-RU" sz="2800" b="0" dirty="0" smtClean="0"/>
            </a:br>
            <a:r>
              <a:rPr lang="ru-RU" sz="2800" b="0" dirty="0" smtClean="0"/>
              <a:t>“</a:t>
            </a:r>
            <a:r>
              <a:rPr lang="ru-RU" sz="2800" b="0" dirty="0" err="1" smtClean="0"/>
              <a:t>репутація</a:t>
            </a:r>
            <a:r>
              <a:rPr lang="ru-RU" sz="2800" b="0" dirty="0" smtClean="0"/>
              <a:t>”, “</a:t>
            </a:r>
            <a:r>
              <a:rPr lang="ru-RU" sz="2800" b="0" dirty="0" err="1" smtClean="0"/>
              <a:t>репутаційний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капітал</a:t>
            </a:r>
            <a:r>
              <a:rPr lang="ru-RU" sz="2800" b="0" dirty="0" smtClean="0"/>
              <a:t>”, «</a:t>
            </a:r>
            <a:r>
              <a:rPr lang="ru-RU" sz="2800" b="0" dirty="0" err="1" smtClean="0"/>
              <a:t>репутаційний</a:t>
            </a:r>
            <a:r>
              <a:rPr lang="ru-RU" sz="2800" b="0" dirty="0" smtClean="0"/>
              <a:t> менеджмент” у </a:t>
            </a:r>
            <a:r>
              <a:rPr lang="ru-RU" sz="2800" b="0" dirty="0" err="1" smtClean="0"/>
              <a:t>співвіднесенні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із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поняттями</a:t>
            </a:r>
            <a:r>
              <a:rPr lang="ru-RU" sz="2800" b="0" dirty="0" smtClean="0"/>
              <a:t> “</a:t>
            </a:r>
            <a:r>
              <a:rPr lang="ru-RU" sz="2800" b="0" dirty="0" err="1" smtClean="0"/>
              <a:t>паблік</a:t>
            </a:r>
            <a:r>
              <a:rPr lang="ru-RU" sz="2800" b="0" dirty="0" smtClean="0"/>
              <a:t> </a:t>
            </a:r>
            <a:br>
              <a:rPr lang="ru-RU" sz="2800" b="0" dirty="0" smtClean="0"/>
            </a:br>
            <a:r>
              <a:rPr lang="ru-RU" sz="2800" b="0" dirty="0" err="1" smtClean="0"/>
              <a:t>рилейшнз</a:t>
            </a:r>
            <a:r>
              <a:rPr lang="ru-RU" sz="2800" b="0" dirty="0" smtClean="0"/>
              <a:t>”, “</a:t>
            </a:r>
            <a:r>
              <a:rPr lang="ru-RU" sz="2800" b="0" dirty="0" err="1" smtClean="0"/>
              <a:t>інтегровані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комунікації</a:t>
            </a:r>
            <a:r>
              <a:rPr lang="ru-RU" sz="2800" b="0" dirty="0" smtClean="0"/>
              <a:t>”, “</a:t>
            </a:r>
            <a:r>
              <a:rPr lang="ru-RU" sz="2800" b="0" dirty="0" err="1" smtClean="0"/>
              <a:t>полімедіа</a:t>
            </a:r>
            <a:r>
              <a:rPr lang="ru-RU" sz="2800" b="0" dirty="0" smtClean="0"/>
              <a:t>”, </a:t>
            </a:r>
            <a:br>
              <a:rPr lang="ru-RU" sz="2800" b="0" dirty="0" smtClean="0"/>
            </a:br>
            <a:r>
              <a:rPr lang="ru-RU" sz="2800" b="0" dirty="0" smtClean="0"/>
              <a:t>“</a:t>
            </a:r>
            <a:r>
              <a:rPr lang="ru-RU" sz="2800" b="0" dirty="0" err="1" smtClean="0"/>
              <a:t>брендинг</a:t>
            </a:r>
            <a:r>
              <a:rPr lang="ru-RU" sz="2800" b="0" dirty="0" smtClean="0"/>
              <a:t>”. </a:t>
            </a:r>
            <a:br>
              <a:rPr lang="ru-RU" sz="2800" b="0" dirty="0" smtClean="0"/>
            </a:br>
            <a:r>
              <a:rPr lang="ru-RU" sz="2800" b="0" dirty="0" smtClean="0"/>
              <a:t/>
            </a:r>
            <a:br>
              <a:rPr lang="ru-RU" sz="2800" b="0" dirty="0" smtClean="0"/>
            </a:br>
            <a:r>
              <a:rPr lang="ru-RU" sz="2800" b="0" dirty="0" smtClean="0"/>
              <a:t>	</a:t>
            </a:r>
            <a:r>
              <a:rPr lang="ru-RU" sz="2800" b="0" dirty="0" err="1" smtClean="0"/>
              <a:t>Це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зумовлено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роллю</a:t>
            </a:r>
            <a:r>
              <a:rPr lang="ru-RU" sz="2800" b="0" dirty="0" smtClean="0"/>
              <a:t> PR-структур у </a:t>
            </a:r>
            <a:br>
              <a:rPr lang="ru-RU" sz="2800" b="0" dirty="0" smtClean="0"/>
            </a:br>
            <a:r>
              <a:rPr lang="ru-RU" sz="2800" b="0" dirty="0" err="1" smtClean="0"/>
              <a:t>формуванні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успішної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комунікаційної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взаємодії</a:t>
            </a:r>
            <a:r>
              <a:rPr lang="ru-RU" sz="2800" b="0" dirty="0" smtClean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428626"/>
            <a:ext cx="8267699" cy="3914774"/>
          </a:xfrm>
        </p:spPr>
        <p:txBody>
          <a:bodyPr/>
          <a:lstStyle/>
          <a:p>
            <a:r>
              <a:rPr lang="uk-UA" sz="2800" dirty="0" smtClean="0"/>
              <a:t>Чіткого розуміння інституту репутації на сьогодні не існує. </a:t>
            </a:r>
            <a:r>
              <a:rPr lang="ru-RU" sz="2800" dirty="0" err="1" smtClean="0"/>
              <a:t>Узагальнюючи</a:t>
            </a:r>
            <a:r>
              <a:rPr lang="ru-RU" sz="2800" dirty="0" smtClean="0"/>
              <a:t>, </a:t>
            </a:r>
            <a:r>
              <a:rPr lang="ru-RU" sz="2800" dirty="0" err="1" smtClean="0"/>
              <a:t>інститут</a:t>
            </a:r>
            <a:r>
              <a:rPr lang="ru-RU" sz="2800" dirty="0" smtClean="0"/>
              <a:t> </a:t>
            </a:r>
            <a:r>
              <a:rPr lang="ru-RU" sz="2800" dirty="0" err="1" smtClean="0"/>
              <a:t>репутації</a:t>
            </a:r>
            <a:r>
              <a:rPr lang="ru-RU" sz="2800" dirty="0" smtClean="0"/>
              <a:t> 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репутацію</a:t>
            </a:r>
            <a:r>
              <a:rPr lang="ru-RU" sz="2800" dirty="0" smtClean="0"/>
              <a:t>, </a:t>
            </a:r>
            <a:r>
              <a:rPr lang="ru-RU" sz="2800" dirty="0" err="1" smtClean="0"/>
              <a:t>ставлення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суспільства</a:t>
            </a:r>
            <a:r>
              <a:rPr lang="ru-RU" sz="2800" dirty="0" smtClean="0"/>
              <a:t>, для </a:t>
            </a:r>
            <a:r>
              <a:rPr lang="ru-RU" sz="2800" dirty="0" err="1" smtClean="0"/>
              <a:t>взаємодії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об’єктом</a:t>
            </a:r>
            <a:r>
              <a:rPr lang="ru-RU" sz="2800" dirty="0" smtClean="0"/>
              <a:t>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офіційні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неофіційні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цю</a:t>
            </a:r>
            <a:r>
              <a:rPr lang="ru-RU" sz="2800" dirty="0" smtClean="0"/>
              <a:t> </a:t>
            </a:r>
            <a:r>
              <a:rPr lang="ru-RU" sz="2800" dirty="0" err="1" smtClean="0"/>
              <a:t>репутацію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відновити</a:t>
            </a:r>
            <a:r>
              <a:rPr lang="ru-RU" sz="2800" dirty="0" smtClean="0"/>
              <a:t> у </a:t>
            </a:r>
            <a:r>
              <a:rPr lang="ru-RU" sz="2800" dirty="0" err="1" smtClean="0"/>
              <a:t>разі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ситуації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50" y="466726"/>
            <a:ext cx="7810499" cy="3933824"/>
          </a:xfrm>
        </p:spPr>
        <p:txBody>
          <a:bodyPr/>
          <a:lstStyle/>
          <a:p>
            <a:pPr algn="l"/>
            <a:r>
              <a:rPr lang="ru-RU" sz="2400" dirty="0" err="1" smtClean="0"/>
              <a:t>Тренди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притаманні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гарною </a:t>
            </a:r>
            <a:r>
              <a:rPr lang="ru-RU" sz="2400" dirty="0" err="1" smtClean="0"/>
              <a:t>репутацією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активна </a:t>
            </a:r>
            <a:r>
              <a:rPr lang="ru-RU" sz="2000" dirty="0" err="1" smtClean="0"/>
              <a:t>соціальна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позиція</a:t>
            </a:r>
            <a:r>
              <a:rPr lang="ru-RU" sz="2000" dirty="0" smtClean="0"/>
              <a:t>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високі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моральні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принципи</a:t>
            </a:r>
            <a:r>
              <a:rPr lang="ru-RU" sz="2000" dirty="0" smtClean="0"/>
              <a:t> </a:t>
            </a:r>
            <a:r>
              <a:rPr lang="ru-RU" sz="2000" dirty="0" err="1" smtClean="0"/>
              <a:t>керівництва</a:t>
            </a:r>
            <a:r>
              <a:rPr lang="ru-RU" sz="2000" dirty="0" smtClean="0"/>
              <a:t>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задовольняє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соціальні</a:t>
            </a:r>
            <a:r>
              <a:rPr lang="ru-RU" sz="2000" dirty="0" smtClean="0"/>
              <a:t> потреби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увага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локальних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відмінностей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ринків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культур,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наявність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глобальної</a:t>
            </a:r>
            <a:r>
              <a:rPr lang="ru-RU" sz="2000" dirty="0" smtClean="0"/>
              <a:t> мети,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виробництво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послуг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згідно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прийнятими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законодавчими</a:t>
            </a:r>
            <a:r>
              <a:rPr lang="ru-RU" sz="2000" dirty="0" smtClean="0"/>
              <a:t> нормами,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постійний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, </a:t>
            </a:r>
            <a:r>
              <a:rPr lang="ru-RU" sz="2000" dirty="0" err="1" smtClean="0"/>
              <a:t>чесність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прозорість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2"/>
          <p:cNvSpPr>
            <a:spLocks noGrp="1"/>
          </p:cNvSpPr>
          <p:nvPr>
            <p:ph type="title"/>
          </p:nvPr>
        </p:nvSpPr>
        <p:spPr>
          <a:xfrm>
            <a:off x="514350" y="772724"/>
            <a:ext cx="8001000" cy="3484951"/>
          </a:xfrm>
        </p:spPr>
        <p:txBody>
          <a:bodyPr/>
          <a:lstStyle/>
          <a:p>
            <a:r>
              <a:rPr lang="ru-RU" sz="2400" dirty="0" smtClean="0"/>
              <a:t>Культура </a:t>
            </a:r>
            <a:r>
              <a:rPr lang="ru-RU" sz="2400" dirty="0" err="1" smtClean="0"/>
              <a:t>скасування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cancel</a:t>
            </a:r>
            <a:r>
              <a:rPr lang="ru-RU" sz="2400" dirty="0" smtClean="0"/>
              <a:t> </a:t>
            </a:r>
            <a:r>
              <a:rPr lang="ru-RU" sz="2400" dirty="0" err="1" smtClean="0"/>
              <a:t>culture</a:t>
            </a:r>
            <a:r>
              <a:rPr lang="ru-RU" sz="2400" dirty="0" smtClean="0"/>
              <a:t>)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явище</a:t>
            </a:r>
            <a:r>
              <a:rPr lang="ru-RU" sz="1800" dirty="0" smtClean="0"/>
              <a:t>, коли велика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людей, 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 </a:t>
            </a:r>
            <a:r>
              <a:rPr lang="ru-RU" sz="1800" dirty="0" err="1" smtClean="0"/>
              <a:t>поєднаних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цінностями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особливостями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світогляду</a:t>
            </a:r>
            <a:r>
              <a:rPr lang="ru-RU" sz="1800" dirty="0" smtClean="0"/>
              <a:t>, </a:t>
            </a:r>
            <a:r>
              <a:rPr lang="ru-RU" sz="1800" dirty="0" err="1" smtClean="0"/>
              <a:t>вирішують</a:t>
            </a:r>
            <a:r>
              <a:rPr lang="ru-RU" sz="1800" dirty="0" smtClean="0"/>
              <a:t> “</a:t>
            </a:r>
            <a:r>
              <a:rPr lang="ru-RU" sz="1800" dirty="0" err="1" smtClean="0"/>
              <a:t>викинути</a:t>
            </a:r>
            <a:r>
              <a:rPr lang="ru-RU" sz="1800" dirty="0" smtClean="0"/>
              <a:t>”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особистого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професійного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людину</a:t>
            </a:r>
            <a:r>
              <a:rPr lang="ru-RU" sz="1800" dirty="0" smtClean="0"/>
              <a:t>, </a:t>
            </a:r>
            <a:r>
              <a:rPr lang="ru-RU" sz="1800" dirty="0" err="1" smtClean="0"/>
              <a:t>компанію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продукт – не </a:t>
            </a:r>
            <a:r>
              <a:rPr lang="ru-RU" sz="1800" dirty="0" err="1" smtClean="0"/>
              <a:t>споживати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не</a:t>
            </a:r>
            <a:r>
              <a:rPr lang="ru-RU" sz="1800" dirty="0" smtClean="0"/>
              <a:t> </a:t>
            </a:r>
            <a:r>
              <a:rPr lang="ru-RU" sz="1800" dirty="0" err="1" smtClean="0"/>
              <a:t>говорити</a:t>
            </a:r>
            <a:r>
              <a:rPr lang="ru-RU" sz="1800" dirty="0" smtClean="0"/>
              <a:t>, </a:t>
            </a:r>
            <a:r>
              <a:rPr lang="ru-RU" sz="1800" dirty="0" err="1" smtClean="0"/>
              <a:t>не</a:t>
            </a:r>
            <a:r>
              <a:rPr lang="ru-RU" sz="1800" dirty="0" smtClean="0"/>
              <a:t> </a:t>
            </a:r>
            <a:r>
              <a:rPr lang="ru-RU" sz="1800" dirty="0" err="1" smtClean="0"/>
              <a:t>взаємодіяти</a:t>
            </a:r>
            <a:r>
              <a:rPr lang="ru-RU" sz="1800" dirty="0" smtClean="0"/>
              <a:t>, </a:t>
            </a:r>
            <a:r>
              <a:rPr lang="ru-RU" sz="1800" dirty="0" err="1" smtClean="0"/>
              <a:t>не</a:t>
            </a:r>
            <a:r>
              <a:rPr lang="ru-RU" sz="1800" dirty="0" smtClean="0"/>
              <a:t> </a:t>
            </a:r>
            <a:r>
              <a:rPr lang="ru-RU" sz="1800" dirty="0" err="1" smtClean="0"/>
              <a:t>купувати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повномасштабного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вторгнення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росії</a:t>
            </a:r>
            <a:r>
              <a:rPr lang="ru-RU" sz="1800" dirty="0" smtClean="0"/>
              <a:t> на </a:t>
            </a:r>
            <a:r>
              <a:rPr lang="ru-RU" sz="1800" dirty="0" err="1" smtClean="0"/>
              <a:t>територію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з’явилась</a:t>
            </a:r>
            <a:r>
              <a:rPr lang="ru-RU" sz="1800" dirty="0" smtClean="0"/>
              <a:t> нова причина </a:t>
            </a:r>
            <a:r>
              <a:rPr lang="ru-RU" sz="1800" dirty="0" err="1" smtClean="0"/>
              <a:t>скасування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бізнесу</a:t>
            </a:r>
            <a:r>
              <a:rPr lang="ru-RU" sz="1800" dirty="0" smtClean="0"/>
              <a:t> – </a:t>
            </a:r>
            <a:r>
              <a:rPr lang="ru-RU" sz="1800" dirty="0" err="1" smtClean="0"/>
              <a:t>компанія</a:t>
            </a:r>
            <a:r>
              <a:rPr lang="ru-RU" sz="1800" dirty="0" smtClean="0"/>
              <a:t> не </a:t>
            </a:r>
            <a:r>
              <a:rPr lang="ru-RU" sz="1800" dirty="0" err="1" smtClean="0"/>
              <a:t>вийшла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рф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означає</a:t>
            </a:r>
            <a:r>
              <a:rPr lang="ru-RU" sz="1800" dirty="0" smtClean="0"/>
              <a:t> </a:t>
            </a:r>
            <a:r>
              <a:rPr lang="ru-RU" sz="1800" dirty="0" err="1" smtClean="0"/>
              <a:t>сплату</a:t>
            </a:r>
            <a:r>
              <a:rPr lang="ru-RU" sz="1800" dirty="0" smtClean="0"/>
              <a:t> </a:t>
            </a:r>
            <a:r>
              <a:rPr lang="ru-RU" sz="1800" dirty="0" err="1" smtClean="0"/>
              <a:t>податків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підтримку</a:t>
            </a:r>
            <a:r>
              <a:rPr lang="ru-RU" sz="1800" dirty="0" smtClean="0"/>
              <a:t> бюджету </a:t>
            </a:r>
            <a:r>
              <a:rPr lang="ru-RU" sz="1800" dirty="0" err="1" smtClean="0"/>
              <a:t>рф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російської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агресії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. </a:t>
            </a:r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524" y="772724"/>
            <a:ext cx="7496175" cy="3761175"/>
          </a:xfrm>
        </p:spPr>
        <p:txBody>
          <a:bodyPr/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джерелах</a:t>
            </a:r>
            <a:r>
              <a:rPr lang="ru-RU" sz="2800" dirty="0" smtClean="0"/>
              <a:t>, </a:t>
            </a:r>
            <a:r>
              <a:rPr lang="ru-RU" sz="2800" dirty="0" err="1" smtClean="0"/>
              <a:t>опублікованих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2000 по 2003 </a:t>
            </a:r>
            <a:r>
              <a:rPr lang="ru-RU" sz="2800" dirty="0" err="1" smtClean="0"/>
              <a:t>рр</a:t>
            </a:r>
            <a:r>
              <a:rPr lang="ru-RU" sz="2800" dirty="0" smtClean="0"/>
              <a:t>., </a:t>
            </a:r>
            <a:r>
              <a:rPr lang="ru-RU" sz="2800" dirty="0" err="1" smtClean="0"/>
              <a:t>дослідники</a:t>
            </a:r>
            <a:r>
              <a:rPr lang="ru-RU" sz="2800" dirty="0" smtClean="0"/>
              <a:t> </a:t>
            </a:r>
            <a:r>
              <a:rPr lang="ru-RU" sz="2800" dirty="0" err="1" smtClean="0"/>
              <a:t>американського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коледжу</a:t>
            </a:r>
            <a:r>
              <a:rPr lang="ru-RU" sz="2800" dirty="0" smtClean="0"/>
              <a:t> </a:t>
            </a:r>
            <a:r>
              <a:rPr lang="ru-RU" sz="2800" dirty="0" err="1" smtClean="0"/>
              <a:t>ділового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адмінстрування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університету</a:t>
            </a:r>
            <a:r>
              <a:rPr lang="ru-RU" sz="2800" dirty="0" smtClean="0"/>
              <a:t> </a:t>
            </a:r>
            <a:r>
              <a:rPr lang="ru-RU" sz="2800" dirty="0" err="1" smtClean="0"/>
              <a:t>Південної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Флориди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виявили</a:t>
            </a:r>
            <a:r>
              <a:rPr lang="ru-RU" sz="2800" dirty="0" smtClean="0"/>
              <a:t> 49 </a:t>
            </a:r>
            <a:r>
              <a:rPr lang="ru-RU" sz="2800" dirty="0" err="1" smtClean="0"/>
              <a:t>оригінальних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визначень</a:t>
            </a:r>
            <a:r>
              <a:rPr lang="ru-RU" sz="2800" dirty="0" smtClean="0"/>
              <a:t> </a:t>
            </a:r>
            <a:r>
              <a:rPr lang="ru-RU" sz="2800" dirty="0" err="1" smtClean="0"/>
              <a:t>репутації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>
            <a:spLocks noGrp="1"/>
          </p:cNvSpPr>
          <p:nvPr>
            <p:ph type="title"/>
          </p:nvPr>
        </p:nvSpPr>
        <p:spPr>
          <a:xfrm>
            <a:off x="533400" y="773113"/>
            <a:ext cx="7934325" cy="3494087"/>
          </a:xfrm>
        </p:spPr>
        <p:txBody>
          <a:bodyPr/>
          <a:lstStyle/>
          <a:p>
            <a:r>
              <a:rPr lang="ru-RU" sz="2000" dirty="0" smtClean="0"/>
              <a:t>	В одному </a:t>
            </a:r>
            <a:r>
              <a:rPr lang="ru-RU" sz="2000" dirty="0" err="1" smtClean="0"/>
              <a:t>з</a:t>
            </a:r>
            <a:r>
              <a:rPr lang="ru-RU" sz="2000" dirty="0" smtClean="0"/>
              <a:t> перших </a:t>
            </a:r>
            <a:r>
              <a:rPr lang="ru-RU" sz="2000" dirty="0" err="1" smtClean="0"/>
              <a:t>досліджень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репутації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Ч.Фомбрана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К.ван</a:t>
            </a:r>
            <a:r>
              <a:rPr lang="ru-RU" sz="2000" dirty="0" smtClean="0"/>
              <a:t> </a:t>
            </a:r>
            <a:r>
              <a:rPr lang="ru-RU" sz="2000" dirty="0" err="1" smtClean="0"/>
              <a:t>Ріла</a:t>
            </a:r>
            <a:r>
              <a:rPr lang="ru-RU" sz="2000" dirty="0" smtClean="0"/>
              <a:t> (1997 р.) </a:t>
            </a:r>
            <a:r>
              <a:rPr lang="ru-RU" sz="2000" dirty="0" err="1" smtClean="0"/>
              <a:t>виокремлено</a:t>
            </a:r>
            <a:r>
              <a:rPr lang="ru-RU" sz="2000" dirty="0" smtClean="0"/>
              <a:t> 6 </a:t>
            </a:r>
            <a:r>
              <a:rPr lang="ru-RU" sz="2000" dirty="0" err="1" smtClean="0"/>
              <a:t>основних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підходів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вивчення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репутації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економічний</a:t>
            </a:r>
            <a:r>
              <a:rPr lang="ru-RU" sz="2000" dirty="0" smtClean="0"/>
              <a:t>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бухгалтерський</a:t>
            </a:r>
            <a:r>
              <a:rPr lang="ru-RU" sz="2000" dirty="0" smtClean="0"/>
              <a:t>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стратегічний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-  </a:t>
            </a:r>
            <a:r>
              <a:rPr lang="ru-RU" sz="2000" dirty="0" err="1" smtClean="0"/>
              <a:t>маркетинговий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організаційний</a:t>
            </a:r>
            <a:r>
              <a:rPr lang="ru-RU" sz="2000" dirty="0" smtClean="0"/>
              <a:t>, 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соціологічний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</TotalTime>
  <Words>351</Words>
  <Application>Microsoft Office PowerPoint</Application>
  <PresentationFormat>Экран (16:9)</PresentationFormat>
  <Paragraphs>39</Paragraphs>
  <Slides>18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Maven Pro</vt:lpstr>
      <vt:lpstr>Times New Roman</vt:lpstr>
      <vt:lpstr>Calibri</vt:lpstr>
      <vt:lpstr>Nunito</vt:lpstr>
      <vt:lpstr>Momentum</vt:lpstr>
      <vt:lpstr>    Ділова репутація та імідж: як комунікаційні компоненти стратегії організації     </vt:lpstr>
      <vt:lpstr> Якщо Ви не будете займатися     своєю репутацією,       то нею займуться ваші конкуренти        (Г.Форд)    Понад сотні років може зайняти  становлення репутації, тоді як її руйнування – лише питання тижнів та місяців (Р.Грінбурі).</vt:lpstr>
      <vt:lpstr>Метою заняття є ознайомлення із явищами репутації та іміджу.  Питання для обговорення:  1. Інститут репутації. 2.Репутація : інтерпретація поняття.   3.Культура скасування як сучасна тенденція.  4. Імператив довіри як центральна категорія репутації.</vt:lpstr>
      <vt:lpstr> 1990-ті рр. активне використання термінів “репутація”, “репутаційний капітал”, «репутаційний менеджмент” у співвіднесенні із поняттями “паблік  рилейшнз”, “інтегровані комунікації”, “полімедіа”,  “брендинг”.    Це зумовлено роллю PR-структур у  формуванні успішної комунікаційної взаємодії.  </vt:lpstr>
      <vt:lpstr>Чіткого розуміння інституту репутації на сьогодні не існує. Узагальнюючи, інститут репутації – це норми, які формують репутацію, ставлення суспільства, для взаємодії з об’єктом, а також офіційні та неофіційні закони, які можуть цю репутацію відновити у разі виникнення проблемної ситуації.</vt:lpstr>
      <vt:lpstr>Тренди, притаманні компанії з гарною репутацією:    - активна соціальна позиція,  - високі моральні принципи керівництва,  - діяльність задовольняє певні соціальні потреби суспільства,  - увага до локальних і регіональних відмінностей ринків і культур,  - наявність глобальної мети,  - виробництво продукції та послуг відбувається згідно із суспільно прийнятими та законодавчими нормами,  - постійний розвиток, чесність та прозорість діяльності</vt:lpstr>
      <vt:lpstr>Культура скасування (cancel culture)     це явище, коли велика кількість людей, зазвичай поєднаних певними цінностями чи особливостями світогляду, вирішують “викинути” з особистого чи професійного життя людину, компанію чи продукт – не споживати, не говорити, не взаємодіяти, не купувати.   Після повномасштабного вторгнення росії на територію України з’явилась нова причина скасування бізнесу – компанія не вийшла із рф, що означає сплату податків і підтримку бюджету рф та російської агресії в Україні. </vt:lpstr>
      <vt:lpstr>У різних джерелах, опублікованих з 2000 по 2003 рр., дослідники американського коледжу ділового адмінстрування університету Південної Флориди виявили 49 оригінальних визначень репутації.  </vt:lpstr>
      <vt:lpstr> В одному з перших досліджень репутації Ч.Фомбрана і К.ван Ріла (1997 р.) виокремлено 6 основних підходів до вивчення репутації:   - економічний,  - бухгалтерський,  - стратегічний, -  маркетинговий, - організаційний,  - соціологічний.</vt:lpstr>
      <vt:lpstr>Дефініції поняття «репутація»</vt:lpstr>
      <vt:lpstr>2001 р. – дослідники з американського Інституту репутації говорять про три ключових рівні формування репутації:   - як економічний актив (репутаційний капітал),   - як репрезентація (імідж),   - як судження, оцінка (власне, репутація).     </vt:lpstr>
      <vt:lpstr>. Post and Griffin розглядають репутацію з позиції стейкхолдерів :</vt:lpstr>
      <vt:lpstr>Колективна репутація :  - споживачі - важливий емоційний заклик, якість послуг,   - інвестори — якість послуг, лідерство і перспектива,   - працівники — фінансова стабільність, лідерство і перспектива, соціальна відповідальінсть,   - партнери — фінансова стабільність, якість спільної роботи,   - громадськість — загальний критерій соціальної відповідальності.   Використання єдиної методики вимірювання репутації серед усіх груп стейк% холдерів дає змогу визначити репутаційні розриви (reputation gaps).</vt:lpstr>
      <vt:lpstr>Імператив довіри – центральна категорія</vt:lpstr>
      <vt:lpstr>Імідж – це упаковка Репутація – зміст, внутрішнє наповнення   </vt:lpstr>
      <vt:lpstr>Репутаційний менеджмент – це системна робота, спрямована на збільшення репутаційного капіталу компанії, вона включає використання комунікаційних та організаційних ресурсів для профілювання як корпоративної, так і галузевої, і персональної репутації.</vt:lpstr>
      <vt:lpstr>Формування репутації:  1. формування пабліситі (медіа); 2.створення легенди, місії, бачення; 3. техніки та методи – репутаційний менеджмент. </vt:lpstr>
      <vt:lpstr>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кризових комунікацій </dc:title>
  <cp:lastModifiedBy>user</cp:lastModifiedBy>
  <cp:revision>70</cp:revision>
  <dcterms:modified xsi:type="dcterms:W3CDTF">2023-09-12T21:33:51Z</dcterms:modified>
</cp:coreProperties>
</file>