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2BF25D-8315-4BD2-8907-945ECD99FC9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0D0535-C33F-40C3-9230-E26CD42482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Основи токсикології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612779" cy="198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916832"/>
            <a:ext cx="9144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err="1"/>
              <a:t>П'ятихвилинне</a:t>
            </a:r>
            <a:r>
              <a:rPr lang="ru-RU" sz="1300" dirty="0"/>
              <a:t> </a:t>
            </a:r>
            <a:r>
              <a:rPr lang="ru-RU" sz="1300" dirty="0" err="1"/>
              <a:t>відварювання</a:t>
            </a:r>
            <a:r>
              <a:rPr lang="ru-RU" sz="1300" dirty="0"/>
              <a:t> </a:t>
            </a:r>
            <a:r>
              <a:rPr lang="ru-RU" sz="1300" dirty="0" err="1"/>
              <a:t>строчків</a:t>
            </a:r>
            <a:r>
              <a:rPr lang="ru-RU" sz="1300" dirty="0"/>
              <a:t> у великому </a:t>
            </a:r>
            <a:r>
              <a:rPr lang="ru-RU" sz="1300" dirty="0" err="1"/>
              <a:t>обсязі</a:t>
            </a:r>
            <a:r>
              <a:rPr lang="ru-RU" sz="1300" dirty="0"/>
              <a:t> води </a:t>
            </a:r>
            <a:r>
              <a:rPr lang="ru-RU" sz="1300" dirty="0" err="1"/>
              <a:t>з</a:t>
            </a:r>
            <a:r>
              <a:rPr lang="ru-RU" sz="1300" dirty="0"/>
              <a:t> невеликою добавкою </a:t>
            </a:r>
            <a:r>
              <a:rPr lang="ru-RU" sz="1300" dirty="0" err="1"/>
              <a:t>соди</a:t>
            </a:r>
            <a:r>
              <a:rPr lang="ru-RU" sz="1300" dirty="0"/>
              <a:t> </a:t>
            </a:r>
            <a:r>
              <a:rPr lang="ru-RU" sz="1300" dirty="0" err="1"/>
              <a:t>знижує</a:t>
            </a:r>
            <a:r>
              <a:rPr lang="ru-RU" sz="1300" dirty="0"/>
              <a:t> </a:t>
            </a:r>
            <a:r>
              <a:rPr lang="ru-RU" sz="1300" dirty="0" err="1"/>
              <a:t>вміст</a:t>
            </a:r>
            <a:r>
              <a:rPr lang="ru-RU" sz="1300" dirty="0"/>
              <a:t> </a:t>
            </a:r>
            <a:r>
              <a:rPr lang="ru-RU" sz="1300" dirty="0" err="1"/>
              <a:t>гіромітрину</a:t>
            </a:r>
            <a:r>
              <a:rPr lang="ru-RU" sz="1300" dirty="0"/>
              <a:t> до 0,002%,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такий</a:t>
            </a:r>
            <a:r>
              <a:rPr lang="ru-RU" sz="1300" dirty="0"/>
              <a:t> </a:t>
            </a:r>
            <a:r>
              <a:rPr lang="ru-RU" sz="1300" dirty="0" err="1"/>
              <a:t>вміст</a:t>
            </a:r>
            <a:r>
              <a:rPr lang="ru-RU" sz="1300" dirty="0"/>
              <a:t> токсину </a:t>
            </a:r>
            <a:r>
              <a:rPr lang="ru-RU" sz="1300" dirty="0" err="1"/>
              <a:t>є</a:t>
            </a:r>
            <a:r>
              <a:rPr lang="ru-RU" sz="1300" dirty="0"/>
              <a:t> </a:t>
            </a:r>
            <a:r>
              <a:rPr lang="ru-RU" sz="1300" dirty="0" err="1"/>
              <a:t>вже</a:t>
            </a:r>
            <a:r>
              <a:rPr lang="ru-RU" sz="1300" dirty="0"/>
              <a:t> не </a:t>
            </a:r>
            <a:r>
              <a:rPr lang="ru-RU" sz="1300" dirty="0" err="1"/>
              <a:t>токсичним</a:t>
            </a:r>
            <a:r>
              <a:rPr lang="ru-RU" sz="1300" dirty="0"/>
              <a:t> для </a:t>
            </a:r>
            <a:r>
              <a:rPr lang="ru-RU" sz="1300" dirty="0" err="1"/>
              <a:t>людини</a:t>
            </a:r>
            <a:r>
              <a:rPr lang="ru-RU" sz="1300" dirty="0"/>
              <a:t>. </a:t>
            </a:r>
          </a:p>
          <a:p>
            <a:endParaRPr lang="ru-RU" sz="1300" b="1" dirty="0"/>
          </a:p>
          <a:p>
            <a:r>
              <a:rPr lang="ru-RU" sz="1300" b="1" dirty="0" smtClean="0"/>
              <a:t>2</a:t>
            </a:r>
            <a:r>
              <a:rPr lang="ru-RU" sz="1300" b="1" dirty="0"/>
              <a:t>. </a:t>
            </a:r>
            <a:r>
              <a:rPr lang="ru-RU" sz="1300" b="1" dirty="0" err="1"/>
              <a:t>Фітотоксини</a:t>
            </a:r>
            <a:r>
              <a:rPr lang="ru-RU" sz="1300" b="1" dirty="0"/>
              <a:t>. </a:t>
            </a:r>
          </a:p>
          <a:p>
            <a:r>
              <a:rPr lang="ru-RU" sz="1300" dirty="0" err="1"/>
              <a:t>Токсини</a:t>
            </a:r>
            <a:r>
              <a:rPr lang="ru-RU" sz="1300" dirty="0"/>
              <a:t> </a:t>
            </a:r>
            <a:r>
              <a:rPr lang="ru-RU" sz="1300" dirty="0" err="1"/>
              <a:t>рослинного</a:t>
            </a:r>
            <a:r>
              <a:rPr lang="ru-RU" sz="1300" dirty="0"/>
              <a:t> </a:t>
            </a:r>
            <a:r>
              <a:rPr lang="ru-RU" sz="1300" dirty="0" err="1"/>
              <a:t>походження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токсини</a:t>
            </a:r>
            <a:r>
              <a:rPr lang="ru-RU" sz="1300" dirty="0"/>
              <a:t> </a:t>
            </a:r>
            <a:r>
              <a:rPr lang="ru-RU" sz="1300" dirty="0" err="1"/>
              <a:t>вищих</a:t>
            </a:r>
            <a:r>
              <a:rPr lang="ru-RU" sz="1300" dirty="0"/>
              <a:t> </a:t>
            </a:r>
            <a:r>
              <a:rPr lang="ru-RU" sz="1300" dirty="0" err="1"/>
              <a:t>рослин</a:t>
            </a:r>
            <a:r>
              <a:rPr lang="ru-RU" sz="1300" dirty="0"/>
              <a:t> </a:t>
            </a:r>
            <a:r>
              <a:rPr lang="ru-RU" sz="1300" dirty="0" err="1"/>
              <a:t>нараховують</a:t>
            </a:r>
            <a:r>
              <a:rPr lang="ru-RU" sz="1300" dirty="0"/>
              <a:t> </a:t>
            </a:r>
            <a:r>
              <a:rPr lang="ru-RU" sz="1300" dirty="0" err="1"/>
              <a:t>близько</a:t>
            </a:r>
            <a:r>
              <a:rPr lang="ru-RU" sz="1300" dirty="0"/>
              <a:t> 200 </a:t>
            </a:r>
            <a:r>
              <a:rPr lang="ru-RU" sz="1300" dirty="0" err="1"/>
              <a:t>представників</a:t>
            </a:r>
            <a:r>
              <a:rPr lang="ru-RU" sz="1300" dirty="0"/>
              <a:t>. З точки </a:t>
            </a:r>
            <a:r>
              <a:rPr lang="ru-RU" sz="1300" dirty="0" err="1"/>
              <a:t>зору</a:t>
            </a:r>
            <a:r>
              <a:rPr lang="ru-RU" sz="1300" dirty="0"/>
              <a:t> </a:t>
            </a:r>
            <a:r>
              <a:rPr lang="ru-RU" sz="1300" dirty="0" err="1"/>
              <a:t>медицини</a:t>
            </a:r>
            <a:r>
              <a:rPr lang="ru-RU" sz="1300" dirty="0"/>
              <a:t> та </a:t>
            </a:r>
            <a:r>
              <a:rPr lang="ru-RU" sz="1300" dirty="0" err="1"/>
              <a:t>токсикології</a:t>
            </a:r>
            <a:r>
              <a:rPr lang="ru-RU" sz="1300" dirty="0"/>
              <a:t> </a:t>
            </a:r>
            <a:r>
              <a:rPr lang="ru-RU" sz="1300" dirty="0" err="1"/>
              <a:t>значення</a:t>
            </a:r>
            <a:r>
              <a:rPr lang="ru-RU" sz="1300" dirty="0"/>
              <a:t> </a:t>
            </a:r>
            <a:r>
              <a:rPr lang="ru-RU" sz="1300" dirty="0" err="1"/>
              <a:t>мають</a:t>
            </a:r>
            <a:r>
              <a:rPr lang="ru-RU" sz="1300" dirty="0"/>
              <a:t> не </a:t>
            </a:r>
            <a:r>
              <a:rPr lang="ru-RU" sz="1300" dirty="0" err="1"/>
              <a:t>більше</a:t>
            </a:r>
            <a:r>
              <a:rPr lang="ru-RU" sz="1300" dirty="0"/>
              <a:t> 10 отрут (</a:t>
            </a:r>
            <a:r>
              <a:rPr lang="ru-RU" sz="1300" dirty="0" err="1"/>
              <a:t>атропін</a:t>
            </a:r>
            <a:r>
              <a:rPr lang="ru-RU" sz="1300" dirty="0"/>
              <a:t>, </a:t>
            </a:r>
            <a:r>
              <a:rPr lang="ru-RU" sz="1300" dirty="0" err="1"/>
              <a:t>скополамін</a:t>
            </a:r>
            <a:r>
              <a:rPr lang="ru-RU" sz="1300" dirty="0"/>
              <a:t>, </a:t>
            </a:r>
            <a:r>
              <a:rPr lang="ru-RU" sz="1300" dirty="0" err="1"/>
              <a:t>дитилін</a:t>
            </a:r>
            <a:r>
              <a:rPr lang="ru-RU" sz="1300" dirty="0"/>
              <a:t>, рицин та </a:t>
            </a:r>
            <a:r>
              <a:rPr lang="ru-RU" sz="1300" dirty="0" err="1"/>
              <a:t>інші</a:t>
            </a:r>
            <a:r>
              <a:rPr lang="ru-RU" sz="1300" dirty="0"/>
              <a:t>).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переважно</a:t>
            </a:r>
            <a:r>
              <a:rPr lang="ru-RU" sz="1300" dirty="0"/>
              <a:t> </a:t>
            </a:r>
            <a:r>
              <a:rPr lang="ru-RU" sz="1300" dirty="0" err="1"/>
              <a:t>ті</a:t>
            </a:r>
            <a:r>
              <a:rPr lang="ru-RU" sz="1300" dirty="0"/>
              <a:t> </a:t>
            </a:r>
            <a:r>
              <a:rPr lang="ru-RU" sz="1300" dirty="0" err="1"/>
              <a:t>токсичні</a:t>
            </a:r>
            <a:r>
              <a:rPr lang="ru-RU" sz="1300" dirty="0"/>
              <a:t> </a:t>
            </a:r>
            <a:r>
              <a:rPr lang="ru-RU" sz="1300" dirty="0" err="1"/>
              <a:t>речовини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продукуються</a:t>
            </a:r>
            <a:r>
              <a:rPr lang="ru-RU" sz="1300" dirty="0"/>
              <a:t> широко </a:t>
            </a:r>
            <a:r>
              <a:rPr lang="ru-RU" sz="1300" dirty="0" err="1"/>
              <a:t>розповсюдженими</a:t>
            </a:r>
            <a:r>
              <a:rPr lang="ru-RU" sz="1300" dirty="0"/>
              <a:t> </a:t>
            </a:r>
            <a:r>
              <a:rPr lang="ru-RU" sz="1300" dirty="0" err="1"/>
              <a:t>рослинами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вирощуються</a:t>
            </a:r>
            <a:r>
              <a:rPr lang="ru-RU" sz="1300" dirty="0"/>
              <a:t> як </a:t>
            </a:r>
            <a:r>
              <a:rPr lang="ru-RU" sz="1300" dirty="0" err="1"/>
              <a:t>продуценти</a:t>
            </a:r>
            <a:r>
              <a:rPr lang="ru-RU" sz="1300" dirty="0"/>
              <a:t> </a:t>
            </a:r>
            <a:r>
              <a:rPr lang="ru-RU" sz="1300" dirty="0" err="1"/>
              <a:t>лікарських</a:t>
            </a:r>
            <a:r>
              <a:rPr lang="ru-RU" sz="1300" dirty="0"/>
              <a:t> </a:t>
            </a:r>
            <a:r>
              <a:rPr lang="ru-RU" sz="1300" dirty="0" err="1"/>
              <a:t>речовин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як</a:t>
            </a:r>
            <a:r>
              <a:rPr lang="ru-RU" sz="1300" dirty="0"/>
              <a:t> </a:t>
            </a:r>
            <a:r>
              <a:rPr lang="ru-RU" sz="1300" dirty="0" err="1"/>
              <a:t>технічні</a:t>
            </a:r>
            <a:r>
              <a:rPr lang="ru-RU" sz="1300" dirty="0"/>
              <a:t> </a:t>
            </a:r>
            <a:r>
              <a:rPr lang="ru-RU" sz="1300" dirty="0" err="1"/>
              <a:t>культури</a:t>
            </a:r>
            <a:r>
              <a:rPr lang="ru-RU" sz="1300" dirty="0"/>
              <a:t>. Як правило, для таких отрут </a:t>
            </a:r>
            <a:r>
              <a:rPr lang="ru-RU" sz="1300" dirty="0" err="1"/>
              <a:t>антидоти</a:t>
            </a:r>
            <a:r>
              <a:rPr lang="ru-RU" sz="1300" dirty="0"/>
              <a:t> </a:t>
            </a:r>
            <a:r>
              <a:rPr lang="ru-RU" sz="1300" dirty="0" err="1"/>
              <a:t>існують</a:t>
            </a:r>
            <a:r>
              <a:rPr lang="ru-RU" sz="1300" dirty="0"/>
              <a:t>. </a:t>
            </a:r>
            <a:r>
              <a:rPr lang="ru-RU" sz="1300" dirty="0" err="1"/>
              <a:t>Токсичні</a:t>
            </a:r>
            <a:r>
              <a:rPr lang="ru-RU" sz="1300" dirty="0"/>
              <a:t> </a:t>
            </a:r>
            <a:r>
              <a:rPr lang="ru-RU" sz="1300" dirty="0" err="1"/>
              <a:t>речовини</a:t>
            </a:r>
            <a:r>
              <a:rPr lang="ru-RU" sz="1300" dirty="0"/>
              <a:t> </a:t>
            </a:r>
            <a:r>
              <a:rPr lang="ru-RU" sz="1300" dirty="0" err="1"/>
              <a:t>рослинного</a:t>
            </a:r>
            <a:r>
              <a:rPr lang="ru-RU" sz="1300" dirty="0"/>
              <a:t> </a:t>
            </a:r>
            <a:r>
              <a:rPr lang="ru-RU" sz="1300" dirty="0" err="1"/>
              <a:t>походження</a:t>
            </a:r>
            <a:r>
              <a:rPr lang="ru-RU" sz="1300" dirty="0"/>
              <a:t> за </a:t>
            </a:r>
            <a:r>
              <a:rPr lang="ru-RU" sz="1300" dirty="0" err="1"/>
              <a:t>своєю</a:t>
            </a:r>
            <a:r>
              <a:rPr lang="ru-RU" sz="1300" dirty="0"/>
              <a:t> </a:t>
            </a:r>
            <a:r>
              <a:rPr lang="ru-RU" sz="1300" dirty="0" err="1"/>
              <a:t>хімічною</a:t>
            </a:r>
            <a:r>
              <a:rPr lang="ru-RU" sz="1300" dirty="0"/>
              <a:t> </a:t>
            </a:r>
            <a:r>
              <a:rPr lang="ru-RU" sz="1300" dirty="0" err="1"/>
              <a:t>будовою</a:t>
            </a:r>
            <a:r>
              <a:rPr lang="ru-RU" sz="1300" dirty="0"/>
              <a:t> </a:t>
            </a:r>
            <a:r>
              <a:rPr lang="ru-RU" sz="1300" dirty="0" err="1"/>
              <a:t>поділяються</a:t>
            </a:r>
            <a:r>
              <a:rPr lang="ru-RU" sz="1300" dirty="0"/>
              <a:t> на </a:t>
            </a:r>
            <a:r>
              <a:rPr lang="ru-RU" sz="1300" dirty="0" err="1"/>
              <a:t>такі</a:t>
            </a:r>
            <a:r>
              <a:rPr lang="ru-RU" sz="1300" dirty="0"/>
              <a:t> </a:t>
            </a:r>
            <a:r>
              <a:rPr lang="ru-RU" sz="1300" dirty="0" err="1"/>
              <a:t>види</a:t>
            </a:r>
            <a:r>
              <a:rPr lang="ru-RU" sz="1300" dirty="0"/>
              <a:t>. </a:t>
            </a:r>
          </a:p>
          <a:p>
            <a:r>
              <a:rPr lang="ru-RU" sz="1300" b="1" dirty="0" err="1"/>
              <a:t>Алкалоїди</a:t>
            </a:r>
            <a:r>
              <a:rPr lang="ru-RU" sz="1300" b="1" dirty="0"/>
              <a:t> – </a:t>
            </a:r>
            <a:r>
              <a:rPr lang="ru-RU" sz="1300" b="1" dirty="0" err="1"/>
              <a:t>природні</a:t>
            </a:r>
            <a:r>
              <a:rPr lang="ru-RU" sz="1300" b="1" dirty="0"/>
              <a:t> </a:t>
            </a:r>
            <a:r>
              <a:rPr lang="ru-RU" sz="1300" b="1" dirty="0" err="1"/>
              <a:t>нітрогенвмісні</a:t>
            </a:r>
            <a:r>
              <a:rPr lang="ru-RU" sz="1300" b="1" dirty="0"/>
              <a:t> </a:t>
            </a:r>
            <a:r>
              <a:rPr lang="ru-RU" sz="1300" b="1" dirty="0" err="1"/>
              <a:t>органічні</a:t>
            </a:r>
            <a:r>
              <a:rPr lang="ru-RU" sz="1300" b="1" dirty="0"/>
              <a:t> </a:t>
            </a:r>
            <a:r>
              <a:rPr lang="ru-RU" sz="1300" b="1" dirty="0" err="1"/>
              <a:t>сполуки</a:t>
            </a:r>
            <a:r>
              <a:rPr lang="ru-RU" sz="1300" b="1" dirty="0"/>
              <a:t> </a:t>
            </a:r>
            <a:r>
              <a:rPr lang="ru-RU" sz="1300" b="1" dirty="0" err="1"/>
              <a:t>рослинного</a:t>
            </a:r>
            <a:r>
              <a:rPr lang="ru-RU" sz="1300" b="1" dirty="0"/>
              <a:t> </a:t>
            </a:r>
            <a:r>
              <a:rPr lang="ru-RU" sz="1300" b="1" dirty="0" err="1"/>
              <a:t>походження</a:t>
            </a:r>
            <a:r>
              <a:rPr lang="ru-RU" sz="1300" b="1" dirty="0"/>
              <a:t>, </a:t>
            </a:r>
            <a:r>
              <a:rPr lang="ru-RU" sz="1300" b="1" dirty="0" err="1"/>
              <a:t>які</a:t>
            </a:r>
            <a:r>
              <a:rPr lang="ru-RU" sz="1300" b="1" dirty="0"/>
              <a:t> </a:t>
            </a:r>
            <a:r>
              <a:rPr lang="ru-RU" sz="1300" b="1" dirty="0" err="1"/>
              <a:t>проявляють</a:t>
            </a:r>
            <a:r>
              <a:rPr lang="ru-RU" sz="1300" b="1" dirty="0"/>
              <a:t> </a:t>
            </a:r>
            <a:r>
              <a:rPr lang="ru-RU" sz="1300" b="1" dirty="0" err="1"/>
              <a:t>основні</a:t>
            </a:r>
            <a:r>
              <a:rPr lang="ru-RU" sz="1300" b="1" dirty="0"/>
              <a:t> </a:t>
            </a:r>
            <a:r>
              <a:rPr lang="ru-RU" sz="1300" b="1" dirty="0" err="1"/>
              <a:t>властивості</a:t>
            </a:r>
            <a:r>
              <a:rPr lang="ru-RU" sz="1300" b="1" dirty="0"/>
              <a:t> та </a:t>
            </a:r>
            <a:r>
              <a:rPr lang="ru-RU" sz="1300" b="1" dirty="0" err="1"/>
              <a:t>мають</a:t>
            </a:r>
            <a:r>
              <a:rPr lang="ru-RU" sz="1300" b="1" dirty="0"/>
              <a:t> </a:t>
            </a:r>
            <a:r>
              <a:rPr lang="ru-RU" sz="1300" b="1" dirty="0" err="1"/>
              <a:t>фізіологічну</a:t>
            </a:r>
            <a:r>
              <a:rPr lang="ru-RU" sz="1300" b="1" dirty="0"/>
              <a:t> </a:t>
            </a:r>
            <a:r>
              <a:rPr lang="ru-RU" sz="1300" b="1" dirty="0" err="1"/>
              <a:t>активність</a:t>
            </a:r>
            <a:r>
              <a:rPr lang="ru-RU" sz="1300" b="1" dirty="0"/>
              <a:t>. </a:t>
            </a:r>
            <a:r>
              <a:rPr lang="ru-RU" sz="1300" b="1" dirty="0" err="1"/>
              <a:t>Завдяки</a:t>
            </a:r>
            <a:r>
              <a:rPr lang="ru-RU" sz="1300" b="1" dirty="0"/>
              <a:t> </a:t>
            </a:r>
            <a:r>
              <a:rPr lang="ru-RU" sz="1300" b="1" dirty="0" err="1"/>
              <a:t>високій</a:t>
            </a:r>
            <a:r>
              <a:rPr lang="ru-RU" sz="1300" b="1" dirty="0"/>
              <a:t> </a:t>
            </a:r>
            <a:r>
              <a:rPr lang="ru-RU" sz="1300" b="1" dirty="0" err="1"/>
              <a:t>токсичності</a:t>
            </a:r>
            <a:r>
              <a:rPr lang="ru-RU" sz="1300" b="1" dirty="0"/>
              <a:t> </a:t>
            </a:r>
            <a:r>
              <a:rPr lang="ru-RU" sz="1300" b="1" dirty="0" err="1"/>
              <a:t>ці</a:t>
            </a:r>
            <a:r>
              <a:rPr lang="ru-RU" sz="1300" b="1" dirty="0"/>
              <a:t> </a:t>
            </a:r>
            <a:r>
              <a:rPr lang="ru-RU" sz="1300" b="1" dirty="0" err="1"/>
              <a:t>отрути</a:t>
            </a:r>
            <a:r>
              <a:rPr lang="ru-RU" sz="1300" b="1" dirty="0"/>
              <a:t> по </a:t>
            </a:r>
            <a:r>
              <a:rPr lang="ru-RU" sz="1300" b="1" dirty="0" err="1"/>
              <a:t>величині</a:t>
            </a:r>
            <a:r>
              <a:rPr lang="ru-RU" sz="1300" b="1" dirty="0"/>
              <a:t> </a:t>
            </a:r>
            <a:r>
              <a:rPr lang="ru-RU" sz="1300" b="1" dirty="0" err="1"/>
              <a:t>ризику</a:t>
            </a:r>
            <a:r>
              <a:rPr lang="ru-RU" sz="1300" b="1" dirty="0"/>
              <a:t> </a:t>
            </a:r>
            <a:r>
              <a:rPr lang="ru-RU" sz="1300" b="1" dirty="0" err="1"/>
              <a:t>отруєнь</a:t>
            </a:r>
            <a:r>
              <a:rPr lang="ru-RU" sz="1300" b="1" dirty="0"/>
              <a:t> </a:t>
            </a:r>
            <a:r>
              <a:rPr lang="ru-RU" sz="1300" b="1" dirty="0" err="1"/>
              <a:t>вважаються</a:t>
            </a:r>
            <a:r>
              <a:rPr lang="ru-RU" sz="1300" b="1" dirty="0"/>
              <a:t> </a:t>
            </a:r>
            <a:r>
              <a:rPr lang="ru-RU" sz="1300" b="1" dirty="0" err="1"/>
              <a:t>найбільш</a:t>
            </a:r>
            <a:r>
              <a:rPr lang="ru-RU" sz="1300" b="1" dirty="0"/>
              <a:t> </a:t>
            </a:r>
            <a:r>
              <a:rPr lang="ru-RU" sz="1300" b="1" dirty="0" err="1"/>
              <a:t>небезпечними</a:t>
            </a:r>
            <a:r>
              <a:rPr lang="ru-RU" sz="1300" b="1" dirty="0"/>
              <a:t>. </a:t>
            </a:r>
          </a:p>
          <a:p>
            <a:r>
              <a:rPr lang="ru-RU" sz="1300" b="1" dirty="0" err="1"/>
              <a:t>Глікозиди</a:t>
            </a:r>
            <a:r>
              <a:rPr lang="ru-RU" sz="1300" b="1" dirty="0"/>
              <a:t> – </a:t>
            </a:r>
            <a:r>
              <a:rPr lang="ru-RU" sz="1300" b="1" dirty="0" err="1"/>
              <a:t>органічні</a:t>
            </a:r>
            <a:r>
              <a:rPr lang="ru-RU" sz="1300" b="1" dirty="0"/>
              <a:t> </a:t>
            </a:r>
            <a:r>
              <a:rPr lang="ru-RU" sz="1300" b="1" dirty="0" err="1"/>
              <a:t>сполуки</a:t>
            </a:r>
            <a:r>
              <a:rPr lang="ru-RU" sz="1300" b="1" dirty="0"/>
              <a:t>, в склад </a:t>
            </a:r>
            <a:r>
              <a:rPr lang="ru-RU" sz="1300" b="1" dirty="0" err="1"/>
              <a:t>яких</a:t>
            </a:r>
            <a:r>
              <a:rPr lang="ru-RU" sz="1300" b="1" dirty="0"/>
              <a:t> входить </a:t>
            </a:r>
            <a:r>
              <a:rPr lang="ru-RU" sz="1300" b="1" dirty="0" err="1"/>
              <a:t>вуглець</a:t>
            </a:r>
            <a:r>
              <a:rPr lang="ru-RU" sz="1300" b="1" dirty="0"/>
              <a:t>, </a:t>
            </a:r>
            <a:r>
              <a:rPr lang="ru-RU" sz="1300" b="1" dirty="0" err="1"/>
              <a:t>кисень</a:t>
            </a:r>
            <a:r>
              <a:rPr lang="ru-RU" sz="1300" b="1" dirty="0"/>
              <a:t> та </a:t>
            </a:r>
            <a:r>
              <a:rPr lang="ru-RU" sz="1300" b="1" dirty="0" err="1"/>
              <a:t>водень</a:t>
            </a:r>
            <a:r>
              <a:rPr lang="ru-RU" sz="1300" b="1" dirty="0"/>
              <a:t>. При </a:t>
            </a:r>
            <a:r>
              <a:rPr lang="ru-RU" sz="1300" b="1" dirty="0" err="1"/>
              <a:t>їх</a:t>
            </a:r>
            <a:r>
              <a:rPr lang="ru-RU" sz="1300" b="1" dirty="0"/>
              <a:t> </a:t>
            </a:r>
            <a:r>
              <a:rPr lang="ru-RU" sz="1300" b="1" dirty="0" err="1"/>
              <a:t>гідролізі</a:t>
            </a:r>
            <a:r>
              <a:rPr lang="ru-RU" sz="1300" b="1" dirty="0"/>
              <a:t> вони </a:t>
            </a:r>
            <a:r>
              <a:rPr lang="ru-RU" sz="1300" b="1" dirty="0" err="1"/>
              <a:t>розкладаються</a:t>
            </a:r>
            <a:r>
              <a:rPr lang="ru-RU" sz="1300" b="1" dirty="0"/>
              <a:t> на </a:t>
            </a:r>
            <a:r>
              <a:rPr lang="ru-RU" sz="1300" b="1" dirty="0" err="1"/>
              <a:t>компоненти</a:t>
            </a:r>
            <a:r>
              <a:rPr lang="ru-RU" sz="1300" b="1" dirty="0"/>
              <a:t>: </a:t>
            </a:r>
            <a:r>
              <a:rPr lang="ru-RU" sz="1300" b="1" dirty="0" err="1"/>
              <a:t>сахаристий</a:t>
            </a:r>
            <a:r>
              <a:rPr lang="ru-RU" sz="1300" b="1" dirty="0"/>
              <a:t> </a:t>
            </a:r>
            <a:r>
              <a:rPr lang="ru-RU" sz="1300" b="1" dirty="0" err="1"/>
              <a:t>глікон</a:t>
            </a:r>
            <a:r>
              <a:rPr lang="ru-RU" sz="1300" b="1" dirty="0"/>
              <a:t> та </a:t>
            </a:r>
            <a:r>
              <a:rPr lang="ru-RU" sz="1300" b="1" dirty="0" err="1"/>
              <a:t>органічний</a:t>
            </a:r>
            <a:r>
              <a:rPr lang="ru-RU" sz="1300" b="1" dirty="0"/>
              <a:t> </a:t>
            </a:r>
            <a:r>
              <a:rPr lang="ru-RU" sz="1300" b="1" dirty="0" err="1"/>
              <a:t>аглікон</a:t>
            </a:r>
            <a:r>
              <a:rPr lang="ru-RU" sz="1300" b="1" dirty="0"/>
              <a:t>. </a:t>
            </a:r>
            <a:r>
              <a:rPr lang="ru-RU" sz="1300" b="1" dirty="0" err="1"/>
              <a:t>Токсичність</a:t>
            </a:r>
            <a:r>
              <a:rPr lang="ru-RU" sz="1300" b="1" dirty="0"/>
              <a:t> </a:t>
            </a:r>
            <a:r>
              <a:rPr lang="ru-RU" sz="1300" b="1" dirty="0" err="1"/>
              <a:t>глікозидів</a:t>
            </a:r>
            <a:r>
              <a:rPr lang="ru-RU" sz="1300" b="1" dirty="0"/>
              <a:t> </a:t>
            </a:r>
            <a:r>
              <a:rPr lang="ru-RU" sz="1300" b="1" dirty="0" err="1"/>
              <a:t>обумовлюється</a:t>
            </a:r>
            <a:r>
              <a:rPr lang="ru-RU" sz="1300" b="1" dirty="0"/>
              <a:t> </a:t>
            </a:r>
            <a:r>
              <a:rPr lang="ru-RU" sz="1300" b="1" dirty="0" err="1"/>
              <a:t>аглюконом</a:t>
            </a:r>
            <a:r>
              <a:rPr lang="ru-RU" sz="1300" b="1" dirty="0"/>
              <a:t>. </a:t>
            </a:r>
            <a:r>
              <a:rPr lang="ru-RU" sz="1300" b="1" dirty="0" err="1"/>
              <a:t>Переважна</a:t>
            </a:r>
            <a:r>
              <a:rPr lang="ru-RU" sz="1300" b="1" dirty="0"/>
              <a:t> </a:t>
            </a:r>
            <a:r>
              <a:rPr lang="ru-RU" sz="1300" b="1" dirty="0" err="1"/>
              <a:t>більшість</a:t>
            </a:r>
            <a:r>
              <a:rPr lang="ru-RU" sz="1300" b="1" dirty="0"/>
              <a:t> </a:t>
            </a:r>
            <a:r>
              <a:rPr lang="ru-RU" sz="1300" b="1" dirty="0" err="1"/>
              <a:t>глікозидів</a:t>
            </a:r>
            <a:r>
              <a:rPr lang="ru-RU" sz="1300" b="1" dirty="0"/>
              <a:t> </a:t>
            </a:r>
            <a:r>
              <a:rPr lang="ru-RU" sz="1300" b="1" dirty="0" err="1"/>
              <a:t>впливає</a:t>
            </a:r>
            <a:r>
              <a:rPr lang="ru-RU" sz="1300" b="1" dirty="0"/>
              <a:t> на </a:t>
            </a:r>
            <a:r>
              <a:rPr lang="ru-RU" sz="1300" b="1" dirty="0" err="1"/>
              <a:t>серце</a:t>
            </a:r>
            <a:r>
              <a:rPr lang="ru-RU" sz="1300" b="1" dirty="0"/>
              <a:t> та </a:t>
            </a:r>
            <a:r>
              <a:rPr lang="ru-RU" sz="1300" b="1" dirty="0" err="1"/>
              <a:t>судини</a:t>
            </a:r>
            <a:r>
              <a:rPr lang="ru-RU" sz="1300" b="1" dirty="0"/>
              <a:t>, </a:t>
            </a:r>
            <a:r>
              <a:rPr lang="ru-RU" sz="1300" b="1" dirty="0" err="1"/>
              <a:t>деякі</a:t>
            </a:r>
            <a:r>
              <a:rPr lang="ru-RU" sz="1300" b="1" dirty="0"/>
              <a:t> </a:t>
            </a:r>
            <a:r>
              <a:rPr lang="ru-RU" sz="1300" b="1" dirty="0" err="1"/>
              <a:t>вражають</a:t>
            </a:r>
            <a:r>
              <a:rPr lang="ru-RU" sz="1300" b="1" dirty="0"/>
              <a:t> </a:t>
            </a:r>
            <a:r>
              <a:rPr lang="ru-RU" sz="1300" b="1" dirty="0" err="1"/>
              <a:t>щитовидну</a:t>
            </a:r>
            <a:r>
              <a:rPr lang="ru-RU" sz="1300" b="1" dirty="0"/>
              <a:t> </a:t>
            </a:r>
            <a:r>
              <a:rPr lang="ru-RU" sz="1300" b="1" dirty="0" err="1"/>
              <a:t>залозу</a:t>
            </a:r>
            <a:r>
              <a:rPr lang="ru-RU" sz="1300" b="1" dirty="0"/>
              <a:t>; </a:t>
            </a:r>
            <a:r>
              <a:rPr lang="ru-RU" sz="1300" b="1" dirty="0" err="1"/>
              <a:t>іншим</a:t>
            </a:r>
            <a:r>
              <a:rPr lang="ru-RU" sz="1300" b="1" dirty="0"/>
              <a:t> </a:t>
            </a:r>
            <a:r>
              <a:rPr lang="ru-RU" sz="1300" b="1" dirty="0" err="1"/>
              <a:t>глікозидам</a:t>
            </a:r>
            <a:r>
              <a:rPr lang="ru-RU" sz="1300" b="1" dirty="0"/>
              <a:t> </a:t>
            </a:r>
            <a:r>
              <a:rPr lang="ru-RU" sz="1300" b="1" dirty="0" err="1"/>
              <a:t>притаманні</a:t>
            </a:r>
            <a:r>
              <a:rPr lang="ru-RU" sz="1300" b="1" dirty="0"/>
              <a:t> </a:t>
            </a:r>
            <a:r>
              <a:rPr lang="ru-RU" sz="1300" b="1" dirty="0" err="1"/>
              <a:t>подразнюючі</a:t>
            </a:r>
            <a:r>
              <a:rPr lang="ru-RU" sz="1300" b="1" dirty="0"/>
              <a:t> </a:t>
            </a:r>
            <a:r>
              <a:rPr lang="ru-RU" sz="1300" b="1" dirty="0" err="1"/>
              <a:t>властивості</a:t>
            </a:r>
            <a:r>
              <a:rPr lang="ru-RU" sz="1300" b="1" dirty="0"/>
              <a:t>. </a:t>
            </a:r>
            <a:r>
              <a:rPr lang="ru-RU" sz="1300" b="1" dirty="0" err="1"/>
              <a:t>Зокрема</a:t>
            </a:r>
            <a:r>
              <a:rPr lang="ru-RU" sz="1300" b="1" dirty="0"/>
              <a:t>, </a:t>
            </a:r>
            <a:r>
              <a:rPr lang="ru-RU" sz="1300" b="1" dirty="0" err="1"/>
              <a:t>деякі</a:t>
            </a:r>
            <a:r>
              <a:rPr lang="ru-RU" sz="1300" b="1" dirty="0"/>
              <a:t> </a:t>
            </a:r>
            <a:r>
              <a:rPr lang="ru-RU" sz="1300" b="1" dirty="0" err="1"/>
              <a:t>глікозиди</a:t>
            </a:r>
            <a:r>
              <a:rPr lang="ru-RU" sz="1300" b="1" dirty="0"/>
              <a:t> при </a:t>
            </a:r>
            <a:r>
              <a:rPr lang="ru-RU" sz="1300" b="1" dirty="0" err="1"/>
              <a:t>своєму</a:t>
            </a:r>
            <a:r>
              <a:rPr lang="ru-RU" sz="1300" b="1" dirty="0"/>
              <a:t> </a:t>
            </a:r>
            <a:r>
              <a:rPr lang="ru-RU" sz="1300" b="1" dirty="0" err="1"/>
              <a:t>розкладі</a:t>
            </a:r>
            <a:r>
              <a:rPr lang="ru-RU" sz="1300" b="1" dirty="0"/>
              <a:t> </a:t>
            </a:r>
            <a:r>
              <a:rPr lang="ru-RU" sz="1300" b="1" dirty="0" err="1"/>
              <a:t>виділяють</a:t>
            </a:r>
            <a:r>
              <a:rPr lang="ru-RU" sz="1300" b="1" dirty="0"/>
              <a:t> </a:t>
            </a:r>
            <a:r>
              <a:rPr lang="ru-RU" sz="1300" b="1" dirty="0" err="1"/>
              <a:t>алілово</a:t>
            </a:r>
            <a:r>
              <a:rPr lang="ru-RU" sz="1300" b="1" dirty="0"/>
              <a:t>- </a:t>
            </a:r>
            <a:r>
              <a:rPr lang="ru-RU" sz="1300" b="1" dirty="0" err="1"/>
              <a:t>гірчичне</a:t>
            </a:r>
            <a:r>
              <a:rPr lang="ru-RU" sz="1300" b="1" dirty="0"/>
              <a:t> масло </a:t>
            </a:r>
            <a:r>
              <a:rPr lang="ru-RU" sz="1300" b="1" dirty="0" err="1"/>
              <a:t>з</a:t>
            </a:r>
            <a:r>
              <a:rPr lang="ru-RU" sz="1300" b="1" dirty="0"/>
              <a:t> </a:t>
            </a:r>
            <a:r>
              <a:rPr lang="ru-RU" sz="1300" b="1" dirty="0" err="1"/>
              <a:t>властивою</a:t>
            </a:r>
            <a:r>
              <a:rPr lang="ru-RU" sz="1300" b="1" dirty="0"/>
              <a:t> </a:t>
            </a:r>
            <a:r>
              <a:rPr lang="ru-RU" sz="1300" b="1" dirty="0" err="1"/>
              <a:t>йому</a:t>
            </a:r>
            <a:r>
              <a:rPr lang="ru-RU" sz="1300" b="1" dirty="0"/>
              <a:t> </a:t>
            </a:r>
            <a:r>
              <a:rPr lang="ru-RU" sz="1300" b="1" dirty="0" err="1"/>
              <a:t>нашкірно-резорбтивною</a:t>
            </a:r>
            <a:r>
              <a:rPr lang="ru-RU" sz="1300" b="1" dirty="0"/>
              <a:t> </a:t>
            </a:r>
            <a:r>
              <a:rPr lang="ru-RU" sz="1300" b="1" dirty="0" err="1"/>
              <a:t>дією</a:t>
            </a:r>
            <a:r>
              <a:rPr lang="ru-RU" sz="1300" b="1" dirty="0"/>
              <a:t>. </a:t>
            </a:r>
            <a:r>
              <a:rPr lang="ru-RU" sz="1300" b="1" dirty="0" err="1"/>
              <a:t>Інші</a:t>
            </a:r>
            <a:r>
              <a:rPr lang="ru-RU" sz="1300" b="1" dirty="0"/>
              <a:t> </a:t>
            </a:r>
            <a:r>
              <a:rPr lang="ru-RU" sz="1300" b="1" dirty="0" err="1"/>
              <a:t>глікозиди</a:t>
            </a:r>
            <a:r>
              <a:rPr lang="ru-RU" sz="1300" b="1" dirty="0"/>
              <a:t> </a:t>
            </a:r>
            <a:r>
              <a:rPr lang="ru-RU" sz="1300" b="1" dirty="0" err="1"/>
              <a:t>містять</a:t>
            </a:r>
            <a:r>
              <a:rPr lang="ru-RU" sz="1300" b="1" dirty="0"/>
              <a:t> </a:t>
            </a:r>
            <a:r>
              <a:rPr lang="ru-RU" sz="1300" b="1" dirty="0" err="1"/>
              <a:t>сапоніни</a:t>
            </a:r>
            <a:r>
              <a:rPr lang="ru-RU" sz="1300" b="1" dirty="0"/>
              <a:t>, </a:t>
            </a:r>
            <a:r>
              <a:rPr lang="ru-RU" sz="1300" b="1" dirty="0" err="1"/>
              <a:t>які</a:t>
            </a:r>
            <a:r>
              <a:rPr lang="ru-RU" sz="1300" b="1" dirty="0"/>
              <a:t> </a:t>
            </a:r>
            <a:r>
              <a:rPr lang="ru-RU" sz="1300" b="1" dirty="0" err="1"/>
              <a:t>мають</a:t>
            </a:r>
            <a:r>
              <a:rPr lang="ru-RU" sz="1300" b="1" dirty="0"/>
              <a:t> </a:t>
            </a:r>
            <a:r>
              <a:rPr lang="ru-RU" sz="1300" b="1" dirty="0" err="1"/>
              <a:t>подразнюючі</a:t>
            </a:r>
            <a:r>
              <a:rPr lang="ru-RU" sz="1300" b="1" dirty="0"/>
              <a:t> </a:t>
            </a:r>
            <a:r>
              <a:rPr lang="ru-RU" sz="1300" b="1" dirty="0" err="1"/>
              <a:t>властивості</a:t>
            </a:r>
            <a:r>
              <a:rPr lang="ru-RU" sz="1300" b="1" dirty="0"/>
              <a:t>, а при </a:t>
            </a:r>
            <a:r>
              <a:rPr lang="ru-RU" sz="1300" b="1" dirty="0" err="1"/>
              <a:t>попаданні</a:t>
            </a:r>
            <a:r>
              <a:rPr lang="ru-RU" sz="1300" b="1" dirty="0"/>
              <a:t> в кровь </a:t>
            </a:r>
            <a:r>
              <a:rPr lang="ru-RU" sz="1300" b="1" dirty="0" err="1"/>
              <a:t>викликають</a:t>
            </a:r>
            <a:r>
              <a:rPr lang="ru-RU" sz="1300" b="1" dirty="0"/>
              <a:t> </a:t>
            </a:r>
            <a:r>
              <a:rPr lang="ru-RU" sz="1300" b="1" dirty="0" err="1"/>
              <a:t>гемоліз</a:t>
            </a:r>
            <a:r>
              <a:rPr lang="ru-RU" sz="1300" b="1" dirty="0"/>
              <a:t> </a:t>
            </a:r>
            <a:r>
              <a:rPr lang="ru-RU" sz="1300" b="1" dirty="0" err="1"/>
              <a:t>еритроцитів</a:t>
            </a:r>
            <a:r>
              <a:rPr lang="ru-RU" sz="1300" b="1" dirty="0"/>
              <a:t>. </a:t>
            </a:r>
            <a:r>
              <a:rPr lang="ru-RU" sz="1300" b="1" dirty="0" err="1"/>
              <a:t>Нітрил-глікозиди</a:t>
            </a:r>
            <a:r>
              <a:rPr lang="ru-RU" sz="1300" b="1" dirty="0"/>
              <a:t> при </a:t>
            </a:r>
            <a:r>
              <a:rPr lang="ru-RU" sz="1300" b="1" dirty="0" err="1"/>
              <a:t>розкладі</a:t>
            </a:r>
            <a:r>
              <a:rPr lang="ru-RU" sz="1300" b="1" dirty="0"/>
              <a:t> </a:t>
            </a:r>
            <a:r>
              <a:rPr lang="ru-RU" sz="1300" b="1" dirty="0" err="1"/>
              <a:t>утворюють</a:t>
            </a:r>
            <a:r>
              <a:rPr lang="ru-RU" sz="1300" b="1" dirty="0"/>
              <a:t> </a:t>
            </a:r>
            <a:r>
              <a:rPr lang="ru-RU" sz="1300" b="1" dirty="0" err="1"/>
              <a:t>синильну</a:t>
            </a:r>
            <a:r>
              <a:rPr lang="ru-RU" sz="1300" b="1" dirty="0"/>
              <a:t> кислоту. </a:t>
            </a:r>
          </a:p>
          <a:p>
            <a:r>
              <a:rPr lang="ru-RU" sz="1300" b="1" dirty="0" err="1"/>
              <a:t>Глікоалкалоїди</a:t>
            </a:r>
            <a:r>
              <a:rPr lang="ru-RU" sz="1300" b="1" dirty="0"/>
              <a:t> </a:t>
            </a:r>
            <a:r>
              <a:rPr lang="ru-RU" sz="1300" b="1" dirty="0" err="1"/>
              <a:t>містять</a:t>
            </a:r>
            <a:r>
              <a:rPr lang="ru-RU" sz="1300" b="1" dirty="0"/>
              <a:t> як </a:t>
            </a:r>
            <a:r>
              <a:rPr lang="ru-RU" sz="1300" b="1" dirty="0" err="1"/>
              <a:t>глікозиди</a:t>
            </a:r>
            <a:r>
              <a:rPr lang="ru-RU" sz="1300" b="1" dirty="0"/>
              <a:t>, так </a:t>
            </a:r>
            <a:r>
              <a:rPr lang="ru-RU" sz="1300" b="1" dirty="0" err="1"/>
              <a:t>і</a:t>
            </a:r>
            <a:r>
              <a:rPr lang="ru-RU" sz="1300" b="1" dirty="0"/>
              <a:t> </a:t>
            </a:r>
            <a:r>
              <a:rPr lang="ru-RU" sz="1300" b="1" dirty="0" err="1"/>
              <a:t>алкалоїди</a:t>
            </a:r>
            <a:r>
              <a:rPr lang="ru-RU" sz="1300" b="1" dirty="0"/>
              <a:t> (</a:t>
            </a:r>
            <a:r>
              <a:rPr lang="ru-RU" sz="1300" b="1" dirty="0" err="1"/>
              <a:t>сапонін</a:t>
            </a:r>
            <a:r>
              <a:rPr lang="ru-RU" sz="1300" b="1" dirty="0"/>
              <a:t> </a:t>
            </a:r>
            <a:r>
              <a:rPr lang="ru-RU" sz="1300" b="1" dirty="0" err="1"/>
              <a:t>картоплі</a:t>
            </a:r>
            <a:r>
              <a:rPr lang="ru-RU" sz="1300" b="1" dirty="0"/>
              <a:t>). </a:t>
            </a:r>
          </a:p>
          <a:p>
            <a:r>
              <a:rPr lang="ru-RU" sz="1300" b="1" dirty="0" err="1"/>
              <a:t>Токсоальбуміни</a:t>
            </a:r>
            <a:r>
              <a:rPr lang="ru-RU" sz="1300" b="1" dirty="0"/>
              <a:t> – </a:t>
            </a:r>
            <a:r>
              <a:rPr lang="ru-RU" sz="1300" b="1" dirty="0" err="1"/>
              <a:t>складні</a:t>
            </a:r>
            <a:r>
              <a:rPr lang="ru-RU" sz="1300" b="1" dirty="0"/>
              <a:t> </a:t>
            </a:r>
            <a:r>
              <a:rPr lang="ru-RU" sz="1300" b="1" dirty="0" err="1"/>
              <a:t>сполуки</a:t>
            </a:r>
            <a:r>
              <a:rPr lang="ru-RU" sz="1300" b="1" dirty="0"/>
              <a:t>, </a:t>
            </a:r>
            <a:r>
              <a:rPr lang="ru-RU" sz="1300" b="1" dirty="0" err="1"/>
              <a:t>які</a:t>
            </a:r>
            <a:r>
              <a:rPr lang="ru-RU" sz="1300" b="1" dirty="0"/>
              <a:t> </a:t>
            </a:r>
            <a:r>
              <a:rPr lang="ru-RU" sz="1300" b="1" dirty="0" err="1"/>
              <a:t>містять</a:t>
            </a:r>
            <a:r>
              <a:rPr lang="ru-RU" sz="1300" b="1" dirty="0"/>
              <a:t> </a:t>
            </a:r>
            <a:r>
              <a:rPr lang="ru-RU" sz="1300" b="1" dirty="0" err="1"/>
              <a:t>високотоксичні</a:t>
            </a:r>
            <a:r>
              <a:rPr lang="ru-RU" sz="1300" b="1" dirty="0"/>
              <a:t> </a:t>
            </a:r>
            <a:r>
              <a:rPr lang="ru-RU" sz="1300" b="1" dirty="0" err="1"/>
              <a:t>альбуміни</a:t>
            </a:r>
            <a:r>
              <a:rPr lang="ru-RU" sz="1300" b="1" dirty="0"/>
              <a:t>. </a:t>
            </a:r>
          </a:p>
          <a:p>
            <a:r>
              <a:rPr lang="ru-RU" sz="1300" b="1" dirty="0" err="1"/>
              <a:t>Ефірні</a:t>
            </a:r>
            <a:r>
              <a:rPr lang="ru-RU" sz="1300" b="1" dirty="0"/>
              <a:t> масла – </a:t>
            </a:r>
            <a:r>
              <a:rPr lang="ru-RU" sz="1300" b="1" dirty="0" err="1"/>
              <a:t>група</a:t>
            </a:r>
            <a:r>
              <a:rPr lang="ru-RU" sz="1300" b="1" dirty="0"/>
              <a:t> </a:t>
            </a:r>
            <a:r>
              <a:rPr lang="ru-RU" sz="1300" b="1" dirty="0" err="1"/>
              <a:t>токсичних</a:t>
            </a:r>
            <a:r>
              <a:rPr lang="ru-RU" sz="1300" b="1" dirty="0"/>
              <a:t> </a:t>
            </a:r>
            <a:r>
              <a:rPr lang="ru-RU" sz="1300" b="1" dirty="0" err="1"/>
              <a:t>сполук</a:t>
            </a:r>
            <a:r>
              <a:rPr lang="ru-RU" sz="1300" b="1" dirty="0"/>
              <a:t> (</a:t>
            </a:r>
            <a:r>
              <a:rPr lang="ru-RU" sz="1300" b="1" dirty="0" err="1"/>
              <a:t>камфороподібних</a:t>
            </a:r>
            <a:r>
              <a:rPr lang="ru-RU" sz="1300" b="1" dirty="0"/>
              <a:t>) </a:t>
            </a:r>
            <a:r>
              <a:rPr lang="ru-RU" sz="1300" b="1" dirty="0" err="1"/>
              <a:t>різного</a:t>
            </a:r>
            <a:r>
              <a:rPr lang="ru-RU" sz="1300" b="1" dirty="0"/>
              <a:t> </a:t>
            </a:r>
            <a:r>
              <a:rPr lang="ru-RU" sz="1300" b="1" dirty="0" err="1"/>
              <a:t>хімічного</a:t>
            </a:r>
            <a:r>
              <a:rPr lang="ru-RU" sz="1300" b="1" dirty="0"/>
              <a:t> складу та </a:t>
            </a:r>
            <a:r>
              <a:rPr lang="ru-RU" sz="1300" b="1" dirty="0" err="1"/>
              <a:t>властивостей</a:t>
            </a:r>
            <a:r>
              <a:rPr lang="ru-RU" sz="1300" b="1" dirty="0"/>
              <a:t>, </a:t>
            </a:r>
            <a:r>
              <a:rPr lang="ru-RU" sz="1300" b="1" dirty="0" err="1"/>
              <a:t>що</a:t>
            </a:r>
            <a:r>
              <a:rPr lang="ru-RU" sz="1300" b="1" dirty="0"/>
              <a:t> </a:t>
            </a:r>
            <a:r>
              <a:rPr lang="ru-RU" sz="1300" b="1" dirty="0" err="1"/>
              <a:t>обумовлюють</a:t>
            </a:r>
            <a:r>
              <a:rPr lang="ru-RU" sz="1300" b="1" dirty="0"/>
              <a:t> </a:t>
            </a:r>
            <a:r>
              <a:rPr lang="ru-RU" sz="1300" b="1" dirty="0" err="1"/>
              <a:t>їх</a:t>
            </a:r>
            <a:r>
              <a:rPr lang="ru-RU" sz="1300" b="1" dirty="0"/>
              <a:t> </a:t>
            </a:r>
            <a:r>
              <a:rPr lang="ru-RU" sz="1300" b="1" dirty="0" err="1"/>
              <a:t>специфічний</a:t>
            </a:r>
            <a:r>
              <a:rPr lang="ru-RU" sz="1300" b="1" dirty="0"/>
              <a:t> запах та </a:t>
            </a:r>
            <a:r>
              <a:rPr lang="ru-RU" sz="1300" b="1" dirty="0" err="1"/>
              <a:t>токсичність</a:t>
            </a:r>
            <a:r>
              <a:rPr lang="ru-RU" sz="1300" b="1" dirty="0"/>
              <a:t>. </a:t>
            </a:r>
            <a:endParaRPr lang="ru-RU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Лактони</a:t>
            </a:r>
            <a:r>
              <a:rPr lang="ru-RU" b="1" dirty="0"/>
              <a:t> – </a:t>
            </a:r>
            <a:r>
              <a:rPr lang="ru-RU" b="1" dirty="0" err="1"/>
              <a:t>складні</a:t>
            </a:r>
            <a:r>
              <a:rPr lang="ru-RU" b="1" dirty="0"/>
              <a:t> </a:t>
            </a:r>
            <a:r>
              <a:rPr lang="ru-RU" b="1" dirty="0" err="1"/>
              <a:t>органічні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, до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відносяться</a:t>
            </a:r>
            <a:r>
              <a:rPr lang="ru-RU" b="1" dirty="0"/>
              <a:t> </a:t>
            </a:r>
            <a:r>
              <a:rPr lang="ru-RU" b="1" dirty="0" err="1"/>
              <a:t>дикумарин</a:t>
            </a:r>
            <a:r>
              <a:rPr lang="ru-RU" b="1" dirty="0"/>
              <a:t> та </a:t>
            </a:r>
            <a:r>
              <a:rPr lang="ru-RU" b="1" dirty="0" err="1"/>
              <a:t>сантонін</a:t>
            </a:r>
            <a:r>
              <a:rPr lang="ru-RU" b="1" dirty="0"/>
              <a:t>. </a:t>
            </a:r>
          </a:p>
          <a:p>
            <a:r>
              <a:rPr lang="ru-RU" dirty="0"/>
              <a:t>З отрут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</a:t>
            </a:r>
            <a:r>
              <a:rPr lang="ru-RU" dirty="0" err="1"/>
              <a:t>фітотоксини</a:t>
            </a:r>
            <a:r>
              <a:rPr lang="ru-RU" dirty="0"/>
              <a:t>) </a:t>
            </a:r>
            <a:r>
              <a:rPr lang="ru-RU" dirty="0" err="1"/>
              <a:t>найдужчий</a:t>
            </a:r>
            <a:r>
              <a:rPr lang="ru-RU" dirty="0"/>
              <a:t> – </a:t>
            </a:r>
            <a:r>
              <a:rPr lang="ru-RU" dirty="0" err="1"/>
              <a:t>глікопротеїн</a:t>
            </a:r>
            <a:r>
              <a:rPr lang="ru-RU" dirty="0"/>
              <a:t> рицин (</a:t>
            </a:r>
            <a:r>
              <a:rPr lang="en-US" dirty="0"/>
              <a:t>LD50 = 0,1 </a:t>
            </a:r>
            <a:r>
              <a:rPr lang="ru-RU" dirty="0"/>
              <a:t>мг/кг),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токсичний</a:t>
            </a:r>
            <a:r>
              <a:rPr lang="ru-RU" dirty="0"/>
              <a:t> компонент </a:t>
            </a:r>
            <a:r>
              <a:rPr lang="ru-RU" dirty="0" err="1"/>
              <a:t>бобів</a:t>
            </a:r>
            <a:r>
              <a:rPr lang="ru-RU" dirty="0"/>
              <a:t> </a:t>
            </a:r>
            <a:r>
              <a:rPr lang="ru-RU" dirty="0" err="1"/>
              <a:t>рицини</a:t>
            </a:r>
            <a:r>
              <a:rPr lang="ru-RU" dirty="0"/>
              <a:t>. </a:t>
            </a:r>
            <a:r>
              <a:rPr lang="ru-RU" dirty="0" err="1"/>
              <a:t>Білкова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рицину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560 </a:t>
            </a:r>
            <a:r>
              <a:rPr lang="ru-RU" dirty="0" err="1"/>
              <a:t>амінокислотних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, </a:t>
            </a:r>
            <a:r>
              <a:rPr lang="ru-RU" dirty="0" err="1"/>
              <a:t>полісахаридна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20 %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62 400. В </a:t>
            </a:r>
            <a:r>
              <a:rPr lang="ru-RU" dirty="0" err="1"/>
              <a:t>організмі</a:t>
            </a:r>
            <a:r>
              <a:rPr lang="ru-RU" dirty="0"/>
              <a:t> рицин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структурну</a:t>
            </a:r>
            <a:r>
              <a:rPr lang="ru-RU" dirty="0"/>
              <a:t> </a:t>
            </a:r>
            <a:r>
              <a:rPr lang="ru-RU" dirty="0" err="1"/>
              <a:t>перебудову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мембран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</a:t>
            </a:r>
            <a:r>
              <a:rPr lang="ru-RU" dirty="0" err="1"/>
              <a:t>внутрішньоклітинний</a:t>
            </a:r>
            <a:r>
              <a:rPr lang="ru-RU" dirty="0"/>
              <a:t> синтез </a:t>
            </a:r>
            <a:r>
              <a:rPr lang="ru-RU" dirty="0" err="1"/>
              <a:t>білків</a:t>
            </a:r>
            <a:r>
              <a:rPr lang="ru-RU" dirty="0"/>
              <a:t>. При </a:t>
            </a:r>
            <a:r>
              <a:rPr lang="ru-RU" dirty="0" err="1"/>
              <a:t>потраплянні</a:t>
            </a:r>
            <a:r>
              <a:rPr lang="ru-RU" dirty="0"/>
              <a:t> </a:t>
            </a:r>
            <a:r>
              <a:rPr lang="ru-RU" dirty="0" err="1"/>
              <a:t>крапельок</a:t>
            </a:r>
            <a:r>
              <a:rPr lang="ru-RU" dirty="0"/>
              <a:t> рицину в </a:t>
            </a:r>
            <a:r>
              <a:rPr lang="ru-RU" dirty="0" err="1"/>
              <a:t>легені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токсичність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ж, як у </a:t>
            </a:r>
            <a:r>
              <a:rPr lang="ru-RU" dirty="0" err="1"/>
              <a:t>нервово-паралітичного</a:t>
            </a:r>
            <a:r>
              <a:rPr lang="ru-RU" dirty="0"/>
              <a:t> газу зарину: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вивчали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рицину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аерозолю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</a:p>
          <a:p>
            <a:r>
              <a:rPr lang="ru-RU" b="1" dirty="0" smtClean="0"/>
              <a:t>2.1</a:t>
            </a:r>
            <a:r>
              <a:rPr lang="ru-RU" b="1" dirty="0"/>
              <a:t>. </a:t>
            </a:r>
            <a:r>
              <a:rPr lang="ru-RU" b="1" dirty="0" err="1"/>
              <a:t>Нікотин</a:t>
            </a:r>
            <a:r>
              <a:rPr lang="ru-RU" b="1" dirty="0"/>
              <a:t>. </a:t>
            </a:r>
            <a:r>
              <a:rPr lang="ru-RU" b="1" dirty="0" err="1"/>
              <a:t>Дві</a:t>
            </a:r>
            <a:r>
              <a:rPr lang="ru-RU" b="1" dirty="0"/>
              <a:t> добре </a:t>
            </a:r>
            <a:r>
              <a:rPr lang="ru-RU" b="1" dirty="0" err="1"/>
              <a:t>відомі</a:t>
            </a:r>
            <a:r>
              <a:rPr lang="ru-RU" b="1" dirty="0"/>
              <a:t> </a:t>
            </a:r>
            <a:r>
              <a:rPr lang="ru-RU" b="1" dirty="0" err="1"/>
              <a:t>рослинні</a:t>
            </a:r>
            <a:r>
              <a:rPr lang="ru-RU" b="1" dirty="0"/>
              <a:t> </a:t>
            </a:r>
            <a:r>
              <a:rPr lang="ru-RU" b="1" dirty="0" err="1"/>
              <a:t>отрути</a:t>
            </a:r>
            <a:r>
              <a:rPr lang="ru-RU" b="1" dirty="0"/>
              <a:t> – </a:t>
            </a:r>
            <a:r>
              <a:rPr lang="ru-RU" b="1" dirty="0" err="1"/>
              <a:t>нікотин</a:t>
            </a:r>
            <a:r>
              <a:rPr lang="ru-RU" b="1" dirty="0"/>
              <a:t> (</a:t>
            </a:r>
            <a:r>
              <a:rPr lang="en-US" b="1" dirty="0"/>
              <a:t>LD50 = 0,3 </a:t>
            </a:r>
            <a:r>
              <a:rPr lang="ru-RU" b="1" dirty="0"/>
              <a:t>мг/кг),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міститься</a:t>
            </a:r>
            <a:r>
              <a:rPr lang="ru-RU" b="1" dirty="0"/>
              <a:t> в </a:t>
            </a:r>
            <a:r>
              <a:rPr lang="ru-RU" b="1" dirty="0" err="1"/>
              <a:t>блювотних</a:t>
            </a:r>
            <a:r>
              <a:rPr lang="ru-RU" b="1" dirty="0"/>
              <a:t> </a:t>
            </a:r>
            <a:r>
              <a:rPr lang="ru-RU" b="1" dirty="0" err="1"/>
              <a:t>горішках</a:t>
            </a:r>
            <a:r>
              <a:rPr lang="ru-RU" b="1" dirty="0"/>
              <a:t> (</a:t>
            </a:r>
            <a:r>
              <a:rPr lang="ru-RU" b="1" dirty="0" err="1"/>
              <a:t>насіння</a:t>
            </a:r>
            <a:r>
              <a:rPr lang="ru-RU" b="1" dirty="0"/>
              <a:t> </a:t>
            </a:r>
            <a:r>
              <a:rPr lang="en-US" b="1" dirty="0" err="1"/>
              <a:t>Strychnos</a:t>
            </a:r>
            <a:r>
              <a:rPr lang="en-US" b="1" dirty="0"/>
              <a:t> </a:t>
            </a:r>
            <a:r>
              <a:rPr lang="en-US" b="1" dirty="0" err="1"/>
              <a:t>nux</a:t>
            </a:r>
            <a:r>
              <a:rPr lang="en-US" b="1" dirty="0"/>
              <a:t> </a:t>
            </a:r>
            <a:r>
              <a:rPr lang="en-US" b="1" dirty="0" err="1"/>
              <a:t>vomica</a:t>
            </a:r>
            <a:r>
              <a:rPr lang="en-US" b="1" dirty="0"/>
              <a:t>), – </a:t>
            </a:r>
            <a:r>
              <a:rPr lang="ru-RU" b="1" dirty="0"/>
              <a:t>належать до </a:t>
            </a:r>
            <a:r>
              <a:rPr lang="ru-RU" b="1" dirty="0" err="1"/>
              <a:t>алкалоїдів</a:t>
            </a:r>
            <a:r>
              <a:rPr lang="ru-RU" b="1" dirty="0"/>
              <a:t>. </a:t>
            </a:r>
            <a:r>
              <a:rPr lang="ru-RU" b="1" dirty="0" err="1"/>
              <a:t>Регулярне</a:t>
            </a:r>
            <a:r>
              <a:rPr lang="ru-RU" b="1" dirty="0"/>
              <a:t> </a:t>
            </a:r>
            <a:r>
              <a:rPr lang="ru-RU" b="1" dirty="0" err="1"/>
              <a:t>вдихання</a:t>
            </a:r>
            <a:r>
              <a:rPr lang="ru-RU" b="1" dirty="0"/>
              <a:t> </a:t>
            </a:r>
            <a:r>
              <a:rPr lang="ru-RU" b="1" dirty="0" err="1"/>
              <a:t>тютюнового</a:t>
            </a:r>
            <a:r>
              <a:rPr lang="ru-RU" b="1" dirty="0"/>
              <a:t> </a:t>
            </a:r>
            <a:r>
              <a:rPr lang="ru-RU" b="1" dirty="0" err="1"/>
              <a:t>диму</a:t>
            </a:r>
            <a:r>
              <a:rPr lang="ru-RU" b="1" dirty="0"/>
              <a:t> </a:t>
            </a:r>
            <a:r>
              <a:rPr lang="ru-RU" b="1" dirty="0" err="1"/>
              <a:t>викликає</a:t>
            </a:r>
            <a:r>
              <a:rPr lang="ru-RU" b="1" dirty="0"/>
              <a:t> </a:t>
            </a:r>
            <a:r>
              <a:rPr lang="ru-RU" b="1" dirty="0" err="1"/>
              <a:t>повільне</a:t>
            </a:r>
            <a:r>
              <a:rPr lang="ru-RU" b="1" dirty="0"/>
              <a:t>, </a:t>
            </a:r>
            <a:r>
              <a:rPr lang="ru-RU" b="1" dirty="0" err="1"/>
              <a:t>але</a:t>
            </a:r>
            <a:r>
              <a:rPr lang="ru-RU" b="1" dirty="0"/>
              <a:t> </a:t>
            </a:r>
            <a:r>
              <a:rPr lang="ru-RU" b="1" dirty="0" err="1"/>
              <a:t>невідворотне</a:t>
            </a:r>
            <a:r>
              <a:rPr lang="ru-RU" b="1" dirty="0"/>
              <a:t> </a:t>
            </a:r>
            <a:r>
              <a:rPr lang="ru-RU" b="1" dirty="0" err="1"/>
              <a:t>руйнування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Шкідливість</a:t>
            </a:r>
            <a:r>
              <a:rPr lang="ru-RU" b="1" dirty="0"/>
              <a:t> </a:t>
            </a:r>
            <a:r>
              <a:rPr lang="ru-RU" b="1" dirty="0" err="1"/>
              <a:t>паління</a:t>
            </a:r>
            <a:r>
              <a:rPr lang="ru-RU" b="1" dirty="0"/>
              <a:t> особливо доводить той факт,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дорослу</a:t>
            </a:r>
            <a:r>
              <a:rPr lang="ru-RU" b="1" dirty="0"/>
              <a:t> </a:t>
            </a:r>
            <a:r>
              <a:rPr lang="ru-RU" b="1" dirty="0" err="1"/>
              <a:t>людину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вбити</a:t>
            </a:r>
            <a:r>
              <a:rPr lang="ru-RU" b="1" dirty="0"/>
              <a:t> </a:t>
            </a:r>
            <a:r>
              <a:rPr lang="ru-RU" b="1" dirty="0" err="1"/>
              <a:t>ін'єкцією</a:t>
            </a:r>
            <a:r>
              <a:rPr lang="ru-RU" b="1" dirty="0"/>
              <a:t> </a:t>
            </a:r>
            <a:r>
              <a:rPr lang="ru-RU" b="1" dirty="0" err="1"/>
              <a:t>нікотину</a:t>
            </a:r>
            <a:r>
              <a:rPr lang="ru-RU" b="1" dirty="0"/>
              <a:t>, </a:t>
            </a:r>
            <a:r>
              <a:rPr lang="ru-RU" b="1" dirty="0" err="1"/>
              <a:t>виділеного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однієї</a:t>
            </a:r>
            <a:r>
              <a:rPr lang="ru-RU" b="1" dirty="0"/>
              <a:t> </a:t>
            </a:r>
            <a:r>
              <a:rPr lang="ru-RU" b="1" dirty="0" err="1"/>
              <a:t>сигари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437112"/>
            <a:ext cx="4343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4</a:t>
            </a:r>
            <a:r>
              <a:rPr lang="ru-RU" dirty="0" smtClean="0"/>
              <a:t>. </a:t>
            </a:r>
            <a:r>
              <a:rPr lang="ru-RU" dirty="0"/>
              <a:t>Тютюн </a:t>
            </a:r>
            <a:r>
              <a:rPr lang="ru-RU" dirty="0" err="1"/>
              <a:t>культурний</a:t>
            </a:r>
            <a:r>
              <a:rPr lang="ru-RU" dirty="0"/>
              <a:t> (</a:t>
            </a:r>
            <a:r>
              <a:rPr lang="ru-RU" dirty="0" err="1"/>
              <a:t>Nicotiána</a:t>
            </a:r>
            <a:r>
              <a:rPr lang="ru-RU" dirty="0"/>
              <a:t> </a:t>
            </a:r>
            <a:r>
              <a:rPr lang="ru-RU" dirty="0" err="1"/>
              <a:t>tabácum</a:t>
            </a:r>
            <a:r>
              <a:rPr lang="ru-RU" dirty="0"/>
              <a:t>) А) та структурна формула </a:t>
            </a:r>
            <a:r>
              <a:rPr lang="ru-RU" dirty="0" err="1"/>
              <a:t>нікотину</a:t>
            </a:r>
            <a:r>
              <a:rPr lang="ru-RU" dirty="0"/>
              <a:t> Б).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нікотин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безбарвну</a:t>
            </a:r>
            <a:r>
              <a:rPr lang="ru-RU" dirty="0"/>
              <a:t> </a:t>
            </a:r>
            <a:r>
              <a:rPr lang="ru-RU" dirty="0" err="1"/>
              <a:t>маслоподібну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, добре </a:t>
            </a:r>
            <a:r>
              <a:rPr lang="ru-RU" dirty="0" err="1"/>
              <a:t>розчинну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розчинників</a:t>
            </a:r>
            <a:r>
              <a:rPr lang="ru-RU" dirty="0"/>
              <a:t> (</a:t>
            </a:r>
            <a:r>
              <a:rPr lang="ru-RU" dirty="0" err="1"/>
              <a:t>етиловому</a:t>
            </a:r>
            <a:r>
              <a:rPr lang="ru-RU" dirty="0"/>
              <a:t> </a:t>
            </a:r>
            <a:r>
              <a:rPr lang="ru-RU" dirty="0" err="1"/>
              <a:t>спирті</a:t>
            </a:r>
            <a:r>
              <a:rPr lang="ru-RU" dirty="0"/>
              <a:t>, </a:t>
            </a:r>
            <a:r>
              <a:rPr lang="ru-RU" dirty="0" err="1"/>
              <a:t>діетиловому</a:t>
            </a:r>
            <a:r>
              <a:rPr lang="ru-RU" dirty="0"/>
              <a:t> </a:t>
            </a:r>
            <a:r>
              <a:rPr lang="ru-RU" dirty="0" err="1"/>
              <a:t>етері</a:t>
            </a:r>
            <a:r>
              <a:rPr lang="ru-RU" dirty="0"/>
              <a:t>, </a:t>
            </a:r>
            <a:r>
              <a:rPr lang="ru-RU" dirty="0" err="1"/>
              <a:t>бензені</a:t>
            </a:r>
            <a:r>
              <a:rPr lang="ru-RU" dirty="0"/>
              <a:t>). При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60 °</a:t>
            </a:r>
            <a:r>
              <a:rPr lang="en-US" dirty="0"/>
              <a:t>C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210 °</a:t>
            </a:r>
            <a:r>
              <a:rPr lang="en-US" dirty="0"/>
              <a:t>C </a:t>
            </a:r>
            <a:r>
              <a:rPr lang="ru-RU" dirty="0" err="1"/>
              <a:t>нікотин</a:t>
            </a:r>
            <a:r>
              <a:rPr lang="ru-RU" dirty="0"/>
              <a:t> </a:t>
            </a:r>
            <a:r>
              <a:rPr lang="ru-RU" dirty="0" err="1"/>
              <a:t>розчиняється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в </a:t>
            </a:r>
            <a:r>
              <a:rPr lang="ru-RU" dirty="0" err="1"/>
              <a:t>будь-яких</a:t>
            </a:r>
            <a:r>
              <a:rPr lang="ru-RU" dirty="0"/>
              <a:t> </a:t>
            </a:r>
            <a:r>
              <a:rPr lang="ru-RU" dirty="0" err="1"/>
              <a:t>співвідношеннях</a:t>
            </a:r>
            <a:r>
              <a:rPr lang="ru-RU" dirty="0"/>
              <a:t>. В </a:t>
            </a:r>
            <a:r>
              <a:rPr lang="ru-RU" dirty="0" err="1"/>
              <a:t>інтервалі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значеннями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розчинність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падає</a:t>
            </a:r>
            <a:r>
              <a:rPr lang="ru-RU" dirty="0"/>
              <a:t> при </a:t>
            </a:r>
            <a:r>
              <a:rPr lang="ru-RU" dirty="0" err="1"/>
              <a:t>насиченні</a:t>
            </a:r>
            <a:r>
              <a:rPr lang="ru-RU" dirty="0"/>
              <a:t> води </a:t>
            </a:r>
            <a:r>
              <a:rPr lang="ru-RU" dirty="0" err="1"/>
              <a:t>будь-якої</a:t>
            </a:r>
            <a:r>
              <a:rPr lang="ru-RU" dirty="0"/>
              <a:t> </a:t>
            </a:r>
            <a:r>
              <a:rPr lang="ru-RU" dirty="0" err="1"/>
              <a:t>сіллю</a:t>
            </a:r>
            <a:r>
              <a:rPr lang="ru-RU" dirty="0"/>
              <a:t>. </a:t>
            </a:r>
          </a:p>
          <a:p>
            <a:r>
              <a:rPr lang="ru-RU" b="1" dirty="0" err="1"/>
              <a:t>Хімічні</a:t>
            </a:r>
            <a:r>
              <a:rPr lang="ru-RU" b="1" dirty="0"/>
              <a:t> </a:t>
            </a:r>
            <a:r>
              <a:rPr lang="ru-RU" b="1" dirty="0" err="1"/>
              <a:t>властивості</a:t>
            </a:r>
            <a:r>
              <a:rPr lang="ru-RU" b="1" dirty="0"/>
              <a:t> </a:t>
            </a:r>
            <a:r>
              <a:rPr lang="ru-RU" b="1" dirty="0" err="1"/>
              <a:t>нікотину</a:t>
            </a:r>
            <a:r>
              <a:rPr lang="ru-RU" b="1" dirty="0"/>
              <a:t>. </a:t>
            </a:r>
          </a:p>
          <a:p>
            <a:r>
              <a:rPr lang="ru-RU" dirty="0"/>
              <a:t>1)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хлоридною та сульфатною кислотою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солеподібної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3721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6338" cy="407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571" y="3933056"/>
            <a:ext cx="540642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889598" cy="505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085184"/>
            <a:ext cx="3744416" cy="160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71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2.2</a:t>
            </a:r>
            <a:r>
              <a:rPr lang="ru-RU" b="1" dirty="0"/>
              <a:t>. </a:t>
            </a:r>
            <a:r>
              <a:rPr lang="ru-RU" b="1" dirty="0" err="1"/>
              <a:t>Аконітин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381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0608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Рис. 5</a:t>
            </a:r>
            <a:r>
              <a:rPr lang="ru-RU" sz="1600" dirty="0" smtClean="0"/>
              <a:t> </a:t>
            </a:r>
            <a:r>
              <a:rPr lang="ru-RU" sz="1600" dirty="0" err="1"/>
              <a:t>Борець</a:t>
            </a:r>
            <a:r>
              <a:rPr lang="ru-RU" sz="1600" dirty="0"/>
              <a:t> </a:t>
            </a:r>
            <a:r>
              <a:rPr lang="ru-RU" sz="1600" dirty="0" err="1"/>
              <a:t>клобучковий</a:t>
            </a:r>
            <a:r>
              <a:rPr lang="ru-RU" sz="1600" dirty="0"/>
              <a:t> (</a:t>
            </a:r>
            <a:r>
              <a:rPr lang="ru-RU" sz="1600" dirty="0" err="1"/>
              <a:t>Aconitum</a:t>
            </a:r>
            <a:r>
              <a:rPr lang="ru-RU" sz="1600" dirty="0"/>
              <a:t> </a:t>
            </a:r>
            <a:r>
              <a:rPr lang="ru-RU" sz="1600" dirty="0" err="1"/>
              <a:t>napellus</a:t>
            </a:r>
            <a:r>
              <a:rPr lang="ru-RU" sz="1600" dirty="0"/>
              <a:t>) А) та структурна формула </a:t>
            </a:r>
            <a:r>
              <a:rPr lang="ru-RU" sz="1600" dirty="0" err="1"/>
              <a:t>аконітину</a:t>
            </a:r>
            <a:r>
              <a:rPr lang="ru-RU" sz="1600" dirty="0"/>
              <a:t> Б). </a:t>
            </a:r>
          </a:p>
          <a:p>
            <a:r>
              <a:rPr lang="ru-RU" sz="1600" dirty="0" err="1"/>
              <a:t>Аконітин</a:t>
            </a:r>
            <a:r>
              <a:rPr lang="ru-RU" sz="1600" dirty="0"/>
              <a:t> </a:t>
            </a:r>
            <a:r>
              <a:rPr lang="ru-RU" sz="1600" dirty="0" err="1"/>
              <a:t>міститься</a:t>
            </a:r>
            <a:r>
              <a:rPr lang="ru-RU" sz="1600" dirty="0"/>
              <a:t> в </a:t>
            </a:r>
            <a:r>
              <a:rPr lang="ru-RU" sz="1600" dirty="0" err="1"/>
              <a:t>різних</a:t>
            </a:r>
            <a:r>
              <a:rPr lang="ru-RU" sz="1600" dirty="0"/>
              <a:t> видах </a:t>
            </a:r>
            <a:r>
              <a:rPr lang="ru-RU" sz="1600" dirty="0" err="1"/>
              <a:t>аконіту</a:t>
            </a:r>
            <a:r>
              <a:rPr lang="ru-RU" sz="1600" dirty="0"/>
              <a:t> (</a:t>
            </a:r>
            <a:r>
              <a:rPr lang="ru-RU" sz="1600" dirty="0" err="1"/>
              <a:t>аконіті</a:t>
            </a:r>
            <a:r>
              <a:rPr lang="ru-RU" sz="1600" dirty="0"/>
              <a:t> </a:t>
            </a:r>
            <a:r>
              <a:rPr lang="ru-RU" sz="1600" dirty="0" err="1"/>
              <a:t>джунгарському</a:t>
            </a:r>
            <a:r>
              <a:rPr lang="ru-RU" sz="1600" dirty="0"/>
              <a:t> (</a:t>
            </a:r>
            <a:r>
              <a:rPr lang="en-US" sz="1600" dirty="0"/>
              <a:t>Aconitum </a:t>
            </a:r>
            <a:r>
              <a:rPr lang="en-US" sz="1600" dirty="0" err="1"/>
              <a:t>soongaricum</a:t>
            </a:r>
            <a:r>
              <a:rPr lang="en-US" sz="1600" dirty="0"/>
              <a:t> </a:t>
            </a:r>
            <a:r>
              <a:rPr lang="en-US" sz="1600" dirty="0" err="1"/>
              <a:t>stapf</a:t>
            </a:r>
            <a:r>
              <a:rPr lang="en-US" sz="1600" dirty="0"/>
              <a:t>.), </a:t>
            </a:r>
            <a:r>
              <a:rPr lang="ru-RU" sz="1600" dirty="0" err="1"/>
              <a:t>синьому</a:t>
            </a:r>
            <a:r>
              <a:rPr lang="ru-RU" sz="1600" dirty="0"/>
              <a:t> </a:t>
            </a:r>
            <a:r>
              <a:rPr lang="ru-RU" sz="1600" dirty="0" err="1"/>
              <a:t>борці</a:t>
            </a:r>
            <a:r>
              <a:rPr lang="ru-RU" sz="1600" dirty="0"/>
              <a:t> (</a:t>
            </a:r>
            <a:r>
              <a:rPr lang="en-US" sz="1600" dirty="0"/>
              <a:t>Aconitum </a:t>
            </a:r>
            <a:r>
              <a:rPr lang="en-US" sz="1600" dirty="0" err="1"/>
              <a:t>napellus</a:t>
            </a:r>
            <a:r>
              <a:rPr lang="en-US" sz="1600" dirty="0"/>
              <a:t> L.), </a:t>
            </a:r>
            <a:r>
              <a:rPr lang="ru-RU" sz="1600" dirty="0" err="1"/>
              <a:t>сімейство</a:t>
            </a:r>
            <a:r>
              <a:rPr lang="ru-RU" sz="1600" dirty="0"/>
              <a:t> </a:t>
            </a:r>
            <a:r>
              <a:rPr lang="ru-RU" sz="1600" dirty="0" err="1"/>
              <a:t>Жовтецеві</a:t>
            </a:r>
            <a:r>
              <a:rPr lang="ru-RU" sz="1600" dirty="0"/>
              <a:t>). </a:t>
            </a:r>
            <a:r>
              <a:rPr lang="ru-RU" sz="1600" dirty="0" err="1"/>
              <a:t>Аконітин</a:t>
            </a:r>
            <a:r>
              <a:rPr lang="ru-RU" sz="1600" dirty="0"/>
              <a:t> в основному </a:t>
            </a:r>
            <a:r>
              <a:rPr lang="ru-RU" sz="1600" dirty="0" err="1"/>
              <a:t>міститься</a:t>
            </a:r>
            <a:r>
              <a:rPr lang="ru-RU" sz="1600" dirty="0"/>
              <a:t> в </a:t>
            </a:r>
            <a:r>
              <a:rPr lang="ru-RU" sz="1600" dirty="0" err="1"/>
              <a:t>клубнекоренях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насінні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частинах</a:t>
            </a:r>
            <a:r>
              <a:rPr lang="ru-RU" sz="1600" dirty="0"/>
              <a:t> </a:t>
            </a:r>
            <a:r>
              <a:rPr lang="ru-RU" sz="1600" dirty="0" err="1"/>
              <a:t>рослини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Аконітин</a:t>
            </a:r>
            <a:r>
              <a:rPr lang="ru-RU" sz="1600" dirty="0"/>
              <a:t> </a:t>
            </a:r>
            <a:r>
              <a:rPr lang="ru-RU" sz="1600" dirty="0" err="1"/>
              <a:t>збуджує</a:t>
            </a:r>
            <a:r>
              <a:rPr lang="ru-RU" sz="1600" dirty="0"/>
              <a:t>, а в </a:t>
            </a:r>
            <a:r>
              <a:rPr lang="ru-RU" sz="1600" dirty="0" err="1"/>
              <a:t>згодом</a:t>
            </a:r>
            <a:r>
              <a:rPr lang="ru-RU" sz="1600" dirty="0"/>
              <a:t> </a:t>
            </a:r>
            <a:r>
              <a:rPr lang="ru-RU" sz="1600" dirty="0" err="1"/>
              <a:t>паралізує</a:t>
            </a:r>
            <a:r>
              <a:rPr lang="ru-RU" sz="1600" dirty="0"/>
              <a:t> </a:t>
            </a:r>
            <a:r>
              <a:rPr lang="ru-RU" sz="1600" dirty="0" err="1"/>
              <a:t>закінчення</a:t>
            </a:r>
            <a:r>
              <a:rPr lang="ru-RU" sz="1600" dirty="0"/>
              <a:t> </a:t>
            </a:r>
            <a:r>
              <a:rPr lang="ru-RU" sz="1600" dirty="0" err="1"/>
              <a:t>чутливих</a:t>
            </a:r>
            <a:r>
              <a:rPr lang="ru-RU" sz="1600" dirty="0"/>
              <a:t> </a:t>
            </a:r>
            <a:r>
              <a:rPr lang="ru-RU" sz="1600" dirty="0" err="1"/>
              <a:t>нервів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Клінічна</a:t>
            </a:r>
            <a:r>
              <a:rPr lang="ru-RU" sz="1600" dirty="0"/>
              <a:t> картина </a:t>
            </a:r>
            <a:r>
              <a:rPr lang="ru-RU" sz="1600" dirty="0" err="1"/>
              <a:t>отруєння</a:t>
            </a:r>
            <a:r>
              <a:rPr lang="ru-RU" sz="1600" dirty="0"/>
              <a:t> </a:t>
            </a:r>
            <a:r>
              <a:rPr lang="ru-RU" sz="1600" dirty="0" err="1"/>
              <a:t>розвивається</a:t>
            </a:r>
            <a:r>
              <a:rPr lang="ru-RU" sz="1600" dirty="0"/>
              <a:t> </a:t>
            </a:r>
            <a:r>
              <a:rPr lang="ru-RU" sz="1600" dirty="0" err="1"/>
              <a:t>відразу</a:t>
            </a:r>
            <a:r>
              <a:rPr lang="ru-RU" sz="1600" dirty="0"/>
              <a:t>. </a:t>
            </a:r>
            <a:r>
              <a:rPr lang="ru-RU" sz="1600" dirty="0" err="1"/>
              <a:t>Починається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генералізованого</a:t>
            </a:r>
            <a:r>
              <a:rPr lang="ru-RU" sz="1600" dirty="0"/>
              <a:t> </a:t>
            </a:r>
            <a:r>
              <a:rPr lang="ru-RU" sz="1600" dirty="0" err="1"/>
              <a:t>свербіжу</a:t>
            </a:r>
            <a:r>
              <a:rPr lang="ru-RU" sz="1600" dirty="0"/>
              <a:t>.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змінюється</a:t>
            </a:r>
            <a:r>
              <a:rPr lang="ru-RU" sz="1600" dirty="0"/>
              <a:t> характер </a:t>
            </a:r>
            <a:r>
              <a:rPr lang="ru-RU" sz="1600" dirty="0" err="1"/>
              <a:t>дихання</a:t>
            </a:r>
            <a:r>
              <a:rPr lang="ru-RU" sz="1600" dirty="0"/>
              <a:t>: </a:t>
            </a:r>
            <a:r>
              <a:rPr lang="ru-RU" sz="1600" dirty="0" err="1"/>
              <a:t>спочатку</a:t>
            </a:r>
            <a:r>
              <a:rPr lang="ru-RU" sz="1600" dirty="0"/>
              <a:t> </a:t>
            </a:r>
            <a:r>
              <a:rPr lang="ru-RU" sz="1600" dirty="0" err="1"/>
              <a:t>воно</a:t>
            </a:r>
            <a:r>
              <a:rPr lang="ru-RU" sz="1600" dirty="0"/>
              <a:t> </a:t>
            </a:r>
            <a:r>
              <a:rPr lang="ru-RU" sz="1600" dirty="0" err="1"/>
              <a:t>частішає</a:t>
            </a:r>
            <a:r>
              <a:rPr lang="ru-RU" sz="1600" dirty="0"/>
              <a:t>, а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сповільнюється</a:t>
            </a:r>
            <a:r>
              <a:rPr lang="ru-RU" sz="1600" dirty="0"/>
              <a:t>. </a:t>
            </a:r>
            <a:r>
              <a:rPr lang="ru-RU" sz="1600" dirty="0" err="1"/>
              <a:t>Знижується</a:t>
            </a:r>
            <a:r>
              <a:rPr lang="ru-RU" sz="1600" dirty="0"/>
              <a:t> температура </a:t>
            </a:r>
            <a:r>
              <a:rPr lang="ru-RU" sz="1600" dirty="0" err="1"/>
              <a:t>тіла</a:t>
            </a:r>
            <a:r>
              <a:rPr lang="ru-RU" sz="1600" dirty="0"/>
              <a:t>, </a:t>
            </a:r>
            <a:r>
              <a:rPr lang="ru-RU" sz="1600" dirty="0" err="1"/>
              <a:t>шкіра</a:t>
            </a:r>
            <a:r>
              <a:rPr lang="ru-RU" sz="1600" dirty="0"/>
              <a:t> </a:t>
            </a:r>
            <a:r>
              <a:rPr lang="ru-RU" sz="1600" dirty="0" err="1"/>
              <a:t>покривається</a:t>
            </a:r>
            <a:r>
              <a:rPr lang="ru-RU" sz="1600" dirty="0"/>
              <a:t> </a:t>
            </a:r>
            <a:r>
              <a:rPr lang="ru-RU" sz="1600" dirty="0" err="1"/>
              <a:t>рясним</a:t>
            </a:r>
            <a:r>
              <a:rPr lang="ru-RU" sz="1600" dirty="0"/>
              <a:t> потом. </a:t>
            </a:r>
            <a:r>
              <a:rPr lang="ru-RU" sz="1600" dirty="0" err="1"/>
              <a:t>Відчуваються</a:t>
            </a:r>
            <a:r>
              <a:rPr lang="ru-RU" sz="1600" dirty="0"/>
              <a:t> </a:t>
            </a:r>
            <a:r>
              <a:rPr lang="ru-RU" sz="1600" dirty="0" err="1"/>
              <a:t>біль</a:t>
            </a:r>
            <a:r>
              <a:rPr lang="ru-RU" sz="1600" dirty="0"/>
              <a:t> в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серця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перебої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роботі</a:t>
            </a:r>
            <a:r>
              <a:rPr lang="ru-RU" sz="1600" dirty="0"/>
              <a:t>.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приєднуються</a:t>
            </a:r>
            <a:r>
              <a:rPr lang="ru-RU" sz="1600" dirty="0"/>
              <a:t> </a:t>
            </a:r>
            <a:r>
              <a:rPr lang="ru-RU" sz="1600" dirty="0" err="1"/>
              <a:t>судоми</a:t>
            </a:r>
            <a:r>
              <a:rPr lang="ru-RU" sz="1600" dirty="0"/>
              <a:t>, </a:t>
            </a:r>
            <a:r>
              <a:rPr lang="ru-RU" sz="1600" dirty="0" err="1"/>
              <a:t>параліч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адинамія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Специфічного</a:t>
            </a:r>
            <a:r>
              <a:rPr lang="ru-RU" sz="1600" dirty="0"/>
              <a:t> антидоту не </a:t>
            </a:r>
            <a:r>
              <a:rPr lang="ru-RU" sz="1600" dirty="0" err="1"/>
              <a:t>існує</a:t>
            </a:r>
            <a:r>
              <a:rPr lang="ru-RU" sz="1600" dirty="0"/>
              <a:t>. </a:t>
            </a:r>
            <a:r>
              <a:rPr lang="ru-RU" sz="1600" dirty="0" err="1"/>
              <a:t>Лікування</a:t>
            </a:r>
            <a:r>
              <a:rPr lang="ru-RU" sz="1600" dirty="0"/>
              <a:t> </a:t>
            </a:r>
            <a:r>
              <a:rPr lang="ru-RU" sz="1600" dirty="0" err="1"/>
              <a:t>симптоматичне</a:t>
            </a:r>
            <a:r>
              <a:rPr lang="ru-RU" sz="1600" dirty="0"/>
              <a:t>. </a:t>
            </a:r>
          </a:p>
          <a:p>
            <a:r>
              <a:rPr lang="ru-RU" sz="1600" dirty="0"/>
              <a:t>Смерть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наступити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кількох</a:t>
            </a:r>
            <a:r>
              <a:rPr lang="ru-RU" sz="1600" dirty="0"/>
              <a:t> </a:t>
            </a:r>
            <a:r>
              <a:rPr lang="ru-RU" sz="1600" dirty="0" err="1"/>
              <a:t>хвилин</a:t>
            </a:r>
            <a:r>
              <a:rPr lang="ru-RU" sz="1600" dirty="0"/>
              <a:t> –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задухи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паралічу</a:t>
            </a:r>
            <a:r>
              <a:rPr lang="ru-RU" sz="1600" dirty="0"/>
              <a:t> </a:t>
            </a:r>
            <a:r>
              <a:rPr lang="ru-RU" sz="1600" dirty="0" err="1"/>
              <a:t>дихальної</a:t>
            </a:r>
            <a:r>
              <a:rPr lang="ru-RU" sz="1600" dirty="0"/>
              <a:t> </a:t>
            </a:r>
            <a:r>
              <a:rPr lang="ru-RU" sz="1600" dirty="0" err="1"/>
              <a:t>мускулатури</a:t>
            </a:r>
            <a:r>
              <a:rPr lang="ru-RU" sz="1600" dirty="0"/>
              <a:t>. </a:t>
            </a:r>
          </a:p>
          <a:p>
            <a:r>
              <a:rPr lang="ru-RU" sz="1600" dirty="0"/>
              <a:t>Летальна доза (ЛД50, в мг/кг): 0,035 (собаки, </a:t>
            </a:r>
            <a:r>
              <a:rPr lang="ru-RU" sz="1600" dirty="0" err="1"/>
              <a:t>внутрішньовенно</a:t>
            </a:r>
            <a:r>
              <a:rPr lang="ru-RU" sz="1600" dirty="0"/>
              <a:t>) 0,04 (</a:t>
            </a:r>
            <a:r>
              <a:rPr lang="ru-RU" sz="1600" dirty="0" err="1"/>
              <a:t>людина</a:t>
            </a:r>
            <a:r>
              <a:rPr lang="ru-RU" sz="1600" dirty="0"/>
              <a:t>, </a:t>
            </a:r>
            <a:r>
              <a:rPr lang="ru-RU" sz="1600" dirty="0" err="1"/>
              <a:t>перорально</a:t>
            </a:r>
            <a:r>
              <a:rPr lang="ru-RU" sz="1600" dirty="0"/>
              <a:t>). </a:t>
            </a:r>
          </a:p>
          <a:p>
            <a:r>
              <a:rPr lang="ru-RU" sz="1600" dirty="0" err="1"/>
              <a:t>Хімічні</a:t>
            </a:r>
            <a:r>
              <a:rPr lang="ru-RU" sz="1600" dirty="0"/>
              <a:t> </a:t>
            </a:r>
            <a:r>
              <a:rPr lang="ru-RU" sz="1600" dirty="0" err="1"/>
              <a:t>властивості</a:t>
            </a:r>
            <a:r>
              <a:rPr lang="ru-RU" sz="1600" dirty="0"/>
              <a:t> </a:t>
            </a:r>
            <a:r>
              <a:rPr lang="ru-RU" sz="1600" dirty="0" err="1"/>
              <a:t>аконітину</a:t>
            </a:r>
            <a:r>
              <a:rPr lang="ru-RU" sz="1600" dirty="0"/>
              <a:t>. </a:t>
            </a:r>
          </a:p>
          <a:p>
            <a:r>
              <a:rPr lang="ru-RU" sz="1600" dirty="0"/>
              <a:t>1) </a:t>
            </a:r>
            <a:r>
              <a:rPr lang="ru-RU" sz="1600" dirty="0" err="1"/>
              <a:t>Взаємодія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реактивом Майера.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"/>
            <a:ext cx="4780037" cy="377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Отруєння</a:t>
            </a:r>
            <a:r>
              <a:rPr lang="ru-RU" sz="1400" dirty="0"/>
              <a:t> </a:t>
            </a:r>
            <a:r>
              <a:rPr lang="ru-RU" sz="1400" dirty="0" err="1"/>
              <a:t>найчастіше</a:t>
            </a:r>
            <a:r>
              <a:rPr lang="ru-RU" sz="1400" dirty="0"/>
              <a:t> </a:t>
            </a:r>
            <a:r>
              <a:rPr lang="ru-RU" sz="1400" dirty="0" err="1"/>
              <a:t>виникають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вживання</a:t>
            </a:r>
            <a:r>
              <a:rPr lang="ru-RU" sz="1400" dirty="0"/>
              <a:t> </a:t>
            </a:r>
            <a:r>
              <a:rPr lang="ru-RU" sz="1400" dirty="0" err="1"/>
              <a:t>частин</a:t>
            </a:r>
            <a:r>
              <a:rPr lang="ru-RU" sz="1400" dirty="0"/>
              <a:t> </a:t>
            </a:r>
            <a:r>
              <a:rPr lang="ru-RU" sz="1400" dirty="0" err="1"/>
              <a:t>рослини</a:t>
            </a:r>
            <a:r>
              <a:rPr lang="ru-RU" sz="1400" dirty="0"/>
              <a:t> </a:t>
            </a:r>
            <a:r>
              <a:rPr lang="ru-RU" sz="1400" dirty="0" err="1"/>
              <a:t>аконіт</a:t>
            </a:r>
            <a:r>
              <a:rPr lang="ru-RU" sz="1400" dirty="0"/>
              <a:t> в </a:t>
            </a:r>
            <a:r>
              <a:rPr lang="ru-RU" sz="1400" dirty="0" err="1"/>
              <a:t>їжу</a:t>
            </a:r>
            <a:r>
              <a:rPr lang="ru-RU" sz="1400" dirty="0"/>
              <a:t> (особливо </a:t>
            </a:r>
            <a:r>
              <a:rPr lang="ru-RU" sz="1400" dirty="0" err="1"/>
              <a:t>токсичні</a:t>
            </a:r>
            <a:r>
              <a:rPr lang="ru-RU" sz="1400" dirty="0"/>
              <a:t> </a:t>
            </a:r>
            <a:r>
              <a:rPr lang="ru-RU" sz="1400" dirty="0" err="1"/>
              <a:t>бульби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насіння</a:t>
            </a:r>
            <a:r>
              <a:rPr lang="ru-RU" sz="1400" dirty="0"/>
              <a:t>). </a:t>
            </a:r>
            <a:r>
              <a:rPr lang="ru-RU" sz="1400" dirty="0" err="1"/>
              <a:t>Незабаром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вживання</a:t>
            </a:r>
            <a:r>
              <a:rPr lang="ru-RU" sz="1400" dirty="0"/>
              <a:t> </a:t>
            </a:r>
            <a:r>
              <a:rPr lang="ru-RU" sz="1400" dirty="0" err="1"/>
              <a:t>аконіту</a:t>
            </a:r>
            <a:r>
              <a:rPr lang="ru-RU" sz="1400" dirty="0"/>
              <a:t> </a:t>
            </a:r>
            <a:r>
              <a:rPr lang="ru-RU" sz="1400" dirty="0" err="1"/>
              <a:t>з'являються</a:t>
            </a:r>
            <a:r>
              <a:rPr lang="ru-RU" sz="1400" dirty="0"/>
              <a:t> </a:t>
            </a:r>
            <a:r>
              <a:rPr lang="ru-RU" sz="1400" dirty="0" err="1"/>
              <a:t>відчуття</a:t>
            </a:r>
            <a:r>
              <a:rPr lang="ru-RU" sz="1400" dirty="0"/>
              <a:t> </a:t>
            </a:r>
            <a:r>
              <a:rPr lang="ru-RU" sz="1400" dirty="0" err="1"/>
              <a:t>поколювання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печіння</a:t>
            </a:r>
            <a:r>
              <a:rPr lang="ru-RU" sz="1400" dirty="0"/>
              <a:t> в </a:t>
            </a:r>
            <a:r>
              <a:rPr lang="ru-RU" sz="1400" dirty="0" err="1"/>
              <a:t>порожнині</a:t>
            </a:r>
            <a:r>
              <a:rPr lang="ru-RU" sz="1400" dirty="0"/>
              <a:t> рота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горлі</a:t>
            </a:r>
            <a:r>
              <a:rPr lang="ru-RU" sz="1400" dirty="0"/>
              <a:t>, </a:t>
            </a:r>
            <a:r>
              <a:rPr lang="ru-RU" sz="1400" dirty="0" err="1"/>
              <a:t>рясна</a:t>
            </a:r>
            <a:r>
              <a:rPr lang="ru-RU" sz="1400" dirty="0"/>
              <a:t> </a:t>
            </a:r>
            <a:r>
              <a:rPr lang="ru-RU" sz="1400" dirty="0" err="1"/>
              <a:t>слинотеча</a:t>
            </a:r>
            <a:r>
              <a:rPr lang="ru-RU" sz="1400" dirty="0"/>
              <a:t>, </a:t>
            </a:r>
            <a:r>
              <a:rPr lang="ru-RU" sz="1400" dirty="0" err="1"/>
              <a:t>нудота</a:t>
            </a:r>
            <a:r>
              <a:rPr lang="ru-RU" sz="1400" dirty="0"/>
              <a:t>, </a:t>
            </a:r>
            <a:r>
              <a:rPr lang="ru-RU" sz="1400" dirty="0" err="1"/>
              <a:t>блювота</a:t>
            </a:r>
            <a:r>
              <a:rPr lang="ru-RU" sz="1400" dirty="0"/>
              <a:t>, пронос, </a:t>
            </a:r>
            <a:r>
              <a:rPr lang="ru-RU" sz="1400" dirty="0" err="1"/>
              <a:t>поширені</a:t>
            </a:r>
            <a:r>
              <a:rPr lang="ru-RU" sz="1400" dirty="0"/>
              <a:t> </a:t>
            </a:r>
            <a:r>
              <a:rPr lang="ru-RU" sz="1400" dirty="0" err="1"/>
              <a:t>парестезії</a:t>
            </a:r>
            <a:r>
              <a:rPr lang="ru-RU" sz="1400" dirty="0"/>
              <a:t>.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запаморочення</a:t>
            </a:r>
            <a:r>
              <a:rPr lang="ru-RU" sz="1400" dirty="0"/>
              <a:t>, </a:t>
            </a:r>
            <a:r>
              <a:rPr lang="ru-RU" sz="1400" dirty="0" err="1"/>
              <a:t>сильний</a:t>
            </a:r>
            <a:r>
              <a:rPr lang="ru-RU" sz="1400" dirty="0"/>
              <a:t> </a:t>
            </a:r>
            <a:r>
              <a:rPr lang="ru-RU" sz="1400" dirty="0" err="1"/>
              <a:t>головний</a:t>
            </a:r>
            <a:r>
              <a:rPr lang="ru-RU" sz="1400" dirty="0"/>
              <a:t> </a:t>
            </a:r>
            <a:r>
              <a:rPr lang="ru-RU" sz="1400" dirty="0" err="1"/>
              <a:t>біль</a:t>
            </a:r>
            <a:r>
              <a:rPr lang="ru-RU" sz="1400" dirty="0"/>
              <a:t>, </a:t>
            </a:r>
            <a:r>
              <a:rPr lang="ru-RU" sz="1400" dirty="0" err="1"/>
              <a:t>слабкість</a:t>
            </a:r>
            <a:r>
              <a:rPr lang="ru-RU" sz="1400" dirty="0"/>
              <a:t>, стан </a:t>
            </a:r>
            <a:r>
              <a:rPr lang="ru-RU" sz="1400" dirty="0" err="1"/>
              <a:t>оглушеності</a:t>
            </a:r>
            <a:r>
              <a:rPr lang="ru-RU" sz="1400" dirty="0"/>
              <a:t>. У </a:t>
            </a:r>
            <a:r>
              <a:rPr lang="ru-RU" sz="1400" dirty="0" err="1"/>
              <a:t>важких</a:t>
            </a:r>
            <a:r>
              <a:rPr lang="ru-RU" sz="1400" dirty="0"/>
              <a:t> </a:t>
            </a:r>
            <a:r>
              <a:rPr lang="ru-RU" sz="1400" dirty="0" err="1"/>
              <a:t>випадках</a:t>
            </a:r>
            <a:r>
              <a:rPr lang="ru-RU" sz="1400" dirty="0"/>
              <a:t> </a:t>
            </a:r>
            <a:r>
              <a:rPr lang="ru-RU" sz="1400" dirty="0" err="1"/>
              <a:t>відзначається</a:t>
            </a:r>
            <a:r>
              <a:rPr lang="ru-RU" sz="1400" dirty="0"/>
              <a:t> </a:t>
            </a:r>
            <a:r>
              <a:rPr lang="ru-RU" sz="1400" dirty="0" err="1"/>
              <a:t>виражена</a:t>
            </a:r>
            <a:r>
              <a:rPr lang="ru-RU" sz="1400" dirty="0"/>
              <a:t> </a:t>
            </a:r>
            <a:r>
              <a:rPr lang="ru-RU" sz="1400" dirty="0" err="1"/>
              <a:t>м'язова</a:t>
            </a:r>
            <a:r>
              <a:rPr lang="ru-RU" sz="1400" dirty="0"/>
              <a:t> </a:t>
            </a:r>
            <a:r>
              <a:rPr lang="ru-RU" sz="1400" dirty="0" err="1"/>
              <a:t>слабкість</a:t>
            </a:r>
            <a:r>
              <a:rPr lang="ru-RU" sz="1400" dirty="0"/>
              <a:t>, </a:t>
            </a:r>
            <a:r>
              <a:rPr lang="ru-RU" sz="1400" dirty="0" err="1"/>
              <a:t>задишка</a:t>
            </a:r>
            <a:r>
              <a:rPr lang="ru-RU" sz="1400" dirty="0"/>
              <a:t>, </a:t>
            </a:r>
            <a:r>
              <a:rPr lang="ru-RU" sz="1400" dirty="0" err="1"/>
              <a:t>неправильний</a:t>
            </a:r>
            <a:r>
              <a:rPr lang="ru-RU" sz="1400" dirty="0"/>
              <a:t>,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сповільнений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прискорений</a:t>
            </a:r>
            <a:r>
              <a:rPr lang="ru-RU" sz="1400" dirty="0"/>
              <a:t> пульс, </a:t>
            </a:r>
            <a:r>
              <a:rPr lang="ru-RU" sz="1400" dirty="0" err="1"/>
              <a:t>затемнення</a:t>
            </a:r>
            <a:r>
              <a:rPr lang="ru-RU" sz="1400" dirty="0"/>
              <a:t> </a:t>
            </a:r>
            <a:r>
              <a:rPr lang="ru-RU" sz="1400" dirty="0" err="1"/>
              <a:t>свідомості</a:t>
            </a:r>
            <a:r>
              <a:rPr lang="ru-RU" sz="1400" dirty="0"/>
              <a:t>, набряк </a:t>
            </a:r>
            <a:r>
              <a:rPr lang="ru-RU" sz="1400" dirty="0" err="1"/>
              <a:t>легенів</a:t>
            </a:r>
            <a:r>
              <a:rPr lang="ru-RU" sz="1400" dirty="0"/>
              <a:t>, тремор, </a:t>
            </a:r>
            <a:r>
              <a:rPr lang="ru-RU" sz="1400" dirty="0" err="1"/>
              <a:t>судоми</a:t>
            </a:r>
            <a:r>
              <a:rPr lang="ru-RU" sz="1400" dirty="0"/>
              <a:t>. Смерть </a:t>
            </a:r>
            <a:r>
              <a:rPr lang="ru-RU" sz="1400" dirty="0" err="1"/>
              <a:t>настає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паралічу</a:t>
            </a:r>
            <a:r>
              <a:rPr lang="ru-RU" sz="1400" dirty="0"/>
              <a:t> </a:t>
            </a:r>
            <a:r>
              <a:rPr lang="ru-RU" sz="1400" dirty="0" err="1"/>
              <a:t>дихального</a:t>
            </a:r>
            <a:r>
              <a:rPr lang="ru-RU" sz="1400" dirty="0"/>
              <a:t> центру. </a:t>
            </a:r>
          </a:p>
          <a:p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отруєнь</a:t>
            </a:r>
            <a:r>
              <a:rPr lang="ru-RU" sz="1400" dirty="0"/>
              <a:t> </a:t>
            </a:r>
            <a:r>
              <a:rPr lang="ru-RU" sz="1400" dirty="0" err="1"/>
              <a:t>аконітину</a:t>
            </a:r>
            <a:r>
              <a:rPr lang="ru-RU" sz="1400" dirty="0"/>
              <a:t>: </a:t>
            </a:r>
          </a:p>
          <a:p>
            <a:r>
              <a:rPr lang="ru-RU" sz="1400" dirty="0" err="1"/>
              <a:t>Промити</a:t>
            </a:r>
            <a:r>
              <a:rPr lang="ru-RU" sz="1400" dirty="0"/>
              <a:t> </a:t>
            </a:r>
            <a:r>
              <a:rPr lang="ru-RU" sz="1400" dirty="0" err="1"/>
              <a:t>шлунок</a:t>
            </a:r>
            <a:r>
              <a:rPr lang="ru-RU" sz="1400" dirty="0"/>
              <a:t>, </a:t>
            </a:r>
            <a:r>
              <a:rPr lang="ru-RU" sz="1400" dirty="0" err="1"/>
              <a:t>краще</a:t>
            </a:r>
            <a:r>
              <a:rPr lang="ru-RU" sz="1400" dirty="0"/>
              <a:t> </a:t>
            </a:r>
            <a:r>
              <a:rPr lang="ru-RU" sz="1400" dirty="0" err="1"/>
              <a:t>розчином</a:t>
            </a:r>
            <a:r>
              <a:rPr lang="ru-RU" sz="1400" dirty="0"/>
              <a:t> перманганату </a:t>
            </a:r>
            <a:r>
              <a:rPr lang="ru-RU" sz="1400" dirty="0" err="1"/>
              <a:t>калію</a:t>
            </a:r>
            <a:r>
              <a:rPr lang="ru-RU" sz="1400" dirty="0"/>
              <a:t> (1:1000), </a:t>
            </a:r>
            <a:r>
              <a:rPr lang="ru-RU" sz="1400" dirty="0" err="1"/>
              <a:t>можна</a:t>
            </a:r>
            <a:r>
              <a:rPr lang="ru-RU" sz="1400" dirty="0"/>
              <a:t> 0,2% </a:t>
            </a:r>
            <a:r>
              <a:rPr lang="ru-RU" sz="1400" dirty="0" err="1"/>
              <a:t>розчином</a:t>
            </a:r>
            <a:r>
              <a:rPr lang="ru-RU" sz="1400" dirty="0"/>
              <a:t> </a:t>
            </a:r>
            <a:r>
              <a:rPr lang="ru-RU" sz="1400" dirty="0" err="1"/>
              <a:t>таніну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суспензією</a:t>
            </a:r>
            <a:r>
              <a:rPr lang="ru-RU" sz="1400" dirty="0"/>
              <a:t> </a:t>
            </a:r>
            <a:r>
              <a:rPr lang="ru-RU" sz="1400" dirty="0" err="1"/>
              <a:t>активованого</a:t>
            </a:r>
            <a:r>
              <a:rPr lang="ru-RU" sz="1400" dirty="0"/>
              <a:t> </a:t>
            </a:r>
            <a:r>
              <a:rPr lang="ru-RU" sz="1400" dirty="0" err="1"/>
              <a:t>вугілля</a:t>
            </a:r>
            <a:r>
              <a:rPr lang="ru-RU" sz="1400" dirty="0"/>
              <a:t>. Подальше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симптоматичне</a:t>
            </a:r>
            <a:r>
              <a:rPr lang="ru-RU" sz="1400" dirty="0"/>
              <a:t>. Для </a:t>
            </a:r>
            <a:r>
              <a:rPr lang="ru-RU" sz="1400" dirty="0" err="1"/>
              <a:t>усунення</a:t>
            </a:r>
            <a:r>
              <a:rPr lang="ru-RU" sz="1400" dirty="0"/>
              <a:t> </a:t>
            </a:r>
            <a:r>
              <a:rPr lang="ru-RU" sz="1400" dirty="0" err="1"/>
              <a:t>вираженої</a:t>
            </a:r>
            <a:r>
              <a:rPr lang="ru-RU" sz="1400" dirty="0"/>
              <a:t> </a:t>
            </a:r>
            <a:r>
              <a:rPr lang="ru-RU" sz="1400" dirty="0" err="1"/>
              <a:t>брадикардії</a:t>
            </a:r>
            <a:r>
              <a:rPr lang="ru-RU" sz="1400" dirty="0"/>
              <a:t> </a:t>
            </a:r>
            <a:r>
              <a:rPr lang="ru-RU" sz="1400" dirty="0" err="1"/>
              <a:t>вводять</a:t>
            </a:r>
            <a:r>
              <a:rPr lang="ru-RU" sz="1400" dirty="0"/>
              <a:t> </a:t>
            </a:r>
            <a:r>
              <a:rPr lang="ru-RU" sz="1400" dirty="0" err="1"/>
              <a:t>атропін</a:t>
            </a:r>
            <a:r>
              <a:rPr lang="ru-RU" sz="1400" dirty="0"/>
              <a:t>. У </a:t>
            </a:r>
            <a:r>
              <a:rPr lang="ru-RU" sz="1400" dirty="0" err="1"/>
              <a:t>разі</a:t>
            </a:r>
            <a:r>
              <a:rPr lang="ru-RU" sz="1400" dirty="0"/>
              <a:t> </a:t>
            </a:r>
            <a:r>
              <a:rPr lang="ru-RU" sz="1400" dirty="0" err="1"/>
              <a:t>пароксизмальної</a:t>
            </a:r>
            <a:r>
              <a:rPr lang="ru-RU" sz="1400" dirty="0"/>
              <a:t> </a:t>
            </a:r>
            <a:r>
              <a:rPr lang="ru-RU" sz="1400" dirty="0" err="1"/>
              <a:t>тахікардії</a:t>
            </a:r>
            <a:r>
              <a:rPr lang="ru-RU" sz="1400" dirty="0"/>
              <a:t> </a:t>
            </a:r>
            <a:r>
              <a:rPr lang="ru-RU" sz="1400" dirty="0" err="1"/>
              <a:t>застосовують</a:t>
            </a:r>
            <a:r>
              <a:rPr lang="ru-RU" sz="1400" dirty="0"/>
              <a:t> </a:t>
            </a:r>
            <a:r>
              <a:rPr lang="ru-RU" sz="1400" dirty="0" err="1"/>
              <a:t>глюконат</a:t>
            </a:r>
            <a:r>
              <a:rPr lang="ru-RU" sz="1400" dirty="0"/>
              <a:t> </a:t>
            </a:r>
            <a:r>
              <a:rPr lang="ru-RU" sz="1400" dirty="0" err="1"/>
              <a:t>кальцію</a:t>
            </a:r>
            <a:r>
              <a:rPr lang="ru-RU" sz="1400" dirty="0"/>
              <a:t>, сульфат </a:t>
            </a:r>
            <a:r>
              <a:rPr lang="ru-RU" sz="1400" dirty="0" err="1"/>
              <a:t>магнію</a:t>
            </a:r>
            <a:r>
              <a:rPr lang="ru-RU" sz="1400" dirty="0"/>
              <a:t>, </a:t>
            </a:r>
            <a:r>
              <a:rPr lang="ru-RU" sz="1400" dirty="0" err="1"/>
              <a:t>новокаїнамід</a:t>
            </a:r>
            <a:r>
              <a:rPr lang="ru-RU" sz="1400" dirty="0"/>
              <a:t>, </a:t>
            </a:r>
            <a:r>
              <a:rPr lang="ru-RU" sz="1400" dirty="0" err="1"/>
              <a:t>Корглікон</a:t>
            </a:r>
            <a:r>
              <a:rPr lang="ru-RU" sz="1400" dirty="0"/>
              <a:t>. При </a:t>
            </a:r>
            <a:r>
              <a:rPr lang="ru-RU" sz="1400" dirty="0" err="1"/>
              <a:t>необхідності</a:t>
            </a:r>
            <a:r>
              <a:rPr lang="ru-RU" sz="1400" dirty="0"/>
              <a:t> </a:t>
            </a:r>
            <a:r>
              <a:rPr lang="ru-RU" sz="1400" dirty="0" err="1"/>
              <a:t>призначають</a:t>
            </a:r>
            <a:r>
              <a:rPr lang="ru-RU" sz="1400" dirty="0"/>
              <a:t> </a:t>
            </a:r>
            <a:r>
              <a:rPr lang="ru-RU" sz="1400" dirty="0" err="1"/>
              <a:t>кисень</a:t>
            </a:r>
            <a:r>
              <a:rPr lang="ru-RU" sz="1400" dirty="0"/>
              <a:t>. Показано </a:t>
            </a:r>
            <a:r>
              <a:rPr lang="ru-RU" sz="1400" dirty="0" err="1"/>
              <a:t>внутрішньовенне</a:t>
            </a:r>
            <a:r>
              <a:rPr lang="ru-RU" sz="1400" dirty="0"/>
              <a:t> </a:t>
            </a:r>
            <a:r>
              <a:rPr lang="ru-RU" sz="1400" dirty="0" err="1"/>
              <a:t>введення</a:t>
            </a:r>
            <a:r>
              <a:rPr lang="ru-RU" sz="1400" dirty="0"/>
              <a:t> </a:t>
            </a:r>
            <a:r>
              <a:rPr lang="ru-RU" sz="1400" dirty="0" err="1"/>
              <a:t>новокаїну</a:t>
            </a:r>
            <a:r>
              <a:rPr lang="ru-RU" sz="1400" dirty="0"/>
              <a:t> (20-50 мл 2% </a:t>
            </a:r>
            <a:r>
              <a:rPr lang="ru-RU" sz="1400" dirty="0" err="1"/>
              <a:t>розчину</a:t>
            </a:r>
            <a:r>
              <a:rPr lang="ru-RU" sz="1400" dirty="0"/>
              <a:t>)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глюкози</a:t>
            </a:r>
            <a:r>
              <a:rPr lang="ru-RU" sz="1400" dirty="0"/>
              <a:t> (500 мл 5% </a:t>
            </a:r>
            <a:r>
              <a:rPr lang="ru-RU" sz="1400" dirty="0" err="1"/>
              <a:t>розчину</a:t>
            </a:r>
            <a:r>
              <a:rPr lang="ru-RU" sz="1400" dirty="0"/>
              <a:t> </a:t>
            </a:r>
            <a:r>
              <a:rPr lang="ru-RU" sz="1400" dirty="0" err="1"/>
              <a:t>крапельно</a:t>
            </a:r>
            <a:r>
              <a:rPr lang="ru-RU" sz="1400" dirty="0"/>
              <a:t>). При </a:t>
            </a:r>
            <a:r>
              <a:rPr lang="ru-RU" sz="1400" dirty="0" err="1"/>
              <a:t>судомах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розладах</a:t>
            </a:r>
            <a:r>
              <a:rPr lang="ru-RU" sz="1400" dirty="0"/>
              <a:t> </a:t>
            </a:r>
            <a:r>
              <a:rPr lang="ru-RU" sz="1400" dirty="0" err="1"/>
              <a:t>дихання</a:t>
            </a:r>
            <a:r>
              <a:rPr lang="ru-RU" sz="1400" dirty="0"/>
              <a:t> </a:t>
            </a:r>
            <a:r>
              <a:rPr lang="ru-RU" sz="1400" dirty="0" err="1"/>
              <a:t>застосовують</a:t>
            </a:r>
            <a:r>
              <a:rPr lang="ru-RU" sz="1400" dirty="0"/>
              <a:t> </a:t>
            </a:r>
            <a:r>
              <a:rPr lang="ru-RU" sz="1400" dirty="0" err="1"/>
              <a:t>барбаміл</a:t>
            </a:r>
            <a:r>
              <a:rPr lang="ru-RU" sz="1400" dirty="0"/>
              <a:t> (10 мл 10% </a:t>
            </a:r>
            <a:r>
              <a:rPr lang="ru-RU" sz="1400" dirty="0" err="1"/>
              <a:t>розчину</a:t>
            </a:r>
            <a:r>
              <a:rPr lang="ru-RU" sz="1400" dirty="0"/>
              <a:t> </a:t>
            </a:r>
            <a:r>
              <a:rPr lang="ru-RU" sz="1400" dirty="0" err="1"/>
              <a:t>внутрішньовенно</a:t>
            </a:r>
            <a:r>
              <a:rPr lang="ru-RU" sz="1400" dirty="0"/>
              <a:t>)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дитилін</a:t>
            </a:r>
            <a:r>
              <a:rPr lang="ru-RU" sz="1400" dirty="0"/>
              <a:t> (2 мл 2% </a:t>
            </a:r>
            <a:r>
              <a:rPr lang="ru-RU" sz="1400" dirty="0" err="1"/>
              <a:t>розчину</a:t>
            </a:r>
            <a:r>
              <a:rPr lang="ru-RU" sz="1400" dirty="0"/>
              <a:t> </a:t>
            </a:r>
            <a:r>
              <a:rPr lang="ru-RU" sz="1400" dirty="0" err="1"/>
              <a:t>внутрішньовенно</a:t>
            </a:r>
            <a:r>
              <a:rPr lang="ru-RU" sz="1400" dirty="0"/>
              <a:t>), </a:t>
            </a:r>
            <a:r>
              <a:rPr lang="ru-RU" sz="1400" dirty="0" err="1"/>
              <a:t>штучне</a:t>
            </a:r>
            <a:r>
              <a:rPr lang="ru-RU" sz="1400" dirty="0"/>
              <a:t> </a:t>
            </a:r>
            <a:r>
              <a:rPr lang="ru-RU" sz="1400" dirty="0" err="1"/>
              <a:t>апаратне</a:t>
            </a:r>
            <a:r>
              <a:rPr lang="ru-RU" sz="1400" dirty="0"/>
              <a:t> </a:t>
            </a:r>
            <a:r>
              <a:rPr lang="ru-RU" sz="1400" dirty="0" err="1"/>
              <a:t>дихання</a:t>
            </a:r>
            <a:r>
              <a:rPr lang="ru-RU" sz="1400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2.3</a:t>
            </a:r>
            <a:r>
              <a:rPr lang="ru-RU" b="1" dirty="0"/>
              <a:t>. Рицин. </a:t>
            </a:r>
            <a:r>
              <a:rPr lang="ru-RU" b="1" dirty="0" err="1"/>
              <a:t>Міститься</a:t>
            </a:r>
            <a:r>
              <a:rPr lang="ru-RU" b="1" dirty="0"/>
              <a:t> в </a:t>
            </a:r>
            <a:r>
              <a:rPr lang="ru-RU" b="1" dirty="0" err="1"/>
              <a:t>рицині</a:t>
            </a:r>
            <a:r>
              <a:rPr lang="ru-RU" b="1" dirty="0"/>
              <a:t> </a:t>
            </a:r>
            <a:r>
              <a:rPr lang="ru-RU" b="1" dirty="0" err="1"/>
              <a:t>звичайній</a:t>
            </a:r>
            <a:r>
              <a:rPr lang="ru-RU" b="1" dirty="0"/>
              <a:t> (клещевина). Рицин </a:t>
            </a:r>
            <a:r>
              <a:rPr lang="ru-RU" b="1" dirty="0" err="1"/>
              <a:t>відкладається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в </a:t>
            </a:r>
            <a:r>
              <a:rPr lang="ru-RU" b="1" dirty="0" err="1"/>
              <a:t>насінні</a:t>
            </a:r>
            <a:r>
              <a:rPr lang="ru-RU" b="1" dirty="0"/>
              <a:t> (</a:t>
            </a:r>
            <a:r>
              <a:rPr lang="ru-RU" b="1" dirty="0" err="1"/>
              <a:t>в</a:t>
            </a:r>
            <a:r>
              <a:rPr lang="ru-RU" b="1" dirty="0"/>
              <a:t> основному в </a:t>
            </a:r>
            <a:r>
              <a:rPr lang="ru-RU" b="1" dirty="0" err="1"/>
              <a:t>оболонці</a:t>
            </a:r>
            <a:r>
              <a:rPr lang="ru-RU" b="1" dirty="0"/>
              <a:t> </a:t>
            </a:r>
            <a:r>
              <a:rPr lang="ru-RU" b="1" dirty="0" err="1"/>
              <a:t>насіння</a:t>
            </a:r>
            <a:r>
              <a:rPr lang="ru-RU" b="1" dirty="0"/>
              <a:t>). </a:t>
            </a:r>
          </a:p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при </a:t>
            </a:r>
            <a:r>
              <a:rPr lang="ru-RU" dirty="0" err="1"/>
              <a:t>отруєнні</a:t>
            </a:r>
            <a:r>
              <a:rPr lang="ru-RU" dirty="0"/>
              <a:t> рицином </a:t>
            </a:r>
            <a:r>
              <a:rPr lang="ru-RU" dirty="0" err="1"/>
              <a:t>наступають</a:t>
            </a:r>
            <a:r>
              <a:rPr lang="ru-RU" dirty="0"/>
              <a:t> не </a:t>
            </a:r>
            <a:r>
              <a:rPr lang="ru-RU" dirty="0" err="1"/>
              <a:t>відразу</a:t>
            </a:r>
            <a:r>
              <a:rPr lang="ru-RU" dirty="0"/>
              <a:t>, 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деякого</a:t>
            </a:r>
            <a:r>
              <a:rPr lang="ru-RU" dirty="0"/>
              <a:t> </a:t>
            </a:r>
            <a:r>
              <a:rPr lang="ru-RU" dirty="0" err="1"/>
              <a:t>інкубаційного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</a:t>
            </a:r>
            <a:r>
              <a:rPr lang="ru-RU" dirty="0" err="1"/>
              <a:t>Рівного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18-24 годин. Вони </a:t>
            </a:r>
            <a:r>
              <a:rPr lang="ru-RU" dirty="0" err="1"/>
              <a:t>проявляються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сильного </a:t>
            </a:r>
            <a:r>
              <a:rPr lang="ru-RU" dirty="0" err="1"/>
              <a:t>геморагічного</a:t>
            </a:r>
            <a:r>
              <a:rPr lang="ru-RU" dirty="0"/>
              <a:t> </a:t>
            </a:r>
            <a:r>
              <a:rPr lang="ru-RU" dirty="0" err="1"/>
              <a:t>гастроентериту</a:t>
            </a:r>
            <a:r>
              <a:rPr lang="ru-RU" dirty="0"/>
              <a:t>: </a:t>
            </a:r>
            <a:r>
              <a:rPr lang="ru-RU" dirty="0" err="1"/>
              <a:t>коліками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кров'яними</a:t>
            </a:r>
            <a:r>
              <a:rPr lang="ru-RU" dirty="0"/>
              <a:t> проносами;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слабкості</a:t>
            </a:r>
            <a:r>
              <a:rPr lang="ru-RU" dirty="0"/>
              <a:t>, </a:t>
            </a:r>
            <a:r>
              <a:rPr lang="ru-RU" dirty="0" err="1"/>
              <a:t>оглушення</a:t>
            </a:r>
            <a:r>
              <a:rPr lang="ru-RU" dirty="0"/>
              <a:t>, </a:t>
            </a:r>
            <a:r>
              <a:rPr lang="ru-RU" dirty="0" err="1"/>
              <a:t>ослаблення</a:t>
            </a:r>
            <a:r>
              <a:rPr lang="ru-RU" dirty="0"/>
              <a:t>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судоми</a:t>
            </a:r>
            <a:r>
              <a:rPr lang="ru-RU" dirty="0"/>
              <a:t>. Особливо характерно </a:t>
            </a:r>
            <a:r>
              <a:rPr lang="ru-RU" dirty="0" err="1"/>
              <a:t>дію</a:t>
            </a:r>
            <a:r>
              <a:rPr lang="ru-RU" dirty="0"/>
              <a:t> рицину на </a:t>
            </a:r>
            <a:r>
              <a:rPr lang="ru-RU" dirty="0" err="1"/>
              <a:t>еритроцити</a:t>
            </a:r>
            <a:r>
              <a:rPr lang="ru-RU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2858666" cy="15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534013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Рис. 6</a:t>
            </a:r>
            <a:r>
              <a:rPr lang="ru-RU" sz="1400" dirty="0" smtClean="0"/>
              <a:t>. </a:t>
            </a:r>
            <a:r>
              <a:rPr lang="ru-RU" sz="1400" dirty="0" err="1"/>
              <a:t>Ricinus</a:t>
            </a:r>
            <a:r>
              <a:rPr lang="ru-RU" sz="1400" dirty="0"/>
              <a:t> </a:t>
            </a:r>
            <a:r>
              <a:rPr lang="ru-RU" sz="1400" dirty="0" err="1"/>
              <a:t>communis</a:t>
            </a:r>
            <a:r>
              <a:rPr lang="ru-RU" sz="1400" dirty="0"/>
              <a:t> L. – Рицина </a:t>
            </a:r>
            <a:r>
              <a:rPr lang="ru-RU" sz="1400" dirty="0" err="1"/>
              <a:t>звичайна</a:t>
            </a:r>
            <a:r>
              <a:rPr lang="ru-RU" sz="1400" dirty="0"/>
              <a:t> А) та </a:t>
            </a:r>
            <a:r>
              <a:rPr lang="ru-RU" sz="1400" dirty="0" err="1"/>
              <a:t>просторова</a:t>
            </a:r>
            <a:r>
              <a:rPr lang="ru-RU" sz="1400" dirty="0"/>
              <a:t> структура рицину Б). </a:t>
            </a:r>
            <a:r>
              <a:rPr lang="ru-RU" sz="1400" dirty="0" err="1"/>
              <a:t>Ланцюг</a:t>
            </a:r>
            <a:r>
              <a:rPr lang="ru-RU" sz="1400" dirty="0"/>
              <a:t> А </a:t>
            </a:r>
            <a:r>
              <a:rPr lang="ru-RU" sz="1400" dirty="0" err="1"/>
              <a:t>зображений</a:t>
            </a:r>
            <a:r>
              <a:rPr lang="ru-RU" sz="1400" dirty="0"/>
              <a:t> </a:t>
            </a:r>
            <a:r>
              <a:rPr lang="ru-RU" sz="1400" dirty="0" err="1"/>
              <a:t>синім</a:t>
            </a:r>
            <a:r>
              <a:rPr lang="ru-RU" sz="1400" dirty="0"/>
              <a:t> </a:t>
            </a:r>
            <a:r>
              <a:rPr lang="ru-RU" sz="1400" dirty="0" err="1"/>
              <a:t>кольором</a:t>
            </a:r>
            <a:r>
              <a:rPr lang="ru-RU" sz="1400" dirty="0"/>
              <a:t>, </a:t>
            </a:r>
            <a:r>
              <a:rPr lang="ru-RU" sz="1400" dirty="0" err="1"/>
              <a:t>ланцюг</a:t>
            </a:r>
            <a:r>
              <a:rPr lang="ru-RU" sz="1400" dirty="0"/>
              <a:t> </a:t>
            </a:r>
            <a:r>
              <a:rPr lang="ru-RU" sz="1400" dirty="0" err="1"/>
              <a:t>B-золотистим</a:t>
            </a:r>
            <a:r>
              <a:rPr lang="ru-RU" sz="1400" dirty="0"/>
              <a:t>. </a:t>
            </a:r>
          </a:p>
          <a:p>
            <a:r>
              <a:rPr lang="ru-RU" sz="1400" dirty="0"/>
              <a:t>Рицин – </a:t>
            </a:r>
            <a:r>
              <a:rPr lang="ru-RU" sz="1400" dirty="0" err="1"/>
              <a:t>білкова</a:t>
            </a:r>
            <a:r>
              <a:rPr lang="ru-RU" sz="1400" dirty="0"/>
              <a:t> </a:t>
            </a:r>
            <a:r>
              <a:rPr lang="ru-RU" sz="1400" dirty="0" err="1"/>
              <a:t>отрута</a:t>
            </a:r>
            <a:r>
              <a:rPr lang="ru-RU" sz="1400" dirty="0"/>
              <a:t> </a:t>
            </a:r>
            <a:r>
              <a:rPr lang="ru-RU" sz="1400" dirty="0" err="1"/>
              <a:t>рослинного</a:t>
            </a:r>
            <a:r>
              <a:rPr lang="ru-RU" sz="1400" dirty="0"/>
              <a:t> </a:t>
            </a:r>
            <a:r>
              <a:rPr lang="ru-RU" sz="1400" dirty="0" err="1"/>
              <a:t>походження</a:t>
            </a:r>
            <a:r>
              <a:rPr lang="ru-RU" sz="1400" dirty="0"/>
              <a:t> (</a:t>
            </a:r>
            <a:r>
              <a:rPr lang="ru-RU" sz="1400" dirty="0" err="1"/>
              <a:t>фітотоксин</a:t>
            </a:r>
            <a:r>
              <a:rPr lang="ru-RU" sz="1400" dirty="0"/>
              <a:t>), </a:t>
            </a:r>
            <a:r>
              <a:rPr lang="ru-RU" sz="1400" dirty="0" err="1"/>
              <a:t>надзвичайно</a:t>
            </a:r>
            <a:r>
              <a:rPr lang="ru-RU" sz="1400" dirty="0"/>
              <a:t> </a:t>
            </a:r>
            <a:r>
              <a:rPr lang="ru-RU" sz="1400" dirty="0" err="1"/>
              <a:t>отруйний</a:t>
            </a:r>
            <a:r>
              <a:rPr lang="ru-RU" sz="1400" dirty="0"/>
              <a:t> (особливо у </a:t>
            </a:r>
            <a:r>
              <a:rPr lang="ru-RU" sz="1400" dirty="0" err="1"/>
              <a:t>вигляді</a:t>
            </a:r>
            <a:r>
              <a:rPr lang="ru-RU" sz="1400" dirty="0"/>
              <a:t> </a:t>
            </a:r>
            <a:r>
              <a:rPr lang="ru-RU" sz="1400" dirty="0" err="1"/>
              <a:t>аерозолю</a:t>
            </a:r>
            <a:r>
              <a:rPr lang="ru-RU" sz="1400" dirty="0"/>
              <a:t>, для </a:t>
            </a:r>
            <a:r>
              <a:rPr lang="ru-RU" sz="1400" dirty="0" err="1"/>
              <a:t>людини</a:t>
            </a:r>
            <a:r>
              <a:rPr lang="ru-RU" sz="1400" dirty="0"/>
              <a:t> </a:t>
            </a:r>
            <a:r>
              <a:rPr lang="ru-RU" sz="1400" dirty="0" err="1"/>
              <a:t>середня</a:t>
            </a:r>
            <a:r>
              <a:rPr lang="ru-RU" sz="1400" dirty="0"/>
              <a:t> смертельна доза (ЛД50) становить 0,3 мг/кг </a:t>
            </a:r>
            <a:r>
              <a:rPr lang="ru-RU" sz="1400" dirty="0" err="1"/>
              <a:t>перорально</a:t>
            </a:r>
            <a:r>
              <a:rPr lang="ru-RU" sz="1400" dirty="0"/>
              <a:t>). </a:t>
            </a:r>
            <a:r>
              <a:rPr lang="ru-RU" sz="1400" dirty="0" err="1"/>
              <a:t>Токсичність</a:t>
            </a:r>
            <a:r>
              <a:rPr lang="ru-RU" sz="1400" dirty="0"/>
              <a:t> рицину становить: </a:t>
            </a:r>
          </a:p>
          <a:p>
            <a:r>
              <a:rPr lang="ru-RU" sz="1400" dirty="0"/>
              <a:t>- 0,00015 мг/кг (</a:t>
            </a:r>
            <a:r>
              <a:rPr lang="ru-RU" sz="1400" dirty="0" err="1"/>
              <a:t>білі</a:t>
            </a:r>
            <a:r>
              <a:rPr lang="ru-RU" sz="1400" dirty="0"/>
              <a:t> </a:t>
            </a:r>
            <a:r>
              <a:rPr lang="ru-RU" sz="1400" dirty="0" err="1"/>
              <a:t>миші</a:t>
            </a:r>
            <a:r>
              <a:rPr lang="ru-RU" sz="1400" dirty="0"/>
              <a:t>, </a:t>
            </a:r>
            <a:r>
              <a:rPr lang="ru-RU" sz="1400" dirty="0" err="1"/>
              <a:t>внутрішньовенно</a:t>
            </a:r>
            <a:r>
              <a:rPr lang="ru-RU" sz="1400" dirty="0"/>
              <a:t>); </a:t>
            </a:r>
          </a:p>
          <a:p>
            <a:r>
              <a:rPr lang="ru-RU" sz="1400" dirty="0"/>
              <a:t>- 0,02 мг/кг (</a:t>
            </a:r>
            <a:r>
              <a:rPr lang="ru-RU" sz="1400" dirty="0" err="1"/>
              <a:t>щури</a:t>
            </a:r>
            <a:r>
              <a:rPr lang="ru-RU" sz="1400" dirty="0"/>
              <a:t>, </a:t>
            </a:r>
            <a:r>
              <a:rPr lang="ru-RU" sz="1400" dirty="0" err="1"/>
              <a:t>підшкірно</a:t>
            </a:r>
            <a:r>
              <a:rPr lang="ru-RU" sz="1400" dirty="0"/>
              <a:t>); </a:t>
            </a:r>
          </a:p>
          <a:p>
            <a:r>
              <a:rPr lang="ru-RU" sz="1400" dirty="0"/>
              <a:t>- 0,2 мг/кг (</a:t>
            </a:r>
            <a:r>
              <a:rPr lang="ru-RU" sz="1400" dirty="0" err="1"/>
              <a:t>морські</a:t>
            </a:r>
            <a:r>
              <a:rPr lang="ru-RU" sz="1400" dirty="0"/>
              <a:t> свинки, </a:t>
            </a:r>
            <a:r>
              <a:rPr lang="ru-RU" sz="1400" dirty="0" err="1"/>
              <a:t>підшкірно</a:t>
            </a:r>
            <a:r>
              <a:rPr lang="ru-RU" sz="1400" dirty="0"/>
              <a:t>). </a:t>
            </a:r>
          </a:p>
          <a:p>
            <a:r>
              <a:rPr lang="ru-RU" sz="1400" dirty="0"/>
              <a:t>Рицин </a:t>
            </a:r>
            <a:r>
              <a:rPr lang="ru-RU" sz="1400" dirty="0" err="1"/>
              <a:t>являє</a:t>
            </a:r>
            <a:r>
              <a:rPr lang="ru-RU" sz="1400" dirty="0"/>
              <a:t> собою </a:t>
            </a:r>
            <a:r>
              <a:rPr lang="ru-RU" sz="1400" dirty="0" err="1"/>
              <a:t>білий</a:t>
            </a:r>
            <a:r>
              <a:rPr lang="ru-RU" sz="1400" dirty="0"/>
              <a:t> порошок без запаху, добре </a:t>
            </a:r>
            <a:r>
              <a:rPr lang="ru-RU" sz="1400" dirty="0" err="1"/>
              <a:t>розчинний</a:t>
            </a:r>
            <a:r>
              <a:rPr lang="ru-RU" sz="1400" dirty="0"/>
              <a:t> у </a:t>
            </a:r>
            <a:r>
              <a:rPr lang="ru-RU" sz="1400" dirty="0" err="1"/>
              <a:t>воді</a:t>
            </a:r>
            <a:r>
              <a:rPr lang="ru-RU" sz="1400" dirty="0"/>
              <a:t>. Молекула рицину </a:t>
            </a:r>
            <a:r>
              <a:rPr lang="ru-RU" sz="1400" dirty="0" err="1"/>
              <a:t>являє</a:t>
            </a:r>
            <a:r>
              <a:rPr lang="ru-RU" sz="1400" dirty="0"/>
              <a:t> собою </a:t>
            </a:r>
            <a:r>
              <a:rPr lang="ru-RU" sz="1400" dirty="0" err="1"/>
              <a:t>глікозильований</a:t>
            </a:r>
            <a:r>
              <a:rPr lang="ru-RU" sz="1400" dirty="0"/>
              <a:t> </a:t>
            </a:r>
            <a:r>
              <a:rPr lang="ru-RU" sz="1400" dirty="0" err="1"/>
              <a:t>глобулярний</a:t>
            </a:r>
            <a:r>
              <a:rPr lang="ru-RU" sz="1400" dirty="0"/>
              <a:t> </a:t>
            </a:r>
            <a:r>
              <a:rPr lang="ru-RU" sz="1400" dirty="0" err="1"/>
              <a:t>гетеродимер</a:t>
            </a:r>
            <a:r>
              <a:rPr lang="ru-RU" sz="1400" dirty="0"/>
              <a:t> </a:t>
            </a:r>
            <a:r>
              <a:rPr lang="ru-RU" sz="1400" dirty="0" err="1"/>
              <a:t>масою</a:t>
            </a:r>
            <a:r>
              <a:rPr lang="ru-RU" sz="1400" dirty="0"/>
              <a:t> 60-65 </a:t>
            </a:r>
            <a:r>
              <a:rPr lang="ru-RU" sz="1400" dirty="0" err="1"/>
              <a:t>кДа</a:t>
            </a:r>
            <a:r>
              <a:rPr lang="ru-RU" sz="1400" dirty="0"/>
              <a:t>. </a:t>
            </a:r>
            <a:r>
              <a:rPr lang="ru-RU" sz="1400" dirty="0" err="1"/>
              <a:t>Маси</a:t>
            </a:r>
            <a:r>
              <a:rPr lang="ru-RU" sz="1400" dirty="0"/>
              <a:t> </a:t>
            </a:r>
            <a:r>
              <a:rPr lang="ru-RU" sz="1400" dirty="0" err="1"/>
              <a:t>ланцюгів</a:t>
            </a:r>
            <a:r>
              <a:rPr lang="ru-RU" sz="1400" dirty="0"/>
              <a:t> А </a:t>
            </a:r>
            <a:r>
              <a:rPr lang="ru-RU" sz="1400" dirty="0" err="1"/>
              <a:t>і</a:t>
            </a:r>
            <a:r>
              <a:rPr lang="ru-RU" sz="1400" dirty="0"/>
              <a:t> В </a:t>
            </a:r>
            <a:r>
              <a:rPr lang="ru-RU" sz="1400" dirty="0" err="1"/>
              <a:t>приблизно</a:t>
            </a:r>
            <a:r>
              <a:rPr lang="ru-RU" sz="1400" dirty="0"/>
              <a:t> </a:t>
            </a:r>
            <a:r>
              <a:rPr lang="ru-RU" sz="1400" dirty="0" err="1"/>
              <a:t>рівні</a:t>
            </a:r>
            <a:r>
              <a:rPr lang="ru-RU" sz="1400" dirty="0"/>
              <a:t>: 32 </a:t>
            </a:r>
            <a:r>
              <a:rPr lang="ru-RU" sz="1400" dirty="0" err="1"/>
              <a:t>і</a:t>
            </a:r>
            <a:r>
              <a:rPr lang="ru-RU" sz="1400" dirty="0"/>
              <a:t> 34 </a:t>
            </a:r>
            <a:r>
              <a:rPr lang="ru-RU" sz="1400" dirty="0" err="1"/>
              <a:t>кДа</a:t>
            </a:r>
            <a:r>
              <a:rPr lang="ru-RU" sz="1400" dirty="0"/>
              <a:t>. </a:t>
            </a:r>
            <a:r>
              <a:rPr lang="ru-RU" sz="1400" dirty="0" err="1"/>
              <a:t>Складається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субодиниць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окремо</a:t>
            </a:r>
            <a:r>
              <a:rPr lang="ru-RU" sz="1400" dirty="0"/>
              <a:t> не </a:t>
            </a:r>
            <a:r>
              <a:rPr lang="ru-RU" sz="1400" dirty="0" err="1"/>
              <a:t>токсичні</a:t>
            </a:r>
            <a:r>
              <a:rPr lang="ru-RU" sz="1400" dirty="0"/>
              <a:t>, </a:t>
            </a:r>
            <a:r>
              <a:rPr lang="ru-RU" sz="1400" dirty="0" err="1"/>
              <a:t>проникати</a:t>
            </a:r>
            <a:r>
              <a:rPr lang="ru-RU" sz="1400" dirty="0"/>
              <a:t> </a:t>
            </a:r>
            <a:r>
              <a:rPr lang="ru-RU" sz="1400" dirty="0" err="1"/>
              <a:t>всередину</a:t>
            </a:r>
            <a:r>
              <a:rPr lang="ru-RU" sz="1400" dirty="0"/>
              <a:t> </a:t>
            </a:r>
            <a:r>
              <a:rPr lang="ru-RU" sz="1400" dirty="0" err="1"/>
              <a:t>клітин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надавати</a:t>
            </a:r>
            <a:r>
              <a:rPr lang="ru-RU" sz="1400" dirty="0"/>
              <a:t> </a:t>
            </a:r>
            <a:r>
              <a:rPr lang="ru-RU" sz="1400" dirty="0" err="1"/>
              <a:t>токсичну</a:t>
            </a:r>
            <a:r>
              <a:rPr lang="ru-RU" sz="1400" dirty="0"/>
              <a:t> </a:t>
            </a:r>
            <a:r>
              <a:rPr lang="ru-RU" sz="1400" dirty="0" err="1"/>
              <a:t>дію</a:t>
            </a:r>
            <a:r>
              <a:rPr lang="ru-RU" sz="1400" dirty="0"/>
              <a:t> </a:t>
            </a:r>
            <a:r>
              <a:rPr lang="ru-RU" sz="1400" dirty="0" err="1"/>
              <a:t>здатна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ціла</a:t>
            </a:r>
            <a:r>
              <a:rPr lang="ru-RU" sz="1400" dirty="0"/>
              <a:t> молекула </a:t>
            </a:r>
          </a:p>
          <a:p>
            <a:r>
              <a:rPr lang="ru-RU" sz="1400" dirty="0" err="1"/>
              <a:t>Ланцюг</a:t>
            </a:r>
            <a:r>
              <a:rPr lang="ru-RU" sz="1400" dirty="0"/>
              <a:t> </a:t>
            </a:r>
            <a:r>
              <a:rPr lang="en-US" sz="1400" dirty="0"/>
              <a:t>A – N-</a:t>
            </a:r>
            <a:r>
              <a:rPr lang="ru-RU" sz="1400" dirty="0" err="1"/>
              <a:t>гликозидазу</a:t>
            </a:r>
            <a:r>
              <a:rPr lang="ru-RU" sz="1400" dirty="0"/>
              <a:t>, </a:t>
            </a:r>
            <a:r>
              <a:rPr lang="ru-RU" sz="1400" dirty="0" err="1"/>
              <a:t>складається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267 </a:t>
            </a:r>
            <a:r>
              <a:rPr lang="ru-RU" sz="1400" dirty="0" err="1"/>
              <a:t>амінокислотних</a:t>
            </a:r>
            <a:r>
              <a:rPr lang="ru-RU" sz="1400" dirty="0"/>
              <a:t> </a:t>
            </a:r>
            <a:r>
              <a:rPr lang="ru-RU" sz="1400" dirty="0" err="1"/>
              <a:t>залишків</a:t>
            </a:r>
            <a:r>
              <a:rPr lang="ru-RU" sz="1400" dirty="0"/>
              <a:t>. Три </a:t>
            </a:r>
            <a:r>
              <a:rPr lang="ru-RU" sz="1400" dirty="0" err="1"/>
              <a:t>структурних</a:t>
            </a:r>
            <a:r>
              <a:rPr lang="ru-RU" sz="1400" dirty="0"/>
              <a:t> </a:t>
            </a:r>
            <a:r>
              <a:rPr lang="ru-RU" sz="1400" dirty="0" err="1"/>
              <a:t>домени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складаються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альфа-спіралей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бета-складок</a:t>
            </a:r>
            <a:r>
              <a:rPr lang="ru-RU" sz="1400" dirty="0"/>
              <a:t>, </a:t>
            </a:r>
            <a:r>
              <a:rPr lang="ru-RU" sz="1400" dirty="0" err="1"/>
              <a:t>утворюють</a:t>
            </a:r>
            <a:r>
              <a:rPr lang="ru-RU" sz="1400" dirty="0"/>
              <a:t> </a:t>
            </a:r>
            <a:r>
              <a:rPr lang="ru-RU" sz="1400" dirty="0" err="1"/>
              <a:t>щілину</a:t>
            </a:r>
            <a:r>
              <a:rPr lang="ru-RU" sz="1400" dirty="0"/>
              <a:t>, в </a:t>
            </a:r>
            <a:r>
              <a:rPr lang="ru-RU" sz="1400" dirty="0" err="1"/>
              <a:t>якій</a:t>
            </a:r>
            <a:r>
              <a:rPr lang="ru-RU" sz="1400" dirty="0"/>
              <a:t> </a:t>
            </a:r>
            <a:r>
              <a:rPr lang="ru-RU" sz="1400" dirty="0" err="1"/>
              <a:t>розташований</a:t>
            </a:r>
            <a:r>
              <a:rPr lang="ru-RU" sz="1400" dirty="0"/>
              <a:t> </a:t>
            </a:r>
            <a:r>
              <a:rPr lang="ru-RU" sz="1400" dirty="0" err="1"/>
              <a:t>активний</a:t>
            </a:r>
            <a:r>
              <a:rPr lang="ru-RU" sz="1400" dirty="0"/>
              <a:t> центр.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Ланцюг</a:t>
            </a:r>
            <a:r>
              <a:rPr lang="ru-RU" dirty="0"/>
              <a:t> </a:t>
            </a:r>
            <a:r>
              <a:rPr lang="en-US" dirty="0"/>
              <a:t>B-</a:t>
            </a:r>
            <a:r>
              <a:rPr lang="ru-RU" dirty="0" err="1"/>
              <a:t>лектин</a:t>
            </a:r>
            <a:r>
              <a:rPr lang="ru-RU" dirty="0"/>
              <a:t>,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262 </a:t>
            </a:r>
            <a:r>
              <a:rPr lang="ru-RU" dirty="0" err="1"/>
              <a:t>амінокислотних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, </a:t>
            </a:r>
            <a:r>
              <a:rPr lang="ru-RU" dirty="0" err="1"/>
              <a:t>зв'язує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галактози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дводольну</a:t>
            </a:r>
            <a:r>
              <a:rPr lang="ru-RU" dirty="0"/>
              <a:t> структуру, </a:t>
            </a:r>
            <a:r>
              <a:rPr lang="ru-RU" dirty="0" err="1"/>
              <a:t>позбавлену</a:t>
            </a:r>
            <a:r>
              <a:rPr lang="ru-RU" dirty="0"/>
              <a:t> </a:t>
            </a:r>
            <a:r>
              <a:rPr lang="ru-RU" dirty="0" err="1"/>
              <a:t>альфа-спіралей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бета-складок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розділяється</a:t>
            </a:r>
            <a:r>
              <a:rPr lang="ru-RU" dirty="0"/>
              <a:t> на три </a:t>
            </a:r>
            <a:r>
              <a:rPr lang="ru-RU" dirty="0" err="1"/>
              <a:t>субдомени</a:t>
            </a:r>
            <a:r>
              <a:rPr lang="ru-RU" dirty="0"/>
              <a:t>,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центр.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до </a:t>
            </a:r>
            <a:r>
              <a:rPr lang="ru-RU" dirty="0" err="1"/>
              <a:t>ланцюга</a:t>
            </a:r>
            <a:r>
              <a:rPr lang="ru-RU" dirty="0"/>
              <a:t> A,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ячмінь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B вони </a:t>
            </a:r>
            <a:r>
              <a:rPr lang="ru-RU" dirty="0" err="1"/>
              <a:t>нетоксичні</a:t>
            </a:r>
            <a:r>
              <a:rPr lang="ru-RU" dirty="0"/>
              <a:t>. </a:t>
            </a:r>
          </a:p>
          <a:p>
            <a:r>
              <a:rPr lang="ru-RU" dirty="0"/>
              <a:t>Рицин не </a:t>
            </a:r>
            <a:r>
              <a:rPr lang="ru-RU" dirty="0" err="1"/>
              <a:t>проникає</a:t>
            </a:r>
            <a:r>
              <a:rPr lang="ru-RU" dirty="0"/>
              <a:t> через </a:t>
            </a:r>
            <a:r>
              <a:rPr lang="ru-RU" dirty="0" err="1"/>
              <a:t>шкіру</a:t>
            </a:r>
            <a:r>
              <a:rPr lang="ru-RU" dirty="0"/>
              <a:t>. Шляхи </a:t>
            </a:r>
            <a:r>
              <a:rPr lang="ru-RU" dirty="0" err="1"/>
              <a:t>отруєння</a:t>
            </a:r>
            <a:r>
              <a:rPr lang="ru-RU" dirty="0"/>
              <a:t> –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кров,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гірше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 через </a:t>
            </a:r>
            <a:r>
              <a:rPr lang="ru-RU" dirty="0" err="1"/>
              <a:t>легені</a:t>
            </a:r>
            <a:r>
              <a:rPr lang="ru-RU" dirty="0"/>
              <a:t>. </a:t>
            </a:r>
          </a:p>
          <a:p>
            <a:r>
              <a:rPr lang="ru-RU" dirty="0"/>
              <a:t>Рицин у </a:t>
            </a:r>
            <a:r>
              <a:rPr lang="ru-RU" dirty="0" err="1"/>
              <a:t>вигляді</a:t>
            </a:r>
            <a:r>
              <a:rPr lang="ru-RU" dirty="0"/>
              <a:t> порошку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схильний</a:t>
            </a:r>
            <a:r>
              <a:rPr lang="ru-RU" dirty="0"/>
              <a:t> до </a:t>
            </a:r>
            <a:r>
              <a:rPr lang="ru-RU" dirty="0" err="1"/>
              <a:t>дезактивуючої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ультрафіолетового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– </a:t>
            </a:r>
            <a:r>
              <a:rPr lang="ru-RU" dirty="0" err="1"/>
              <a:t>півгодинна</a:t>
            </a:r>
            <a:r>
              <a:rPr lang="ru-RU" dirty="0"/>
              <a:t> </a:t>
            </a:r>
            <a:r>
              <a:rPr lang="ru-RU" dirty="0" err="1"/>
              <a:t>експозиція</a:t>
            </a:r>
            <a:r>
              <a:rPr lang="ru-RU" dirty="0"/>
              <a:t> рицину в </a:t>
            </a:r>
            <a:r>
              <a:rPr lang="ru-RU" dirty="0" err="1"/>
              <a:t>ультрафіолеті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в 1000 </a:t>
            </a:r>
            <a:r>
              <a:rPr lang="ru-RU" dirty="0" err="1"/>
              <a:t>разів</a:t>
            </a:r>
            <a:r>
              <a:rPr lang="ru-RU" dirty="0"/>
              <a:t>. З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застосування</a:t>
            </a:r>
            <a:r>
              <a:rPr lang="ru-RU" dirty="0"/>
              <a:t> рицину в </a:t>
            </a:r>
            <a:r>
              <a:rPr lang="ru-RU" dirty="0" err="1"/>
              <a:t>аерозольованому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неефективним</a:t>
            </a:r>
            <a:r>
              <a:rPr lang="ru-RU" dirty="0"/>
              <a:t>. </a:t>
            </a:r>
            <a:r>
              <a:rPr lang="ru-RU" dirty="0" err="1"/>
              <a:t>Токсоефект</a:t>
            </a:r>
            <a:r>
              <a:rPr lang="ru-RU" dirty="0"/>
              <a:t> </a:t>
            </a:r>
            <a:r>
              <a:rPr lang="ru-RU" dirty="0" err="1"/>
              <a:t>настає</a:t>
            </a:r>
            <a:r>
              <a:rPr lang="ru-RU" dirty="0"/>
              <a:t> не </a:t>
            </a:r>
            <a:r>
              <a:rPr lang="ru-RU" dirty="0" err="1"/>
              <a:t>раніше</a:t>
            </a:r>
            <a:r>
              <a:rPr lang="ru-RU" dirty="0"/>
              <a:t> 15-72 годин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інтоксикації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медицині</a:t>
            </a:r>
            <a:r>
              <a:rPr lang="ru-RU" dirty="0"/>
              <a:t> широко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алкалоїд</a:t>
            </a:r>
            <a:r>
              <a:rPr lang="ru-RU" dirty="0"/>
              <a:t> </a:t>
            </a:r>
            <a:r>
              <a:rPr lang="ru-RU" dirty="0" err="1"/>
              <a:t>атропін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63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2.4</a:t>
            </a:r>
            <a:r>
              <a:rPr lang="ru-RU" b="1" dirty="0"/>
              <a:t>. </a:t>
            </a:r>
            <a:r>
              <a:rPr lang="ru-RU" b="1" dirty="0" err="1"/>
              <a:t>Атропін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2100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42088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7</a:t>
            </a:r>
            <a:r>
              <a:rPr lang="ru-RU" dirty="0" smtClean="0"/>
              <a:t>. </a:t>
            </a:r>
            <a:r>
              <a:rPr lang="ru-RU" dirty="0" err="1"/>
              <a:t>Беладона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r>
              <a:rPr lang="ru-RU" dirty="0"/>
              <a:t> (</a:t>
            </a:r>
            <a:r>
              <a:rPr lang="ru-RU" dirty="0" err="1"/>
              <a:t>Atropa</a:t>
            </a:r>
            <a:r>
              <a:rPr lang="ru-RU" dirty="0"/>
              <a:t> </a:t>
            </a:r>
            <a:r>
              <a:rPr lang="ru-RU" dirty="0" err="1"/>
              <a:t>belladonna</a:t>
            </a:r>
            <a:r>
              <a:rPr lang="ru-RU" dirty="0"/>
              <a:t>) А) та структурна формула </a:t>
            </a:r>
            <a:r>
              <a:rPr lang="ru-RU" dirty="0" err="1"/>
              <a:t>атропіну</a:t>
            </a:r>
            <a:r>
              <a:rPr lang="ru-RU" dirty="0"/>
              <a:t> Б). </a:t>
            </a:r>
          </a:p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беладоні</a:t>
            </a:r>
            <a:r>
              <a:rPr lang="ru-RU" dirty="0"/>
              <a:t>, </a:t>
            </a:r>
            <a:r>
              <a:rPr lang="ru-RU" dirty="0" err="1"/>
              <a:t>блекоті</a:t>
            </a:r>
            <a:r>
              <a:rPr lang="ru-RU" dirty="0"/>
              <a:t>, </a:t>
            </a:r>
            <a:r>
              <a:rPr lang="ru-RU" dirty="0" err="1"/>
              <a:t>дурмані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рослинах</a:t>
            </a:r>
            <a:r>
              <a:rPr lang="ru-RU" dirty="0"/>
              <a:t>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пасльонових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атропін</a:t>
            </a:r>
            <a:r>
              <a:rPr lang="ru-RU" dirty="0"/>
              <a:t> не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токсичний</a:t>
            </a:r>
            <a:r>
              <a:rPr lang="ru-RU" dirty="0"/>
              <a:t>, як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алкалоїдів</a:t>
            </a:r>
            <a:r>
              <a:rPr lang="ru-RU" dirty="0"/>
              <a:t> (для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en-US" dirty="0"/>
              <a:t>LDM = 400 000 </a:t>
            </a:r>
            <a:r>
              <a:rPr lang="ru-RU" dirty="0"/>
              <a:t>мкг/кг),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отрута</a:t>
            </a:r>
            <a:r>
              <a:rPr lang="ru-RU" dirty="0"/>
              <a:t> – </a:t>
            </a:r>
            <a:r>
              <a:rPr lang="ru-RU" dirty="0" err="1"/>
              <a:t>найчастіша</a:t>
            </a:r>
            <a:r>
              <a:rPr lang="ru-RU" dirty="0"/>
              <a:t> причина </a:t>
            </a:r>
            <a:r>
              <a:rPr lang="ru-RU" dirty="0" err="1"/>
              <a:t>отруєння</a:t>
            </a:r>
            <a:r>
              <a:rPr lang="ru-RU" dirty="0"/>
              <a:t> в </a:t>
            </a:r>
            <a:r>
              <a:rPr lang="ru-RU" dirty="0" err="1"/>
              <a:t>середніх</a:t>
            </a:r>
            <a:r>
              <a:rPr lang="ru-RU" dirty="0"/>
              <a:t> широтах.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солодкі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ягоди</a:t>
            </a:r>
            <a:r>
              <a:rPr lang="ru-RU" dirty="0"/>
              <a:t> </a:t>
            </a:r>
            <a:r>
              <a:rPr lang="ru-RU" dirty="0" err="1"/>
              <a:t>беладони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отруїтися</a:t>
            </a:r>
            <a:r>
              <a:rPr lang="ru-RU" dirty="0"/>
              <a:t> на смерть, </a:t>
            </a:r>
            <a:r>
              <a:rPr lang="ru-RU" dirty="0" err="1"/>
              <a:t>з'ївши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три-чотири</a:t>
            </a:r>
            <a:r>
              <a:rPr lang="ru-RU" dirty="0"/>
              <a:t>. </a:t>
            </a:r>
          </a:p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атропіну</a:t>
            </a:r>
            <a:r>
              <a:rPr lang="ru-RU" dirty="0"/>
              <a:t>. 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гідроксильної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в </a:t>
            </a:r>
            <a:r>
              <a:rPr lang="ru-RU" dirty="0" err="1"/>
              <a:t>молекулі</a:t>
            </a:r>
            <a:r>
              <a:rPr lang="ru-RU" dirty="0"/>
              <a:t> </a:t>
            </a:r>
            <a:r>
              <a:rPr lang="ru-RU" dirty="0" err="1"/>
              <a:t>атропіну</a:t>
            </a:r>
            <a:r>
              <a:rPr lang="ru-RU" dirty="0"/>
              <a:t> описано на </a:t>
            </a:r>
            <a:r>
              <a:rPr lang="ru-RU" dirty="0" err="1"/>
              <a:t>стор</a:t>
            </a:r>
            <a:r>
              <a:rPr lang="ru-RU" dirty="0"/>
              <a:t>. 14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посібника</a:t>
            </a:r>
            <a:r>
              <a:rPr lang="ru-RU" dirty="0"/>
              <a:t>. </a:t>
            </a:r>
          </a:p>
          <a:p>
            <a:r>
              <a:rPr lang="ru-RU" dirty="0"/>
              <a:t>1)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реактивом Майера.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Токсини</a:t>
            </a:r>
            <a:r>
              <a:rPr lang="ru-RU" b="1" dirty="0"/>
              <a:t> </a:t>
            </a:r>
            <a:r>
              <a:rPr lang="ru-RU" b="1" dirty="0" err="1"/>
              <a:t>рослинного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 (</a:t>
            </a:r>
            <a:r>
              <a:rPr lang="ru-RU" b="1" dirty="0" err="1"/>
              <a:t>фітотоксини</a:t>
            </a:r>
            <a:r>
              <a:rPr lang="ru-RU" b="1" dirty="0"/>
              <a:t>) </a:t>
            </a:r>
          </a:p>
          <a:p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лекції</a:t>
            </a:r>
            <a:r>
              <a:rPr lang="ru-RU" b="1" dirty="0"/>
              <a:t> </a:t>
            </a:r>
          </a:p>
          <a:p>
            <a:r>
              <a:rPr lang="ru-RU" b="1" dirty="0" smtClean="0"/>
              <a:t>1</a:t>
            </a:r>
            <a:r>
              <a:rPr lang="ru-RU" b="1" dirty="0"/>
              <a:t>. </a:t>
            </a:r>
            <a:r>
              <a:rPr lang="ru-RU" b="1" dirty="0" err="1"/>
              <a:t>Отрути</a:t>
            </a:r>
            <a:r>
              <a:rPr lang="ru-RU" b="1" dirty="0"/>
              <a:t> </a:t>
            </a:r>
            <a:r>
              <a:rPr lang="ru-RU" b="1" dirty="0" err="1"/>
              <a:t>вищих</a:t>
            </a:r>
            <a:r>
              <a:rPr lang="ru-RU" b="1" dirty="0"/>
              <a:t> </a:t>
            </a:r>
            <a:r>
              <a:rPr lang="ru-RU" b="1" dirty="0" err="1"/>
              <a:t>грибів</a:t>
            </a:r>
            <a:r>
              <a:rPr lang="ru-RU" b="1" dirty="0"/>
              <a:t>. </a:t>
            </a:r>
          </a:p>
          <a:p>
            <a:r>
              <a:rPr lang="ru-RU" dirty="0" smtClean="0"/>
              <a:t>1.1</a:t>
            </a:r>
            <a:r>
              <a:rPr lang="ru-RU" dirty="0"/>
              <a:t>. Мускарин (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, </a:t>
            </a:r>
            <a:r>
              <a:rPr lang="ru-RU" dirty="0" err="1"/>
              <a:t>токсичність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). </a:t>
            </a:r>
          </a:p>
          <a:p>
            <a:r>
              <a:rPr lang="ru-RU" dirty="0" smtClean="0"/>
              <a:t>1.2</a:t>
            </a:r>
            <a:r>
              <a:rPr lang="ru-RU" dirty="0"/>
              <a:t>. </a:t>
            </a:r>
            <a:r>
              <a:rPr lang="ru-RU" dirty="0" err="1"/>
              <a:t>Коприн</a:t>
            </a:r>
            <a:r>
              <a:rPr lang="ru-RU" dirty="0"/>
              <a:t>. </a:t>
            </a:r>
          </a:p>
          <a:p>
            <a:r>
              <a:rPr lang="ru-RU" dirty="0" smtClean="0"/>
              <a:t>1.3</a:t>
            </a:r>
            <a:r>
              <a:rPr lang="ru-RU" dirty="0"/>
              <a:t>. </a:t>
            </a:r>
            <a:r>
              <a:rPr lang="ru-RU" dirty="0" err="1"/>
              <a:t>Гіромітрин</a:t>
            </a:r>
            <a:r>
              <a:rPr lang="ru-RU" dirty="0"/>
              <a:t> </a:t>
            </a:r>
          </a:p>
          <a:p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err="1"/>
              <a:t>Фітотоксини</a:t>
            </a:r>
            <a:r>
              <a:rPr lang="ru-RU" b="1" dirty="0"/>
              <a:t> (</a:t>
            </a:r>
            <a:r>
              <a:rPr lang="ru-RU" b="1" dirty="0" err="1"/>
              <a:t>визначення</a:t>
            </a:r>
            <a:r>
              <a:rPr lang="ru-RU" b="1" dirty="0"/>
              <a:t>, </a:t>
            </a:r>
            <a:r>
              <a:rPr lang="ru-RU" b="1" dirty="0" err="1"/>
              <a:t>класифікація</a:t>
            </a:r>
            <a:r>
              <a:rPr lang="ru-RU" b="1" dirty="0"/>
              <a:t>). </a:t>
            </a:r>
          </a:p>
          <a:p>
            <a:r>
              <a:rPr lang="ru-RU" dirty="0" smtClean="0"/>
              <a:t>2.1</a:t>
            </a:r>
            <a:r>
              <a:rPr lang="ru-RU" dirty="0"/>
              <a:t>. </a:t>
            </a:r>
            <a:r>
              <a:rPr lang="ru-RU" dirty="0" err="1"/>
              <a:t>Нікотин</a:t>
            </a:r>
            <a:r>
              <a:rPr lang="ru-RU" dirty="0"/>
              <a:t> (</a:t>
            </a:r>
            <a:r>
              <a:rPr lang="ru-RU" dirty="0" err="1"/>
              <a:t>Поширення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та </a:t>
            </a:r>
            <a:r>
              <a:rPr lang="ru-RU" dirty="0" err="1"/>
              <a:t>властивості</a:t>
            </a:r>
            <a:r>
              <a:rPr lang="ru-RU" dirty="0"/>
              <a:t>). </a:t>
            </a:r>
          </a:p>
          <a:p>
            <a:r>
              <a:rPr lang="ru-RU" dirty="0" smtClean="0"/>
              <a:t>2.2</a:t>
            </a:r>
            <a:r>
              <a:rPr lang="ru-RU" dirty="0"/>
              <a:t>. </a:t>
            </a:r>
            <a:r>
              <a:rPr lang="ru-RU" dirty="0" err="1"/>
              <a:t>Аконітин</a:t>
            </a:r>
            <a:r>
              <a:rPr lang="ru-RU" dirty="0"/>
              <a:t> (</a:t>
            </a:r>
            <a:r>
              <a:rPr lang="ru-RU" dirty="0" err="1"/>
              <a:t>Поширення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та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токсичність</a:t>
            </a:r>
            <a:r>
              <a:rPr lang="ru-RU" dirty="0"/>
              <a:t>, антидот,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отруєнь</a:t>
            </a:r>
            <a:r>
              <a:rPr lang="ru-RU" dirty="0"/>
              <a:t>). </a:t>
            </a:r>
          </a:p>
          <a:p>
            <a:r>
              <a:rPr lang="ru-RU" dirty="0" smtClean="0"/>
              <a:t>2.3</a:t>
            </a:r>
            <a:r>
              <a:rPr lang="ru-RU" dirty="0"/>
              <a:t>. Рицин (</a:t>
            </a:r>
            <a:r>
              <a:rPr lang="ru-RU" dirty="0" err="1"/>
              <a:t>Поширення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,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) </a:t>
            </a:r>
          </a:p>
          <a:p>
            <a:r>
              <a:rPr lang="ru-RU" dirty="0" smtClean="0"/>
              <a:t>2.4</a:t>
            </a:r>
            <a:r>
              <a:rPr lang="ru-RU" dirty="0"/>
              <a:t>. </a:t>
            </a:r>
            <a:r>
              <a:rPr lang="ru-RU" dirty="0" err="1"/>
              <a:t>Атропін</a:t>
            </a:r>
            <a:r>
              <a:rPr lang="ru-RU" dirty="0"/>
              <a:t>. </a:t>
            </a:r>
          </a:p>
          <a:p>
            <a:r>
              <a:rPr lang="ru-RU" dirty="0" smtClean="0"/>
              <a:t>2.5</a:t>
            </a:r>
            <a:r>
              <a:rPr lang="ru-RU" dirty="0"/>
              <a:t>. </a:t>
            </a:r>
            <a:r>
              <a:rPr lang="ru-RU" dirty="0" err="1"/>
              <a:t>Коніїн</a:t>
            </a:r>
            <a:r>
              <a:rPr lang="ru-RU" dirty="0"/>
              <a:t> </a:t>
            </a:r>
          </a:p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err="1"/>
              <a:t>Мікотоксини</a:t>
            </a:r>
            <a:r>
              <a:rPr lang="ru-RU" b="1" dirty="0"/>
              <a:t>: </a:t>
            </a:r>
            <a:r>
              <a:rPr lang="ru-RU" b="1" dirty="0" err="1"/>
              <a:t>Отрути</a:t>
            </a:r>
            <a:r>
              <a:rPr lang="ru-RU" b="1" dirty="0"/>
              <a:t> </a:t>
            </a:r>
            <a:r>
              <a:rPr lang="ru-RU" b="1" dirty="0" err="1"/>
              <a:t>нижчих</a:t>
            </a:r>
            <a:r>
              <a:rPr lang="ru-RU" b="1" dirty="0"/>
              <a:t> </a:t>
            </a:r>
            <a:r>
              <a:rPr lang="ru-RU" b="1" dirty="0" err="1"/>
              <a:t>грибів</a:t>
            </a:r>
            <a:r>
              <a:rPr lang="ru-RU" b="1" dirty="0"/>
              <a:t> (</a:t>
            </a:r>
            <a:r>
              <a:rPr lang="ru-RU" b="1" dirty="0" err="1"/>
              <a:t>Поширення</a:t>
            </a:r>
            <a:r>
              <a:rPr lang="ru-RU" b="1" dirty="0"/>
              <a:t>, </a:t>
            </a:r>
            <a:r>
              <a:rPr lang="ru-RU" b="1" dirty="0" err="1"/>
              <a:t>класифікація</a:t>
            </a:r>
            <a:r>
              <a:rPr lang="ru-RU" b="1" dirty="0"/>
              <a:t>, </a:t>
            </a:r>
            <a:r>
              <a:rPr lang="ru-RU" b="1" dirty="0" err="1"/>
              <a:t>токсичність</a:t>
            </a:r>
            <a:r>
              <a:rPr lang="ru-RU" b="1" dirty="0"/>
              <a:t>,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лабораторної</a:t>
            </a:r>
            <a:r>
              <a:rPr lang="ru-RU" b="1" dirty="0"/>
              <a:t> </a:t>
            </a:r>
            <a:r>
              <a:rPr lang="ru-RU" b="1" dirty="0" err="1"/>
              <a:t>ідентифікації</a:t>
            </a:r>
            <a:r>
              <a:rPr lang="ru-RU" b="1" dirty="0"/>
              <a:t> </a:t>
            </a:r>
            <a:r>
              <a:rPr lang="ru-RU" b="1" dirty="0" err="1"/>
              <a:t>мікотоксинів</a:t>
            </a:r>
            <a:r>
              <a:rPr lang="ru-RU" b="1" dirty="0"/>
              <a:t>). </a:t>
            </a:r>
          </a:p>
          <a:p>
            <a:r>
              <a:rPr lang="ru-RU" dirty="0" smtClean="0"/>
              <a:t>3.1</a:t>
            </a:r>
            <a:r>
              <a:rPr lang="ru-RU" dirty="0"/>
              <a:t>. </a:t>
            </a:r>
            <a:r>
              <a:rPr lang="ru-RU" dirty="0" err="1"/>
              <a:t>Афлатоксини</a:t>
            </a:r>
            <a:r>
              <a:rPr lang="ru-RU" dirty="0"/>
              <a:t> (</a:t>
            </a:r>
            <a:r>
              <a:rPr lang="ru-RU" dirty="0" err="1"/>
              <a:t>поширення</a:t>
            </a:r>
            <a:r>
              <a:rPr lang="ru-RU" dirty="0"/>
              <a:t>, </a:t>
            </a:r>
            <a:r>
              <a:rPr lang="ru-RU" dirty="0" err="1"/>
              <a:t>токсичність</a:t>
            </a:r>
            <a:r>
              <a:rPr lang="ru-RU" dirty="0"/>
              <a:t>). </a:t>
            </a:r>
          </a:p>
          <a:p>
            <a:r>
              <a:rPr lang="ru-RU" dirty="0" smtClean="0"/>
              <a:t>3.2</a:t>
            </a:r>
            <a:r>
              <a:rPr lang="ru-RU" dirty="0"/>
              <a:t>. </a:t>
            </a:r>
            <a:r>
              <a:rPr lang="ru-RU" dirty="0" err="1"/>
              <a:t>Стеригматоцистин</a:t>
            </a:r>
            <a:r>
              <a:rPr lang="ru-RU" dirty="0"/>
              <a:t> (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). </a:t>
            </a:r>
          </a:p>
          <a:p>
            <a:r>
              <a:rPr lang="ru-RU" dirty="0" smtClean="0"/>
              <a:t>3.3</a:t>
            </a:r>
            <a:r>
              <a:rPr lang="ru-RU" dirty="0"/>
              <a:t>. </a:t>
            </a:r>
            <a:r>
              <a:rPr lang="ru-RU" dirty="0" err="1"/>
              <a:t>Зеараленон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похідні</a:t>
            </a:r>
            <a:r>
              <a:rPr lang="ru-RU" dirty="0"/>
              <a:t> </a:t>
            </a:r>
          </a:p>
          <a:p>
            <a:r>
              <a:rPr lang="ru-RU" dirty="0" smtClean="0"/>
              <a:t>3.4</a:t>
            </a:r>
            <a:r>
              <a:rPr lang="ru-RU" dirty="0"/>
              <a:t>. </a:t>
            </a:r>
            <a:r>
              <a:rPr lang="ru-RU" dirty="0" err="1"/>
              <a:t>Патулін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64400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нерівномірний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міняється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року,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до </a:t>
            </a:r>
            <a:r>
              <a:rPr lang="ru-RU" dirty="0" err="1"/>
              <a:t>цвітіння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В </a:t>
            </a:r>
            <a:r>
              <a:rPr lang="ru-RU" dirty="0" err="1"/>
              <a:t>посушливі</a:t>
            </a:r>
            <a:r>
              <a:rPr lang="ru-RU" dirty="0"/>
              <a:t> та </a:t>
            </a:r>
            <a:r>
              <a:rPr lang="ru-RU" dirty="0" err="1"/>
              <a:t>дощові</a:t>
            </a:r>
            <a:r>
              <a:rPr lang="ru-RU" dirty="0"/>
              <a:t> роки </a:t>
            </a:r>
            <a:r>
              <a:rPr lang="ru-RU" dirty="0" err="1"/>
              <a:t>ціаногенні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/>
              <a:t>клевері</a:t>
            </a:r>
            <a:r>
              <a:rPr lang="ru-RU" dirty="0"/>
              <a:t>, </a:t>
            </a:r>
            <a:r>
              <a:rPr lang="ru-RU" dirty="0" err="1"/>
              <a:t>льону</a:t>
            </a:r>
            <a:r>
              <a:rPr lang="ru-RU" dirty="0"/>
              <a:t>, </a:t>
            </a:r>
            <a:r>
              <a:rPr lang="ru-RU" dirty="0" err="1"/>
              <a:t>виці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морозу </a:t>
            </a:r>
            <a:r>
              <a:rPr lang="ru-RU" dirty="0" err="1"/>
              <a:t>утворюються</a:t>
            </a:r>
            <a:r>
              <a:rPr lang="ru-RU" dirty="0"/>
              <a:t> у </a:t>
            </a:r>
            <a:r>
              <a:rPr lang="ru-RU" dirty="0" err="1"/>
              <a:t>більшій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 У </a:t>
            </a:r>
            <a:r>
              <a:rPr lang="ru-RU" dirty="0" err="1"/>
              <a:t>дощову</a:t>
            </a:r>
            <a:r>
              <a:rPr lang="ru-RU" dirty="0"/>
              <a:t> погоду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токсичних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красавці</a:t>
            </a:r>
            <a:r>
              <a:rPr lang="ru-RU" dirty="0"/>
              <a:t> (</a:t>
            </a:r>
            <a:r>
              <a:rPr lang="ru-RU" dirty="0" err="1"/>
              <a:t>беладоні</a:t>
            </a:r>
            <a:r>
              <a:rPr lang="ru-RU" dirty="0"/>
              <a:t>), </a:t>
            </a:r>
            <a:r>
              <a:rPr lang="ru-RU" dirty="0" err="1"/>
              <a:t>дурмані</a:t>
            </a:r>
            <a:r>
              <a:rPr lang="ru-RU" dirty="0"/>
              <a:t> та </a:t>
            </a:r>
            <a:r>
              <a:rPr lang="ru-RU" dirty="0" err="1"/>
              <a:t>аконіті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467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2.5</a:t>
            </a:r>
            <a:r>
              <a:rPr lang="ru-RU" b="1" dirty="0"/>
              <a:t>. </a:t>
            </a:r>
            <a:r>
              <a:rPr lang="ru-RU" b="1" dirty="0" err="1"/>
              <a:t>Коніїн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4686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61068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8</a:t>
            </a:r>
            <a:r>
              <a:rPr lang="ru-RU" dirty="0" smtClean="0"/>
              <a:t>. </a:t>
            </a:r>
            <a:r>
              <a:rPr lang="ru-RU" dirty="0"/>
              <a:t>Болиголов </a:t>
            </a:r>
            <a:r>
              <a:rPr lang="ru-RU" dirty="0" err="1"/>
              <a:t>п’ятнистий</a:t>
            </a:r>
            <a:r>
              <a:rPr lang="ru-RU" dirty="0"/>
              <a:t> (</a:t>
            </a:r>
            <a:r>
              <a:rPr lang="ru-RU" dirty="0" err="1"/>
              <a:t>Conium</a:t>
            </a:r>
            <a:r>
              <a:rPr lang="ru-RU" dirty="0"/>
              <a:t> </a:t>
            </a:r>
            <a:r>
              <a:rPr lang="ru-RU" dirty="0" err="1"/>
              <a:t>maculatum</a:t>
            </a:r>
            <a:r>
              <a:rPr lang="ru-RU" dirty="0"/>
              <a:t>) А) та структурна формула </a:t>
            </a:r>
            <a:r>
              <a:rPr lang="ru-RU" dirty="0" err="1"/>
              <a:t>коніїну</a:t>
            </a:r>
            <a:r>
              <a:rPr lang="ru-RU" dirty="0"/>
              <a:t> Б). </a:t>
            </a:r>
          </a:p>
          <a:p>
            <a:r>
              <a:rPr lang="ru-RU" dirty="0" err="1"/>
              <a:t>Коніїн</a:t>
            </a:r>
            <a:r>
              <a:rPr lang="ru-RU" dirty="0"/>
              <a:t> (</a:t>
            </a:r>
            <a:r>
              <a:rPr lang="el-GR" dirty="0"/>
              <a:t>α-</a:t>
            </a:r>
            <a:r>
              <a:rPr lang="ru-RU" dirty="0" err="1"/>
              <a:t>пропілпіперидин</a:t>
            </a:r>
            <a:r>
              <a:rPr lang="ru-RU" dirty="0"/>
              <a:t>)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алкалоїдів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</a:t>
            </a:r>
            <a:r>
              <a:rPr lang="ru-RU" dirty="0" err="1"/>
              <a:t>болиголові</a:t>
            </a:r>
            <a:r>
              <a:rPr lang="ru-RU" dirty="0"/>
              <a:t>,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алкалоїди</a:t>
            </a:r>
            <a:r>
              <a:rPr lang="ru-RU" dirty="0"/>
              <a:t> (</a:t>
            </a:r>
            <a:r>
              <a:rPr lang="en-US" dirty="0"/>
              <a:t>N-</a:t>
            </a:r>
            <a:r>
              <a:rPr lang="ru-RU" dirty="0" err="1"/>
              <a:t>метилконіїн</a:t>
            </a:r>
            <a:r>
              <a:rPr lang="ru-RU" dirty="0"/>
              <a:t>, </a:t>
            </a:r>
            <a:r>
              <a:rPr lang="ru-RU" dirty="0" err="1"/>
              <a:t>коніцеїн</a:t>
            </a:r>
            <a:r>
              <a:rPr lang="ru-RU" dirty="0"/>
              <a:t>, </a:t>
            </a:r>
            <a:r>
              <a:rPr lang="ru-RU" dirty="0" err="1"/>
              <a:t>конгідрин</a:t>
            </a:r>
            <a:r>
              <a:rPr lang="ru-RU" dirty="0"/>
              <a:t>). </a:t>
            </a:r>
            <a:r>
              <a:rPr lang="ru-RU" dirty="0" err="1"/>
              <a:t>Коніїн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алкалоїди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болиголова,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коніїном</a:t>
            </a:r>
            <a:r>
              <a:rPr lang="ru-RU" dirty="0"/>
              <a:t> плоди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до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. </a:t>
            </a:r>
          </a:p>
          <a:p>
            <a:r>
              <a:rPr lang="ru-RU" dirty="0" err="1"/>
              <a:t>Коніїн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безбарвну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запахом,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запах </a:t>
            </a:r>
            <a:r>
              <a:rPr lang="ru-RU" dirty="0" err="1"/>
              <a:t>мишачої</a:t>
            </a:r>
            <a:r>
              <a:rPr lang="ru-RU" dirty="0"/>
              <a:t> </a:t>
            </a:r>
            <a:r>
              <a:rPr lang="ru-RU" dirty="0" err="1"/>
              <a:t>сечі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сильно </a:t>
            </a:r>
            <a:r>
              <a:rPr lang="ru-RU" dirty="0" err="1"/>
              <a:t>лужну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. </a:t>
            </a:r>
            <a:r>
              <a:rPr lang="ru-RU" dirty="0" err="1"/>
              <a:t>Коніїн</a:t>
            </a:r>
            <a:r>
              <a:rPr lang="ru-RU" dirty="0"/>
              <a:t> </a:t>
            </a:r>
            <a:r>
              <a:rPr lang="ru-RU" dirty="0" err="1"/>
              <a:t>розкладається</a:t>
            </a:r>
            <a:r>
              <a:rPr lang="ru-RU" dirty="0"/>
              <a:t> на </a:t>
            </a:r>
            <a:r>
              <a:rPr lang="ru-RU" dirty="0" err="1"/>
              <a:t>повітрі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бурого </a:t>
            </a:r>
            <a:r>
              <a:rPr lang="ru-RU" dirty="0" err="1"/>
              <a:t>забарвлення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переганяється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водяною парою без </a:t>
            </a:r>
            <a:r>
              <a:rPr lang="ru-RU" dirty="0" err="1"/>
              <a:t>розкладання</a:t>
            </a:r>
            <a:r>
              <a:rPr lang="ru-RU" dirty="0"/>
              <a:t>. Основа </a:t>
            </a:r>
            <a:r>
              <a:rPr lang="ru-RU" dirty="0" err="1"/>
              <a:t>коніїну</a:t>
            </a:r>
            <a:r>
              <a:rPr lang="ru-RU" dirty="0"/>
              <a:t> </a:t>
            </a:r>
            <a:r>
              <a:rPr lang="ru-RU" dirty="0" err="1"/>
              <a:t>розчиняється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(1: 100), </a:t>
            </a:r>
            <a:r>
              <a:rPr lang="ru-RU" dirty="0" err="1"/>
              <a:t>слабкіше</a:t>
            </a:r>
            <a:r>
              <a:rPr lang="ru-RU" dirty="0"/>
              <a:t> </a:t>
            </a:r>
            <a:r>
              <a:rPr lang="ru-RU" dirty="0" err="1"/>
              <a:t>розчиняється</a:t>
            </a:r>
            <a:r>
              <a:rPr lang="ru-RU" dirty="0"/>
              <a:t> в </a:t>
            </a:r>
            <a:r>
              <a:rPr lang="ru-RU" dirty="0" err="1"/>
              <a:t>хлороформі</a:t>
            </a:r>
            <a:r>
              <a:rPr lang="ru-RU" dirty="0"/>
              <a:t>, </a:t>
            </a:r>
            <a:r>
              <a:rPr lang="ru-RU" dirty="0" err="1"/>
              <a:t>змішується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етиловим</a:t>
            </a:r>
            <a:r>
              <a:rPr lang="ru-RU" dirty="0"/>
              <a:t> спиртом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діетиловим</a:t>
            </a:r>
            <a:r>
              <a:rPr lang="ru-RU" dirty="0"/>
              <a:t> </a:t>
            </a:r>
            <a:r>
              <a:rPr lang="ru-RU" dirty="0" err="1"/>
              <a:t>етером</a:t>
            </a:r>
            <a:r>
              <a:rPr lang="ru-RU" dirty="0"/>
              <a:t>. При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розчинність</a:t>
            </a:r>
            <a:r>
              <a:rPr lang="ru-RU" dirty="0"/>
              <a:t> </a:t>
            </a:r>
            <a:r>
              <a:rPr lang="ru-RU" dirty="0" err="1"/>
              <a:t>коніїну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 Тому при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насичених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 </a:t>
            </a:r>
            <a:r>
              <a:rPr lang="ru-RU" dirty="0" err="1"/>
              <a:t>коніїну</a:t>
            </a:r>
            <a:r>
              <a:rPr lang="ru-RU" dirty="0"/>
              <a:t> вони </a:t>
            </a:r>
            <a:r>
              <a:rPr lang="ru-RU" dirty="0" err="1"/>
              <a:t>мутніють</a:t>
            </a:r>
            <a:r>
              <a:rPr lang="ru-RU" dirty="0"/>
              <a:t>. </a:t>
            </a:r>
            <a:r>
              <a:rPr lang="ru-RU" dirty="0" err="1"/>
              <a:t>Коніїн</a:t>
            </a:r>
            <a:r>
              <a:rPr lang="ru-RU" dirty="0"/>
              <a:t> </a:t>
            </a:r>
            <a:r>
              <a:rPr lang="ru-RU" dirty="0" err="1"/>
              <a:t>екстрагується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розчинниками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лужних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ізолювати</a:t>
            </a:r>
            <a:r>
              <a:rPr lang="ru-RU" dirty="0"/>
              <a:t> </a:t>
            </a:r>
            <a:r>
              <a:rPr lang="ru-RU" dirty="0" err="1"/>
              <a:t>підкисленою</a:t>
            </a:r>
            <a:r>
              <a:rPr lang="ru-RU" dirty="0"/>
              <a:t> водою </a:t>
            </a:r>
            <a:r>
              <a:rPr lang="ru-RU" dirty="0" err="1"/>
              <a:t>або</a:t>
            </a:r>
            <a:r>
              <a:rPr lang="ru-RU" dirty="0"/>
              <a:t> перегонкою </a:t>
            </a:r>
            <a:r>
              <a:rPr lang="ru-RU" dirty="0" err="1"/>
              <a:t>з</a:t>
            </a:r>
            <a:r>
              <a:rPr lang="ru-RU" dirty="0"/>
              <a:t> водяною парою.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62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Коніїн</a:t>
            </a:r>
            <a:r>
              <a:rPr lang="ru-RU" sz="1400" dirty="0"/>
              <a:t> </a:t>
            </a:r>
            <a:r>
              <a:rPr lang="ru-RU" sz="1400" dirty="0" err="1"/>
              <a:t>швидко</a:t>
            </a:r>
            <a:r>
              <a:rPr lang="ru-RU" sz="1400" dirty="0"/>
              <a:t> </a:t>
            </a:r>
            <a:r>
              <a:rPr lang="ru-RU" sz="1400" dirty="0" err="1"/>
              <a:t>всмоктується</a:t>
            </a:r>
            <a:r>
              <a:rPr lang="ru-RU" sz="1400" dirty="0"/>
              <a:t> в кров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харчового</a:t>
            </a:r>
            <a:r>
              <a:rPr lang="ru-RU" sz="1400" dirty="0"/>
              <a:t> каналу.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всмоктування</a:t>
            </a:r>
            <a:r>
              <a:rPr lang="ru-RU" sz="1400" dirty="0"/>
              <a:t> </a:t>
            </a:r>
            <a:r>
              <a:rPr lang="ru-RU" sz="1400" dirty="0" err="1"/>
              <a:t>коніїну</a:t>
            </a:r>
            <a:r>
              <a:rPr lang="ru-RU" sz="1400" dirty="0"/>
              <a:t> в кров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викликає</a:t>
            </a:r>
            <a:r>
              <a:rPr lang="ru-RU" sz="1400" dirty="0"/>
              <a:t> </a:t>
            </a:r>
            <a:r>
              <a:rPr lang="ru-RU" sz="1400" dirty="0" err="1"/>
              <a:t>параліч</a:t>
            </a:r>
            <a:r>
              <a:rPr lang="ru-RU" sz="1400" dirty="0"/>
              <a:t> </a:t>
            </a:r>
            <a:r>
              <a:rPr lang="ru-RU" sz="1400" dirty="0" err="1"/>
              <a:t>закінчень</a:t>
            </a:r>
            <a:r>
              <a:rPr lang="ru-RU" sz="1400" dirty="0"/>
              <a:t> </a:t>
            </a:r>
            <a:r>
              <a:rPr lang="ru-RU" sz="1400" dirty="0" err="1"/>
              <a:t>рухових</a:t>
            </a:r>
            <a:r>
              <a:rPr lang="ru-RU" sz="1400" dirty="0"/>
              <a:t> </a:t>
            </a:r>
            <a:r>
              <a:rPr lang="ru-RU" sz="1400" dirty="0" err="1"/>
              <a:t>нервів</a:t>
            </a:r>
            <a:r>
              <a:rPr lang="ru-RU" sz="1400" dirty="0"/>
              <a:t>. </a:t>
            </a:r>
            <a:r>
              <a:rPr lang="ru-RU" sz="1400" dirty="0" err="1"/>
              <a:t>Коніїн</a:t>
            </a:r>
            <a:r>
              <a:rPr lang="ru-RU" sz="1400" dirty="0"/>
              <a:t>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збуджує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паралізує</a:t>
            </a:r>
            <a:r>
              <a:rPr lang="ru-RU" sz="1400" dirty="0"/>
              <a:t> </a:t>
            </a:r>
            <a:r>
              <a:rPr lang="ru-RU" sz="1400" dirty="0" err="1"/>
              <a:t>центральну</a:t>
            </a:r>
            <a:r>
              <a:rPr lang="ru-RU" sz="1400" dirty="0"/>
              <a:t> </a:t>
            </a:r>
            <a:r>
              <a:rPr lang="ru-RU" sz="1400" dirty="0" err="1"/>
              <a:t>нервову</a:t>
            </a:r>
            <a:r>
              <a:rPr lang="ru-RU" sz="1400" dirty="0"/>
              <a:t> систему.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коніїну</a:t>
            </a:r>
            <a:r>
              <a:rPr lang="ru-RU" sz="1400" dirty="0"/>
              <a:t>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err="1"/>
              <a:t>посилюється</a:t>
            </a:r>
            <a:r>
              <a:rPr lang="ru-RU" sz="1400" dirty="0"/>
              <a:t>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послаблюється</a:t>
            </a:r>
            <a:r>
              <a:rPr lang="ru-RU" sz="1400" dirty="0"/>
              <a:t> </a:t>
            </a:r>
            <a:r>
              <a:rPr lang="ru-RU" sz="1400" dirty="0" err="1"/>
              <a:t>дихання</a:t>
            </a:r>
            <a:r>
              <a:rPr lang="ru-RU" sz="1400" dirty="0"/>
              <a:t>.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прийому</a:t>
            </a:r>
            <a:r>
              <a:rPr lang="ru-RU" sz="1400" dirty="0"/>
              <a:t> </a:t>
            </a:r>
            <a:r>
              <a:rPr lang="ru-RU" sz="1400" dirty="0" err="1"/>
              <a:t>коніїну</a:t>
            </a:r>
            <a:r>
              <a:rPr lang="ru-RU" sz="1400" dirty="0"/>
              <a:t> </a:t>
            </a:r>
            <a:r>
              <a:rPr lang="ru-RU" sz="1400" dirty="0" err="1"/>
              <a:t>посилюється</a:t>
            </a:r>
            <a:r>
              <a:rPr lang="ru-RU" sz="1400" dirty="0"/>
              <a:t> </a:t>
            </a:r>
            <a:r>
              <a:rPr lang="ru-RU" sz="1400" dirty="0" err="1"/>
              <a:t>слинотеча</a:t>
            </a:r>
            <a:r>
              <a:rPr lang="ru-RU" sz="1400" dirty="0"/>
              <a:t>, </a:t>
            </a:r>
            <a:r>
              <a:rPr lang="ru-RU" sz="1400" dirty="0" err="1"/>
              <a:t>з'являються</a:t>
            </a:r>
            <a:r>
              <a:rPr lang="ru-RU" sz="1400" dirty="0"/>
              <a:t> </a:t>
            </a:r>
            <a:r>
              <a:rPr lang="ru-RU" sz="1400" dirty="0" err="1"/>
              <a:t>нудота</a:t>
            </a:r>
            <a:r>
              <a:rPr lang="ru-RU" sz="1400" dirty="0"/>
              <a:t>, </a:t>
            </a:r>
            <a:r>
              <a:rPr lang="ru-RU" sz="1400" dirty="0" err="1"/>
              <a:t>блювота</a:t>
            </a:r>
            <a:r>
              <a:rPr lang="ru-RU" sz="1400" dirty="0"/>
              <a:t>, пронос, </a:t>
            </a:r>
            <a:r>
              <a:rPr lang="ru-RU" sz="1400" dirty="0" err="1"/>
              <a:t>запаморочення</a:t>
            </a:r>
            <a:r>
              <a:rPr lang="ru-RU" sz="1400" dirty="0"/>
              <a:t>, </a:t>
            </a:r>
            <a:r>
              <a:rPr lang="ru-RU" sz="1400" dirty="0" err="1"/>
              <a:t>розлад</a:t>
            </a:r>
            <a:r>
              <a:rPr lang="ru-RU" sz="1400" dirty="0"/>
              <a:t> </a:t>
            </a:r>
            <a:r>
              <a:rPr lang="ru-RU" sz="1400" dirty="0" err="1"/>
              <a:t>зору</a:t>
            </a:r>
            <a:r>
              <a:rPr lang="ru-RU" sz="1400" dirty="0"/>
              <a:t>. На жаб </a:t>
            </a:r>
            <a:r>
              <a:rPr lang="ru-RU" sz="1400" dirty="0" err="1"/>
              <a:t>коніїн</a:t>
            </a:r>
            <a:r>
              <a:rPr lang="ru-RU" sz="1400" dirty="0"/>
              <a:t> </a:t>
            </a:r>
            <a:r>
              <a:rPr lang="ru-RU" sz="1400" dirty="0" err="1"/>
              <a:t>діє</a:t>
            </a:r>
            <a:r>
              <a:rPr lang="ru-RU" sz="1400" dirty="0"/>
              <a:t> </a:t>
            </a:r>
            <a:r>
              <a:rPr lang="ru-RU" sz="1400" dirty="0" err="1"/>
              <a:t>аналогічно</a:t>
            </a:r>
            <a:r>
              <a:rPr lang="ru-RU" sz="1400" dirty="0"/>
              <a:t> </a:t>
            </a:r>
            <a:r>
              <a:rPr lang="ru-RU" sz="1400" dirty="0" err="1"/>
              <a:t>курарину</a:t>
            </a:r>
            <a:r>
              <a:rPr lang="ru-RU" sz="1400" dirty="0"/>
              <a:t>. При </a:t>
            </a:r>
            <a:r>
              <a:rPr lang="ru-RU" sz="1400" dirty="0" err="1"/>
              <a:t>отруєнні</a:t>
            </a:r>
            <a:r>
              <a:rPr lang="ru-RU" sz="1400" dirty="0"/>
              <a:t> </a:t>
            </a:r>
            <a:r>
              <a:rPr lang="ru-RU" sz="1400" dirty="0" err="1"/>
              <a:t>коніїном</a:t>
            </a:r>
            <a:r>
              <a:rPr lang="ru-RU" sz="1400" dirty="0"/>
              <a:t> смерть </a:t>
            </a:r>
            <a:r>
              <a:rPr lang="ru-RU" sz="1400" dirty="0" err="1"/>
              <a:t>настає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паралічу</a:t>
            </a:r>
            <a:r>
              <a:rPr lang="ru-RU" sz="1400" dirty="0"/>
              <a:t> </a:t>
            </a:r>
            <a:r>
              <a:rPr lang="ru-RU" sz="1400" dirty="0" err="1"/>
              <a:t>дихання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Патологоанатомічна</a:t>
            </a:r>
            <a:r>
              <a:rPr lang="ru-RU" sz="1400" dirty="0"/>
              <a:t> картина при </a:t>
            </a:r>
            <a:r>
              <a:rPr lang="ru-RU" sz="1400" dirty="0" err="1"/>
              <a:t>отруєнні</a:t>
            </a:r>
            <a:r>
              <a:rPr lang="ru-RU" sz="1400" dirty="0"/>
              <a:t> </a:t>
            </a:r>
            <a:r>
              <a:rPr lang="ru-RU" sz="1400" dirty="0" err="1"/>
              <a:t>коніїном</a:t>
            </a:r>
            <a:r>
              <a:rPr lang="ru-RU" sz="1400" dirty="0"/>
              <a:t> не характерна. </a:t>
            </a:r>
            <a:r>
              <a:rPr lang="ru-RU" sz="1400" dirty="0" err="1"/>
              <a:t>Коніїн</a:t>
            </a:r>
            <a:r>
              <a:rPr lang="ru-RU" sz="1400" dirty="0"/>
              <a:t> </a:t>
            </a:r>
            <a:r>
              <a:rPr lang="ru-RU" sz="1400" dirty="0" err="1"/>
              <a:t>виділяється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організму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сечею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повітрям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видихається</a:t>
            </a:r>
            <a:r>
              <a:rPr lang="ru-RU" sz="1400" dirty="0"/>
              <a:t>. </a:t>
            </a:r>
            <a:r>
              <a:rPr lang="ru-RU" sz="1400" dirty="0" err="1"/>
              <a:t>Метаболіти</a:t>
            </a:r>
            <a:r>
              <a:rPr lang="ru-RU" sz="1400" dirty="0"/>
              <a:t> </a:t>
            </a:r>
            <a:r>
              <a:rPr lang="ru-RU" sz="1400" dirty="0" err="1"/>
              <a:t>коніїну</a:t>
            </a:r>
            <a:r>
              <a:rPr lang="ru-RU" sz="1400" dirty="0"/>
              <a:t> не </a:t>
            </a:r>
            <a:r>
              <a:rPr lang="ru-RU" sz="1400" dirty="0" err="1"/>
              <a:t>вивчені</a:t>
            </a:r>
            <a:r>
              <a:rPr lang="ru-RU" sz="1400" dirty="0"/>
              <a:t>. </a:t>
            </a:r>
          </a:p>
          <a:p>
            <a:r>
              <a:rPr lang="ru-RU" sz="1400" dirty="0"/>
              <a:t>У </a:t>
            </a:r>
            <a:r>
              <a:rPr lang="ru-RU" sz="1400" dirty="0" err="1"/>
              <a:t>зв'язку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високою</a:t>
            </a:r>
            <a:r>
              <a:rPr lang="ru-RU" sz="1400" dirty="0"/>
              <a:t> </a:t>
            </a:r>
            <a:r>
              <a:rPr lang="ru-RU" sz="1400" dirty="0" err="1"/>
              <a:t>токсичністю</a:t>
            </a:r>
            <a:r>
              <a:rPr lang="ru-RU" sz="1400" dirty="0"/>
              <a:t> </a:t>
            </a:r>
            <a:r>
              <a:rPr lang="ru-RU" sz="1400" dirty="0" err="1"/>
              <a:t>коніїну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не </a:t>
            </a:r>
            <a:r>
              <a:rPr lang="ru-RU" sz="1400" dirty="0" err="1"/>
              <a:t>застосовується</a:t>
            </a:r>
            <a:r>
              <a:rPr lang="ru-RU" sz="1400" dirty="0"/>
              <a:t> в </a:t>
            </a:r>
            <a:r>
              <a:rPr lang="ru-RU" sz="1400" dirty="0" err="1"/>
              <a:t>медицині</a:t>
            </a:r>
            <a:r>
              <a:rPr lang="ru-RU" sz="1400" dirty="0"/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err="1"/>
              <a:t>Мікотоксини</a:t>
            </a:r>
            <a:r>
              <a:rPr lang="ru-RU" b="1" dirty="0"/>
              <a:t>: </a:t>
            </a:r>
            <a:r>
              <a:rPr lang="ru-RU" b="1" dirty="0" err="1"/>
              <a:t>Отрути</a:t>
            </a:r>
            <a:r>
              <a:rPr lang="ru-RU" b="1" dirty="0"/>
              <a:t> </a:t>
            </a:r>
            <a:r>
              <a:rPr lang="ru-RU" b="1" dirty="0" err="1"/>
              <a:t>нижчих</a:t>
            </a:r>
            <a:r>
              <a:rPr lang="ru-RU" b="1" dirty="0"/>
              <a:t> </a:t>
            </a:r>
            <a:r>
              <a:rPr lang="ru-RU" b="1" dirty="0" err="1"/>
              <a:t>грибів</a:t>
            </a:r>
            <a:r>
              <a:rPr lang="ru-RU" b="1" dirty="0"/>
              <a:t>. </a:t>
            </a:r>
          </a:p>
          <a:p>
            <a:r>
              <a:rPr lang="ru-RU" b="1" dirty="0" err="1"/>
              <a:t>Мікотоксини</a:t>
            </a:r>
            <a:r>
              <a:rPr lang="ru-RU" b="1" dirty="0"/>
              <a:t> – </a:t>
            </a:r>
            <a:r>
              <a:rPr lang="ru-RU" b="1" dirty="0" err="1"/>
              <a:t>токсичні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</a:t>
            </a:r>
            <a:r>
              <a:rPr lang="ru-RU" b="1" dirty="0" err="1"/>
              <a:t>складної</a:t>
            </a:r>
            <a:r>
              <a:rPr lang="ru-RU" b="1" dirty="0"/>
              <a:t> </a:t>
            </a:r>
            <a:r>
              <a:rPr lang="ru-RU" b="1" dirty="0" err="1"/>
              <a:t>хімічної</a:t>
            </a:r>
            <a:r>
              <a:rPr lang="ru-RU" b="1" dirty="0"/>
              <a:t> </a:t>
            </a:r>
            <a:r>
              <a:rPr lang="ru-RU" b="1" dirty="0" err="1"/>
              <a:t>будови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продукуються</a:t>
            </a:r>
            <a:r>
              <a:rPr lang="ru-RU" b="1" dirty="0"/>
              <a:t> </a:t>
            </a:r>
            <a:r>
              <a:rPr lang="ru-RU" b="1" dirty="0" err="1"/>
              <a:t>мікроскопічними</a:t>
            </a:r>
            <a:r>
              <a:rPr lang="ru-RU" b="1" dirty="0"/>
              <a:t> грибами. </a:t>
            </a:r>
            <a:r>
              <a:rPr lang="ru-RU" b="1" dirty="0" err="1"/>
              <a:t>Мікроскопічні</a:t>
            </a:r>
            <a:r>
              <a:rPr lang="ru-RU" b="1" dirty="0"/>
              <a:t> </a:t>
            </a:r>
            <a:r>
              <a:rPr lang="ru-RU" b="1" dirty="0" err="1"/>
              <a:t>гриби</a:t>
            </a:r>
            <a:r>
              <a:rPr lang="ru-RU" b="1" dirty="0"/>
              <a:t> по типу </a:t>
            </a:r>
            <a:r>
              <a:rPr lang="ru-RU" b="1" dirty="0" err="1"/>
              <a:t>живлення</a:t>
            </a:r>
            <a:r>
              <a:rPr lang="ru-RU" b="1" dirty="0"/>
              <a:t> та </a:t>
            </a:r>
            <a:r>
              <a:rPr lang="ru-RU" b="1" dirty="0" err="1"/>
              <a:t>обміну</a:t>
            </a:r>
            <a:r>
              <a:rPr lang="ru-RU" b="1" dirty="0"/>
              <a:t> </a:t>
            </a:r>
            <a:r>
              <a:rPr lang="ru-RU" b="1" dirty="0" err="1"/>
              <a:t>речовин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ознаки</a:t>
            </a:r>
            <a:r>
              <a:rPr lang="ru-RU" b="1" dirty="0"/>
              <a:t> як </a:t>
            </a:r>
            <a:r>
              <a:rPr lang="ru-RU" b="1" dirty="0" err="1"/>
              <a:t>рослин</a:t>
            </a:r>
            <a:r>
              <a:rPr lang="ru-RU" b="1" dirty="0"/>
              <a:t> (</a:t>
            </a:r>
            <a:r>
              <a:rPr lang="ru-RU" b="1" dirty="0" err="1"/>
              <a:t>апікальний</a:t>
            </a:r>
            <a:r>
              <a:rPr lang="ru-RU" b="1" dirty="0"/>
              <a:t> </a:t>
            </a:r>
            <a:r>
              <a:rPr lang="ru-RU" b="1" dirty="0" err="1"/>
              <a:t>ріст</a:t>
            </a:r>
            <a:r>
              <a:rPr lang="ru-RU" b="1" dirty="0"/>
              <a:t>, </a:t>
            </a:r>
            <a:r>
              <a:rPr lang="ru-RU" b="1" dirty="0" err="1"/>
              <a:t>клітинна</a:t>
            </a:r>
            <a:r>
              <a:rPr lang="ru-RU" b="1" dirty="0"/>
              <a:t> </a:t>
            </a:r>
            <a:r>
              <a:rPr lang="ru-RU" b="1" dirty="0" err="1"/>
              <a:t>полярність</a:t>
            </a:r>
            <a:r>
              <a:rPr lang="ru-RU" b="1" dirty="0"/>
              <a:t>,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клітинної</a:t>
            </a:r>
            <a:r>
              <a:rPr lang="ru-RU" b="1" dirty="0"/>
              <a:t> </a:t>
            </a:r>
            <a:r>
              <a:rPr lang="ru-RU" b="1" dirty="0" err="1"/>
              <a:t>оболонки</a:t>
            </a:r>
            <a:r>
              <a:rPr lang="ru-RU" b="1" dirty="0"/>
              <a:t>), так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тварин</a:t>
            </a:r>
            <a:r>
              <a:rPr lang="ru-RU" b="1" dirty="0"/>
              <a:t> (</a:t>
            </a:r>
            <a:r>
              <a:rPr lang="ru-RU" b="1" dirty="0" err="1"/>
              <a:t>гетеротрофний</a:t>
            </a:r>
            <a:r>
              <a:rPr lang="ru-RU" b="1" dirty="0"/>
              <a:t> тип </a:t>
            </a:r>
            <a:r>
              <a:rPr lang="ru-RU" b="1" dirty="0" err="1"/>
              <a:t>обміну</a:t>
            </a:r>
            <a:r>
              <a:rPr lang="ru-RU" b="1" dirty="0"/>
              <a:t> </a:t>
            </a:r>
            <a:r>
              <a:rPr lang="ru-RU" b="1" dirty="0" err="1"/>
              <a:t>речовин</a:t>
            </a:r>
            <a:r>
              <a:rPr lang="ru-RU" b="1" dirty="0"/>
              <a:t> по </a:t>
            </a:r>
            <a:r>
              <a:rPr lang="ru-RU" b="1" dirty="0" err="1"/>
              <a:t>вуглецю</a:t>
            </a:r>
            <a:r>
              <a:rPr lang="ru-RU" b="1" dirty="0"/>
              <a:t>,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глікогену</a:t>
            </a:r>
            <a:r>
              <a:rPr lang="ru-RU" b="1" dirty="0"/>
              <a:t> та </a:t>
            </a:r>
            <a:r>
              <a:rPr lang="ru-RU" b="1" dirty="0" err="1"/>
              <a:t>хітину</a:t>
            </a:r>
            <a:r>
              <a:rPr lang="ru-RU" b="1" dirty="0"/>
              <a:t> в </a:t>
            </a:r>
            <a:r>
              <a:rPr lang="ru-RU" b="1" dirty="0" err="1"/>
              <a:t>оболонках</a:t>
            </a:r>
            <a:r>
              <a:rPr lang="ru-RU" b="1" dirty="0"/>
              <a:t> та </a:t>
            </a:r>
            <a:r>
              <a:rPr lang="ru-RU" b="1" dirty="0" err="1"/>
              <a:t>інші</a:t>
            </a:r>
            <a:r>
              <a:rPr lang="ru-RU" b="1" dirty="0"/>
              <a:t>). </a:t>
            </a:r>
          </a:p>
          <a:p>
            <a:r>
              <a:rPr lang="ru-RU" dirty="0" err="1"/>
              <a:t>Мікотоксини</a:t>
            </a:r>
            <a:r>
              <a:rPr lang="ru-RU" dirty="0"/>
              <a:t> (</a:t>
            </a:r>
            <a:r>
              <a:rPr lang="ru-RU" dirty="0" err="1"/>
              <a:t>токсини</a:t>
            </a:r>
            <a:r>
              <a:rPr lang="ru-RU" dirty="0"/>
              <a:t> </a:t>
            </a:r>
            <a:r>
              <a:rPr lang="ru-RU" dirty="0" err="1"/>
              <a:t>нижчих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) </a:t>
            </a:r>
            <a:r>
              <a:rPr lang="ru-RU" dirty="0" err="1"/>
              <a:t>продукуються</a:t>
            </a:r>
            <a:r>
              <a:rPr lang="ru-RU" dirty="0"/>
              <a:t> </a:t>
            </a:r>
            <a:r>
              <a:rPr lang="ru-RU" dirty="0" err="1"/>
              <a:t>мікроскопічними</a:t>
            </a:r>
            <a:r>
              <a:rPr lang="ru-RU" dirty="0"/>
              <a:t> грибками.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субстратами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фураж, </a:t>
            </a:r>
            <a:r>
              <a:rPr lang="ru-RU" dirty="0" err="1"/>
              <a:t>товарне</a:t>
            </a:r>
            <a:r>
              <a:rPr lang="ru-RU" dirty="0"/>
              <a:t> зерно та </a:t>
            </a:r>
            <a:r>
              <a:rPr lang="ru-RU" dirty="0" err="1"/>
              <a:t>ін</a:t>
            </a:r>
            <a:r>
              <a:rPr lang="ru-RU" dirty="0"/>
              <a:t>., то при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мікотоксини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накопичуватися</a:t>
            </a:r>
            <a:r>
              <a:rPr lang="ru-RU" dirty="0"/>
              <a:t> у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 та </a:t>
            </a:r>
            <a:r>
              <a:rPr lang="ru-RU" dirty="0" err="1"/>
              <a:t>ставати</a:t>
            </a:r>
            <a:r>
              <a:rPr lang="ru-RU" dirty="0"/>
              <a:t> причиною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та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отруєнь</a:t>
            </a:r>
            <a:r>
              <a:rPr lang="ru-RU" dirty="0"/>
              <a:t>. </a:t>
            </a:r>
          </a:p>
          <a:p>
            <a:r>
              <a:rPr lang="ru-RU" dirty="0" err="1"/>
              <a:t>Мікотоксини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</a:t>
            </a:r>
            <a:r>
              <a:rPr lang="ru-RU" dirty="0" err="1"/>
              <a:t>недосконалими</a:t>
            </a:r>
            <a:r>
              <a:rPr lang="ru-RU" dirty="0"/>
              <a:t> грибами </a:t>
            </a:r>
            <a:r>
              <a:rPr lang="ru-RU" dirty="0" err="1"/>
              <a:t>родів</a:t>
            </a:r>
            <a:r>
              <a:rPr lang="ru-RU" dirty="0"/>
              <a:t> </a:t>
            </a:r>
            <a:r>
              <a:rPr lang="en-US" dirty="0" err="1"/>
              <a:t>Fusar</a:t>
            </a:r>
            <a:r>
              <a:rPr lang="ru-RU" dirty="0" err="1"/>
              <a:t>і</a:t>
            </a:r>
            <a:r>
              <a:rPr lang="en-US" dirty="0"/>
              <a:t>um, </a:t>
            </a:r>
            <a:r>
              <a:rPr lang="en-US" dirty="0" err="1"/>
              <a:t>Asperg</a:t>
            </a:r>
            <a:r>
              <a:rPr lang="ru-RU" dirty="0" err="1"/>
              <a:t>і</a:t>
            </a:r>
            <a:r>
              <a:rPr lang="en-US" dirty="0" err="1"/>
              <a:t>llus</a:t>
            </a:r>
            <a:r>
              <a:rPr lang="en-US" dirty="0"/>
              <a:t>, </a:t>
            </a:r>
            <a:r>
              <a:rPr lang="en-US" dirty="0" err="1"/>
              <a:t>Myrothec</a:t>
            </a:r>
            <a:r>
              <a:rPr lang="ru-RU" dirty="0" err="1"/>
              <a:t>і</a:t>
            </a:r>
            <a:r>
              <a:rPr lang="en-US" dirty="0"/>
              <a:t>um, </a:t>
            </a:r>
            <a:r>
              <a:rPr lang="en-US" dirty="0" err="1"/>
              <a:t>Stachybotrys</a:t>
            </a:r>
            <a:r>
              <a:rPr lang="en-US" dirty="0"/>
              <a:t>, </a:t>
            </a:r>
            <a:r>
              <a:rPr lang="en-US" dirty="0" err="1"/>
              <a:t>Tr</a:t>
            </a:r>
            <a:r>
              <a:rPr lang="ru-RU" dirty="0" err="1"/>
              <a:t>і</a:t>
            </a:r>
            <a:r>
              <a:rPr lang="en-US" dirty="0" err="1"/>
              <a:t>choderma</a:t>
            </a:r>
            <a:r>
              <a:rPr lang="en-US" dirty="0"/>
              <a:t>, </a:t>
            </a:r>
            <a:r>
              <a:rPr lang="en-US" dirty="0" err="1"/>
              <a:t>Tr</a:t>
            </a:r>
            <a:r>
              <a:rPr lang="ru-RU" dirty="0" err="1"/>
              <a:t>і</a:t>
            </a:r>
            <a:r>
              <a:rPr lang="en-US" dirty="0" err="1"/>
              <a:t>chothec</a:t>
            </a:r>
            <a:r>
              <a:rPr lang="ru-RU" dirty="0" err="1"/>
              <a:t>і</a:t>
            </a:r>
            <a:r>
              <a:rPr lang="en-US" dirty="0"/>
              <a:t>um, Pen</a:t>
            </a:r>
            <a:r>
              <a:rPr lang="ru-RU" dirty="0" err="1"/>
              <a:t>і</a:t>
            </a:r>
            <a:r>
              <a:rPr lang="en-US" dirty="0"/>
              <a:t>c</a:t>
            </a:r>
            <a:r>
              <a:rPr lang="ru-RU" dirty="0" err="1"/>
              <a:t>і</a:t>
            </a:r>
            <a:r>
              <a:rPr lang="en-US" dirty="0" err="1"/>
              <a:t>ll</a:t>
            </a:r>
            <a:r>
              <a:rPr lang="ru-RU" dirty="0" err="1"/>
              <a:t>і</a:t>
            </a:r>
            <a:r>
              <a:rPr lang="en-US" dirty="0"/>
              <a:t>um. </a:t>
            </a:r>
            <a:r>
              <a:rPr lang="ru-RU" dirty="0"/>
              <a:t>На </a:t>
            </a:r>
            <a:r>
              <a:rPr lang="ru-RU" dirty="0" err="1"/>
              <a:t>даний</a:t>
            </a:r>
            <a:r>
              <a:rPr lang="ru-RU" dirty="0"/>
              <a:t> момент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регламентується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таких </a:t>
            </a:r>
            <a:r>
              <a:rPr lang="ru-RU" dirty="0" err="1"/>
              <a:t>мікотоксинів</a:t>
            </a:r>
            <a:r>
              <a:rPr lang="ru-RU" dirty="0"/>
              <a:t> у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: </a:t>
            </a:r>
            <a:r>
              <a:rPr lang="ru-RU" dirty="0" err="1"/>
              <a:t>афлатоксини</a:t>
            </a:r>
            <a:r>
              <a:rPr lang="ru-RU" dirty="0"/>
              <a:t> В1 та М1 (0,005 мг/кг), </a:t>
            </a:r>
            <a:r>
              <a:rPr lang="ru-RU" dirty="0" err="1"/>
              <a:t>зеараленон</a:t>
            </a:r>
            <a:r>
              <a:rPr lang="ru-RU" dirty="0"/>
              <a:t> (1 мг/кг), Т-2 токсин (0,1 мг/кг), </a:t>
            </a:r>
            <a:r>
              <a:rPr lang="ru-RU" dirty="0" err="1"/>
              <a:t>дезоксиніваленол</a:t>
            </a:r>
            <a:r>
              <a:rPr lang="ru-RU" dirty="0"/>
              <a:t> (0,5 мг/кг) та </a:t>
            </a:r>
            <a:r>
              <a:rPr lang="ru-RU" dirty="0" err="1"/>
              <a:t>патулін</a:t>
            </a:r>
            <a:r>
              <a:rPr lang="ru-RU" dirty="0"/>
              <a:t> (0,05 мг/кг).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4781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32040" y="5085184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9</a:t>
            </a:r>
            <a:r>
              <a:rPr lang="ru-RU" dirty="0" smtClean="0"/>
              <a:t>.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мікотоксинів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Деякі</a:t>
            </a:r>
            <a:r>
              <a:rPr lang="ru-RU" sz="1400" dirty="0"/>
              <a:t> </a:t>
            </a:r>
            <a:r>
              <a:rPr lang="ru-RU" sz="1400" dirty="0" err="1"/>
              <a:t>хімічні</a:t>
            </a:r>
            <a:r>
              <a:rPr lang="ru-RU" sz="1400" dirty="0"/>
              <a:t> </a:t>
            </a:r>
            <a:r>
              <a:rPr lang="ru-RU" sz="1400" dirty="0" err="1"/>
              <a:t>властивості</a:t>
            </a:r>
            <a:r>
              <a:rPr lang="ru-RU" sz="1400" dirty="0"/>
              <a:t> </a:t>
            </a:r>
            <a:r>
              <a:rPr lang="ru-RU" sz="1400" dirty="0" err="1"/>
              <a:t>cпиртової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в молекулах </a:t>
            </a:r>
            <a:r>
              <a:rPr lang="ru-RU" sz="1400" dirty="0" err="1"/>
              <a:t>мікотоксинів</a:t>
            </a:r>
            <a:r>
              <a:rPr lang="ru-RU" sz="1400" dirty="0"/>
              <a:t> описано на </a:t>
            </a:r>
            <a:r>
              <a:rPr lang="ru-RU" sz="1400" dirty="0" err="1"/>
              <a:t>стор</a:t>
            </a:r>
            <a:r>
              <a:rPr lang="ru-RU" sz="1400" dirty="0"/>
              <a:t>. 14 </a:t>
            </a:r>
            <a:r>
              <a:rPr lang="ru-RU" sz="1400" dirty="0" err="1"/>
              <a:t>даного</a:t>
            </a:r>
            <a:r>
              <a:rPr lang="ru-RU" sz="1400" dirty="0"/>
              <a:t> </a:t>
            </a:r>
            <a:r>
              <a:rPr lang="ru-RU" sz="1400" dirty="0" err="1"/>
              <a:t>посібника</a:t>
            </a:r>
            <a:r>
              <a:rPr lang="ru-RU" sz="1400" dirty="0"/>
              <a:t>. </a:t>
            </a:r>
          </a:p>
          <a:p>
            <a:r>
              <a:rPr lang="ru-RU" sz="1400" dirty="0"/>
              <a:t>До </a:t>
            </a:r>
            <a:r>
              <a:rPr lang="ru-RU" sz="1400" dirty="0" err="1"/>
              <a:t>відомих</a:t>
            </a:r>
            <a:r>
              <a:rPr lang="ru-RU" sz="1400" dirty="0"/>
              <a:t> у </a:t>
            </a:r>
            <a:r>
              <a:rPr lang="ru-RU" sz="1400" dirty="0" err="1"/>
              <a:t>теперішній</a:t>
            </a:r>
            <a:r>
              <a:rPr lang="ru-RU" sz="1400" dirty="0"/>
              <a:t> час </a:t>
            </a:r>
            <a:r>
              <a:rPr lang="ru-RU" sz="1400" dirty="0" err="1"/>
              <a:t>захворювань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, причиною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безперечно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забруднена</a:t>
            </a:r>
            <a:r>
              <a:rPr lang="ru-RU" sz="1400" dirty="0"/>
              <a:t> </a:t>
            </a:r>
            <a:r>
              <a:rPr lang="ru-RU" sz="1400" dirty="0" err="1"/>
              <a:t>токсичними</a:t>
            </a:r>
            <a:r>
              <a:rPr lang="ru-RU" sz="1400" dirty="0"/>
              <a:t> </a:t>
            </a:r>
            <a:r>
              <a:rPr lang="ru-RU" sz="1400" dirty="0" err="1"/>
              <a:t>метаболітами</a:t>
            </a:r>
            <a:r>
              <a:rPr lang="ru-RU" sz="1400" dirty="0"/>
              <a:t> </a:t>
            </a:r>
            <a:r>
              <a:rPr lang="ru-RU" sz="1400" dirty="0" err="1"/>
              <a:t>їжа</a:t>
            </a:r>
            <a:r>
              <a:rPr lang="ru-RU" sz="1400" dirty="0"/>
              <a:t>, належать: </a:t>
            </a:r>
            <a:r>
              <a:rPr lang="ru-RU" sz="1400" dirty="0" err="1"/>
              <a:t>аліментарнотоксична</a:t>
            </a:r>
            <a:r>
              <a:rPr lang="ru-RU" sz="1400" dirty="0"/>
              <a:t> </a:t>
            </a:r>
            <a:r>
              <a:rPr lang="ru-RU" sz="1400" dirty="0" err="1"/>
              <a:t>алейкія</a:t>
            </a:r>
            <a:r>
              <a:rPr lang="ru-RU" sz="1400" dirty="0"/>
              <a:t>, </a:t>
            </a:r>
            <a:r>
              <a:rPr lang="ru-RU" sz="1400" dirty="0" err="1"/>
              <a:t>ерготизм</a:t>
            </a:r>
            <a:r>
              <a:rPr lang="ru-RU" sz="1400" dirty="0"/>
              <a:t>, </a:t>
            </a:r>
            <a:r>
              <a:rPr lang="ru-RU" sz="1400" dirty="0" err="1"/>
              <a:t>цироз</a:t>
            </a:r>
            <a:r>
              <a:rPr lang="ru-RU" sz="1400" dirty="0"/>
              <a:t> </a:t>
            </a:r>
            <a:r>
              <a:rPr lang="ru-RU" sz="1400" dirty="0" err="1"/>
              <a:t>печінки</a:t>
            </a:r>
            <a:r>
              <a:rPr lang="ru-RU" sz="1400" dirty="0"/>
              <a:t>, синдром Рея, «</a:t>
            </a:r>
            <a:r>
              <a:rPr lang="ru-RU" sz="1400" dirty="0" err="1"/>
              <a:t>уровська</a:t>
            </a:r>
            <a:r>
              <a:rPr lang="ru-RU" sz="1400" dirty="0"/>
              <a:t> хвороба», </a:t>
            </a:r>
            <a:r>
              <a:rPr lang="ru-RU" sz="1400" dirty="0" err="1"/>
              <a:t>пелагра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Мікотоксини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високу</a:t>
            </a:r>
            <a:r>
              <a:rPr lang="ru-RU" sz="1400" dirty="0"/>
              <a:t> </a:t>
            </a:r>
            <a:r>
              <a:rPr lang="ru-RU" sz="1400" dirty="0" err="1"/>
              <a:t>токсичність</a:t>
            </a:r>
            <a:r>
              <a:rPr lang="ru-RU" sz="1400" dirty="0"/>
              <a:t>, </a:t>
            </a:r>
            <a:r>
              <a:rPr lang="ru-RU" sz="1400" dirty="0" err="1"/>
              <a:t>володіють</a:t>
            </a:r>
            <a:r>
              <a:rPr lang="ru-RU" sz="1400" dirty="0"/>
              <a:t> </a:t>
            </a:r>
            <a:r>
              <a:rPr lang="ru-RU" sz="1400" dirty="0" err="1"/>
              <a:t>канцерогенними</a:t>
            </a:r>
            <a:r>
              <a:rPr lang="ru-RU" sz="1400" dirty="0"/>
              <a:t>, </a:t>
            </a:r>
            <a:r>
              <a:rPr lang="ru-RU" sz="1400" dirty="0" err="1"/>
              <a:t>тератогенними</a:t>
            </a:r>
            <a:r>
              <a:rPr lang="ru-RU" sz="1400" dirty="0"/>
              <a:t>, </a:t>
            </a:r>
            <a:r>
              <a:rPr lang="ru-RU" sz="1400" dirty="0" err="1"/>
              <a:t>мутагенними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імунодепресивними</a:t>
            </a:r>
            <a:r>
              <a:rPr lang="ru-RU" sz="1400" dirty="0"/>
              <a:t> </a:t>
            </a:r>
            <a:r>
              <a:rPr lang="ru-RU" sz="1400" dirty="0" err="1"/>
              <a:t>властивостями</a:t>
            </a:r>
            <a:r>
              <a:rPr lang="ru-RU" sz="1400" dirty="0"/>
              <a:t>, як для </a:t>
            </a:r>
            <a:r>
              <a:rPr lang="ru-RU" sz="1400" dirty="0" err="1"/>
              <a:t>тварин</a:t>
            </a:r>
            <a:r>
              <a:rPr lang="ru-RU" sz="1400" dirty="0"/>
              <a:t>, так </a:t>
            </a:r>
            <a:r>
              <a:rPr lang="ru-RU" sz="1400" dirty="0" err="1"/>
              <a:t>і</a:t>
            </a:r>
            <a:r>
              <a:rPr lang="ru-RU" sz="1400" dirty="0"/>
              <a:t> для </a:t>
            </a:r>
            <a:r>
              <a:rPr lang="ru-RU" sz="1400" dirty="0" err="1"/>
              <a:t>людини</a:t>
            </a:r>
            <a:r>
              <a:rPr lang="ru-RU" sz="1400" dirty="0"/>
              <a:t>. </a:t>
            </a:r>
            <a:r>
              <a:rPr lang="ru-RU" sz="1400" dirty="0" err="1"/>
              <a:t>Деякі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, </a:t>
            </a:r>
            <a:r>
              <a:rPr lang="ru-RU" sz="1400" dirty="0" err="1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охратоксин</a:t>
            </a:r>
            <a:r>
              <a:rPr lang="ru-RU" sz="1400" dirty="0"/>
              <a:t> А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афлатоксин</a:t>
            </a:r>
            <a:r>
              <a:rPr lang="ru-RU" sz="1400" dirty="0"/>
              <a:t>,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акумулюватися</a:t>
            </a:r>
            <a:r>
              <a:rPr lang="ru-RU" sz="1400" dirty="0"/>
              <a:t> в тканинах </a:t>
            </a:r>
            <a:r>
              <a:rPr lang="ru-RU" sz="1400" dirty="0" err="1"/>
              <a:t>тварин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птиці</a:t>
            </a:r>
            <a:r>
              <a:rPr lang="ru-RU" sz="1400" dirty="0"/>
              <a:t>, </a:t>
            </a:r>
            <a:r>
              <a:rPr lang="ru-RU" sz="1400" dirty="0" err="1"/>
              <a:t>роблячи</a:t>
            </a:r>
            <a:r>
              <a:rPr lang="ru-RU" sz="1400" dirty="0"/>
              <a:t> </a:t>
            </a:r>
            <a:r>
              <a:rPr lang="ru-RU" sz="1400" dirty="0" err="1"/>
              <a:t>небезпечної</a:t>
            </a:r>
            <a:r>
              <a:rPr lang="ru-RU" sz="1400" dirty="0"/>
              <a:t> </a:t>
            </a:r>
            <a:r>
              <a:rPr lang="ru-RU" sz="1400" dirty="0" err="1"/>
              <a:t>тваринницьку</a:t>
            </a:r>
            <a:r>
              <a:rPr lang="ru-RU" sz="1400" dirty="0"/>
              <a:t> </a:t>
            </a:r>
            <a:r>
              <a:rPr lang="ru-RU" sz="1400" dirty="0" err="1"/>
              <a:t>продукцію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лабораторної</a:t>
            </a:r>
            <a:r>
              <a:rPr lang="ru-RU" sz="1400" dirty="0"/>
              <a:t> </a:t>
            </a:r>
            <a:r>
              <a:rPr lang="ru-RU" sz="1400" dirty="0" err="1"/>
              <a:t>ідентифікації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</a:t>
            </a:r>
            <a:r>
              <a:rPr lang="ru-RU" sz="1400" dirty="0" err="1"/>
              <a:t>складні</a:t>
            </a:r>
            <a:r>
              <a:rPr lang="ru-RU" sz="1400" dirty="0"/>
              <a:t>, </a:t>
            </a:r>
            <a:r>
              <a:rPr lang="ru-RU" sz="1400" dirty="0" err="1"/>
              <a:t>тривалі</a:t>
            </a:r>
            <a:r>
              <a:rPr lang="ru-RU" sz="1400" dirty="0"/>
              <a:t> та </a:t>
            </a:r>
            <a:r>
              <a:rPr lang="ru-RU" sz="1400" dirty="0" err="1"/>
              <a:t>громіздкі</a:t>
            </a:r>
            <a:r>
              <a:rPr lang="ru-RU" sz="1400" dirty="0"/>
              <a:t>, </a:t>
            </a:r>
            <a:r>
              <a:rPr lang="ru-RU" sz="1400" dirty="0" err="1"/>
              <a:t>клінічна</a:t>
            </a:r>
            <a:r>
              <a:rPr lang="ru-RU" sz="1400" dirty="0"/>
              <a:t> картина </a:t>
            </a:r>
            <a:r>
              <a:rPr lang="ru-RU" sz="1400" dirty="0" err="1"/>
              <a:t>отруєння</a:t>
            </a:r>
            <a:r>
              <a:rPr lang="ru-RU" sz="1400" dirty="0"/>
              <a:t> ними не </a:t>
            </a:r>
            <a:r>
              <a:rPr lang="ru-RU" sz="1400" dirty="0" err="1"/>
              <a:t>завжди</a:t>
            </a:r>
            <a:r>
              <a:rPr lang="ru-RU" sz="1400" dirty="0"/>
              <a:t> </a:t>
            </a:r>
            <a:r>
              <a:rPr lang="ru-RU" sz="1400" dirty="0" err="1"/>
              <a:t>чітко</a:t>
            </a:r>
            <a:r>
              <a:rPr lang="ru-RU" sz="1400" dirty="0"/>
              <a:t> </a:t>
            </a:r>
            <a:r>
              <a:rPr lang="ru-RU" sz="1400" dirty="0" err="1"/>
              <a:t>окреслена</a:t>
            </a:r>
            <a:r>
              <a:rPr lang="ru-RU" sz="1400" dirty="0"/>
              <a:t>, </a:t>
            </a:r>
            <a:r>
              <a:rPr lang="ru-RU" sz="1400" dirty="0" err="1"/>
              <a:t>отже</a:t>
            </a:r>
            <a:r>
              <a:rPr lang="ru-RU" sz="1400" dirty="0"/>
              <a:t> </a:t>
            </a:r>
            <a:r>
              <a:rPr lang="ru-RU" sz="1400" dirty="0" err="1"/>
              <a:t>розпізнавання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масових</a:t>
            </a:r>
            <a:r>
              <a:rPr lang="ru-RU" sz="1400" dirty="0"/>
              <a:t> </a:t>
            </a:r>
            <a:r>
              <a:rPr lang="ru-RU" sz="1400" dirty="0" err="1"/>
              <a:t>захворювань</a:t>
            </a:r>
            <a:r>
              <a:rPr lang="ru-RU" sz="1400" dirty="0"/>
              <a:t> </a:t>
            </a:r>
            <a:r>
              <a:rPr lang="ru-RU" sz="1400" dirty="0" err="1"/>
              <a:t>запізнюється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не</a:t>
            </a:r>
            <a:r>
              <a:rPr lang="ru-RU" sz="1400" dirty="0"/>
              <a:t> </a:t>
            </a:r>
            <a:r>
              <a:rPr lang="ru-RU" sz="1400" dirty="0" err="1"/>
              <a:t>дає</a:t>
            </a:r>
            <a:r>
              <a:rPr lang="ru-RU" sz="1400" dirty="0"/>
              <a:t> </a:t>
            </a:r>
            <a:r>
              <a:rPr lang="ru-RU" sz="1400" dirty="0" err="1"/>
              <a:t>змоги</a:t>
            </a:r>
            <a:r>
              <a:rPr lang="ru-RU" sz="1400" dirty="0"/>
              <a:t> </a:t>
            </a:r>
            <a:r>
              <a:rPr lang="ru-RU" sz="1400" dirty="0" err="1"/>
              <a:t>своєчасно</a:t>
            </a:r>
            <a:r>
              <a:rPr lang="ru-RU" sz="1400" dirty="0"/>
              <a:t> </a:t>
            </a:r>
            <a:r>
              <a:rPr lang="ru-RU" sz="1400" dirty="0" err="1"/>
              <a:t>здійснити</a:t>
            </a:r>
            <a:r>
              <a:rPr lang="ru-RU" sz="1400" dirty="0"/>
              <a:t> </a:t>
            </a:r>
            <a:r>
              <a:rPr lang="ru-RU" sz="1400" dirty="0" err="1"/>
              <a:t>необхідний</a:t>
            </a:r>
            <a:r>
              <a:rPr lang="ru-RU" sz="1400" dirty="0"/>
              <a:t> комплекс </a:t>
            </a:r>
            <a:r>
              <a:rPr lang="ru-RU" sz="1400" dirty="0" err="1"/>
              <a:t>заходів</a:t>
            </a:r>
            <a:r>
              <a:rPr lang="ru-RU" sz="1400" dirty="0"/>
              <a:t>.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гострих</a:t>
            </a:r>
            <a:r>
              <a:rPr lang="ru-RU" sz="1400" dirty="0"/>
              <a:t> </a:t>
            </a:r>
            <a:r>
              <a:rPr lang="ru-RU" sz="1400" dirty="0" err="1"/>
              <a:t>отруєнь</a:t>
            </a:r>
            <a:r>
              <a:rPr lang="ru-RU" sz="1400" dirty="0"/>
              <a:t> </a:t>
            </a:r>
            <a:r>
              <a:rPr lang="ru-RU" sz="1400" dirty="0" err="1"/>
              <a:t>мікотоксинами</a:t>
            </a:r>
            <a:r>
              <a:rPr lang="ru-RU" sz="1400" dirty="0"/>
              <a:t> </a:t>
            </a:r>
            <a:r>
              <a:rPr lang="ru-RU" sz="1400" dirty="0" err="1"/>
              <a:t>утруднюється</a:t>
            </a:r>
            <a:r>
              <a:rPr lang="ru-RU" sz="1400" dirty="0"/>
              <a:t> </a:t>
            </a:r>
            <a:r>
              <a:rPr lang="ru-RU" sz="1400" dirty="0" err="1"/>
              <a:t>відсутністю</a:t>
            </a:r>
            <a:r>
              <a:rPr lang="ru-RU" sz="1400" dirty="0"/>
              <a:t> </a:t>
            </a:r>
            <a:r>
              <a:rPr lang="ru-RU" sz="1400" dirty="0" err="1"/>
              <a:t>специфічних</a:t>
            </a:r>
            <a:r>
              <a:rPr lang="ru-RU" sz="1400" dirty="0"/>
              <a:t> </a:t>
            </a:r>
            <a:r>
              <a:rPr lang="ru-RU" sz="1400" dirty="0" err="1"/>
              <a:t>антитоксичних</a:t>
            </a:r>
            <a:r>
              <a:rPr lang="ru-RU" sz="1400" dirty="0"/>
              <a:t> </a:t>
            </a:r>
            <a:r>
              <a:rPr lang="ru-RU" sz="1400" dirty="0" err="1"/>
              <a:t>засобів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Займаючи</a:t>
            </a:r>
            <a:r>
              <a:rPr lang="ru-RU" sz="1400" dirty="0"/>
              <a:t> </a:t>
            </a:r>
            <a:r>
              <a:rPr lang="ru-RU" sz="1400" dirty="0" err="1"/>
              <a:t>третє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по </a:t>
            </a:r>
            <a:r>
              <a:rPr lang="ru-RU" sz="1400" dirty="0" err="1"/>
              <a:t>чисельності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 та </a:t>
            </a:r>
            <a:r>
              <a:rPr lang="ru-RU" sz="1400" dirty="0" err="1"/>
              <a:t>рослин</a:t>
            </a:r>
            <a:r>
              <a:rPr lang="ru-RU" sz="1400" dirty="0"/>
              <a:t>, </a:t>
            </a:r>
            <a:r>
              <a:rPr lang="ru-RU" sz="1400" dirty="0" err="1"/>
              <a:t>мікроскопічні</a:t>
            </a:r>
            <a:r>
              <a:rPr lang="ru-RU" sz="1400" dirty="0"/>
              <a:t> </a:t>
            </a:r>
            <a:r>
              <a:rPr lang="ru-RU" sz="1400" dirty="0" err="1"/>
              <a:t>гриби</a:t>
            </a:r>
            <a:r>
              <a:rPr lang="ru-RU" sz="1400" dirty="0"/>
              <a:t> </a:t>
            </a:r>
            <a:r>
              <a:rPr lang="ru-RU" sz="1400" dirty="0" err="1"/>
              <a:t>відрізняються</a:t>
            </a:r>
            <a:r>
              <a:rPr lang="ru-RU" sz="1400" dirty="0"/>
              <a:t> за </a:t>
            </a:r>
            <a:r>
              <a:rPr lang="ru-RU" sz="1400" dirty="0" err="1"/>
              <a:t>морфологією</a:t>
            </a:r>
            <a:r>
              <a:rPr lang="ru-RU" sz="1400" dirty="0"/>
              <a:t>, способом </a:t>
            </a:r>
            <a:r>
              <a:rPr lang="ru-RU" sz="1400" dirty="0" err="1"/>
              <a:t>життя</a:t>
            </a:r>
            <a:r>
              <a:rPr lang="ru-RU" sz="1400" dirty="0"/>
              <a:t> та </a:t>
            </a:r>
            <a:r>
              <a:rPr lang="ru-RU" sz="1400" dirty="0" err="1"/>
              <a:t>живлення</a:t>
            </a:r>
            <a:r>
              <a:rPr lang="ru-RU" sz="1400" dirty="0"/>
              <a:t>, </a:t>
            </a:r>
            <a:r>
              <a:rPr lang="ru-RU" sz="1400" dirty="0" err="1"/>
              <a:t>механізмами</a:t>
            </a:r>
            <a:r>
              <a:rPr lang="ru-RU" sz="1400" dirty="0"/>
              <a:t> </a:t>
            </a:r>
            <a:r>
              <a:rPr lang="ru-RU" sz="1400" dirty="0" err="1"/>
              <a:t>адаптації</a:t>
            </a:r>
            <a:r>
              <a:rPr lang="ru-RU" sz="1400" dirty="0"/>
              <a:t> </a:t>
            </a:r>
            <a:r>
              <a:rPr lang="ru-RU" sz="1400" dirty="0" err="1"/>
              <a:t>та</a:t>
            </a:r>
            <a:r>
              <a:rPr lang="ru-RU" sz="1400" dirty="0"/>
              <a:t>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ознаками</a:t>
            </a:r>
            <a:r>
              <a:rPr lang="ru-RU" sz="1400" dirty="0"/>
              <a:t>. За </a:t>
            </a:r>
            <a:r>
              <a:rPr lang="ru-RU" sz="1400" dirty="0" err="1"/>
              <a:t>хімічною</a:t>
            </a:r>
            <a:r>
              <a:rPr lang="ru-RU" sz="1400" dirty="0"/>
              <a:t> </a:t>
            </a:r>
            <a:r>
              <a:rPr lang="ru-RU" sz="1400" dirty="0" err="1"/>
              <a:t>будовою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 –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ароматичні</a:t>
            </a:r>
            <a:r>
              <a:rPr lang="ru-RU" sz="1400" dirty="0"/>
              <a:t> </a:t>
            </a:r>
            <a:r>
              <a:rPr lang="ru-RU" sz="1400" dirty="0" err="1"/>
              <a:t>поліциклічні</a:t>
            </a:r>
            <a:r>
              <a:rPr lang="ru-RU" sz="1400" dirty="0"/>
              <a:t> </a:t>
            </a:r>
            <a:r>
              <a:rPr lang="ru-RU" sz="1400" dirty="0" err="1"/>
              <a:t>сполуки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молекулярною </a:t>
            </a:r>
            <a:r>
              <a:rPr lang="ru-RU" sz="1400" dirty="0" err="1"/>
              <a:t>масою</a:t>
            </a:r>
            <a:r>
              <a:rPr lang="ru-RU" sz="1400" dirty="0"/>
              <a:t> в межах 200–400, у </a:t>
            </a:r>
            <a:r>
              <a:rPr lang="ru-RU" sz="1400" dirty="0" err="1"/>
              <a:t>складі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вуглець</a:t>
            </a:r>
            <a:r>
              <a:rPr lang="ru-RU" sz="1400" dirty="0"/>
              <a:t>, </a:t>
            </a:r>
            <a:r>
              <a:rPr lang="ru-RU" sz="1400" dirty="0" err="1"/>
              <a:t>водень</a:t>
            </a:r>
            <a:r>
              <a:rPr lang="ru-RU" sz="1400" dirty="0"/>
              <a:t> та </a:t>
            </a:r>
            <a:r>
              <a:rPr lang="ru-RU" sz="1400" dirty="0" err="1"/>
              <a:t>кисень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не </a:t>
            </a:r>
            <a:r>
              <a:rPr lang="ru-RU" sz="1400" dirty="0" err="1"/>
              <a:t>руйнується</a:t>
            </a:r>
            <a:r>
              <a:rPr lang="ru-RU" sz="1400" dirty="0"/>
              <a:t> при </a:t>
            </a:r>
            <a:r>
              <a:rPr lang="ru-RU" sz="1400" dirty="0" err="1"/>
              <a:t>звичайній</a:t>
            </a:r>
            <a:r>
              <a:rPr lang="ru-RU" sz="1400" dirty="0"/>
              <a:t> </a:t>
            </a:r>
            <a:r>
              <a:rPr lang="ru-RU" sz="1400" dirty="0" err="1"/>
              <a:t>кулінарній</a:t>
            </a:r>
            <a:r>
              <a:rPr lang="ru-RU" sz="1400" dirty="0"/>
              <a:t> та </a:t>
            </a:r>
            <a:r>
              <a:rPr lang="ru-RU" sz="1400" dirty="0" err="1"/>
              <a:t>технологічній</a:t>
            </a:r>
            <a:r>
              <a:rPr lang="ru-RU" sz="1400" dirty="0"/>
              <a:t> </a:t>
            </a:r>
            <a:r>
              <a:rPr lang="ru-RU" sz="1400" dirty="0" err="1"/>
              <a:t>обробці</a:t>
            </a:r>
            <a:r>
              <a:rPr lang="ru-RU" sz="1400" dirty="0"/>
              <a:t> </a:t>
            </a:r>
            <a:r>
              <a:rPr lang="ru-RU" sz="1400" dirty="0" err="1"/>
              <a:t>забруднених</a:t>
            </a:r>
            <a:r>
              <a:rPr lang="ru-RU" sz="1400" dirty="0"/>
              <a:t> ними </a:t>
            </a:r>
            <a:r>
              <a:rPr lang="ru-RU" sz="1400" dirty="0" err="1"/>
              <a:t>харчових</a:t>
            </a:r>
            <a:r>
              <a:rPr lang="ru-RU" sz="1400" dirty="0"/>
              <a:t> </a:t>
            </a:r>
            <a:r>
              <a:rPr lang="ru-RU" sz="1400" dirty="0" err="1"/>
              <a:t>продуктів</a:t>
            </a:r>
            <a:r>
              <a:rPr lang="ru-RU" sz="1400" dirty="0"/>
              <a:t>. Про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та </a:t>
            </a:r>
            <a:r>
              <a:rPr lang="ru-RU" sz="1400" dirty="0" err="1"/>
              <a:t>розповсюдженість</a:t>
            </a:r>
            <a:r>
              <a:rPr lang="ru-RU" sz="1400" dirty="0"/>
              <a:t> </a:t>
            </a:r>
            <a:r>
              <a:rPr lang="ru-RU" sz="1400" dirty="0" err="1"/>
              <a:t>свідчить</a:t>
            </a:r>
            <a:r>
              <a:rPr lang="ru-RU" sz="1400" dirty="0"/>
              <a:t> </a:t>
            </a:r>
            <a:r>
              <a:rPr lang="ru-RU" sz="1400" dirty="0" err="1"/>
              <a:t>перелік</a:t>
            </a:r>
            <a:r>
              <a:rPr lang="ru-RU" sz="1400" dirty="0"/>
              <a:t> </a:t>
            </a:r>
            <a:r>
              <a:rPr lang="ru-RU" sz="1400" dirty="0" err="1"/>
              <a:t>відомих</a:t>
            </a:r>
            <a:r>
              <a:rPr lang="ru-RU" sz="1400" dirty="0"/>
              <a:t> </a:t>
            </a:r>
            <a:r>
              <a:rPr lang="ru-RU" sz="1400" dirty="0" err="1"/>
              <a:t>токсикозів</a:t>
            </a:r>
            <a:r>
              <a:rPr lang="ru-RU" sz="1400" dirty="0"/>
              <a:t>. Так, </a:t>
            </a:r>
            <a:r>
              <a:rPr lang="ru-RU" sz="1400" dirty="0" err="1"/>
              <a:t>гриби</a:t>
            </a:r>
            <a:r>
              <a:rPr lang="ru-RU" sz="1400" dirty="0"/>
              <a:t> роду </a:t>
            </a:r>
            <a:r>
              <a:rPr lang="en-US" sz="1400" dirty="0" err="1"/>
              <a:t>Aspergilus</a:t>
            </a:r>
            <a:r>
              <a:rPr lang="en-US" sz="1400" dirty="0"/>
              <a:t> </a:t>
            </a:r>
            <a:r>
              <a:rPr lang="ru-RU" sz="1400" dirty="0" err="1"/>
              <a:t>продукують</a:t>
            </a:r>
            <a:r>
              <a:rPr lang="ru-RU" sz="1400" dirty="0"/>
              <a:t> </a:t>
            </a:r>
            <a:r>
              <a:rPr lang="ru-RU" sz="1400" dirty="0" err="1"/>
              <a:t>афлатоксини</a:t>
            </a:r>
            <a:r>
              <a:rPr lang="ru-RU" sz="1400" dirty="0"/>
              <a:t> </a:t>
            </a:r>
            <a:r>
              <a:rPr lang="en-US" sz="1400" dirty="0"/>
              <a:t>B1, B2, G1, G2, M1, M2, </a:t>
            </a:r>
            <a:r>
              <a:rPr lang="ru-RU" sz="1400" dirty="0" err="1"/>
              <a:t>стеригматоцистин</a:t>
            </a:r>
            <a:r>
              <a:rPr lang="ru-RU" sz="1400" dirty="0"/>
              <a:t>, </a:t>
            </a:r>
            <a:r>
              <a:rPr lang="ru-RU" sz="1400" dirty="0" err="1"/>
              <a:t>охратоксини</a:t>
            </a:r>
            <a:r>
              <a:rPr lang="ru-RU" sz="1400" dirty="0"/>
              <a:t> А, В, С, </a:t>
            </a:r>
            <a:r>
              <a:rPr lang="ru-RU" sz="1400" dirty="0" err="1"/>
              <a:t>фумітриморгини</a:t>
            </a:r>
            <a:r>
              <a:rPr lang="ru-RU" sz="1400" dirty="0"/>
              <a:t> А та В, </a:t>
            </a:r>
            <a:r>
              <a:rPr lang="ru-RU" sz="1400" dirty="0" err="1"/>
              <a:t>триптоквивалін</a:t>
            </a:r>
            <a:r>
              <a:rPr lang="ru-RU" sz="1400" dirty="0"/>
              <a:t>, </a:t>
            </a:r>
            <a:r>
              <a:rPr lang="ru-RU" sz="1400" dirty="0" err="1"/>
              <a:t>фумітоксини</a:t>
            </a:r>
            <a:r>
              <a:rPr lang="ru-RU" sz="1400" dirty="0"/>
              <a:t> </a:t>
            </a:r>
            <a:r>
              <a:rPr lang="en-US" sz="1400" dirty="0"/>
              <a:t>A, B, C, D, </a:t>
            </a:r>
            <a:r>
              <a:rPr lang="ru-RU" sz="1400" dirty="0" err="1"/>
              <a:t>терротриеми</a:t>
            </a:r>
            <a:r>
              <a:rPr lang="ru-RU" sz="1400" dirty="0"/>
              <a:t> А та В, </a:t>
            </a:r>
            <a:r>
              <a:rPr lang="ru-RU" sz="1400" dirty="0" err="1"/>
              <a:t>цитохалазин</a:t>
            </a:r>
            <a:r>
              <a:rPr lang="ru-RU" sz="1400" dirty="0"/>
              <a:t> Е. </a:t>
            </a:r>
            <a:r>
              <a:rPr lang="ru-RU" sz="1400" dirty="0" err="1"/>
              <a:t>Вказані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 </a:t>
            </a:r>
            <a:r>
              <a:rPr lang="ru-RU" sz="1400" dirty="0" err="1"/>
              <a:t>продукуються</a:t>
            </a:r>
            <a:r>
              <a:rPr lang="ru-RU" sz="1400" dirty="0"/>
              <a:t> при </a:t>
            </a:r>
            <a:r>
              <a:rPr lang="ru-RU" sz="1400" dirty="0" err="1"/>
              <a:t>розмноженні</a:t>
            </a:r>
            <a:r>
              <a:rPr lang="ru-RU" sz="1400" dirty="0"/>
              <a:t> </a:t>
            </a:r>
            <a:r>
              <a:rPr lang="ru-RU" sz="1400" dirty="0" err="1"/>
              <a:t>грибів</a:t>
            </a:r>
            <a:r>
              <a:rPr lang="ru-RU" sz="1400" dirty="0"/>
              <a:t> на таких </a:t>
            </a:r>
            <a:r>
              <a:rPr lang="ru-RU" sz="1400" dirty="0" err="1"/>
              <a:t>природних</a:t>
            </a:r>
            <a:r>
              <a:rPr lang="ru-RU" sz="1400" dirty="0"/>
              <a:t> субстратах, як </a:t>
            </a:r>
            <a:r>
              <a:rPr lang="ru-RU" sz="1400" dirty="0" err="1"/>
              <a:t>арахіс</a:t>
            </a:r>
            <a:r>
              <a:rPr lang="ru-RU" sz="1400" dirty="0"/>
              <a:t>, </a:t>
            </a:r>
            <a:r>
              <a:rPr lang="ru-RU" sz="1400" dirty="0" err="1"/>
              <a:t>кукурудза</a:t>
            </a:r>
            <a:r>
              <a:rPr lang="ru-RU" sz="1400" dirty="0"/>
              <a:t>, </a:t>
            </a:r>
            <a:r>
              <a:rPr lang="ru-RU" sz="1400" dirty="0" err="1"/>
              <a:t>бобові</a:t>
            </a:r>
            <a:r>
              <a:rPr lang="ru-RU" sz="1400" dirty="0"/>
              <a:t>, </a:t>
            </a:r>
            <a:r>
              <a:rPr lang="ru-RU" sz="1400" dirty="0" err="1"/>
              <a:t>насіння</a:t>
            </a:r>
            <a:r>
              <a:rPr lang="ru-RU" sz="1400" dirty="0"/>
              <a:t> </a:t>
            </a:r>
            <a:r>
              <a:rPr lang="ru-RU" sz="1400" dirty="0" err="1"/>
              <a:t>бавовни</a:t>
            </a:r>
            <a:r>
              <a:rPr lang="ru-RU" sz="1400" dirty="0"/>
              <a:t>, </a:t>
            </a:r>
            <a:r>
              <a:rPr lang="ru-RU" sz="1400" dirty="0" err="1"/>
              <a:t>горіхи</a:t>
            </a:r>
            <a:r>
              <a:rPr lang="ru-RU" sz="1400" dirty="0"/>
              <a:t>, </a:t>
            </a:r>
            <a:r>
              <a:rPr lang="ru-RU" sz="1400" dirty="0" err="1"/>
              <a:t>фрукти</a:t>
            </a:r>
            <a:r>
              <a:rPr lang="ru-RU" sz="1400" dirty="0"/>
              <a:t>, </a:t>
            </a:r>
            <a:r>
              <a:rPr lang="ru-RU" sz="1400" dirty="0" err="1"/>
              <a:t>овочі</a:t>
            </a:r>
            <a:r>
              <a:rPr lang="ru-RU" sz="1400" dirty="0"/>
              <a:t>, </a:t>
            </a:r>
            <a:r>
              <a:rPr lang="ru-RU" sz="1400" dirty="0" err="1"/>
              <a:t>спеції</a:t>
            </a:r>
            <a:r>
              <a:rPr lang="ru-RU" sz="1400" dirty="0"/>
              <a:t>, фураж, </a:t>
            </a:r>
            <a:r>
              <a:rPr lang="ru-RU" sz="1400" dirty="0" err="1"/>
              <a:t>сири</a:t>
            </a:r>
            <a:r>
              <a:rPr lang="ru-RU" sz="1400" dirty="0"/>
              <a:t>, </a:t>
            </a:r>
            <a:r>
              <a:rPr lang="ru-RU" sz="1400" dirty="0" err="1"/>
              <a:t>зернові</a:t>
            </a:r>
            <a:r>
              <a:rPr lang="ru-RU" sz="1400" dirty="0"/>
              <a:t>, рис, силос. </a:t>
            </a:r>
            <a:r>
              <a:rPr lang="ru-RU" sz="1400" dirty="0" err="1"/>
              <a:t>Вказаним</a:t>
            </a:r>
            <a:r>
              <a:rPr lang="ru-RU" sz="1400" dirty="0"/>
              <a:t> </a:t>
            </a:r>
            <a:r>
              <a:rPr lang="ru-RU" sz="1400" dirty="0" err="1"/>
              <a:t>мікотоксинам</a:t>
            </a:r>
            <a:r>
              <a:rPr lang="ru-RU" sz="1400" dirty="0"/>
              <a:t> </a:t>
            </a:r>
            <a:r>
              <a:rPr lang="ru-RU" sz="1400" dirty="0" err="1"/>
              <a:t>притаманна</a:t>
            </a:r>
            <a:r>
              <a:rPr lang="ru-RU" sz="1400" dirty="0"/>
              <a:t> </a:t>
            </a:r>
            <a:r>
              <a:rPr lang="ru-RU" sz="1400" dirty="0" err="1"/>
              <a:t>гепатотоксична</a:t>
            </a:r>
            <a:r>
              <a:rPr lang="ru-RU" sz="1400" dirty="0"/>
              <a:t>, канцерогенна, </a:t>
            </a:r>
            <a:r>
              <a:rPr lang="ru-RU" sz="1400" dirty="0" err="1"/>
              <a:t>мутагенна</a:t>
            </a:r>
            <a:r>
              <a:rPr lang="ru-RU" sz="1400" dirty="0"/>
              <a:t>, </a:t>
            </a:r>
            <a:r>
              <a:rPr lang="ru-RU" sz="1400" dirty="0" err="1"/>
              <a:t>тератогенна</a:t>
            </a:r>
            <a:r>
              <a:rPr lang="ru-RU" sz="1400" dirty="0"/>
              <a:t>, </a:t>
            </a:r>
            <a:r>
              <a:rPr lang="ru-RU" sz="1400" dirty="0" err="1"/>
              <a:t>імунодепресивна</a:t>
            </a:r>
            <a:r>
              <a:rPr lang="ru-RU" sz="1400" dirty="0"/>
              <a:t>, </a:t>
            </a:r>
            <a:r>
              <a:rPr lang="ru-RU" sz="1400" dirty="0" err="1"/>
              <a:t>нефротоксична</a:t>
            </a:r>
            <a:r>
              <a:rPr lang="ru-RU" sz="1400" dirty="0"/>
              <a:t> та </a:t>
            </a:r>
            <a:r>
              <a:rPr lang="ru-RU" sz="1400" dirty="0" err="1"/>
              <a:t>капіляротоксична</a:t>
            </a:r>
            <a:r>
              <a:rPr lang="ru-RU" sz="1400" dirty="0"/>
              <a:t> </a:t>
            </a:r>
            <a:r>
              <a:rPr lang="ru-RU" sz="1400" dirty="0" err="1"/>
              <a:t>дія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Частіше</a:t>
            </a:r>
            <a:r>
              <a:rPr lang="ru-RU" sz="1400" dirty="0"/>
              <a:t> за все </a:t>
            </a:r>
            <a:r>
              <a:rPr lang="ru-RU" sz="1400" dirty="0" err="1"/>
              <a:t>афлатоксини</a:t>
            </a:r>
            <a:r>
              <a:rPr lang="ru-RU" sz="1400" dirty="0"/>
              <a:t> </a:t>
            </a:r>
            <a:r>
              <a:rPr lang="ru-RU" sz="1400" dirty="0" err="1"/>
              <a:t>виявляють</a:t>
            </a:r>
            <a:r>
              <a:rPr lang="ru-RU" sz="1400" dirty="0"/>
              <a:t> у </a:t>
            </a:r>
            <a:r>
              <a:rPr lang="ru-RU" sz="1400" dirty="0" err="1"/>
              <a:t>злакових</a:t>
            </a:r>
            <a:r>
              <a:rPr lang="ru-RU" sz="1400" dirty="0"/>
              <a:t> культурах (</a:t>
            </a:r>
            <a:r>
              <a:rPr lang="ru-RU" sz="1400" dirty="0" err="1"/>
              <a:t>кукурудза</a:t>
            </a:r>
            <a:r>
              <a:rPr lang="ru-RU" sz="1400" dirty="0"/>
              <a:t>, </a:t>
            </a:r>
            <a:r>
              <a:rPr lang="ru-RU" sz="1400" dirty="0" err="1"/>
              <a:t>пшениця</a:t>
            </a:r>
            <a:r>
              <a:rPr lang="ru-RU" sz="1400" dirty="0"/>
              <a:t>, </a:t>
            </a:r>
            <a:r>
              <a:rPr lang="ru-RU" sz="1400" dirty="0" err="1"/>
              <a:t>ячмінь</a:t>
            </a:r>
            <a:r>
              <a:rPr lang="ru-RU" sz="1400" dirty="0"/>
              <a:t>, овес, жито, рис) та продуктах на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,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накопичуватися</a:t>
            </a:r>
            <a:r>
              <a:rPr lang="ru-RU" sz="1400" dirty="0"/>
              <a:t> в </a:t>
            </a:r>
            <a:r>
              <a:rPr lang="ru-RU" sz="1400" dirty="0" err="1"/>
              <a:t>олійних</a:t>
            </a:r>
            <a:r>
              <a:rPr lang="ru-RU" sz="1400" dirty="0"/>
              <a:t> культурах (особливо соя), </a:t>
            </a:r>
            <a:r>
              <a:rPr lang="ru-RU" sz="1400" dirty="0" err="1"/>
              <a:t>горіхоплідних</a:t>
            </a:r>
            <a:r>
              <a:rPr lang="ru-RU" sz="1400" dirty="0"/>
              <a:t> та продуктах </a:t>
            </a:r>
            <a:r>
              <a:rPr lang="ru-RU" sz="1400" dirty="0" err="1"/>
              <a:t>з</a:t>
            </a:r>
            <a:r>
              <a:rPr lang="ru-RU" sz="1400" dirty="0"/>
              <a:t> них (</a:t>
            </a:r>
            <a:r>
              <a:rPr lang="ru-RU" sz="1400" dirty="0" err="1"/>
              <a:t>арахіс</a:t>
            </a:r>
            <a:r>
              <a:rPr lang="ru-RU" sz="1400" dirty="0"/>
              <a:t>, </a:t>
            </a:r>
            <a:r>
              <a:rPr lang="ru-RU" sz="1400" dirty="0" err="1"/>
              <a:t>арахісове</a:t>
            </a:r>
            <a:r>
              <a:rPr lang="ru-RU" sz="1400" dirty="0"/>
              <a:t> масло, </a:t>
            </a:r>
            <a:r>
              <a:rPr lang="ru-RU" sz="1400" dirty="0" err="1"/>
              <a:t>фісташки</a:t>
            </a:r>
            <a:r>
              <a:rPr lang="ru-RU" sz="1400" dirty="0"/>
              <a:t>), </a:t>
            </a:r>
            <a:r>
              <a:rPr lang="ru-RU" sz="1400" dirty="0" err="1"/>
              <a:t>овочах</a:t>
            </a:r>
            <a:r>
              <a:rPr lang="ru-RU" sz="1400" dirty="0"/>
              <a:t> (</a:t>
            </a:r>
            <a:r>
              <a:rPr lang="ru-RU" sz="1400" dirty="0" err="1"/>
              <a:t>картопля</a:t>
            </a:r>
            <a:r>
              <a:rPr lang="ru-RU" sz="1400" dirty="0"/>
              <a:t>, </a:t>
            </a:r>
            <a:r>
              <a:rPr lang="ru-RU" sz="1400" dirty="0" err="1"/>
              <a:t>сочевиця</a:t>
            </a:r>
            <a:r>
              <a:rPr lang="ru-RU" sz="1400" dirty="0"/>
              <a:t>, </a:t>
            </a:r>
            <a:r>
              <a:rPr lang="ru-RU" sz="1400" dirty="0" err="1"/>
              <a:t>перець</a:t>
            </a:r>
            <a:r>
              <a:rPr lang="ru-RU" sz="1400" dirty="0"/>
              <a:t>), сухофруктах (</a:t>
            </a:r>
            <a:r>
              <a:rPr lang="ru-RU" sz="1400" dirty="0" err="1"/>
              <a:t>інжир</a:t>
            </a:r>
            <a:r>
              <a:rPr lang="ru-RU" sz="1400" dirty="0"/>
              <a:t>) </a:t>
            </a:r>
            <a:r>
              <a:rPr lang="ru-RU" sz="1400" dirty="0" err="1"/>
              <a:t>і</a:t>
            </a:r>
            <a:r>
              <a:rPr lang="ru-RU" sz="1400" dirty="0"/>
              <a:t> в </a:t>
            </a:r>
            <a:r>
              <a:rPr lang="ru-RU" sz="1400" dirty="0" err="1"/>
              <a:t>пиві</a:t>
            </a:r>
            <a:r>
              <a:rPr lang="ru-RU" sz="1400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3333378" cy="14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379577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Рис. </a:t>
            </a:r>
            <a:r>
              <a:rPr lang="ru-RU" sz="1400" dirty="0" smtClean="0"/>
              <a:t>10. </a:t>
            </a:r>
            <a:r>
              <a:rPr lang="ru-RU" sz="1400" dirty="0" err="1"/>
              <a:t>Мікрофотографії</a:t>
            </a:r>
            <a:r>
              <a:rPr lang="ru-RU" sz="1400" dirty="0"/>
              <a:t> </a:t>
            </a:r>
            <a:r>
              <a:rPr lang="ru-RU" sz="1400" dirty="0" err="1"/>
              <a:t>основних</a:t>
            </a:r>
            <a:r>
              <a:rPr lang="ru-RU" sz="1400" dirty="0"/>
              <a:t> </a:t>
            </a:r>
            <a:r>
              <a:rPr lang="ru-RU" sz="1400" dirty="0" err="1"/>
              <a:t>бактерій-продуцентів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</a:t>
            </a:r>
          </a:p>
          <a:p>
            <a:r>
              <a:rPr lang="ru-RU" sz="1400" dirty="0" err="1"/>
              <a:t>Плісеневі</a:t>
            </a:r>
            <a:r>
              <a:rPr lang="ru-RU" sz="1400" dirty="0"/>
              <a:t> </a:t>
            </a:r>
            <a:r>
              <a:rPr lang="ru-RU" sz="1400" dirty="0" err="1"/>
              <a:t>гриби</a:t>
            </a:r>
            <a:r>
              <a:rPr lang="ru-RU" sz="1400" dirty="0"/>
              <a:t> –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продуценти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– </a:t>
            </a:r>
            <a:r>
              <a:rPr lang="ru-RU" sz="1400" dirty="0" err="1"/>
              <a:t>надзвичайно</a:t>
            </a:r>
            <a:r>
              <a:rPr lang="ru-RU" sz="1400" dirty="0"/>
              <a:t> </a:t>
            </a:r>
            <a:r>
              <a:rPr lang="ru-RU" sz="1400" dirty="0" err="1"/>
              <a:t>поширені</a:t>
            </a:r>
            <a:r>
              <a:rPr lang="ru-RU" sz="1400" dirty="0"/>
              <a:t> в </a:t>
            </a:r>
            <a:r>
              <a:rPr lang="ru-RU" sz="1400" dirty="0" err="1"/>
              <a:t>природі</a:t>
            </a:r>
            <a:r>
              <a:rPr lang="ru-RU" sz="1400" dirty="0"/>
              <a:t>. </a:t>
            </a:r>
            <a:r>
              <a:rPr lang="ru-RU" sz="1400" dirty="0" err="1"/>
              <a:t>Природним</a:t>
            </a:r>
            <a:r>
              <a:rPr lang="ru-RU" sz="1400" dirty="0"/>
              <a:t> резервуаром для них </a:t>
            </a:r>
            <a:r>
              <a:rPr lang="ru-RU" sz="1400" dirty="0" err="1"/>
              <a:t>є</a:t>
            </a:r>
            <a:r>
              <a:rPr lang="ru-RU" sz="1400" dirty="0"/>
              <a:t> грунт,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плісеневі</a:t>
            </a:r>
            <a:r>
              <a:rPr lang="ru-RU" sz="1400" dirty="0"/>
              <a:t> </a:t>
            </a:r>
            <a:r>
              <a:rPr lang="ru-RU" sz="1400" dirty="0" err="1"/>
              <a:t>гриби</a:t>
            </a:r>
            <a:r>
              <a:rPr lang="ru-RU" sz="1400" dirty="0"/>
              <a:t> роду </a:t>
            </a:r>
            <a:r>
              <a:rPr lang="en-US" sz="1400" dirty="0" err="1"/>
              <a:t>Penicillium</a:t>
            </a:r>
            <a:r>
              <a:rPr lang="en-US" sz="1400" dirty="0"/>
              <a:t>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розповсюджені</a:t>
            </a:r>
            <a:r>
              <a:rPr lang="ru-RU" sz="1400" dirty="0"/>
              <a:t> в грунтах </a:t>
            </a:r>
            <a:r>
              <a:rPr lang="ru-RU" sz="1400" dirty="0" err="1"/>
              <a:t>північних</a:t>
            </a:r>
            <a:r>
              <a:rPr lang="ru-RU" sz="1400" dirty="0"/>
              <a:t> широт. </a:t>
            </a:r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плісеневих</a:t>
            </a:r>
            <a:r>
              <a:rPr lang="ru-RU" sz="1400" dirty="0"/>
              <a:t> </a:t>
            </a:r>
            <a:r>
              <a:rPr lang="ru-RU" sz="1400" dirty="0" err="1"/>
              <a:t>грибів</a:t>
            </a:r>
            <a:r>
              <a:rPr lang="ru-RU" sz="1400" dirty="0"/>
              <a:t> росте при </a:t>
            </a:r>
            <a:r>
              <a:rPr lang="ru-RU" sz="1400" dirty="0" err="1"/>
              <a:t>температурі</a:t>
            </a:r>
            <a:r>
              <a:rPr lang="ru-RU" sz="1400" dirty="0"/>
              <a:t> 0-60 0С. Оптимальна температура для росту </a:t>
            </a:r>
            <a:r>
              <a:rPr lang="ru-RU" sz="1400" dirty="0" err="1"/>
              <a:t>грибів</a:t>
            </a:r>
            <a:r>
              <a:rPr lang="ru-RU" sz="1400" dirty="0"/>
              <a:t> роду </a:t>
            </a:r>
            <a:r>
              <a:rPr lang="en-US" sz="1400" dirty="0" err="1"/>
              <a:t>Aspergillus</a:t>
            </a:r>
            <a:r>
              <a:rPr lang="en-US" sz="1400" dirty="0"/>
              <a:t>, </a:t>
            </a:r>
            <a:r>
              <a:rPr lang="en-US" sz="1400" dirty="0" err="1"/>
              <a:t>Penicillium</a:t>
            </a:r>
            <a:r>
              <a:rPr lang="en-US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токсиноутворення</a:t>
            </a:r>
            <a:r>
              <a:rPr lang="ru-RU" sz="1400" dirty="0"/>
              <a:t> 25…28 0С; роду </a:t>
            </a:r>
            <a:r>
              <a:rPr lang="en-US" sz="1400" dirty="0" err="1"/>
              <a:t>Fusarium</a:t>
            </a:r>
            <a:r>
              <a:rPr lang="en-US" sz="1400" dirty="0"/>
              <a:t> – 20…22 0</a:t>
            </a:r>
            <a:r>
              <a:rPr lang="ru-RU" sz="1400" dirty="0"/>
              <a:t>С; </a:t>
            </a:r>
            <a:r>
              <a:rPr lang="ru-RU" sz="1400" dirty="0" err="1"/>
              <a:t>токсиноутворення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при </a:t>
            </a:r>
            <a:r>
              <a:rPr lang="ru-RU" sz="1400" dirty="0" err="1"/>
              <a:t>значних</a:t>
            </a:r>
            <a:r>
              <a:rPr lang="ru-RU" sz="1400" dirty="0"/>
              <a:t> </a:t>
            </a:r>
            <a:r>
              <a:rPr lang="ru-RU" sz="1400" dirty="0" err="1"/>
              <a:t>коливаннях</a:t>
            </a:r>
            <a:r>
              <a:rPr lang="ru-RU" sz="1400" dirty="0"/>
              <a:t> </a:t>
            </a:r>
            <a:r>
              <a:rPr lang="ru-RU" sz="1400" dirty="0" err="1"/>
              <a:t>температури</a:t>
            </a:r>
            <a:r>
              <a:rPr lang="ru-RU" sz="1400" dirty="0"/>
              <a:t> (</a:t>
            </a:r>
            <a:r>
              <a:rPr lang="ru-RU" sz="1400" dirty="0" err="1"/>
              <a:t>від</a:t>
            </a:r>
            <a:r>
              <a:rPr lang="ru-RU" sz="1400" dirty="0"/>
              <a:t> –4 до +18 0С). Спори </a:t>
            </a:r>
            <a:r>
              <a:rPr lang="ru-RU" sz="1400" dirty="0" err="1"/>
              <a:t>грибів</a:t>
            </a:r>
            <a:r>
              <a:rPr lang="ru-RU" sz="1400" dirty="0"/>
              <a:t> </a:t>
            </a:r>
            <a:r>
              <a:rPr lang="ru-RU" sz="1400" dirty="0" err="1"/>
              <a:t>життєздатні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декількох</a:t>
            </a:r>
            <a:r>
              <a:rPr lang="ru-RU" sz="1400" dirty="0"/>
              <a:t> </a:t>
            </a:r>
            <a:r>
              <a:rPr lang="ru-RU" sz="1400" dirty="0" err="1"/>
              <a:t>місяців</a:t>
            </a:r>
            <a:r>
              <a:rPr lang="ru-RU" sz="1400" dirty="0"/>
              <a:t> при </a:t>
            </a:r>
            <a:r>
              <a:rPr lang="ru-RU" sz="1400" dirty="0" err="1"/>
              <a:t>температурі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–20 до 20 0С. Оптимальна </a:t>
            </a:r>
            <a:r>
              <a:rPr lang="ru-RU" sz="1400" dirty="0" err="1"/>
              <a:t>вологість</a:t>
            </a:r>
            <a:r>
              <a:rPr lang="ru-RU" sz="1400" dirty="0"/>
              <a:t> </a:t>
            </a:r>
            <a:r>
              <a:rPr lang="ru-RU" sz="1400" dirty="0" err="1"/>
              <a:t>повітря</a:t>
            </a:r>
            <a:r>
              <a:rPr lang="ru-RU" sz="1400" dirty="0"/>
              <a:t> для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85–90%. </a:t>
            </a:r>
          </a:p>
          <a:p>
            <a:r>
              <a:rPr lang="ru-RU" sz="1400" dirty="0"/>
              <a:t>На </a:t>
            </a:r>
            <a:r>
              <a:rPr lang="ru-RU" sz="1400" dirty="0" err="1"/>
              <a:t>теперішній</a:t>
            </a:r>
            <a:r>
              <a:rPr lang="ru-RU" sz="1400" dirty="0"/>
              <a:t> час </a:t>
            </a:r>
            <a:r>
              <a:rPr lang="ru-RU" sz="1400" dirty="0" err="1"/>
              <a:t>виділено</a:t>
            </a:r>
            <a:r>
              <a:rPr lang="ru-RU" sz="1400" dirty="0"/>
              <a:t> </a:t>
            </a:r>
            <a:r>
              <a:rPr lang="ru-RU" sz="1400" dirty="0" err="1"/>
              <a:t>й</a:t>
            </a:r>
            <a:r>
              <a:rPr lang="ru-RU" sz="1400" dirty="0"/>
              <a:t> описано </a:t>
            </a:r>
            <a:r>
              <a:rPr lang="ru-RU" sz="1400" dirty="0" err="1"/>
              <a:t>майже</a:t>
            </a:r>
            <a:r>
              <a:rPr lang="ru-RU" sz="1400" dirty="0"/>
              <a:t> 30 000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плісеневих</a:t>
            </a:r>
            <a:r>
              <a:rPr lang="ru-RU" sz="1400" dirty="0"/>
              <a:t> </a:t>
            </a:r>
            <a:r>
              <a:rPr lang="ru-RU" sz="1400" dirty="0" err="1"/>
              <a:t>грибів</a:t>
            </a:r>
            <a:r>
              <a:rPr lang="ru-RU" sz="1400" dirty="0"/>
              <a:t>, </a:t>
            </a:r>
            <a:r>
              <a:rPr lang="ru-RU" sz="1400" dirty="0" err="1"/>
              <a:t>понад</a:t>
            </a:r>
            <a:r>
              <a:rPr lang="ru-RU" sz="1400" dirty="0"/>
              <a:t> 200 </a:t>
            </a:r>
            <a:r>
              <a:rPr lang="ru-RU" sz="1400" dirty="0" err="1"/>
              <a:t>з</a:t>
            </a:r>
            <a:r>
              <a:rPr lang="ru-RU" sz="1400" dirty="0"/>
              <a:t> них </a:t>
            </a:r>
            <a:r>
              <a:rPr lang="ru-RU" sz="1400" dirty="0" err="1"/>
              <a:t>здатні</a:t>
            </a:r>
            <a:r>
              <a:rPr lang="ru-RU" sz="1400" dirty="0"/>
              <a:t> до </a:t>
            </a:r>
            <a:r>
              <a:rPr lang="ru-RU" sz="1400" dirty="0" err="1"/>
              <a:t>токсиноутворення</a:t>
            </a:r>
            <a:r>
              <a:rPr lang="ru-RU" sz="1400" dirty="0"/>
              <a:t>, </a:t>
            </a:r>
            <a:r>
              <a:rPr lang="ru-RU" sz="1400" dirty="0" err="1"/>
              <a:t>ідентифікованих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на </a:t>
            </a:r>
            <a:r>
              <a:rPr lang="ru-RU" sz="1400" dirty="0" err="1"/>
              <a:t>сьогодні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100. </a:t>
            </a:r>
          </a:p>
          <a:p>
            <a:r>
              <a:rPr lang="ru-RU" sz="1400" dirty="0" err="1"/>
              <a:t>Плісеневі</a:t>
            </a:r>
            <a:r>
              <a:rPr lang="ru-RU" sz="1400" dirty="0"/>
              <a:t> </a:t>
            </a:r>
            <a:r>
              <a:rPr lang="ru-RU" sz="1400" dirty="0" err="1"/>
              <a:t>гриби</a:t>
            </a:r>
            <a:r>
              <a:rPr lang="ru-RU" sz="1400" dirty="0"/>
              <a:t> – </a:t>
            </a:r>
            <a:r>
              <a:rPr lang="ru-RU" sz="1400" dirty="0" err="1"/>
              <a:t>продуценти</a:t>
            </a:r>
            <a:r>
              <a:rPr lang="ru-RU" sz="1400" dirty="0"/>
              <a:t> </a:t>
            </a:r>
            <a:r>
              <a:rPr lang="ru-RU" sz="1400" dirty="0" err="1"/>
              <a:t>токсичних</a:t>
            </a:r>
            <a:r>
              <a:rPr lang="ru-RU" sz="1400" dirty="0"/>
              <a:t> </a:t>
            </a:r>
            <a:r>
              <a:rPr lang="ru-RU" sz="1400" dirty="0" err="1"/>
              <a:t>метаболітів</a:t>
            </a:r>
            <a:r>
              <a:rPr lang="ru-RU" sz="1400" dirty="0"/>
              <a:t> </a:t>
            </a:r>
            <a:r>
              <a:rPr lang="ru-RU" sz="1400" dirty="0" err="1"/>
              <a:t>вегетують</a:t>
            </a:r>
            <a:r>
              <a:rPr lang="ru-RU" sz="1400" dirty="0"/>
              <a:t> на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рослин</a:t>
            </a:r>
            <a:r>
              <a:rPr lang="ru-RU" sz="1400" dirty="0"/>
              <a:t> них продуктах. </a:t>
            </a:r>
            <a:r>
              <a:rPr lang="ru-RU" sz="1400" dirty="0" err="1"/>
              <a:t>Харчові</a:t>
            </a:r>
            <a:r>
              <a:rPr lang="ru-RU" sz="1400" dirty="0"/>
              <a:t> </a:t>
            </a:r>
            <a:r>
              <a:rPr lang="ru-RU" sz="1400" dirty="0" err="1"/>
              <a:t>продукти</a:t>
            </a:r>
            <a:r>
              <a:rPr lang="ru-RU" sz="1400" dirty="0"/>
              <a:t>, в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містяться</a:t>
            </a:r>
            <a:r>
              <a:rPr lang="ru-RU" sz="1400" dirty="0"/>
              <a:t> </a:t>
            </a:r>
            <a:r>
              <a:rPr lang="ru-RU" sz="1400" dirty="0" err="1"/>
              <a:t>біологічно</a:t>
            </a:r>
            <a:r>
              <a:rPr lang="ru-RU" sz="1400" dirty="0"/>
              <a:t> </a:t>
            </a:r>
            <a:r>
              <a:rPr lang="ru-RU" sz="1400" dirty="0" err="1"/>
              <a:t>активні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,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спричиняти</a:t>
            </a:r>
            <a:r>
              <a:rPr lang="ru-RU" sz="1400" dirty="0"/>
              <a:t> </a:t>
            </a:r>
            <a:r>
              <a:rPr lang="ru-RU" sz="1400" dirty="0" err="1"/>
              <a:t>гострі</a:t>
            </a:r>
            <a:r>
              <a:rPr lang="ru-RU" sz="1400" dirty="0"/>
              <a:t> </a:t>
            </a:r>
            <a:r>
              <a:rPr lang="ru-RU" sz="1400" dirty="0" err="1"/>
              <a:t>й</a:t>
            </a:r>
            <a:r>
              <a:rPr lang="ru-RU" sz="1400" dirty="0"/>
              <a:t> </a:t>
            </a:r>
            <a:r>
              <a:rPr lang="ru-RU" sz="1400" dirty="0" err="1"/>
              <a:t>хронічні</a:t>
            </a:r>
            <a:r>
              <a:rPr lang="ru-RU" sz="1400" dirty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 у людей та </a:t>
            </a:r>
            <a:r>
              <a:rPr lang="ru-RU" sz="1400" dirty="0" err="1"/>
              <a:t>тварин</a:t>
            </a:r>
            <a:r>
              <a:rPr lang="ru-RU" sz="1400" dirty="0"/>
              <a:t> – </a:t>
            </a:r>
            <a:r>
              <a:rPr lang="ru-RU" sz="1400" dirty="0" err="1"/>
              <a:t>мікотоксикози</a:t>
            </a:r>
            <a:r>
              <a:rPr lang="ru-RU" sz="1400" dirty="0"/>
              <a:t>, </a:t>
            </a:r>
            <a:r>
              <a:rPr lang="ru-RU" sz="1400" dirty="0" err="1"/>
              <a:t>частіше</a:t>
            </a:r>
            <a:r>
              <a:rPr lang="ru-RU" sz="1400" dirty="0"/>
              <a:t> </a:t>
            </a:r>
            <a:r>
              <a:rPr lang="ru-RU" sz="1400" dirty="0" err="1"/>
              <a:t>аліментарні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Найнебезпечніші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: </a:t>
            </a:r>
            <a:r>
              <a:rPr lang="ru-RU" sz="1400" dirty="0" err="1"/>
              <a:t>Афлатоксин</a:t>
            </a:r>
            <a:r>
              <a:rPr lang="ru-RU" sz="1400" dirty="0"/>
              <a:t> (</a:t>
            </a:r>
            <a:r>
              <a:rPr lang="ru-RU" sz="1400" dirty="0" err="1"/>
              <a:t>вироблений</a:t>
            </a:r>
            <a:r>
              <a:rPr lang="ru-RU" sz="1400" dirty="0"/>
              <a:t> </a:t>
            </a:r>
            <a:r>
              <a:rPr lang="ru-RU" sz="1400" dirty="0" err="1"/>
              <a:t>цвіллю</a:t>
            </a:r>
            <a:r>
              <a:rPr lang="ru-RU" sz="1400" dirty="0"/>
              <a:t> </a:t>
            </a:r>
            <a:r>
              <a:rPr lang="en-US" sz="1400" dirty="0" err="1"/>
              <a:t>Aspergillus</a:t>
            </a:r>
            <a:r>
              <a:rPr lang="en-US" sz="1400" dirty="0"/>
              <a:t>); </a:t>
            </a:r>
            <a:r>
              <a:rPr lang="ru-RU" sz="1400" dirty="0" err="1"/>
              <a:t>Деоксиниваленол</a:t>
            </a:r>
            <a:r>
              <a:rPr lang="ru-RU" sz="1400" dirty="0"/>
              <a:t> (ДОН), </a:t>
            </a:r>
            <a:r>
              <a:rPr lang="ru-RU" sz="1400" dirty="0" err="1"/>
              <a:t>Зеараленон</a:t>
            </a:r>
            <a:r>
              <a:rPr lang="ru-RU" sz="1400" dirty="0"/>
              <a:t>, токсин Т2, </a:t>
            </a:r>
            <a:r>
              <a:rPr lang="ru-RU" sz="1400" dirty="0" err="1"/>
              <a:t>Фумонізин</a:t>
            </a:r>
            <a:r>
              <a:rPr lang="ru-RU" sz="1400" dirty="0"/>
              <a:t> (</a:t>
            </a:r>
            <a:r>
              <a:rPr lang="ru-RU" sz="1400" dirty="0" err="1"/>
              <a:t>продуються</a:t>
            </a:r>
            <a:r>
              <a:rPr lang="ru-RU" sz="1400" dirty="0"/>
              <a:t> </a:t>
            </a:r>
            <a:r>
              <a:rPr lang="ru-RU" sz="1400" dirty="0" err="1"/>
              <a:t>цвіллю</a:t>
            </a:r>
            <a:r>
              <a:rPr lang="ru-RU" sz="1400" dirty="0"/>
              <a:t> </a:t>
            </a:r>
            <a:r>
              <a:rPr lang="en-US" sz="1400" dirty="0" err="1"/>
              <a:t>Fusarium</a:t>
            </a:r>
            <a:r>
              <a:rPr lang="en-US" sz="1400" dirty="0"/>
              <a:t>); </a:t>
            </a:r>
            <a:r>
              <a:rPr lang="ru-RU" sz="1400" dirty="0" err="1"/>
              <a:t>Охратоксин</a:t>
            </a:r>
            <a:r>
              <a:rPr lang="ru-RU" sz="1400" dirty="0"/>
              <a:t>, токсин </a:t>
            </a:r>
            <a:r>
              <a:rPr lang="en-US" sz="1400" dirty="0"/>
              <a:t>PR (</a:t>
            </a:r>
            <a:r>
              <a:rPr lang="ru-RU" sz="1400" dirty="0" err="1"/>
              <a:t>вироблені</a:t>
            </a:r>
            <a:r>
              <a:rPr lang="ru-RU" sz="1400" dirty="0"/>
              <a:t> </a:t>
            </a:r>
            <a:r>
              <a:rPr lang="ru-RU" sz="1400" dirty="0" err="1"/>
              <a:t>цвіллю</a:t>
            </a:r>
            <a:r>
              <a:rPr lang="ru-RU" sz="1400" dirty="0"/>
              <a:t> </a:t>
            </a:r>
            <a:r>
              <a:rPr lang="en-US" sz="1400" dirty="0" err="1"/>
              <a:t>Penicillium</a:t>
            </a:r>
            <a:r>
              <a:rPr lang="en-US" sz="1400" dirty="0"/>
              <a:t>). </a:t>
            </a:r>
          </a:p>
          <a:p>
            <a:r>
              <a:rPr lang="ru-RU" sz="1400" dirty="0"/>
              <a:t>З </a:t>
            </a:r>
            <a:r>
              <a:rPr lang="ru-RU" sz="1400" dirty="0" err="1"/>
              <a:t>усіх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</a:t>
            </a: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небезпечними</a:t>
            </a:r>
            <a:r>
              <a:rPr lang="ru-RU" sz="1400" dirty="0"/>
              <a:t> для </a:t>
            </a:r>
            <a:r>
              <a:rPr lang="ru-RU" sz="1400" dirty="0" err="1"/>
              <a:t>здоров'я</a:t>
            </a:r>
            <a:r>
              <a:rPr lang="ru-RU" sz="1400" dirty="0"/>
              <a:t> людей, </a:t>
            </a:r>
            <a:r>
              <a:rPr lang="ru-RU" sz="1400" dirty="0" err="1"/>
              <a:t>сільськогосподарських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птахів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афлатоксини</a:t>
            </a:r>
            <a:r>
              <a:rPr lang="ru-RU" sz="1400" dirty="0"/>
              <a:t> В1, В2, </a:t>
            </a:r>
            <a:r>
              <a:rPr lang="en-US" sz="1400" dirty="0"/>
              <a:t>G1, G2, M1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en-US" sz="1400" dirty="0"/>
              <a:t>M2 (</a:t>
            </a:r>
            <a:r>
              <a:rPr lang="ru-RU" sz="1400" dirty="0"/>
              <a:t>Рис. 27) – </a:t>
            </a:r>
            <a:r>
              <a:rPr lang="ru-RU" sz="1400" dirty="0" err="1"/>
              <a:t>полікетидні</a:t>
            </a:r>
            <a:r>
              <a:rPr lang="ru-RU" sz="1400" dirty="0"/>
              <a:t> </a:t>
            </a:r>
            <a:r>
              <a:rPr lang="ru-RU" sz="1400" dirty="0" err="1"/>
              <a:t>метаболіти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продукуються</a:t>
            </a:r>
            <a:r>
              <a:rPr lang="ru-RU" sz="1400" dirty="0"/>
              <a:t> </a:t>
            </a:r>
            <a:r>
              <a:rPr lang="ru-RU" sz="1400" dirty="0" err="1"/>
              <a:t>деякими</a:t>
            </a:r>
            <a:r>
              <a:rPr lang="ru-RU" sz="1400" dirty="0"/>
              <a:t> видами </a:t>
            </a:r>
            <a:r>
              <a:rPr lang="ru-RU" sz="1400" dirty="0" err="1"/>
              <a:t>аспергіллів</a:t>
            </a:r>
            <a:r>
              <a:rPr lang="ru-RU" sz="1400" dirty="0"/>
              <a:t>, </a:t>
            </a:r>
            <a:r>
              <a:rPr lang="ru-RU" sz="1400" dirty="0" err="1"/>
              <a:t>головним</a:t>
            </a:r>
            <a:r>
              <a:rPr lang="ru-RU" sz="1400" dirty="0"/>
              <a:t> чином </a:t>
            </a:r>
            <a:r>
              <a:rPr lang="en-US" sz="1400" dirty="0" err="1"/>
              <a:t>Aspergillus</a:t>
            </a:r>
            <a:r>
              <a:rPr lang="en-US" sz="1400" dirty="0"/>
              <a:t> </a:t>
            </a:r>
            <a:r>
              <a:rPr lang="en-US" sz="1400" dirty="0" err="1"/>
              <a:t>flavus</a:t>
            </a:r>
            <a:r>
              <a:rPr lang="en-US" sz="1400" dirty="0"/>
              <a:t> (</a:t>
            </a:r>
            <a:r>
              <a:rPr lang="ru-RU" sz="1400" dirty="0"/>
              <a:t>В1 </a:t>
            </a:r>
            <a:r>
              <a:rPr lang="ru-RU" sz="1400" dirty="0" err="1"/>
              <a:t>і</a:t>
            </a:r>
            <a:r>
              <a:rPr lang="ru-RU" sz="1400" dirty="0"/>
              <a:t> В2)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en-US" sz="1400" dirty="0"/>
              <a:t>A. </a:t>
            </a:r>
            <a:r>
              <a:rPr lang="en-US" sz="1400" dirty="0" err="1"/>
              <a:t>parasiticus</a:t>
            </a:r>
            <a:r>
              <a:rPr lang="en-US" sz="1400" dirty="0"/>
              <a:t> (</a:t>
            </a:r>
            <a:r>
              <a:rPr lang="ru-RU" sz="1400" dirty="0"/>
              <a:t>В1, В2, </a:t>
            </a:r>
            <a:r>
              <a:rPr lang="en-US" sz="1400" dirty="0"/>
              <a:t>G1, G2). </a:t>
            </a:r>
          </a:p>
          <a:p>
            <a:r>
              <a:rPr lang="ru-RU" sz="1400" dirty="0"/>
              <a:t>Для </a:t>
            </a:r>
            <a:r>
              <a:rPr lang="ru-RU" sz="1400" dirty="0" err="1"/>
              <a:t>практичної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прийнятними</a:t>
            </a:r>
            <a:r>
              <a:rPr lang="ru-RU" sz="1400" dirty="0"/>
              <a:t> </a:t>
            </a:r>
            <a:r>
              <a:rPr lang="ru-RU" sz="1400" dirty="0" err="1"/>
              <a:t>вважаються</a:t>
            </a:r>
            <a:r>
              <a:rPr lang="ru-RU" sz="1400" dirty="0"/>
              <a:t> </a:t>
            </a:r>
            <a:r>
              <a:rPr lang="ru-RU" sz="1400" dirty="0" err="1"/>
              <a:t>європейські</a:t>
            </a:r>
            <a:r>
              <a:rPr lang="ru-RU" sz="1400" dirty="0"/>
              <a:t> </a:t>
            </a:r>
            <a:r>
              <a:rPr lang="ru-RU" sz="1400" dirty="0" err="1"/>
              <a:t>допустимі</a:t>
            </a:r>
            <a:r>
              <a:rPr lang="ru-RU" sz="1400" dirty="0"/>
              <a:t> </a:t>
            </a:r>
            <a:r>
              <a:rPr lang="ru-RU" sz="1400" dirty="0" err="1"/>
              <a:t>норми</a:t>
            </a:r>
            <a:r>
              <a:rPr lang="ru-RU" sz="1400" dirty="0"/>
              <a:t> </a:t>
            </a:r>
            <a:r>
              <a:rPr lang="ru-RU" sz="1400" dirty="0" err="1"/>
              <a:t>вмісту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, мг/кг (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ррм</a:t>
            </a:r>
            <a:r>
              <a:rPr lang="ru-RU" sz="1400" dirty="0"/>
              <a:t>): </a:t>
            </a:r>
            <a:r>
              <a:rPr lang="ru-RU" sz="1400" dirty="0" err="1"/>
              <a:t>афлатоксин</a:t>
            </a:r>
            <a:r>
              <a:rPr lang="ru-RU" sz="1400" dirty="0"/>
              <a:t> (В1, </a:t>
            </a:r>
            <a:r>
              <a:rPr lang="en-US" sz="1400" dirty="0"/>
              <a:t>G1) – 0,01-0,0025, </a:t>
            </a:r>
            <a:r>
              <a:rPr lang="ru-RU" sz="1400" dirty="0" err="1"/>
              <a:t>вомитоксин</a:t>
            </a:r>
            <a:r>
              <a:rPr lang="ru-RU" sz="1400" dirty="0"/>
              <a:t> – 0,5-1, Т-2-токсин – 0,05-0,1, </a:t>
            </a:r>
            <a:r>
              <a:rPr lang="ru-RU" sz="1400" dirty="0" err="1"/>
              <a:t>охратоксин</a:t>
            </a:r>
            <a:r>
              <a:rPr lang="ru-RU" sz="1400" dirty="0"/>
              <a:t> – 0,01-0,05, </a:t>
            </a:r>
            <a:r>
              <a:rPr lang="ru-RU" sz="1400" dirty="0" err="1"/>
              <a:t>зеараленон</a:t>
            </a:r>
            <a:r>
              <a:rPr lang="ru-RU" sz="1400" dirty="0"/>
              <a:t> – 1-2. </a:t>
            </a:r>
          </a:p>
          <a:p>
            <a:r>
              <a:rPr lang="ru-RU" sz="1400" dirty="0" err="1"/>
              <a:t>Найбільш</a:t>
            </a:r>
            <a:r>
              <a:rPr lang="ru-RU" sz="1400" dirty="0"/>
              <a:t> часто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</a:t>
            </a:r>
            <a:r>
              <a:rPr lang="ru-RU" sz="1400" dirty="0" err="1"/>
              <a:t>класифікація</a:t>
            </a:r>
            <a:r>
              <a:rPr lang="ru-RU" sz="1400" dirty="0"/>
              <a:t> </a:t>
            </a:r>
            <a:r>
              <a:rPr lang="ru-RU" sz="1400" dirty="0" err="1"/>
              <a:t>мікотоксинів</a:t>
            </a:r>
            <a:r>
              <a:rPr lang="ru-RU" sz="1400" dirty="0"/>
              <a:t> за молекулярною </a:t>
            </a:r>
            <a:r>
              <a:rPr lang="ru-RU" sz="1400" dirty="0" err="1"/>
              <a:t>будовою</a:t>
            </a:r>
            <a:r>
              <a:rPr lang="ru-RU" sz="1400" dirty="0"/>
              <a:t>, </a:t>
            </a:r>
            <a:r>
              <a:rPr lang="ru-RU" sz="1400" dirty="0" err="1"/>
              <a:t>згідно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якою</a:t>
            </a:r>
            <a:r>
              <a:rPr lang="ru-RU" sz="1400" dirty="0"/>
              <a:t> </a:t>
            </a:r>
            <a:r>
              <a:rPr lang="ru-RU" sz="1400" dirty="0" err="1"/>
              <a:t>розрізняють</a:t>
            </a:r>
            <a:r>
              <a:rPr lang="ru-RU" sz="1400" dirty="0"/>
              <a:t> </a:t>
            </a:r>
            <a:r>
              <a:rPr lang="ru-RU" sz="1400" dirty="0" err="1"/>
              <a:t>афлатоксини</a:t>
            </a:r>
            <a:r>
              <a:rPr lang="ru-RU" sz="1400" dirty="0"/>
              <a:t>, </a:t>
            </a:r>
            <a:r>
              <a:rPr lang="ru-RU" sz="1400" dirty="0" err="1"/>
              <a:t>трихотеценові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, </a:t>
            </a:r>
            <a:r>
              <a:rPr lang="ru-RU" sz="1400" dirty="0" err="1"/>
              <a:t>охратоксини</a:t>
            </a:r>
            <a:r>
              <a:rPr lang="ru-RU" sz="1400" dirty="0"/>
              <a:t>, </a:t>
            </a:r>
            <a:r>
              <a:rPr lang="ru-RU" sz="1400" dirty="0" err="1"/>
              <a:t>фумонізин</a:t>
            </a:r>
            <a:r>
              <a:rPr lang="ru-RU" sz="1400" dirty="0"/>
              <a:t>, </a:t>
            </a:r>
            <a:r>
              <a:rPr lang="ru-RU" sz="1400" dirty="0" err="1"/>
              <a:t>зеараленон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похідні</a:t>
            </a:r>
            <a:r>
              <a:rPr lang="ru-RU" sz="1400" dirty="0"/>
              <a:t>, </a:t>
            </a:r>
            <a:r>
              <a:rPr lang="ru-RU" sz="1400" dirty="0" err="1"/>
              <a:t>моніліформін</a:t>
            </a:r>
            <a:r>
              <a:rPr lang="ru-RU" sz="1400" dirty="0"/>
              <a:t>, </a:t>
            </a:r>
            <a:r>
              <a:rPr lang="ru-RU" sz="1400" dirty="0" err="1"/>
              <a:t>фузарохроманон</a:t>
            </a:r>
            <a:r>
              <a:rPr lang="ru-RU" sz="1400" dirty="0"/>
              <a:t>, </a:t>
            </a:r>
            <a:r>
              <a:rPr lang="ru-RU" sz="1400" dirty="0" err="1"/>
              <a:t>алкалоїди</a:t>
            </a:r>
            <a:r>
              <a:rPr lang="ru-RU" sz="1400" dirty="0"/>
              <a:t> </a:t>
            </a:r>
            <a:r>
              <a:rPr lang="ru-RU" sz="1400" dirty="0" err="1"/>
              <a:t>ріжків</a:t>
            </a:r>
            <a:r>
              <a:rPr lang="ru-RU" sz="1400" dirty="0"/>
              <a:t>, </a:t>
            </a:r>
            <a:r>
              <a:rPr lang="ru-RU" sz="1400" dirty="0" err="1"/>
              <a:t>циклопіазонову</a:t>
            </a:r>
            <a:r>
              <a:rPr lang="ru-RU" sz="1400" dirty="0"/>
              <a:t> кислоту, </a:t>
            </a:r>
            <a:r>
              <a:rPr lang="ru-RU" sz="1400" dirty="0" err="1"/>
              <a:t>патулін</a:t>
            </a:r>
            <a:r>
              <a:rPr lang="ru-RU" sz="1400" dirty="0"/>
              <a:t>, </a:t>
            </a:r>
            <a:r>
              <a:rPr lang="ru-RU" sz="1400" dirty="0" err="1"/>
              <a:t>цитринін</a:t>
            </a:r>
            <a:r>
              <a:rPr lang="ru-RU" sz="1400" dirty="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268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11.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ru-RU" dirty="0" err="1"/>
              <a:t>афлотоксину</a:t>
            </a:r>
            <a:r>
              <a:rPr lang="ru-RU" dirty="0"/>
              <a:t> та </a:t>
            </a:r>
            <a:r>
              <a:rPr lang="ru-RU" dirty="0" err="1"/>
              <a:t>стеригматоцистину</a:t>
            </a:r>
            <a:r>
              <a:rPr lang="ru-RU" dirty="0"/>
              <a:t> </a:t>
            </a:r>
          </a:p>
          <a:p>
            <a:r>
              <a:rPr lang="ru-RU" b="1" dirty="0" smtClean="0"/>
              <a:t>3.1</a:t>
            </a:r>
            <a:r>
              <a:rPr lang="ru-RU" b="1" dirty="0"/>
              <a:t>. </a:t>
            </a:r>
            <a:r>
              <a:rPr lang="ru-RU" b="1" dirty="0" err="1"/>
              <a:t>Афлатоксини</a:t>
            </a:r>
            <a:r>
              <a:rPr lang="ru-RU" b="1" dirty="0"/>
              <a:t>. За </a:t>
            </a:r>
            <a:r>
              <a:rPr lang="ru-RU" b="1" dirty="0" err="1"/>
              <a:t>хімічною</a:t>
            </a:r>
            <a:r>
              <a:rPr lang="ru-RU" b="1" dirty="0"/>
              <a:t> </a:t>
            </a:r>
            <a:r>
              <a:rPr lang="ru-RU" b="1" dirty="0" err="1"/>
              <a:t>будовою</a:t>
            </a:r>
            <a:r>
              <a:rPr lang="ru-RU" b="1" dirty="0"/>
              <a:t> </a:t>
            </a:r>
            <a:r>
              <a:rPr lang="ru-RU" b="1" dirty="0" err="1"/>
              <a:t>афлатоксини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заміщені</a:t>
            </a:r>
            <a:r>
              <a:rPr lang="ru-RU" b="1" dirty="0"/>
              <a:t> </a:t>
            </a:r>
            <a:r>
              <a:rPr lang="ru-RU" b="1" dirty="0" err="1"/>
              <a:t>кумарини</a:t>
            </a:r>
            <a:r>
              <a:rPr lang="ru-RU" b="1" dirty="0"/>
              <a:t>. </a:t>
            </a:r>
            <a:r>
              <a:rPr lang="ru-RU" b="1" dirty="0" err="1"/>
              <a:t>Являє</a:t>
            </a:r>
            <a:r>
              <a:rPr lang="ru-RU" b="1" dirty="0"/>
              <a:t> собою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безбарвного</a:t>
            </a:r>
            <a:r>
              <a:rPr lang="ru-RU" b="1" dirty="0"/>
              <a:t> до </a:t>
            </a:r>
            <a:r>
              <a:rPr lang="ru-RU" b="1" dirty="0" err="1"/>
              <a:t>блідо-жовтого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</a:t>
            </a:r>
            <a:r>
              <a:rPr lang="ru-RU" b="1" dirty="0" err="1"/>
              <a:t>кристалічна</a:t>
            </a:r>
            <a:r>
              <a:rPr lang="ru-RU" b="1" dirty="0"/>
              <a:t> </a:t>
            </a:r>
            <a:r>
              <a:rPr lang="ru-RU" b="1" dirty="0" err="1"/>
              <a:t>речовина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білий</a:t>
            </a:r>
            <a:r>
              <a:rPr lang="ru-RU" b="1" dirty="0"/>
              <a:t> порошок, погано </a:t>
            </a:r>
            <a:r>
              <a:rPr lang="ru-RU" b="1" dirty="0" err="1"/>
              <a:t>розчинний</a:t>
            </a:r>
            <a:r>
              <a:rPr lang="ru-RU" b="1" dirty="0"/>
              <a:t> у </a:t>
            </a:r>
            <a:r>
              <a:rPr lang="ru-RU" b="1" dirty="0" err="1"/>
              <a:t>воді</a:t>
            </a:r>
            <a:r>
              <a:rPr lang="ru-RU" b="1" dirty="0"/>
              <a:t>, добре в </a:t>
            </a:r>
            <a:r>
              <a:rPr lang="ru-RU" b="1" dirty="0" err="1"/>
              <a:t>метанолі</a:t>
            </a:r>
            <a:r>
              <a:rPr lang="ru-RU" b="1" dirty="0"/>
              <a:t>, </a:t>
            </a:r>
            <a:r>
              <a:rPr lang="ru-RU" b="1" dirty="0" err="1"/>
              <a:t>хлороформі</a:t>
            </a:r>
            <a:r>
              <a:rPr lang="ru-RU" b="1" dirty="0"/>
              <a:t>.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сполуки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стабільні</a:t>
            </a:r>
            <a:r>
              <a:rPr lang="ru-RU" b="1" dirty="0"/>
              <a:t> (у </a:t>
            </a:r>
            <a:r>
              <a:rPr lang="ru-RU" b="1" dirty="0" err="1"/>
              <a:t>розчині</a:t>
            </a:r>
            <a:r>
              <a:rPr lang="ru-RU" b="1" dirty="0"/>
              <a:t>),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високі</a:t>
            </a:r>
            <a:r>
              <a:rPr lang="ru-RU" b="1" dirty="0"/>
              <a:t> </a:t>
            </a:r>
            <a:r>
              <a:rPr lang="ru-RU" b="1" dirty="0" err="1"/>
              <a:t>температури</a:t>
            </a:r>
            <a:r>
              <a:rPr lang="ru-RU" b="1" dirty="0"/>
              <a:t> </a:t>
            </a:r>
            <a:r>
              <a:rPr lang="ru-RU" b="1" dirty="0" err="1"/>
              <a:t>топлення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кипіння</a:t>
            </a:r>
            <a:r>
              <a:rPr lang="ru-RU" b="1" dirty="0"/>
              <a:t>, </a:t>
            </a:r>
            <a:r>
              <a:rPr lang="ru-RU" b="1" dirty="0" err="1"/>
              <a:t>однак</a:t>
            </a:r>
            <a:r>
              <a:rPr lang="ru-RU" b="1" dirty="0"/>
              <a:t>, в </a:t>
            </a:r>
            <a:r>
              <a:rPr lang="ru-RU" b="1" dirty="0" err="1"/>
              <a:t>хімічно</a:t>
            </a:r>
            <a:r>
              <a:rPr lang="ru-RU" b="1" dirty="0"/>
              <a:t> чистому </a:t>
            </a:r>
            <a:r>
              <a:rPr lang="ru-RU" b="1" dirty="0" err="1"/>
              <a:t>вигляді</a:t>
            </a:r>
            <a:r>
              <a:rPr lang="ru-RU" b="1" dirty="0"/>
              <a:t> </a:t>
            </a:r>
            <a:r>
              <a:rPr lang="ru-RU" b="1" dirty="0" err="1"/>
              <a:t>відносно</a:t>
            </a:r>
            <a:r>
              <a:rPr lang="ru-RU" b="1" dirty="0"/>
              <a:t> </a:t>
            </a:r>
            <a:r>
              <a:rPr lang="ru-RU" b="1" dirty="0" err="1"/>
              <a:t>нестійкі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чутливі</a:t>
            </a:r>
            <a:r>
              <a:rPr lang="ru-RU" b="1" dirty="0"/>
              <a:t> до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світла</a:t>
            </a:r>
            <a:r>
              <a:rPr lang="ru-RU" b="1" dirty="0"/>
              <a:t>, особливо до </a:t>
            </a:r>
            <a:r>
              <a:rPr lang="ru-RU" b="1" dirty="0" err="1"/>
              <a:t>УФ-випромінювання</a:t>
            </a:r>
            <a:r>
              <a:rPr lang="ru-RU" b="1" dirty="0"/>
              <a:t>. При </a:t>
            </a:r>
            <a:r>
              <a:rPr lang="ru-RU" b="1" dirty="0" err="1"/>
              <a:t>детектуванні</a:t>
            </a:r>
            <a:r>
              <a:rPr lang="ru-RU" b="1" dirty="0"/>
              <a:t> в УФ </a:t>
            </a:r>
            <a:r>
              <a:rPr lang="ru-RU" b="1" dirty="0" err="1"/>
              <a:t>світлі</a:t>
            </a:r>
            <a:r>
              <a:rPr lang="ru-RU" b="1" dirty="0"/>
              <a:t> </a:t>
            </a:r>
            <a:r>
              <a:rPr lang="ru-RU" b="1" dirty="0" err="1"/>
              <a:t>флуоресціює</a:t>
            </a:r>
            <a:r>
              <a:rPr lang="ru-RU" b="1" dirty="0"/>
              <a:t> </a:t>
            </a:r>
            <a:r>
              <a:rPr lang="ru-RU" b="1" dirty="0" err="1"/>
              <a:t>синім</a:t>
            </a:r>
            <a:r>
              <a:rPr lang="ru-RU" b="1" dirty="0"/>
              <a:t> </a:t>
            </a:r>
            <a:r>
              <a:rPr lang="ru-RU" b="1" dirty="0" err="1"/>
              <a:t>кольором</a:t>
            </a:r>
            <a:r>
              <a:rPr lang="ru-RU" b="1" dirty="0"/>
              <a:t>. </a:t>
            </a:r>
          </a:p>
          <a:p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афлатоксини</a:t>
            </a:r>
            <a:r>
              <a:rPr lang="ru-RU" dirty="0"/>
              <a:t> </a:t>
            </a:r>
            <a:r>
              <a:rPr lang="ru-RU" dirty="0" err="1"/>
              <a:t>фракції</a:t>
            </a:r>
            <a:r>
              <a:rPr lang="ru-RU" dirty="0"/>
              <a:t> В1. </a:t>
            </a:r>
            <a:r>
              <a:rPr lang="ru-RU" dirty="0" err="1"/>
              <a:t>Гостру</a:t>
            </a:r>
            <a:r>
              <a:rPr lang="ru-RU" dirty="0"/>
              <a:t> </a:t>
            </a:r>
            <a:r>
              <a:rPr lang="ru-RU" dirty="0" err="1"/>
              <a:t>інтоксикацію</a:t>
            </a:r>
            <a:r>
              <a:rPr lang="ru-RU" dirty="0"/>
              <a:t> </a:t>
            </a:r>
            <a:r>
              <a:rPr lang="ru-RU" dirty="0" err="1"/>
              <a:t>афлатоксинами</a:t>
            </a:r>
            <a:r>
              <a:rPr lang="ru-RU" dirty="0"/>
              <a:t> часто </a:t>
            </a:r>
            <a:r>
              <a:rPr lang="ru-RU" dirty="0" err="1"/>
              <a:t>спостерігають</a:t>
            </a:r>
            <a:r>
              <a:rPr lang="ru-RU" dirty="0"/>
              <a:t> у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рогатої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, свиней,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де основною </a:t>
            </a:r>
            <a:r>
              <a:rPr lang="ru-RU" dirty="0" err="1"/>
              <a:t>мішенню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печінка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афлатоксину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некротичними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жовчних</a:t>
            </a:r>
            <a:r>
              <a:rPr lang="ru-RU" dirty="0"/>
              <a:t> протоках. Токсикоз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швидким</a:t>
            </a:r>
            <a:r>
              <a:rPr lang="ru-RU" dirty="0"/>
              <a:t> </a:t>
            </a:r>
            <a:r>
              <a:rPr lang="ru-RU" dirty="0" err="1"/>
              <a:t>перебігом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смертністю</a:t>
            </a:r>
            <a:r>
              <a:rPr lang="ru-RU" dirty="0"/>
              <a:t>. В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судоми</a:t>
            </a:r>
            <a:r>
              <a:rPr lang="ru-RU" dirty="0"/>
              <a:t>, парез, </a:t>
            </a:r>
            <a:r>
              <a:rPr lang="ru-RU" dirty="0" err="1"/>
              <a:t>пошкодження</a:t>
            </a:r>
            <a:r>
              <a:rPr lang="ru-RU" dirty="0"/>
              <a:t> травного каналу. Для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афлатоксикозу</a:t>
            </a:r>
            <a:r>
              <a:rPr lang="ru-RU" dirty="0"/>
              <a:t> характерна </a:t>
            </a:r>
            <a:r>
              <a:rPr lang="ru-RU" dirty="0" err="1"/>
              <a:t>гепатоканцерогенність</a:t>
            </a:r>
            <a:r>
              <a:rPr lang="ru-RU" dirty="0"/>
              <a:t>. </a:t>
            </a:r>
          </a:p>
          <a:p>
            <a:r>
              <a:rPr lang="ru-RU" dirty="0" err="1"/>
              <a:t>Афлатоксин</a:t>
            </a:r>
            <a:r>
              <a:rPr lang="ru-RU" dirty="0"/>
              <a:t> В1 –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найпотужніших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канцерогенів</a:t>
            </a:r>
            <a:r>
              <a:rPr lang="ru-RU" dirty="0"/>
              <a:t>. В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доведено,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введенні</a:t>
            </a:r>
            <a:r>
              <a:rPr lang="ru-RU" dirty="0"/>
              <a:t> </a:t>
            </a:r>
            <a:r>
              <a:rPr lang="ru-RU" dirty="0" err="1"/>
              <a:t>афлатоксину</a:t>
            </a:r>
            <a:r>
              <a:rPr lang="ru-RU" dirty="0"/>
              <a:t> В1 в </a:t>
            </a:r>
            <a:r>
              <a:rPr lang="ru-RU" dirty="0" err="1"/>
              <a:t>дозі</a:t>
            </a:r>
            <a:r>
              <a:rPr lang="ru-RU" dirty="0"/>
              <a:t> 15 мкг на 1 кг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щурам </a:t>
            </a:r>
            <a:r>
              <a:rPr lang="ru-RU" dirty="0" err="1"/>
              <a:t>виникав</a:t>
            </a:r>
            <a:r>
              <a:rPr lang="ru-RU" dirty="0"/>
              <a:t> рак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метастазами в </a:t>
            </a:r>
            <a:r>
              <a:rPr lang="ru-RU" dirty="0" err="1"/>
              <a:t>легенях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848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6184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790" y="2204864"/>
            <a:ext cx="489621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аспергіли</a:t>
            </a:r>
            <a:r>
              <a:rPr lang="ru-RU" dirty="0"/>
              <a:t> (</a:t>
            </a:r>
            <a:r>
              <a:rPr lang="en-US" dirty="0"/>
              <a:t>Asp. </a:t>
            </a:r>
            <a:r>
              <a:rPr lang="en-US" dirty="0" err="1"/>
              <a:t>flavus</a:t>
            </a:r>
            <a:r>
              <a:rPr lang="en-US" dirty="0"/>
              <a:t>, Asp. </a:t>
            </a:r>
            <a:r>
              <a:rPr lang="en-US" dirty="0" err="1"/>
              <a:t>ruber</a:t>
            </a:r>
            <a:r>
              <a:rPr lang="en-US" dirty="0"/>
              <a:t>, Asp. </a:t>
            </a:r>
            <a:r>
              <a:rPr lang="en-US" dirty="0" err="1"/>
              <a:t>versi</a:t>
            </a:r>
            <a:r>
              <a:rPr lang="en-US" dirty="0"/>
              <a:t> color, Asp. </a:t>
            </a:r>
            <a:r>
              <a:rPr lang="en-US" dirty="0" err="1"/>
              <a:t>nidulans</a:t>
            </a:r>
            <a:r>
              <a:rPr lang="en-US" dirty="0"/>
              <a:t>)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продукують</a:t>
            </a:r>
            <a:r>
              <a:rPr lang="ru-RU" dirty="0"/>
              <a:t> </a:t>
            </a:r>
            <a:r>
              <a:rPr lang="ru-RU" dirty="0" err="1"/>
              <a:t>стеригматоцистин</a:t>
            </a:r>
            <a:r>
              <a:rPr lang="ru-RU" dirty="0"/>
              <a:t>, </a:t>
            </a:r>
            <a:r>
              <a:rPr lang="ru-RU" dirty="0" err="1"/>
              <a:t>забруднюють</a:t>
            </a:r>
            <a:r>
              <a:rPr lang="ru-RU" dirty="0"/>
              <a:t> </a:t>
            </a:r>
            <a:r>
              <a:rPr lang="ru-RU" dirty="0" err="1"/>
              <a:t>кукурудзу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зернові</a:t>
            </a:r>
            <a:r>
              <a:rPr lang="ru-RU" dirty="0"/>
              <a:t> та </a:t>
            </a:r>
            <a:r>
              <a:rPr lang="ru-RU" dirty="0" err="1"/>
              <a:t>бобові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кавові</a:t>
            </a:r>
            <a:r>
              <a:rPr lang="ru-RU" dirty="0"/>
              <a:t> зерна.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токсини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гепатотоксичну</a:t>
            </a:r>
            <a:r>
              <a:rPr lang="ru-RU" dirty="0"/>
              <a:t>, </a:t>
            </a:r>
            <a:r>
              <a:rPr lang="ru-RU" dirty="0" err="1"/>
              <a:t>нефротоксичну</a:t>
            </a:r>
            <a:r>
              <a:rPr lang="ru-RU" dirty="0"/>
              <a:t>, </a:t>
            </a:r>
            <a:r>
              <a:rPr lang="ru-RU" dirty="0" err="1"/>
              <a:t>мутагенну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канцерогенну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. </a:t>
            </a:r>
          </a:p>
          <a:p>
            <a:r>
              <a:rPr lang="ru-RU" b="1" dirty="0" smtClean="0"/>
              <a:t>3.2</a:t>
            </a:r>
            <a:r>
              <a:rPr lang="ru-RU" b="1" dirty="0"/>
              <a:t>. </a:t>
            </a:r>
            <a:r>
              <a:rPr lang="ru-RU" b="1" dirty="0" err="1"/>
              <a:t>Стеригматоцистин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371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0689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12. </a:t>
            </a:r>
            <a:r>
              <a:rPr lang="ru-RU" dirty="0" err="1"/>
              <a:t>Мікрофотографія</a:t>
            </a:r>
            <a:r>
              <a:rPr lang="ru-RU" dirty="0"/>
              <a:t> </a:t>
            </a:r>
            <a:r>
              <a:rPr lang="ru-RU" dirty="0" err="1"/>
              <a:t>Aspergillus</a:t>
            </a:r>
            <a:r>
              <a:rPr lang="ru-RU" dirty="0"/>
              <a:t> </a:t>
            </a:r>
            <a:r>
              <a:rPr lang="ru-RU" dirty="0" err="1"/>
              <a:t>flavus</a:t>
            </a:r>
            <a:r>
              <a:rPr lang="ru-RU" dirty="0"/>
              <a:t> А) та структурна формула </a:t>
            </a:r>
            <a:r>
              <a:rPr lang="ru-RU" dirty="0" err="1"/>
              <a:t>стеригматоцистину</a:t>
            </a:r>
            <a:r>
              <a:rPr lang="ru-RU" dirty="0"/>
              <a:t> Б). </a:t>
            </a:r>
          </a:p>
          <a:p>
            <a:endParaRPr lang="ru-RU" dirty="0"/>
          </a:p>
          <a:p>
            <a:r>
              <a:rPr lang="ru-RU" b="1" dirty="0" err="1"/>
              <a:t>Хімічні</a:t>
            </a:r>
            <a:r>
              <a:rPr lang="ru-RU" b="1" dirty="0"/>
              <a:t> </a:t>
            </a:r>
            <a:r>
              <a:rPr lang="ru-RU" b="1" dirty="0" err="1"/>
              <a:t>властивості</a:t>
            </a:r>
            <a:r>
              <a:rPr lang="ru-RU" b="1" dirty="0"/>
              <a:t> </a:t>
            </a:r>
            <a:r>
              <a:rPr lang="ru-RU" b="1" dirty="0" err="1"/>
              <a:t>стеригматоцистину</a:t>
            </a:r>
            <a:r>
              <a:rPr lang="ru-RU" b="1" dirty="0"/>
              <a:t>. </a:t>
            </a:r>
          </a:p>
          <a:p>
            <a:r>
              <a:rPr lang="ru-RU" dirty="0"/>
              <a:t>1. </a:t>
            </a:r>
            <a:r>
              <a:rPr lang="ru-RU" dirty="0" err="1"/>
              <a:t>Комплексоутворення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ферум</a:t>
            </a:r>
            <a:r>
              <a:rPr lang="ru-RU" dirty="0"/>
              <a:t> (III) хлоридом.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4714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14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Плісеневі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ru-RU" dirty="0" err="1"/>
              <a:t>продукують</a:t>
            </a:r>
            <a:r>
              <a:rPr lang="ru-RU" dirty="0"/>
              <a:t> </a:t>
            </a:r>
            <a:r>
              <a:rPr lang="ru-RU" dirty="0" err="1"/>
              <a:t>рубратоксини</a:t>
            </a:r>
            <a:r>
              <a:rPr lang="ru-RU" dirty="0"/>
              <a:t> А </a:t>
            </a:r>
            <a:r>
              <a:rPr lang="ru-RU" dirty="0" err="1"/>
              <a:t>і</a:t>
            </a:r>
            <a:r>
              <a:rPr lang="ru-RU" dirty="0"/>
              <a:t> 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виражену</a:t>
            </a:r>
            <a:r>
              <a:rPr lang="ru-RU" dirty="0"/>
              <a:t> </a:t>
            </a:r>
            <a:r>
              <a:rPr lang="ru-RU" dirty="0" err="1"/>
              <a:t>гепатотоксичність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справляють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Отрути</a:t>
            </a:r>
            <a:r>
              <a:rPr lang="ru-RU" b="1" dirty="0"/>
              <a:t> </a:t>
            </a:r>
            <a:r>
              <a:rPr lang="ru-RU" b="1" dirty="0" err="1"/>
              <a:t>вищих</a:t>
            </a:r>
            <a:r>
              <a:rPr lang="ru-RU" b="1" dirty="0"/>
              <a:t> </a:t>
            </a:r>
            <a:r>
              <a:rPr lang="ru-RU" b="1" dirty="0" err="1"/>
              <a:t>грибів</a:t>
            </a:r>
            <a:r>
              <a:rPr lang="ru-RU" b="1" dirty="0"/>
              <a:t>. </a:t>
            </a:r>
          </a:p>
          <a:p>
            <a:r>
              <a:rPr lang="ru-RU" b="1" dirty="0" smtClean="0"/>
              <a:t>1.1</a:t>
            </a:r>
            <a:r>
              <a:rPr lang="ru-RU" b="1" dirty="0"/>
              <a:t>. Мускарин. </a:t>
            </a:r>
            <a:r>
              <a:rPr lang="en-US" b="1" dirty="0"/>
              <a:t>C9H20NO2+</a:t>
            </a:r>
            <a:r>
              <a:rPr lang="ru-RU" b="1" dirty="0"/>
              <a:t>ОН- – </a:t>
            </a:r>
            <a:r>
              <a:rPr lang="ru-RU" b="1" dirty="0" err="1"/>
              <a:t>отруйний</a:t>
            </a:r>
            <a:r>
              <a:rPr lang="ru-RU" b="1" dirty="0"/>
              <a:t> </a:t>
            </a:r>
            <a:r>
              <a:rPr lang="ru-RU" b="1" dirty="0" err="1"/>
              <a:t>алкалоїд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міститься</a:t>
            </a:r>
            <a:r>
              <a:rPr lang="ru-RU" b="1" dirty="0"/>
              <a:t> в </a:t>
            </a:r>
            <a:r>
              <a:rPr lang="ru-RU" b="1" dirty="0" err="1"/>
              <a:t>базидіомікотових</a:t>
            </a:r>
            <a:r>
              <a:rPr lang="ru-RU" b="1" dirty="0"/>
              <a:t> грибах: мухоморах, </a:t>
            </a:r>
            <a:r>
              <a:rPr lang="ru-RU" b="1" dirty="0" err="1"/>
              <a:t>говорушках</a:t>
            </a:r>
            <a:r>
              <a:rPr lang="ru-RU" b="1" dirty="0"/>
              <a:t>, </a:t>
            </a:r>
            <a:r>
              <a:rPr lang="ru-RU" b="1" dirty="0" err="1"/>
              <a:t>плютках</a:t>
            </a:r>
            <a:r>
              <a:rPr lang="ru-RU" b="1" dirty="0"/>
              <a:t> та </a:t>
            </a:r>
            <a:r>
              <a:rPr lang="ru-RU" b="1" dirty="0" err="1"/>
              <a:t>інших</a:t>
            </a:r>
            <a:r>
              <a:rPr lang="ru-RU" b="1" dirty="0"/>
              <a:t>. Активатор </a:t>
            </a:r>
            <a:r>
              <a:rPr lang="ru-RU" b="1" dirty="0" err="1"/>
              <a:t>мускаринових</a:t>
            </a:r>
            <a:r>
              <a:rPr lang="ru-RU" b="1" dirty="0"/>
              <a:t> </a:t>
            </a:r>
            <a:r>
              <a:rPr lang="ru-RU" b="1" dirty="0" err="1"/>
              <a:t>ацетилхолінових</a:t>
            </a:r>
            <a:r>
              <a:rPr lang="ru-RU" b="1" dirty="0"/>
              <a:t> </a:t>
            </a:r>
            <a:r>
              <a:rPr lang="ru-RU" b="1" dirty="0" err="1"/>
              <a:t>рецепторів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в основному в </a:t>
            </a:r>
            <a:r>
              <a:rPr lang="ru-RU" b="1" dirty="0" err="1"/>
              <a:t>нейронноорганних</a:t>
            </a:r>
            <a:r>
              <a:rPr lang="ru-RU" b="1" dirty="0"/>
              <a:t> синапсах </a:t>
            </a:r>
            <a:r>
              <a:rPr lang="ru-RU" b="1" dirty="0" err="1"/>
              <a:t>парасимпатичної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</a:t>
            </a:r>
            <a:r>
              <a:rPr lang="ru-RU" b="1" dirty="0" err="1"/>
              <a:t>вегетативної</a:t>
            </a:r>
            <a:r>
              <a:rPr lang="ru-RU" b="1" dirty="0"/>
              <a:t> </a:t>
            </a:r>
            <a:r>
              <a:rPr lang="ru-RU" b="1" dirty="0" err="1"/>
              <a:t>нервової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, </a:t>
            </a:r>
            <a:r>
              <a:rPr lang="ru-RU" b="1" dirty="0" err="1"/>
              <a:t>печінки</a:t>
            </a:r>
            <a:r>
              <a:rPr lang="ru-RU" b="1" dirty="0"/>
              <a:t>. Смерть </a:t>
            </a:r>
            <a:r>
              <a:rPr lang="ru-RU" b="1" dirty="0" err="1"/>
              <a:t>наступає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серцево-судинної</a:t>
            </a:r>
            <a:r>
              <a:rPr lang="ru-RU" b="1" dirty="0"/>
              <a:t> </a:t>
            </a:r>
            <a:r>
              <a:rPr lang="ru-RU" b="1" dirty="0" err="1"/>
              <a:t>слабкості</a:t>
            </a:r>
            <a:r>
              <a:rPr lang="ru-RU" b="1" dirty="0"/>
              <a:t> та </a:t>
            </a:r>
            <a:r>
              <a:rPr lang="ru-RU" b="1" dirty="0" err="1"/>
              <a:t>ураження</a:t>
            </a:r>
            <a:r>
              <a:rPr lang="ru-RU" b="1" dirty="0"/>
              <a:t> </a:t>
            </a:r>
            <a:r>
              <a:rPr lang="ru-RU" b="1" dirty="0" err="1"/>
              <a:t>печінки</a:t>
            </a:r>
            <a:r>
              <a:rPr lang="ru-RU" b="1" dirty="0"/>
              <a:t>. </a:t>
            </a:r>
          </a:p>
          <a:p>
            <a:r>
              <a:rPr lang="ru-RU" dirty="0" err="1"/>
              <a:t>Крім</a:t>
            </a:r>
            <a:r>
              <a:rPr lang="ru-RU" dirty="0"/>
              <a:t> мускарину, Мухомор </a:t>
            </a:r>
            <a:r>
              <a:rPr lang="ru-RU" dirty="0" err="1"/>
              <a:t>червоний</a:t>
            </a:r>
            <a:r>
              <a:rPr lang="ru-RU" dirty="0"/>
              <a:t> (</a:t>
            </a:r>
            <a:r>
              <a:rPr lang="en-US" dirty="0"/>
              <a:t>A. </a:t>
            </a:r>
            <a:r>
              <a:rPr lang="en-US" dirty="0" err="1"/>
              <a:t>Muscaria</a:t>
            </a:r>
            <a:r>
              <a:rPr lang="en-US" dirty="0"/>
              <a:t>)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токсичні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як </a:t>
            </a:r>
            <a:r>
              <a:rPr lang="ru-RU" dirty="0" err="1"/>
              <a:t>холін</a:t>
            </a:r>
            <a:r>
              <a:rPr lang="ru-RU" dirty="0"/>
              <a:t>, </a:t>
            </a:r>
            <a:r>
              <a:rPr lang="ru-RU" dirty="0" err="1"/>
              <a:t>бетаїн</a:t>
            </a:r>
            <a:r>
              <a:rPr lang="ru-RU" dirty="0"/>
              <a:t>, </a:t>
            </a:r>
            <a:r>
              <a:rPr lang="ru-RU" dirty="0" err="1"/>
              <a:t>путресцин</a:t>
            </a:r>
            <a:r>
              <a:rPr lang="ru-RU" dirty="0"/>
              <a:t>, </a:t>
            </a:r>
            <a:r>
              <a:rPr lang="ru-RU" dirty="0" err="1"/>
              <a:t>галюциноген</a:t>
            </a:r>
            <a:r>
              <a:rPr lang="ru-RU" dirty="0"/>
              <a:t> </a:t>
            </a:r>
            <a:r>
              <a:rPr lang="ru-RU" dirty="0" err="1"/>
              <a:t>буфотенін</a:t>
            </a:r>
            <a:r>
              <a:rPr lang="ru-RU" dirty="0"/>
              <a:t>, </a:t>
            </a:r>
            <a:r>
              <a:rPr lang="ru-RU" dirty="0" err="1"/>
              <a:t>ібутенову</a:t>
            </a:r>
            <a:r>
              <a:rPr lang="ru-RU" dirty="0"/>
              <a:t> кислоту.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5938025" cy="17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465313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1. </a:t>
            </a:r>
            <a:r>
              <a:rPr lang="ru-RU" dirty="0"/>
              <a:t>Мухомор </a:t>
            </a:r>
            <a:r>
              <a:rPr lang="ru-RU" dirty="0" err="1"/>
              <a:t>червоний</a:t>
            </a:r>
            <a:r>
              <a:rPr lang="ru-RU" dirty="0"/>
              <a:t> (</a:t>
            </a:r>
            <a:r>
              <a:rPr lang="ru-RU" dirty="0" err="1"/>
              <a:t>Amanita</a:t>
            </a:r>
            <a:r>
              <a:rPr lang="ru-RU" dirty="0"/>
              <a:t> </a:t>
            </a:r>
            <a:r>
              <a:rPr lang="ru-RU" dirty="0" err="1"/>
              <a:t>muscaria</a:t>
            </a:r>
            <a:r>
              <a:rPr lang="ru-RU" dirty="0"/>
              <a:t>) А) та структурна формула мускарину Б).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81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84482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Рис. </a:t>
            </a:r>
            <a:r>
              <a:rPr lang="ru-RU" sz="1400" dirty="0" smtClean="0"/>
              <a:t>14. </a:t>
            </a:r>
            <a:r>
              <a:rPr lang="ru-RU" sz="1400" dirty="0" err="1"/>
              <a:t>Мікрофотографія</a:t>
            </a:r>
            <a:r>
              <a:rPr lang="ru-RU" sz="1400" dirty="0"/>
              <a:t> </a:t>
            </a:r>
            <a:r>
              <a:rPr lang="ru-RU" sz="1400" dirty="0" err="1"/>
              <a:t>Penicillium</a:t>
            </a:r>
            <a:r>
              <a:rPr lang="ru-RU" sz="1400" dirty="0"/>
              <a:t> </a:t>
            </a:r>
            <a:r>
              <a:rPr lang="ru-RU" sz="1400" dirty="0" err="1"/>
              <a:t>rubrum</a:t>
            </a:r>
            <a:r>
              <a:rPr lang="ru-RU" sz="1400" dirty="0"/>
              <a:t> А) та структурна формула </a:t>
            </a:r>
            <a:r>
              <a:rPr lang="ru-RU" sz="1400" dirty="0" err="1"/>
              <a:t>рубратоксину</a:t>
            </a:r>
            <a:r>
              <a:rPr lang="ru-RU" sz="1400" dirty="0"/>
              <a:t> Б). </a:t>
            </a:r>
          </a:p>
          <a:p>
            <a:r>
              <a:rPr lang="ru-RU" sz="1400" dirty="0"/>
              <a:t>Температура </a:t>
            </a:r>
            <a:r>
              <a:rPr lang="ru-RU" sz="1400" dirty="0" err="1"/>
              <a:t>топлення</a:t>
            </a:r>
            <a:r>
              <a:rPr lang="ru-RU" sz="1400" dirty="0"/>
              <a:t> </a:t>
            </a:r>
            <a:r>
              <a:rPr lang="ru-RU" sz="1400" dirty="0" err="1"/>
              <a:t>рубратоксинів</a:t>
            </a:r>
            <a:r>
              <a:rPr lang="ru-RU" sz="1400" dirty="0"/>
              <a:t> А </a:t>
            </a:r>
            <a:r>
              <a:rPr lang="ru-RU" sz="1400" dirty="0" err="1"/>
              <a:t>і</a:t>
            </a:r>
            <a:r>
              <a:rPr lang="ru-RU" sz="1400" dirty="0"/>
              <a:t> В становить 210‐214 та 168‐170 </a:t>
            </a:r>
            <a:r>
              <a:rPr lang="ru-RU" sz="1400" dirty="0" err="1"/>
              <a:t>оС</a:t>
            </a:r>
            <a:r>
              <a:rPr lang="ru-RU" sz="1400" dirty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. </a:t>
            </a:r>
            <a:r>
              <a:rPr lang="ru-RU" sz="1400" dirty="0" err="1"/>
              <a:t>Рубратоксини</a:t>
            </a:r>
            <a:r>
              <a:rPr lang="ru-RU" sz="1400" dirty="0"/>
              <a:t> </a:t>
            </a:r>
            <a:r>
              <a:rPr lang="ru-RU" sz="1400" dirty="0" err="1"/>
              <a:t>розчинні</a:t>
            </a:r>
            <a:r>
              <a:rPr lang="ru-RU" sz="1400" dirty="0"/>
              <a:t> в </a:t>
            </a:r>
            <a:r>
              <a:rPr lang="ru-RU" sz="1400" dirty="0" err="1"/>
              <a:t>ацетоні</a:t>
            </a:r>
            <a:r>
              <a:rPr lang="ru-RU" sz="1400" dirty="0"/>
              <a:t>, </a:t>
            </a:r>
            <a:r>
              <a:rPr lang="ru-RU" sz="1400" dirty="0" err="1"/>
              <a:t>етил</a:t>
            </a:r>
            <a:r>
              <a:rPr lang="ru-RU" sz="1400" dirty="0"/>
              <a:t>‐ та </a:t>
            </a:r>
            <a:r>
              <a:rPr lang="ru-RU" sz="1400" dirty="0" err="1"/>
              <a:t>бутилацетаті</a:t>
            </a:r>
            <a:r>
              <a:rPr lang="ru-RU" sz="1400" dirty="0"/>
              <a:t>, </a:t>
            </a:r>
            <a:r>
              <a:rPr lang="ru-RU" sz="1400" dirty="0" err="1"/>
              <a:t>концентрованій</a:t>
            </a:r>
            <a:r>
              <a:rPr lang="ru-RU" sz="1400" dirty="0"/>
              <a:t> </a:t>
            </a:r>
            <a:r>
              <a:rPr lang="ru-RU" sz="1400" dirty="0" err="1"/>
              <a:t>сульфатній</a:t>
            </a:r>
            <a:r>
              <a:rPr lang="ru-RU" sz="1400" dirty="0"/>
              <a:t> </a:t>
            </a:r>
            <a:r>
              <a:rPr lang="ru-RU" sz="1400" dirty="0" err="1"/>
              <a:t>та</a:t>
            </a:r>
            <a:r>
              <a:rPr lang="ru-RU" sz="1400" dirty="0"/>
              <a:t> </a:t>
            </a:r>
            <a:r>
              <a:rPr lang="ru-RU" sz="1400" dirty="0" err="1"/>
              <a:t>льодяній</a:t>
            </a:r>
            <a:r>
              <a:rPr lang="ru-RU" sz="1400" dirty="0"/>
              <a:t> </a:t>
            </a:r>
            <a:r>
              <a:rPr lang="ru-RU" sz="1400" dirty="0" err="1"/>
              <a:t>оцтовій</a:t>
            </a:r>
            <a:r>
              <a:rPr lang="ru-RU" sz="1400" dirty="0"/>
              <a:t> </a:t>
            </a:r>
            <a:r>
              <a:rPr lang="ru-RU" sz="1400" dirty="0" err="1"/>
              <a:t>кислоті</a:t>
            </a:r>
            <a:r>
              <a:rPr lang="ru-RU" sz="1400" dirty="0"/>
              <a:t>. Погано </a:t>
            </a:r>
            <a:r>
              <a:rPr lang="ru-RU" sz="1400" dirty="0" err="1"/>
              <a:t>розчиняються</a:t>
            </a:r>
            <a:r>
              <a:rPr lang="ru-RU" sz="1400" dirty="0"/>
              <a:t> в </a:t>
            </a:r>
            <a:r>
              <a:rPr lang="ru-RU" sz="1400" dirty="0" err="1"/>
              <a:t>діетиловому</a:t>
            </a:r>
            <a:r>
              <a:rPr lang="ru-RU" sz="1400" dirty="0"/>
              <a:t> </a:t>
            </a:r>
            <a:r>
              <a:rPr lang="ru-RU" sz="1400" dirty="0" err="1"/>
              <a:t>етері</a:t>
            </a:r>
            <a:r>
              <a:rPr lang="ru-RU" sz="1400" dirty="0"/>
              <a:t>, </a:t>
            </a:r>
            <a:r>
              <a:rPr lang="ru-RU" sz="1400" dirty="0" err="1"/>
              <a:t>гексані</a:t>
            </a:r>
            <a:r>
              <a:rPr lang="ru-RU" sz="1400" dirty="0"/>
              <a:t>, </a:t>
            </a:r>
            <a:r>
              <a:rPr lang="ru-RU" sz="1400" dirty="0" err="1"/>
              <a:t>бензені</a:t>
            </a:r>
            <a:r>
              <a:rPr lang="ru-RU" sz="1400" dirty="0"/>
              <a:t>, </a:t>
            </a:r>
            <a:r>
              <a:rPr lang="ru-RU" sz="1400" dirty="0" err="1"/>
              <a:t>хлороформі</a:t>
            </a:r>
            <a:r>
              <a:rPr lang="ru-RU" sz="1400" dirty="0"/>
              <a:t>, </a:t>
            </a:r>
            <a:r>
              <a:rPr lang="ru-RU" sz="1400" dirty="0" err="1"/>
              <a:t>толуені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Надходять</a:t>
            </a:r>
            <a:r>
              <a:rPr lang="ru-RU" sz="1400" dirty="0"/>
              <a:t> </a:t>
            </a:r>
            <a:r>
              <a:rPr lang="ru-RU" sz="1400" dirty="0" err="1"/>
              <a:t>рубратоксини</a:t>
            </a:r>
            <a:r>
              <a:rPr lang="ru-RU" sz="1400" dirty="0"/>
              <a:t> до </a:t>
            </a:r>
            <a:r>
              <a:rPr lang="ru-RU" sz="1400" dirty="0" err="1"/>
              <a:t>організму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кормами, </a:t>
            </a:r>
            <a:r>
              <a:rPr lang="ru-RU" sz="1400" dirty="0" err="1"/>
              <a:t>всмоктуються</a:t>
            </a:r>
            <a:r>
              <a:rPr lang="ru-RU" sz="1400" dirty="0"/>
              <a:t> у тонкому </a:t>
            </a:r>
            <a:r>
              <a:rPr lang="ru-RU" sz="1400" dirty="0" err="1"/>
              <a:t>кишківнику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накопичуються</a:t>
            </a:r>
            <a:r>
              <a:rPr lang="ru-RU" sz="1400" dirty="0"/>
              <a:t>, </a:t>
            </a:r>
            <a:r>
              <a:rPr lang="ru-RU" sz="1400" dirty="0" err="1"/>
              <a:t>здебільшого</a:t>
            </a:r>
            <a:r>
              <a:rPr lang="ru-RU" sz="1400" dirty="0"/>
              <a:t>, у </a:t>
            </a:r>
            <a:r>
              <a:rPr lang="ru-RU" sz="1400" dirty="0" err="1"/>
              <a:t>печінці</a:t>
            </a:r>
            <a:r>
              <a:rPr lang="ru-RU" sz="1400" dirty="0"/>
              <a:t> та </a:t>
            </a:r>
            <a:r>
              <a:rPr lang="ru-RU" sz="1400" dirty="0" err="1"/>
              <a:t>нирках</a:t>
            </a:r>
            <a:r>
              <a:rPr lang="ru-RU" sz="1400" dirty="0"/>
              <a:t>. </a:t>
            </a:r>
            <a:r>
              <a:rPr lang="ru-RU" sz="1400" dirty="0" err="1"/>
              <a:t>Метаболічні</a:t>
            </a:r>
            <a:r>
              <a:rPr lang="ru-RU" sz="1400" dirty="0"/>
              <a:t> </a:t>
            </a:r>
            <a:r>
              <a:rPr lang="ru-RU" sz="1400" dirty="0" err="1"/>
              <a:t>перетворення</a:t>
            </a:r>
            <a:r>
              <a:rPr lang="ru-RU" sz="1400" dirty="0"/>
              <a:t> </a:t>
            </a:r>
            <a:r>
              <a:rPr lang="ru-RU" sz="1400" dirty="0" err="1"/>
              <a:t>рубратоксинів</a:t>
            </a:r>
            <a:r>
              <a:rPr lang="ru-RU" sz="1400" dirty="0"/>
              <a:t> </a:t>
            </a:r>
            <a:r>
              <a:rPr lang="ru-RU" sz="1400" dirty="0" err="1"/>
              <a:t>відбуваються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ферментів</a:t>
            </a:r>
            <a:r>
              <a:rPr lang="ru-RU" sz="1400" dirty="0"/>
              <a:t> </a:t>
            </a:r>
            <a:r>
              <a:rPr lang="ru-RU" sz="1400" dirty="0" err="1"/>
              <a:t>цитозолю</a:t>
            </a:r>
            <a:r>
              <a:rPr lang="ru-RU" sz="1400" dirty="0"/>
              <a:t> </a:t>
            </a:r>
            <a:r>
              <a:rPr lang="ru-RU" sz="1400" dirty="0" err="1"/>
              <a:t>гепатоцитів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утворенням</a:t>
            </a:r>
            <a:r>
              <a:rPr lang="ru-RU" sz="1400" dirty="0"/>
              <a:t> </a:t>
            </a:r>
            <a:r>
              <a:rPr lang="ru-RU" sz="1400" dirty="0" err="1"/>
              <a:t>водорозчинних</a:t>
            </a:r>
            <a:r>
              <a:rPr lang="ru-RU" sz="1400" dirty="0"/>
              <a:t> </a:t>
            </a:r>
            <a:r>
              <a:rPr lang="ru-RU" sz="1400" dirty="0" err="1"/>
              <a:t>метаболітів</a:t>
            </a:r>
            <a:r>
              <a:rPr lang="ru-RU" sz="1400" dirty="0"/>
              <a:t>. </a:t>
            </a:r>
            <a:r>
              <a:rPr lang="ru-RU" sz="1400" dirty="0" err="1"/>
              <a:t>Беруть</a:t>
            </a:r>
            <a:r>
              <a:rPr lang="ru-RU" sz="1400" dirty="0"/>
              <a:t> участь у </a:t>
            </a:r>
            <a:r>
              <a:rPr lang="ru-RU" sz="1400" dirty="0" err="1"/>
              <a:t>процесах</a:t>
            </a:r>
            <a:r>
              <a:rPr lang="ru-RU" sz="1400" dirty="0"/>
              <a:t> </a:t>
            </a:r>
            <a:r>
              <a:rPr lang="ru-RU" sz="1400" dirty="0" err="1"/>
              <a:t>біотрансформації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цитохром</a:t>
            </a:r>
            <a:r>
              <a:rPr lang="ru-RU" sz="1400" dirty="0"/>
              <a:t> Р‐450 та </a:t>
            </a:r>
            <a:r>
              <a:rPr lang="ru-RU" sz="1400" dirty="0" err="1"/>
              <a:t>мікросомальні</a:t>
            </a:r>
            <a:r>
              <a:rPr lang="ru-RU" sz="1400" dirty="0"/>
              <a:t> </a:t>
            </a:r>
            <a:r>
              <a:rPr lang="ru-RU" sz="1400" dirty="0" err="1"/>
              <a:t>монооксигенази</a:t>
            </a:r>
            <a:r>
              <a:rPr lang="ru-RU" sz="1400" dirty="0"/>
              <a:t>. </a:t>
            </a:r>
            <a:r>
              <a:rPr lang="ru-RU" sz="1400" dirty="0" err="1"/>
              <a:t>Відомо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рубратоксини</a:t>
            </a:r>
            <a:r>
              <a:rPr lang="ru-RU" sz="1400" dirty="0"/>
              <a:t> та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метаболіти</a:t>
            </a:r>
            <a:r>
              <a:rPr lang="ru-RU" sz="1400" dirty="0"/>
              <a:t> </a:t>
            </a:r>
            <a:r>
              <a:rPr lang="ru-RU" sz="1400" dirty="0" err="1"/>
              <a:t>здатні</a:t>
            </a:r>
            <a:r>
              <a:rPr lang="ru-RU" sz="1400" dirty="0"/>
              <a:t> </a:t>
            </a:r>
            <a:r>
              <a:rPr lang="ru-RU" sz="1400" dirty="0" err="1"/>
              <a:t>утворювати</a:t>
            </a:r>
            <a:r>
              <a:rPr lang="ru-RU" sz="1400" dirty="0"/>
              <a:t> </a:t>
            </a:r>
            <a:r>
              <a:rPr lang="ru-RU" sz="1400" dirty="0" err="1"/>
              <a:t>кон’югати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en-US" sz="1400" dirty="0"/>
              <a:t>SH‐</a:t>
            </a:r>
            <a:r>
              <a:rPr lang="ru-RU" sz="1400" dirty="0" err="1"/>
              <a:t>глютатіоном</a:t>
            </a:r>
            <a:r>
              <a:rPr lang="ru-RU" sz="1400" dirty="0"/>
              <a:t>.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метаболічних</a:t>
            </a:r>
            <a:r>
              <a:rPr lang="ru-RU" sz="1400" dirty="0"/>
              <a:t> </a:t>
            </a:r>
            <a:r>
              <a:rPr lang="ru-RU" sz="1400" dirty="0" err="1"/>
              <a:t>перетворень</a:t>
            </a:r>
            <a:r>
              <a:rPr lang="ru-RU" sz="1400" dirty="0"/>
              <a:t> </a:t>
            </a:r>
            <a:r>
              <a:rPr lang="ru-RU" sz="1400" dirty="0" err="1"/>
              <a:t>утворюються</a:t>
            </a:r>
            <a:r>
              <a:rPr lang="ru-RU" sz="1400" dirty="0"/>
              <a:t> </a:t>
            </a:r>
            <a:r>
              <a:rPr lang="ru-RU" sz="1400" dirty="0" err="1"/>
              <a:t>гідровані</a:t>
            </a:r>
            <a:r>
              <a:rPr lang="ru-RU" sz="1400" dirty="0"/>
              <a:t> </a:t>
            </a:r>
            <a:r>
              <a:rPr lang="ru-RU" sz="1400" dirty="0" err="1"/>
              <a:t>похідні</a:t>
            </a:r>
            <a:r>
              <a:rPr lang="ru-RU" sz="1400" dirty="0"/>
              <a:t> </a:t>
            </a:r>
            <a:r>
              <a:rPr lang="ru-RU" sz="1400" dirty="0" err="1"/>
              <a:t>рубратоксинів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менш</a:t>
            </a:r>
            <a:r>
              <a:rPr lang="ru-RU" sz="1400" dirty="0"/>
              <a:t> </a:t>
            </a:r>
            <a:r>
              <a:rPr lang="ru-RU" sz="1400" dirty="0" err="1"/>
              <a:t>токсичними</a:t>
            </a:r>
            <a:r>
              <a:rPr lang="ru-RU" sz="1400" dirty="0"/>
              <a:t>. </a:t>
            </a:r>
            <a:r>
              <a:rPr lang="ru-RU" sz="1400" dirty="0" err="1"/>
              <a:t>Виділяються</a:t>
            </a:r>
            <a:r>
              <a:rPr lang="ru-RU" sz="1400" dirty="0"/>
              <a:t> </a:t>
            </a:r>
            <a:r>
              <a:rPr lang="ru-RU" sz="1400" dirty="0" err="1"/>
              <a:t>рубратоксини</a:t>
            </a:r>
            <a:r>
              <a:rPr lang="ru-RU" sz="1400" dirty="0"/>
              <a:t> та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метаболіти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сечею та </a:t>
            </a:r>
            <a:r>
              <a:rPr lang="ru-RU" sz="1400" dirty="0" err="1"/>
              <a:t>каловими</a:t>
            </a:r>
            <a:r>
              <a:rPr lang="ru-RU" sz="1400" dirty="0"/>
              <a:t> </a:t>
            </a:r>
            <a:r>
              <a:rPr lang="ru-RU" sz="1400" dirty="0" err="1"/>
              <a:t>масами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токсичним</a:t>
            </a:r>
            <a:r>
              <a:rPr lang="ru-RU" sz="1400" dirty="0"/>
              <a:t>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рубратоксин</a:t>
            </a:r>
            <a:r>
              <a:rPr lang="ru-RU" sz="1400" dirty="0"/>
              <a:t> С, </a:t>
            </a:r>
            <a:r>
              <a:rPr lang="ru-RU" sz="1400" dirty="0" err="1"/>
              <a:t>проміжне</a:t>
            </a:r>
            <a:r>
              <a:rPr lang="ru-RU" sz="1400" dirty="0"/>
              <a:t> </a:t>
            </a:r>
            <a:r>
              <a:rPr lang="ru-RU" sz="1400" dirty="0" err="1"/>
              <a:t>положення</a:t>
            </a:r>
            <a:r>
              <a:rPr lang="ru-RU" sz="1400" dirty="0"/>
              <a:t> </a:t>
            </a:r>
            <a:r>
              <a:rPr lang="ru-RU" sz="1400" dirty="0" err="1"/>
              <a:t>займає</a:t>
            </a:r>
            <a:r>
              <a:rPr lang="ru-RU" sz="1400" dirty="0"/>
              <a:t> </a:t>
            </a:r>
            <a:r>
              <a:rPr lang="ru-RU" sz="1400" dirty="0" err="1"/>
              <a:t>рубратоксин</a:t>
            </a:r>
            <a:r>
              <a:rPr lang="ru-RU" sz="1400" dirty="0"/>
              <a:t> В, а </a:t>
            </a:r>
            <a:r>
              <a:rPr lang="ru-RU" sz="1400" dirty="0" err="1"/>
              <a:t>найменш</a:t>
            </a:r>
            <a:r>
              <a:rPr lang="ru-RU" sz="1400" dirty="0"/>
              <a:t> </a:t>
            </a:r>
            <a:r>
              <a:rPr lang="ru-RU" sz="1400" dirty="0" err="1"/>
              <a:t>токсичний</a:t>
            </a:r>
            <a:r>
              <a:rPr lang="ru-RU" sz="1400" dirty="0"/>
              <a:t> – </a:t>
            </a:r>
            <a:r>
              <a:rPr lang="ru-RU" sz="1400" dirty="0" err="1"/>
              <a:t>рубратоксин</a:t>
            </a:r>
            <a:r>
              <a:rPr lang="ru-RU" sz="1400" dirty="0"/>
              <a:t> А. DL50 </a:t>
            </a:r>
            <a:r>
              <a:rPr lang="ru-RU" sz="1400" dirty="0" err="1"/>
              <a:t>рубратоксину</a:t>
            </a:r>
            <a:r>
              <a:rPr lang="ru-RU" sz="1400" dirty="0"/>
              <a:t> В за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внутрішньочеревного</a:t>
            </a:r>
            <a:r>
              <a:rPr lang="ru-RU" sz="1400" dirty="0"/>
              <a:t> </a:t>
            </a:r>
            <a:r>
              <a:rPr lang="ru-RU" sz="1400" dirty="0" err="1"/>
              <a:t>вве</a:t>
            </a:r>
            <a:r>
              <a:rPr lang="ru-RU" sz="1400" dirty="0"/>
              <a:t>‐ ‐ 107 ‐ </a:t>
            </a:r>
            <a:r>
              <a:rPr lang="ru-RU" sz="1400" dirty="0" err="1"/>
              <a:t>дення</a:t>
            </a:r>
            <a:r>
              <a:rPr lang="ru-RU" sz="1400" dirty="0"/>
              <a:t> становить: для </a:t>
            </a:r>
            <a:r>
              <a:rPr lang="ru-RU" sz="1400" dirty="0" err="1"/>
              <a:t>щурів</a:t>
            </a:r>
            <a:r>
              <a:rPr lang="ru-RU" sz="1400" dirty="0"/>
              <a:t> – 0,36 мг/кг </a:t>
            </a:r>
            <a:r>
              <a:rPr lang="ru-RU" sz="1400" dirty="0" err="1"/>
              <a:t>маси</a:t>
            </a:r>
            <a:r>
              <a:rPr lang="ru-RU" sz="1400" dirty="0"/>
              <a:t> </a:t>
            </a:r>
            <a:r>
              <a:rPr lang="ru-RU" sz="1400" dirty="0" err="1"/>
              <a:t>тіла</a:t>
            </a:r>
            <a:r>
              <a:rPr lang="ru-RU" sz="1400" dirty="0"/>
              <a:t>, для собак – по‐ над 0,5, для </a:t>
            </a:r>
            <a:r>
              <a:rPr lang="ru-RU" sz="1400" dirty="0" err="1"/>
              <a:t>мишей</a:t>
            </a:r>
            <a:r>
              <a:rPr lang="ru-RU" sz="1400" dirty="0"/>
              <a:t> – 2,6, для </a:t>
            </a:r>
            <a:r>
              <a:rPr lang="ru-RU" sz="1400" dirty="0" err="1"/>
              <a:t>котів</a:t>
            </a:r>
            <a:r>
              <a:rPr lang="ru-RU" sz="1400" dirty="0"/>
              <a:t> – 1,0‐1,5, для курчат – </a:t>
            </a:r>
            <a:r>
              <a:rPr lang="ru-RU" sz="1400" dirty="0" err="1"/>
              <a:t>понад</a:t>
            </a:r>
            <a:r>
              <a:rPr lang="ru-RU" sz="1400" dirty="0"/>
              <a:t> 4,0, для </a:t>
            </a:r>
            <a:r>
              <a:rPr lang="ru-RU" sz="1400" dirty="0" err="1"/>
              <a:t>мурчаків</a:t>
            </a:r>
            <a:r>
              <a:rPr lang="ru-RU" sz="1400" dirty="0"/>
              <a:t> – 6,48 мг/кг </a:t>
            </a:r>
            <a:r>
              <a:rPr lang="ru-RU" sz="1400" dirty="0" err="1"/>
              <a:t>маси</a:t>
            </a:r>
            <a:r>
              <a:rPr lang="ru-RU" sz="1400" dirty="0"/>
              <a:t> </a:t>
            </a:r>
            <a:r>
              <a:rPr lang="ru-RU" sz="1400" dirty="0" err="1"/>
              <a:t>тіла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Рубратоксини</a:t>
            </a:r>
            <a:r>
              <a:rPr lang="ru-RU" sz="1400" dirty="0"/>
              <a:t>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виражену</a:t>
            </a:r>
            <a:r>
              <a:rPr lang="ru-RU" sz="1400" dirty="0"/>
              <a:t> </a:t>
            </a:r>
            <a:r>
              <a:rPr lang="ru-RU" sz="1400" dirty="0" err="1"/>
              <a:t>гепатотоксичну</a:t>
            </a:r>
            <a:r>
              <a:rPr lang="ru-RU" sz="1400" dirty="0"/>
              <a:t>, </a:t>
            </a:r>
            <a:r>
              <a:rPr lang="ru-RU" sz="1400" dirty="0" err="1"/>
              <a:t>ембріотоксичну</a:t>
            </a:r>
            <a:r>
              <a:rPr lang="ru-RU" sz="1400" dirty="0"/>
              <a:t>, </a:t>
            </a:r>
            <a:r>
              <a:rPr lang="ru-RU" sz="1400" dirty="0" err="1"/>
              <a:t>мутагенну</a:t>
            </a:r>
            <a:r>
              <a:rPr lang="ru-RU" sz="1400" dirty="0"/>
              <a:t> та </a:t>
            </a:r>
            <a:r>
              <a:rPr lang="ru-RU" sz="1400" dirty="0" err="1"/>
              <a:t>тератогенну</a:t>
            </a:r>
            <a:r>
              <a:rPr lang="ru-RU" sz="1400" dirty="0"/>
              <a:t> </a:t>
            </a:r>
            <a:r>
              <a:rPr lang="ru-RU" sz="1400" dirty="0" err="1"/>
              <a:t>дію</a:t>
            </a:r>
            <a:r>
              <a:rPr lang="ru-RU" sz="1400" dirty="0"/>
              <a:t> за </a:t>
            </a:r>
            <a:r>
              <a:rPr lang="ru-RU" sz="1400" dirty="0" err="1"/>
              <a:t>відсутності</a:t>
            </a:r>
            <a:r>
              <a:rPr lang="ru-RU" sz="1400" dirty="0"/>
              <a:t> </a:t>
            </a:r>
            <a:r>
              <a:rPr lang="ru-RU" sz="1400" dirty="0" err="1"/>
              <a:t>дермонекротичної</a:t>
            </a:r>
            <a:r>
              <a:rPr lang="ru-RU" sz="1400" dirty="0"/>
              <a:t> та </a:t>
            </a:r>
            <a:r>
              <a:rPr lang="ru-RU" sz="1400" dirty="0" err="1"/>
              <a:t>канцерогенної</a:t>
            </a:r>
            <a:r>
              <a:rPr lang="ru-RU" sz="1400" dirty="0"/>
              <a:t> </a:t>
            </a:r>
            <a:r>
              <a:rPr lang="ru-RU" sz="1400" dirty="0" err="1"/>
              <a:t>дій</a:t>
            </a:r>
            <a:r>
              <a:rPr lang="ru-RU" sz="1400" dirty="0"/>
              <a:t>. </a:t>
            </a:r>
          </a:p>
          <a:p>
            <a:r>
              <a:rPr lang="ru-RU" sz="1400" dirty="0" err="1"/>
              <a:t>Крім</a:t>
            </a:r>
            <a:r>
              <a:rPr lang="ru-RU" sz="1400" dirty="0"/>
              <a:t> того,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мікотоксини</a:t>
            </a:r>
            <a:r>
              <a:rPr lang="ru-RU" sz="1400" dirty="0"/>
              <a:t> </a:t>
            </a:r>
            <a:r>
              <a:rPr lang="ru-RU" sz="1400" dirty="0" err="1"/>
              <a:t>виявляють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мутагенний</a:t>
            </a:r>
            <a:r>
              <a:rPr lang="ru-RU" sz="1400" dirty="0"/>
              <a:t>, </a:t>
            </a:r>
            <a:r>
              <a:rPr lang="ru-RU" sz="1400" dirty="0" err="1"/>
              <a:t>тератогенний</a:t>
            </a:r>
            <a:r>
              <a:rPr lang="ru-RU" sz="1400" dirty="0"/>
              <a:t> та </a:t>
            </a:r>
            <a:r>
              <a:rPr lang="ru-RU" sz="1400" dirty="0" err="1"/>
              <a:t>ембріотоксичний</a:t>
            </a:r>
            <a:r>
              <a:rPr lang="ru-RU" sz="1400" dirty="0"/>
              <a:t> </a:t>
            </a:r>
            <a:r>
              <a:rPr lang="ru-RU" sz="1400" dirty="0" err="1"/>
              <a:t>ефект</a:t>
            </a:r>
            <a:r>
              <a:rPr lang="ru-RU" sz="1400" dirty="0"/>
              <a:t>. </a:t>
            </a:r>
            <a:r>
              <a:rPr lang="en-US" sz="1400" dirty="0" err="1"/>
              <a:t>Penicillium</a:t>
            </a:r>
            <a:r>
              <a:rPr lang="en-US" sz="1400" dirty="0"/>
              <a:t> </a:t>
            </a:r>
            <a:r>
              <a:rPr lang="en-US" sz="1400" dirty="0" err="1"/>
              <a:t>citreoviride</a:t>
            </a:r>
            <a:r>
              <a:rPr lang="en-US" sz="1400" dirty="0"/>
              <a:t> </a:t>
            </a:r>
            <a:r>
              <a:rPr lang="ru-RU" sz="1400" dirty="0" err="1"/>
              <a:t>виробляє</a:t>
            </a:r>
            <a:r>
              <a:rPr lang="ru-RU" sz="1400" dirty="0"/>
              <a:t> </a:t>
            </a:r>
            <a:r>
              <a:rPr lang="ru-RU" sz="1400" dirty="0" err="1"/>
              <a:t>мікотоксин</a:t>
            </a:r>
            <a:r>
              <a:rPr lang="ru-RU" sz="1400" dirty="0"/>
              <a:t> </a:t>
            </a:r>
            <a:r>
              <a:rPr lang="ru-RU" sz="1400" dirty="0" err="1"/>
              <a:t>цитреовіридин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вражає</a:t>
            </a:r>
            <a:r>
              <a:rPr lang="ru-RU" sz="1400" dirty="0"/>
              <a:t> </a:t>
            </a:r>
            <a:r>
              <a:rPr lang="ru-RU" sz="1400" dirty="0" err="1"/>
              <a:t>нервову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серцевосудинну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, </a:t>
            </a:r>
            <a:r>
              <a:rPr lang="ru-RU" sz="1400" dirty="0" err="1"/>
              <a:t>є</a:t>
            </a:r>
            <a:r>
              <a:rPr lang="ru-RU" sz="1400" dirty="0"/>
              <a:t> </a:t>
            </a:r>
            <a:r>
              <a:rPr lang="ru-RU" sz="1400" dirty="0" err="1"/>
              <a:t>етіологічним</a:t>
            </a:r>
            <a:r>
              <a:rPr lang="ru-RU" sz="1400" dirty="0"/>
              <a:t> фактором </a:t>
            </a:r>
            <a:r>
              <a:rPr lang="ru-RU" sz="1400" dirty="0" err="1"/>
              <a:t>відомого</a:t>
            </a:r>
            <a:r>
              <a:rPr lang="ru-RU" sz="1400" dirty="0"/>
              <a:t> в </a:t>
            </a:r>
            <a:r>
              <a:rPr lang="ru-RU" sz="1400" dirty="0" err="1"/>
              <a:t>Японії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давніх</a:t>
            </a:r>
            <a:r>
              <a:rPr lang="ru-RU" sz="1400" dirty="0"/>
              <a:t> </a:t>
            </a:r>
            <a:r>
              <a:rPr lang="ru-RU" sz="1400" dirty="0" err="1"/>
              <a:t>часів</a:t>
            </a:r>
            <a:r>
              <a:rPr lang="ru-RU" sz="1400" dirty="0"/>
              <a:t> токсикозу «</a:t>
            </a:r>
            <a:r>
              <a:rPr lang="ru-RU" sz="1400" dirty="0" err="1"/>
              <a:t>серцевої</a:t>
            </a:r>
            <a:r>
              <a:rPr lang="ru-RU" sz="1400" dirty="0"/>
              <a:t> </a:t>
            </a:r>
            <a:r>
              <a:rPr lang="ru-RU" sz="1400" dirty="0" err="1"/>
              <a:t>берібері</a:t>
            </a:r>
            <a:r>
              <a:rPr lang="ru-RU" sz="1400" dirty="0"/>
              <a:t>».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3667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628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15 </a:t>
            </a:r>
            <a:r>
              <a:rPr lang="ru-RU" dirty="0"/>
              <a:t>Структурна формула </a:t>
            </a:r>
            <a:r>
              <a:rPr lang="ru-RU" dirty="0" err="1"/>
              <a:t>цитреовіридину</a:t>
            </a:r>
            <a:r>
              <a:rPr lang="ru-RU" dirty="0"/>
              <a:t>. 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подвійних</a:t>
            </a:r>
            <a:r>
              <a:rPr lang="ru-RU" dirty="0"/>
              <a:t> С=С </a:t>
            </a:r>
            <a:r>
              <a:rPr lang="ru-RU" dirty="0" err="1"/>
              <a:t>зв’язків</a:t>
            </a:r>
            <a:r>
              <a:rPr lang="ru-RU" dirty="0"/>
              <a:t> в </a:t>
            </a:r>
            <a:r>
              <a:rPr lang="ru-RU" dirty="0" err="1"/>
              <a:t>молекулі</a:t>
            </a:r>
            <a:r>
              <a:rPr lang="ru-RU" dirty="0"/>
              <a:t> </a:t>
            </a:r>
            <a:r>
              <a:rPr lang="ru-RU" dirty="0" err="1"/>
              <a:t>цитреовіридину</a:t>
            </a:r>
            <a:r>
              <a:rPr lang="ru-RU" dirty="0"/>
              <a:t> описано на </a:t>
            </a:r>
            <a:r>
              <a:rPr lang="ru-RU" dirty="0" err="1"/>
              <a:t>стор</a:t>
            </a:r>
            <a:r>
              <a:rPr lang="ru-RU" dirty="0"/>
              <a:t>. 14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посібника</a:t>
            </a:r>
            <a:r>
              <a:rPr lang="ru-RU" dirty="0"/>
              <a:t>. </a:t>
            </a:r>
          </a:p>
          <a:p>
            <a:r>
              <a:rPr lang="ru-RU" b="1" dirty="0" smtClean="0"/>
              <a:t>3.3</a:t>
            </a:r>
            <a:r>
              <a:rPr lang="ru-RU" b="1" dirty="0"/>
              <a:t>. </a:t>
            </a:r>
            <a:r>
              <a:rPr lang="ru-RU" b="1" dirty="0" err="1"/>
              <a:t>Зеараленон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похідні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2900363"/>
            <a:ext cx="24860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Рис. </a:t>
            </a:r>
            <a:r>
              <a:rPr lang="ru-RU" sz="1200" dirty="0" smtClean="0"/>
              <a:t>16. </a:t>
            </a:r>
            <a:r>
              <a:rPr lang="ru-RU" sz="1200" dirty="0"/>
              <a:t>Структурна формула </a:t>
            </a:r>
            <a:r>
              <a:rPr lang="ru-RU" sz="1200" dirty="0" err="1"/>
              <a:t>зеареленону</a:t>
            </a:r>
            <a:r>
              <a:rPr lang="ru-RU" sz="1200" dirty="0"/>
              <a:t>. </a:t>
            </a:r>
          </a:p>
          <a:p>
            <a:r>
              <a:rPr lang="ru-RU" sz="1200" dirty="0" err="1"/>
              <a:t>Реакція</a:t>
            </a:r>
            <a:r>
              <a:rPr lang="ru-RU" sz="1200" dirty="0"/>
              <a:t> </a:t>
            </a:r>
            <a:r>
              <a:rPr lang="ru-RU" sz="1200" dirty="0" err="1"/>
              <a:t>зеареленону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водним</a:t>
            </a:r>
            <a:r>
              <a:rPr lang="ru-RU" sz="1200" dirty="0"/>
              <a:t> </a:t>
            </a:r>
            <a:r>
              <a:rPr lang="ru-RU" sz="1200" dirty="0" err="1"/>
              <a:t>розчином</a:t>
            </a:r>
            <a:r>
              <a:rPr lang="ru-RU" sz="1200" dirty="0"/>
              <a:t> лугу наведено на </a:t>
            </a:r>
            <a:r>
              <a:rPr lang="ru-RU" sz="1200" dirty="0" err="1"/>
              <a:t>стор</a:t>
            </a:r>
            <a:r>
              <a:rPr lang="ru-RU" sz="1200" dirty="0"/>
              <a:t>. 67. </a:t>
            </a:r>
          </a:p>
          <a:p>
            <a:r>
              <a:rPr lang="ru-RU" sz="1200" dirty="0" err="1"/>
              <a:t>Зеараленон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похідні</a:t>
            </a:r>
            <a:r>
              <a:rPr lang="ru-RU" sz="1200" dirty="0"/>
              <a:t> </a:t>
            </a:r>
            <a:r>
              <a:rPr lang="ru-RU" sz="1200" dirty="0" err="1"/>
              <a:t>також</a:t>
            </a:r>
            <a:r>
              <a:rPr lang="ru-RU" sz="1200" dirty="0"/>
              <a:t> </a:t>
            </a:r>
            <a:r>
              <a:rPr lang="ru-RU" sz="1200" dirty="0" err="1"/>
              <a:t>продукуються</a:t>
            </a:r>
            <a:r>
              <a:rPr lang="ru-RU" sz="1200" dirty="0"/>
              <a:t> </a:t>
            </a:r>
            <a:r>
              <a:rPr lang="ru-RU" sz="1200" dirty="0" err="1"/>
              <a:t>мікроскопічними</a:t>
            </a:r>
            <a:r>
              <a:rPr lang="ru-RU" sz="1200" dirty="0"/>
              <a:t> грибами </a:t>
            </a:r>
            <a:r>
              <a:rPr lang="en-US" sz="1200" dirty="0" err="1"/>
              <a:t>Fusarium</a:t>
            </a:r>
            <a:r>
              <a:rPr lang="en-US" sz="1200" dirty="0"/>
              <a:t> </a:t>
            </a:r>
            <a:r>
              <a:rPr lang="en-US" sz="1200" dirty="0" err="1"/>
              <a:t>graminearum</a:t>
            </a:r>
            <a:r>
              <a:rPr lang="en-US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en-US" sz="1200" dirty="0"/>
              <a:t>F. </a:t>
            </a:r>
            <a:r>
              <a:rPr lang="en-US" sz="1200" dirty="0" err="1"/>
              <a:t>Roseum</a:t>
            </a:r>
            <a:r>
              <a:rPr lang="en-US" sz="1200" dirty="0"/>
              <a:t>.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вперше</a:t>
            </a:r>
            <a:r>
              <a:rPr lang="ru-RU" sz="1200" dirty="0"/>
              <a:t> </a:t>
            </a:r>
            <a:r>
              <a:rPr lang="ru-RU" sz="1200" dirty="0" err="1"/>
              <a:t>був</a:t>
            </a:r>
            <a:r>
              <a:rPr lang="ru-RU" sz="1200" dirty="0"/>
              <a:t> </a:t>
            </a:r>
            <a:r>
              <a:rPr lang="ru-RU" sz="1200" dirty="0" err="1"/>
              <a:t>виділений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запліснявілої</a:t>
            </a:r>
            <a:r>
              <a:rPr lang="ru-RU" sz="1200" dirty="0"/>
              <a:t> </a:t>
            </a:r>
            <a:r>
              <a:rPr lang="ru-RU" sz="1200" dirty="0" err="1"/>
              <a:t>кукурудзи</a:t>
            </a:r>
            <a:r>
              <a:rPr lang="ru-RU" sz="1200" dirty="0"/>
              <a:t>. </a:t>
            </a:r>
          </a:p>
          <a:p>
            <a:r>
              <a:rPr lang="ru-RU" sz="1200" dirty="0"/>
              <a:t>За </a:t>
            </a:r>
            <a:r>
              <a:rPr lang="ru-RU" sz="1200" dirty="0" err="1"/>
              <a:t>своєю</a:t>
            </a:r>
            <a:r>
              <a:rPr lang="ru-RU" sz="1200" dirty="0"/>
              <a:t> структурою </a:t>
            </a:r>
            <a:r>
              <a:rPr lang="ru-RU" sz="1200" dirty="0" err="1"/>
              <a:t>зеараленон</a:t>
            </a:r>
            <a:r>
              <a:rPr lang="ru-RU" sz="1200" dirty="0"/>
              <a:t> </a:t>
            </a:r>
            <a:r>
              <a:rPr lang="ru-RU" sz="1200" dirty="0" err="1"/>
              <a:t>є</a:t>
            </a:r>
            <a:r>
              <a:rPr lang="ru-RU" sz="1200" dirty="0"/>
              <a:t> лактоном </a:t>
            </a:r>
            <a:r>
              <a:rPr lang="ru-RU" sz="1200" dirty="0" err="1"/>
              <a:t>резорцилової</a:t>
            </a:r>
            <a:r>
              <a:rPr lang="ru-RU" sz="1200" dirty="0"/>
              <a:t> </a:t>
            </a:r>
            <a:r>
              <a:rPr lang="ru-RU" sz="1200" dirty="0" err="1"/>
              <a:t>кислоти</a:t>
            </a:r>
            <a:r>
              <a:rPr lang="ru-RU" sz="1200" dirty="0"/>
              <a:t>. </a:t>
            </a:r>
          </a:p>
          <a:p>
            <a:r>
              <a:rPr lang="ru-RU" sz="1200" dirty="0" err="1"/>
              <a:t>Зеараленон</a:t>
            </a:r>
            <a:r>
              <a:rPr lang="ru-RU" sz="1200" dirty="0"/>
              <a:t> – </a:t>
            </a:r>
            <a:r>
              <a:rPr lang="ru-RU" sz="1200" dirty="0" err="1"/>
              <a:t>біла</a:t>
            </a:r>
            <a:r>
              <a:rPr lang="ru-RU" sz="1200" dirty="0"/>
              <a:t> </a:t>
            </a:r>
            <a:r>
              <a:rPr lang="ru-RU" sz="1200" dirty="0" err="1"/>
              <a:t>кристалічна</a:t>
            </a:r>
            <a:r>
              <a:rPr lang="ru-RU" sz="1200" dirty="0"/>
              <a:t> </a:t>
            </a:r>
            <a:r>
              <a:rPr lang="ru-RU" sz="1200" dirty="0" err="1"/>
              <a:t>речовина</a:t>
            </a:r>
            <a:r>
              <a:rPr lang="ru-RU" sz="1200" dirty="0"/>
              <a:t>, погано </a:t>
            </a:r>
            <a:r>
              <a:rPr lang="ru-RU" sz="1200" dirty="0" err="1"/>
              <a:t>розчинна</a:t>
            </a:r>
            <a:r>
              <a:rPr lang="ru-RU" sz="1200" dirty="0"/>
              <a:t> у </a:t>
            </a:r>
            <a:r>
              <a:rPr lang="ru-RU" sz="1200" dirty="0" err="1"/>
              <a:t>воді</a:t>
            </a:r>
            <a:r>
              <a:rPr lang="ru-RU" sz="1200" dirty="0"/>
              <a:t>, </a:t>
            </a:r>
            <a:r>
              <a:rPr lang="ru-RU" sz="1200" dirty="0" err="1"/>
              <a:t>але</a:t>
            </a:r>
            <a:r>
              <a:rPr lang="ru-RU" sz="1200" dirty="0"/>
              <a:t> добре </a:t>
            </a:r>
            <a:r>
              <a:rPr lang="ru-RU" sz="1200" dirty="0" err="1"/>
              <a:t>розчинна</a:t>
            </a:r>
            <a:r>
              <a:rPr lang="ru-RU" sz="1200" dirty="0"/>
              <a:t> в </a:t>
            </a:r>
            <a:r>
              <a:rPr lang="ru-RU" sz="1200" dirty="0" err="1"/>
              <a:t>етанолі</a:t>
            </a:r>
            <a:r>
              <a:rPr lang="ru-RU" sz="1200" dirty="0"/>
              <a:t>, </a:t>
            </a:r>
            <a:r>
              <a:rPr lang="ru-RU" sz="1200" dirty="0" err="1"/>
              <a:t>ацетоні</a:t>
            </a:r>
            <a:r>
              <a:rPr lang="ru-RU" sz="1200" dirty="0"/>
              <a:t>, </a:t>
            </a:r>
            <a:r>
              <a:rPr lang="ru-RU" sz="1200" dirty="0" err="1"/>
              <a:t>метанолі</a:t>
            </a:r>
            <a:r>
              <a:rPr lang="ru-RU" sz="1200" dirty="0"/>
              <a:t>, </a:t>
            </a:r>
            <a:r>
              <a:rPr lang="ru-RU" sz="1200" dirty="0" err="1"/>
              <a:t>бензені</a:t>
            </a:r>
            <a:r>
              <a:rPr lang="ru-RU" sz="1200" dirty="0"/>
              <a:t>. </a:t>
            </a:r>
            <a:r>
              <a:rPr lang="ru-RU" sz="1200" dirty="0" err="1"/>
              <a:t>Має</a:t>
            </a:r>
            <a:r>
              <a:rPr lang="ru-RU" sz="1200" dirty="0"/>
              <a:t> три </a:t>
            </a:r>
            <a:r>
              <a:rPr lang="ru-RU" sz="1200" dirty="0" err="1"/>
              <a:t>максимуми</a:t>
            </a:r>
            <a:r>
              <a:rPr lang="ru-RU" sz="1200" dirty="0"/>
              <a:t> </a:t>
            </a:r>
            <a:r>
              <a:rPr lang="ru-RU" sz="1200" dirty="0" err="1"/>
              <a:t>поглинання</a:t>
            </a:r>
            <a:r>
              <a:rPr lang="ru-RU" sz="1200" dirty="0"/>
              <a:t> в </a:t>
            </a:r>
            <a:r>
              <a:rPr lang="ru-RU" sz="1200" dirty="0" err="1"/>
              <a:t>ультрафіолеті</a:t>
            </a:r>
            <a:r>
              <a:rPr lang="ru-RU" sz="1200" dirty="0"/>
              <a:t> (236 нм, 274 нм, 316 нм)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синьо-зелену</a:t>
            </a:r>
            <a:r>
              <a:rPr lang="ru-RU" sz="1200" dirty="0"/>
              <a:t> </a:t>
            </a:r>
            <a:r>
              <a:rPr lang="ru-RU" sz="1200" dirty="0" err="1"/>
              <a:t>флуоресценцію</a:t>
            </a:r>
            <a:r>
              <a:rPr lang="ru-RU" sz="1200" dirty="0"/>
              <a:t>. </a:t>
            </a:r>
          </a:p>
          <a:p>
            <a:r>
              <a:rPr lang="ru-RU" sz="1200" dirty="0" err="1"/>
              <a:t>Біологічна</a:t>
            </a:r>
            <a:r>
              <a:rPr lang="ru-RU" sz="1200" dirty="0"/>
              <a:t> </a:t>
            </a:r>
            <a:r>
              <a:rPr lang="ru-RU" sz="1200" dirty="0" err="1"/>
              <a:t>дія</a:t>
            </a:r>
            <a:r>
              <a:rPr lang="ru-RU" sz="1200" dirty="0"/>
              <a:t>. </a:t>
            </a:r>
            <a:r>
              <a:rPr lang="ru-RU" sz="1200" dirty="0" err="1"/>
              <a:t>Зеараленон</a:t>
            </a:r>
            <a:r>
              <a:rPr lang="ru-RU" sz="1200" dirty="0"/>
              <a:t> </a:t>
            </a:r>
            <a:r>
              <a:rPr lang="ru-RU" sz="1200" dirty="0" err="1"/>
              <a:t>володіє</a:t>
            </a:r>
            <a:r>
              <a:rPr lang="ru-RU" sz="1200" dirty="0"/>
              <a:t> </a:t>
            </a:r>
            <a:r>
              <a:rPr lang="ru-RU" sz="1200" dirty="0" err="1"/>
              <a:t>вираженими</a:t>
            </a:r>
            <a:r>
              <a:rPr lang="ru-RU" sz="1200" dirty="0"/>
              <a:t> </a:t>
            </a:r>
            <a:r>
              <a:rPr lang="ru-RU" sz="1200" dirty="0" err="1"/>
              <a:t>гормоноподібними</a:t>
            </a:r>
            <a:r>
              <a:rPr lang="ru-RU" sz="1200" dirty="0"/>
              <a:t> (</a:t>
            </a:r>
            <a:r>
              <a:rPr lang="ru-RU" sz="1200" dirty="0" err="1"/>
              <a:t>екстрогенними</a:t>
            </a:r>
            <a:r>
              <a:rPr lang="ru-RU" sz="1200" dirty="0"/>
              <a:t>) </a:t>
            </a:r>
            <a:r>
              <a:rPr lang="ru-RU" sz="1200" dirty="0" err="1"/>
              <a:t>властивостями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відрізняє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мікотоксинів</a:t>
            </a:r>
            <a:r>
              <a:rPr lang="ru-RU" sz="1200" dirty="0"/>
              <a:t>. </a:t>
            </a:r>
            <a:r>
              <a:rPr lang="ru-RU" sz="1200" dirty="0" err="1"/>
              <a:t>Крім</a:t>
            </a:r>
            <a:r>
              <a:rPr lang="ru-RU" sz="1200" dirty="0"/>
              <a:t> </a:t>
            </a:r>
            <a:r>
              <a:rPr lang="ru-RU" sz="1200" dirty="0" err="1"/>
              <a:t>цього</a:t>
            </a:r>
            <a:r>
              <a:rPr lang="ru-RU" sz="1200" dirty="0"/>
              <a:t>, в </a:t>
            </a:r>
            <a:r>
              <a:rPr lang="ru-RU" sz="1200" dirty="0" err="1"/>
              <a:t>дослідах</a:t>
            </a:r>
            <a:r>
              <a:rPr lang="ru-RU" sz="1200" dirty="0"/>
              <a:t> на </a:t>
            </a:r>
            <a:r>
              <a:rPr lang="ru-RU" sz="1200" dirty="0" err="1"/>
              <a:t>лабораторних</a:t>
            </a:r>
            <a:r>
              <a:rPr lang="ru-RU" sz="1200" dirty="0"/>
              <a:t> </a:t>
            </a:r>
            <a:r>
              <a:rPr lang="ru-RU" sz="1200" dirty="0" err="1"/>
              <a:t>тваринах</a:t>
            </a:r>
            <a:r>
              <a:rPr lang="ru-RU" sz="1200" dirty="0"/>
              <a:t> </a:t>
            </a:r>
            <a:r>
              <a:rPr lang="ru-RU" sz="1200" dirty="0" err="1"/>
              <a:t>було</a:t>
            </a:r>
            <a:r>
              <a:rPr lang="ru-RU" sz="1200" dirty="0"/>
              <a:t> доведено </a:t>
            </a:r>
            <a:r>
              <a:rPr lang="ru-RU" sz="1200" dirty="0" err="1"/>
              <a:t>тератогенну</a:t>
            </a:r>
            <a:r>
              <a:rPr lang="ru-RU" sz="1200" dirty="0"/>
              <a:t> </a:t>
            </a:r>
            <a:r>
              <a:rPr lang="ru-RU" sz="1200" dirty="0" err="1"/>
              <a:t>дію</a:t>
            </a:r>
            <a:r>
              <a:rPr lang="ru-RU" sz="1200" dirty="0"/>
              <a:t> </a:t>
            </a:r>
            <a:r>
              <a:rPr lang="ru-RU" sz="1200" dirty="0" err="1"/>
              <a:t>зеараленону</a:t>
            </a:r>
            <a:r>
              <a:rPr lang="ru-RU" sz="1200" dirty="0"/>
              <a:t>, </a:t>
            </a:r>
            <a:r>
              <a:rPr lang="ru-RU" sz="1200" dirty="0" err="1"/>
              <a:t>хоча</a:t>
            </a:r>
            <a:r>
              <a:rPr lang="ru-RU" sz="1200" dirty="0"/>
              <a:t> </a:t>
            </a:r>
            <a:r>
              <a:rPr lang="ru-RU" sz="1200" dirty="0" err="1"/>
              <a:t>він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не </a:t>
            </a:r>
            <a:r>
              <a:rPr lang="ru-RU" sz="1200" dirty="0" err="1"/>
              <a:t>володіє</a:t>
            </a:r>
            <a:r>
              <a:rPr lang="ru-RU" sz="1200" dirty="0"/>
              <a:t> </a:t>
            </a:r>
            <a:r>
              <a:rPr lang="ru-RU" sz="1200" dirty="0" err="1"/>
              <a:t>гострим</a:t>
            </a:r>
            <a:r>
              <a:rPr lang="ru-RU" sz="1200" dirty="0"/>
              <a:t> (</a:t>
            </a:r>
            <a:r>
              <a:rPr lang="ru-RU" sz="1200" dirty="0" err="1"/>
              <a:t>летальним</a:t>
            </a:r>
            <a:r>
              <a:rPr lang="ru-RU" sz="1200" dirty="0"/>
              <a:t>) </a:t>
            </a:r>
            <a:r>
              <a:rPr lang="ru-RU" sz="1200" dirty="0" err="1"/>
              <a:t>токсичним</a:t>
            </a:r>
            <a:r>
              <a:rPr lang="ru-RU" sz="1200" dirty="0"/>
              <a:t> </a:t>
            </a:r>
            <a:r>
              <a:rPr lang="ru-RU" sz="1200" dirty="0" err="1"/>
              <a:t>ефектом</a:t>
            </a:r>
            <a:r>
              <a:rPr lang="ru-RU" sz="1200" dirty="0"/>
              <a:t> </a:t>
            </a:r>
            <a:r>
              <a:rPr lang="ru-RU" sz="1200" dirty="0" err="1"/>
              <a:t>навіть</a:t>
            </a:r>
            <a:r>
              <a:rPr lang="ru-RU" sz="1200" dirty="0"/>
              <a:t> при </a:t>
            </a:r>
            <a:r>
              <a:rPr lang="ru-RU" sz="1200" dirty="0" err="1"/>
              <a:t>введенні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тваринам</a:t>
            </a:r>
            <a:r>
              <a:rPr lang="ru-RU" sz="1200" dirty="0"/>
              <a:t> в </a:t>
            </a:r>
            <a:r>
              <a:rPr lang="ru-RU" sz="1200" dirty="0" err="1"/>
              <a:t>дуже</a:t>
            </a:r>
            <a:r>
              <a:rPr lang="ru-RU" sz="1200" dirty="0"/>
              <a:t> великих дозах. </a:t>
            </a:r>
            <a:r>
              <a:rPr lang="ru-RU" sz="1200" dirty="0" err="1"/>
              <a:t>Відомості</a:t>
            </a:r>
            <a:r>
              <a:rPr lang="ru-RU" sz="1200" dirty="0"/>
              <a:t> про </a:t>
            </a:r>
            <a:r>
              <a:rPr lang="ru-RU" sz="1200" dirty="0" err="1"/>
              <a:t>вплив</a:t>
            </a:r>
            <a:r>
              <a:rPr lang="ru-RU" sz="1200" dirty="0"/>
              <a:t> </a:t>
            </a:r>
            <a:r>
              <a:rPr lang="ru-RU" sz="1200" dirty="0" err="1"/>
              <a:t>зеараленону</a:t>
            </a:r>
            <a:r>
              <a:rPr lang="ru-RU" sz="1200" dirty="0"/>
              <a:t> на </a:t>
            </a:r>
            <a:r>
              <a:rPr lang="ru-RU" sz="1200" dirty="0" err="1"/>
              <a:t>організм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 </a:t>
            </a:r>
            <a:r>
              <a:rPr lang="ru-RU" sz="1200" dirty="0" err="1"/>
              <a:t>відсутні</a:t>
            </a:r>
            <a:r>
              <a:rPr lang="ru-RU" sz="1200" dirty="0"/>
              <a:t>, </a:t>
            </a:r>
            <a:r>
              <a:rPr lang="ru-RU" sz="1200" dirty="0" err="1"/>
              <a:t>але</a:t>
            </a:r>
            <a:r>
              <a:rPr lang="ru-RU" sz="1200" dirty="0"/>
              <a:t>, </a:t>
            </a:r>
            <a:r>
              <a:rPr lang="ru-RU" sz="1200" dirty="0" err="1"/>
              <a:t>враховуючи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високу</a:t>
            </a:r>
            <a:r>
              <a:rPr lang="ru-RU" sz="1200" dirty="0"/>
              <a:t> </a:t>
            </a:r>
            <a:r>
              <a:rPr lang="ru-RU" sz="1200" dirty="0" err="1"/>
              <a:t>экстрогенную</a:t>
            </a:r>
            <a:r>
              <a:rPr lang="ru-RU" sz="1200" dirty="0"/>
              <a:t> </a:t>
            </a:r>
            <a:r>
              <a:rPr lang="ru-RU" sz="1200" dirty="0" err="1"/>
              <a:t>активність</a:t>
            </a:r>
            <a:r>
              <a:rPr lang="ru-RU" sz="1200" dirty="0"/>
              <a:t>, не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повністю</a:t>
            </a:r>
            <a:r>
              <a:rPr lang="ru-RU" sz="1200" dirty="0"/>
              <a:t> </a:t>
            </a:r>
            <a:r>
              <a:rPr lang="ru-RU" sz="1200" dirty="0" err="1"/>
              <a:t>виключити</a:t>
            </a:r>
            <a:r>
              <a:rPr lang="ru-RU" sz="1200" dirty="0"/>
              <a:t> </a:t>
            </a:r>
            <a:r>
              <a:rPr lang="ru-RU" sz="1200" dirty="0" err="1"/>
              <a:t>негативний</a:t>
            </a:r>
            <a:r>
              <a:rPr lang="ru-RU" sz="1200" dirty="0"/>
              <a:t> </a:t>
            </a:r>
            <a:r>
              <a:rPr lang="ru-RU" sz="1200" dirty="0" err="1"/>
              <a:t>вплив</a:t>
            </a:r>
            <a:r>
              <a:rPr lang="ru-RU" sz="1200" dirty="0"/>
              <a:t> </a:t>
            </a:r>
            <a:r>
              <a:rPr lang="ru-RU" sz="1200" dirty="0" err="1"/>
              <a:t>зеараленону</a:t>
            </a:r>
            <a:r>
              <a:rPr lang="ru-RU" sz="1200" dirty="0"/>
              <a:t> на </a:t>
            </a:r>
            <a:r>
              <a:rPr lang="ru-RU" sz="1200" dirty="0" err="1"/>
              <a:t>організм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. </a:t>
            </a:r>
          </a:p>
          <a:p>
            <a:r>
              <a:rPr lang="ru-RU" sz="1200" dirty="0" err="1"/>
              <a:t>Основним</a:t>
            </a:r>
            <a:r>
              <a:rPr lang="ru-RU" sz="1200" dirty="0"/>
              <a:t> </a:t>
            </a:r>
            <a:r>
              <a:rPr lang="ru-RU" sz="1200" dirty="0" err="1"/>
              <a:t>природним</a:t>
            </a:r>
            <a:r>
              <a:rPr lang="ru-RU" sz="1200" dirty="0"/>
              <a:t> субстратом, в </a:t>
            </a:r>
            <a:r>
              <a:rPr lang="ru-RU" sz="1200" dirty="0" err="1"/>
              <a:t>якому</a:t>
            </a:r>
            <a:r>
              <a:rPr lang="ru-RU" sz="1200" dirty="0"/>
              <a:t> </a:t>
            </a:r>
            <a:r>
              <a:rPr lang="ru-RU" sz="1200" dirty="0" err="1"/>
              <a:t>найбільш</a:t>
            </a:r>
            <a:r>
              <a:rPr lang="ru-RU" sz="1200" dirty="0"/>
              <a:t> часто </a:t>
            </a:r>
            <a:r>
              <a:rPr lang="ru-RU" sz="1200" dirty="0" err="1"/>
              <a:t>виявляється</a:t>
            </a:r>
            <a:r>
              <a:rPr lang="ru-RU" sz="1200" dirty="0"/>
              <a:t> </a:t>
            </a:r>
            <a:r>
              <a:rPr lang="ru-RU" sz="1200" dirty="0" err="1"/>
              <a:t>зеараленон</a:t>
            </a:r>
            <a:r>
              <a:rPr lang="ru-RU" sz="1200" dirty="0"/>
              <a:t>, </a:t>
            </a:r>
            <a:r>
              <a:rPr lang="ru-RU" sz="1200" dirty="0" err="1"/>
              <a:t>є</a:t>
            </a:r>
            <a:r>
              <a:rPr lang="ru-RU" sz="1200" dirty="0"/>
              <a:t> </a:t>
            </a:r>
            <a:r>
              <a:rPr lang="ru-RU" sz="1200" dirty="0" err="1"/>
              <a:t>кукурудза</a:t>
            </a:r>
            <a:r>
              <a:rPr lang="ru-RU" sz="1200" dirty="0"/>
              <a:t>. </a:t>
            </a:r>
          </a:p>
          <a:p>
            <a:r>
              <a:rPr lang="ru-RU" sz="1200" dirty="0"/>
              <a:t>Теплова </a:t>
            </a:r>
            <a:r>
              <a:rPr lang="ru-RU" sz="1200" dirty="0" err="1"/>
              <a:t>обробка</a:t>
            </a:r>
            <a:r>
              <a:rPr lang="ru-RU" sz="1200" dirty="0"/>
              <a:t> в нейтральному </a:t>
            </a:r>
            <a:r>
              <a:rPr lang="ru-RU" sz="1200" dirty="0" err="1"/>
              <a:t>або</a:t>
            </a:r>
            <a:r>
              <a:rPr lang="ru-RU" sz="1200" dirty="0"/>
              <a:t> кислому </a:t>
            </a:r>
            <a:r>
              <a:rPr lang="ru-RU" sz="1200" dirty="0" err="1"/>
              <a:t>середовищі</a:t>
            </a:r>
            <a:r>
              <a:rPr lang="ru-RU" sz="1200" dirty="0"/>
              <a:t> не </a:t>
            </a:r>
            <a:r>
              <a:rPr lang="ru-RU" sz="1200" dirty="0" err="1"/>
              <a:t>руйнує</a:t>
            </a:r>
            <a:r>
              <a:rPr lang="ru-RU" sz="1200" dirty="0"/>
              <a:t> </a:t>
            </a:r>
            <a:r>
              <a:rPr lang="ru-RU" sz="1200" dirty="0" err="1"/>
              <a:t>зеараленон</a:t>
            </a:r>
            <a:r>
              <a:rPr lang="ru-RU" sz="1200" dirty="0"/>
              <a:t>, </a:t>
            </a:r>
            <a:r>
              <a:rPr lang="ru-RU" sz="1200" dirty="0" err="1"/>
              <a:t>але</a:t>
            </a:r>
            <a:r>
              <a:rPr lang="ru-RU" sz="1200" dirty="0"/>
              <a:t> в </a:t>
            </a:r>
            <a:r>
              <a:rPr lang="ru-RU" sz="1200" dirty="0" err="1"/>
              <a:t>лужному</a:t>
            </a:r>
            <a:r>
              <a:rPr lang="ru-RU" sz="1200" dirty="0"/>
              <a:t> </a:t>
            </a:r>
            <a:r>
              <a:rPr lang="ru-RU" sz="1200" dirty="0" err="1"/>
              <a:t>середовищі</a:t>
            </a:r>
            <a:r>
              <a:rPr lang="ru-RU" sz="1200" dirty="0"/>
              <a:t> при 100 °С за 60 </a:t>
            </a:r>
            <a:r>
              <a:rPr lang="ru-RU" sz="1200" dirty="0" err="1"/>
              <a:t>хв</a:t>
            </a:r>
            <a:r>
              <a:rPr lang="ru-RU" sz="1200" dirty="0"/>
              <a:t> </a:t>
            </a:r>
            <a:r>
              <a:rPr lang="ru-RU" sz="1200" dirty="0" err="1"/>
              <a:t>руйнується</a:t>
            </a:r>
            <a:r>
              <a:rPr lang="ru-RU" sz="1200" dirty="0"/>
              <a:t> </a:t>
            </a:r>
            <a:r>
              <a:rPr lang="ru-RU" sz="1200" dirty="0" err="1"/>
              <a:t>близько</a:t>
            </a:r>
            <a:r>
              <a:rPr lang="ru-RU" sz="1200" dirty="0"/>
              <a:t> 50% токсину. До </a:t>
            </a:r>
            <a:r>
              <a:rPr lang="ru-RU" sz="1200" dirty="0" err="1"/>
              <a:t>руйнування</a:t>
            </a:r>
            <a:r>
              <a:rPr lang="ru-RU" sz="1200" dirty="0"/>
              <a:t> </a:t>
            </a:r>
            <a:r>
              <a:rPr lang="ru-RU" sz="1200" dirty="0" err="1"/>
              <a:t>зеараленону</a:t>
            </a:r>
            <a:r>
              <a:rPr lang="ru-RU" sz="1200" dirty="0"/>
              <a:t> </a:t>
            </a:r>
            <a:r>
              <a:rPr lang="ru-RU" sz="1200" dirty="0" err="1"/>
              <a:t>призводить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обробка</a:t>
            </a:r>
            <a:r>
              <a:rPr lang="ru-RU" sz="1200" dirty="0"/>
              <a:t> </a:t>
            </a:r>
            <a:r>
              <a:rPr lang="ru-RU" sz="1200" dirty="0" err="1"/>
              <a:t>забрудненої</a:t>
            </a:r>
            <a:r>
              <a:rPr lang="ru-RU" sz="1200" dirty="0"/>
              <a:t> </a:t>
            </a:r>
            <a:r>
              <a:rPr lang="ru-RU" sz="1200" dirty="0" err="1"/>
              <a:t>кукурудзи</a:t>
            </a:r>
            <a:r>
              <a:rPr lang="ru-RU" sz="1200" dirty="0"/>
              <a:t> 0,03% </a:t>
            </a:r>
            <a:r>
              <a:rPr lang="ru-RU" sz="1200" dirty="0" err="1"/>
              <a:t>розчином</a:t>
            </a:r>
            <a:r>
              <a:rPr lang="ru-RU" sz="1200" dirty="0"/>
              <a:t> персульфату </a:t>
            </a:r>
            <a:r>
              <a:rPr lang="ru-RU" sz="1200" dirty="0" err="1"/>
              <a:t>амонію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0,01% </a:t>
            </a:r>
            <a:r>
              <a:rPr lang="ru-RU" sz="1200" dirty="0" err="1"/>
              <a:t>розчином</a:t>
            </a:r>
            <a:r>
              <a:rPr lang="ru-RU" sz="1200" dirty="0"/>
              <a:t> </a:t>
            </a:r>
            <a:r>
              <a:rPr lang="ru-RU" sz="1200" dirty="0" err="1"/>
              <a:t>пероксиду</a:t>
            </a:r>
            <a:r>
              <a:rPr lang="ru-RU" sz="1200" dirty="0"/>
              <a:t> </a:t>
            </a:r>
            <a:r>
              <a:rPr lang="ru-RU" sz="1200" dirty="0" err="1"/>
              <a:t>водню</a:t>
            </a:r>
            <a:r>
              <a:rPr lang="ru-RU" sz="1200" dirty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544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3.4</a:t>
            </a:r>
            <a:r>
              <a:rPr lang="ru-RU" b="1" dirty="0"/>
              <a:t>. </a:t>
            </a:r>
            <a:r>
              <a:rPr lang="ru-RU" b="1" dirty="0" err="1"/>
              <a:t>Патулін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1533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1556792"/>
            <a:ext cx="417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17. </a:t>
            </a:r>
            <a:r>
              <a:rPr lang="ru-RU" dirty="0"/>
              <a:t>Структурна формула </a:t>
            </a:r>
            <a:r>
              <a:rPr lang="ru-RU" dirty="0" err="1"/>
              <a:t>патуліну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60848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Патулін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мікотоксин</a:t>
            </a:r>
            <a:r>
              <a:rPr lang="ru-RU" b="1" dirty="0"/>
              <a:t>, </a:t>
            </a:r>
            <a:r>
              <a:rPr lang="ru-RU" b="1" dirty="0" err="1"/>
              <a:t>похідне</a:t>
            </a:r>
            <a:r>
              <a:rPr lang="ru-RU" b="1" dirty="0"/>
              <a:t> </a:t>
            </a:r>
            <a:r>
              <a:rPr lang="ru-RU" b="1" dirty="0" err="1"/>
              <a:t>пірана</a:t>
            </a:r>
            <a:r>
              <a:rPr lang="ru-RU" b="1" dirty="0"/>
              <a:t> (4-гідроксифуропіранон), </a:t>
            </a:r>
            <a:r>
              <a:rPr lang="ru-RU" b="1" dirty="0" err="1"/>
              <a:t>трипептид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продукується</a:t>
            </a:r>
            <a:r>
              <a:rPr lang="ru-RU" b="1" dirty="0"/>
              <a:t> </a:t>
            </a:r>
            <a:r>
              <a:rPr lang="ru-RU" b="1" dirty="0" err="1"/>
              <a:t>різними</a:t>
            </a:r>
            <a:r>
              <a:rPr lang="ru-RU" b="1" dirty="0"/>
              <a:t> формами, </a:t>
            </a:r>
            <a:r>
              <a:rPr lang="ru-RU" b="1" dirty="0" err="1"/>
              <a:t>зокрема</a:t>
            </a:r>
            <a:r>
              <a:rPr lang="ru-RU" b="1" dirty="0"/>
              <a:t> </a:t>
            </a:r>
            <a:r>
              <a:rPr lang="en-US" b="1" dirty="0" err="1"/>
              <a:t>Aspergillus</a:t>
            </a:r>
            <a:r>
              <a:rPr lang="en-US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en-US" b="1" dirty="0" err="1"/>
              <a:t>Penicillium</a:t>
            </a:r>
            <a:r>
              <a:rPr lang="en-US" b="1" dirty="0"/>
              <a:t>. </a:t>
            </a:r>
          </a:p>
          <a:p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тверду</a:t>
            </a:r>
            <a:r>
              <a:rPr lang="ru-RU" dirty="0"/>
              <a:t> </a:t>
            </a:r>
            <a:r>
              <a:rPr lang="ru-RU" dirty="0" err="1"/>
              <a:t>кристалічну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розчинну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полярних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розчинниках</a:t>
            </a:r>
            <a:r>
              <a:rPr lang="ru-RU" dirty="0"/>
              <a:t> (спиртах, </a:t>
            </a:r>
            <a:r>
              <a:rPr lang="ru-RU" dirty="0" err="1"/>
              <a:t>ацетоні</a:t>
            </a:r>
            <a:r>
              <a:rPr lang="ru-RU" dirty="0"/>
              <a:t>, </a:t>
            </a:r>
            <a:r>
              <a:rPr lang="ru-RU" dirty="0" err="1"/>
              <a:t>хлороформі</a:t>
            </a:r>
            <a:r>
              <a:rPr lang="ru-RU" dirty="0"/>
              <a:t>),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розчинний</a:t>
            </a:r>
            <a:r>
              <a:rPr lang="ru-RU" dirty="0"/>
              <a:t> в </a:t>
            </a:r>
            <a:r>
              <a:rPr lang="ru-RU" dirty="0" err="1"/>
              <a:t>діетиловому</a:t>
            </a:r>
            <a:r>
              <a:rPr lang="ru-RU" dirty="0"/>
              <a:t> </a:t>
            </a:r>
            <a:r>
              <a:rPr lang="ru-RU" dirty="0" err="1"/>
              <a:t>етері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бензені</a:t>
            </a:r>
            <a:r>
              <a:rPr lang="ru-RU" dirty="0"/>
              <a:t>, </a:t>
            </a:r>
            <a:r>
              <a:rPr lang="ru-RU" dirty="0" err="1"/>
              <a:t>нерозчинний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гексані</a:t>
            </a:r>
            <a:r>
              <a:rPr lang="ru-RU" dirty="0"/>
              <a:t>. На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стійкий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кислот,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температуру </a:t>
            </a:r>
            <a:r>
              <a:rPr lang="ru-RU" dirty="0" err="1"/>
              <a:t>плавлення</a:t>
            </a:r>
            <a:r>
              <a:rPr lang="ru-RU" dirty="0"/>
              <a:t> 110° С. </a:t>
            </a:r>
            <a:r>
              <a:rPr lang="ru-RU" dirty="0" err="1"/>
              <a:t>Взаємодіє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розчинами</a:t>
            </a:r>
            <a:r>
              <a:rPr lang="ru-RU" dirty="0"/>
              <a:t> </a:t>
            </a:r>
            <a:r>
              <a:rPr lang="ru-RU" dirty="0" err="1"/>
              <a:t>лугів</a:t>
            </a:r>
            <a:r>
              <a:rPr lang="ru-RU" dirty="0"/>
              <a:t>. </a:t>
            </a:r>
            <a:r>
              <a:rPr lang="ru-RU" dirty="0" err="1"/>
              <a:t>Термостійкий</a:t>
            </a:r>
            <a:r>
              <a:rPr lang="ru-RU" dirty="0"/>
              <a:t>, </a:t>
            </a:r>
            <a:r>
              <a:rPr lang="ru-RU" dirty="0" err="1"/>
              <a:t>стійкий</a:t>
            </a:r>
            <a:r>
              <a:rPr lang="ru-RU" dirty="0"/>
              <a:t> у </a:t>
            </a:r>
            <a:r>
              <a:rPr lang="ru-RU" dirty="0" err="1"/>
              <a:t>розчинах</a:t>
            </a:r>
            <a:r>
              <a:rPr lang="ru-RU" dirty="0"/>
              <a:t> кислот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лабільний</a:t>
            </a:r>
            <a:r>
              <a:rPr lang="ru-RU" dirty="0"/>
              <a:t> в </a:t>
            </a:r>
            <a:r>
              <a:rPr lang="ru-RU" dirty="0" err="1"/>
              <a:t>лужному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149080"/>
            <a:ext cx="476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Токсичність</a:t>
            </a:r>
            <a:r>
              <a:rPr lang="ru-RU" sz="1600" dirty="0"/>
              <a:t>. ЛД50 17 мг/кг (</a:t>
            </a:r>
            <a:r>
              <a:rPr lang="ru-RU" sz="1600" dirty="0" err="1"/>
              <a:t>миша</a:t>
            </a:r>
            <a:r>
              <a:rPr lang="ru-RU" sz="1600" dirty="0"/>
              <a:t>, </a:t>
            </a:r>
            <a:r>
              <a:rPr lang="ru-RU" sz="1600" dirty="0" err="1"/>
              <a:t>перорально</a:t>
            </a:r>
            <a:r>
              <a:rPr lang="ru-RU" sz="1600" dirty="0"/>
              <a:t>), 5 мг/кг (</a:t>
            </a:r>
            <a:r>
              <a:rPr lang="ru-RU" sz="1600" dirty="0" err="1"/>
              <a:t>миша</a:t>
            </a:r>
            <a:r>
              <a:rPr lang="ru-RU" sz="1600" dirty="0"/>
              <a:t>, </a:t>
            </a:r>
            <a:r>
              <a:rPr lang="ru-RU" sz="1600" dirty="0" err="1"/>
              <a:t>внутрівенно</a:t>
            </a:r>
            <a:r>
              <a:rPr lang="ru-RU" sz="1600" dirty="0"/>
              <a:t>). </a:t>
            </a:r>
          </a:p>
          <a:p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зустрічається</a:t>
            </a:r>
            <a:r>
              <a:rPr lang="ru-RU" sz="1600" dirty="0"/>
              <a:t> в </a:t>
            </a:r>
            <a:r>
              <a:rPr lang="ru-RU" sz="1600" dirty="0" err="1"/>
              <a:t>гниючих</a:t>
            </a:r>
            <a:r>
              <a:rPr lang="ru-RU" sz="1600" dirty="0"/>
              <a:t> </a:t>
            </a:r>
            <a:r>
              <a:rPr lang="ru-RU" sz="1600" dirty="0" err="1"/>
              <a:t>яблуках</a:t>
            </a:r>
            <a:r>
              <a:rPr lang="ru-RU" sz="1600" dirty="0"/>
              <a:t>, а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патуліну</a:t>
            </a:r>
            <a:r>
              <a:rPr lang="ru-RU" sz="1600" dirty="0"/>
              <a:t> в </a:t>
            </a:r>
            <a:r>
              <a:rPr lang="ru-RU" sz="1600" dirty="0" err="1"/>
              <a:t>яблучних</a:t>
            </a:r>
            <a:r>
              <a:rPr lang="ru-RU" sz="1600" dirty="0"/>
              <a:t> продуктах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розглядається</a:t>
            </a:r>
            <a:r>
              <a:rPr lang="ru-RU" sz="1600" dirty="0"/>
              <a:t> як </a:t>
            </a:r>
            <a:r>
              <a:rPr lang="ru-RU" sz="1600" dirty="0" err="1"/>
              <a:t>показник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яблук</a:t>
            </a:r>
            <a:r>
              <a:rPr lang="ru-RU" sz="1600" dirty="0"/>
              <a:t>, </a:t>
            </a:r>
            <a:r>
              <a:rPr lang="ru-RU" sz="1600" dirty="0" err="1"/>
              <a:t>використовуваних</a:t>
            </a:r>
            <a:r>
              <a:rPr lang="ru-RU" sz="1600" dirty="0"/>
              <a:t> у </a:t>
            </a:r>
            <a:r>
              <a:rPr lang="ru-RU" sz="1600" dirty="0" err="1"/>
              <a:t>виробництві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не </a:t>
            </a:r>
            <a:r>
              <a:rPr lang="ru-RU" sz="1600" dirty="0" err="1"/>
              <a:t>сильний</a:t>
            </a:r>
            <a:r>
              <a:rPr lang="ru-RU" sz="1600" dirty="0"/>
              <a:t> токсин, </a:t>
            </a:r>
            <a:r>
              <a:rPr lang="ru-RU" sz="1600" dirty="0" err="1"/>
              <a:t>але</a:t>
            </a:r>
            <a:r>
              <a:rPr lang="ru-RU" sz="1600" dirty="0"/>
              <a:t> ряд </a:t>
            </a:r>
            <a:r>
              <a:rPr lang="ru-RU" sz="1600" dirty="0" err="1"/>
              <a:t>досліджень</a:t>
            </a:r>
            <a:r>
              <a:rPr lang="ru-RU" sz="1600" dirty="0"/>
              <a:t> показав,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генотоксичний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призвело</a:t>
            </a:r>
            <a:r>
              <a:rPr lang="ru-RU" sz="1600" dirty="0"/>
              <a:t> до </a:t>
            </a:r>
            <a:r>
              <a:rPr lang="ru-RU" sz="1600" dirty="0" err="1"/>
              <a:t>теорій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стверджують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бути канцерогеном, </a:t>
            </a:r>
            <a:r>
              <a:rPr lang="ru-RU" sz="1600" dirty="0" err="1"/>
              <a:t>хоча</a:t>
            </a:r>
            <a:r>
              <a:rPr lang="ru-RU" sz="1600" dirty="0"/>
              <a:t> </a:t>
            </a:r>
            <a:r>
              <a:rPr lang="ru-RU" sz="1600" dirty="0" err="1"/>
              <a:t>непереконливими</a:t>
            </a:r>
            <a:r>
              <a:rPr lang="ru-RU" sz="1600" dirty="0"/>
              <a:t> </a:t>
            </a:r>
            <a:r>
              <a:rPr lang="ru-RU" sz="1600" dirty="0" err="1"/>
              <a:t>залишалися</a:t>
            </a:r>
            <a:r>
              <a:rPr lang="ru-RU" sz="1600" dirty="0"/>
              <a:t> </a:t>
            </a:r>
            <a:r>
              <a:rPr lang="ru-RU" sz="1600" dirty="0" err="1"/>
              <a:t>дослідження</a:t>
            </a:r>
            <a:r>
              <a:rPr lang="ru-RU" sz="1600" dirty="0"/>
              <a:t> на </a:t>
            </a:r>
            <a:r>
              <a:rPr lang="ru-RU" sz="1600" dirty="0" err="1"/>
              <a:t>тваринах</a:t>
            </a:r>
            <a:r>
              <a:rPr lang="ru-RU" sz="1600" dirty="0"/>
              <a:t>. </a:t>
            </a:r>
            <a:r>
              <a:rPr lang="ru-RU" sz="1600" dirty="0" err="1"/>
              <a:t>Патулін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антибіотиком</a:t>
            </a:r>
            <a:r>
              <a:rPr lang="ru-RU" sz="1600" dirty="0"/>
              <a:t>.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країн</a:t>
            </a:r>
            <a:r>
              <a:rPr lang="ru-RU" sz="1600" dirty="0"/>
              <a:t> </a:t>
            </a:r>
            <a:r>
              <a:rPr lang="ru-RU" sz="1600" dirty="0" err="1"/>
              <a:t>встановили</a:t>
            </a:r>
            <a:r>
              <a:rPr lang="ru-RU" sz="1600" dirty="0"/>
              <a:t> </a:t>
            </a:r>
            <a:r>
              <a:rPr lang="ru-RU" sz="1600" dirty="0" err="1"/>
              <a:t>патулінове</a:t>
            </a:r>
            <a:r>
              <a:rPr lang="ru-RU" sz="1600" dirty="0"/>
              <a:t> </a:t>
            </a:r>
            <a:r>
              <a:rPr lang="ru-RU" sz="1600" dirty="0" err="1"/>
              <a:t>обмеження</a:t>
            </a:r>
            <a:r>
              <a:rPr lang="ru-RU" sz="1600" dirty="0"/>
              <a:t> в </a:t>
            </a:r>
            <a:r>
              <a:rPr lang="ru-RU" sz="1600" dirty="0" err="1"/>
              <a:t>яблучних</a:t>
            </a:r>
            <a:r>
              <a:rPr lang="ru-RU" sz="1600" dirty="0"/>
              <a:t> продуктах. </a:t>
            </a:r>
          </a:p>
          <a:p>
            <a:r>
              <a:rPr lang="ru-RU" sz="1600" dirty="0"/>
              <a:t>На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600" dirty="0" err="1"/>
              <a:t>основними</a:t>
            </a:r>
            <a:r>
              <a:rPr lang="ru-RU" sz="1600" dirty="0"/>
              <a:t> </a:t>
            </a:r>
            <a:r>
              <a:rPr lang="ru-RU" sz="1600" dirty="0" err="1"/>
              <a:t>засобами</a:t>
            </a:r>
            <a:r>
              <a:rPr lang="ru-RU" sz="1600" dirty="0"/>
              <a:t> контролю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мікотоксину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рідинна</a:t>
            </a:r>
            <a:r>
              <a:rPr lang="ru-RU" sz="1600" dirty="0"/>
              <a:t> </a:t>
            </a:r>
            <a:r>
              <a:rPr lang="ru-RU" sz="1600" dirty="0" err="1"/>
              <a:t>хроматографія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мас</a:t>
            </a:r>
            <a:r>
              <a:rPr lang="ru-RU" sz="1600" dirty="0"/>
              <a:t> </a:t>
            </a:r>
            <a:r>
              <a:rPr lang="ru-RU" sz="1600" dirty="0" err="1"/>
              <a:t>спектроскопією</a:t>
            </a:r>
            <a:r>
              <a:rPr lang="ru-RU" sz="1600" dirty="0"/>
              <a:t>. </a:t>
            </a:r>
          </a:p>
          <a:p>
            <a:r>
              <a:rPr lang="en-US" sz="1600" dirty="0" err="1"/>
              <a:t>Penicillium</a:t>
            </a:r>
            <a:r>
              <a:rPr lang="en-US" sz="1600" dirty="0"/>
              <a:t> </a:t>
            </a:r>
            <a:r>
              <a:rPr lang="en-US" sz="1600" dirty="0" err="1"/>
              <a:t>islandicum</a:t>
            </a:r>
            <a:r>
              <a:rPr lang="en-US" sz="1600" dirty="0"/>
              <a:t> – </a:t>
            </a:r>
            <a:r>
              <a:rPr lang="ru-RU" sz="1600" dirty="0" err="1"/>
              <a:t>продукує</a:t>
            </a:r>
            <a:r>
              <a:rPr lang="ru-RU" sz="1600" dirty="0"/>
              <a:t> </a:t>
            </a:r>
            <a:r>
              <a:rPr lang="ru-RU" sz="1600" dirty="0" err="1"/>
              <a:t>лютеоскірин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спричиняє</a:t>
            </a:r>
            <a:r>
              <a:rPr lang="ru-RU" sz="1600" dirty="0"/>
              <a:t> у людей </a:t>
            </a:r>
            <a:r>
              <a:rPr lang="ru-RU" sz="1600" dirty="0" err="1"/>
              <a:t>спалахи</a:t>
            </a:r>
            <a:r>
              <a:rPr lang="ru-RU" sz="1600" dirty="0"/>
              <a:t> тяжкого </a:t>
            </a:r>
            <a:r>
              <a:rPr lang="ru-RU" sz="1600" dirty="0" err="1"/>
              <a:t>аліментарного</a:t>
            </a:r>
            <a:r>
              <a:rPr lang="ru-RU" sz="1600" dirty="0"/>
              <a:t> </a:t>
            </a:r>
            <a:r>
              <a:rPr lang="ru-RU" sz="1600" dirty="0" err="1"/>
              <a:t>мікотоксикозу</a:t>
            </a:r>
            <a:r>
              <a:rPr lang="ru-RU" sz="1600" dirty="0"/>
              <a:t>. Цей </a:t>
            </a:r>
            <a:r>
              <a:rPr lang="ru-RU" sz="1600" dirty="0" err="1"/>
              <a:t>мікотоксин</a:t>
            </a:r>
            <a:r>
              <a:rPr lang="ru-RU" sz="1600" dirty="0"/>
              <a:t> </a:t>
            </a:r>
            <a:r>
              <a:rPr lang="ru-RU" sz="1600" dirty="0" err="1"/>
              <a:t>здатний</a:t>
            </a:r>
            <a:r>
              <a:rPr lang="ru-RU" sz="1600" dirty="0"/>
              <a:t> </a:t>
            </a:r>
            <a:r>
              <a:rPr lang="ru-RU" sz="1600" dirty="0" err="1"/>
              <a:t>зв’язуватись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ДНК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інгібувати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репарації</a:t>
            </a:r>
            <a:r>
              <a:rPr lang="ru-RU" sz="1600" dirty="0"/>
              <a:t> та </a:t>
            </a:r>
            <a:r>
              <a:rPr lang="ru-RU" sz="1600" dirty="0" err="1"/>
              <a:t>трансляції</a:t>
            </a:r>
            <a:r>
              <a:rPr lang="ru-RU" sz="1600" dirty="0"/>
              <a:t>. </a:t>
            </a:r>
            <a:r>
              <a:rPr lang="en-US" sz="1600" dirty="0" err="1"/>
              <a:t>Penicillium</a:t>
            </a:r>
            <a:r>
              <a:rPr lang="en-US" sz="1600" dirty="0"/>
              <a:t> </a:t>
            </a:r>
            <a:r>
              <a:rPr lang="en-US" sz="1600" dirty="0" err="1"/>
              <a:t>urticae</a:t>
            </a:r>
            <a:r>
              <a:rPr lang="en-US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вегетує</a:t>
            </a:r>
            <a:r>
              <a:rPr lang="ru-RU" sz="1600" dirty="0"/>
              <a:t> на </a:t>
            </a:r>
            <a:r>
              <a:rPr lang="ru-RU" sz="1600" dirty="0" err="1"/>
              <a:t>овочах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плодах, </a:t>
            </a:r>
            <a:r>
              <a:rPr lang="ru-RU" sz="1600" dirty="0" err="1"/>
              <a:t>продукує</a:t>
            </a:r>
            <a:r>
              <a:rPr lang="ru-RU" sz="1600" dirty="0"/>
              <a:t> </a:t>
            </a:r>
            <a:r>
              <a:rPr lang="ru-RU" sz="1600" dirty="0" err="1"/>
              <a:t>патулін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накопичується</a:t>
            </a:r>
            <a:r>
              <a:rPr lang="ru-RU" sz="1600" dirty="0"/>
              <a:t> у соках, </a:t>
            </a:r>
            <a:r>
              <a:rPr lang="ru-RU" sz="1600" dirty="0" err="1"/>
              <a:t>виготовлених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овочів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фруктів</a:t>
            </a:r>
            <a:r>
              <a:rPr lang="ru-RU" sz="1600" dirty="0"/>
              <a:t>. </a:t>
            </a:r>
            <a:r>
              <a:rPr lang="ru-RU" sz="1600" dirty="0" err="1"/>
              <a:t>Експеримен</a:t>
            </a:r>
            <a:r>
              <a:rPr lang="ru-RU" sz="1600" dirty="0"/>
              <a:t> </a:t>
            </a:r>
            <a:r>
              <a:rPr lang="ru-RU" sz="1600" dirty="0" err="1"/>
              <a:t>тальними</a:t>
            </a:r>
            <a:r>
              <a:rPr lang="ru-RU" sz="1600" dirty="0"/>
              <a:t> </a:t>
            </a:r>
            <a:r>
              <a:rPr lang="ru-RU" sz="1600" dirty="0" err="1"/>
              <a:t>дослідженнями</a:t>
            </a:r>
            <a:r>
              <a:rPr lang="ru-RU" sz="1600" dirty="0"/>
              <a:t> доведена канцерогенна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тератогенна</a:t>
            </a:r>
            <a:r>
              <a:rPr lang="ru-RU" sz="1600" dirty="0"/>
              <a:t> </a:t>
            </a:r>
            <a:r>
              <a:rPr lang="ru-RU" sz="1600" dirty="0" err="1"/>
              <a:t>дія</a:t>
            </a:r>
            <a:r>
              <a:rPr lang="ru-RU" sz="1600" dirty="0"/>
              <a:t> </a:t>
            </a:r>
            <a:r>
              <a:rPr lang="ru-RU" sz="1600" dirty="0" err="1"/>
              <a:t>патуліну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, у </a:t>
            </a:r>
            <a:r>
              <a:rPr lang="ru-RU" sz="1600" dirty="0" err="1"/>
              <a:t>мишей</a:t>
            </a:r>
            <a:r>
              <a:rPr lang="ru-RU" sz="1600" dirty="0"/>
              <a:t> та </a:t>
            </a:r>
            <a:r>
              <a:rPr lang="ru-RU" sz="1600" dirty="0" err="1"/>
              <a:t>курячих</a:t>
            </a:r>
            <a:r>
              <a:rPr lang="ru-RU" sz="1600" dirty="0"/>
              <a:t> </a:t>
            </a:r>
            <a:r>
              <a:rPr lang="ru-RU" sz="1600" dirty="0" err="1"/>
              <a:t>ембріонів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Гриби</a:t>
            </a:r>
            <a:r>
              <a:rPr lang="ru-RU" sz="1600" dirty="0"/>
              <a:t> роду </a:t>
            </a:r>
            <a:r>
              <a:rPr lang="en-US" sz="1600" dirty="0" err="1"/>
              <a:t>Penicillium</a:t>
            </a:r>
            <a:r>
              <a:rPr lang="en-US" sz="1600" dirty="0"/>
              <a:t> </a:t>
            </a:r>
            <a:r>
              <a:rPr lang="ru-RU" sz="1600" dirty="0" err="1"/>
              <a:t>продукують</a:t>
            </a:r>
            <a:r>
              <a:rPr lang="ru-RU" sz="1600" dirty="0"/>
              <a:t> </a:t>
            </a:r>
            <a:r>
              <a:rPr lang="ru-RU" sz="1600" dirty="0" err="1"/>
              <a:t>токсичні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</a:t>
            </a:r>
            <a:r>
              <a:rPr lang="ru-RU" sz="1600" dirty="0" err="1"/>
              <a:t>пенітреми</a:t>
            </a:r>
            <a:r>
              <a:rPr lang="ru-RU" sz="1600" dirty="0"/>
              <a:t> </a:t>
            </a:r>
            <a:r>
              <a:rPr lang="en-US" sz="1600" dirty="0"/>
              <a:t>A, B, C, D, E, </a:t>
            </a:r>
            <a:r>
              <a:rPr lang="ru-RU" sz="1600" dirty="0" err="1"/>
              <a:t>верукулоген</a:t>
            </a:r>
            <a:r>
              <a:rPr lang="ru-RU" sz="1600" dirty="0"/>
              <a:t>, </a:t>
            </a:r>
            <a:r>
              <a:rPr lang="ru-RU" sz="1600" dirty="0" err="1"/>
              <a:t>янтитреми</a:t>
            </a:r>
            <a:r>
              <a:rPr lang="ru-RU" sz="1600" dirty="0"/>
              <a:t> А. В та С, </a:t>
            </a:r>
            <a:r>
              <a:rPr lang="ru-RU" sz="1600" dirty="0" err="1"/>
              <a:t>паксилін</a:t>
            </a:r>
            <a:r>
              <a:rPr lang="ru-RU" sz="1600" dirty="0"/>
              <a:t>, </a:t>
            </a:r>
            <a:r>
              <a:rPr lang="ru-RU" sz="1600" dirty="0" err="1"/>
              <a:t>лютеоскірин</a:t>
            </a:r>
            <a:r>
              <a:rPr lang="ru-RU" sz="1600" dirty="0"/>
              <a:t>, </a:t>
            </a:r>
            <a:r>
              <a:rPr lang="ru-RU" sz="1600" dirty="0" err="1"/>
              <a:t>циклохлоротин</a:t>
            </a:r>
            <a:r>
              <a:rPr lang="ru-RU" sz="1600" dirty="0"/>
              <a:t>, </a:t>
            </a:r>
            <a:r>
              <a:rPr lang="ru-RU" sz="1600" dirty="0" err="1"/>
              <a:t>ісландітоксин</a:t>
            </a:r>
            <a:r>
              <a:rPr lang="ru-RU" sz="1600" dirty="0"/>
              <a:t>, </a:t>
            </a:r>
            <a:r>
              <a:rPr lang="ru-RU" sz="1600" dirty="0" err="1"/>
              <a:t>еритроскирин</a:t>
            </a:r>
            <a:r>
              <a:rPr lang="ru-RU" sz="1600" dirty="0"/>
              <a:t>, </a:t>
            </a:r>
            <a:r>
              <a:rPr lang="ru-RU" sz="1600" dirty="0" err="1"/>
              <a:t>руголозин</a:t>
            </a:r>
            <a:r>
              <a:rPr lang="ru-RU" sz="1600" dirty="0"/>
              <a:t>, </a:t>
            </a:r>
            <a:r>
              <a:rPr lang="ru-RU" sz="1600" dirty="0" err="1"/>
              <a:t>цитреовіридин</a:t>
            </a:r>
            <a:r>
              <a:rPr lang="ru-RU" sz="1600" dirty="0"/>
              <a:t>, </a:t>
            </a:r>
            <a:r>
              <a:rPr lang="ru-RU" sz="1600" dirty="0" err="1"/>
              <a:t>цитринин</a:t>
            </a:r>
            <a:r>
              <a:rPr lang="ru-RU" sz="1600" dirty="0"/>
              <a:t>, </a:t>
            </a:r>
            <a:r>
              <a:rPr lang="ru-RU" sz="1600" dirty="0" err="1"/>
              <a:t>патулін</a:t>
            </a:r>
            <a:r>
              <a:rPr lang="ru-RU" sz="1600" dirty="0"/>
              <a:t>, </a:t>
            </a:r>
            <a:r>
              <a:rPr lang="ru-RU" sz="1600" dirty="0" err="1"/>
              <a:t>пеніцилова</a:t>
            </a:r>
            <a:r>
              <a:rPr lang="ru-RU" sz="1600" dirty="0"/>
              <a:t> кислота, </a:t>
            </a:r>
            <a:r>
              <a:rPr lang="en-US" sz="1600" dirty="0"/>
              <a:t>PR-</a:t>
            </a:r>
            <a:r>
              <a:rPr lang="ru-RU" sz="1600" dirty="0"/>
              <a:t>токсин, </a:t>
            </a:r>
            <a:r>
              <a:rPr lang="ru-RU" sz="1600" dirty="0" err="1"/>
              <a:t>рокфортин</a:t>
            </a:r>
            <a:r>
              <a:rPr lang="ru-RU" sz="1600" dirty="0"/>
              <a:t>, </a:t>
            </a:r>
            <a:r>
              <a:rPr lang="ru-RU" sz="1600" dirty="0" err="1"/>
              <a:t>мікофенолова</a:t>
            </a:r>
            <a:r>
              <a:rPr lang="ru-RU" sz="1600" dirty="0"/>
              <a:t> кислота, </a:t>
            </a:r>
            <a:r>
              <a:rPr lang="ru-RU" sz="1600" dirty="0" err="1"/>
              <a:t>циклопіазонова</a:t>
            </a:r>
            <a:r>
              <a:rPr lang="ru-RU" sz="1600" dirty="0"/>
              <a:t> кислота, </a:t>
            </a:r>
            <a:r>
              <a:rPr lang="ru-RU" sz="1600" dirty="0" err="1"/>
              <a:t>рубратоксин</a:t>
            </a:r>
            <a:r>
              <a:rPr lang="ru-RU" sz="1600" dirty="0"/>
              <a:t> А та В, </a:t>
            </a:r>
            <a:r>
              <a:rPr lang="ru-RU" sz="1600" dirty="0" err="1"/>
              <a:t>секалонова</a:t>
            </a:r>
            <a:r>
              <a:rPr lang="ru-RU" sz="1600" dirty="0"/>
              <a:t> кислота </a:t>
            </a:r>
            <a:r>
              <a:rPr lang="en-US" sz="1600" dirty="0"/>
              <a:t>D. </a:t>
            </a:r>
          </a:p>
          <a:p>
            <a:r>
              <a:rPr lang="ru-RU" sz="1600" dirty="0"/>
              <a:t>Субстратами </a:t>
            </a:r>
            <a:r>
              <a:rPr lang="ru-RU" sz="1600" dirty="0" err="1"/>
              <a:t>вказаних</a:t>
            </a:r>
            <a:r>
              <a:rPr lang="ru-RU" sz="1600" dirty="0"/>
              <a:t> </a:t>
            </a:r>
            <a:r>
              <a:rPr lang="ru-RU" sz="1600" dirty="0" err="1"/>
              <a:t>грибів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насіння</a:t>
            </a:r>
            <a:r>
              <a:rPr lang="ru-RU" sz="1600" dirty="0"/>
              <a:t> </a:t>
            </a:r>
            <a:r>
              <a:rPr lang="ru-RU" sz="1600" dirty="0" err="1"/>
              <a:t>бавовни</a:t>
            </a:r>
            <a:r>
              <a:rPr lang="ru-RU" sz="1600" dirty="0"/>
              <a:t> та </a:t>
            </a:r>
            <a:r>
              <a:rPr lang="ru-RU" sz="1600" dirty="0" err="1"/>
              <a:t>соняшника</a:t>
            </a:r>
            <a:r>
              <a:rPr lang="ru-RU" sz="1600" dirty="0"/>
              <a:t>, </a:t>
            </a:r>
            <a:r>
              <a:rPr lang="ru-RU" sz="1600" dirty="0" err="1"/>
              <a:t>сири</a:t>
            </a:r>
            <a:r>
              <a:rPr lang="ru-RU" sz="1600" dirty="0"/>
              <a:t>, </a:t>
            </a:r>
            <a:r>
              <a:rPr lang="ru-RU" sz="1600" dirty="0" err="1"/>
              <a:t>яблука</a:t>
            </a:r>
            <a:r>
              <a:rPr lang="ru-RU" sz="1600" dirty="0"/>
              <a:t>, </a:t>
            </a:r>
            <a:r>
              <a:rPr lang="ru-RU" sz="1600" dirty="0" err="1"/>
              <a:t>пасовищні</a:t>
            </a:r>
            <a:r>
              <a:rPr lang="ru-RU" sz="1600" dirty="0"/>
              <a:t> трави, рис, сорго, </a:t>
            </a:r>
            <a:r>
              <a:rPr lang="ru-RU" sz="1600" dirty="0" err="1"/>
              <a:t>пшениця</a:t>
            </a:r>
            <a:r>
              <a:rPr lang="ru-RU" sz="1600" dirty="0"/>
              <a:t>, </a:t>
            </a:r>
            <a:r>
              <a:rPr lang="ru-RU" sz="1600" dirty="0" err="1"/>
              <a:t>бобові</a:t>
            </a:r>
            <a:r>
              <a:rPr lang="ru-RU" sz="1600" dirty="0"/>
              <a:t>, </a:t>
            </a:r>
            <a:r>
              <a:rPr lang="ru-RU" sz="1600" dirty="0" err="1"/>
              <a:t>арахіс</a:t>
            </a:r>
            <a:r>
              <a:rPr lang="ru-RU" sz="1600" dirty="0"/>
              <a:t>, </a:t>
            </a:r>
            <a:r>
              <a:rPr lang="ru-RU" sz="1600" dirty="0" err="1"/>
              <a:t>перець</a:t>
            </a:r>
            <a:r>
              <a:rPr lang="ru-RU" sz="1600" dirty="0"/>
              <a:t>, </a:t>
            </a:r>
            <a:r>
              <a:rPr lang="ru-RU" sz="1600" dirty="0" err="1"/>
              <a:t>ячмінь</a:t>
            </a:r>
            <a:r>
              <a:rPr lang="ru-RU" sz="1600" dirty="0"/>
              <a:t>, овес, жито,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фрукти</a:t>
            </a:r>
            <a:r>
              <a:rPr lang="ru-RU" sz="1600" dirty="0"/>
              <a:t>, </a:t>
            </a:r>
            <a:r>
              <a:rPr lang="ru-RU" sz="1600" dirty="0" err="1"/>
              <a:t>овочі</a:t>
            </a:r>
            <a:r>
              <a:rPr lang="ru-RU" sz="1600" dirty="0"/>
              <a:t> та </a:t>
            </a:r>
            <a:r>
              <a:rPr lang="ru-RU" sz="1600" dirty="0" err="1"/>
              <a:t>продукти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переробки</a:t>
            </a:r>
            <a:r>
              <a:rPr lang="ru-RU" sz="1600" dirty="0"/>
              <a:t> (соки, пюре, </a:t>
            </a:r>
            <a:r>
              <a:rPr lang="ru-RU" sz="1600" dirty="0" err="1"/>
              <a:t>джеми</a:t>
            </a:r>
            <a:r>
              <a:rPr lang="ru-RU" sz="1600" dirty="0"/>
              <a:t> та </a:t>
            </a:r>
            <a:r>
              <a:rPr lang="ru-RU" sz="1600" dirty="0" err="1"/>
              <a:t>компоти</a:t>
            </a:r>
            <a:r>
              <a:rPr lang="ru-RU" sz="1600" dirty="0"/>
              <a:t>), фураж, </a:t>
            </a:r>
            <a:r>
              <a:rPr lang="ru-RU" sz="1600" dirty="0" err="1"/>
              <a:t>кукурудза</a:t>
            </a:r>
            <a:r>
              <a:rPr lang="ru-RU" sz="1600" dirty="0"/>
              <a:t>, </a:t>
            </a:r>
            <a:r>
              <a:rPr lang="ru-RU" sz="1600" dirty="0" err="1"/>
              <a:t>арахіс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Гриби</a:t>
            </a:r>
            <a:r>
              <a:rPr lang="ru-RU" sz="1600" dirty="0"/>
              <a:t> роду </a:t>
            </a:r>
            <a:r>
              <a:rPr lang="en-US" sz="1600" dirty="0" err="1"/>
              <a:t>Fusarium</a:t>
            </a:r>
            <a:r>
              <a:rPr lang="en-US" sz="1600" dirty="0"/>
              <a:t> </a:t>
            </a:r>
            <a:r>
              <a:rPr lang="ru-RU" sz="1600" dirty="0" err="1"/>
              <a:t>продукують</a:t>
            </a:r>
            <a:r>
              <a:rPr lang="ru-RU" sz="1600" dirty="0"/>
              <a:t> </a:t>
            </a:r>
            <a:r>
              <a:rPr lang="ru-RU" sz="1600" dirty="0" err="1"/>
              <a:t>трихотеценові</a:t>
            </a:r>
            <a:r>
              <a:rPr lang="ru-RU" sz="1600" dirty="0"/>
              <a:t> </a:t>
            </a:r>
            <a:r>
              <a:rPr lang="ru-RU" sz="1600" dirty="0" err="1"/>
              <a:t>мікотоксини</a:t>
            </a:r>
            <a:r>
              <a:rPr lang="ru-RU" sz="1600" dirty="0"/>
              <a:t> (</a:t>
            </a:r>
            <a:r>
              <a:rPr lang="ru-RU" sz="1600" dirty="0" err="1"/>
              <a:t>більше</a:t>
            </a:r>
            <a:r>
              <a:rPr lang="ru-RU" sz="1600" dirty="0"/>
              <a:t> 40 </a:t>
            </a:r>
            <a:r>
              <a:rPr lang="ru-RU" sz="1600" dirty="0" err="1"/>
              <a:t>сполук</a:t>
            </a:r>
            <a:r>
              <a:rPr lang="ru-RU" sz="1600" dirty="0"/>
              <a:t>), </a:t>
            </a:r>
            <a:r>
              <a:rPr lang="ru-RU" sz="1600" dirty="0" err="1"/>
              <a:t>зеараленон</a:t>
            </a:r>
            <a:r>
              <a:rPr lang="ru-RU" sz="1600" dirty="0"/>
              <a:t>, </a:t>
            </a:r>
            <a:r>
              <a:rPr lang="ru-RU" sz="1600" dirty="0" err="1"/>
              <a:t>моніліформін</a:t>
            </a:r>
            <a:r>
              <a:rPr lang="ru-RU" sz="1600" dirty="0"/>
              <a:t>. Субстратами </a:t>
            </a:r>
            <a:r>
              <a:rPr lang="ru-RU" sz="1600" dirty="0" err="1"/>
              <a:t>вказаних</a:t>
            </a:r>
            <a:r>
              <a:rPr lang="ru-RU" sz="1600" dirty="0"/>
              <a:t> </a:t>
            </a:r>
            <a:r>
              <a:rPr lang="ru-RU" sz="1600" dirty="0" err="1"/>
              <a:t>грибів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зернові</a:t>
            </a:r>
            <a:r>
              <a:rPr lang="ru-RU" sz="1600" dirty="0"/>
              <a:t>, фураж, в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сіно</a:t>
            </a:r>
            <a:r>
              <a:rPr lang="ru-RU" sz="1600" dirty="0"/>
              <a:t> та солома, </a:t>
            </a:r>
            <a:r>
              <a:rPr lang="ru-RU" sz="1600" dirty="0" err="1"/>
              <a:t>кукурудза</a:t>
            </a:r>
            <a:r>
              <a:rPr lang="ru-RU" sz="1600" dirty="0"/>
              <a:t>, сорго.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Гриби</a:t>
            </a:r>
            <a:r>
              <a:rPr lang="ru-RU" sz="1600" dirty="0"/>
              <a:t> роду </a:t>
            </a:r>
            <a:r>
              <a:rPr lang="en-US" sz="1600" dirty="0" err="1"/>
              <a:t>Claviceps</a:t>
            </a:r>
            <a:r>
              <a:rPr lang="en-US" sz="1600" dirty="0"/>
              <a:t> </a:t>
            </a:r>
            <a:r>
              <a:rPr lang="en-US" sz="1600" dirty="0" err="1"/>
              <a:t>purpura</a:t>
            </a:r>
            <a:r>
              <a:rPr lang="en-US" sz="1600" dirty="0"/>
              <a:t> </a:t>
            </a:r>
            <a:r>
              <a:rPr lang="ru-RU" sz="1600" dirty="0"/>
              <a:t>та </a:t>
            </a:r>
            <a:r>
              <a:rPr lang="en-US" sz="1600" dirty="0" err="1"/>
              <a:t>Claviceps</a:t>
            </a:r>
            <a:r>
              <a:rPr lang="en-US" sz="1600" dirty="0"/>
              <a:t> </a:t>
            </a:r>
            <a:r>
              <a:rPr lang="en-US" sz="1600" dirty="0" err="1"/>
              <a:t>paspali</a:t>
            </a:r>
            <a:r>
              <a:rPr lang="en-US" sz="1600" dirty="0"/>
              <a:t> </a:t>
            </a:r>
            <a:r>
              <a:rPr lang="ru-RU" sz="1600" dirty="0" err="1"/>
              <a:t>продукують</a:t>
            </a:r>
            <a:r>
              <a:rPr lang="ru-RU" sz="1600" dirty="0"/>
              <a:t> </a:t>
            </a:r>
            <a:r>
              <a:rPr lang="ru-RU" sz="1600" dirty="0" err="1"/>
              <a:t>нейротоксичні</a:t>
            </a:r>
            <a:r>
              <a:rPr lang="ru-RU" sz="1600" dirty="0"/>
              <a:t> </a:t>
            </a:r>
            <a:r>
              <a:rPr lang="ru-RU" sz="1600" dirty="0" err="1"/>
              <a:t>ерготоксини</a:t>
            </a:r>
            <a:r>
              <a:rPr lang="ru-RU" sz="1600" dirty="0"/>
              <a:t>, а </a:t>
            </a:r>
            <a:r>
              <a:rPr lang="ru-RU" sz="1600" dirty="0" err="1"/>
              <a:t>їх</a:t>
            </a:r>
            <a:r>
              <a:rPr lang="ru-RU" sz="1600" dirty="0"/>
              <a:t> субстратами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зернові</a:t>
            </a:r>
            <a:r>
              <a:rPr lang="ru-RU" sz="1600" dirty="0"/>
              <a:t>, </a:t>
            </a:r>
            <a:r>
              <a:rPr lang="ru-RU" sz="1600" dirty="0" err="1"/>
              <a:t>дикоростущі</a:t>
            </a:r>
            <a:r>
              <a:rPr lang="ru-RU" sz="1600" dirty="0"/>
              <a:t> </a:t>
            </a:r>
            <a:r>
              <a:rPr lang="ru-RU" sz="1600" dirty="0" err="1"/>
              <a:t>злакові</a:t>
            </a:r>
            <a:r>
              <a:rPr lang="ru-RU" sz="1600" dirty="0"/>
              <a:t>.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міцелій</a:t>
            </a:r>
            <a:r>
              <a:rPr lang="ru-RU" sz="1600" dirty="0"/>
              <a:t> у </a:t>
            </a:r>
            <a:r>
              <a:rPr lang="ru-RU" sz="1600" dirty="0" err="1"/>
              <a:t>спокої</a:t>
            </a:r>
            <a:r>
              <a:rPr lang="ru-RU" sz="1600" dirty="0"/>
              <a:t> на колосках жита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пшениці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ріжків</a:t>
            </a:r>
            <a:r>
              <a:rPr lang="ru-RU" sz="1600" dirty="0"/>
              <a:t> </a:t>
            </a:r>
            <a:r>
              <a:rPr lang="ru-RU" sz="1600" dirty="0" err="1"/>
              <a:t>темно-фіолетового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 </a:t>
            </a:r>
            <a:r>
              <a:rPr lang="ru-RU" sz="1600" dirty="0" err="1"/>
              <a:t>довжиною</a:t>
            </a:r>
            <a:r>
              <a:rPr lang="ru-RU" sz="1600" dirty="0"/>
              <a:t> до 4 см та </a:t>
            </a:r>
            <a:r>
              <a:rPr lang="ru-RU" sz="1600" dirty="0" err="1"/>
              <a:t>товщиною</a:t>
            </a:r>
            <a:r>
              <a:rPr lang="ru-RU" sz="1600" dirty="0"/>
              <a:t> 0,6 см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матковими</a:t>
            </a:r>
            <a:r>
              <a:rPr lang="ru-RU" sz="1600" dirty="0"/>
              <a:t> </a:t>
            </a:r>
            <a:r>
              <a:rPr lang="ru-RU" sz="1600" dirty="0" err="1"/>
              <a:t>ріжками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Широке</a:t>
            </a:r>
            <a:r>
              <a:rPr lang="ru-RU" sz="1600" dirty="0"/>
              <a:t> </a:t>
            </a:r>
            <a:r>
              <a:rPr lang="ru-RU" sz="1600" dirty="0" err="1"/>
              <a:t>розповсюдження</a:t>
            </a:r>
            <a:r>
              <a:rPr lang="ru-RU" sz="1600" dirty="0"/>
              <a:t> та </a:t>
            </a:r>
            <a:r>
              <a:rPr lang="ru-RU" sz="1600" dirty="0" err="1"/>
              <a:t>швидке</a:t>
            </a:r>
            <a:r>
              <a:rPr lang="ru-RU" sz="1600" dirty="0"/>
              <a:t> </a:t>
            </a:r>
            <a:r>
              <a:rPr lang="ru-RU" sz="1600" dirty="0" err="1"/>
              <a:t>накопичення</a:t>
            </a:r>
            <a:r>
              <a:rPr lang="ru-RU" sz="1600" dirty="0"/>
              <a:t> </a:t>
            </a:r>
            <a:r>
              <a:rPr lang="ru-RU" sz="1600" dirty="0" err="1"/>
              <a:t>мікотоксинів</a:t>
            </a:r>
            <a:r>
              <a:rPr lang="ru-RU" sz="1600" dirty="0"/>
              <a:t> у субстратах </a:t>
            </a:r>
            <a:r>
              <a:rPr lang="ru-RU" sz="1600" dirty="0" err="1"/>
              <a:t>пояснюється</a:t>
            </a:r>
            <a:r>
              <a:rPr lang="ru-RU" sz="1600" dirty="0"/>
              <a:t> </a:t>
            </a:r>
            <a:r>
              <a:rPr lang="ru-RU" sz="1600" dirty="0" err="1"/>
              <a:t>тим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вони </a:t>
            </a:r>
            <a:r>
              <a:rPr lang="ru-RU" sz="1600" dirty="0" err="1"/>
              <a:t>утворюються</a:t>
            </a:r>
            <a:r>
              <a:rPr lang="ru-RU" sz="1600" dirty="0"/>
              <a:t> у </a:t>
            </a:r>
            <a:r>
              <a:rPr lang="ru-RU" sz="1600" dirty="0" err="1"/>
              <a:t>ланцюгу</a:t>
            </a:r>
            <a:r>
              <a:rPr lang="ru-RU" sz="1600" dirty="0"/>
              <a:t> </a:t>
            </a:r>
            <a:r>
              <a:rPr lang="ru-RU" sz="1600" dirty="0" err="1"/>
              <a:t>послідовних</a:t>
            </a:r>
            <a:r>
              <a:rPr lang="ru-RU" sz="1600" dirty="0"/>
              <a:t> </a:t>
            </a:r>
            <a:r>
              <a:rPr lang="ru-RU" sz="1600" dirty="0" err="1"/>
              <a:t>ферментних</a:t>
            </a:r>
            <a:r>
              <a:rPr lang="ru-RU" sz="1600" dirty="0"/>
              <a:t> </a:t>
            </a:r>
            <a:r>
              <a:rPr lang="ru-RU" sz="1600" dirty="0" err="1"/>
              <a:t>реакцій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відносно</a:t>
            </a:r>
            <a:r>
              <a:rPr lang="ru-RU" sz="1600" dirty="0"/>
              <a:t> невеликого числа </a:t>
            </a:r>
            <a:r>
              <a:rPr lang="ru-RU" sz="1600" dirty="0" err="1"/>
              <a:t>хімічно</a:t>
            </a:r>
            <a:r>
              <a:rPr lang="ru-RU" sz="1600" dirty="0"/>
              <a:t> </a:t>
            </a:r>
            <a:r>
              <a:rPr lang="ru-RU" sz="1600" dirty="0" err="1"/>
              <a:t>простих</a:t>
            </a:r>
            <a:r>
              <a:rPr lang="ru-RU" sz="1600" dirty="0"/>
              <a:t> </a:t>
            </a:r>
            <a:r>
              <a:rPr lang="ru-RU" sz="1600" dirty="0" err="1"/>
              <a:t>проміжних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 основного </a:t>
            </a:r>
            <a:r>
              <a:rPr lang="ru-RU" sz="1600" dirty="0" err="1"/>
              <a:t>метаболізму</a:t>
            </a:r>
            <a:r>
              <a:rPr lang="ru-RU" sz="1600" dirty="0"/>
              <a:t>, а </a:t>
            </a:r>
            <a:r>
              <a:rPr lang="ru-RU" sz="1600" dirty="0" err="1"/>
              <a:t>саме</a:t>
            </a:r>
            <a:r>
              <a:rPr lang="ru-RU" sz="1600" dirty="0"/>
              <a:t> ацетата, </a:t>
            </a:r>
            <a:r>
              <a:rPr lang="ru-RU" sz="1600" dirty="0" err="1"/>
              <a:t>малоната</a:t>
            </a:r>
            <a:r>
              <a:rPr lang="ru-RU" sz="1600" dirty="0"/>
              <a:t>, </a:t>
            </a:r>
            <a:r>
              <a:rPr lang="ru-RU" sz="1600" dirty="0" err="1"/>
              <a:t>меквалата</a:t>
            </a:r>
            <a:r>
              <a:rPr lang="ru-RU" sz="1600" dirty="0"/>
              <a:t> та </a:t>
            </a:r>
            <a:r>
              <a:rPr lang="ru-RU" sz="1600" dirty="0" err="1"/>
              <a:t>амінокислот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Заходів</a:t>
            </a:r>
            <a:r>
              <a:rPr lang="ru-RU" sz="1600" dirty="0"/>
              <a:t> </a:t>
            </a:r>
            <a:r>
              <a:rPr lang="ru-RU" sz="1600" dirty="0" err="1"/>
              <a:t>специфічної</a:t>
            </a:r>
            <a:r>
              <a:rPr lang="ru-RU" sz="1600" dirty="0"/>
              <a:t> </a:t>
            </a:r>
            <a:r>
              <a:rPr lang="ru-RU" sz="1600" dirty="0" err="1"/>
              <a:t>детоксикації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, </a:t>
            </a:r>
            <a:r>
              <a:rPr lang="ru-RU" sz="1600" dirty="0" err="1"/>
              <a:t>забруднених</a:t>
            </a:r>
            <a:r>
              <a:rPr lang="ru-RU" sz="1600" dirty="0"/>
              <a:t> </a:t>
            </a:r>
            <a:r>
              <a:rPr lang="ru-RU" sz="1600" dirty="0" err="1"/>
              <a:t>мікотоксинами</a:t>
            </a:r>
            <a:r>
              <a:rPr lang="ru-RU" sz="1600" dirty="0"/>
              <a:t>, не </a:t>
            </a:r>
            <a:r>
              <a:rPr lang="ru-RU" sz="1600" dirty="0" err="1"/>
              <a:t>існує</a:t>
            </a:r>
            <a:r>
              <a:rPr lang="ru-RU" sz="1600" dirty="0"/>
              <a:t>.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відомих</a:t>
            </a:r>
            <a:r>
              <a:rPr lang="ru-RU" sz="1600" dirty="0"/>
              <a:t> </a:t>
            </a:r>
            <a:r>
              <a:rPr lang="ru-RU" sz="1600" dirty="0" err="1"/>
              <a:t>токсичних</a:t>
            </a:r>
            <a:r>
              <a:rPr lang="ru-RU" sz="1600" dirty="0"/>
              <a:t> </a:t>
            </a:r>
            <a:r>
              <a:rPr lang="ru-RU" sz="1600" dirty="0" err="1"/>
              <a:t>метаболітів</a:t>
            </a:r>
            <a:r>
              <a:rPr lang="ru-RU" sz="1600" dirty="0"/>
              <a:t> </a:t>
            </a:r>
            <a:r>
              <a:rPr lang="ru-RU" sz="1600" dirty="0" err="1"/>
              <a:t>плісеневих</a:t>
            </a:r>
            <a:r>
              <a:rPr lang="ru-RU" sz="1600" dirty="0"/>
              <a:t> </a:t>
            </a:r>
            <a:r>
              <a:rPr lang="ru-RU" sz="1600" dirty="0" err="1"/>
              <a:t>грибів</a:t>
            </a:r>
            <a:r>
              <a:rPr lang="ru-RU" sz="1600" dirty="0"/>
              <a:t> </a:t>
            </a:r>
            <a:r>
              <a:rPr lang="ru-RU" sz="1600" dirty="0" err="1"/>
              <a:t>надзвичайно</a:t>
            </a:r>
            <a:r>
              <a:rPr lang="ru-RU" sz="1600" dirty="0"/>
              <a:t> </a:t>
            </a:r>
            <a:r>
              <a:rPr lang="ru-RU" sz="1600" dirty="0" err="1"/>
              <a:t>стійкі</a:t>
            </a:r>
            <a:r>
              <a:rPr lang="ru-RU" sz="1600" dirty="0"/>
              <a:t> до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фізичних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хімічних</a:t>
            </a:r>
            <a:r>
              <a:rPr lang="ru-RU" sz="1600" dirty="0"/>
              <a:t> </a:t>
            </a:r>
            <a:r>
              <a:rPr lang="ru-RU" sz="1600" dirty="0" err="1"/>
              <a:t>чинників</a:t>
            </a:r>
            <a:r>
              <a:rPr lang="ru-RU" sz="1600" dirty="0"/>
              <a:t>. </a:t>
            </a:r>
            <a:r>
              <a:rPr lang="ru-RU" sz="1600" dirty="0" err="1"/>
              <a:t>Зокрема</a:t>
            </a:r>
            <a:r>
              <a:rPr lang="ru-RU" sz="1600" dirty="0"/>
              <a:t>, </a:t>
            </a:r>
            <a:r>
              <a:rPr lang="ru-RU" sz="1600" dirty="0" err="1"/>
              <a:t>афлатоксини</a:t>
            </a:r>
            <a:r>
              <a:rPr lang="ru-RU" sz="1600" dirty="0"/>
              <a:t> не </a:t>
            </a:r>
            <a:r>
              <a:rPr lang="ru-RU" sz="1600" dirty="0" err="1"/>
              <a:t>руйнуються</a:t>
            </a:r>
            <a:r>
              <a:rPr lang="ru-RU" sz="1600" dirty="0"/>
              <a:t> при </a:t>
            </a:r>
            <a:r>
              <a:rPr lang="ru-RU" sz="1600" dirty="0" err="1"/>
              <a:t>температурі</a:t>
            </a:r>
            <a:r>
              <a:rPr lang="ru-RU" sz="1600" dirty="0"/>
              <a:t> 240 – 300 0С, а </a:t>
            </a:r>
            <a:r>
              <a:rPr lang="ru-RU" sz="1600" dirty="0" err="1"/>
              <a:t>загальноприйняті</a:t>
            </a:r>
            <a:r>
              <a:rPr lang="ru-RU" sz="1600" dirty="0"/>
              <a:t> </a:t>
            </a:r>
            <a:r>
              <a:rPr lang="ru-RU" sz="1600" dirty="0" err="1"/>
              <a:t>засоби</a:t>
            </a:r>
            <a:r>
              <a:rPr lang="ru-RU" sz="1600" dirty="0"/>
              <a:t> </a:t>
            </a:r>
            <a:r>
              <a:rPr lang="ru-RU" sz="1600" dirty="0" err="1"/>
              <a:t>технологічної</a:t>
            </a:r>
            <a:r>
              <a:rPr lang="ru-RU" sz="1600" dirty="0"/>
              <a:t> </a:t>
            </a:r>
            <a:r>
              <a:rPr lang="ru-RU" sz="1600" dirty="0" err="1"/>
              <a:t>обробки</a:t>
            </a:r>
            <a:r>
              <a:rPr lang="ru-RU" sz="1600" dirty="0"/>
              <a:t> </a:t>
            </a:r>
            <a:r>
              <a:rPr lang="ru-RU" sz="1600" dirty="0" err="1"/>
              <a:t>харчових</a:t>
            </a:r>
            <a:r>
              <a:rPr lang="ru-RU" sz="1600" dirty="0"/>
              <a:t> </a:t>
            </a:r>
            <a:r>
              <a:rPr lang="ru-RU" sz="1600" dirty="0" err="1"/>
              <a:t>продуктів</a:t>
            </a:r>
            <a:r>
              <a:rPr lang="ru-RU" sz="1600" dirty="0"/>
              <a:t>, в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пастеризація</a:t>
            </a:r>
            <a:r>
              <a:rPr lang="ru-RU" sz="1600" dirty="0"/>
              <a:t>, </a:t>
            </a:r>
            <a:r>
              <a:rPr lang="ru-RU" sz="1600" dirty="0" err="1"/>
              <a:t>руйнують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частково</a:t>
            </a:r>
            <a:r>
              <a:rPr lang="ru-RU" sz="1600" dirty="0"/>
              <a:t>. </a:t>
            </a:r>
          </a:p>
          <a:p>
            <a:r>
              <a:rPr lang="ru-RU" sz="1600" dirty="0"/>
              <a:t>Для </a:t>
            </a:r>
            <a:r>
              <a:rPr lang="ru-RU" sz="1600" dirty="0" err="1"/>
              <a:t>детоксикації</a:t>
            </a:r>
            <a:r>
              <a:rPr lang="ru-RU" sz="1600" dirty="0"/>
              <a:t> </a:t>
            </a:r>
            <a:r>
              <a:rPr lang="ru-RU" sz="1600" dirty="0" err="1"/>
              <a:t>мікотоксинів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дорогі</a:t>
            </a:r>
            <a:r>
              <a:rPr lang="ru-RU" sz="1600" dirty="0"/>
              <a:t> </a:t>
            </a:r>
            <a:r>
              <a:rPr lang="ru-RU" sz="1600" dirty="0" err="1"/>
              <a:t>адсорбенти</a:t>
            </a:r>
            <a:r>
              <a:rPr lang="ru-RU" sz="1600" dirty="0"/>
              <a:t>. Тому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ефективніше</a:t>
            </a:r>
            <a:r>
              <a:rPr lang="ru-RU" sz="1600" dirty="0"/>
              <a:t>, а головне – </a:t>
            </a:r>
            <a:r>
              <a:rPr lang="ru-RU" sz="1600" dirty="0" err="1"/>
              <a:t>вигідніше</a:t>
            </a:r>
            <a:r>
              <a:rPr lang="ru-RU" sz="1600" dirty="0"/>
              <a:t> </a:t>
            </a:r>
            <a:r>
              <a:rPr lang="ru-RU" sz="1600" dirty="0" err="1"/>
              <a:t>запобігати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цвілевих</a:t>
            </a:r>
            <a:r>
              <a:rPr lang="ru-RU" sz="1600" dirty="0"/>
              <a:t> </a:t>
            </a:r>
            <a:r>
              <a:rPr lang="ru-RU" sz="1600" dirty="0" err="1"/>
              <a:t>грибів</a:t>
            </a:r>
            <a:r>
              <a:rPr lang="ru-RU" sz="1600" dirty="0"/>
              <a:t>, а не </a:t>
            </a:r>
            <a:r>
              <a:rPr lang="ru-RU" sz="1600" dirty="0" err="1"/>
              <a:t>боротися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результатами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життєдіяльності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існуючих</a:t>
            </a:r>
            <a:r>
              <a:rPr lang="ru-RU" sz="1600" dirty="0"/>
              <a:t> на </a:t>
            </a:r>
            <a:r>
              <a:rPr lang="ru-RU" sz="1600" dirty="0" err="1"/>
              <a:t>сьогоднішній</a:t>
            </a:r>
            <a:r>
              <a:rPr lang="ru-RU" sz="1600" dirty="0"/>
              <a:t> день на </a:t>
            </a:r>
            <a:r>
              <a:rPr lang="ru-RU" sz="1600" dirty="0" err="1"/>
              <a:t>фармацевтичному</a:t>
            </a:r>
            <a:r>
              <a:rPr lang="ru-RU" sz="1600" dirty="0"/>
              <a:t> ринку </a:t>
            </a:r>
            <a:r>
              <a:rPr lang="ru-RU" sz="1600" dirty="0" err="1"/>
              <a:t>системних</a:t>
            </a:r>
            <a:r>
              <a:rPr lang="ru-RU" sz="1600" dirty="0"/>
              <a:t> </a:t>
            </a:r>
            <a:r>
              <a:rPr lang="ru-RU" sz="1600" dirty="0" err="1"/>
              <a:t>антимікотичних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орунгал</a:t>
            </a:r>
            <a:r>
              <a:rPr lang="ru-RU" sz="1600" dirty="0"/>
              <a:t> (</a:t>
            </a:r>
            <a:r>
              <a:rPr lang="ru-RU" sz="1600" dirty="0" err="1"/>
              <a:t>ітраконазол</a:t>
            </a:r>
            <a:r>
              <a:rPr lang="ru-RU" sz="1600" dirty="0"/>
              <a:t>) </a:t>
            </a:r>
            <a:r>
              <a:rPr lang="ru-RU" sz="1600" dirty="0" err="1"/>
              <a:t>справляє</a:t>
            </a:r>
            <a:r>
              <a:rPr lang="ru-RU" sz="1600" dirty="0"/>
              <a:t> </a:t>
            </a:r>
            <a:r>
              <a:rPr lang="ru-RU" sz="1600" dirty="0" err="1"/>
              <a:t>фунгіцидний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</a:t>
            </a:r>
            <a:r>
              <a:rPr lang="ru-RU" sz="1600" dirty="0" err="1"/>
              <a:t>плісеневі</a:t>
            </a:r>
            <a:r>
              <a:rPr lang="ru-RU" sz="1600" dirty="0"/>
              <a:t> </a:t>
            </a:r>
            <a:r>
              <a:rPr lang="ru-RU" sz="1600" dirty="0" err="1"/>
              <a:t>гриби</a:t>
            </a:r>
            <a:r>
              <a:rPr lang="ru-RU" sz="1600" dirty="0"/>
              <a:t>, </a:t>
            </a:r>
            <a:r>
              <a:rPr lang="ru-RU" sz="1600" dirty="0" err="1"/>
              <a:t>застосування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препарату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доцільне</a:t>
            </a:r>
            <a:r>
              <a:rPr lang="ru-RU" sz="1600" dirty="0"/>
              <a:t> в </a:t>
            </a:r>
            <a:r>
              <a:rPr lang="ru-RU" sz="1600" dirty="0" err="1"/>
              <a:t>терапії</a:t>
            </a:r>
            <a:r>
              <a:rPr lang="ru-RU" sz="1600" dirty="0"/>
              <a:t> грибкового </a:t>
            </a:r>
            <a:r>
              <a:rPr lang="ru-RU" sz="1600" dirty="0" err="1"/>
              <a:t>ураження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94872"/>
            <a:ext cx="3635896" cy="21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5085184"/>
            <a:ext cx="463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smtClean="0"/>
              <a:t>18. </a:t>
            </a:r>
            <a:r>
              <a:rPr lang="ru-RU" dirty="0"/>
              <a:t>Структурна формула </a:t>
            </a:r>
            <a:r>
              <a:rPr lang="ru-RU" dirty="0" err="1"/>
              <a:t>ітраконазолу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Перший </a:t>
            </a:r>
            <a:r>
              <a:rPr lang="ru-RU" dirty="0" err="1"/>
              <a:t>характерний</a:t>
            </a:r>
            <a:r>
              <a:rPr lang="ru-RU" dirty="0"/>
              <a:t> симптом – </a:t>
            </a:r>
            <a:r>
              <a:rPr lang="ru-RU" dirty="0" err="1"/>
              <a:t>крововиливи</a:t>
            </a:r>
            <a:r>
              <a:rPr lang="ru-RU" dirty="0"/>
              <a:t> в </a:t>
            </a:r>
            <a:r>
              <a:rPr lang="ru-RU" dirty="0" err="1"/>
              <a:t>сітківку</a:t>
            </a:r>
            <a:r>
              <a:rPr lang="ru-RU" dirty="0"/>
              <a:t> очей.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приєднуються</a:t>
            </a:r>
            <a:r>
              <a:rPr lang="ru-RU" dirty="0"/>
              <a:t> </a:t>
            </a:r>
            <a:r>
              <a:rPr lang="ru-RU" dirty="0" err="1"/>
              <a:t>нудота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блювота</a:t>
            </a:r>
            <a:r>
              <a:rPr lang="ru-RU" dirty="0"/>
              <a:t>,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живота, </a:t>
            </a:r>
            <a:r>
              <a:rPr lang="ru-RU" dirty="0" err="1"/>
              <a:t>судоми</a:t>
            </a:r>
            <a:r>
              <a:rPr lang="ru-RU" dirty="0"/>
              <a:t>, </a:t>
            </a:r>
            <a:r>
              <a:rPr lang="ru-RU" dirty="0" err="1"/>
              <a:t>прострація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. </a:t>
            </a:r>
          </a:p>
          <a:p>
            <a:r>
              <a:rPr lang="ru-RU" dirty="0"/>
              <a:t>Антидотом </a:t>
            </a:r>
            <a:r>
              <a:rPr lang="ru-RU" dirty="0" err="1"/>
              <a:t>являється</a:t>
            </a:r>
            <a:r>
              <a:rPr lang="ru-RU" dirty="0"/>
              <a:t> </a:t>
            </a:r>
            <a:r>
              <a:rPr lang="ru-RU" dirty="0" err="1"/>
              <a:t>атропін</a:t>
            </a:r>
            <a:r>
              <a:rPr lang="ru-RU" dirty="0"/>
              <a:t>. Для </a:t>
            </a:r>
            <a:r>
              <a:rPr lang="ru-RU" dirty="0" err="1"/>
              <a:t>миші</a:t>
            </a:r>
            <a:r>
              <a:rPr lang="ru-RU" dirty="0"/>
              <a:t> LD50 (мг/кг) становить 0,23. Для </a:t>
            </a:r>
            <a:r>
              <a:rPr lang="ru-RU" dirty="0" err="1"/>
              <a:t>людини</a:t>
            </a:r>
            <a:r>
              <a:rPr lang="ru-RU" dirty="0"/>
              <a:t> смертельна доза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180 </a:t>
            </a:r>
            <a:r>
              <a:rPr lang="ru-RU" dirty="0" err="1"/>
              <a:t>і</a:t>
            </a:r>
            <a:r>
              <a:rPr lang="ru-RU" dirty="0"/>
              <a:t> 300 мг. </a:t>
            </a:r>
          </a:p>
          <a:p>
            <a:r>
              <a:rPr lang="ru-RU" dirty="0" err="1"/>
              <a:t>Природний</a:t>
            </a:r>
            <a:r>
              <a:rPr lang="ru-RU" dirty="0"/>
              <a:t> мускарин – </a:t>
            </a:r>
            <a:r>
              <a:rPr lang="ru-RU" dirty="0" err="1"/>
              <a:t>безбарвна</a:t>
            </a:r>
            <a:r>
              <a:rPr lang="ru-RU" dirty="0"/>
              <a:t>, без запаху </a:t>
            </a:r>
            <a:r>
              <a:rPr lang="ru-RU" dirty="0" err="1"/>
              <a:t>і</a:t>
            </a:r>
            <a:r>
              <a:rPr lang="ru-RU" dirty="0"/>
              <a:t> смаку, </a:t>
            </a:r>
            <a:r>
              <a:rPr lang="ru-RU" dirty="0" err="1"/>
              <a:t>сильнолужна</a:t>
            </a:r>
            <a:r>
              <a:rPr lang="ru-RU" dirty="0"/>
              <a:t>, густа, </a:t>
            </a:r>
            <a:r>
              <a:rPr lang="ru-RU" dirty="0" err="1"/>
              <a:t>сиропоподібна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,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</a:t>
            </a:r>
            <a:r>
              <a:rPr lang="ru-RU" dirty="0" err="1"/>
              <a:t>кристалічний</a:t>
            </a:r>
            <a:r>
              <a:rPr lang="ru-RU" dirty="0"/>
              <a:t> стан при </a:t>
            </a:r>
            <a:r>
              <a:rPr lang="ru-RU" dirty="0" err="1"/>
              <a:t>змішуванні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сульфатною кислотою. На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кристали</a:t>
            </a:r>
            <a:r>
              <a:rPr lang="ru-RU" dirty="0"/>
              <a:t> мускарину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розпливаються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сиропоподібною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r>
              <a:rPr lang="ru-RU" dirty="0"/>
              <a:t>. Мускарин добре </a:t>
            </a:r>
            <a:r>
              <a:rPr lang="ru-RU" dirty="0" err="1"/>
              <a:t>розчиняється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спирті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слабо – в </a:t>
            </a:r>
            <a:r>
              <a:rPr lang="ru-RU" dirty="0" err="1"/>
              <a:t>хлороформі</a:t>
            </a:r>
            <a:r>
              <a:rPr lang="ru-RU" dirty="0"/>
              <a:t>,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розчиняється</a:t>
            </a:r>
            <a:r>
              <a:rPr lang="ru-RU" dirty="0"/>
              <a:t> в </a:t>
            </a:r>
            <a:r>
              <a:rPr lang="ru-RU" dirty="0" err="1"/>
              <a:t>ефірі</a:t>
            </a:r>
            <a:r>
              <a:rPr lang="ru-RU" dirty="0"/>
              <a:t>. При </a:t>
            </a:r>
            <a:r>
              <a:rPr lang="ru-RU" dirty="0" err="1"/>
              <a:t>підігріванні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100 °С </a:t>
            </a:r>
            <a:r>
              <a:rPr lang="ru-RU" dirty="0" err="1"/>
              <a:t>руйнується</a:t>
            </a:r>
            <a:r>
              <a:rPr lang="ru-RU" dirty="0"/>
              <a:t>, </a:t>
            </a:r>
            <a:r>
              <a:rPr lang="ru-RU" dirty="0" err="1"/>
              <a:t>видаючи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 </a:t>
            </a:r>
            <a:r>
              <a:rPr lang="ru-RU" dirty="0" err="1"/>
              <a:t>тютюновий</a:t>
            </a:r>
            <a:r>
              <a:rPr lang="ru-RU" dirty="0"/>
              <a:t> запах; при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їдкими</a:t>
            </a:r>
            <a:r>
              <a:rPr lang="ru-RU" dirty="0"/>
              <a:t> лугами </a:t>
            </a:r>
            <a:r>
              <a:rPr lang="ru-RU" dirty="0" err="1"/>
              <a:t>або</a:t>
            </a:r>
            <a:r>
              <a:rPr lang="ru-RU" dirty="0"/>
              <a:t> оксидом </a:t>
            </a:r>
            <a:r>
              <a:rPr lang="ru-RU" dirty="0" err="1"/>
              <a:t>плюмбуму</a:t>
            </a:r>
            <a:r>
              <a:rPr lang="ru-RU" dirty="0"/>
              <a:t> (</a:t>
            </a:r>
            <a:r>
              <a:rPr lang="en-US" dirty="0"/>
              <a:t>II)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триметиламін</a:t>
            </a:r>
            <a:r>
              <a:rPr lang="ru-RU" dirty="0"/>
              <a:t>; </a:t>
            </a:r>
            <a:r>
              <a:rPr lang="ru-RU" dirty="0" err="1"/>
              <a:t>з</a:t>
            </a:r>
            <a:r>
              <a:rPr lang="ru-RU" dirty="0"/>
              <a:t> хлоридною кислотою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кристалічні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 </a:t>
            </a:r>
          </a:p>
          <a:p>
            <a:r>
              <a:rPr lang="ru-RU" b="1" dirty="0" err="1"/>
              <a:t>Хімічні</a:t>
            </a:r>
            <a:r>
              <a:rPr lang="ru-RU" b="1" dirty="0"/>
              <a:t> </a:t>
            </a:r>
            <a:r>
              <a:rPr lang="ru-RU" b="1" dirty="0" err="1"/>
              <a:t>властивості</a:t>
            </a:r>
            <a:r>
              <a:rPr lang="ru-RU" b="1" dirty="0"/>
              <a:t> мускарину. </a:t>
            </a:r>
          </a:p>
          <a:p>
            <a:r>
              <a:rPr lang="ru-RU" dirty="0"/>
              <a:t>1)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сульфатною кислотою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солеподібної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03210"/>
            <a:ext cx="3528392" cy="285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</a:t>
            </a:r>
            <a:r>
              <a:rPr lang="ru-RU" dirty="0" err="1"/>
              <a:t>Реакція</a:t>
            </a:r>
            <a:r>
              <a:rPr lang="ru-RU" dirty="0"/>
              <a:t> мускарину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пікриновою</a:t>
            </a:r>
            <a:r>
              <a:rPr lang="ru-RU" dirty="0"/>
              <a:t> кислотою.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800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57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1.2</a:t>
            </a:r>
            <a:r>
              <a:rPr lang="ru-RU" b="1" dirty="0"/>
              <a:t>. </a:t>
            </a:r>
            <a:r>
              <a:rPr lang="ru-RU" b="1" dirty="0" err="1"/>
              <a:t>Коприн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4562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13285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2</a:t>
            </a:r>
            <a:r>
              <a:rPr lang="ru-RU" dirty="0" smtClean="0"/>
              <a:t>. </a:t>
            </a:r>
            <a:r>
              <a:rPr lang="ru-RU" dirty="0" err="1"/>
              <a:t>Imperator</a:t>
            </a:r>
            <a:r>
              <a:rPr lang="ru-RU" dirty="0"/>
              <a:t> </a:t>
            </a:r>
            <a:r>
              <a:rPr lang="ru-RU" dirty="0" err="1"/>
              <a:t>torosus</a:t>
            </a:r>
            <a:r>
              <a:rPr lang="ru-RU" dirty="0"/>
              <a:t> А) та структурна формула </a:t>
            </a:r>
            <a:r>
              <a:rPr lang="ru-RU" dirty="0" err="1"/>
              <a:t>коприну</a:t>
            </a:r>
            <a:r>
              <a:rPr lang="ru-RU" dirty="0"/>
              <a:t> Б). </a:t>
            </a:r>
          </a:p>
          <a:p>
            <a:r>
              <a:rPr lang="ru-RU" dirty="0" err="1"/>
              <a:t>Коприн</a:t>
            </a:r>
            <a:r>
              <a:rPr lang="ru-RU" dirty="0"/>
              <a:t> [(2</a:t>
            </a:r>
            <a:r>
              <a:rPr lang="en-US" dirty="0"/>
              <a:t>S)-2-</a:t>
            </a:r>
            <a:r>
              <a:rPr lang="ru-RU" dirty="0"/>
              <a:t>аміно-5-[(1-гідроксициклопропіл) </a:t>
            </a:r>
            <a:r>
              <a:rPr lang="ru-RU" dirty="0" err="1"/>
              <a:t>аміно</a:t>
            </a:r>
            <a:r>
              <a:rPr lang="ru-RU" dirty="0"/>
              <a:t>]-5-оксопентанова кислота] – </a:t>
            </a:r>
            <a:r>
              <a:rPr lang="ru-RU" dirty="0" err="1"/>
              <a:t>протоксин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плодових</a:t>
            </a:r>
            <a:r>
              <a:rPr lang="ru-RU" dirty="0"/>
              <a:t> </a:t>
            </a:r>
            <a:r>
              <a:rPr lang="ru-RU" dirty="0" err="1"/>
              <a:t>тілах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</a:t>
            </a:r>
            <a:r>
              <a:rPr lang="ru-RU" dirty="0" err="1"/>
              <a:t>пологів</a:t>
            </a:r>
            <a:r>
              <a:rPr lang="ru-RU" dirty="0"/>
              <a:t> </a:t>
            </a:r>
            <a:r>
              <a:rPr lang="en-US" dirty="0" err="1"/>
              <a:t>Coprinopsis</a:t>
            </a:r>
            <a:r>
              <a:rPr lang="en-US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en-US" dirty="0"/>
              <a:t>Boletus. </a:t>
            </a:r>
            <a:r>
              <a:rPr lang="ru-RU" dirty="0"/>
              <a:t>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алкоголем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. </a:t>
            </a:r>
          </a:p>
          <a:p>
            <a:r>
              <a:rPr lang="ru-RU" dirty="0" err="1"/>
              <a:t>Протоксин</a:t>
            </a:r>
            <a:r>
              <a:rPr lang="ru-RU" dirty="0"/>
              <a:t>, при </a:t>
            </a:r>
            <a:r>
              <a:rPr lang="ru-RU" dirty="0" err="1"/>
              <a:t>слабкому</a:t>
            </a:r>
            <a:r>
              <a:rPr lang="ru-RU" dirty="0"/>
              <a:t> </a:t>
            </a:r>
            <a:r>
              <a:rPr lang="ru-RU" dirty="0" err="1"/>
              <a:t>гідролізі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в 1-аміноциклопропанол (</a:t>
            </a:r>
            <a:r>
              <a:rPr lang="en-US" dirty="0"/>
              <a:t>C3H7NO), </a:t>
            </a:r>
            <a:r>
              <a:rPr lang="ru-RU" dirty="0" err="1"/>
              <a:t>який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мікотоксином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інгібітором</a:t>
            </a:r>
            <a:r>
              <a:rPr lang="ru-RU" dirty="0"/>
              <a:t> </a:t>
            </a:r>
            <a:r>
              <a:rPr lang="ru-RU" dirty="0" err="1"/>
              <a:t>альдегіддегідрогенази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дисульфірам</a:t>
            </a:r>
            <a:r>
              <a:rPr lang="ru-RU" dirty="0"/>
              <a:t>. </a:t>
            </a:r>
          </a:p>
          <a:p>
            <a:r>
              <a:rPr lang="ru-RU" b="1" dirty="0" err="1"/>
              <a:t>Хімічні</a:t>
            </a:r>
            <a:r>
              <a:rPr lang="ru-RU" b="1" dirty="0"/>
              <a:t> </a:t>
            </a:r>
            <a:r>
              <a:rPr lang="ru-RU" b="1" dirty="0" err="1"/>
              <a:t>властивості</a:t>
            </a:r>
            <a:r>
              <a:rPr lang="ru-RU" b="1" dirty="0"/>
              <a:t> </a:t>
            </a:r>
            <a:r>
              <a:rPr lang="ru-RU" b="1" dirty="0" err="1"/>
              <a:t>коприну</a:t>
            </a:r>
            <a:r>
              <a:rPr lang="ru-RU" b="1" dirty="0"/>
              <a:t>. 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аміно-групи</a:t>
            </a:r>
            <a:r>
              <a:rPr lang="ru-RU" dirty="0"/>
              <a:t> в </a:t>
            </a:r>
            <a:r>
              <a:rPr lang="ru-RU" dirty="0" err="1"/>
              <a:t>молекулі</a:t>
            </a:r>
            <a:r>
              <a:rPr lang="ru-RU" dirty="0"/>
              <a:t> </a:t>
            </a:r>
            <a:r>
              <a:rPr lang="ru-RU" dirty="0" err="1"/>
              <a:t>коприну</a:t>
            </a:r>
            <a:r>
              <a:rPr lang="ru-RU" dirty="0"/>
              <a:t> описано на </a:t>
            </a:r>
            <a:r>
              <a:rPr lang="ru-RU" dirty="0" err="1"/>
              <a:t>стор</a:t>
            </a:r>
            <a:r>
              <a:rPr lang="ru-RU" dirty="0"/>
              <a:t>. 13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посібника</a:t>
            </a:r>
            <a:r>
              <a:rPr lang="ru-RU" dirty="0"/>
              <a:t>. </a:t>
            </a:r>
          </a:p>
          <a:p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амідної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в </a:t>
            </a:r>
            <a:r>
              <a:rPr lang="ru-RU" dirty="0" err="1"/>
              <a:t>молекулі</a:t>
            </a:r>
            <a:r>
              <a:rPr lang="ru-RU" dirty="0"/>
              <a:t> </a:t>
            </a:r>
            <a:r>
              <a:rPr lang="ru-RU" dirty="0" err="1"/>
              <a:t>коприну</a:t>
            </a:r>
            <a:r>
              <a:rPr lang="ru-RU" dirty="0"/>
              <a:t> описано на </a:t>
            </a:r>
            <a:r>
              <a:rPr lang="ru-RU" dirty="0" err="1"/>
              <a:t>стор</a:t>
            </a:r>
            <a:r>
              <a:rPr lang="ru-RU" dirty="0"/>
              <a:t>. 15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посібника</a:t>
            </a:r>
            <a:r>
              <a:rPr lang="ru-RU" dirty="0"/>
              <a:t>. </a:t>
            </a:r>
          </a:p>
          <a:p>
            <a:r>
              <a:rPr lang="ru-RU" dirty="0"/>
              <a:t>1. </a:t>
            </a:r>
            <a:r>
              <a:rPr lang="ru-RU" dirty="0" err="1"/>
              <a:t>М’який</a:t>
            </a:r>
            <a:r>
              <a:rPr lang="ru-RU" dirty="0"/>
              <a:t> </a:t>
            </a:r>
            <a:r>
              <a:rPr lang="ru-RU" dirty="0" err="1"/>
              <a:t>гідроліз</a:t>
            </a:r>
            <a:r>
              <a:rPr lang="ru-RU" dirty="0"/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661248"/>
            <a:ext cx="5267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4292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6003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32656"/>
            <a:ext cx="4355976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293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Коприн</a:t>
            </a:r>
            <a:r>
              <a:rPr lang="ru-RU" dirty="0"/>
              <a:t> як </a:t>
            </a:r>
            <a:r>
              <a:rPr lang="ru-RU" dirty="0" err="1"/>
              <a:t>речовина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при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алкоголем, 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достовірно</a:t>
            </a:r>
            <a:r>
              <a:rPr lang="ru-RU" dirty="0"/>
              <a:t> </a:t>
            </a:r>
            <a:r>
              <a:rPr lang="ru-RU" dirty="0" err="1"/>
              <a:t>виявлена</a:t>
            </a:r>
            <a:r>
              <a:rPr lang="ru-RU" dirty="0"/>
              <a:t> у </a:t>
            </a:r>
            <a:r>
              <a:rPr lang="ru-RU" dirty="0" err="1"/>
              <a:t>плодових</a:t>
            </a:r>
            <a:r>
              <a:rPr lang="ru-RU" dirty="0"/>
              <a:t> </a:t>
            </a:r>
            <a:r>
              <a:rPr lang="ru-RU" dirty="0" err="1"/>
              <a:t>тілах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шести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: </a:t>
            </a:r>
            <a:r>
              <a:rPr lang="en-US" dirty="0" err="1"/>
              <a:t>Coprinopsis</a:t>
            </a:r>
            <a:r>
              <a:rPr lang="en-US" dirty="0"/>
              <a:t> </a:t>
            </a:r>
            <a:r>
              <a:rPr lang="en-US" dirty="0" err="1"/>
              <a:t>atramentaria</a:t>
            </a:r>
            <a:r>
              <a:rPr lang="en-US" dirty="0"/>
              <a:t> (</a:t>
            </a:r>
            <a:r>
              <a:rPr lang="ru-RU" dirty="0" err="1"/>
              <a:t>космополіт</a:t>
            </a:r>
            <a:r>
              <a:rPr lang="ru-RU" dirty="0"/>
              <a:t>), </a:t>
            </a:r>
            <a:r>
              <a:rPr lang="en-US" dirty="0"/>
              <a:t>C. </a:t>
            </a:r>
            <a:r>
              <a:rPr lang="en-US" dirty="0" err="1"/>
              <a:t>insignis</a:t>
            </a:r>
            <a:r>
              <a:rPr lang="en-US" dirty="0"/>
              <a:t> (</a:t>
            </a:r>
            <a:r>
              <a:rPr lang="ru-RU" dirty="0" err="1"/>
              <a:t>Північна</a:t>
            </a:r>
            <a:r>
              <a:rPr lang="ru-RU" dirty="0"/>
              <a:t> Америка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Європа</a:t>
            </a:r>
            <a:r>
              <a:rPr lang="ru-RU" dirty="0"/>
              <a:t>, в РФ не </a:t>
            </a:r>
            <a:r>
              <a:rPr lang="ru-RU" dirty="0" err="1"/>
              <a:t>знайдений</a:t>
            </a:r>
            <a:r>
              <a:rPr lang="ru-RU" dirty="0"/>
              <a:t>), </a:t>
            </a:r>
            <a:r>
              <a:rPr lang="en-US" dirty="0"/>
              <a:t>C. </a:t>
            </a:r>
            <a:r>
              <a:rPr lang="en-US" dirty="0" err="1"/>
              <a:t>erethistes</a:t>
            </a:r>
            <a:r>
              <a:rPr lang="en-US" dirty="0"/>
              <a:t> (</a:t>
            </a:r>
            <a:r>
              <a:rPr lang="ru-RU" dirty="0" err="1"/>
              <a:t>Північна</a:t>
            </a:r>
            <a:r>
              <a:rPr lang="ru-RU" dirty="0"/>
              <a:t> Америка), </a:t>
            </a:r>
            <a:r>
              <a:rPr lang="en-US" dirty="0"/>
              <a:t>C. </a:t>
            </a:r>
            <a:r>
              <a:rPr lang="en-US" dirty="0" err="1"/>
              <a:t>variegata</a:t>
            </a:r>
            <a:r>
              <a:rPr lang="en-US" dirty="0"/>
              <a:t> (</a:t>
            </a:r>
            <a:r>
              <a:rPr lang="ru-RU" dirty="0" err="1"/>
              <a:t>Північна</a:t>
            </a:r>
            <a:r>
              <a:rPr lang="ru-RU" dirty="0"/>
              <a:t> Америка), </a:t>
            </a:r>
            <a:r>
              <a:rPr lang="en-US" dirty="0"/>
              <a:t>Imperator </a:t>
            </a:r>
            <a:r>
              <a:rPr lang="en-US" dirty="0" err="1"/>
              <a:t>torosus</a:t>
            </a:r>
            <a:r>
              <a:rPr lang="en-US" dirty="0"/>
              <a:t> (</a:t>
            </a:r>
            <a:r>
              <a:rPr lang="ru-RU" dirty="0" err="1"/>
              <a:t>Європа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en-US" dirty="0" err="1"/>
              <a:t>Rubroboletus</a:t>
            </a:r>
            <a:r>
              <a:rPr lang="en-US" dirty="0"/>
              <a:t> </a:t>
            </a:r>
            <a:r>
              <a:rPr lang="en-US" dirty="0" err="1"/>
              <a:t>pulcherrimus</a:t>
            </a:r>
            <a:r>
              <a:rPr lang="en-US" dirty="0"/>
              <a:t> (</a:t>
            </a:r>
            <a:r>
              <a:rPr lang="ru-RU" dirty="0" err="1"/>
              <a:t>Північна</a:t>
            </a:r>
            <a:r>
              <a:rPr lang="ru-RU" dirty="0"/>
              <a:t> Америка). </a:t>
            </a:r>
          </a:p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, не </a:t>
            </a:r>
            <a:r>
              <a:rPr lang="ru-RU" dirty="0" err="1"/>
              <a:t>інгібує</a:t>
            </a:r>
            <a:r>
              <a:rPr lang="ru-RU" dirty="0"/>
              <a:t> </a:t>
            </a:r>
            <a:r>
              <a:rPr lang="ru-RU" dirty="0" err="1"/>
              <a:t>дофамін-бета-гідроксилазу</a:t>
            </a:r>
            <a:r>
              <a:rPr lang="ru-RU" dirty="0"/>
              <a:t>.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безбарвну</a:t>
            </a:r>
            <a:r>
              <a:rPr lang="ru-RU" dirty="0"/>
              <a:t> </a:t>
            </a:r>
            <a:r>
              <a:rPr lang="ru-RU" dirty="0" err="1"/>
              <a:t>кристалічну</a:t>
            </a:r>
            <a:r>
              <a:rPr lang="ru-RU" dirty="0"/>
              <a:t> </a:t>
            </a:r>
            <a:r>
              <a:rPr lang="ru-RU" dirty="0" err="1"/>
              <a:t>речовину</a:t>
            </a:r>
            <a:r>
              <a:rPr lang="ru-RU" dirty="0"/>
              <a:t>, добре </a:t>
            </a:r>
            <a:r>
              <a:rPr lang="ru-RU" dirty="0" err="1"/>
              <a:t>розчинну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малорозчинну</a:t>
            </a:r>
            <a:r>
              <a:rPr lang="ru-RU" dirty="0"/>
              <a:t> в спиртах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нерозчинну</a:t>
            </a:r>
            <a:r>
              <a:rPr lang="ru-RU" dirty="0"/>
              <a:t> в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полярних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речовинах</a:t>
            </a:r>
            <a:r>
              <a:rPr lang="ru-RU" dirty="0"/>
              <a:t>. За </a:t>
            </a:r>
            <a:r>
              <a:rPr lang="ru-RU" dirty="0" err="1"/>
              <a:t>кімнатної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не </a:t>
            </a:r>
            <a:r>
              <a:rPr lang="ru-RU" dirty="0" err="1"/>
              <a:t>взаємодіє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слабкими</a:t>
            </a:r>
            <a:r>
              <a:rPr lang="ru-RU" dirty="0"/>
              <a:t> кислотами </a:t>
            </a:r>
            <a:r>
              <a:rPr lang="ru-RU" dirty="0" err="1"/>
              <a:t>і</a:t>
            </a:r>
            <a:r>
              <a:rPr lang="ru-RU" dirty="0"/>
              <a:t> лугами, при 60 °</a:t>
            </a:r>
            <a:r>
              <a:rPr lang="en-US" dirty="0"/>
              <a:t>C </a:t>
            </a:r>
            <a:r>
              <a:rPr lang="ru-RU" dirty="0" err="1"/>
              <a:t>гідролізує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10 %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хлоридної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до </a:t>
            </a:r>
            <a:r>
              <a:rPr lang="ru-RU" dirty="0" err="1"/>
              <a:t>глутамінової</a:t>
            </a:r>
            <a:r>
              <a:rPr lang="ru-RU" dirty="0"/>
              <a:t> та </a:t>
            </a:r>
            <a:r>
              <a:rPr lang="ru-RU" dirty="0" err="1"/>
              <a:t>пропіонової</a:t>
            </a:r>
            <a:r>
              <a:rPr lang="ru-RU" dirty="0"/>
              <a:t> кислот.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1.3</a:t>
            </a:r>
            <a:r>
              <a:rPr lang="ru-RU" b="1" dirty="0"/>
              <a:t>. </a:t>
            </a:r>
            <a:r>
              <a:rPr lang="ru-RU" b="1" dirty="0" err="1"/>
              <a:t>Гіромітрин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191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3</a:t>
            </a:r>
            <a:r>
              <a:rPr lang="ru-RU" dirty="0" smtClean="0"/>
              <a:t>. </a:t>
            </a:r>
            <a:r>
              <a:rPr lang="ru-RU" dirty="0"/>
              <a:t>Строчок </a:t>
            </a:r>
            <a:r>
              <a:rPr lang="ru-RU" dirty="0" err="1"/>
              <a:t>звичайний</a:t>
            </a:r>
            <a:r>
              <a:rPr lang="ru-RU" dirty="0"/>
              <a:t> (</a:t>
            </a:r>
            <a:r>
              <a:rPr lang="en-US" i="1" dirty="0" err="1"/>
              <a:t>Gyromitra</a:t>
            </a:r>
            <a:r>
              <a:rPr lang="en-US" i="1" dirty="0"/>
              <a:t> </a:t>
            </a:r>
            <a:r>
              <a:rPr lang="en-US" i="1" dirty="0" err="1"/>
              <a:t>esculenta</a:t>
            </a:r>
            <a:r>
              <a:rPr lang="en-US" i="1" dirty="0"/>
              <a:t>) </a:t>
            </a:r>
            <a:r>
              <a:rPr lang="ru-RU" i="1" dirty="0"/>
              <a:t>А) та структурна формула </a:t>
            </a:r>
            <a:r>
              <a:rPr lang="ru-RU" i="1" dirty="0" err="1"/>
              <a:t>гіромітрину</a:t>
            </a:r>
            <a:r>
              <a:rPr lang="ru-RU" i="1" dirty="0"/>
              <a:t> Б). </a:t>
            </a:r>
          </a:p>
          <a:p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печінку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вегетативну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систему.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.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блювоту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нудоту</a:t>
            </a:r>
            <a:r>
              <a:rPr lang="ru-RU" dirty="0"/>
              <a:t>, 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кома. </a:t>
            </a:r>
          </a:p>
          <a:p>
            <a:r>
              <a:rPr lang="ru-RU" dirty="0"/>
              <a:t>При </a:t>
            </a:r>
            <a:r>
              <a:rPr lang="ru-RU" dirty="0" err="1"/>
              <a:t>розщепленні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</a:t>
            </a:r>
            <a:r>
              <a:rPr lang="ru-RU" dirty="0" err="1"/>
              <a:t>монометилгідразин</a:t>
            </a:r>
            <a:r>
              <a:rPr lang="ru-RU" dirty="0"/>
              <a:t> – ММГ- </a:t>
            </a:r>
            <a:r>
              <a:rPr lang="ru-RU" dirty="0" err="1"/>
              <a:t>дуже</a:t>
            </a:r>
            <a:r>
              <a:rPr lang="ru-RU" dirty="0"/>
              <a:t> токсична </a:t>
            </a:r>
            <a:r>
              <a:rPr lang="ru-RU" dirty="0" err="1"/>
              <a:t>сполука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входить, </a:t>
            </a:r>
            <a:r>
              <a:rPr lang="ru-RU" dirty="0" err="1"/>
              <a:t>наприклад</a:t>
            </a:r>
            <a:r>
              <a:rPr lang="ru-RU" dirty="0"/>
              <a:t>, до складу ракетного </a:t>
            </a:r>
            <a:r>
              <a:rPr lang="ru-RU" dirty="0" err="1"/>
              <a:t>палива</a:t>
            </a:r>
            <a:r>
              <a:rPr lang="ru-RU" dirty="0"/>
              <a:t>. </a:t>
            </a:r>
          </a:p>
          <a:p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гіромітрину</a:t>
            </a:r>
            <a:r>
              <a:rPr lang="ru-RU" dirty="0"/>
              <a:t>. </a:t>
            </a:r>
          </a:p>
          <a:p>
            <a:r>
              <a:rPr lang="ru-RU" dirty="0"/>
              <a:t>1)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срібного</a:t>
            </a:r>
            <a:r>
              <a:rPr lang="ru-RU" dirty="0"/>
              <a:t> </a:t>
            </a:r>
            <a:r>
              <a:rPr lang="ru-RU" dirty="0" err="1"/>
              <a:t>дзеркала</a:t>
            </a:r>
            <a:r>
              <a:rPr lang="ru-RU" dirty="0"/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67236"/>
            <a:ext cx="4320479" cy="259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</TotalTime>
  <Words>5001</Words>
  <Application>Microsoft Office PowerPoint</Application>
  <PresentationFormat>Экран (4:3)</PresentationFormat>
  <Paragraphs>166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Лекція 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</dc:title>
  <dc:creator>Руслан Аминов</dc:creator>
  <cp:lastModifiedBy>Руслан Аминов</cp:lastModifiedBy>
  <cp:revision>24</cp:revision>
  <dcterms:created xsi:type="dcterms:W3CDTF">2024-04-23T20:17:51Z</dcterms:created>
  <dcterms:modified xsi:type="dcterms:W3CDTF">2024-04-23T21:02:13Z</dcterms:modified>
</cp:coreProperties>
</file>