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0DE31-9AB0-442B-9D3A-FB8D2F849693}" type="doc">
      <dgm:prSet loTypeId="urn:microsoft.com/office/officeart/2005/8/layout/vList2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C0F297D9-6C39-4E16-8A8D-846D0759BA6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Трубопроводы</a:t>
          </a:r>
          <a:endParaRPr lang="ru-RU" dirty="0">
            <a:solidFill>
              <a:schemeClr val="tx1"/>
            </a:solidFill>
          </a:endParaRPr>
        </a:p>
      </dgm:t>
    </dgm:pt>
    <dgm:pt modelId="{DD01C1F0-FCBF-422E-A31E-9B88CFC7C389}" type="parTrans" cxnId="{8D4E1D2B-0265-4DD6-99AD-BB0B4A657FA3}">
      <dgm:prSet/>
      <dgm:spPr/>
      <dgm:t>
        <a:bodyPr/>
        <a:lstStyle/>
        <a:p>
          <a:endParaRPr lang="ru-RU"/>
        </a:p>
      </dgm:t>
    </dgm:pt>
    <dgm:pt modelId="{3B9C312B-0266-4D63-90A2-1AADE46DF67A}" type="sibTrans" cxnId="{8D4E1D2B-0265-4DD6-99AD-BB0B4A657FA3}">
      <dgm:prSet/>
      <dgm:spPr/>
      <dgm:t>
        <a:bodyPr/>
        <a:lstStyle/>
        <a:p>
          <a:endParaRPr lang="ru-RU"/>
        </a:p>
      </dgm:t>
    </dgm:pt>
    <dgm:pt modelId="{43D9094B-3E00-4C99-B0B5-26FACD766507}">
      <dgm:prSet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Спринклерные</a:t>
          </a:r>
          <a:r>
            <a:rPr lang="ru-RU" dirty="0" smtClean="0">
              <a:solidFill>
                <a:schemeClr val="tx1"/>
              </a:solidFill>
            </a:rPr>
            <a:t> сети</a:t>
          </a:r>
          <a:endParaRPr lang="ru-RU" dirty="0">
            <a:solidFill>
              <a:schemeClr val="tx1"/>
            </a:solidFill>
          </a:endParaRPr>
        </a:p>
      </dgm:t>
    </dgm:pt>
    <dgm:pt modelId="{A6E4C687-E12A-4DD0-9178-502A0D261A2C}" type="parTrans" cxnId="{A4608A0E-0810-497F-B169-8CCCA291EF75}">
      <dgm:prSet/>
      <dgm:spPr/>
      <dgm:t>
        <a:bodyPr/>
        <a:lstStyle/>
        <a:p>
          <a:endParaRPr lang="ru-RU"/>
        </a:p>
      </dgm:t>
    </dgm:pt>
    <dgm:pt modelId="{BE882325-86CB-487F-9B98-C6FC4FE1CA5D}" type="sibTrans" cxnId="{A4608A0E-0810-497F-B169-8CCCA291EF75}">
      <dgm:prSet/>
      <dgm:spPr/>
      <dgm:t>
        <a:bodyPr/>
        <a:lstStyle/>
        <a:p>
          <a:endParaRPr lang="ru-RU"/>
        </a:p>
      </dgm:t>
    </dgm:pt>
    <dgm:pt modelId="{874702CF-84A8-49DF-BFDA-E4C2BEF49786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Технологические схемы</a:t>
          </a:r>
          <a:endParaRPr lang="ru-RU" dirty="0">
            <a:solidFill>
              <a:schemeClr val="tx1"/>
            </a:solidFill>
          </a:endParaRPr>
        </a:p>
      </dgm:t>
    </dgm:pt>
    <dgm:pt modelId="{1CCCCA70-3D5C-41C3-A72E-067A8EFE47F3}" type="parTrans" cxnId="{832840DE-260C-4D48-AD9B-00252461937A}">
      <dgm:prSet/>
      <dgm:spPr/>
      <dgm:t>
        <a:bodyPr/>
        <a:lstStyle/>
        <a:p>
          <a:endParaRPr lang="ru-RU"/>
        </a:p>
      </dgm:t>
    </dgm:pt>
    <dgm:pt modelId="{82155136-5E22-40C8-AF73-7631CDD3D356}" type="sibTrans" cxnId="{832840DE-260C-4D48-AD9B-00252461937A}">
      <dgm:prSet/>
      <dgm:spPr/>
      <dgm:t>
        <a:bodyPr/>
        <a:lstStyle/>
        <a:p>
          <a:endParaRPr lang="ru-RU"/>
        </a:p>
      </dgm:t>
    </dgm:pt>
    <dgm:pt modelId="{207C0E51-DF05-4805-AF94-EE4138FE35C0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Помещение</a:t>
          </a:r>
          <a:endParaRPr lang="ru-RU" dirty="0">
            <a:solidFill>
              <a:schemeClr val="tx1"/>
            </a:solidFill>
          </a:endParaRPr>
        </a:p>
      </dgm:t>
    </dgm:pt>
    <dgm:pt modelId="{8894A55E-EF62-4A9A-8794-88B1822A1158}" type="parTrans" cxnId="{C45A4A95-84E6-47C5-B8C5-F653948B72C9}">
      <dgm:prSet/>
      <dgm:spPr/>
      <dgm:t>
        <a:bodyPr/>
        <a:lstStyle/>
        <a:p>
          <a:endParaRPr lang="ru-RU"/>
        </a:p>
      </dgm:t>
    </dgm:pt>
    <dgm:pt modelId="{D16E9B11-73A5-44A2-9AB7-E770856EEF67}" type="sibTrans" cxnId="{C45A4A95-84E6-47C5-B8C5-F653948B72C9}">
      <dgm:prSet/>
      <dgm:spPr/>
      <dgm:t>
        <a:bodyPr/>
        <a:lstStyle/>
        <a:p>
          <a:endParaRPr lang="ru-RU"/>
        </a:p>
      </dgm:t>
    </dgm:pt>
    <dgm:pt modelId="{80AC38D2-C4EB-4EC5-B12F-89DA9D39FFC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Комфорт и Энергия</a:t>
          </a:r>
          <a:endParaRPr lang="ru-RU" dirty="0">
            <a:solidFill>
              <a:schemeClr val="tx1"/>
            </a:solidFill>
          </a:endParaRPr>
        </a:p>
      </dgm:t>
    </dgm:pt>
    <dgm:pt modelId="{406317AE-6F0C-41C5-9D1D-1F363AAF0B06}" type="parTrans" cxnId="{C8F8D8F5-59C5-4B5C-9B05-95100E48A7EB}">
      <dgm:prSet/>
      <dgm:spPr/>
      <dgm:t>
        <a:bodyPr/>
        <a:lstStyle/>
        <a:p>
          <a:endParaRPr lang="ru-RU"/>
        </a:p>
      </dgm:t>
    </dgm:pt>
    <dgm:pt modelId="{1E2B9F0A-B8B9-465F-85E4-2D35F75E249C}" type="sibTrans" cxnId="{C8F8D8F5-59C5-4B5C-9B05-95100E48A7EB}">
      <dgm:prSet/>
      <dgm:spPr/>
      <dgm:t>
        <a:bodyPr/>
        <a:lstStyle/>
        <a:p>
          <a:endParaRPr lang="ru-RU"/>
        </a:p>
      </dgm:t>
    </dgm:pt>
    <dgm:pt modelId="{705FBCE4-412E-4D34-8CC5-77B5F4526528}">
      <dgm:prSet/>
      <dgm:spPr/>
      <dgm:t>
        <a:bodyPr/>
        <a:lstStyle/>
        <a:p>
          <a:r>
            <a:rPr lang="ru-RU" u="none" dirty="0" smtClean="0">
              <a:solidFill>
                <a:schemeClr val="tx1"/>
              </a:solidFill>
            </a:rPr>
            <a:t>Электроснабжение</a:t>
          </a:r>
          <a:endParaRPr lang="ru-RU" u="none" dirty="0">
            <a:solidFill>
              <a:schemeClr val="tx1"/>
            </a:solidFill>
          </a:endParaRPr>
        </a:p>
      </dgm:t>
    </dgm:pt>
    <dgm:pt modelId="{E0B4D663-4532-45E9-AEC0-3418B201E28D}" type="parTrans" cxnId="{01454D49-2FB6-4F5E-96C5-907EA43C1F67}">
      <dgm:prSet/>
      <dgm:spPr/>
      <dgm:t>
        <a:bodyPr/>
        <a:lstStyle/>
        <a:p>
          <a:endParaRPr lang="ru-RU"/>
        </a:p>
      </dgm:t>
    </dgm:pt>
    <dgm:pt modelId="{EDD74FAD-6DA4-4490-9323-19426C6F8998}" type="sibTrans" cxnId="{01454D49-2FB6-4F5E-96C5-907EA43C1F67}">
      <dgm:prSet/>
      <dgm:spPr/>
      <dgm:t>
        <a:bodyPr/>
        <a:lstStyle/>
        <a:p>
          <a:endParaRPr lang="ru-RU"/>
        </a:p>
      </dgm:t>
    </dgm:pt>
    <dgm:pt modelId="{ECA96CEC-646F-4391-92E9-81D5DA9F1389}">
      <dgm:prSet/>
      <dgm:spPr/>
      <dgm:t>
        <a:bodyPr/>
        <a:lstStyle/>
        <a:p>
          <a:r>
            <a:rPr lang="ru-RU" u="none" baseline="0" dirty="0" smtClean="0">
              <a:solidFill>
                <a:schemeClr val="tx1"/>
              </a:solidFill>
              <a:uFill>
                <a:solidFill>
                  <a:schemeClr val="bg1"/>
                </a:solidFill>
              </a:uFill>
            </a:rPr>
            <a:t>Электрические цепи</a:t>
          </a:r>
          <a:endParaRPr lang="ru-RU" u="none" baseline="0" dirty="0">
            <a:solidFill>
              <a:schemeClr val="tx1"/>
            </a:solidFill>
            <a:uFill>
              <a:solidFill>
                <a:schemeClr val="bg1"/>
              </a:solidFill>
            </a:uFill>
          </a:endParaRPr>
        </a:p>
      </dgm:t>
    </dgm:pt>
    <dgm:pt modelId="{4C4D8A52-4545-4D10-A234-13DE12BDA184}" type="parTrans" cxnId="{B03CAB72-72B8-44D0-8C2A-E3824687430F}">
      <dgm:prSet/>
      <dgm:spPr/>
      <dgm:t>
        <a:bodyPr/>
        <a:lstStyle/>
        <a:p>
          <a:endParaRPr lang="ru-RU"/>
        </a:p>
      </dgm:t>
    </dgm:pt>
    <dgm:pt modelId="{1CF2F627-FE68-4249-B66C-3D98E42B83B7}" type="sibTrans" cxnId="{B03CAB72-72B8-44D0-8C2A-E3824687430F}">
      <dgm:prSet/>
      <dgm:spPr/>
      <dgm:t>
        <a:bodyPr/>
        <a:lstStyle/>
        <a:p>
          <a:endParaRPr lang="ru-RU"/>
        </a:p>
      </dgm:t>
    </dgm:pt>
    <dgm:pt modelId="{482389E2-CAF2-4989-867C-EF1715CF02B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Вентиляция</a:t>
          </a:r>
          <a:endParaRPr lang="ru-RU" dirty="0">
            <a:solidFill>
              <a:schemeClr val="tx1"/>
            </a:solidFill>
          </a:endParaRPr>
        </a:p>
      </dgm:t>
    </dgm:pt>
    <dgm:pt modelId="{EB95553C-6057-4B99-941B-7D2CFDC7B338}" type="sibTrans" cxnId="{C464EA39-E0D1-44EF-862E-DF07F2C0389D}">
      <dgm:prSet/>
      <dgm:spPr/>
      <dgm:t>
        <a:bodyPr/>
        <a:lstStyle/>
        <a:p>
          <a:endParaRPr lang="ru-RU"/>
        </a:p>
      </dgm:t>
    </dgm:pt>
    <dgm:pt modelId="{578933A8-9C53-4C34-B7CF-F41FC83CBB72}" type="parTrans" cxnId="{C464EA39-E0D1-44EF-862E-DF07F2C0389D}">
      <dgm:prSet/>
      <dgm:spPr/>
      <dgm:t>
        <a:bodyPr/>
        <a:lstStyle/>
        <a:p>
          <a:endParaRPr lang="ru-RU"/>
        </a:p>
      </dgm:t>
    </dgm:pt>
    <dgm:pt modelId="{F404813A-5E51-4DB3-A817-6C6B01633081}" type="pres">
      <dgm:prSet presAssocID="{FAE0DE31-9AB0-442B-9D3A-FB8D2F849693}" presName="linear" presStyleCnt="0">
        <dgm:presLayoutVars>
          <dgm:animLvl val="lvl"/>
          <dgm:resizeHandles val="exact"/>
        </dgm:presLayoutVars>
      </dgm:prSet>
      <dgm:spPr/>
    </dgm:pt>
    <dgm:pt modelId="{383C9223-A4BE-43D8-B3F1-B08F318E8AA3}" type="pres">
      <dgm:prSet presAssocID="{ECA96CEC-646F-4391-92E9-81D5DA9F1389}" presName="parentText" presStyleLbl="node1" presStyleIdx="0" presStyleCnt="8" custLinFactNeighborX="-917" custLinFactNeighborY="576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F1650-6E91-4270-A349-88BAA9CC3740}" type="pres">
      <dgm:prSet presAssocID="{1CF2F627-FE68-4249-B66C-3D98E42B83B7}" presName="spacer" presStyleCnt="0"/>
      <dgm:spPr/>
    </dgm:pt>
    <dgm:pt modelId="{7929ECA0-EE7C-4CF5-8764-9BBCF3448372}" type="pres">
      <dgm:prSet presAssocID="{705FBCE4-412E-4D34-8CC5-77B5F452652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466242C-2164-4B98-80BE-1C13CBDFC14D}" type="pres">
      <dgm:prSet presAssocID="{EDD74FAD-6DA4-4490-9323-19426C6F8998}" presName="spacer" presStyleCnt="0"/>
      <dgm:spPr/>
    </dgm:pt>
    <dgm:pt modelId="{4A0110EE-88AA-4DA1-8F90-89CAE5B8E859}" type="pres">
      <dgm:prSet presAssocID="{80AC38D2-C4EB-4EC5-B12F-89DA9D39FFC2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A46E262-B005-486B-8993-3DBD4866EC74}" type="pres">
      <dgm:prSet presAssocID="{1E2B9F0A-B8B9-465F-85E4-2D35F75E249C}" presName="spacer" presStyleCnt="0"/>
      <dgm:spPr/>
    </dgm:pt>
    <dgm:pt modelId="{4313CEE0-D708-45D6-8480-4D73B9BD70CA}" type="pres">
      <dgm:prSet presAssocID="{207C0E51-DF05-4805-AF94-EE4138FE35C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063F2D4-2B0C-4F9E-9DB9-2396DCF23716}" type="pres">
      <dgm:prSet presAssocID="{D16E9B11-73A5-44A2-9AB7-E770856EEF67}" presName="spacer" presStyleCnt="0"/>
      <dgm:spPr/>
    </dgm:pt>
    <dgm:pt modelId="{7C7A1ED4-555A-4CE4-8F8F-683559293531}" type="pres">
      <dgm:prSet presAssocID="{874702CF-84A8-49DF-BFDA-E4C2BEF4978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8C6C1-04C2-4821-95A2-458A1DF89CDF}" type="pres">
      <dgm:prSet presAssocID="{82155136-5E22-40C8-AF73-7631CDD3D356}" presName="spacer" presStyleCnt="0"/>
      <dgm:spPr/>
    </dgm:pt>
    <dgm:pt modelId="{4765B451-A56B-47CF-90EA-2D944D74F35A}" type="pres">
      <dgm:prSet presAssocID="{43D9094B-3E00-4C99-B0B5-26FACD76650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4AACFA4-6E63-437B-AB81-8FC05245D4D2}" type="pres">
      <dgm:prSet presAssocID="{BE882325-86CB-487F-9B98-C6FC4FE1CA5D}" presName="spacer" presStyleCnt="0"/>
      <dgm:spPr/>
    </dgm:pt>
    <dgm:pt modelId="{6E61ED41-A205-419E-B54C-2BF85C42D495}" type="pres">
      <dgm:prSet presAssocID="{482389E2-CAF2-4989-867C-EF1715CF02BF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5456B-E40C-4EDA-AF51-7DE6F145B725}" type="pres">
      <dgm:prSet presAssocID="{EB95553C-6057-4B99-941B-7D2CFDC7B338}" presName="spacer" presStyleCnt="0"/>
      <dgm:spPr/>
    </dgm:pt>
    <dgm:pt modelId="{EED71C12-55D7-4614-BF8E-25050147FF86}" type="pres">
      <dgm:prSet presAssocID="{C0F297D9-6C39-4E16-8A8D-846D0759BA6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4EE4F48-4A40-4C46-AD4A-699105EA8A70}" type="presOf" srcId="{207C0E51-DF05-4805-AF94-EE4138FE35C0}" destId="{4313CEE0-D708-45D6-8480-4D73B9BD70CA}" srcOrd="0" destOrd="0" presId="urn:microsoft.com/office/officeart/2005/8/layout/vList2"/>
    <dgm:cxn modelId="{E511FD8F-EC46-40E2-820F-C1884A384515}" type="presOf" srcId="{874702CF-84A8-49DF-BFDA-E4C2BEF49786}" destId="{7C7A1ED4-555A-4CE4-8F8F-683559293531}" srcOrd="0" destOrd="0" presId="urn:microsoft.com/office/officeart/2005/8/layout/vList2"/>
    <dgm:cxn modelId="{A4608A0E-0810-497F-B169-8CCCA291EF75}" srcId="{FAE0DE31-9AB0-442B-9D3A-FB8D2F849693}" destId="{43D9094B-3E00-4C99-B0B5-26FACD766507}" srcOrd="5" destOrd="0" parTransId="{A6E4C687-E12A-4DD0-9178-502A0D261A2C}" sibTransId="{BE882325-86CB-487F-9B98-C6FC4FE1CA5D}"/>
    <dgm:cxn modelId="{01454D49-2FB6-4F5E-96C5-907EA43C1F67}" srcId="{FAE0DE31-9AB0-442B-9D3A-FB8D2F849693}" destId="{705FBCE4-412E-4D34-8CC5-77B5F4526528}" srcOrd="1" destOrd="0" parTransId="{E0B4D663-4532-45E9-AEC0-3418B201E28D}" sibTransId="{EDD74FAD-6DA4-4490-9323-19426C6F8998}"/>
    <dgm:cxn modelId="{C671D753-C8C9-40E5-A4F0-61BED8BEF0A0}" type="presOf" srcId="{80AC38D2-C4EB-4EC5-B12F-89DA9D39FFC2}" destId="{4A0110EE-88AA-4DA1-8F90-89CAE5B8E859}" srcOrd="0" destOrd="0" presId="urn:microsoft.com/office/officeart/2005/8/layout/vList2"/>
    <dgm:cxn modelId="{8D4E1D2B-0265-4DD6-99AD-BB0B4A657FA3}" srcId="{FAE0DE31-9AB0-442B-9D3A-FB8D2F849693}" destId="{C0F297D9-6C39-4E16-8A8D-846D0759BA61}" srcOrd="7" destOrd="0" parTransId="{DD01C1F0-FCBF-422E-A31E-9B88CFC7C389}" sibTransId="{3B9C312B-0266-4D63-90A2-1AADE46DF67A}"/>
    <dgm:cxn modelId="{B03CAB72-72B8-44D0-8C2A-E3824687430F}" srcId="{FAE0DE31-9AB0-442B-9D3A-FB8D2F849693}" destId="{ECA96CEC-646F-4391-92E9-81D5DA9F1389}" srcOrd="0" destOrd="0" parTransId="{4C4D8A52-4545-4D10-A234-13DE12BDA184}" sibTransId="{1CF2F627-FE68-4249-B66C-3D98E42B83B7}"/>
    <dgm:cxn modelId="{C8F8D8F5-59C5-4B5C-9B05-95100E48A7EB}" srcId="{FAE0DE31-9AB0-442B-9D3A-FB8D2F849693}" destId="{80AC38D2-C4EB-4EC5-B12F-89DA9D39FFC2}" srcOrd="2" destOrd="0" parTransId="{406317AE-6F0C-41C5-9D1D-1F363AAF0B06}" sibTransId="{1E2B9F0A-B8B9-465F-85E4-2D35F75E249C}"/>
    <dgm:cxn modelId="{A1898508-0272-4B41-889B-F77BF5F745DF}" type="presOf" srcId="{FAE0DE31-9AB0-442B-9D3A-FB8D2F849693}" destId="{F404813A-5E51-4DB3-A817-6C6B01633081}" srcOrd="0" destOrd="0" presId="urn:microsoft.com/office/officeart/2005/8/layout/vList2"/>
    <dgm:cxn modelId="{AF827B34-0D11-4E21-B536-A7FBABE43B13}" type="presOf" srcId="{43D9094B-3E00-4C99-B0B5-26FACD766507}" destId="{4765B451-A56B-47CF-90EA-2D944D74F35A}" srcOrd="0" destOrd="0" presId="urn:microsoft.com/office/officeart/2005/8/layout/vList2"/>
    <dgm:cxn modelId="{C45A4A95-84E6-47C5-B8C5-F653948B72C9}" srcId="{FAE0DE31-9AB0-442B-9D3A-FB8D2F849693}" destId="{207C0E51-DF05-4805-AF94-EE4138FE35C0}" srcOrd="3" destOrd="0" parTransId="{8894A55E-EF62-4A9A-8794-88B1822A1158}" sibTransId="{D16E9B11-73A5-44A2-9AB7-E770856EEF67}"/>
    <dgm:cxn modelId="{832840DE-260C-4D48-AD9B-00252461937A}" srcId="{FAE0DE31-9AB0-442B-9D3A-FB8D2F849693}" destId="{874702CF-84A8-49DF-BFDA-E4C2BEF49786}" srcOrd="4" destOrd="0" parTransId="{1CCCCA70-3D5C-41C3-A72E-067A8EFE47F3}" sibTransId="{82155136-5E22-40C8-AF73-7631CDD3D356}"/>
    <dgm:cxn modelId="{E6F107B8-1EBA-4990-B7F8-A95C8AA05D8D}" type="presOf" srcId="{705FBCE4-412E-4D34-8CC5-77B5F4526528}" destId="{7929ECA0-EE7C-4CF5-8764-9BBCF3448372}" srcOrd="0" destOrd="0" presId="urn:microsoft.com/office/officeart/2005/8/layout/vList2"/>
    <dgm:cxn modelId="{79ABB6A9-CB40-4954-91FF-AF58E4479025}" type="presOf" srcId="{C0F297D9-6C39-4E16-8A8D-846D0759BA61}" destId="{EED71C12-55D7-4614-BF8E-25050147FF86}" srcOrd="0" destOrd="0" presId="urn:microsoft.com/office/officeart/2005/8/layout/vList2"/>
    <dgm:cxn modelId="{A1234173-163C-410B-B7DC-EFA0B85F279A}" type="presOf" srcId="{482389E2-CAF2-4989-867C-EF1715CF02BF}" destId="{6E61ED41-A205-419E-B54C-2BF85C42D495}" srcOrd="0" destOrd="0" presId="urn:microsoft.com/office/officeart/2005/8/layout/vList2"/>
    <dgm:cxn modelId="{C464EA39-E0D1-44EF-862E-DF07F2C0389D}" srcId="{FAE0DE31-9AB0-442B-9D3A-FB8D2F849693}" destId="{482389E2-CAF2-4989-867C-EF1715CF02BF}" srcOrd="6" destOrd="0" parTransId="{578933A8-9C53-4C34-B7CF-F41FC83CBB72}" sibTransId="{EB95553C-6057-4B99-941B-7D2CFDC7B338}"/>
    <dgm:cxn modelId="{09C3862E-30CA-4DB6-B06D-6663627B94A9}" type="presOf" srcId="{ECA96CEC-646F-4391-92E9-81D5DA9F1389}" destId="{383C9223-A4BE-43D8-B3F1-B08F318E8AA3}" srcOrd="0" destOrd="0" presId="urn:microsoft.com/office/officeart/2005/8/layout/vList2"/>
    <dgm:cxn modelId="{B96D23EC-6BC5-4C8E-AE0A-2AD486D9EA60}" type="presParOf" srcId="{F404813A-5E51-4DB3-A817-6C6B01633081}" destId="{383C9223-A4BE-43D8-B3F1-B08F318E8AA3}" srcOrd="0" destOrd="0" presId="urn:microsoft.com/office/officeart/2005/8/layout/vList2"/>
    <dgm:cxn modelId="{852166F7-9062-4955-BAB3-E4ADD7B2370D}" type="presParOf" srcId="{F404813A-5E51-4DB3-A817-6C6B01633081}" destId="{3B6F1650-6E91-4270-A349-88BAA9CC3740}" srcOrd="1" destOrd="0" presId="urn:microsoft.com/office/officeart/2005/8/layout/vList2"/>
    <dgm:cxn modelId="{838EE265-3F86-44C7-A164-F43DACC62E82}" type="presParOf" srcId="{F404813A-5E51-4DB3-A817-6C6B01633081}" destId="{7929ECA0-EE7C-4CF5-8764-9BBCF3448372}" srcOrd="2" destOrd="0" presId="urn:microsoft.com/office/officeart/2005/8/layout/vList2"/>
    <dgm:cxn modelId="{1039C789-BE0A-4A0E-84AC-DAEA360864F3}" type="presParOf" srcId="{F404813A-5E51-4DB3-A817-6C6B01633081}" destId="{6466242C-2164-4B98-80BE-1C13CBDFC14D}" srcOrd="3" destOrd="0" presId="urn:microsoft.com/office/officeart/2005/8/layout/vList2"/>
    <dgm:cxn modelId="{8A45B250-233A-4B1C-B1F8-3871CB786A91}" type="presParOf" srcId="{F404813A-5E51-4DB3-A817-6C6B01633081}" destId="{4A0110EE-88AA-4DA1-8F90-89CAE5B8E859}" srcOrd="4" destOrd="0" presId="urn:microsoft.com/office/officeart/2005/8/layout/vList2"/>
    <dgm:cxn modelId="{1F41AC6B-CA35-4D75-BC33-B0DA3C2585EB}" type="presParOf" srcId="{F404813A-5E51-4DB3-A817-6C6B01633081}" destId="{6A46E262-B005-486B-8993-3DBD4866EC74}" srcOrd="5" destOrd="0" presId="urn:microsoft.com/office/officeart/2005/8/layout/vList2"/>
    <dgm:cxn modelId="{929C570D-8BA5-4DB0-9165-5F256158BD83}" type="presParOf" srcId="{F404813A-5E51-4DB3-A817-6C6B01633081}" destId="{4313CEE0-D708-45D6-8480-4D73B9BD70CA}" srcOrd="6" destOrd="0" presId="urn:microsoft.com/office/officeart/2005/8/layout/vList2"/>
    <dgm:cxn modelId="{C059C8F9-8793-47BC-88BD-01E467FEC732}" type="presParOf" srcId="{F404813A-5E51-4DB3-A817-6C6B01633081}" destId="{9063F2D4-2B0C-4F9E-9DB9-2396DCF23716}" srcOrd="7" destOrd="0" presId="urn:microsoft.com/office/officeart/2005/8/layout/vList2"/>
    <dgm:cxn modelId="{114ACB1B-1CB7-4743-85A4-96BAAF3D824B}" type="presParOf" srcId="{F404813A-5E51-4DB3-A817-6C6B01633081}" destId="{7C7A1ED4-555A-4CE4-8F8F-683559293531}" srcOrd="8" destOrd="0" presId="urn:microsoft.com/office/officeart/2005/8/layout/vList2"/>
    <dgm:cxn modelId="{8778BD6A-BA4D-4C39-A8A1-E85A0C6C980E}" type="presParOf" srcId="{F404813A-5E51-4DB3-A817-6C6B01633081}" destId="{6F28C6C1-04C2-4821-95A2-458A1DF89CDF}" srcOrd="9" destOrd="0" presId="urn:microsoft.com/office/officeart/2005/8/layout/vList2"/>
    <dgm:cxn modelId="{B7AB2ED8-FBDD-4795-81EE-666ADE39CF33}" type="presParOf" srcId="{F404813A-5E51-4DB3-A817-6C6B01633081}" destId="{4765B451-A56B-47CF-90EA-2D944D74F35A}" srcOrd="10" destOrd="0" presId="urn:microsoft.com/office/officeart/2005/8/layout/vList2"/>
    <dgm:cxn modelId="{F1FA941E-8DD0-4B31-BDA0-DD58AA200BB8}" type="presParOf" srcId="{F404813A-5E51-4DB3-A817-6C6B01633081}" destId="{94AACFA4-6E63-437B-AB81-8FC05245D4D2}" srcOrd="11" destOrd="0" presId="urn:microsoft.com/office/officeart/2005/8/layout/vList2"/>
    <dgm:cxn modelId="{3D0A2EA6-719D-4B50-B44A-48256D84C4CC}" type="presParOf" srcId="{F404813A-5E51-4DB3-A817-6C6B01633081}" destId="{6E61ED41-A205-419E-B54C-2BF85C42D495}" srcOrd="12" destOrd="0" presId="urn:microsoft.com/office/officeart/2005/8/layout/vList2"/>
    <dgm:cxn modelId="{F619E154-2A83-485E-8767-26C306F1BDA1}" type="presParOf" srcId="{F404813A-5E51-4DB3-A817-6C6B01633081}" destId="{1385456B-E40C-4EDA-AF51-7DE6F145B725}" srcOrd="13" destOrd="0" presId="urn:microsoft.com/office/officeart/2005/8/layout/vList2"/>
    <dgm:cxn modelId="{13A4AFF2-1BB5-45A8-9CB7-C10ABC36ABF9}" type="presParOf" srcId="{F404813A-5E51-4DB3-A817-6C6B01633081}" destId="{EED71C12-55D7-4614-BF8E-25050147FF8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3C9223-A4BE-43D8-B3F1-B08F318E8AA3}">
      <dsp:nvSpPr>
        <dsp:cNvPr id="0" name=""/>
        <dsp:cNvSpPr/>
      </dsp:nvSpPr>
      <dsp:spPr>
        <a:xfrm>
          <a:off x="0" y="76200"/>
          <a:ext cx="8305800" cy="551655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u="none" kern="1200" baseline="0" dirty="0" smtClean="0">
              <a:solidFill>
                <a:schemeClr val="tx1"/>
              </a:solidFill>
              <a:uFill>
                <a:solidFill>
                  <a:schemeClr val="bg1"/>
                </a:solidFill>
              </a:uFill>
            </a:rPr>
            <a:t>Электрические цепи</a:t>
          </a:r>
          <a:endParaRPr lang="ru-RU" sz="2300" u="none" kern="1200" baseline="0" dirty="0">
            <a:solidFill>
              <a:schemeClr val="tx1"/>
            </a:solidFill>
            <a:uFill>
              <a:solidFill>
                <a:schemeClr val="bg1"/>
              </a:solidFill>
            </a:uFill>
          </a:endParaRPr>
        </a:p>
      </dsp:txBody>
      <dsp:txXfrm>
        <a:off x="0" y="76200"/>
        <a:ext cx="8305800" cy="551655"/>
      </dsp:txXfrm>
    </dsp:sp>
    <dsp:sp modelId="{7929ECA0-EE7C-4CF5-8764-9BBCF3448372}">
      <dsp:nvSpPr>
        <dsp:cNvPr id="0" name=""/>
        <dsp:cNvSpPr/>
      </dsp:nvSpPr>
      <dsp:spPr>
        <a:xfrm>
          <a:off x="0" y="655934"/>
          <a:ext cx="8305800" cy="551655"/>
        </a:xfrm>
        <a:prstGeom prst="roundRect">
          <a:avLst/>
        </a:prstGeom>
        <a:solidFill>
          <a:schemeClr val="accent4">
            <a:shade val="50000"/>
            <a:hueOff val="-149576"/>
            <a:satOff val="-9666"/>
            <a:lumOff val="12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u="none" kern="1200" dirty="0" smtClean="0">
              <a:solidFill>
                <a:schemeClr val="tx1"/>
              </a:solidFill>
            </a:rPr>
            <a:t>Электроснабжение</a:t>
          </a:r>
          <a:endParaRPr lang="ru-RU" sz="2300" u="none" kern="1200" dirty="0">
            <a:solidFill>
              <a:schemeClr val="tx1"/>
            </a:solidFill>
          </a:endParaRPr>
        </a:p>
      </dsp:txBody>
      <dsp:txXfrm>
        <a:off x="0" y="655934"/>
        <a:ext cx="8305800" cy="551655"/>
      </dsp:txXfrm>
    </dsp:sp>
    <dsp:sp modelId="{4A0110EE-88AA-4DA1-8F90-89CAE5B8E859}">
      <dsp:nvSpPr>
        <dsp:cNvPr id="0" name=""/>
        <dsp:cNvSpPr/>
      </dsp:nvSpPr>
      <dsp:spPr>
        <a:xfrm>
          <a:off x="0" y="1273829"/>
          <a:ext cx="8305800" cy="551655"/>
        </a:xfrm>
        <a:prstGeom prst="roundRect">
          <a:avLst/>
        </a:prstGeom>
        <a:solidFill>
          <a:schemeClr val="accent4">
            <a:shade val="50000"/>
            <a:hueOff val="-299153"/>
            <a:satOff val="-19332"/>
            <a:lumOff val="244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Комфорт и Энергия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0" y="1273829"/>
        <a:ext cx="8305800" cy="551655"/>
      </dsp:txXfrm>
    </dsp:sp>
    <dsp:sp modelId="{4313CEE0-D708-45D6-8480-4D73B9BD70CA}">
      <dsp:nvSpPr>
        <dsp:cNvPr id="0" name=""/>
        <dsp:cNvSpPr/>
      </dsp:nvSpPr>
      <dsp:spPr>
        <a:xfrm>
          <a:off x="0" y="1891725"/>
          <a:ext cx="8305800" cy="551655"/>
        </a:xfrm>
        <a:prstGeom prst="roundRect">
          <a:avLst/>
        </a:prstGeom>
        <a:solidFill>
          <a:schemeClr val="accent4">
            <a:shade val="50000"/>
            <a:hueOff val="-448729"/>
            <a:satOff val="-28998"/>
            <a:lumOff val="366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Помещение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0" y="1891725"/>
        <a:ext cx="8305800" cy="551655"/>
      </dsp:txXfrm>
    </dsp:sp>
    <dsp:sp modelId="{7C7A1ED4-555A-4CE4-8F8F-683559293531}">
      <dsp:nvSpPr>
        <dsp:cNvPr id="0" name=""/>
        <dsp:cNvSpPr/>
      </dsp:nvSpPr>
      <dsp:spPr>
        <a:xfrm>
          <a:off x="0" y="2509620"/>
          <a:ext cx="8305800" cy="551655"/>
        </a:xfrm>
        <a:prstGeom prst="roundRect">
          <a:avLst/>
        </a:prstGeom>
        <a:solidFill>
          <a:schemeClr val="accent4">
            <a:shade val="50000"/>
            <a:hueOff val="-598305"/>
            <a:satOff val="-38664"/>
            <a:lumOff val="489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Технологические схемы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0" y="2509620"/>
        <a:ext cx="8305800" cy="551655"/>
      </dsp:txXfrm>
    </dsp:sp>
    <dsp:sp modelId="{4765B451-A56B-47CF-90EA-2D944D74F35A}">
      <dsp:nvSpPr>
        <dsp:cNvPr id="0" name=""/>
        <dsp:cNvSpPr/>
      </dsp:nvSpPr>
      <dsp:spPr>
        <a:xfrm>
          <a:off x="0" y="3127515"/>
          <a:ext cx="8305800" cy="551655"/>
        </a:xfrm>
        <a:prstGeom prst="roundRect">
          <a:avLst/>
        </a:prstGeom>
        <a:solidFill>
          <a:schemeClr val="accent4">
            <a:shade val="50000"/>
            <a:hueOff val="-448729"/>
            <a:satOff val="-28998"/>
            <a:lumOff val="366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solidFill>
                <a:schemeClr val="tx1"/>
              </a:solidFill>
            </a:rPr>
            <a:t>Спринклерные</a:t>
          </a:r>
          <a:r>
            <a:rPr lang="ru-RU" sz="2300" kern="1200" dirty="0" smtClean="0">
              <a:solidFill>
                <a:schemeClr val="tx1"/>
              </a:solidFill>
            </a:rPr>
            <a:t> сети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0" y="3127515"/>
        <a:ext cx="8305800" cy="551655"/>
      </dsp:txXfrm>
    </dsp:sp>
    <dsp:sp modelId="{6E61ED41-A205-419E-B54C-2BF85C42D495}">
      <dsp:nvSpPr>
        <dsp:cNvPr id="0" name=""/>
        <dsp:cNvSpPr/>
      </dsp:nvSpPr>
      <dsp:spPr>
        <a:xfrm>
          <a:off x="0" y="3745410"/>
          <a:ext cx="8305800" cy="551655"/>
        </a:xfrm>
        <a:prstGeom prst="roundRect">
          <a:avLst/>
        </a:prstGeom>
        <a:solidFill>
          <a:schemeClr val="accent4">
            <a:shade val="50000"/>
            <a:hueOff val="-299153"/>
            <a:satOff val="-19332"/>
            <a:lumOff val="244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Вентиляция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0" y="3745410"/>
        <a:ext cx="8305800" cy="551655"/>
      </dsp:txXfrm>
    </dsp:sp>
    <dsp:sp modelId="{EED71C12-55D7-4614-BF8E-25050147FF86}">
      <dsp:nvSpPr>
        <dsp:cNvPr id="0" name=""/>
        <dsp:cNvSpPr/>
      </dsp:nvSpPr>
      <dsp:spPr>
        <a:xfrm>
          <a:off x="0" y="4363305"/>
          <a:ext cx="8305800" cy="551655"/>
        </a:xfrm>
        <a:prstGeom prst="roundRect">
          <a:avLst/>
        </a:prstGeom>
        <a:solidFill>
          <a:schemeClr val="accent4">
            <a:shade val="50000"/>
            <a:hueOff val="-149576"/>
            <a:satOff val="-9666"/>
            <a:lumOff val="12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Трубопроводы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0" y="4363305"/>
        <a:ext cx="8305800" cy="551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4648200"/>
            <a:ext cx="7467600" cy="1441704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Виконала: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ст.гр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8.1440</a:t>
            </a:r>
            <a:b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Герасименко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Г. В.</a:t>
            </a:r>
            <a:b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Перевірив: доц. каф. </a:t>
            </a:r>
            <a:b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</a:t>
            </a: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Чейлитко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А. А.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04800"/>
            <a:ext cx="7772400" cy="150876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sz="3200" dirty="0" smtClean="0"/>
              <a:t>Міністерство освіти і науки України</a:t>
            </a:r>
          </a:p>
          <a:p>
            <a:pPr algn="ctr"/>
            <a:r>
              <a:rPr lang="uk-UA" sz="3200" dirty="0" smtClean="0"/>
              <a:t>Інженерний навчально-науковий інститут</a:t>
            </a:r>
          </a:p>
          <a:p>
            <a:pPr algn="ctr"/>
            <a:r>
              <a:rPr lang="uk-UA" sz="3200" dirty="0" smtClean="0"/>
              <a:t>Запорізького національного університету</a:t>
            </a:r>
          </a:p>
          <a:p>
            <a:pPr algn="ctr"/>
            <a:r>
              <a:rPr lang="uk-UA" sz="3200" dirty="0" smtClean="0"/>
              <a:t>Кафедра ТГЕ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751" y="2133600"/>
            <a:ext cx="90100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Обзор</a:t>
            </a:r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програми, її можливості 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Auto</a:t>
            </a:r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С</a:t>
            </a:r>
            <a:r>
              <a:rPr lang="en-US" sz="4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ad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4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agi</a:t>
            </a:r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С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ad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85000" lnSpcReduction="20000"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ru-RU" dirty="0" smtClean="0"/>
              <a:t>Новый модуль </a:t>
            </a:r>
            <a:r>
              <a:rPr lang="ru-RU" dirty="0" err="1" smtClean="0"/>
              <a:t>MagiCAD</a:t>
            </a:r>
            <a:r>
              <a:rPr lang="ru-RU" dirty="0" smtClean="0"/>
              <a:t> Технологические схемы позволяет создавать принципиальные технологические схемы систем, используя то же программное обеспечение, что и для основного проектирования.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 err="1" smtClean="0"/>
              <a:t>MagiCAD</a:t>
            </a:r>
            <a:r>
              <a:rPr lang="ru-RU" dirty="0" smtClean="0"/>
              <a:t> «Технологические схемы» предназначен для создания принципиальных, логических, рабочих и блок-схем систем ОВК и электроснабжения.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ru-RU" dirty="0" smtClean="0"/>
              <a:t>Все используемые линии и символы </a:t>
            </a:r>
            <a:r>
              <a:rPr lang="ru-RU" dirty="0" err="1" smtClean="0"/>
              <a:t>MagiCAD</a:t>
            </a:r>
            <a:r>
              <a:rPr lang="ru-RU" dirty="0" smtClean="0"/>
              <a:t> «Технологические схемы» являются интеллектуальными объектами и обладают определенным набором свойств. Проектировщик получает возможность использовать при создании схем широкий перечень готовых объектов – трубы, кабели, клапаны, воздуховоды, осветительные приборы и т.д. При этом при необходимости есть возможность задавать новые свойства уже имеющимся объектам, либо создавать новые объекты с необходимым набором свойств.</a:t>
            </a:r>
          </a:p>
          <a:p>
            <a:pPr>
              <a:buClrTx/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914400"/>
            <a:ext cx="864416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/>
              <a:t>MagiCAD</a:t>
            </a:r>
            <a:r>
              <a:rPr lang="en-US" sz="4000" b="1" dirty="0" smtClean="0"/>
              <a:t> </a:t>
            </a:r>
            <a:r>
              <a:rPr lang="ru-RU" sz="4000" b="1" dirty="0" smtClean="0"/>
              <a:t>Технологические </a:t>
            </a:r>
            <a:r>
              <a:rPr lang="ru-RU" sz="4000" b="1" dirty="0" smtClean="0"/>
              <a:t>схемы</a:t>
            </a:r>
            <a:endParaRPr lang="ru-RU" sz="4000" b="1" dirty="0" smtClean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Основные возможности </a:t>
            </a:r>
            <a:r>
              <a:rPr lang="en-US" sz="3600" b="1" i="1" dirty="0" err="1" smtClean="0">
                <a:solidFill>
                  <a:srgbClr val="002060"/>
                </a:solidFill>
              </a:rPr>
              <a:t>MagiCAD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Технологические </a:t>
            </a:r>
            <a:r>
              <a:rPr lang="ru-RU" sz="3600" b="1" i="1" dirty="0" smtClean="0">
                <a:solidFill>
                  <a:srgbClr val="002060"/>
                </a:solidFill>
              </a:rPr>
              <a:t>схемы: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/>
              <a:t>быстрое и лёгкое внесение изменений в схему;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/>
              <a:t>поддержка целостности схемы при удалении ее компонентов;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/>
              <a:t>быстрое создание и расстановка объектов со сходным набором свойств</a:t>
            </a:r>
            <a:r>
              <a:rPr lang="ru-RU" dirty="0" smtClean="0"/>
              <a:t>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/>
              <a:t> формирование </a:t>
            </a:r>
            <a:r>
              <a:rPr lang="ru-RU" dirty="0" smtClean="0"/>
              <a:t>отчетов по созданным схемам;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/>
              <a:t> создание </a:t>
            </a:r>
            <a:r>
              <a:rPr lang="ru-RU" dirty="0" smtClean="0"/>
              <a:t>спецификаций на компоненты схем;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/>
              <a:t> автоматическое </a:t>
            </a:r>
            <a:r>
              <a:rPr lang="ru-RU" dirty="0" smtClean="0"/>
              <a:t>обновление чертежа при изменении свойств компонента.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Основные возможности:</a:t>
            </a:r>
            <a:endParaRPr lang="ru-RU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копирование перечень этажей, созданный в другом модуле </a:t>
            </a:r>
            <a:r>
              <a:rPr lang="ru-RU" dirty="0" err="1" smtClean="0"/>
              <a:t>MagiCAD</a:t>
            </a:r>
            <a:endParaRPr lang="ru-RU" dirty="0" smtClean="0"/>
          </a:p>
          <a:p>
            <a:pPr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расчет площадей и объемов помещений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задание коэффициентов теплопередачи для ограждающих строительных конструкций (наружных и внутренних стен, дверей, окон, перекрытий)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задание и изменение характеристик помещений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расчет </a:t>
            </a:r>
            <a:r>
              <a:rPr lang="ru-RU" dirty="0" err="1" smtClean="0"/>
              <a:t>теплопотерь</a:t>
            </a:r>
            <a:r>
              <a:rPr lang="ru-RU" dirty="0" smtClean="0"/>
              <a:t> для всего здания и по отдельным помещениям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быстрое переключение между 2D и 3D режимами;</a:t>
            </a:r>
          </a:p>
          <a:p>
            <a:pPr algn="just">
              <a:buClr>
                <a:srgbClr val="00B050"/>
              </a:buClr>
              <a:buFont typeface="Wingdings" pitchFamily="2" charset="2"/>
              <a:buChar char="Ø"/>
            </a:pPr>
            <a:r>
              <a:rPr lang="ru-RU" dirty="0" smtClean="0"/>
              <a:t>возможность использовать созданную в модуле модель здания в других модулях </a:t>
            </a:r>
            <a:r>
              <a:rPr lang="ru-RU" dirty="0" err="1" smtClean="0"/>
              <a:t>MagiCAD</a:t>
            </a:r>
            <a:r>
              <a:rPr lang="ru-RU" dirty="0" smtClean="0"/>
              <a:t> (например, для вывода спецификаций по отдельным помещениям</a:t>
            </a:r>
            <a:r>
              <a:rPr lang="ru-RU" dirty="0" smtClean="0"/>
              <a:t>)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762000"/>
            <a:ext cx="750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MagiCAD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Помещение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    Модуль </a:t>
            </a:r>
            <a:r>
              <a:rPr lang="ru-RU" dirty="0" err="1" smtClean="0"/>
              <a:t>MagiCAD</a:t>
            </a:r>
            <a:r>
              <a:rPr lang="ru-RU" dirty="0" smtClean="0"/>
              <a:t> Помещение позволяет создать трехмерную модель здания, рассчитать </a:t>
            </a:r>
            <a:r>
              <a:rPr lang="ru-RU" dirty="0" err="1" smtClean="0"/>
              <a:t>теплопотери</a:t>
            </a:r>
            <a:r>
              <a:rPr lang="ru-RU" dirty="0" smtClean="0"/>
              <a:t> и вывести результаты расчета. Созданная в этом модуле модель основана на реальной геометрии и содержит теплотехнические характеристики конструкций, а также требования к климату в помещениях. Модель может использоваться в других модулях как основа для расчетов систем отопления, </a:t>
            </a:r>
            <a:r>
              <a:rPr lang="ru-RU" dirty="0" smtClean="0"/>
              <a:t>кондиционирования,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 </a:t>
            </a:r>
            <a:r>
              <a:rPr lang="ru-RU" dirty="0" smtClean="0"/>
              <a:t>   освещения </a:t>
            </a:r>
            <a:r>
              <a:rPr lang="ru-RU" dirty="0" smtClean="0"/>
              <a:t>и т.д., а также при </a:t>
            </a:r>
            <a:endParaRPr lang="ru-RU" dirty="0" smtClean="0"/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</a:t>
            </a:r>
            <a:r>
              <a:rPr lang="ru-RU" dirty="0" smtClean="0"/>
              <a:t>   создании </a:t>
            </a:r>
            <a:r>
              <a:rPr lang="ru-RU" dirty="0" smtClean="0"/>
              <a:t>разрезов и </a:t>
            </a:r>
            <a:r>
              <a:rPr lang="ru-RU" dirty="0" smtClean="0"/>
              <a:t>проверке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систем на пересечения </a:t>
            </a:r>
            <a:r>
              <a:rPr lang="ru-RU" dirty="0" smtClean="0"/>
              <a:t>со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    строительными </a:t>
            </a:r>
            <a:r>
              <a:rPr lang="ru-RU" dirty="0" smtClean="0"/>
              <a:t>конструкциями.</a:t>
            </a:r>
            <a:endParaRPr lang="ru-RU" dirty="0"/>
          </a:p>
        </p:txBody>
      </p:sp>
      <p:pic>
        <p:nvPicPr>
          <p:cNvPr id="4" name="Рисунок 3" descr="1509JH3dPLix8Y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114800"/>
            <a:ext cx="2848138" cy="2014343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MagiCAD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Комфорт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Основные возможности:</a:t>
            </a:r>
            <a:endParaRPr lang="ru-RU" dirty="0" smtClean="0"/>
          </a:p>
          <a:p>
            <a:r>
              <a:rPr lang="ru-RU" dirty="0" smtClean="0"/>
              <a:t>быстрые и точные расчеты нагрузки на охлаждение, в том числе с учетом термальной массы;</a:t>
            </a:r>
          </a:p>
          <a:p>
            <a:r>
              <a:rPr lang="ru-RU" dirty="0" smtClean="0"/>
              <a:t>сопоставление различных проектных решений;</a:t>
            </a:r>
          </a:p>
          <a:p>
            <a:r>
              <a:rPr lang="ru-RU" dirty="0" smtClean="0"/>
              <a:t>о</a:t>
            </a:r>
            <a:r>
              <a:rPr lang="ru-RU" dirty="0" smtClean="0"/>
              <a:t>ценка и </a:t>
            </a:r>
            <a:r>
              <a:rPr lang="ru-RU" dirty="0" smtClean="0"/>
              <a:t>анализ будущих затрат на энергопотребление на начальном этапе проекта;</a:t>
            </a:r>
          </a:p>
          <a:p>
            <a:r>
              <a:rPr lang="ru-RU" dirty="0" smtClean="0"/>
              <a:t>сравнение различных сценариев уровня комфорта и </a:t>
            </a:r>
            <a:r>
              <a:rPr lang="ru-RU" dirty="0" err="1" smtClean="0"/>
              <a:t>энергозатрат</a:t>
            </a:r>
            <a:r>
              <a:rPr lang="ru-RU" dirty="0" smtClean="0"/>
              <a:t> для всего здания и отдельных помещений;</a:t>
            </a:r>
          </a:p>
          <a:p>
            <a:r>
              <a:rPr lang="ru-RU" dirty="0" smtClean="0"/>
              <a:t>наглядные отчеты в форме графиков;</a:t>
            </a:r>
          </a:p>
          <a:p>
            <a:r>
              <a:rPr lang="ru-RU" dirty="0" smtClean="0"/>
              <a:t>точный подбор оборудования;</a:t>
            </a:r>
          </a:p>
          <a:p>
            <a:r>
              <a:rPr lang="ru-RU" dirty="0" smtClean="0"/>
              <a:t>составление энергетического паспорта здания.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Комплексное </a:t>
            </a:r>
            <a:r>
              <a:rPr lang="ru-RU" dirty="0" smtClean="0"/>
              <a:t>решение </a:t>
            </a:r>
            <a:r>
              <a:rPr lang="ru-RU" dirty="0" err="1" smtClean="0"/>
              <a:t>MagiCAD</a:t>
            </a:r>
            <a:r>
              <a:rPr lang="ru-RU" dirty="0" smtClean="0"/>
              <a:t> "Комфорт и энергия" позволяет смоделировать и оценить климатические и энергетические параметры здания, уже на ранних этапах проанализировать, как те или иные проектные решения повлияют на показатели </a:t>
            </a:r>
            <a:r>
              <a:rPr lang="ru-RU" dirty="0" err="1" smtClean="0"/>
              <a:t>энергоэффективности</a:t>
            </a:r>
            <a:r>
              <a:rPr lang="ru-RU" dirty="0" smtClean="0"/>
              <a:t> и внутренний климат здания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9616744f83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429000"/>
            <a:ext cx="3714750" cy="2971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8564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err="1" smtClean="0">
                <a:solidFill>
                  <a:srgbClr val="7030A0"/>
                </a:solidFill>
              </a:rPr>
              <a:t>MagiCAD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Электроснабжение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362200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7030A0"/>
              </a:buClr>
              <a:buNone/>
            </a:pPr>
            <a:r>
              <a:rPr lang="ru-RU" dirty="0" smtClean="0"/>
              <a:t>   Интеллектуальные </a:t>
            </a:r>
            <a:r>
              <a:rPr lang="ru-RU" dirty="0" smtClean="0"/>
              <a:t>функции проектирования модуля </a:t>
            </a:r>
            <a:r>
              <a:rPr lang="ru-RU" dirty="0" err="1" smtClean="0"/>
              <a:t>MagiCAD</a:t>
            </a:r>
            <a:r>
              <a:rPr lang="ru-RU" dirty="0" smtClean="0"/>
              <a:t> Электроснабжение позволяют быстро и эффективно проектировать электрические, слаботочные сети и сети освещения. Работая в 3D, Проектировщик легко выявит места возможных коллизий и устранит их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Рисунок 3" descr="a8bc8235982577.5606331e1fb1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485900"/>
            <a:ext cx="3581400" cy="23622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Основные </a:t>
            </a:r>
            <a:r>
              <a:rPr lang="ru-RU" b="1" dirty="0" smtClean="0">
                <a:solidFill>
                  <a:srgbClr val="7030A0"/>
                </a:solidFill>
              </a:rPr>
              <a:t>возможности </a:t>
            </a:r>
            <a:r>
              <a:rPr lang="en-US" b="1" i="1" dirty="0" err="1" smtClean="0">
                <a:solidFill>
                  <a:srgbClr val="7030A0"/>
                </a:solidFill>
              </a:rPr>
              <a:t>MagiCAD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Электроснабжение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935480"/>
            <a:ext cx="8763000" cy="4389120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</a:pPr>
            <a:r>
              <a:rPr lang="ru-RU" sz="1800" dirty="0" smtClean="0"/>
              <a:t>универсальные инструменты проектирования и редактирования электрических и слаботочных сетей;</a:t>
            </a:r>
          </a:p>
          <a:p>
            <a:pPr>
              <a:buClr>
                <a:srgbClr val="7030A0"/>
              </a:buClr>
            </a:pPr>
            <a:r>
              <a:rPr lang="ru-RU" sz="1800" dirty="0" smtClean="0"/>
              <a:t>автоматическое формирование и обновление схем распределительных щитов;</a:t>
            </a:r>
          </a:p>
          <a:p>
            <a:pPr>
              <a:buClr>
                <a:srgbClr val="7030A0"/>
              </a:buClr>
            </a:pPr>
            <a:r>
              <a:rPr lang="ru-RU" sz="1800" dirty="0" smtClean="0"/>
              <a:t>быстрое </a:t>
            </a:r>
            <a:r>
              <a:rPr lang="ru-RU" sz="1800" dirty="0" smtClean="0"/>
              <a:t>внесение изменений в схемы при изменении в модели и наоборот;</a:t>
            </a:r>
          </a:p>
          <a:p>
            <a:pPr>
              <a:buClr>
                <a:srgbClr val="7030A0"/>
              </a:buClr>
            </a:pPr>
            <a:r>
              <a:rPr lang="ru-RU" sz="1800" dirty="0" smtClean="0"/>
              <a:t>автоматическое </a:t>
            </a:r>
            <a:r>
              <a:rPr lang="ru-RU" sz="1800" dirty="0" smtClean="0"/>
              <a:t>формирование спецификаций материалов и оборудования;</a:t>
            </a:r>
          </a:p>
          <a:p>
            <a:pPr>
              <a:buClr>
                <a:srgbClr val="7030A0"/>
              </a:buClr>
            </a:pPr>
            <a:r>
              <a:rPr lang="ru-RU" sz="1800" dirty="0" smtClean="0"/>
              <a:t>подсоединение оборудования к проложенным кабелям;</a:t>
            </a:r>
          </a:p>
          <a:p>
            <a:pPr>
              <a:buClr>
                <a:srgbClr val="7030A0"/>
              </a:buClr>
            </a:pPr>
            <a:r>
              <a:rPr lang="ru-RU" sz="1800" dirty="0" smtClean="0"/>
              <a:t>одновременно устанавливать/подсоединять несколько единиц оборудования;</a:t>
            </a:r>
          </a:p>
          <a:p>
            <a:pPr>
              <a:buClr>
                <a:srgbClr val="7030A0"/>
              </a:buClr>
            </a:pPr>
            <a:r>
              <a:rPr lang="ru-RU" sz="1800" dirty="0" smtClean="0"/>
              <a:t>преобразование блоки и символы в интеллектуальные объекты;</a:t>
            </a:r>
          </a:p>
          <a:p>
            <a:pPr>
              <a:buClr>
                <a:srgbClr val="7030A0"/>
              </a:buClr>
            </a:pPr>
            <a:r>
              <a:rPr lang="ru-RU" sz="1800" dirty="0" smtClean="0"/>
              <a:t>сохранение часто используемых компонентов на отдельной панели меню;</a:t>
            </a:r>
          </a:p>
          <a:p>
            <a:pPr>
              <a:buClr>
                <a:srgbClr val="7030A0"/>
              </a:buClr>
            </a:pPr>
            <a:r>
              <a:rPr lang="ru-RU" sz="1800" dirty="0" smtClean="0"/>
              <a:t>функция поиска и замены компонентов (например, светильников);</a:t>
            </a:r>
          </a:p>
          <a:p>
            <a:pPr>
              <a:buClr>
                <a:srgbClr val="7030A0"/>
              </a:buClr>
            </a:pPr>
            <a:r>
              <a:rPr lang="ru-RU" sz="1800" dirty="0" smtClean="0"/>
              <a:t>контроль </a:t>
            </a:r>
            <a:r>
              <a:rPr lang="ru-RU" sz="1800" dirty="0" smtClean="0"/>
              <a:t>пересечений кабельных конструкций с компонентами других систем и элементами ограждающих конструкций здания;</a:t>
            </a:r>
          </a:p>
          <a:p>
            <a:pPr>
              <a:buClr>
                <a:srgbClr val="7030A0"/>
              </a:buClr>
            </a:pPr>
            <a:r>
              <a:rPr lang="ru-RU" sz="1800" dirty="0" smtClean="0"/>
              <a:t>определение области действия распределительных </a:t>
            </a:r>
            <a:r>
              <a:rPr lang="ru-RU" sz="1800" dirty="0" smtClean="0"/>
              <a:t>устройств</a:t>
            </a:r>
            <a:r>
              <a:rPr lang="ru-RU" sz="1800" dirty="0" smtClean="0"/>
              <a:t>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50520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accent5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ru-RU" dirty="0" smtClean="0"/>
              <a:t>Модуль </a:t>
            </a:r>
            <a:r>
              <a:rPr lang="ru-RU" dirty="0" err="1" smtClean="0"/>
              <a:t>MagiCAD</a:t>
            </a:r>
            <a:r>
              <a:rPr lang="ru-RU" dirty="0" smtClean="0"/>
              <a:t> Электрические цепи предназначен для проектирования схем электрических цепей различной сложности. Модуль будет полезен проектировщикам электрический сетей, инженерам-электрикам, монтажникам и производителям </a:t>
            </a:r>
            <a:r>
              <a:rPr lang="ru-RU" dirty="0" err="1" smtClean="0"/>
              <a:t>электрощитового</a:t>
            </a:r>
            <a:r>
              <a:rPr lang="ru-RU" dirty="0" smtClean="0"/>
              <a:t> оборудования.</a:t>
            </a:r>
          </a:p>
          <a:p>
            <a:pPr algn="just">
              <a:buClr>
                <a:schemeClr val="accent5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ru-RU" dirty="0" smtClean="0"/>
              <a:t>Модуль позволяет быстро создавать необходимые схемы, обеспечивая точность и качество. Благодаря интеллектуальным связям между объектами, надписи на схемах обновляются автоматически.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838200"/>
            <a:ext cx="79037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MagiCAD</a:t>
            </a:r>
            <a:r>
              <a:rPr lang="en-US" sz="48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8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Электрические </a:t>
            </a:r>
            <a:endParaRPr lang="ru-RU" sz="4800" b="1" dirty="0" smtClean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цепи</a:t>
            </a:r>
            <a:endParaRPr lang="ru-RU" sz="4800" b="1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1143000"/>
            <a:ext cx="5181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Основные </a:t>
            </a:r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преимущества </a:t>
            </a:r>
            <a:b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8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MagiCAD</a:t>
            </a:r>
            <a:r>
              <a:rPr lang="en-US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Электрические цепи</a:t>
            </a:r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4038600"/>
          </a:xfrm>
        </p:spPr>
        <p:txBody>
          <a:bodyPr>
            <a:normAutofit fontScale="85000" lnSpcReduction="10000"/>
          </a:bodyPr>
          <a:lstStyle/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использование </a:t>
            </a:r>
            <a:r>
              <a:rPr lang="ru-RU" dirty="0" smtClean="0"/>
              <a:t>стандартных функций черчения и редактирования: копировать, переместить, растянуть и т.д.;</a:t>
            </a:r>
          </a:p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наличие интеллектуальных связей между элементами схемы;</a:t>
            </a:r>
          </a:p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err="1" smtClean="0"/>
              <a:t>автообновление</a:t>
            </a:r>
            <a:r>
              <a:rPr lang="ru-RU" dirty="0" smtClean="0"/>
              <a:t> надписей на схемах;</a:t>
            </a:r>
          </a:p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мастер создания чертежа;</a:t>
            </a:r>
          </a:p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большой перечень стандартных символов;</a:t>
            </a:r>
          </a:p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возможность создавать пользовательские символы;</a:t>
            </a:r>
          </a:p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автоматическое создание листа определенного формата;</a:t>
            </a:r>
          </a:p>
          <a:p>
            <a:pPr algn="just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удобное редактирование надписей.</a:t>
            </a:r>
          </a:p>
          <a:p>
            <a:endParaRPr lang="ru-RU" dirty="0"/>
          </a:p>
        </p:txBody>
      </p:sp>
      <p:pic>
        <p:nvPicPr>
          <p:cNvPr id="5" name="Рисунок 4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4665131" cy="249554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/>
              <a:t>MagiCAD</a:t>
            </a:r>
            <a:r>
              <a:rPr lang="ru-RU" dirty="0" smtClean="0"/>
              <a:t> – программа для трехмерного проектирования и выполнения необходимых расчетов внутренних инженерных систем – вентиляции и кондиционирования, отопления, сантехники и электрических систем. Программа занимает лидирующие позиции на рынке программ для проектирования сетей ОВ/ВК.</a:t>
            </a:r>
          </a:p>
          <a:p>
            <a:pPr algn="just"/>
            <a:r>
              <a:rPr lang="ru-RU" dirty="0" smtClean="0"/>
              <a:t>В </a:t>
            </a:r>
            <a:r>
              <a:rPr lang="ru-RU" dirty="0" smtClean="0"/>
              <a:t>качестве графической платформы </a:t>
            </a:r>
            <a:r>
              <a:rPr lang="ru-RU" dirty="0" err="1" smtClean="0"/>
              <a:t>MagiCAD</a:t>
            </a:r>
            <a:r>
              <a:rPr lang="ru-RU" dirty="0" smtClean="0"/>
              <a:t> использует программы </a:t>
            </a:r>
            <a:r>
              <a:rPr lang="ru-RU" dirty="0" err="1" smtClean="0"/>
              <a:t>AutoCAD</a:t>
            </a:r>
            <a:r>
              <a:rPr lang="ru-RU" dirty="0" smtClean="0"/>
              <a:t> либо </a:t>
            </a:r>
            <a:r>
              <a:rPr lang="ru-RU" dirty="0" err="1" smtClean="0"/>
              <a:t>Revit</a:t>
            </a:r>
            <a:r>
              <a:rPr lang="ru-RU" dirty="0" smtClean="0"/>
              <a:t> MEP. В настоящее время появилась возможность приобрести комплексное решение </a:t>
            </a:r>
            <a:r>
              <a:rPr lang="ru-RU" dirty="0" err="1" smtClean="0"/>
              <a:t>MagiCAD</a:t>
            </a:r>
            <a:r>
              <a:rPr lang="ru-RU" dirty="0" smtClean="0"/>
              <a:t> </a:t>
            </a:r>
            <a:r>
              <a:rPr lang="ru-RU" dirty="0" err="1" smtClean="0"/>
              <a:t>Suite</a:t>
            </a:r>
            <a:r>
              <a:rPr lang="ru-RU" dirty="0" smtClean="0"/>
              <a:t>, в который Входят </a:t>
            </a:r>
            <a:r>
              <a:rPr lang="ru-RU" dirty="0" err="1" smtClean="0"/>
              <a:t>MagiCAD</a:t>
            </a:r>
            <a:r>
              <a:rPr lang="ru-RU" dirty="0" smtClean="0"/>
              <a:t> для </a:t>
            </a:r>
            <a:r>
              <a:rPr lang="ru-RU" dirty="0" err="1" smtClean="0"/>
              <a:t>AutoCAD</a:t>
            </a:r>
            <a:r>
              <a:rPr lang="ru-RU" dirty="0" smtClean="0"/>
              <a:t> и </a:t>
            </a:r>
            <a:r>
              <a:rPr lang="ru-RU" dirty="0" err="1" smtClean="0"/>
              <a:t>MagiCAD</a:t>
            </a:r>
            <a:r>
              <a:rPr lang="ru-RU" dirty="0" smtClean="0"/>
              <a:t> для </a:t>
            </a:r>
            <a:r>
              <a:rPr lang="ru-RU" dirty="0" err="1" smtClean="0"/>
              <a:t>Revit</a:t>
            </a:r>
            <a:r>
              <a:rPr lang="ru-RU" dirty="0" smtClean="0"/>
              <a:t> MEP.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Программа содержит следующие модули</a:t>
            </a:r>
            <a:r>
              <a:rPr lang="ru-RU" sz="3200" dirty="0" smtClean="0"/>
              <a:t>: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71601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b="1" dirty="0" smtClean="0"/>
              <a:t>Основные возможности</a:t>
            </a:r>
            <a:r>
              <a:rPr lang="ru-RU" sz="3800" dirty="0" smtClean="0"/>
              <a:t>:</a:t>
            </a:r>
          </a:p>
          <a:p>
            <a:r>
              <a:rPr lang="ru-RU" sz="3300" dirty="0" smtClean="0"/>
              <a:t>автоматическая </a:t>
            </a:r>
            <a:r>
              <a:rPr lang="ru-RU" sz="3300" dirty="0" smtClean="0"/>
              <a:t>либо ручная трассировка систем с расстановкой фасонных частей;</a:t>
            </a:r>
          </a:p>
          <a:p>
            <a:r>
              <a:rPr lang="ru-RU" sz="3300" dirty="0" smtClean="0"/>
              <a:t>автоматический подбор сечений воздуховодов;</a:t>
            </a:r>
          </a:p>
          <a:p>
            <a:r>
              <a:rPr lang="ru-RU" sz="3300" dirty="0" smtClean="0"/>
              <a:t>аэродинамический расчет;</a:t>
            </a:r>
          </a:p>
          <a:p>
            <a:r>
              <a:rPr lang="ru-RU" sz="3300" dirty="0" smtClean="0"/>
              <a:t>акустический расчет;</a:t>
            </a:r>
          </a:p>
          <a:p>
            <a:r>
              <a:rPr lang="ru-RU" sz="3300" dirty="0" smtClean="0"/>
              <a:t>автоматическая балансировка системы вентиляции с отображением параметров настройки </a:t>
            </a:r>
            <a:r>
              <a:rPr lang="ru-RU" sz="3300" dirty="0" err="1" smtClean="0"/>
              <a:t>дроссель-клапанов</a:t>
            </a:r>
            <a:r>
              <a:rPr lang="ru-RU" sz="3300" dirty="0" smtClean="0"/>
              <a:t>;</a:t>
            </a:r>
          </a:p>
          <a:p>
            <a:r>
              <a:rPr lang="ru-RU" sz="3300" dirty="0" err="1" smtClean="0"/>
              <a:t>общирная</a:t>
            </a:r>
            <a:r>
              <a:rPr lang="ru-RU" sz="3300" dirty="0" smtClean="0"/>
              <a:t> база вентиляционного оборудования;</a:t>
            </a:r>
          </a:p>
          <a:p>
            <a:r>
              <a:rPr lang="ru-RU" sz="3300" dirty="0" smtClean="0"/>
              <a:t>автоматическое или ручное </a:t>
            </a:r>
            <a:r>
              <a:rPr lang="ru-RU" sz="3300" dirty="0" err="1" smtClean="0"/>
              <a:t>надписывание</a:t>
            </a:r>
            <a:r>
              <a:rPr lang="ru-RU" sz="3300" dirty="0" smtClean="0"/>
              <a:t> элементов систем;</a:t>
            </a:r>
          </a:p>
          <a:p>
            <a:r>
              <a:rPr lang="ru-RU" sz="3300" dirty="0" smtClean="0"/>
              <a:t>автоматическое создание спецификаций материалов и оборудования;</a:t>
            </a:r>
          </a:p>
          <a:p>
            <a:r>
              <a:rPr lang="ru-RU" sz="3300" dirty="0" smtClean="0"/>
              <a:t>легкое и быстрое создание и редактирование поперечных разрезов;</a:t>
            </a:r>
          </a:p>
          <a:p>
            <a:r>
              <a:rPr lang="ru-RU" sz="3300" dirty="0" smtClean="0"/>
              <a:t>контроль пересечений элементов систем между собой и со строительными конструкциями;</a:t>
            </a:r>
          </a:p>
          <a:p>
            <a:r>
              <a:rPr lang="ru-RU" sz="3300" dirty="0" smtClean="0"/>
              <a:t>возможность </a:t>
            </a:r>
            <a:r>
              <a:rPr lang="ru-RU" sz="3300" dirty="0" smtClean="0"/>
              <a:t>настраивать графическое отображения объектов для каждого видового экрана;</a:t>
            </a:r>
          </a:p>
          <a:p>
            <a:r>
              <a:rPr lang="ru-RU" sz="3300" dirty="0" smtClean="0"/>
              <a:t>передача данных в другие программы через формат IFC либо напрямую, с помощью </a:t>
            </a:r>
            <a:r>
              <a:rPr lang="ru-RU" sz="3300" dirty="0" err="1" smtClean="0"/>
              <a:t>плагинов</a:t>
            </a:r>
            <a:r>
              <a:rPr lang="ru-RU" sz="3300" dirty="0" smtClean="0"/>
              <a:t>.</a:t>
            </a:r>
            <a:endParaRPr lang="ru-RU" sz="33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77561" y="457200"/>
            <a:ext cx="8766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MagiCAD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Вентиляция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Базы </a:t>
            </a:r>
            <a:r>
              <a:rPr lang="ru-RU" sz="2400" dirty="0" smtClean="0"/>
              <a:t>оборудования программы </a:t>
            </a:r>
            <a:r>
              <a:rPr lang="ru-RU" sz="2400" dirty="0" err="1" smtClean="0"/>
              <a:t>MagiCAD</a:t>
            </a:r>
            <a:r>
              <a:rPr lang="ru-RU" sz="2400" dirty="0" smtClean="0"/>
              <a:t> содержат сотни тысяч наименований. Каждый элемент, включенный в каталог, является интеллектуальным объектом — копией реально существующего оборудования, и содержит не только данные о геометрии, но и зависимость между расходом и давлением, скоростью, шумовые характеристики. Удобные функции черчения и точные расчеты позволяют быстро и эффективно выполнять проекты любой сложности.</a:t>
            </a:r>
            <a:endParaRPr lang="ru-RU" sz="2400" dirty="0"/>
          </a:p>
        </p:txBody>
      </p:sp>
      <p:pic>
        <p:nvPicPr>
          <p:cNvPr id="4" name="Рисунок 3" descr="ebb3772f-e594-4a3e-9aa3-deb586c5d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343400"/>
            <a:ext cx="4030133" cy="226695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u="sng" dirty="0" err="1" smtClean="0"/>
              <a:t>MagiCAD</a:t>
            </a:r>
            <a:r>
              <a:rPr lang="en-US" b="1" i="1" u="sng" dirty="0" smtClean="0"/>
              <a:t> </a:t>
            </a:r>
            <a:r>
              <a:rPr lang="ru-RU" b="1" i="1" u="sng" dirty="0" smtClean="0"/>
              <a:t>Трубопроводы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267200"/>
            <a:ext cx="7772400" cy="21336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   </a:t>
            </a:r>
            <a:r>
              <a:rPr lang="ru-RU" dirty="0" smtClean="0"/>
              <a:t>Модуль </a:t>
            </a:r>
            <a:r>
              <a:rPr lang="ru-RU" dirty="0" smtClean="0"/>
              <a:t>«Трубопроводы» предназначен для проектирования и расчета систем отопления, охлаждения, кондиционирования, систем водоснабжения и канализации, </a:t>
            </a:r>
            <a:r>
              <a:rPr lang="ru-RU" dirty="0" err="1" smtClean="0"/>
              <a:t>спринклерных</a:t>
            </a:r>
            <a:r>
              <a:rPr lang="ru-RU" dirty="0" smtClean="0"/>
              <a:t> систем пожаротушения.</a:t>
            </a:r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828800"/>
            <a:ext cx="3714749" cy="2276474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Основные функциональные </a:t>
            </a:r>
            <a:r>
              <a:rPr lang="ru-RU" sz="3600" b="1" dirty="0" smtClean="0"/>
              <a:t>возможности</a:t>
            </a:r>
            <a:r>
              <a:rPr lang="en-US" sz="3600" b="1" dirty="0" smtClean="0"/>
              <a:t> </a:t>
            </a:r>
            <a:r>
              <a:rPr lang="en-US" sz="3600" b="1" u="sng" dirty="0" err="1" smtClean="0"/>
              <a:t>MagiCAD</a:t>
            </a:r>
            <a:r>
              <a:rPr lang="en-US" sz="3600" b="1" u="sng" dirty="0" smtClean="0"/>
              <a:t> </a:t>
            </a:r>
            <a:r>
              <a:rPr lang="ru-RU" sz="3600" b="1" u="sng" dirty="0" smtClean="0"/>
              <a:t>Трубопроводы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49580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проектирование </a:t>
            </a:r>
            <a:r>
              <a:rPr lang="ru-RU" sz="1600" dirty="0" smtClean="0"/>
              <a:t>одно-, двух- и трехтрубных систем отопления;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автоматический подбор диаметров трубопроводов;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гидравлический расчет систем;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подбор диаметров труб систем водоснабжения с учетом неравномерности потребления воды;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балансировка систем отопления и холодоснабжения с помощью радиаторных и балансировочных клапанов;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расчет объема теплоносителя в системе;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подбор и расстановка радиаторов, подключение радиаторов к этажной разводке;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возможность посмотреть параметры в любой точке сети (расход на участке, потери давления, тип запорной и регулирующей арматуры и т.д.);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автоматическое </a:t>
            </a:r>
            <a:r>
              <a:rPr lang="ru-RU" sz="1600" dirty="0" smtClean="0"/>
              <a:t>создание спецификаций материалов и оборудования;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легкое и быстрое создание и редактирование поперечных разрезов;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dirty="0" smtClean="0"/>
              <a:t>контроль пересечений элементов систем между собой и со строительными </a:t>
            </a:r>
            <a:r>
              <a:rPr lang="ru-RU" sz="1600" dirty="0" smtClean="0"/>
              <a:t>конструкциями</a:t>
            </a:r>
            <a:r>
              <a:rPr lang="en-US" sz="1600" dirty="0" smtClean="0"/>
              <a:t>.</a:t>
            </a:r>
            <a:endParaRPr lang="ru-RU" sz="1600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419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Модуль </a:t>
            </a:r>
            <a:r>
              <a:rPr lang="ru-RU" dirty="0" err="1" smtClean="0"/>
              <a:t>MagiCAD</a:t>
            </a:r>
            <a:r>
              <a:rPr lang="ru-RU" dirty="0" smtClean="0"/>
              <a:t> Спринклеры предназначен для проектирования и расчета </a:t>
            </a:r>
            <a:r>
              <a:rPr lang="ru-RU" dirty="0" err="1" smtClean="0"/>
              <a:t>спринклерных</a:t>
            </a:r>
            <a:r>
              <a:rPr lang="ru-RU" dirty="0" smtClean="0"/>
              <a:t> систем пожаротушения. Модуль позволяет выполнить полный проект </a:t>
            </a:r>
            <a:r>
              <a:rPr lang="ru-RU" dirty="0" err="1" smtClean="0"/>
              <a:t>спринклерной</a:t>
            </a:r>
            <a:r>
              <a:rPr lang="ru-RU" dirty="0" smtClean="0"/>
              <a:t> системы: создавать и редактировать трубопроводы, расставлять оборудование, определять зоны покрытия и рабочие зоны форсунок и т.д.</a:t>
            </a:r>
          </a:p>
          <a:p>
            <a:pPr algn="just">
              <a:buNone/>
            </a:pPr>
            <a:r>
              <a:rPr lang="ru-RU" dirty="0" smtClean="0"/>
              <a:t>    Расчет </a:t>
            </a:r>
            <a:r>
              <a:rPr lang="ru-RU" dirty="0" smtClean="0"/>
              <a:t>системы в </a:t>
            </a:r>
            <a:r>
              <a:rPr lang="ru-RU" dirty="0" err="1" smtClean="0"/>
              <a:t>MagiCAD</a:t>
            </a:r>
            <a:r>
              <a:rPr lang="ru-RU" dirty="0" smtClean="0"/>
              <a:t> Спринклеры выполняется в соответствии с требованиями технических спецификаций CEA 4001 по формуле </a:t>
            </a:r>
            <a:r>
              <a:rPr lang="ru-RU" dirty="0" err="1" smtClean="0"/>
              <a:t>Хазена-Вильямса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762000"/>
            <a:ext cx="7853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MagiCAD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Спринклеры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быстрое создание </a:t>
            </a:r>
            <a:r>
              <a:rPr lang="ru-RU" dirty="0" err="1" smtClean="0"/>
              <a:t>спринклерных</a:t>
            </a:r>
            <a:r>
              <a:rPr lang="ru-RU" dirty="0" smtClean="0"/>
              <a:t> </a:t>
            </a:r>
            <a:r>
              <a:rPr lang="ru-RU" dirty="0" smtClean="0"/>
              <a:t>систем, легкость редактирования и внесения изменений;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возможность одновременной расстановки и подсоединения к сети сразу нескольких форсунок</a:t>
            </a:r>
            <a:r>
              <a:rPr lang="ru-RU" dirty="0" smtClean="0"/>
              <a:t>;</a:t>
            </a: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гидравлический расчет системы, производится по минимальному давлению форсунки;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расчет систем различной конфигурации, в том числе решетчатых и кольцевых;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автоматическое определение форсунки с наименьшим давлением;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автоматическое </a:t>
            </a:r>
            <a:r>
              <a:rPr lang="ru-RU" dirty="0" smtClean="0"/>
              <a:t>создание </a:t>
            </a:r>
            <a:r>
              <a:rPr lang="ru-RU" dirty="0" smtClean="0"/>
              <a:t>спецификаций</a:t>
            </a:r>
          </a:p>
          <a:p>
            <a:pPr>
              <a:buClr>
                <a:srgbClr val="C00000"/>
              </a:buClr>
              <a:buNone/>
            </a:pPr>
            <a:r>
              <a:rPr lang="ru-RU" dirty="0" smtClean="0"/>
              <a:t>материалов </a:t>
            </a:r>
            <a:r>
              <a:rPr lang="ru-RU" dirty="0" smtClean="0"/>
              <a:t>и оборудования;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быстрое изменение зоны покрытия </a:t>
            </a:r>
            <a:r>
              <a:rPr lang="ru-RU" dirty="0" smtClean="0"/>
              <a:t>одной</a:t>
            </a:r>
          </a:p>
          <a:p>
            <a:pPr>
              <a:buClr>
                <a:srgbClr val="C00000"/>
              </a:buClr>
              <a:buNone/>
            </a:pPr>
            <a:r>
              <a:rPr lang="ru-RU" dirty="0" smtClean="0"/>
              <a:t>или </a:t>
            </a:r>
            <a:r>
              <a:rPr lang="ru-RU" dirty="0" smtClean="0"/>
              <a:t>нескольких форсунок;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/>
              <a:t>разнообразные формы отчетов.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28600"/>
            <a:ext cx="86306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возможности </a:t>
            </a:r>
          </a:p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MagiCAD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Спринклеры: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MagiCAD Sprinkler Desig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495800"/>
            <a:ext cx="3062287" cy="215535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1168</Words>
  <Application>Microsoft Office PowerPoint</Application>
  <PresentationFormat>Экран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Виконала: ст.гр. 8.1440                     Герасименко Г. В. Перевірив: доц. каф.                       Чейлитко А. А.</vt:lpstr>
      <vt:lpstr>Слайд 2</vt:lpstr>
      <vt:lpstr>Программа содержит следующие модули:</vt:lpstr>
      <vt:lpstr>Слайд 4</vt:lpstr>
      <vt:lpstr>Слайд 5</vt:lpstr>
      <vt:lpstr>MagiCAD Трубопроводы</vt:lpstr>
      <vt:lpstr>Основные функциональные возможности MagiCAD Трубопроводы:</vt:lpstr>
      <vt:lpstr>Слайд 8</vt:lpstr>
      <vt:lpstr>Слайд 9</vt:lpstr>
      <vt:lpstr>Слайд 10</vt:lpstr>
      <vt:lpstr>Основные возможности MagiCAD Технологические схемы:</vt:lpstr>
      <vt:lpstr>Слайд 12</vt:lpstr>
      <vt:lpstr>Слайд 13</vt:lpstr>
      <vt:lpstr>MagiCAD Комфорт и энергия</vt:lpstr>
      <vt:lpstr>Слайд 15</vt:lpstr>
      <vt:lpstr>MagiCAD Электроснабжение</vt:lpstr>
      <vt:lpstr>Основные возможности MagiCAD Электроснабжение:</vt:lpstr>
      <vt:lpstr>Слайд 18</vt:lpstr>
      <vt:lpstr>Основные преимущества  MagiCAD  Электрические цепи: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Виконала: ст.гр. 8.1440           Герасименко Г. В. Перевірив: доц. каф.             Чейлитко А. А.</dc:title>
  <dc:creator>Vika</dc:creator>
  <cp:lastModifiedBy>Vika</cp:lastModifiedBy>
  <cp:revision>16</cp:revision>
  <dcterms:created xsi:type="dcterms:W3CDTF">2006-08-16T00:00:00Z</dcterms:created>
  <dcterms:modified xsi:type="dcterms:W3CDTF">2020-12-05T19:45:32Z</dcterms:modified>
</cp:coreProperties>
</file>