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7" r:id="rId4"/>
    <p:sldId id="268" r:id="rId5"/>
    <p:sldId id="258" r:id="rId6"/>
    <p:sldId id="265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EFF1-77F3-42AC-AB5C-189841EF0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87117"/>
            <a:ext cx="7766936" cy="1646302"/>
          </a:xfrm>
        </p:spPr>
        <p:txBody>
          <a:bodyPr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 технології в управлінні маркетинговою діяльністю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76BB8F-D1B6-4F6D-B8D8-BA46CE513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36433"/>
            <a:ext cx="7766936" cy="1905467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3. </a:t>
            </a:r>
          </a:p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Середовище хмарних сховищ: архітектура побудови Великих Даних </a:t>
            </a:r>
            <a:r>
              <a:rPr lang="ru-RU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та AWS.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2D9549-212D-4F28-A6D2-9BC0307E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0701"/>
            <a:ext cx="8596668" cy="5520662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Побудова системи обміну інформації.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багатовимірного представлення інформації.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Архітектура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F3467DAA-7621-4B8D-A434-34D711C1B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9031"/>
            <a:ext cx="8972129" cy="59418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88591-DDBA-4AEB-A8FC-8C76C9FD9D46}"/>
              </a:ext>
            </a:extLst>
          </p:cNvPr>
          <p:cNvSpPr txBox="1"/>
          <p:nvPr/>
        </p:nvSpPr>
        <p:spPr>
          <a:xfrm>
            <a:off x="342900" y="5988804"/>
            <a:ext cx="970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Pentaho - </a:t>
            </a:r>
            <a:r>
              <a:rPr lang="uk-UA" dirty="0"/>
              <a:t>компанія розробник ПЗ, яка розробляє та постачає ПЗ для виконання бізнес-аналізу, Інтеграція даних, формування звітів, побудови </a:t>
            </a:r>
            <a:r>
              <a:rPr lang="en-US" dirty="0"/>
              <a:t>OLAP, </a:t>
            </a:r>
            <a:r>
              <a:rPr lang="uk-UA" dirty="0"/>
              <a:t>побудови процесів та вилучення даних.</a:t>
            </a:r>
          </a:p>
        </p:txBody>
      </p:sp>
    </p:spTree>
    <p:extLst>
      <p:ext uri="{BB962C8B-B14F-4D97-AF65-F5344CB8AC3E}">
        <p14:creationId xmlns:p14="http://schemas.microsoft.com/office/powerpoint/2010/main" val="95992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A143EA-276D-444F-B488-8C7ED95A1F8D}"/>
              </a:ext>
            </a:extLst>
          </p:cNvPr>
          <p:cNvSpPr txBox="1"/>
          <p:nvPr/>
        </p:nvSpPr>
        <p:spPr>
          <a:xfrm>
            <a:off x="190500" y="141585"/>
            <a:ext cx="9156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модель розподіленої обробки даних, запропонована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обробки великих обсягів даних на комп'ютерних кластерах.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8EDBC1-4F0E-481B-BDDB-C9953862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8" y="1526580"/>
            <a:ext cx="8584824" cy="52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5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A45926-1984-4280-A3E8-8E2D073B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87401"/>
            <a:ext cx="8596668" cy="525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багатовимірного представлення інформації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F281976E-C2FA-46FF-9F32-F7284433DF66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4876803"/>
            <a:ext cx="1898650" cy="842963"/>
            <a:chOff x="1190" y="3072"/>
            <a:chExt cx="1196" cy="531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44D01B6-BC2F-4015-A220-C77377C4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312"/>
              <a:ext cx="7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 err="1">
                  <a:solidFill>
                    <a:schemeClr val="tx2"/>
                  </a:solidFill>
                </a:rPr>
                <a:t>Месяць</a:t>
              </a:r>
              <a:endParaRPr lang="uk-UA" altLang="ru-RU" sz="2400" dirty="0">
                <a:solidFill>
                  <a:schemeClr val="tx2"/>
                </a:solidFill>
              </a:endParaRPr>
            </a:p>
          </p:txBody>
        </p:sp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CF91757B-BB88-4CAA-849B-C390A40D8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7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236FC2EE-68B0-4FA3-9EBD-1D9AE758D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1 </a:t>
              </a: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2A84C1FB-D4B4-4756-B655-4A5D7F2F0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312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0DF15C50-8E53-4AD0-BB9A-70EFBDD49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3 </a:t>
              </a: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65422414-A838-4F4B-B9AE-8D52EE195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4 </a:t>
              </a: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7F9CA1BB-7D17-49FE-9602-583991F2C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12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DB5DAFB-ABC5-4F33-B511-48D620D2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6 </a:t>
              </a: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126A0A5A-D17F-4217-8610-9AF73851C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5 </a:t>
              </a:r>
            </a:p>
          </p:txBody>
        </p:sp>
      </p:grpSp>
      <p:sp>
        <p:nvSpPr>
          <p:cNvPr id="14" name="Rectangle 20">
            <a:extLst>
              <a:ext uri="{FF2B5EF4-FFF2-40B4-BE49-F238E27FC236}">
                <a16:creationId xmlns:a16="http://schemas.microsoft.com/office/drawing/2014/main" id="{0EDDBB5A-670B-4953-94F8-E3DD314F265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5203" y="3524871"/>
            <a:ext cx="102925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</a:rPr>
              <a:t>Наказ</a:t>
            </a:r>
            <a:endParaRPr lang="en-US" altLang="ru-RU" sz="2400" dirty="0">
              <a:solidFill>
                <a:schemeClr val="tx2"/>
              </a:solidFill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E0747015-93FB-49C9-AEEE-E24815E67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20992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56417CA6-2F78-4C96-8074-7BBA4277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320992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 1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38EE9A06-89F0-4653-B3B4-2610A475D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3451225"/>
            <a:ext cx="30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2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72C680EC-50A1-4CF8-9668-442D4E2F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02113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...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9223A23-19CC-4B80-A3AD-61BE8811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4581525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solidFill>
                  <a:schemeClr val="tx2"/>
                </a:solidFill>
              </a:rPr>
              <a:t>N </a:t>
            </a:r>
          </a:p>
        </p:txBody>
      </p:sp>
      <p:grpSp>
        <p:nvGrpSpPr>
          <p:cNvPr id="20" name="Group 26">
            <a:extLst>
              <a:ext uri="{FF2B5EF4-FFF2-40B4-BE49-F238E27FC236}">
                <a16:creationId xmlns:a16="http://schemas.microsoft.com/office/drawing/2014/main" id="{FDC15E59-89B6-4457-8FCD-C66A1F0CBCE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1600200" cy="1687513"/>
            <a:chOff x="2112" y="1392"/>
            <a:chExt cx="1008" cy="1063"/>
          </a:xfrm>
        </p:grpSpPr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F2C22508-7D6F-4C1C-A1F1-B1CB0BDE6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76DB4FCA-A43F-46AC-8E01-13EC828BE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E5AA9CF4-1747-4D03-A07E-3E9C2811E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976F0FD4-D7A2-42B7-86A7-289B577F9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8AB4E578-73DA-45BC-8902-37E8F89E2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67C44027-2EEE-465B-87F8-00DE87B2A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912BD07A-F837-4F5C-9473-811780965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34">
            <a:extLst>
              <a:ext uri="{FF2B5EF4-FFF2-40B4-BE49-F238E27FC236}">
                <a16:creationId xmlns:a16="http://schemas.microsoft.com/office/drawing/2014/main" id="{AA9EB940-AA56-480A-A323-39605366EF0B}"/>
              </a:ext>
            </a:extLst>
          </p:cNvPr>
          <p:cNvGrpSpPr>
            <a:grpSpLocks/>
          </p:cNvGrpSpPr>
          <p:nvPr/>
        </p:nvGrpSpPr>
        <p:grpSpPr bwMode="auto">
          <a:xfrm>
            <a:off x="1903413" y="3198813"/>
            <a:ext cx="1830387" cy="1333500"/>
            <a:chOff x="1199" y="2015"/>
            <a:chExt cx="1064" cy="840"/>
          </a:xfrm>
        </p:grpSpPr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6B0085E4-C404-4A10-98F5-DE8BC587F6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2155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817B3348-4CDC-4624-B254-7903E1A8DA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2" y="1988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8702E9E6-6CD9-46D7-9A6C-3FE3325878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1819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37DA5897-ADB5-4350-B459-6B7FDFFD3C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1651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AC96B592-5A35-4E72-B0C4-E2AACAD7D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232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40">
              <a:extLst>
                <a:ext uri="{FF2B5EF4-FFF2-40B4-BE49-F238E27FC236}">
                  <a16:creationId xmlns:a16="http://schemas.microsoft.com/office/drawing/2014/main" id="{5F391F57-253E-41B0-8577-3995C4AA5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148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Line 43">
            <a:extLst>
              <a:ext uri="{FF2B5EF4-FFF2-40B4-BE49-F238E27FC236}">
                <a16:creationId xmlns:a16="http://schemas.microsoft.com/office/drawing/2014/main" id="{43C975AE-EA13-4EAE-B478-9F529673C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7888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4E3E047C-FBF3-4C17-BC94-88EE0AE05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590800"/>
            <a:ext cx="5619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B203868B-6606-47C6-AB28-DBA574D1AE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0B1550C4-FD6C-43A4-B3A1-0B2CA69E6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9B6DF9C2-2172-4477-8A45-FE4C58D37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0275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EA370771-5A2A-4490-BB68-9FD31070D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51F72DC0-C0DA-4510-AC5F-F7D442114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997200"/>
            <a:ext cx="1847850" cy="9525"/>
          </a:xfrm>
          <a:custGeom>
            <a:avLst/>
            <a:gdLst>
              <a:gd name="T0" fmla="*/ 0 w 1164"/>
              <a:gd name="T1" fmla="*/ 2147483647 h 6"/>
              <a:gd name="T2" fmla="*/ 2147483647 w 1164"/>
              <a:gd name="T3" fmla="*/ 0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64" h="6">
                <a:moveTo>
                  <a:pt x="0" y="6"/>
                </a:moveTo>
                <a:lnTo>
                  <a:pt x="116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B7CDD79-309A-42CA-89E4-70EDA27EF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81300"/>
            <a:ext cx="1833563" cy="4763"/>
          </a:xfrm>
          <a:custGeom>
            <a:avLst/>
            <a:gdLst>
              <a:gd name="T0" fmla="*/ 0 w 1155"/>
              <a:gd name="T1" fmla="*/ 0 h 3"/>
              <a:gd name="T2" fmla="*/ 2147483647 w 1155"/>
              <a:gd name="T3" fmla="*/ 2147483647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5" h="3">
                <a:moveTo>
                  <a:pt x="0" y="0"/>
                </a:moveTo>
                <a:lnTo>
                  <a:pt x="1155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52">
            <a:extLst>
              <a:ext uri="{FF2B5EF4-FFF2-40B4-BE49-F238E27FC236}">
                <a16:creationId xmlns:a16="http://schemas.microsoft.com/office/drawing/2014/main" id="{243C5F96-71A8-41B3-93EA-AE77A7C1B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252888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 err="1">
                <a:solidFill>
                  <a:schemeClr val="tx2"/>
                </a:solidFill>
              </a:rPr>
              <a:t>Група</a:t>
            </a:r>
            <a:r>
              <a:rPr lang="en-US" altLang="ru-RU" sz="1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4" name="Rectangle 53">
            <a:extLst>
              <a:ext uri="{FF2B5EF4-FFF2-40B4-BE49-F238E27FC236}">
                <a16:creationId xmlns:a16="http://schemas.microsoft.com/office/drawing/2014/main" id="{6B0DC738-9C96-4DD5-A331-AA201A50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2803525"/>
            <a:ext cx="1036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 err="1">
                <a:solidFill>
                  <a:schemeClr val="tx2"/>
                </a:solidFill>
              </a:rPr>
              <a:t>Відділ</a:t>
            </a:r>
            <a:endParaRPr lang="en-US" altLang="ru-RU" sz="1800" dirty="0">
              <a:solidFill>
                <a:schemeClr val="tx2"/>
              </a:solidFill>
            </a:endParaRPr>
          </a:p>
        </p:txBody>
      </p:sp>
      <p:sp>
        <p:nvSpPr>
          <p:cNvPr id="45" name="Line 54">
            <a:extLst>
              <a:ext uri="{FF2B5EF4-FFF2-40B4-BE49-F238E27FC236}">
                <a16:creationId xmlns:a16="http://schemas.microsoft.com/office/drawing/2014/main" id="{12A32943-4FAA-40DC-8061-F42B25AFA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Line 55">
            <a:extLst>
              <a:ext uri="{FF2B5EF4-FFF2-40B4-BE49-F238E27FC236}">
                <a16:creationId xmlns:a16="http://schemas.microsoft.com/office/drawing/2014/main" id="{2FCEE2E5-68E2-48FF-9074-F804DC7F85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Line 56">
            <a:extLst>
              <a:ext uri="{FF2B5EF4-FFF2-40B4-BE49-F238E27FC236}">
                <a16:creationId xmlns:a16="http://schemas.microsoft.com/office/drawing/2014/main" id="{BA6AD3F6-39B4-473A-95B2-62ABFAC0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590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" name="Group 57">
            <a:extLst>
              <a:ext uri="{FF2B5EF4-FFF2-40B4-BE49-F238E27FC236}">
                <a16:creationId xmlns:a16="http://schemas.microsoft.com/office/drawing/2014/main" id="{A719B8D1-5AED-4AA6-8477-518066AA937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590800"/>
            <a:ext cx="565150" cy="2271713"/>
            <a:chOff x="2352" y="1632"/>
            <a:chExt cx="356" cy="1431"/>
          </a:xfrm>
        </p:grpSpPr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464A325A-6E43-49BE-9ACC-F6DC63A19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1881"/>
              <a:ext cx="1" cy="1041"/>
            </a:xfrm>
            <a:custGeom>
              <a:avLst/>
              <a:gdLst>
                <a:gd name="T0" fmla="*/ 0 w 1"/>
                <a:gd name="T1" fmla="*/ 0 h 1041"/>
                <a:gd name="T2" fmla="*/ 0 w 1"/>
                <a:gd name="T3" fmla="*/ 1041 h 10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41">
                  <a:moveTo>
                    <a:pt x="0" y="0"/>
                  </a:moveTo>
                  <a:lnTo>
                    <a:pt x="0" y="10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BE17E6B7-0DF1-4727-8EE1-1AC9DB8A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1764"/>
              <a:ext cx="1" cy="1053"/>
            </a:xfrm>
            <a:custGeom>
              <a:avLst/>
              <a:gdLst>
                <a:gd name="T0" fmla="*/ 0 w 1"/>
                <a:gd name="T1" fmla="*/ 0 h 1053"/>
                <a:gd name="T2" fmla="*/ 0 w 1"/>
                <a:gd name="T3" fmla="*/ 1053 h 10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53">
                  <a:moveTo>
                    <a:pt x="0" y="0"/>
                  </a:moveTo>
                  <a:lnTo>
                    <a:pt x="0" y="105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Line 60">
              <a:extLst>
                <a:ext uri="{FF2B5EF4-FFF2-40B4-BE49-F238E27FC236}">
                  <a16:creationId xmlns:a16="http://schemas.microsoft.com/office/drawing/2014/main" id="{08D440BA-6207-4E36-A0F4-B9ADB77B6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496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Line 61">
              <a:extLst>
                <a:ext uri="{FF2B5EF4-FFF2-40B4-BE49-F238E27FC236}">
                  <a16:creationId xmlns:a16="http://schemas.microsoft.com/office/drawing/2014/main" id="{111B1259-6867-474A-B2A9-703FE5C8E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30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Line 62">
              <a:extLst>
                <a:ext uri="{FF2B5EF4-FFF2-40B4-BE49-F238E27FC236}">
                  <a16:creationId xmlns:a16="http://schemas.microsoft.com/office/drawing/2014/main" id="{68234447-A80E-4ACB-8393-85E4BD4D3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82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Line 63">
              <a:extLst>
                <a:ext uri="{FF2B5EF4-FFF2-40B4-BE49-F238E27FC236}">
                  <a16:creationId xmlns:a16="http://schemas.microsoft.com/office/drawing/2014/main" id="{7674630D-C1AB-43F1-BF39-1EAE36062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968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Line 64">
              <a:extLst>
                <a:ext uri="{FF2B5EF4-FFF2-40B4-BE49-F238E27FC236}">
                  <a16:creationId xmlns:a16="http://schemas.microsoft.com/office/drawing/2014/main" id="{3F6AD227-C045-4D3B-A031-DEFD89D47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160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Line 65">
              <a:extLst>
                <a:ext uri="{FF2B5EF4-FFF2-40B4-BE49-F238E27FC236}">
                  <a16:creationId xmlns:a16="http://schemas.microsoft.com/office/drawing/2014/main" id="{06DA919A-2406-46AC-800C-EBF5793BE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688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22833C9E-731D-496B-8AAC-02C98322D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1632"/>
              <a:ext cx="3" cy="1068"/>
            </a:xfrm>
            <a:custGeom>
              <a:avLst/>
              <a:gdLst>
                <a:gd name="T0" fmla="*/ 0 w 3"/>
                <a:gd name="T1" fmla="*/ 0 h 1068"/>
                <a:gd name="T2" fmla="*/ 3 w 3"/>
                <a:gd name="T3" fmla="*/ 1068 h 10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8">
                  <a:moveTo>
                    <a:pt x="0" y="0"/>
                  </a:moveTo>
                  <a:lnTo>
                    <a:pt x="3" y="10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" name="Group 67">
            <a:extLst>
              <a:ext uri="{FF2B5EF4-FFF2-40B4-BE49-F238E27FC236}">
                <a16:creationId xmlns:a16="http://schemas.microsoft.com/office/drawing/2014/main" id="{49B41506-73CE-43E3-AF65-6340269C482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038600"/>
            <a:ext cx="3429000" cy="1825625"/>
            <a:chOff x="3312" y="2342"/>
            <a:chExt cx="2160" cy="1150"/>
          </a:xfrm>
        </p:grpSpPr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9EA8676D-A541-4086-85DA-0C4CAFC09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Line 69">
              <a:extLst>
                <a:ext uri="{FF2B5EF4-FFF2-40B4-BE49-F238E27FC236}">
                  <a16:creationId xmlns:a16="http://schemas.microsoft.com/office/drawing/2014/main" id="{0095837F-D71E-44E6-9869-636F5C5C0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22"/>
              <a:ext cx="0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Line 70">
              <a:extLst>
                <a:ext uri="{FF2B5EF4-FFF2-40B4-BE49-F238E27FC236}">
                  <a16:creationId xmlns:a16="http://schemas.microsoft.com/office/drawing/2014/main" id="{8B6FF821-6817-4EE7-A589-479ADD897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Line 71">
              <a:extLst>
                <a:ext uri="{FF2B5EF4-FFF2-40B4-BE49-F238E27FC236}">
                  <a16:creationId xmlns:a16="http://schemas.microsoft.com/office/drawing/2014/main" id="{EEF096F0-C12C-46B4-A551-601B6CB1C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" y="2774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Line 72">
              <a:extLst>
                <a:ext uri="{FF2B5EF4-FFF2-40B4-BE49-F238E27FC236}">
                  <a16:creationId xmlns:a16="http://schemas.microsoft.com/office/drawing/2014/main" id="{D9B3B7EA-2683-4735-86C6-64DD20F9E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" y="3206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Line 73">
              <a:extLst>
                <a:ext uri="{FF2B5EF4-FFF2-40B4-BE49-F238E27FC236}">
                  <a16:creationId xmlns:a16="http://schemas.microsoft.com/office/drawing/2014/main" id="{2B4E2C78-8A3E-41D3-907A-C5DFF62FB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74">
              <a:extLst>
                <a:ext uri="{FF2B5EF4-FFF2-40B4-BE49-F238E27FC236}">
                  <a16:creationId xmlns:a16="http://schemas.microsoft.com/office/drawing/2014/main" id="{8477B424-CFF8-4DD5-A7CA-54329AA2F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9" y="2774"/>
              <a:ext cx="314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75">
              <a:extLst>
                <a:ext uri="{FF2B5EF4-FFF2-40B4-BE49-F238E27FC236}">
                  <a16:creationId xmlns:a16="http://schemas.microsoft.com/office/drawing/2014/main" id="{12265F00-0AE9-4A7C-88DA-7BD557F60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" y="2774"/>
              <a:ext cx="367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76">
              <a:extLst>
                <a:ext uri="{FF2B5EF4-FFF2-40B4-BE49-F238E27FC236}">
                  <a16:creationId xmlns:a16="http://schemas.microsoft.com/office/drawing/2014/main" id="{2FA7DA9D-DFAB-43E2-BC82-B62CCABEC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3206"/>
              <a:ext cx="261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77">
              <a:extLst>
                <a:ext uri="{FF2B5EF4-FFF2-40B4-BE49-F238E27FC236}">
                  <a16:creationId xmlns:a16="http://schemas.microsoft.com/office/drawing/2014/main" id="{CBC3074F-A6B4-4A8E-B967-5DFFB196A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8" y="3206"/>
              <a:ext cx="314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" name="Rectangle 78">
            <a:extLst>
              <a:ext uri="{FF2B5EF4-FFF2-40B4-BE49-F238E27FC236}">
                <a16:creationId xmlns:a16="http://schemas.microsoft.com/office/drawing/2014/main" id="{0192C9DB-3849-435B-A2F6-7A739D2F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916113"/>
            <a:ext cx="4643437" cy="41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tx2"/>
                </a:solidFill>
              </a:rPr>
              <a:t>Виміри</a:t>
            </a:r>
            <a:r>
              <a:rPr lang="en-US" altLang="ru-RU" sz="2400" dirty="0">
                <a:solidFill>
                  <a:schemeClr val="tx2"/>
                </a:solidFill>
              </a:rPr>
              <a:t>: </a:t>
            </a:r>
            <a:r>
              <a:rPr lang="uk-UA" altLang="ru-RU" sz="2000" dirty="0" err="1">
                <a:solidFill>
                  <a:schemeClr val="tx2"/>
                </a:solidFill>
              </a:rPr>
              <a:t>Наказказ</a:t>
            </a:r>
            <a:r>
              <a:rPr lang="en-US" altLang="ru-RU" sz="2000" dirty="0">
                <a:solidFill>
                  <a:schemeClr val="tx2"/>
                </a:solidFill>
              </a:rPr>
              <a:t>, </a:t>
            </a:r>
            <a:r>
              <a:rPr lang="uk-UA" altLang="ru-RU" sz="2000" dirty="0">
                <a:solidFill>
                  <a:schemeClr val="tx2"/>
                </a:solidFill>
              </a:rPr>
              <a:t>Підрозділ</a:t>
            </a:r>
            <a:r>
              <a:rPr lang="ru-RU" altLang="ru-RU" sz="2000" dirty="0">
                <a:solidFill>
                  <a:schemeClr val="tx2"/>
                </a:solidFill>
              </a:rPr>
              <a:t>, </a:t>
            </a:r>
            <a:r>
              <a:rPr lang="uk-UA" altLang="ru-RU" sz="2000" dirty="0">
                <a:solidFill>
                  <a:schemeClr val="tx2"/>
                </a:solidFill>
              </a:rPr>
              <a:t>Час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tx2"/>
                </a:solidFill>
              </a:rPr>
              <a:t>Ієрархія агрегування</a:t>
            </a:r>
            <a:r>
              <a:rPr lang="ru-RU" altLang="ru-RU" sz="2400" dirty="0">
                <a:solidFill>
                  <a:schemeClr val="tx2"/>
                </a:solidFill>
              </a:rPr>
              <a:t>: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  <a:r>
              <a:rPr lang="uk-UA" altLang="ru-RU" sz="1800" u="sng" dirty="0"/>
              <a:t>Сегментація</a:t>
            </a:r>
            <a:r>
              <a:rPr lang="ru-RU" altLang="ru-RU" sz="1800" u="sng" dirty="0"/>
              <a:t> </a:t>
            </a: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uk-UA" altLang="ru-RU" sz="1800" u="sng" dirty="0"/>
              <a:t>Ринок</a:t>
            </a:r>
            <a:r>
              <a:rPr lang="ru-RU" altLang="ru-RU" sz="2400" dirty="0">
                <a:solidFill>
                  <a:schemeClr val="tx2"/>
                </a:solidFill>
              </a:rPr>
              <a:t>         </a:t>
            </a:r>
            <a:r>
              <a:rPr lang="ru-RU" altLang="ru-RU" sz="1800" u="sng" dirty="0"/>
              <a:t>Наказ (</a:t>
            </a:r>
            <a:r>
              <a:rPr lang="uk-UA" altLang="ru-RU" sz="2000" u="sng" dirty="0"/>
              <a:t>Час)</a:t>
            </a:r>
            <a:endParaRPr lang="en-US" altLang="ru-RU" sz="2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tx2"/>
                </a:solidFill>
              </a:rPr>
              <a:t>Виробництво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r>
              <a:rPr lang="ru-RU" altLang="ru-RU" sz="2000" dirty="0">
                <a:solidFill>
                  <a:schemeClr val="tx2"/>
                </a:solidFill>
              </a:rPr>
              <a:t>Товар</a:t>
            </a:r>
            <a:r>
              <a:rPr lang="en-US" altLang="ru-RU" sz="2000" dirty="0">
                <a:solidFill>
                  <a:schemeClr val="tx2"/>
                </a:solidFill>
              </a:rPr>
              <a:t>         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en-US" altLang="ru-RU" sz="2000" dirty="0">
                <a:solidFill>
                  <a:schemeClr val="tx2"/>
                </a:solidFill>
              </a:rPr>
              <a:t> </a:t>
            </a:r>
            <a:r>
              <a:rPr lang="uk-UA" altLang="ru-RU" sz="2000" dirty="0">
                <a:solidFill>
                  <a:schemeClr val="tx2"/>
                </a:solidFill>
              </a:rPr>
              <a:t>Рік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uk-UA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</a:t>
            </a:r>
            <a:r>
              <a:rPr lang="ru-RU" altLang="ru-RU" sz="2000" dirty="0">
                <a:solidFill>
                  <a:schemeClr val="tx2"/>
                </a:solidFill>
              </a:rPr>
              <a:t>  Категория</a:t>
            </a:r>
            <a:r>
              <a:rPr lang="en-US" altLang="ru-RU" sz="2000" dirty="0">
                <a:solidFill>
                  <a:schemeClr val="tx2"/>
                </a:solidFill>
              </a:rPr>
              <a:t>     </a:t>
            </a:r>
            <a:r>
              <a:rPr lang="uk-UA" altLang="ru-RU" sz="2000" dirty="0">
                <a:solidFill>
                  <a:schemeClr val="tx2"/>
                </a:solidFill>
              </a:rPr>
              <a:t>Регіон</a:t>
            </a:r>
            <a:r>
              <a:rPr lang="en-US" altLang="ru-RU" sz="2000" dirty="0">
                <a:solidFill>
                  <a:schemeClr val="tx2"/>
                </a:solidFill>
              </a:rPr>
              <a:t>         </a:t>
            </a:r>
            <a:r>
              <a:rPr lang="ru-RU" altLang="ru-RU" sz="2000" dirty="0">
                <a:solidFill>
                  <a:schemeClr val="tx2"/>
                </a:solidFill>
              </a:rPr>
              <a:t>  Квартал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</a:t>
            </a: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000" dirty="0">
                <a:solidFill>
                  <a:schemeClr val="tx2"/>
                </a:solidFill>
              </a:rPr>
              <a:t>Продукт</a:t>
            </a:r>
            <a:r>
              <a:rPr lang="en-US" altLang="ru-RU" sz="2000" dirty="0">
                <a:solidFill>
                  <a:schemeClr val="tx2"/>
                </a:solidFill>
              </a:rPr>
              <a:t>       </a:t>
            </a:r>
            <a:r>
              <a:rPr lang="ru-RU" altLang="ru-RU" sz="2000" dirty="0">
                <a:solidFill>
                  <a:schemeClr val="tx2"/>
                </a:solidFill>
              </a:rPr>
              <a:t>           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r>
              <a:rPr lang="uk-UA" altLang="ru-RU" sz="2000" dirty="0" err="1">
                <a:solidFill>
                  <a:schemeClr val="tx2"/>
                </a:solidFill>
              </a:rPr>
              <a:t>Месяць</a:t>
            </a:r>
            <a:r>
              <a:rPr lang="ru-RU" altLang="ru-RU" sz="2000" dirty="0">
                <a:solidFill>
                  <a:schemeClr val="tx2"/>
                </a:solidFill>
              </a:rPr>
              <a:t>   Нед.</a:t>
            </a:r>
            <a:endParaRPr lang="en-US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                       </a:t>
            </a:r>
            <a:r>
              <a:rPr lang="ru-RU" altLang="ru-RU" sz="2000" dirty="0">
                <a:solidFill>
                  <a:schemeClr val="tx2"/>
                </a:solidFill>
              </a:rPr>
              <a:t>        ...</a:t>
            </a:r>
            <a:r>
              <a:rPr lang="en-US" altLang="ru-RU" sz="2000" dirty="0">
                <a:solidFill>
                  <a:schemeClr val="tx2"/>
                </a:solidFill>
              </a:rPr>
              <a:t>        </a:t>
            </a:r>
            <a:r>
              <a:rPr lang="ru-RU" altLang="ru-RU" sz="2000" dirty="0">
                <a:solidFill>
                  <a:schemeClr val="tx2"/>
                </a:solidFill>
              </a:rPr>
              <a:t>        День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967C4A-0E11-48C5-9616-586C2EAC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3" y="148640"/>
            <a:ext cx="9705039" cy="4994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75502-114C-450D-9F63-B5C89DD0437E}"/>
              </a:ext>
            </a:extLst>
          </p:cNvPr>
          <p:cNvSpPr txBox="1"/>
          <p:nvPr/>
        </p:nvSpPr>
        <p:spPr>
          <a:xfrm>
            <a:off x="239061" y="5143500"/>
            <a:ext cx="9705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речей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Things, IoT)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обчислювальної мережі фізичних предметів («речей»), оснащених вбудованими технологіями для взаємодії один з одним або із зовнішнім середовищем, що розглядає організацію таких мереж як явище, здатне перебудувати економічні та суспільні процеси, що виключає із частини дій та операцій необхідність участі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84426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9A4209-35BC-417F-978D-BF5988F6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4" y="319089"/>
            <a:ext cx="8596668" cy="59531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AWS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75D85-AE88-4FC1-A915-CACB53E4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4" y="749300"/>
            <a:ext cx="8079020" cy="59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5CD902E3-AB84-490E-8D9A-F4B171A0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27794"/>
            <a:ext cx="904875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9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8A979-E76E-4049-9F1C-B4AE779E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9075"/>
            <a:ext cx="89439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96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207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</vt:lpstr>
      <vt:lpstr>Wingdings 3</vt:lpstr>
      <vt:lpstr>Аспект</vt:lpstr>
      <vt:lpstr>Хмарні технології в управлінні маркетинговою діяльністю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Хмарні технології в управлінні маркетинговою діяльністю</dc:title>
  <dc:creator>M Ivanov</dc:creator>
  <cp:lastModifiedBy>M Ivanov</cp:lastModifiedBy>
  <cp:revision>16</cp:revision>
  <dcterms:created xsi:type="dcterms:W3CDTF">2023-11-28T06:57:41Z</dcterms:created>
  <dcterms:modified xsi:type="dcterms:W3CDTF">2024-09-19T09:25:53Z</dcterms:modified>
</cp:coreProperties>
</file>