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412776"/>
            <a:ext cx="7272808" cy="165618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/>
              <a:t/>
            </a:r>
            <a:br>
              <a:rPr lang="uk-UA" sz="3600" dirty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 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сім’ями осіб,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повернулися </a:t>
            </a:r>
            <a:r>
              <a:rPr lang="uk-UA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місць позбавлення </a:t>
            </a:r>
            <a:r>
              <a:rPr lang="uk-UA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5877272"/>
            <a:ext cx="4352528" cy="5040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1026" name="Picture 2" descr="ÐÐ°ÑÑÐ¸Ð½ÐºÐ¸ Ð¿Ð¾ Ð·Ð°Ð¿ÑÐ¾ÑÑ ÑÑÑÑÐ¼Ð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511826"/>
            <a:ext cx="5256584" cy="21354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800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uk-UA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</a:t>
            </a:r>
            <a:endParaRPr lang="ru-RU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16832"/>
            <a:ext cx="8291264" cy="464629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колишніх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ув'язнених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виражається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відбулися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шляху,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скоюють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породжують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страх,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тривогу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стати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ув'язнених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небезпечним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будучи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рецидивістами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повернутися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змусили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по-іншому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вижити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стикається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проблемами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областях: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безробіття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зловживання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алкоголем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наркотиками,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часу,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родинні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погляди,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взаємини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злочинцями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особами,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місцях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позбавлення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працівникові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повною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мірою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принципами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роблячи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упор на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мобілізуюча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є в установи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обслуговування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ресоціалізації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82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засудженими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виправних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установах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1673352"/>
            <a:ext cx="4244280" cy="49960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як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вид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почала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формуватися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2001р. </a:t>
            </a:r>
            <a:endParaRPr lang="ru-RU" sz="2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кримінально-виконавчої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гуманізації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відбуття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разом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володіють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величезним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виховним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-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засіб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мобілізуюча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все є в установи, для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ресоціалізації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засуджених</a:t>
            </a:r>
            <a:r>
              <a:rPr lang="ru-RU" dirty="0"/>
              <a:t>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388296" cy="18996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сприятливого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прав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всіма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 способами,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сприяючої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виправленню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нормальне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50" name="Picture 2" descr="ÐÐ°ÑÑÐ¸Ð½ÐºÐ¸ Ð¿Ð¾ Ð·Ð°Ð¿ÑÐ¾ÑÑ ÑÑÑÑÐ¼Ð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17032"/>
            <a:ext cx="3672408" cy="275298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2642683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пенітенціарної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363272" cy="4718304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напрями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сприяючі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ресоціалізації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потребу,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базових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соціально-побутових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від'їзду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покарання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профільних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медиків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пошуку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точки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релігія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так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далі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-позитивного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потенціалу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соціальному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ціннісних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самоконтролю;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зміцнення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соціальне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світом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сім'єю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інститутами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навиків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міжособових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стосунків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задовольняти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потреби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некримінальним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способом;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допомозі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питань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трудового пристрою,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житлово-побутових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звільняються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звільнених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установи;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відновленні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статусу,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законних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пільг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соціально-правовій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виправної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установи з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суспільними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структурами,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організаціями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наданню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допомозі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засудженим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пенітенціарний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поста </a:t>
            </a:r>
            <a:r>
              <a:rPr lang="ru-RU" sz="3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періоди</a:t>
            </a: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978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сновні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колишніх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ув'язнених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сучасному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суспільстві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755576" y="4185084"/>
            <a:ext cx="252028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75856" y="2204864"/>
            <a:ext cx="3096344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4257092"/>
            <a:ext cx="259228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 стрелкой 8"/>
          <p:cNvCxnSpPr>
            <a:stCxn id="5" idx="0"/>
            <a:endCxn id="6" idx="1"/>
          </p:cNvCxnSpPr>
          <p:nvPr/>
        </p:nvCxnSpPr>
        <p:spPr>
          <a:xfrm flipV="1">
            <a:off x="2015716" y="2924944"/>
            <a:ext cx="1260140" cy="12601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7" idx="0"/>
            <a:endCxn id="6" idx="3"/>
          </p:cNvCxnSpPr>
          <p:nvPr/>
        </p:nvCxnSpPr>
        <p:spPr>
          <a:xfrm flipH="1" flipV="1">
            <a:off x="6372200" y="2924944"/>
            <a:ext cx="1296144" cy="13321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5" idx="3"/>
            <a:endCxn id="7" idx="1"/>
          </p:cNvCxnSpPr>
          <p:nvPr/>
        </p:nvCxnSpPr>
        <p:spPr>
          <a:xfrm>
            <a:off x="3275856" y="4977172"/>
            <a:ext cx="3096344" cy="360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91880" y="2601778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працевлаштування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71600" y="458112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культурної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88224" y="4257092"/>
            <a:ext cx="21602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зв'язків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близькими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родичами і </a:t>
            </a:r>
            <a:r>
              <a:rPr lang="ru-RU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сім'єю</a:t>
            </a: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26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сім’ями осіб, які повернулися з місць позбавлення </a:t>
            </a:r>
            <a:r>
              <a:rPr lang="uk-UA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волі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772816"/>
            <a:ext cx="3744416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924944"/>
            <a:ext cx="374441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4221088"/>
            <a:ext cx="374441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5589240"/>
            <a:ext cx="374441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11560" y="191683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11560" y="293771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1880" y="4355812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справедливості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7624" y="5805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4572000" y="2101498"/>
            <a:ext cx="360040" cy="37037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220072" y="1628800"/>
            <a:ext cx="3744416" cy="480131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допомагає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колишньому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ув'язненому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реалізовуються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секторах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орієнтуватися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принцип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гуманізму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людейом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поводження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засудженими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з "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нижчою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істотою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Тому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орієнтація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етично-гуманістичні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них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найважливішим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суспільства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0984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аспекти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1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колишніми</a:t>
            </a:r>
            <a:r>
              <a:rPr lang="ru-RU" sz="31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ув'язненими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en-US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3687" y="1700808"/>
            <a:ext cx="5761415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віднести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справах,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брехнею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обманом,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підлогом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чітко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розмежовувати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заяви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приватної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особи і як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удосконалювати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ставити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борг над усе;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зусилля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негуманних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дискримінаційних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однієї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людей;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 повинен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стосунки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особистих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роботою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повинен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проаналізувати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передбачити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людей,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переконатися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добровільно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беруть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нім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заздалегідь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не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чинити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них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тиску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конфіденційність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поважати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гідність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dirty="0"/>
          </a:p>
        </p:txBody>
      </p:sp>
      <p:pic>
        <p:nvPicPr>
          <p:cNvPr id="3074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102" y="2139679"/>
            <a:ext cx="3096344" cy="36450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</p:spTree>
    <p:extLst>
      <p:ext uri="{BB962C8B-B14F-4D97-AF65-F5344CB8AC3E}">
        <p14:creationId xmlns:p14="http://schemas.microsoft.com/office/powerpoint/2010/main" val="4184011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обставини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завжди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першому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місці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працювати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доброзичливо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лояльно,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наполегливо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максимально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навики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взаємовідношення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вигоди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Ніколи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проявляти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сприяти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участь в будь-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дискримінації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расових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забобонів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зв'язку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підлогою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віросповіданням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національністю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сімейним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станом,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переконаннями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розумовими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фізичними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недоліками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якому-небудь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іншій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ознаці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особовим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характеристикам,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умовам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статусу;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інформувати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права,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обов'язки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представляються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йому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соціальною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службою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Слід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радитися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корисним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людейа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перервати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роботу з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людейом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лише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особливих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випадках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прийнявши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цьому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заходи,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нанести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людейові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менший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збиток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endParaRPr lang="ru-RU" sz="2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Соціальний</a:t>
            </a: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прагнути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максимально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давати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людейові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самовизначатися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приймати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приводу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проблем, 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ru-RU" sz="2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лікування</a:t>
            </a:r>
            <a:r>
              <a:rPr lang="ru-RU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7570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Професійно-етичний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219256" cy="5184648"/>
          </a:xfrm>
        </p:spPr>
        <p:txBody>
          <a:bodyPr>
            <a:normAutofit fontScale="25000" lnSpcReduction="20000"/>
          </a:bodyPr>
          <a:lstStyle/>
          <a:p>
            <a:pPr marL="0" indent="432000">
              <a:lnSpc>
                <a:spcPct val="170000"/>
              </a:lnSpc>
              <a:spcBef>
                <a:spcPts val="0"/>
              </a:spcBef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Професійно-етичний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соціального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пенітенціарної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принципах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Міжнародною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федерацією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МФСР (Осло,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жовтень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1994р.),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Міжрегіональною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асоціацією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служб і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гуманістичні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традиції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накопичені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зарубіжній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 і свобод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громадянина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Кодекс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складений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врахуванням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вітчизняним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співтовариством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32000">
              <a:lnSpc>
                <a:spcPct val="170000"/>
              </a:lnSpc>
              <a:spcBef>
                <a:spcPts val="0"/>
              </a:spcBef>
            </a:pP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Кодексу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полягає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орієнтири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відзначити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дороги до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ухвалення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ситуаціях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звести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мінімуму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ризик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помилок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неправомірних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32000">
              <a:lnSpc>
                <a:spcPct val="17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покликаний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консолідувати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професійне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співтовариство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працівників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пенітенціарної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432000">
              <a:lnSpc>
                <a:spcPct val="170000"/>
              </a:lnSpc>
              <a:spcBef>
                <a:spcPts val="0"/>
              </a:spcBef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чином,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вивід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етичних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принципів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колишніми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ув'язненими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аспектом,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враховуватися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фахівцем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суб’єктності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даної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категорії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5628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954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дії соціального працівника у роботі з засудженими та їх сім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`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ями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2204864"/>
            <a:ext cx="244827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2132856"/>
            <a:ext cx="2232248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660232" y="2132856"/>
            <a:ext cx="2232248" cy="144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4293096"/>
            <a:ext cx="2448272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779912" y="4293096"/>
            <a:ext cx="2232248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660232" y="4293096"/>
            <a:ext cx="2232248" cy="13681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3131840" y="270892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122016" y="2696789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131840" y="4725144"/>
            <a:ext cx="50405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6122016" y="4725144"/>
            <a:ext cx="504056" cy="2520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55576" y="2491974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психологічної підтримки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923928" y="2427275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 соціального захисту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04248" y="252977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Профілактичні заходи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7584" y="4509120"/>
            <a:ext cx="18722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Реабілітаційні заходи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04068" y="449865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Інформаційне забезпечення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04248" y="4509120"/>
            <a:ext cx="19442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 процесу реабілітації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926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108</TotalTime>
  <Words>1158</Words>
  <Application>Microsoft Office PowerPoint</Application>
  <PresentationFormat>Экран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Ясность</vt:lpstr>
      <vt:lpstr>                             Соціальна робота з сім’ями осіб, які повернулися з місць позбавлення волі </vt:lpstr>
      <vt:lpstr>   Проблеми соціальної роботи із засудженими у виправних установах  </vt:lpstr>
      <vt:lpstr>Основні напрями професійній діяльності фахівця з соціальної роботи пенітенціарної установи</vt:lpstr>
      <vt:lpstr>Основні соціальні проблеми колишніх ув'язнених в сучасному суспільстві</vt:lpstr>
      <vt:lpstr>  Принципи соціальної роботи з сім’ями осіб, які повернулися з місць позбавлення волі  </vt:lpstr>
      <vt:lpstr> Етичні аспекти соціальної роботи з колишніми ув'язненими та їх сім`ями </vt:lpstr>
      <vt:lpstr>Етичні обставини соціального працівника</vt:lpstr>
      <vt:lpstr>Професійно-етичний Кодекс соціального працівника</vt:lpstr>
      <vt:lpstr>Схема дії соціального працівника у роботі з засудженими та їх сім`ями </vt:lpstr>
      <vt:lpstr>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Olga Malinovska</cp:lastModifiedBy>
  <cp:revision>9</cp:revision>
  <dcterms:created xsi:type="dcterms:W3CDTF">2018-12-09T20:45:28Z</dcterms:created>
  <dcterms:modified xsi:type="dcterms:W3CDTF">2021-11-08T19:37:57Z</dcterms:modified>
</cp:coreProperties>
</file>