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86" r:id="rId7"/>
    <p:sldId id="265" r:id="rId8"/>
    <p:sldId id="261" r:id="rId9"/>
    <p:sldId id="262" r:id="rId10"/>
    <p:sldId id="263" r:id="rId11"/>
    <p:sldId id="264" r:id="rId12"/>
    <p:sldId id="266"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A1C593-65D0-4073-BCC9-577B9352EA9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A1C593-65D0-4073-BCC9-577B9352EA97}"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3A1C593-65D0-4073-BCC9-577B9352EA97}" type="datetimeFigureOut">
              <a:rPr lang="en-US" smtClean="0"/>
              <a:t>11/15/2024</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svita.ua/test/advice/6451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zakon.rada.gov.ua/laws/show/2704-19#Text"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chytomo.com/v-ukraini-zafiksuvaly-ponad-1100-zvernen-shchodo-porushennia-movnoho-zakonodavstva/" TargetMode="External"/><Relationship Id="rId2" Type="http://schemas.openxmlformats.org/officeDocument/2006/relationships/hyperlink" Target="http://www.chytomo.com/rada-ukhvalyla-zakon-pro-ukrainsku-movu/"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radiosvoboda.org/a/news-zakon-natsmenshyny-verkhovna-rada/32602832.htm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glavcom.ua/tags/navchannja.html" TargetMode="External"/><Relationship Id="rId2" Type="http://schemas.openxmlformats.org/officeDocument/2006/relationships/hyperlink" Target="https://glavcom.ua/authors/yulia_khomenko%20%20%20.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glavcom.ua/tags/derzhava.html" TargetMode="External"/><Relationship Id="rId2" Type="http://schemas.openxmlformats.org/officeDocument/2006/relationships/hyperlink" Target="https://glavcom.ua/tags/ukrajinska-mova.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7993" y="2939540"/>
            <a:ext cx="7516013" cy="882119"/>
          </a:xfrm>
        </p:spPr>
        <p:txBody>
          <a:bodyPr/>
          <a:lstStyle/>
          <a:p>
            <a:pPr algn="ctr"/>
            <a:r>
              <a:rPr lang="uk-UA" dirty="0" smtClean="0"/>
              <a:t>План</a:t>
            </a:r>
            <a:endParaRPr lang="en-US" dirty="0"/>
          </a:p>
        </p:txBody>
      </p:sp>
      <p:sp>
        <p:nvSpPr>
          <p:cNvPr id="2" name="Title 1"/>
          <p:cNvSpPr>
            <a:spLocks noGrp="1"/>
          </p:cNvSpPr>
          <p:nvPr>
            <p:ph type="ctrTitle"/>
          </p:nvPr>
        </p:nvSpPr>
        <p:spPr>
          <a:xfrm>
            <a:off x="815546" y="666337"/>
            <a:ext cx="9619178" cy="2410495"/>
          </a:xfrm>
        </p:spPr>
        <p:txBody>
          <a:bodyPr>
            <a:normAutofit fontScale="90000"/>
          </a:bodyPr>
          <a:lstStyle/>
          <a:p>
            <a:r>
              <a:rPr lang="ru-RU" dirty="0" err="1"/>
              <a:t>Реалізації</a:t>
            </a:r>
            <a:r>
              <a:rPr lang="ru-RU" dirty="0"/>
              <a:t> права на </a:t>
            </a:r>
            <a:r>
              <a:rPr lang="ru-RU" dirty="0" err="1" smtClean="0"/>
              <a:t>культурний</a:t>
            </a:r>
            <a:r>
              <a:rPr lang="ru-RU" dirty="0" smtClean="0"/>
              <a:t> </a:t>
            </a:r>
            <a:r>
              <a:rPr lang="ru-RU" dirty="0" err="1"/>
              <a:t>розвиток</a:t>
            </a:r>
            <a:r>
              <a:rPr lang="ru-RU" dirty="0"/>
              <a:t> в </a:t>
            </a:r>
            <a:r>
              <a:rPr lang="ru-RU" dirty="0" err="1"/>
              <a:t>Україні</a:t>
            </a:r>
            <a:r>
              <a:rPr lang="uk-UA" altLang="ru-RU" dirty="0"/>
              <a:t> національних </a:t>
            </a:r>
            <a:r>
              <a:rPr lang="uk-UA" altLang="ru-RU" dirty="0" smtClean="0"/>
              <a:t>меншин</a:t>
            </a:r>
            <a:r>
              <a:rPr lang="uk-UA" altLang="ru-RU" dirty="0"/>
              <a:t/>
            </a:r>
            <a:br>
              <a:rPr lang="uk-UA" altLang="ru-RU" dirty="0"/>
            </a:br>
            <a:endParaRPr lang="uk-UA" altLang="ru-RU" dirty="0"/>
          </a:p>
        </p:txBody>
      </p:sp>
      <p:sp>
        <p:nvSpPr>
          <p:cNvPr id="4" name="Прямоугольник 3"/>
          <p:cNvSpPr/>
          <p:nvPr/>
        </p:nvSpPr>
        <p:spPr>
          <a:xfrm>
            <a:off x="3048000" y="2333893"/>
            <a:ext cx="6096000" cy="645160"/>
          </a:xfrm>
          <a:prstGeom prst="rect">
            <a:avLst/>
          </a:prstGeom>
        </p:spPr>
        <p:txBody>
          <a:bodyPr>
            <a:spAutoFit/>
          </a:bodyPr>
          <a:lstStyle/>
          <a:p>
            <a:r>
              <a:rPr lang="ru-RU" dirty="0" smtClean="0"/>
              <a:t>. </a:t>
            </a:r>
            <a:endParaRPr lang="en-US" dirty="0"/>
          </a:p>
          <a:p>
            <a:endParaRPr lang="en-US" dirty="0"/>
          </a:p>
        </p:txBody>
      </p:sp>
      <p:sp>
        <p:nvSpPr>
          <p:cNvPr id="5" name="Прямоугольник 4"/>
          <p:cNvSpPr/>
          <p:nvPr/>
        </p:nvSpPr>
        <p:spPr>
          <a:xfrm>
            <a:off x="3176788" y="4057471"/>
            <a:ext cx="6096000" cy="1477328"/>
          </a:xfrm>
          <a:prstGeom prst="rect">
            <a:avLst/>
          </a:prstGeom>
        </p:spPr>
        <p:txBody>
          <a:bodyPr>
            <a:spAutoFit/>
          </a:bodyPr>
          <a:lstStyle/>
          <a:p>
            <a:pPr lvl="0"/>
            <a:r>
              <a:rPr lang="ru-RU" dirty="0" smtClean="0">
                <a:solidFill>
                  <a:prstClr val="black"/>
                </a:solidFill>
              </a:rPr>
              <a:t>1.Термін </a:t>
            </a:r>
            <a:r>
              <a:rPr lang="ru-RU" dirty="0">
                <a:solidFill>
                  <a:prstClr val="black"/>
                </a:solidFill>
              </a:rPr>
              <a:t>«</a:t>
            </a:r>
            <a:r>
              <a:rPr lang="ru-RU" dirty="0" err="1">
                <a:solidFill>
                  <a:prstClr val="black"/>
                </a:solidFill>
              </a:rPr>
              <a:t>етномультикультуралізм</a:t>
            </a:r>
            <a:r>
              <a:rPr lang="ru-RU" dirty="0" smtClean="0">
                <a:solidFill>
                  <a:prstClr val="black"/>
                </a:solidFill>
              </a:rPr>
              <a:t>».</a:t>
            </a:r>
          </a:p>
          <a:p>
            <a:pPr lvl="0"/>
            <a:r>
              <a:rPr lang="ru-RU" dirty="0" smtClean="0">
                <a:solidFill>
                  <a:prstClr val="black"/>
                </a:solidFill>
              </a:rPr>
              <a:t>2. </a:t>
            </a:r>
            <a:r>
              <a:rPr lang="ru-RU" dirty="0">
                <a:solidFill>
                  <a:prstClr val="black"/>
                </a:solidFill>
              </a:rPr>
              <a:t>Шляхи </a:t>
            </a:r>
            <a:r>
              <a:rPr lang="ru-RU" dirty="0" err="1">
                <a:solidFill>
                  <a:prstClr val="black"/>
                </a:solidFill>
              </a:rPr>
              <a:t>реалізації</a:t>
            </a:r>
            <a:r>
              <a:rPr lang="ru-RU" dirty="0">
                <a:solidFill>
                  <a:prstClr val="black"/>
                </a:solidFill>
              </a:rPr>
              <a:t> права на </a:t>
            </a:r>
            <a:r>
              <a:rPr lang="ru-RU" dirty="0" err="1" smtClean="0">
                <a:solidFill>
                  <a:prstClr val="black"/>
                </a:solidFill>
              </a:rPr>
              <a:t>культурний</a:t>
            </a:r>
            <a:r>
              <a:rPr lang="ru-RU" dirty="0" smtClean="0">
                <a:solidFill>
                  <a:prstClr val="black"/>
                </a:solidFill>
              </a:rPr>
              <a:t> </a:t>
            </a:r>
            <a:r>
              <a:rPr lang="ru-RU" dirty="0" err="1">
                <a:solidFill>
                  <a:prstClr val="black"/>
                </a:solidFill>
              </a:rPr>
              <a:t>розвиток</a:t>
            </a:r>
            <a:r>
              <a:rPr lang="ru-RU" dirty="0">
                <a:solidFill>
                  <a:prstClr val="black"/>
                </a:solidFill>
              </a:rPr>
              <a:t> в </a:t>
            </a:r>
            <a:r>
              <a:rPr lang="ru-RU" dirty="0" err="1" smtClean="0">
                <a:solidFill>
                  <a:prstClr val="black"/>
                </a:solidFill>
              </a:rPr>
              <a:t>Україні</a:t>
            </a:r>
            <a:r>
              <a:rPr lang="ru-RU" dirty="0">
                <a:solidFill>
                  <a:prstClr val="black"/>
                </a:solidFill>
              </a:rPr>
              <a:t> </a:t>
            </a:r>
            <a:r>
              <a:rPr lang="ru-RU" dirty="0" err="1" smtClean="0">
                <a:solidFill>
                  <a:prstClr val="black"/>
                </a:solidFill>
              </a:rPr>
              <a:t>національних</a:t>
            </a:r>
            <a:r>
              <a:rPr lang="ru-RU" dirty="0" smtClean="0">
                <a:solidFill>
                  <a:prstClr val="black"/>
                </a:solidFill>
              </a:rPr>
              <a:t> </a:t>
            </a:r>
            <a:r>
              <a:rPr lang="ru-RU" dirty="0" err="1" smtClean="0">
                <a:solidFill>
                  <a:prstClr val="black"/>
                </a:solidFill>
              </a:rPr>
              <a:t>меншин</a:t>
            </a:r>
            <a:r>
              <a:rPr lang="ru-RU" dirty="0" smtClean="0">
                <a:solidFill>
                  <a:prstClr val="black"/>
                </a:solidFill>
              </a:rPr>
              <a:t> та </a:t>
            </a:r>
            <a:r>
              <a:rPr lang="ru-RU" dirty="0" err="1" smtClean="0">
                <a:solidFill>
                  <a:prstClr val="black"/>
                </a:solidFill>
              </a:rPr>
              <a:t>корінних</a:t>
            </a:r>
            <a:r>
              <a:rPr lang="ru-RU" dirty="0" smtClean="0">
                <a:solidFill>
                  <a:prstClr val="black"/>
                </a:solidFill>
              </a:rPr>
              <a:t> </a:t>
            </a:r>
            <a:r>
              <a:rPr lang="ru-RU" dirty="0" err="1" smtClean="0">
                <a:solidFill>
                  <a:prstClr val="black"/>
                </a:solidFill>
              </a:rPr>
              <a:t>народів</a:t>
            </a:r>
            <a:r>
              <a:rPr lang="ru-RU" dirty="0" smtClean="0">
                <a:solidFill>
                  <a:prstClr val="black"/>
                </a:solidFill>
              </a:rPr>
              <a:t>. </a:t>
            </a:r>
            <a:endParaRPr lang="ru-RU" dirty="0" smtClean="0">
              <a:solidFill>
                <a:prstClr val="black"/>
              </a:solidFill>
            </a:endParaRPr>
          </a:p>
          <a:p>
            <a:pPr lvl="0"/>
            <a:r>
              <a:rPr lang="ru-RU" dirty="0" smtClean="0">
                <a:solidFill>
                  <a:prstClr val="black"/>
                </a:solidFill>
              </a:rPr>
              <a:t>3. </a:t>
            </a:r>
            <a:r>
              <a:rPr lang="ru-RU" dirty="0" err="1" smtClean="0">
                <a:solidFill>
                  <a:prstClr val="black"/>
                </a:solidFill>
              </a:rPr>
              <a:t>Проблеми</a:t>
            </a:r>
            <a:r>
              <a:rPr lang="ru-RU" dirty="0" smtClean="0">
                <a:solidFill>
                  <a:prstClr val="black"/>
                </a:solidFill>
              </a:rPr>
              <a:t> </a:t>
            </a:r>
            <a:r>
              <a:rPr lang="ru-RU" dirty="0">
                <a:solidFill>
                  <a:prstClr val="black"/>
                </a:solidFill>
              </a:rPr>
              <a:t>та </a:t>
            </a:r>
            <a:r>
              <a:rPr lang="ru-RU" dirty="0" err="1">
                <a:solidFill>
                  <a:prstClr val="black"/>
                </a:solidFill>
              </a:rPr>
              <a:t>дискусії</a:t>
            </a:r>
            <a:r>
              <a:rPr lang="ru-RU" dirty="0">
                <a:solidFill>
                  <a:prstClr val="black"/>
                </a:solidFill>
              </a:rPr>
              <a:t> </a:t>
            </a:r>
            <a:r>
              <a:rPr lang="ru-RU" dirty="0" err="1">
                <a:solidFill>
                  <a:prstClr val="black"/>
                </a:solidFill>
              </a:rPr>
              <a:t>щодо</a:t>
            </a:r>
            <a:r>
              <a:rPr lang="ru-RU" dirty="0">
                <a:solidFill>
                  <a:prstClr val="black"/>
                </a:solidFill>
              </a:rPr>
              <a:t> </a:t>
            </a:r>
            <a:r>
              <a:rPr lang="ru-RU" dirty="0" err="1">
                <a:solidFill>
                  <a:prstClr val="black"/>
                </a:solidFill>
              </a:rPr>
              <a:t>реалізації</a:t>
            </a:r>
            <a:r>
              <a:rPr lang="ru-RU" dirty="0">
                <a:solidFill>
                  <a:prstClr val="black"/>
                </a:solidFill>
              </a:rPr>
              <a:t> </a:t>
            </a:r>
            <a:r>
              <a:rPr lang="ru-RU" dirty="0" err="1">
                <a:solidFill>
                  <a:prstClr val="black"/>
                </a:solidFill>
              </a:rPr>
              <a:t>політики</a:t>
            </a:r>
            <a:r>
              <a:rPr lang="ru-RU" dirty="0">
                <a:solidFill>
                  <a:prstClr val="black"/>
                </a:solidFill>
              </a:rPr>
              <a:t> </a:t>
            </a:r>
            <a:r>
              <a:rPr lang="ru-RU" dirty="0" err="1">
                <a:solidFill>
                  <a:prstClr val="black"/>
                </a:solidFill>
              </a:rPr>
              <a:t>етномультикультурності</a:t>
            </a:r>
            <a:r>
              <a:rPr lang="ru-RU" dirty="0">
                <a:solidFill>
                  <a:prstClr val="black"/>
                </a:solidFill>
              </a:rPr>
              <a:t> в </a:t>
            </a:r>
            <a:r>
              <a:rPr lang="ru-RU" dirty="0" err="1">
                <a:solidFill>
                  <a:prstClr val="black"/>
                </a:solidFill>
              </a:rPr>
              <a:t>Україні</a:t>
            </a:r>
            <a:r>
              <a:rPr lang="ru-RU" dirty="0">
                <a:solidFill>
                  <a:prstClr val="black"/>
                </a:solidFill>
              </a:rPr>
              <a:t>. </a:t>
            </a:r>
            <a:endParaRPr lang="uk-UA" dirty="0">
              <a:solidFill>
                <a:prstClr val="blac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579" y="178956"/>
            <a:ext cx="11165983" cy="2308324"/>
          </a:xfrm>
          <a:prstGeom prst="rect">
            <a:avLst/>
          </a:prstGeom>
        </p:spPr>
        <p:txBody>
          <a:bodyPr wrap="square">
            <a:spAutoFit/>
          </a:bodyPr>
          <a:lstStyle/>
          <a:p>
            <a:pPr algn="ctr" fontAlgn="base"/>
            <a:r>
              <a:rPr lang="ru-RU" dirty="0" smtClean="0">
                <a:solidFill>
                  <a:srgbClr val="000000"/>
                </a:solidFill>
                <a:latin typeface="Montserrat"/>
              </a:rPr>
              <a:t>У </a:t>
            </a:r>
            <a:r>
              <a:rPr lang="ru-RU" dirty="0">
                <a:solidFill>
                  <a:srgbClr val="000000"/>
                </a:solidFill>
                <a:latin typeface="Montserrat"/>
              </a:rPr>
              <a:t>2024 р. </a:t>
            </a:r>
            <a:r>
              <a:rPr lang="ru-RU" b="1" dirty="0" err="1" smtClean="0">
                <a:solidFill>
                  <a:srgbClr val="000000"/>
                </a:solidFill>
                <a:latin typeface="Roboto"/>
              </a:rPr>
              <a:t>Понад</a:t>
            </a:r>
            <a:r>
              <a:rPr lang="ru-RU" b="1" dirty="0" smtClean="0">
                <a:solidFill>
                  <a:srgbClr val="000000"/>
                </a:solidFill>
                <a:latin typeface="Roboto"/>
              </a:rPr>
              <a:t> </a:t>
            </a:r>
            <a:r>
              <a:rPr lang="ru-RU" b="1" dirty="0">
                <a:solidFill>
                  <a:srgbClr val="000000"/>
                </a:solidFill>
                <a:latin typeface="Roboto"/>
              </a:rPr>
              <a:t>500 </a:t>
            </a:r>
            <a:r>
              <a:rPr lang="ru-RU" b="1" dirty="0" err="1">
                <a:solidFill>
                  <a:srgbClr val="000000"/>
                </a:solidFill>
                <a:latin typeface="Roboto"/>
              </a:rPr>
              <a:t>вступників</a:t>
            </a:r>
            <a:r>
              <a:rPr lang="ru-RU" b="1" dirty="0">
                <a:solidFill>
                  <a:srgbClr val="000000"/>
                </a:solidFill>
                <a:latin typeface="Roboto"/>
              </a:rPr>
              <a:t> </a:t>
            </a:r>
            <a:r>
              <a:rPr lang="ru-RU" b="1" dirty="0" err="1" smtClean="0">
                <a:solidFill>
                  <a:srgbClr val="000000"/>
                </a:solidFill>
                <a:latin typeface="Roboto"/>
              </a:rPr>
              <a:t>складали</a:t>
            </a:r>
            <a:r>
              <a:rPr lang="ru-RU" b="1" dirty="0" smtClean="0">
                <a:solidFill>
                  <a:srgbClr val="000000"/>
                </a:solidFill>
                <a:latin typeface="Roboto"/>
              </a:rPr>
              <a:t> </a:t>
            </a:r>
            <a:r>
              <a:rPr lang="ru-RU" b="1" dirty="0">
                <a:solidFill>
                  <a:srgbClr val="000000"/>
                </a:solidFill>
                <a:latin typeface="Roboto"/>
              </a:rPr>
              <a:t>НМТ </a:t>
            </a:r>
            <a:r>
              <a:rPr lang="ru-RU" b="1" dirty="0" err="1">
                <a:solidFill>
                  <a:srgbClr val="000000"/>
                </a:solidFill>
                <a:latin typeface="Roboto"/>
              </a:rPr>
              <a:t>мовами</a:t>
            </a:r>
            <a:r>
              <a:rPr lang="ru-RU" b="1" dirty="0">
                <a:solidFill>
                  <a:srgbClr val="000000"/>
                </a:solidFill>
                <a:latin typeface="Roboto"/>
              </a:rPr>
              <a:t> </a:t>
            </a:r>
            <a:r>
              <a:rPr lang="ru-RU" b="1" dirty="0" err="1">
                <a:solidFill>
                  <a:srgbClr val="000000"/>
                </a:solidFill>
                <a:latin typeface="Roboto"/>
              </a:rPr>
              <a:t>нацменшин</a:t>
            </a:r>
            <a:endParaRPr lang="ru-RU" b="1" dirty="0">
              <a:solidFill>
                <a:srgbClr val="000000"/>
              </a:solidFill>
              <a:latin typeface="Roboto"/>
            </a:endParaRPr>
          </a:p>
          <a:p>
            <a:pPr fontAlgn="base"/>
            <a:r>
              <a:rPr lang="ru-RU" dirty="0">
                <a:solidFill>
                  <a:srgbClr val="000000"/>
                </a:solidFill>
                <a:latin typeface="Montserrat"/>
              </a:rPr>
              <a:t> </a:t>
            </a:r>
            <a:r>
              <a:rPr lang="uk-UA" dirty="0">
                <a:latin typeface="Montserrat"/>
              </a:rPr>
              <a:t>Про це повідомили в Українському центрі оцінювання якості освіти.</a:t>
            </a:r>
          </a:p>
          <a:p>
            <a:pPr fontAlgn="base"/>
            <a:r>
              <a:rPr lang="uk-UA" dirty="0">
                <a:latin typeface="Montserrat"/>
              </a:rPr>
              <a:t>Зокрема, 508 учасників НМТ замовили переклад завдань хоча б з одного предмета НМТ польською, румунською та угорською мовами.</a:t>
            </a:r>
          </a:p>
          <a:p>
            <a:pPr fontAlgn="base"/>
            <a:r>
              <a:rPr lang="uk-UA" dirty="0">
                <a:latin typeface="Montserrat"/>
              </a:rPr>
              <a:t>Більш за все учасників виявили бажання скласти НМТ угорською мовою – понад 400 осіб.</a:t>
            </a:r>
          </a:p>
          <a:p>
            <a:pPr fontAlgn="base"/>
            <a:r>
              <a:rPr lang="uk-UA" dirty="0">
                <a:solidFill>
                  <a:srgbClr val="343434"/>
                </a:solidFill>
                <a:latin typeface="Montserrat"/>
              </a:rPr>
              <a:t>Як </a:t>
            </a:r>
            <a:r>
              <a:rPr lang="uk-UA" dirty="0">
                <a:latin typeface="Montserrat"/>
                <a:hlinkClick r:id="rId2"/>
              </a:rPr>
              <a:t>відомо</a:t>
            </a:r>
            <a:r>
              <a:rPr lang="uk-UA" dirty="0">
                <a:solidFill>
                  <a:srgbClr val="343434"/>
                </a:solidFill>
                <a:latin typeface="Montserrat"/>
              </a:rPr>
              <a:t>, </a:t>
            </a:r>
            <a:r>
              <a:rPr lang="uk-UA" dirty="0" err="1">
                <a:solidFill>
                  <a:srgbClr val="343434"/>
                </a:solidFill>
                <a:latin typeface="Montserrat"/>
              </a:rPr>
              <a:t>цьогоріч</a:t>
            </a:r>
            <a:r>
              <a:rPr lang="uk-UA" dirty="0">
                <a:solidFill>
                  <a:srgbClr val="343434"/>
                </a:solidFill>
                <a:latin typeface="Montserrat"/>
              </a:rPr>
              <a:t> вступники, які здобували освіту мовами корінних народів і національних меншин, під час проходження НМТ отримали змогу виконувати тестові завдання з математики, історії України, біології, географії, фізики та хімії тією мовою, якою здобували середню освіту.</a:t>
            </a:r>
            <a:endParaRPr lang="ru-RU" b="0" i="0" dirty="0">
              <a:solidFill>
                <a:srgbClr val="000000"/>
              </a:solidFill>
              <a:effectLst/>
              <a:latin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443841"/>
            <a:ext cx="6096000" cy="3970318"/>
          </a:xfrm>
          <a:prstGeom prst="rect">
            <a:avLst/>
          </a:prstGeom>
        </p:spPr>
        <p:txBody>
          <a:bodyPr>
            <a:spAutoFit/>
          </a:bodyPr>
          <a:lstStyle/>
          <a:p>
            <a:r>
              <a:rPr lang="uk-UA" dirty="0"/>
              <a:t>Підтримка та збереження етнокультурної і </a:t>
            </a:r>
            <a:r>
              <a:rPr lang="uk-UA" dirty="0" err="1"/>
              <a:t>мовної</a:t>
            </a:r>
            <a:r>
              <a:rPr lang="uk-UA" dirty="0"/>
              <a:t> свідомості етносів є важливим завданням кожної багатонаціональної та багатомовної країни. Україна підписала Європейську Хартію регіональних мов або мов меншин 2 травня 1996 року (надалі — Хартія), ратифікувала у 2003 році, але чинності вона набула лише з 2006 року. Уведення даного документа до національного законодавства засвідчує повагу та готовність захищати регіональні мови або мови меншин, що відповідно до даного </a:t>
            </a:r>
            <a:r>
              <a:rPr lang="uk-UA" dirty="0" err="1"/>
              <a:t>акта</a:t>
            </a:r>
            <a:r>
              <a:rPr lang="uk-UA" dirty="0"/>
              <a:t> є мовами, що: традиційно використовуються в межах певної території держави громадянами цієї держави, які складають групу, що за своєю чисельністю менша, ніж решта населення цієї держави, та </a:t>
            </a:r>
            <a:r>
              <a:rPr lang="uk-UA" dirty="0" err="1"/>
              <a:t>відрізн</a:t>
            </a:r>
            <a:r>
              <a:rPr lang="uk-UA" dirty="0"/>
              <a:t> </a:t>
            </a:r>
            <a:r>
              <a:rPr lang="uk-UA" dirty="0" err="1"/>
              <a:t>яються</a:t>
            </a:r>
            <a:r>
              <a:rPr lang="uk-UA" dirty="0"/>
              <a:t> від офіційної мови (мов) цієї держави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9398" y="1223319"/>
            <a:ext cx="11140225" cy="3046988"/>
          </a:xfrm>
          <a:prstGeom prst="rect">
            <a:avLst/>
          </a:prstGeom>
        </p:spPr>
        <p:txBody>
          <a:bodyPr wrap="square">
            <a:spAutoFit/>
          </a:bodyPr>
          <a:lstStyle/>
          <a:p>
            <a:pPr algn="just"/>
            <a:r>
              <a:rPr lang="uk-UA" sz="2400" dirty="0" smtClean="0"/>
              <a:t>Положення </a:t>
            </a:r>
            <a:r>
              <a:rPr lang="uk-UA" sz="2400" dirty="0"/>
              <a:t>Хартії застосовуються не до всіх мов національних меншин, що проживають на території України, а лише до таких: білоруської, болгарської, гагаузької, грецької, єврейської, кримськотатарської, молдавської, німецької, польської, російської, румунської, словацької та </a:t>
            </a:r>
            <a:r>
              <a:rPr lang="uk-UA" sz="2400" dirty="0" smtClean="0"/>
              <a:t>угорської. </a:t>
            </a:r>
            <a:r>
              <a:rPr lang="uk-UA" sz="2400" dirty="0"/>
              <a:t>Тобто відповідно до цього документа Україна взяла на себе зобов’язання захищати мови лише 13 національних меншин. Дані за кількістю громадян України, що зазначили свою національність та мову своєї національності як свою </a:t>
            </a:r>
            <a:r>
              <a:rPr lang="uk-UA" sz="2400" dirty="0" smtClean="0"/>
              <a:t>рідну, </a:t>
            </a:r>
            <a:r>
              <a:rPr lang="uk-UA" sz="2400" dirty="0"/>
              <a:t>що захищаються Україною відповідно до зобов’язань за Хартією, представлені в таблиці 1. </a:t>
            </a:r>
          </a:p>
        </p:txBody>
      </p:sp>
      <p:sp>
        <p:nvSpPr>
          <p:cNvPr id="3" name="Прямоугольник 2"/>
          <p:cNvSpPr/>
          <p:nvPr/>
        </p:nvSpPr>
        <p:spPr>
          <a:xfrm>
            <a:off x="1244958" y="6756104"/>
            <a:ext cx="6096000" cy="5632311"/>
          </a:xfrm>
          <a:prstGeom prst="rect">
            <a:avLst/>
          </a:prstGeom>
        </p:spPr>
        <p:txBody>
          <a:bodyPr>
            <a:spAutoFit/>
          </a:bodyPr>
          <a:lstStyle/>
          <a:p>
            <a:r>
              <a:rPr lang="uk-UA" dirty="0"/>
              <a:t>Таблиця 1 Національні меншини України за критерієм кількості представників та рідної мови Національність Кількість представників, осіб У загальній кількості населення, % Зазначення мови національності як рідної мови, осіб У кількості представників, % Білоруси 275 763 0,6 54 573 20 Болгари 204 576 0,4 131 237 64 Гагаузи 31 923 0,07 22 822 71 Греки 91 548 0,2 5829 6 Євреї 103 591 0,2 3213 3 Кримські татари 248 193 0,5 228 373 92 Молдавани 258 619 0,5 181 124 70 Німці 33 302 0,07 4056 12 Поляки 144 130 0,3 18 660 13 Росіяни 8 334 141 17 7 993 832 96 Румуни 150 989 0,3 138 522 92 Словаки 6397 0,01 2633 41 Угорці 156 566 0,3 149 431 95 Як бачимо із даних, представлених у таблиці 1, серед національних меншин, мова яких підлягає захисту відповідно до Хартії, середнє значення представників національних меншин на карті населення країни, крім росіян, складає 0,3 %. Найчисельнішими є росіяни — 17% усього населення України, а найменш чисельними — словаки (0,01%). Не зрозумілим є вибір саме цих мов, оскільки поряд з тою, якою розмовляє 17% громадян України, представлені </a:t>
            </a:r>
          </a:p>
        </p:txBody>
      </p:sp>
      <p:graphicFrame>
        <p:nvGraphicFramePr>
          <p:cNvPr id="4" name="Таблица 3"/>
          <p:cNvGraphicFramePr>
            <a:graphicFrameLocks noGrp="1"/>
          </p:cNvGraphicFramePr>
          <p:nvPr/>
        </p:nvGraphicFramePr>
        <p:xfrm>
          <a:off x="489398" y="7760656"/>
          <a:ext cx="8128000" cy="556260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endParaRPr lang="uk-UA" dirty="0"/>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dirty="0"/>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dirty="0"/>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r>
              <a:tr h="370840">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a:p>
                  </a:txBody>
                  <a:tcPr/>
                </a:tc>
                <a:tc>
                  <a:txBody>
                    <a:bodyPr/>
                    <a:lstStyle/>
                    <a:p>
                      <a:endParaRPr lang="uk-UA"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35" y="321277"/>
            <a:ext cx="11084011" cy="47605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5502" y="382013"/>
            <a:ext cx="10272583" cy="1200329"/>
          </a:xfrm>
          <a:prstGeom prst="rect">
            <a:avLst/>
          </a:prstGeom>
        </p:spPr>
        <p:txBody>
          <a:bodyPr wrap="square">
            <a:spAutoFit/>
          </a:bodyPr>
          <a:lstStyle/>
          <a:p>
            <a:r>
              <a:rPr lang="ru-RU" dirty="0" err="1"/>
              <a:t>Крім</a:t>
            </a:r>
            <a:r>
              <a:rPr lang="ru-RU" dirty="0"/>
              <a:t> того, </a:t>
            </a:r>
            <a:r>
              <a:rPr lang="ru-RU" dirty="0" err="1"/>
              <a:t>можемо</a:t>
            </a:r>
            <a:r>
              <a:rPr lang="ru-RU" dirty="0"/>
              <a:t> </a:t>
            </a:r>
            <a:r>
              <a:rPr lang="ru-RU" dirty="0" err="1"/>
              <a:t>відзначити</a:t>
            </a:r>
            <a:r>
              <a:rPr lang="ru-RU" dirty="0"/>
              <a:t>, </a:t>
            </a:r>
            <a:r>
              <a:rPr lang="ru-RU" dirty="0" err="1"/>
              <a:t>що</a:t>
            </a:r>
            <a:r>
              <a:rPr lang="ru-RU" dirty="0"/>
              <a:t> </a:t>
            </a:r>
            <a:r>
              <a:rPr lang="ru-RU" dirty="0" err="1"/>
              <a:t>відсоток</a:t>
            </a:r>
            <a:r>
              <a:rPr lang="ru-RU" dirty="0"/>
              <a:t> </a:t>
            </a:r>
            <a:r>
              <a:rPr lang="ru-RU" dirty="0" err="1"/>
              <a:t>рідної</a:t>
            </a:r>
            <a:r>
              <a:rPr lang="ru-RU" dirty="0"/>
              <a:t> </a:t>
            </a:r>
            <a:r>
              <a:rPr lang="ru-RU" dirty="0" err="1"/>
              <a:t>мови</a:t>
            </a:r>
            <a:r>
              <a:rPr lang="ru-RU" dirty="0"/>
              <a:t>, яка </a:t>
            </a:r>
            <a:r>
              <a:rPr lang="ru-RU" dirty="0" err="1"/>
              <a:t>співпадає</a:t>
            </a:r>
            <a:r>
              <a:rPr lang="ru-RU" dirty="0"/>
              <a:t> з </a:t>
            </a:r>
            <a:r>
              <a:rPr lang="ru-RU" dirty="0" err="1"/>
              <a:t>національністю</a:t>
            </a:r>
            <a:r>
              <a:rPr lang="ru-RU" dirty="0"/>
              <a:t>, </a:t>
            </a:r>
            <a:r>
              <a:rPr lang="ru-RU" dirty="0" err="1"/>
              <a:t>найвищий</a:t>
            </a:r>
            <a:r>
              <a:rPr lang="ru-RU" dirty="0"/>
              <a:t> </a:t>
            </a:r>
            <a:r>
              <a:rPr lang="ru-RU" dirty="0" err="1"/>
              <a:t>серед</a:t>
            </a:r>
            <a:r>
              <a:rPr lang="ru-RU" dirty="0"/>
              <a:t> </a:t>
            </a:r>
            <a:r>
              <a:rPr lang="ru-RU" dirty="0" err="1"/>
              <a:t>росіян</a:t>
            </a:r>
            <a:r>
              <a:rPr lang="ru-RU" dirty="0"/>
              <a:t> (96%) та </a:t>
            </a:r>
            <a:r>
              <a:rPr lang="ru-RU" dirty="0" err="1"/>
              <a:t>угорців</a:t>
            </a:r>
            <a:r>
              <a:rPr lang="ru-RU" dirty="0"/>
              <a:t> (95%), </a:t>
            </a:r>
            <a:r>
              <a:rPr lang="ru-RU" dirty="0" err="1"/>
              <a:t>кримських</a:t>
            </a:r>
            <a:r>
              <a:rPr lang="ru-RU" dirty="0"/>
              <a:t> татар та </a:t>
            </a:r>
            <a:r>
              <a:rPr lang="ru-RU" dirty="0" err="1"/>
              <a:t>румунів</a:t>
            </a:r>
            <a:r>
              <a:rPr lang="ru-RU" dirty="0"/>
              <a:t> (92%). </a:t>
            </a:r>
            <a:r>
              <a:rPr lang="ru-RU" dirty="0" err="1"/>
              <a:t>Меншинами</a:t>
            </a:r>
            <a:r>
              <a:rPr lang="ru-RU" dirty="0"/>
              <a:t>, </a:t>
            </a:r>
            <a:r>
              <a:rPr lang="ru-RU" dirty="0" err="1"/>
              <a:t>кількість</a:t>
            </a:r>
            <a:r>
              <a:rPr lang="ru-RU" dirty="0"/>
              <a:t> </a:t>
            </a:r>
            <a:r>
              <a:rPr lang="ru-RU" dirty="0" err="1"/>
              <a:t>представників</a:t>
            </a:r>
            <a:r>
              <a:rPr lang="ru-RU" dirty="0"/>
              <a:t> </a:t>
            </a:r>
            <a:r>
              <a:rPr lang="ru-RU" dirty="0" err="1"/>
              <a:t>яких</a:t>
            </a:r>
            <a:r>
              <a:rPr lang="ru-RU" dirty="0"/>
              <a:t> </a:t>
            </a:r>
            <a:r>
              <a:rPr lang="ru-RU" dirty="0" err="1"/>
              <a:t>найменше</a:t>
            </a:r>
            <a:r>
              <a:rPr lang="ru-RU" dirty="0"/>
              <a:t> </a:t>
            </a:r>
            <a:r>
              <a:rPr lang="ru-RU" dirty="0" err="1"/>
              <a:t>визначають</a:t>
            </a:r>
            <a:r>
              <a:rPr lang="ru-RU" dirty="0"/>
              <a:t> </a:t>
            </a:r>
            <a:r>
              <a:rPr lang="ru-RU" dirty="0" err="1"/>
              <a:t>своєю</a:t>
            </a:r>
            <a:r>
              <a:rPr lang="ru-RU" dirty="0"/>
              <a:t> </a:t>
            </a:r>
            <a:r>
              <a:rPr lang="ru-RU" dirty="0" err="1"/>
              <a:t>рідною</a:t>
            </a:r>
            <a:r>
              <a:rPr lang="ru-RU" dirty="0"/>
              <a:t> </a:t>
            </a:r>
            <a:r>
              <a:rPr lang="ru-RU" dirty="0" err="1"/>
              <a:t>мову</a:t>
            </a:r>
            <a:r>
              <a:rPr lang="ru-RU" dirty="0"/>
              <a:t> </a:t>
            </a:r>
            <a:r>
              <a:rPr lang="ru-RU" dirty="0" err="1"/>
              <a:t>своєї</a:t>
            </a:r>
            <a:r>
              <a:rPr lang="ru-RU" dirty="0"/>
              <a:t> </a:t>
            </a:r>
            <a:r>
              <a:rPr lang="ru-RU" dirty="0" err="1"/>
              <a:t>етнічної</a:t>
            </a:r>
            <a:r>
              <a:rPr lang="ru-RU" dirty="0"/>
              <a:t> </a:t>
            </a:r>
            <a:r>
              <a:rPr lang="ru-RU" dirty="0" err="1"/>
              <a:t>належності</a:t>
            </a:r>
            <a:r>
              <a:rPr lang="ru-RU" dirty="0"/>
              <a:t>, є </a:t>
            </a:r>
            <a:r>
              <a:rPr lang="ru-RU" dirty="0" err="1"/>
              <a:t>євреї</a:t>
            </a:r>
            <a:r>
              <a:rPr lang="ru-RU" dirty="0"/>
              <a:t> (3%) та греки (6%), </a:t>
            </a:r>
            <a:r>
              <a:rPr lang="ru-RU" dirty="0" err="1"/>
              <a:t>німці</a:t>
            </a:r>
            <a:r>
              <a:rPr lang="ru-RU" dirty="0"/>
              <a:t> та поляки (12% та 13% </a:t>
            </a:r>
            <a:r>
              <a:rPr lang="ru-RU" dirty="0" err="1"/>
              <a:t>відповідно</a:t>
            </a:r>
            <a:r>
              <a:rPr lang="ru-RU" dirty="0"/>
              <a:t>). </a:t>
            </a:r>
          </a:p>
        </p:txBody>
      </p:sp>
      <p:sp>
        <p:nvSpPr>
          <p:cNvPr id="3" name="Прямоугольник 2"/>
          <p:cNvSpPr/>
          <p:nvPr/>
        </p:nvSpPr>
        <p:spPr>
          <a:xfrm>
            <a:off x="675503" y="2628033"/>
            <a:ext cx="10272582" cy="2585323"/>
          </a:xfrm>
          <a:prstGeom prst="rect">
            <a:avLst/>
          </a:prstGeom>
        </p:spPr>
        <p:txBody>
          <a:bodyPr wrap="square">
            <a:spAutoFit/>
          </a:bodyPr>
          <a:lstStyle/>
          <a:p>
            <a:r>
              <a:rPr lang="ru-RU" dirty="0" err="1"/>
              <a:t>Стосовно</a:t>
            </a:r>
            <a:r>
              <a:rPr lang="ru-RU" dirty="0"/>
              <a:t> </a:t>
            </a:r>
            <a:r>
              <a:rPr lang="ru-RU" dirty="0" err="1"/>
              <a:t>преси</a:t>
            </a:r>
            <a:r>
              <a:rPr lang="ru-RU" dirty="0"/>
              <a:t> </a:t>
            </a:r>
            <a:r>
              <a:rPr lang="ru-RU" dirty="0" err="1"/>
              <a:t>Хартія</a:t>
            </a:r>
            <a:r>
              <a:rPr lang="ru-RU" dirty="0"/>
              <a:t> у п. 1 (</a:t>
            </a:r>
            <a:r>
              <a:rPr lang="ru-RU" dirty="0" err="1"/>
              <a:t>пп</a:t>
            </a:r>
            <a:r>
              <a:rPr lang="ru-RU" dirty="0"/>
              <a:t>. </a:t>
            </a:r>
            <a:r>
              <a:rPr lang="en-US" dirty="0"/>
              <a:t>e (</a:t>
            </a:r>
            <a:r>
              <a:rPr lang="ru-RU" dirty="0"/>
              <a:t>і), </a:t>
            </a:r>
            <a:r>
              <a:rPr lang="en-US" dirty="0"/>
              <a:t>g) </a:t>
            </a:r>
            <a:r>
              <a:rPr lang="ru-RU" dirty="0"/>
              <a:t>та п. 2, 3 ст. 11 «</a:t>
            </a:r>
            <a:r>
              <a:rPr lang="ru-RU" dirty="0" err="1"/>
              <a:t>Засоби</a:t>
            </a:r>
            <a:r>
              <a:rPr lang="ru-RU" dirty="0"/>
              <a:t> </a:t>
            </a:r>
            <a:r>
              <a:rPr lang="ru-RU" dirty="0" err="1"/>
              <a:t>масової</a:t>
            </a:r>
            <a:r>
              <a:rPr lang="ru-RU" dirty="0"/>
              <a:t> </a:t>
            </a:r>
            <a:r>
              <a:rPr lang="ru-RU" dirty="0" err="1"/>
              <a:t>інформації</a:t>
            </a:r>
            <a:r>
              <a:rPr lang="ru-RU" dirty="0"/>
              <a:t>» </a:t>
            </a:r>
            <a:r>
              <a:rPr lang="ru-RU" dirty="0" err="1" smtClean="0"/>
              <a:t>визначає</a:t>
            </a:r>
            <a:r>
              <a:rPr lang="ru-RU" dirty="0" smtClean="0"/>
              <a:t> </a:t>
            </a:r>
            <a:r>
              <a:rPr lang="ru-RU" dirty="0" err="1"/>
              <a:t>зобов’язання</a:t>
            </a:r>
            <a:r>
              <a:rPr lang="ru-RU" dirty="0"/>
              <a:t> </a:t>
            </a:r>
            <a:r>
              <a:rPr lang="ru-RU" dirty="0" err="1"/>
              <a:t>підписантів</a:t>
            </a:r>
            <a:r>
              <a:rPr lang="ru-RU" dirty="0"/>
              <a:t> </a:t>
            </a:r>
            <a:r>
              <a:rPr lang="ru-RU" dirty="0" err="1"/>
              <a:t>заохочувати</a:t>
            </a:r>
            <a:r>
              <a:rPr lang="ru-RU" dirty="0"/>
              <a:t> та </a:t>
            </a:r>
            <a:r>
              <a:rPr lang="ru-RU" dirty="0" err="1"/>
              <a:t>сприяти</a:t>
            </a:r>
            <a:r>
              <a:rPr lang="ru-RU" dirty="0"/>
              <a:t>: 1) </a:t>
            </a:r>
            <a:r>
              <a:rPr lang="ru-RU" dirty="0" err="1"/>
              <a:t>створенню</a:t>
            </a:r>
            <a:r>
              <a:rPr lang="ru-RU" dirty="0"/>
              <a:t> і/та </a:t>
            </a:r>
            <a:r>
              <a:rPr lang="ru-RU" dirty="0" err="1"/>
              <a:t>функціонуванню</a:t>
            </a:r>
            <a:r>
              <a:rPr lang="ru-RU" dirty="0"/>
              <a:t> </a:t>
            </a:r>
            <a:r>
              <a:rPr lang="ru-RU" dirty="0" err="1"/>
              <a:t>щонайменше</a:t>
            </a:r>
            <a:r>
              <a:rPr lang="ru-RU" dirty="0"/>
              <a:t> </a:t>
            </a:r>
            <a:r>
              <a:rPr lang="ru-RU" dirty="0" err="1"/>
              <a:t>однієї</a:t>
            </a:r>
            <a:r>
              <a:rPr lang="ru-RU" dirty="0"/>
              <a:t> </a:t>
            </a:r>
            <a:r>
              <a:rPr lang="ru-RU" dirty="0" err="1"/>
              <a:t>газети</a:t>
            </a:r>
            <a:r>
              <a:rPr lang="ru-RU" dirty="0"/>
              <a:t>, яка </a:t>
            </a:r>
            <a:r>
              <a:rPr lang="ru-RU" dirty="0" err="1"/>
              <a:t>друкуватиме</a:t>
            </a:r>
            <a:r>
              <a:rPr lang="ru-RU" dirty="0"/>
              <a:t> </a:t>
            </a:r>
            <a:r>
              <a:rPr lang="ru-RU" dirty="0" err="1"/>
              <a:t>свої</a:t>
            </a:r>
            <a:r>
              <a:rPr lang="ru-RU" dirty="0"/>
              <a:t> </a:t>
            </a:r>
            <a:r>
              <a:rPr lang="ru-RU" dirty="0" err="1"/>
              <a:t>матеріали</a:t>
            </a:r>
            <a:r>
              <a:rPr lang="ru-RU" dirty="0"/>
              <a:t> </a:t>
            </a:r>
            <a:r>
              <a:rPr lang="ru-RU" dirty="0" err="1"/>
              <a:t>регіональними</a:t>
            </a:r>
            <a:r>
              <a:rPr lang="ru-RU" dirty="0"/>
              <a:t> </a:t>
            </a:r>
            <a:r>
              <a:rPr lang="ru-RU" dirty="0" err="1"/>
              <a:t>мовами</a:t>
            </a:r>
            <a:r>
              <a:rPr lang="ru-RU" dirty="0"/>
              <a:t> </a:t>
            </a:r>
            <a:r>
              <a:rPr lang="ru-RU" dirty="0" err="1"/>
              <a:t>або</a:t>
            </a:r>
            <a:r>
              <a:rPr lang="ru-RU" dirty="0"/>
              <a:t> </a:t>
            </a:r>
            <a:r>
              <a:rPr lang="ru-RU" dirty="0" err="1"/>
              <a:t>мовами</a:t>
            </a:r>
            <a:r>
              <a:rPr lang="ru-RU" dirty="0"/>
              <a:t> </a:t>
            </a:r>
            <a:r>
              <a:rPr lang="ru-RU" dirty="0" err="1"/>
              <a:t>меншин</a:t>
            </a:r>
            <a:r>
              <a:rPr lang="ru-RU" dirty="0"/>
              <a:t>; </a:t>
            </a:r>
            <a:r>
              <a:rPr lang="ru-RU" dirty="0" smtClean="0"/>
              <a:t>2)</a:t>
            </a:r>
            <a:r>
              <a:rPr lang="ru-RU" dirty="0" err="1" smtClean="0"/>
              <a:t>публікації</a:t>
            </a:r>
            <a:r>
              <a:rPr lang="ru-RU" dirty="0" smtClean="0"/>
              <a:t> </a:t>
            </a:r>
            <a:r>
              <a:rPr lang="ru-RU" dirty="0"/>
              <a:t>статей </a:t>
            </a:r>
            <a:r>
              <a:rPr lang="ru-RU" dirty="0" err="1"/>
              <a:t>цими</a:t>
            </a:r>
            <a:r>
              <a:rPr lang="ru-RU" dirty="0"/>
              <a:t> </a:t>
            </a:r>
            <a:r>
              <a:rPr lang="ru-RU" dirty="0" err="1"/>
              <a:t>мовами</a:t>
            </a:r>
            <a:r>
              <a:rPr lang="ru-RU" dirty="0"/>
              <a:t> на </a:t>
            </a:r>
            <a:r>
              <a:rPr lang="ru-RU" dirty="0" err="1"/>
              <a:t>регулярній</a:t>
            </a:r>
            <a:r>
              <a:rPr lang="ru-RU" dirty="0"/>
              <a:t> </a:t>
            </a:r>
            <a:r>
              <a:rPr lang="ru-RU" dirty="0" err="1"/>
              <a:t>основі</a:t>
            </a:r>
            <a:r>
              <a:rPr lang="ru-RU" dirty="0"/>
              <a:t>; </a:t>
            </a:r>
            <a:endParaRPr lang="ru-RU" dirty="0" smtClean="0"/>
          </a:p>
          <a:p>
            <a:r>
              <a:rPr lang="ru-RU" dirty="0" smtClean="0"/>
              <a:t>3</a:t>
            </a:r>
            <a:r>
              <a:rPr lang="ru-RU" dirty="0"/>
              <a:t>) </a:t>
            </a:r>
            <a:r>
              <a:rPr lang="ru-RU" dirty="0" err="1"/>
              <a:t>наданню</a:t>
            </a:r>
            <a:r>
              <a:rPr lang="ru-RU" dirty="0"/>
              <a:t> </a:t>
            </a:r>
            <a:r>
              <a:rPr lang="ru-RU" dirty="0" err="1"/>
              <a:t>цим</a:t>
            </a:r>
            <a:r>
              <a:rPr lang="ru-RU" dirty="0"/>
              <a:t> </a:t>
            </a:r>
            <a:r>
              <a:rPr lang="ru-RU" dirty="0" err="1"/>
              <a:t>друкованим</a:t>
            </a:r>
            <a:r>
              <a:rPr lang="ru-RU" dirty="0"/>
              <a:t> ЗМІ </a:t>
            </a:r>
            <a:r>
              <a:rPr lang="ru-RU" dirty="0" err="1"/>
              <a:t>матеріальної</a:t>
            </a:r>
            <a:r>
              <a:rPr lang="ru-RU" dirty="0"/>
              <a:t> </a:t>
            </a:r>
            <a:r>
              <a:rPr lang="ru-RU" dirty="0" err="1"/>
              <a:t>підтримки</a:t>
            </a:r>
            <a:r>
              <a:rPr lang="ru-RU" dirty="0"/>
              <a:t> (</a:t>
            </a:r>
            <a:r>
              <a:rPr lang="ru-RU" dirty="0" err="1"/>
              <a:t>якщо</a:t>
            </a:r>
            <a:r>
              <a:rPr lang="ru-RU" dirty="0"/>
              <a:t> </a:t>
            </a:r>
            <a:r>
              <a:rPr lang="ru-RU" dirty="0" err="1"/>
              <a:t>це</a:t>
            </a:r>
            <a:r>
              <a:rPr lang="ru-RU" dirty="0"/>
              <a:t> </a:t>
            </a:r>
            <a:r>
              <a:rPr lang="ru-RU" dirty="0" err="1"/>
              <a:t>встановлено</a:t>
            </a:r>
            <a:r>
              <a:rPr lang="ru-RU" dirty="0"/>
              <a:t> для </a:t>
            </a:r>
            <a:r>
              <a:rPr lang="ru-RU" dirty="0" err="1"/>
              <a:t>преси</a:t>
            </a:r>
            <a:r>
              <a:rPr lang="ru-RU" dirty="0"/>
              <a:t> в </a:t>
            </a:r>
            <a:r>
              <a:rPr lang="ru-RU" dirty="0" err="1"/>
              <a:t>законодавстві</a:t>
            </a:r>
            <a:r>
              <a:rPr lang="ru-RU" dirty="0"/>
              <a:t> </a:t>
            </a:r>
            <a:r>
              <a:rPr lang="ru-RU" dirty="0" err="1"/>
              <a:t>держави</a:t>
            </a:r>
            <a:r>
              <a:rPr lang="ru-RU" dirty="0"/>
              <a:t>); </a:t>
            </a:r>
            <a:endParaRPr lang="ru-RU" dirty="0" smtClean="0"/>
          </a:p>
          <a:p>
            <a:r>
              <a:rPr lang="ru-RU" dirty="0"/>
              <a:t>4</a:t>
            </a:r>
            <a:r>
              <a:rPr lang="ru-RU" dirty="0" smtClean="0"/>
              <a:t>) </a:t>
            </a:r>
            <a:r>
              <a:rPr lang="ru-RU" dirty="0" err="1"/>
              <a:t>підготовці</a:t>
            </a:r>
            <a:r>
              <a:rPr lang="ru-RU" dirty="0"/>
              <a:t> </a:t>
            </a:r>
            <a:r>
              <a:rPr lang="ru-RU" dirty="0" err="1"/>
              <a:t>журналістів</a:t>
            </a:r>
            <a:r>
              <a:rPr lang="ru-RU" dirty="0"/>
              <a:t> та </a:t>
            </a:r>
            <a:r>
              <a:rPr lang="ru-RU" dirty="0" smtClean="0"/>
              <a:t>персоналу</a:t>
            </a:r>
            <a:r>
              <a:rPr lang="uk-UA" dirty="0" smtClean="0"/>
              <a:t>.</a:t>
            </a:r>
          </a:p>
          <a:p>
            <a:r>
              <a:rPr lang="uk-UA" dirty="0"/>
              <a:t>	</a:t>
            </a:r>
            <a:r>
              <a:rPr lang="ru-RU" b="1" i="1" dirty="0" err="1"/>
              <a:t>Україна</a:t>
            </a:r>
            <a:r>
              <a:rPr lang="ru-RU" b="1" i="1" dirty="0"/>
              <a:t> взяла на себе </a:t>
            </a:r>
            <a:r>
              <a:rPr lang="ru-RU" b="1" i="1" dirty="0" err="1"/>
              <a:t>лише</a:t>
            </a:r>
            <a:r>
              <a:rPr lang="ru-RU" b="1" i="1" dirty="0"/>
              <a:t> </a:t>
            </a:r>
            <a:r>
              <a:rPr lang="ru-RU" b="1" i="1" dirty="0" err="1"/>
              <a:t>частину</a:t>
            </a:r>
            <a:r>
              <a:rPr lang="ru-RU" b="1" i="1" dirty="0"/>
              <a:t> </a:t>
            </a:r>
            <a:r>
              <a:rPr lang="ru-RU" b="1" i="1" dirty="0" err="1"/>
              <a:t>зобов’язань</a:t>
            </a:r>
            <a:r>
              <a:rPr lang="ru-RU" b="1" i="1" dirty="0"/>
              <a:t>, без </a:t>
            </a:r>
            <a:r>
              <a:rPr lang="ru-RU" b="1" i="1" dirty="0" err="1"/>
              <a:t>гарантування</a:t>
            </a:r>
            <a:r>
              <a:rPr lang="ru-RU" b="1" i="1" dirty="0"/>
              <a:t> </a:t>
            </a:r>
            <a:r>
              <a:rPr lang="ru-RU" b="1" i="1" dirty="0" err="1"/>
              <a:t>публікації</a:t>
            </a:r>
            <a:r>
              <a:rPr lang="ru-RU" b="1" i="1" dirty="0"/>
              <a:t> статей </a:t>
            </a:r>
            <a:r>
              <a:rPr lang="ru-RU" b="1" i="1" dirty="0" err="1"/>
              <a:t>цими</a:t>
            </a:r>
            <a:r>
              <a:rPr lang="ru-RU" b="1" i="1" dirty="0"/>
              <a:t> </a:t>
            </a:r>
            <a:r>
              <a:rPr lang="ru-RU" b="1" i="1" dirty="0" err="1"/>
              <a:t>мовами</a:t>
            </a:r>
            <a:r>
              <a:rPr lang="ru-RU" b="1" i="1" dirty="0"/>
              <a:t> на </a:t>
            </a:r>
            <a:r>
              <a:rPr lang="ru-RU" b="1" i="1" dirty="0" err="1"/>
              <a:t>регулярній</a:t>
            </a:r>
            <a:r>
              <a:rPr lang="ru-RU" b="1" i="1" dirty="0"/>
              <a:t> </a:t>
            </a:r>
            <a:r>
              <a:rPr lang="ru-RU" b="1" i="1" dirty="0" err="1"/>
              <a:t>основі</a:t>
            </a:r>
            <a:r>
              <a:rPr lang="ru-RU" b="1" i="1" dirty="0"/>
              <a:t> та </a:t>
            </a:r>
            <a:r>
              <a:rPr lang="ru-RU" b="1" i="1" dirty="0" err="1"/>
              <a:t>надання</a:t>
            </a:r>
            <a:r>
              <a:rPr lang="ru-RU" b="1" i="1" dirty="0"/>
              <a:t> </a:t>
            </a:r>
            <a:r>
              <a:rPr lang="ru-RU" b="1" i="1" dirty="0" err="1"/>
              <a:t>їм</a:t>
            </a:r>
            <a:r>
              <a:rPr lang="ru-RU" b="1" i="1" dirty="0"/>
              <a:t> </a:t>
            </a:r>
            <a:r>
              <a:rPr lang="ru-RU" b="1" i="1" dirty="0" err="1"/>
              <a:t>матеріальної</a:t>
            </a:r>
            <a:r>
              <a:rPr lang="ru-RU" b="1" i="1" dirty="0"/>
              <a:t> </a:t>
            </a:r>
            <a:r>
              <a:rPr lang="ru-RU" b="1" i="1" dirty="0" err="1"/>
              <a:t>підтримки</a:t>
            </a:r>
            <a:r>
              <a:rPr lang="ru-RU" b="1" i="1"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8476" y="612845"/>
            <a:ext cx="10527956" cy="3693319"/>
          </a:xfrm>
          <a:prstGeom prst="rect">
            <a:avLst/>
          </a:prstGeom>
        </p:spPr>
        <p:txBody>
          <a:bodyPr wrap="square">
            <a:spAutoFit/>
          </a:bodyPr>
          <a:lstStyle/>
          <a:p>
            <a:pPr algn="just"/>
            <a:r>
              <a:rPr lang="ru-RU" dirty="0"/>
              <a:t>У 2012 </a:t>
            </a:r>
            <a:r>
              <a:rPr lang="ru-RU" dirty="0" err="1"/>
              <a:t>році</a:t>
            </a:r>
            <a:r>
              <a:rPr lang="ru-RU" dirty="0"/>
              <a:t> Верховною Радою </a:t>
            </a:r>
            <a:r>
              <a:rPr lang="ru-RU" dirty="0" err="1"/>
              <a:t>України</a:t>
            </a:r>
            <a:r>
              <a:rPr lang="ru-RU" dirty="0"/>
              <a:t> </a:t>
            </a:r>
            <a:r>
              <a:rPr lang="ru-RU" dirty="0" err="1"/>
              <a:t>був</a:t>
            </a:r>
            <a:r>
              <a:rPr lang="ru-RU" dirty="0"/>
              <a:t> </a:t>
            </a:r>
            <a:r>
              <a:rPr lang="ru-RU" dirty="0" err="1"/>
              <a:t>ухвалений</a:t>
            </a:r>
            <a:r>
              <a:rPr lang="ru-RU" dirty="0"/>
              <a:t> Закон </a:t>
            </a:r>
            <a:r>
              <a:rPr lang="ru-RU" dirty="0" err="1"/>
              <a:t>України</a:t>
            </a:r>
            <a:r>
              <a:rPr lang="ru-RU" dirty="0"/>
              <a:t> «Про засади </a:t>
            </a:r>
            <a:r>
              <a:rPr lang="ru-RU" dirty="0" err="1"/>
              <a:t>державної</a:t>
            </a:r>
            <a:r>
              <a:rPr lang="ru-RU" dirty="0"/>
              <a:t> </a:t>
            </a:r>
            <a:r>
              <a:rPr lang="ru-RU" dirty="0" err="1"/>
              <a:t>мовної</a:t>
            </a:r>
            <a:r>
              <a:rPr lang="ru-RU" dirty="0"/>
              <a:t> </a:t>
            </a:r>
            <a:r>
              <a:rPr lang="ru-RU" dirty="0" err="1"/>
              <a:t>політики</a:t>
            </a:r>
            <a:r>
              <a:rPr lang="ru-RU" dirty="0"/>
              <a:t>». </a:t>
            </a:r>
            <a:r>
              <a:rPr lang="ru-RU" dirty="0" err="1"/>
              <a:t>Норми</a:t>
            </a:r>
            <a:r>
              <a:rPr lang="ru-RU" dirty="0"/>
              <a:t> </a:t>
            </a:r>
            <a:r>
              <a:rPr lang="ru-RU" dirty="0" err="1"/>
              <a:t>даного</a:t>
            </a:r>
            <a:r>
              <a:rPr lang="ru-RU" dirty="0"/>
              <a:t> документа </a:t>
            </a:r>
            <a:r>
              <a:rPr lang="ru-RU" dirty="0" err="1"/>
              <a:t>надали</a:t>
            </a:r>
            <a:r>
              <a:rPr lang="ru-RU" dirty="0"/>
              <a:t> </a:t>
            </a:r>
            <a:r>
              <a:rPr lang="ru-RU" dirty="0" err="1"/>
              <a:t>повноваження</a:t>
            </a:r>
            <a:r>
              <a:rPr lang="ru-RU" dirty="0"/>
              <a:t> органам </a:t>
            </a:r>
            <a:r>
              <a:rPr lang="ru-RU" dirty="0" err="1"/>
              <a:t>місцевого</a:t>
            </a:r>
            <a:r>
              <a:rPr lang="ru-RU" dirty="0"/>
              <a:t> </a:t>
            </a:r>
            <a:r>
              <a:rPr lang="ru-RU" dirty="0" err="1"/>
              <a:t>самоврядування</a:t>
            </a:r>
            <a:r>
              <a:rPr lang="ru-RU" dirty="0"/>
              <a:t> </a:t>
            </a:r>
            <a:r>
              <a:rPr lang="ru-RU" dirty="0" err="1"/>
              <a:t>встановлювати</a:t>
            </a:r>
            <a:r>
              <a:rPr lang="ru-RU" dirty="0"/>
              <a:t> на </a:t>
            </a:r>
            <a:r>
              <a:rPr lang="ru-RU" dirty="0" err="1"/>
              <a:t>своїх</a:t>
            </a:r>
            <a:r>
              <a:rPr lang="ru-RU" dirty="0"/>
              <a:t> </a:t>
            </a:r>
            <a:r>
              <a:rPr lang="ru-RU" dirty="0" err="1"/>
              <a:t>територіях</a:t>
            </a:r>
            <a:r>
              <a:rPr lang="ru-RU" dirty="0"/>
              <a:t> </a:t>
            </a:r>
            <a:r>
              <a:rPr lang="ru-RU" dirty="0" err="1"/>
              <a:t>регіональні</a:t>
            </a:r>
            <a:r>
              <a:rPr lang="ru-RU" dirty="0"/>
              <a:t> </a:t>
            </a:r>
            <a:r>
              <a:rPr lang="ru-RU" dirty="0" err="1"/>
              <a:t>мови</a:t>
            </a:r>
            <a:r>
              <a:rPr lang="ru-RU" dirty="0"/>
              <a:t>, в </a:t>
            </a:r>
            <a:r>
              <a:rPr lang="ru-RU" dirty="0" err="1"/>
              <a:t>результаті</a:t>
            </a:r>
            <a:r>
              <a:rPr lang="ru-RU" dirty="0"/>
              <a:t> </a:t>
            </a:r>
            <a:r>
              <a:rPr lang="ru-RU" dirty="0" err="1"/>
              <a:t>чого</a:t>
            </a:r>
            <a:r>
              <a:rPr lang="ru-RU" dirty="0"/>
              <a:t> </a:t>
            </a:r>
            <a:r>
              <a:rPr lang="ru-RU" dirty="0" err="1"/>
              <a:t>російська</a:t>
            </a:r>
            <a:r>
              <a:rPr lang="ru-RU" dirty="0"/>
              <a:t> стала такою у </a:t>
            </a:r>
            <a:r>
              <a:rPr lang="ru-RU" dirty="0" err="1"/>
              <a:t>девʾяти</a:t>
            </a:r>
            <a:r>
              <a:rPr lang="ru-RU" dirty="0"/>
              <a:t> </a:t>
            </a:r>
            <a:r>
              <a:rPr lang="ru-RU" dirty="0" err="1"/>
              <a:t>регіонах</a:t>
            </a:r>
            <a:r>
              <a:rPr lang="ru-RU" dirty="0"/>
              <a:t>; </a:t>
            </a:r>
            <a:r>
              <a:rPr lang="ru-RU" dirty="0" err="1"/>
              <a:t>угорська</a:t>
            </a:r>
            <a:r>
              <a:rPr lang="ru-RU" dirty="0"/>
              <a:t> — у </a:t>
            </a:r>
            <a:r>
              <a:rPr lang="ru-RU" dirty="0" err="1"/>
              <a:t>містах</a:t>
            </a:r>
            <a:r>
              <a:rPr lang="ru-RU" dirty="0"/>
              <a:t> Берегове та Чоп, а </a:t>
            </a:r>
            <a:r>
              <a:rPr lang="ru-RU" dirty="0" err="1"/>
              <a:t>також</a:t>
            </a:r>
            <a:r>
              <a:rPr lang="ru-RU" dirty="0"/>
              <a:t> у </a:t>
            </a:r>
            <a:r>
              <a:rPr lang="ru-RU" dirty="0" err="1"/>
              <a:t>трьох</a:t>
            </a:r>
            <a:r>
              <a:rPr lang="ru-RU" dirty="0"/>
              <a:t> районах </a:t>
            </a:r>
            <a:r>
              <a:rPr lang="ru-RU" dirty="0" err="1"/>
              <a:t>Закарпаття</a:t>
            </a:r>
            <a:r>
              <a:rPr lang="ru-RU" dirty="0"/>
              <a:t>; </a:t>
            </a:r>
            <a:r>
              <a:rPr lang="ru-RU" dirty="0" err="1"/>
              <a:t>румунська</a:t>
            </a:r>
            <a:r>
              <a:rPr lang="ru-RU" dirty="0"/>
              <a:t> — в одному </a:t>
            </a:r>
            <a:r>
              <a:rPr lang="ru-RU" dirty="0" err="1"/>
              <a:t>районі</a:t>
            </a:r>
            <a:r>
              <a:rPr lang="ru-RU" dirty="0"/>
              <a:t> та на </a:t>
            </a:r>
            <a:r>
              <a:rPr lang="ru-RU" dirty="0" err="1"/>
              <a:t>території</a:t>
            </a:r>
            <a:r>
              <a:rPr lang="ru-RU" dirty="0"/>
              <a:t> </a:t>
            </a:r>
            <a:r>
              <a:rPr lang="ru-RU" dirty="0" err="1"/>
              <a:t>двох</a:t>
            </a:r>
            <a:r>
              <a:rPr lang="ru-RU" dirty="0"/>
              <a:t> </a:t>
            </a:r>
            <a:r>
              <a:rPr lang="ru-RU" dirty="0" err="1"/>
              <a:t>сільських</a:t>
            </a:r>
            <a:r>
              <a:rPr lang="ru-RU" dirty="0"/>
              <a:t> рад </a:t>
            </a:r>
            <a:r>
              <a:rPr lang="ru-RU" dirty="0" err="1"/>
              <a:t>Закарпатської</a:t>
            </a:r>
            <a:r>
              <a:rPr lang="ru-RU" dirty="0"/>
              <a:t> обл. і 17 </a:t>
            </a:r>
            <a:r>
              <a:rPr lang="ru-RU" dirty="0" err="1"/>
              <a:t>місцевих</a:t>
            </a:r>
            <a:r>
              <a:rPr lang="ru-RU" dirty="0"/>
              <a:t> рад </a:t>
            </a:r>
            <a:r>
              <a:rPr lang="ru-RU" dirty="0" err="1"/>
              <a:t>Чернівецької</a:t>
            </a:r>
            <a:r>
              <a:rPr lang="ru-RU" dirty="0"/>
              <a:t> </a:t>
            </a:r>
            <a:r>
              <a:rPr lang="ru-RU" dirty="0" err="1"/>
              <a:t>області</a:t>
            </a:r>
            <a:r>
              <a:rPr lang="ru-RU" dirty="0"/>
              <a:t>; </a:t>
            </a:r>
            <a:r>
              <a:rPr lang="ru-RU" dirty="0" err="1" smtClean="0"/>
              <a:t>польська</a:t>
            </a:r>
            <a:r>
              <a:rPr lang="ru-RU" dirty="0" smtClean="0"/>
              <a:t> </a:t>
            </a:r>
            <a:r>
              <a:rPr lang="ru-RU" dirty="0"/>
              <a:t>— в </a:t>
            </a:r>
            <a:r>
              <a:rPr lang="ru-RU" dirty="0" err="1"/>
              <a:t>одній</a:t>
            </a:r>
            <a:r>
              <a:rPr lang="ru-RU" dirty="0"/>
              <a:t> </a:t>
            </a:r>
            <a:r>
              <a:rPr lang="ru-RU" dirty="0" err="1"/>
              <a:t>сільській</a:t>
            </a:r>
            <a:r>
              <a:rPr lang="ru-RU" dirty="0"/>
              <a:t> </a:t>
            </a:r>
            <a:r>
              <a:rPr lang="ru-RU" dirty="0" err="1"/>
              <a:t>раді</a:t>
            </a:r>
            <a:r>
              <a:rPr lang="ru-RU" dirty="0"/>
              <a:t> </a:t>
            </a:r>
            <a:r>
              <a:rPr lang="ru-RU" dirty="0" err="1"/>
              <a:t>Чернівецької</a:t>
            </a:r>
            <a:r>
              <a:rPr lang="ru-RU" dirty="0"/>
              <a:t> </a:t>
            </a:r>
            <a:r>
              <a:rPr lang="ru-RU" dirty="0" err="1"/>
              <a:t>області</a:t>
            </a:r>
            <a:r>
              <a:rPr lang="ru-RU" dirty="0"/>
              <a:t>; </a:t>
            </a:r>
            <a:r>
              <a:rPr lang="ru-RU" dirty="0" err="1"/>
              <a:t>болгарська</a:t>
            </a:r>
            <a:r>
              <a:rPr lang="ru-RU" dirty="0"/>
              <a:t> — у </a:t>
            </a:r>
            <a:r>
              <a:rPr lang="ru-RU" dirty="0" err="1"/>
              <a:t>трьох</a:t>
            </a:r>
            <a:r>
              <a:rPr lang="ru-RU" dirty="0"/>
              <a:t> районах та </a:t>
            </a:r>
            <a:r>
              <a:rPr lang="ru-RU" dirty="0" err="1"/>
              <a:t>одній</a:t>
            </a:r>
            <a:r>
              <a:rPr lang="ru-RU" dirty="0"/>
              <a:t> </a:t>
            </a:r>
            <a:r>
              <a:rPr lang="ru-RU" dirty="0" err="1"/>
              <a:t>сільській</a:t>
            </a:r>
            <a:r>
              <a:rPr lang="ru-RU" dirty="0"/>
              <a:t> </a:t>
            </a:r>
            <a:r>
              <a:rPr lang="ru-RU" dirty="0" err="1"/>
              <a:t>раді</a:t>
            </a:r>
            <a:r>
              <a:rPr lang="ru-RU" dirty="0"/>
              <a:t> (</a:t>
            </a:r>
            <a:r>
              <a:rPr lang="ru-RU" dirty="0" err="1"/>
              <a:t>Одеська</a:t>
            </a:r>
            <a:r>
              <a:rPr lang="ru-RU" dirty="0"/>
              <a:t> та </a:t>
            </a:r>
            <a:r>
              <a:rPr lang="ru-RU" dirty="0" err="1"/>
              <a:t>Кіровоградська</a:t>
            </a:r>
            <a:r>
              <a:rPr lang="ru-RU" dirty="0"/>
              <a:t> </a:t>
            </a:r>
            <a:r>
              <a:rPr lang="ru-RU" dirty="0" err="1"/>
              <a:t>області</a:t>
            </a:r>
            <a:r>
              <a:rPr lang="ru-RU" dirty="0"/>
              <a:t>); </a:t>
            </a:r>
            <a:r>
              <a:rPr lang="ru-RU" dirty="0" err="1"/>
              <a:t>кримськотатарська</a:t>
            </a:r>
            <a:r>
              <a:rPr lang="ru-RU" dirty="0"/>
              <a:t> — в </a:t>
            </a:r>
            <a:r>
              <a:rPr lang="ru-RU" dirty="0" err="1"/>
              <a:t>одній</a:t>
            </a:r>
            <a:r>
              <a:rPr lang="ru-RU" dirty="0"/>
              <a:t> </a:t>
            </a:r>
            <a:r>
              <a:rPr lang="ru-RU" dirty="0" err="1"/>
              <a:t>селищній</a:t>
            </a:r>
            <a:r>
              <a:rPr lang="ru-RU" dirty="0"/>
              <a:t> </a:t>
            </a:r>
            <a:r>
              <a:rPr lang="ru-RU" dirty="0" err="1"/>
              <a:t>раді</a:t>
            </a:r>
            <a:r>
              <a:rPr lang="ru-RU" dirty="0"/>
              <a:t> </a:t>
            </a:r>
            <a:r>
              <a:rPr lang="ru-RU" dirty="0" err="1"/>
              <a:t>Херсонської</a:t>
            </a:r>
            <a:r>
              <a:rPr lang="ru-RU" dirty="0"/>
              <a:t> </a:t>
            </a:r>
            <a:r>
              <a:rPr lang="ru-RU" dirty="0" err="1"/>
              <a:t>області</a:t>
            </a:r>
            <a:r>
              <a:rPr lang="ru-RU" dirty="0"/>
              <a:t>, </a:t>
            </a:r>
            <a:r>
              <a:rPr lang="ru-RU" dirty="0" err="1"/>
              <a:t>враховуючи</a:t>
            </a:r>
            <a:r>
              <a:rPr lang="ru-RU" dirty="0"/>
              <a:t> </a:t>
            </a:r>
            <a:r>
              <a:rPr lang="ru-RU" dirty="0" err="1"/>
              <a:t>анексію</a:t>
            </a:r>
            <a:r>
              <a:rPr lang="ru-RU" dirty="0"/>
              <a:t> </a:t>
            </a:r>
            <a:r>
              <a:rPr lang="ru-RU" dirty="0" err="1"/>
              <a:t>Криму</a:t>
            </a:r>
            <a:r>
              <a:rPr lang="ru-RU" dirty="0"/>
              <a:t>, </a:t>
            </a:r>
            <a:r>
              <a:rPr lang="ru-RU" dirty="0" err="1"/>
              <a:t>отримати</a:t>
            </a:r>
            <a:r>
              <a:rPr lang="ru-RU" dirty="0"/>
              <a:t> </a:t>
            </a:r>
            <a:r>
              <a:rPr lang="ru-RU" dirty="0" err="1"/>
              <a:t>таку</a:t>
            </a:r>
            <a:r>
              <a:rPr lang="ru-RU" dirty="0"/>
              <a:t> </a:t>
            </a:r>
            <a:r>
              <a:rPr lang="ru-RU" dirty="0" err="1"/>
              <a:t>інформацію</a:t>
            </a:r>
            <a:r>
              <a:rPr lang="ru-RU" dirty="0"/>
              <a:t> з </a:t>
            </a:r>
            <a:r>
              <a:rPr lang="ru-RU" dirty="0" err="1"/>
              <a:t>півострова</a:t>
            </a:r>
            <a:r>
              <a:rPr lang="ru-RU" dirty="0"/>
              <a:t> не </a:t>
            </a:r>
            <a:r>
              <a:rPr lang="ru-RU" dirty="0" err="1" smtClean="0"/>
              <a:t>вдалося</a:t>
            </a:r>
            <a:r>
              <a:rPr lang="ru-RU" dirty="0" smtClean="0"/>
              <a:t>. </a:t>
            </a:r>
          </a:p>
          <a:p>
            <a:pPr algn="just"/>
            <a:endParaRPr lang="ru-RU" b="1" i="1" dirty="0"/>
          </a:p>
          <a:p>
            <a:pPr algn="just"/>
            <a:r>
              <a:rPr lang="ru-RU" b="1" i="1" dirty="0" smtClean="0"/>
              <a:t>Закон </a:t>
            </a:r>
            <a:r>
              <a:rPr lang="ru-RU" b="1" i="1" dirty="0" err="1"/>
              <a:t>був</a:t>
            </a:r>
            <a:r>
              <a:rPr lang="ru-RU" b="1" i="1" dirty="0"/>
              <a:t> </a:t>
            </a:r>
            <a:r>
              <a:rPr lang="ru-RU" b="1" i="1" dirty="0" err="1"/>
              <a:t>визнаний</a:t>
            </a:r>
            <a:r>
              <a:rPr lang="ru-RU" b="1" i="1" dirty="0"/>
              <a:t> </a:t>
            </a:r>
            <a:r>
              <a:rPr lang="ru-RU" b="1" i="1" dirty="0" err="1"/>
              <a:t>неконституційним</a:t>
            </a:r>
            <a:r>
              <a:rPr lang="ru-RU" b="1" i="1" dirty="0"/>
              <a:t> та </a:t>
            </a:r>
            <a:r>
              <a:rPr lang="ru-RU" b="1" i="1" dirty="0" err="1"/>
              <a:t>припинив</a:t>
            </a:r>
            <a:r>
              <a:rPr lang="ru-RU" b="1" i="1" dirty="0"/>
              <a:t> </a:t>
            </a:r>
            <a:r>
              <a:rPr lang="ru-RU" b="1" i="1" dirty="0" err="1"/>
              <a:t>своє</a:t>
            </a:r>
            <a:r>
              <a:rPr lang="ru-RU" b="1" i="1" dirty="0"/>
              <a:t> </a:t>
            </a:r>
            <a:r>
              <a:rPr lang="ru-RU" b="1" i="1" dirty="0" err="1"/>
              <a:t>функціонування</a:t>
            </a:r>
            <a:r>
              <a:rPr lang="ru-RU" b="1" i="1" dirty="0"/>
              <a:t> у 2018 </a:t>
            </a:r>
            <a:r>
              <a:rPr lang="ru-RU" b="1" i="1" dirty="0" err="1"/>
              <a:t>році</a:t>
            </a:r>
            <a:r>
              <a:rPr lang="ru-RU" b="1" i="1" dirty="0"/>
              <a:t>. </a:t>
            </a:r>
            <a:r>
              <a:rPr lang="ru-RU" dirty="0" err="1"/>
              <a:t>Натомість</a:t>
            </a:r>
            <a:r>
              <a:rPr lang="ru-RU" dirty="0"/>
              <a:t> Законом </a:t>
            </a:r>
            <a:r>
              <a:rPr lang="ru-RU" dirty="0" err="1"/>
              <a:t>України</a:t>
            </a:r>
            <a:r>
              <a:rPr lang="ru-RU" dirty="0"/>
              <a:t> «Про </a:t>
            </a:r>
            <a:r>
              <a:rPr lang="ru-RU" dirty="0" err="1"/>
              <a:t>забезпечення</a:t>
            </a:r>
            <a:r>
              <a:rPr lang="ru-RU" dirty="0"/>
              <a:t> </a:t>
            </a:r>
            <a:r>
              <a:rPr lang="ru-RU" dirty="0" err="1"/>
              <a:t>функціонування</a:t>
            </a:r>
            <a:r>
              <a:rPr lang="ru-RU" dirty="0"/>
              <a:t> </a:t>
            </a:r>
            <a:r>
              <a:rPr lang="ru-RU" dirty="0" err="1"/>
              <a:t>української</a:t>
            </a:r>
            <a:r>
              <a:rPr lang="ru-RU" dirty="0"/>
              <a:t> </a:t>
            </a:r>
            <a:r>
              <a:rPr lang="ru-RU" dirty="0" err="1"/>
              <a:t>мови</a:t>
            </a:r>
            <a:r>
              <a:rPr lang="ru-RU" dirty="0"/>
              <a:t> як </a:t>
            </a:r>
            <a:r>
              <a:rPr lang="ru-RU" dirty="0" err="1"/>
              <a:t>державної</a:t>
            </a:r>
            <a:r>
              <a:rPr lang="ru-RU" dirty="0"/>
              <a:t>» </a:t>
            </a:r>
            <a:r>
              <a:rPr lang="ru-RU" dirty="0" err="1"/>
              <a:t>термін</a:t>
            </a:r>
            <a:r>
              <a:rPr lang="ru-RU" dirty="0"/>
              <a:t> «</a:t>
            </a:r>
            <a:r>
              <a:rPr lang="ru-RU" dirty="0" err="1"/>
              <a:t>регіональні</a:t>
            </a:r>
            <a:r>
              <a:rPr lang="ru-RU" dirty="0"/>
              <a:t> </a:t>
            </a:r>
            <a:r>
              <a:rPr lang="ru-RU" dirty="0" err="1"/>
              <a:t>мови</a:t>
            </a:r>
            <a:r>
              <a:rPr lang="ru-RU" dirty="0"/>
              <a:t>» не </a:t>
            </a:r>
            <a:r>
              <a:rPr lang="ru-RU" dirty="0" err="1"/>
              <a:t>встановлено</a:t>
            </a:r>
            <a:r>
              <a:rPr lang="ru-RU" dirty="0"/>
              <a:t>, </a:t>
            </a:r>
            <a:r>
              <a:rPr lang="ru-RU" dirty="0" err="1"/>
              <a:t>вживається</a:t>
            </a:r>
            <a:r>
              <a:rPr lang="ru-RU" dirty="0"/>
              <a:t> </a:t>
            </a:r>
            <a:r>
              <a:rPr lang="ru-RU" dirty="0" err="1"/>
              <a:t>формулювання</a:t>
            </a:r>
            <a:r>
              <a:rPr lang="ru-RU" dirty="0"/>
              <a:t> «</a:t>
            </a:r>
            <a:r>
              <a:rPr lang="ru-RU" dirty="0" err="1"/>
              <a:t>мови</a:t>
            </a:r>
            <a:r>
              <a:rPr lang="ru-RU" dirty="0"/>
              <a:t> </a:t>
            </a:r>
            <a:r>
              <a:rPr lang="ru-RU" dirty="0" err="1"/>
              <a:t>корінних</a:t>
            </a:r>
            <a:r>
              <a:rPr lang="ru-RU" dirty="0"/>
              <a:t> </a:t>
            </a:r>
            <a:r>
              <a:rPr lang="ru-RU" dirty="0" err="1"/>
              <a:t>народів</a:t>
            </a:r>
            <a:r>
              <a:rPr lang="ru-RU" dirty="0"/>
              <a:t>», «</a:t>
            </a:r>
            <a:r>
              <a:rPr lang="ru-RU" dirty="0" err="1"/>
              <a:t>мови</a:t>
            </a:r>
            <a:r>
              <a:rPr lang="ru-RU" dirty="0"/>
              <a:t> </a:t>
            </a:r>
            <a:r>
              <a:rPr lang="ru-RU" dirty="0" err="1"/>
              <a:t>національних</a:t>
            </a:r>
            <a:r>
              <a:rPr lang="ru-RU" dirty="0"/>
              <a:t> </a:t>
            </a:r>
            <a:r>
              <a:rPr lang="ru-RU" dirty="0" err="1"/>
              <a:t>меншин</a:t>
            </a:r>
            <a:r>
              <a:rPr lang="ru-RU"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31" y="247135"/>
            <a:ext cx="11108725" cy="4481723"/>
          </a:xfrm>
          <a:prstGeom prst="rect">
            <a:avLst/>
          </a:prstGeom>
        </p:spPr>
      </p:pic>
      <p:sp>
        <p:nvSpPr>
          <p:cNvPr id="3" name="Прямоугольник 2"/>
          <p:cNvSpPr/>
          <p:nvPr/>
        </p:nvSpPr>
        <p:spPr>
          <a:xfrm>
            <a:off x="444841" y="4642361"/>
            <a:ext cx="11108725" cy="1754326"/>
          </a:xfrm>
          <a:prstGeom prst="rect">
            <a:avLst/>
          </a:prstGeom>
        </p:spPr>
        <p:txBody>
          <a:bodyPr wrap="square">
            <a:spAutoFit/>
          </a:bodyPr>
          <a:lstStyle/>
          <a:p>
            <a:r>
              <a:rPr lang="ru-RU" dirty="0" err="1" smtClean="0"/>
              <a:t>Згідно</a:t>
            </a:r>
            <a:r>
              <a:rPr lang="ru-RU" dirty="0" smtClean="0"/>
              <a:t> </a:t>
            </a:r>
            <a:r>
              <a:rPr lang="ru-RU" dirty="0"/>
              <a:t>з </a:t>
            </a:r>
            <a:r>
              <a:rPr lang="ru-RU" dirty="0" err="1"/>
              <a:t>даними</a:t>
            </a:r>
            <a:r>
              <a:rPr lang="ru-RU" dirty="0"/>
              <a:t>, </a:t>
            </a:r>
            <a:r>
              <a:rPr lang="ru-RU" dirty="0" err="1"/>
              <a:t>представленими</a:t>
            </a:r>
            <a:r>
              <a:rPr lang="ru-RU" dirty="0"/>
              <a:t> у </a:t>
            </a:r>
            <a:r>
              <a:rPr lang="ru-RU" dirty="0" err="1"/>
              <a:t>таблиці</a:t>
            </a:r>
            <a:r>
              <a:rPr lang="ru-RU" dirty="0"/>
              <a:t> 2, </a:t>
            </a:r>
            <a:r>
              <a:rPr lang="ru-RU" dirty="0" err="1"/>
              <a:t>жодного</a:t>
            </a:r>
            <a:r>
              <a:rPr lang="ru-RU" dirty="0"/>
              <a:t> </a:t>
            </a:r>
            <a:r>
              <a:rPr lang="ru-RU" dirty="0" err="1"/>
              <a:t>періодичного</a:t>
            </a:r>
            <a:r>
              <a:rPr lang="ru-RU" dirty="0"/>
              <a:t> </a:t>
            </a:r>
            <a:r>
              <a:rPr lang="ru-RU" dirty="0" err="1"/>
              <a:t>друкованого</a:t>
            </a:r>
            <a:r>
              <a:rPr lang="ru-RU" dirty="0"/>
              <a:t> ЗМІ в </a:t>
            </a:r>
            <a:r>
              <a:rPr lang="ru-RU" dirty="0" err="1"/>
              <a:t>Україні</a:t>
            </a:r>
            <a:r>
              <a:rPr lang="ru-RU" dirty="0"/>
              <a:t> не </a:t>
            </a:r>
            <a:r>
              <a:rPr lang="ru-RU" dirty="0" err="1"/>
              <a:t>видається</a:t>
            </a:r>
            <a:r>
              <a:rPr lang="ru-RU" dirty="0"/>
              <a:t> </a:t>
            </a:r>
            <a:r>
              <a:rPr lang="ru-RU" dirty="0" err="1"/>
              <a:t>білоруською</a:t>
            </a:r>
            <a:r>
              <a:rPr lang="ru-RU" dirty="0"/>
              <a:t>, </a:t>
            </a:r>
            <a:r>
              <a:rPr lang="ru-RU" dirty="0" err="1"/>
              <a:t>болгарською</a:t>
            </a:r>
            <a:r>
              <a:rPr lang="ru-RU" dirty="0"/>
              <a:t>, </a:t>
            </a:r>
            <a:r>
              <a:rPr lang="ru-RU" dirty="0" err="1"/>
              <a:t>гагаузькою</a:t>
            </a:r>
            <a:r>
              <a:rPr lang="ru-RU" dirty="0"/>
              <a:t>, </a:t>
            </a:r>
            <a:r>
              <a:rPr lang="ru-RU" dirty="0" err="1"/>
              <a:t>грецькою</a:t>
            </a:r>
            <a:r>
              <a:rPr lang="ru-RU" dirty="0"/>
              <a:t>, </a:t>
            </a:r>
            <a:r>
              <a:rPr lang="ru-RU" dirty="0" err="1"/>
              <a:t>ідишем</a:t>
            </a:r>
            <a:r>
              <a:rPr lang="ru-RU" dirty="0"/>
              <a:t> </a:t>
            </a:r>
            <a:r>
              <a:rPr lang="ru-RU" dirty="0" err="1"/>
              <a:t>чи</a:t>
            </a:r>
            <a:r>
              <a:rPr lang="ru-RU" dirty="0"/>
              <a:t> </a:t>
            </a:r>
            <a:r>
              <a:rPr lang="ru-RU" dirty="0" err="1"/>
              <a:t>івритом</a:t>
            </a:r>
            <a:r>
              <a:rPr lang="ru-RU" dirty="0"/>
              <a:t>, </a:t>
            </a:r>
            <a:r>
              <a:rPr lang="ru-RU" dirty="0" err="1"/>
              <a:t>кримськотатарською</a:t>
            </a:r>
            <a:r>
              <a:rPr lang="ru-RU" dirty="0"/>
              <a:t>, </a:t>
            </a:r>
            <a:r>
              <a:rPr lang="ru-RU" dirty="0" err="1"/>
              <a:t>молдавською</a:t>
            </a:r>
            <a:r>
              <a:rPr lang="ru-RU" dirty="0"/>
              <a:t> та </a:t>
            </a:r>
            <a:r>
              <a:rPr lang="ru-RU" dirty="0" err="1"/>
              <a:t>словацькою</a:t>
            </a:r>
            <a:r>
              <a:rPr lang="ru-RU" dirty="0"/>
              <a:t> </a:t>
            </a:r>
            <a:r>
              <a:rPr lang="ru-RU" dirty="0" err="1"/>
              <a:t>мовами</a:t>
            </a:r>
            <a:r>
              <a:rPr lang="ru-RU" dirty="0"/>
              <a:t>. </a:t>
            </a:r>
            <a:r>
              <a:rPr lang="ru-RU" dirty="0" err="1"/>
              <a:t>Із</a:t>
            </a:r>
            <a:r>
              <a:rPr lang="ru-RU" dirty="0"/>
              <a:t> </a:t>
            </a:r>
            <a:r>
              <a:rPr lang="ru-RU" dirty="0" err="1"/>
              <a:t>тринадцяти</a:t>
            </a:r>
            <a:r>
              <a:rPr lang="ru-RU" dirty="0"/>
              <a:t> </a:t>
            </a:r>
            <a:r>
              <a:rPr lang="ru-RU" dirty="0" err="1"/>
              <a:t>мов</a:t>
            </a:r>
            <a:r>
              <a:rPr lang="ru-RU" dirty="0"/>
              <a:t>, </a:t>
            </a:r>
            <a:r>
              <a:rPr lang="ru-RU" dirty="0" err="1"/>
              <a:t>що</a:t>
            </a:r>
            <a:r>
              <a:rPr lang="ru-RU" dirty="0"/>
              <a:t> </a:t>
            </a:r>
            <a:r>
              <a:rPr lang="ru-RU" dirty="0" err="1"/>
              <a:t>підлягають</a:t>
            </a:r>
            <a:r>
              <a:rPr lang="ru-RU" dirty="0"/>
              <a:t> </a:t>
            </a:r>
            <a:r>
              <a:rPr lang="ru-RU" dirty="0" err="1"/>
              <a:t>захисту</a:t>
            </a:r>
            <a:r>
              <a:rPr lang="ru-RU" dirty="0"/>
              <a:t> державою, </a:t>
            </a:r>
            <a:r>
              <a:rPr lang="ru-RU" dirty="0" err="1"/>
              <a:t>лише</a:t>
            </a:r>
            <a:r>
              <a:rPr lang="ru-RU" dirty="0"/>
              <a:t> </a:t>
            </a:r>
            <a:r>
              <a:rPr lang="ru-RU" dirty="0" err="1"/>
              <a:t>чотири</a:t>
            </a:r>
            <a:r>
              <a:rPr lang="ru-RU" dirty="0"/>
              <a:t> </a:t>
            </a:r>
            <a:r>
              <a:rPr lang="ru-RU" dirty="0" err="1"/>
              <a:t>представлені</a:t>
            </a:r>
            <a:r>
              <a:rPr lang="ru-RU" dirty="0"/>
              <a:t> як </a:t>
            </a:r>
            <a:r>
              <a:rPr lang="ru-RU" dirty="0" err="1"/>
              <a:t>мови</a:t>
            </a:r>
            <a:r>
              <a:rPr lang="ru-RU" dirty="0"/>
              <a:t> </a:t>
            </a:r>
            <a:r>
              <a:rPr lang="ru-RU" dirty="0" err="1"/>
              <a:t>самостійного</a:t>
            </a:r>
            <a:r>
              <a:rPr lang="ru-RU" dirty="0"/>
              <a:t> </a:t>
            </a:r>
            <a:r>
              <a:rPr lang="ru-RU" dirty="0" err="1"/>
              <a:t>одномовного</a:t>
            </a:r>
            <a:r>
              <a:rPr lang="ru-RU" dirty="0"/>
              <a:t> </a:t>
            </a:r>
            <a:r>
              <a:rPr lang="ru-RU" dirty="0" err="1"/>
              <a:t>видання</a:t>
            </a:r>
            <a:r>
              <a:rPr lang="ru-RU" dirty="0"/>
              <a:t> у </a:t>
            </a:r>
            <a:r>
              <a:rPr lang="ru-RU" dirty="0" err="1"/>
              <a:t>друкованій</a:t>
            </a:r>
            <a:r>
              <a:rPr lang="ru-RU" dirty="0"/>
              <a:t> </a:t>
            </a:r>
            <a:r>
              <a:rPr lang="ru-RU" dirty="0" err="1"/>
              <a:t>періодиці</a:t>
            </a:r>
            <a:r>
              <a:rPr lang="ru-RU" dirty="0"/>
              <a:t>. </a:t>
            </a:r>
            <a:r>
              <a:rPr lang="ru-RU" dirty="0" err="1"/>
              <a:t>Варто</a:t>
            </a:r>
            <a:r>
              <a:rPr lang="ru-RU" dirty="0"/>
              <a:t> </a:t>
            </a:r>
            <a:r>
              <a:rPr lang="ru-RU" dirty="0" err="1"/>
              <a:t>відзначити</a:t>
            </a:r>
            <a:r>
              <a:rPr lang="ru-RU" dirty="0"/>
              <a:t>, </a:t>
            </a:r>
            <a:r>
              <a:rPr lang="ru-RU" dirty="0" err="1"/>
              <a:t>що</a:t>
            </a:r>
            <a:r>
              <a:rPr lang="ru-RU" dirty="0"/>
              <a:t> у </a:t>
            </a:r>
            <a:r>
              <a:rPr lang="ru-RU" dirty="0" err="1"/>
              <a:t>Статистичних</a:t>
            </a:r>
            <a:r>
              <a:rPr lang="ru-RU" dirty="0"/>
              <a:t> </a:t>
            </a:r>
            <a:r>
              <a:rPr lang="ru-RU" dirty="0" err="1"/>
              <a:t>звітах</a:t>
            </a:r>
            <a:r>
              <a:rPr lang="ru-RU" dirty="0"/>
              <a:t> є </a:t>
            </a:r>
            <a:r>
              <a:rPr lang="ru-RU" dirty="0" err="1"/>
              <a:t>окремі</a:t>
            </a:r>
            <a:r>
              <a:rPr lang="ru-RU" dirty="0"/>
              <a:t> </a:t>
            </a:r>
            <a:r>
              <a:rPr lang="ru-RU" dirty="0" err="1"/>
              <a:t>пункти</a:t>
            </a:r>
            <a:r>
              <a:rPr lang="ru-RU" dirty="0"/>
              <a:t>, як-от «</a:t>
            </a:r>
            <a:r>
              <a:rPr lang="ru-RU" dirty="0" err="1"/>
              <a:t>двома</a:t>
            </a:r>
            <a:r>
              <a:rPr lang="ru-RU" dirty="0"/>
              <a:t> </a:t>
            </a:r>
            <a:r>
              <a:rPr lang="ru-RU" dirty="0" err="1"/>
              <a:t>мовами</a:t>
            </a:r>
            <a:r>
              <a:rPr lang="ru-RU" dirty="0"/>
              <a:t>» </a:t>
            </a:r>
            <a:r>
              <a:rPr lang="ru-RU" dirty="0" err="1"/>
              <a:t>чи</a:t>
            </a:r>
            <a:r>
              <a:rPr lang="ru-RU" dirty="0"/>
              <a:t> «</a:t>
            </a:r>
            <a:r>
              <a:rPr lang="ru-RU" dirty="0" err="1"/>
              <a:t>декількома</a:t>
            </a:r>
            <a:r>
              <a:rPr lang="ru-RU" dirty="0"/>
              <a:t> </a:t>
            </a:r>
            <a:r>
              <a:rPr lang="ru-RU" dirty="0" err="1"/>
              <a:t>мовами</a:t>
            </a:r>
            <a:r>
              <a:rPr lang="ru-RU" dirty="0"/>
              <a:t>», </a:t>
            </a:r>
            <a:r>
              <a:rPr lang="ru-RU" dirty="0" err="1"/>
              <a:t>виокремлено</a:t>
            </a:r>
            <a:r>
              <a:rPr lang="ru-RU" dirty="0"/>
              <a:t> «</a:t>
            </a:r>
            <a:r>
              <a:rPr lang="ru-RU" dirty="0" err="1"/>
              <a:t>двома</a:t>
            </a:r>
            <a:r>
              <a:rPr lang="ru-RU" dirty="0"/>
              <a:t> </a:t>
            </a:r>
            <a:r>
              <a:rPr lang="ru-RU" dirty="0" err="1"/>
              <a:t>мовами</a:t>
            </a:r>
            <a:r>
              <a:rPr lang="ru-RU" dirty="0"/>
              <a:t>» </a:t>
            </a:r>
            <a:r>
              <a:rPr lang="ru-RU" dirty="0" err="1"/>
              <a:t>лише</a:t>
            </a:r>
            <a:r>
              <a:rPr lang="ru-RU" dirty="0"/>
              <a:t> </a:t>
            </a:r>
            <a:r>
              <a:rPr lang="ru-RU" dirty="0" err="1"/>
              <a:t>стосовно</a:t>
            </a:r>
            <a:r>
              <a:rPr lang="ru-RU" dirty="0"/>
              <a:t> </a:t>
            </a:r>
            <a:r>
              <a:rPr lang="ru-RU" dirty="0" err="1"/>
              <a:t>української</a:t>
            </a:r>
            <a:r>
              <a:rPr lang="ru-RU" dirty="0"/>
              <a:t>/ </a:t>
            </a:r>
            <a:r>
              <a:rPr lang="ru-RU" dirty="0" err="1"/>
              <a:t>російської</a:t>
            </a:r>
            <a:r>
              <a:rPr lang="ru-RU" dirty="0"/>
              <a:t>, а </a:t>
            </a:r>
            <a:r>
              <a:rPr lang="ru-RU" dirty="0" err="1"/>
              <a:t>стосовно</a:t>
            </a:r>
            <a:r>
              <a:rPr lang="ru-RU" dirty="0"/>
              <a:t> </a:t>
            </a:r>
            <a:r>
              <a:rPr lang="ru-RU" dirty="0" err="1"/>
              <a:t>інших</a:t>
            </a:r>
            <a:r>
              <a:rPr lang="ru-RU" dirty="0"/>
              <a:t> </a:t>
            </a:r>
            <a:r>
              <a:rPr lang="ru-RU" dirty="0" err="1"/>
              <a:t>немає</a:t>
            </a:r>
            <a:r>
              <a:rPr lang="ru-RU" dirty="0"/>
              <a:t> </a:t>
            </a:r>
            <a:r>
              <a:rPr lang="ru-RU" dirty="0" err="1"/>
              <a:t>повної</a:t>
            </a:r>
            <a:r>
              <a:rPr lang="ru-RU" dirty="0"/>
              <a:t> </a:t>
            </a:r>
            <a:r>
              <a:rPr lang="ru-RU" dirty="0" err="1"/>
              <a:t>інформації</a:t>
            </a:r>
            <a:r>
              <a:rPr lang="ru-RU"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9049" y="203535"/>
            <a:ext cx="10972800" cy="3139321"/>
          </a:xfrm>
          <a:prstGeom prst="rect">
            <a:avLst/>
          </a:prstGeom>
        </p:spPr>
        <p:txBody>
          <a:bodyPr wrap="square">
            <a:spAutoFit/>
          </a:bodyPr>
          <a:lstStyle/>
          <a:p>
            <a:r>
              <a:rPr lang="ru-RU" dirty="0" err="1"/>
              <a:t>Враховуючи</a:t>
            </a:r>
            <a:r>
              <a:rPr lang="ru-RU" dirty="0"/>
              <a:t> </a:t>
            </a:r>
            <a:r>
              <a:rPr lang="ru-RU" dirty="0" err="1"/>
              <a:t>дані</a:t>
            </a:r>
            <a:r>
              <a:rPr lang="ru-RU" dirty="0"/>
              <a:t>, </a:t>
            </a:r>
            <a:r>
              <a:rPr lang="ru-RU" dirty="0" err="1"/>
              <a:t>представлені</a:t>
            </a:r>
            <a:r>
              <a:rPr lang="ru-RU" dirty="0"/>
              <a:t> у </a:t>
            </a:r>
            <a:r>
              <a:rPr lang="ru-RU" dirty="0" err="1"/>
              <a:t>таблиці</a:t>
            </a:r>
            <a:r>
              <a:rPr lang="ru-RU" dirty="0"/>
              <a:t> 1 та </a:t>
            </a:r>
            <a:r>
              <a:rPr lang="ru-RU" dirty="0" err="1"/>
              <a:t>таблиці</a:t>
            </a:r>
            <a:r>
              <a:rPr lang="ru-RU" dirty="0"/>
              <a:t> 2, </a:t>
            </a:r>
            <a:r>
              <a:rPr lang="ru-RU" dirty="0" err="1"/>
              <a:t>можемо</a:t>
            </a:r>
            <a:r>
              <a:rPr lang="ru-RU" dirty="0"/>
              <a:t> </a:t>
            </a:r>
            <a:r>
              <a:rPr lang="ru-RU" dirty="0" err="1"/>
              <a:t>стверджувати</a:t>
            </a:r>
            <a:r>
              <a:rPr lang="ru-RU" dirty="0"/>
              <a:t>, </a:t>
            </a:r>
            <a:r>
              <a:rPr lang="ru-RU" dirty="0" err="1"/>
              <a:t>що</a:t>
            </a:r>
            <a:r>
              <a:rPr lang="ru-RU" dirty="0"/>
              <a:t> </a:t>
            </a:r>
            <a:r>
              <a:rPr lang="ru-RU" b="1" i="1" dirty="0"/>
              <a:t>право </a:t>
            </a:r>
            <a:r>
              <a:rPr lang="ru-RU" b="1" i="1" dirty="0" err="1"/>
              <a:t>читати</a:t>
            </a:r>
            <a:r>
              <a:rPr lang="ru-RU" b="1" i="1" dirty="0"/>
              <a:t> </a:t>
            </a:r>
            <a:r>
              <a:rPr lang="ru-RU" b="1" i="1" dirty="0" err="1"/>
              <a:t>друковані</a:t>
            </a:r>
            <a:r>
              <a:rPr lang="ru-RU" b="1" i="1" dirty="0"/>
              <a:t> ЗМІ в </a:t>
            </a:r>
            <a:r>
              <a:rPr lang="ru-RU" b="1" i="1" dirty="0" err="1"/>
              <a:t>Україні</a:t>
            </a:r>
            <a:r>
              <a:rPr lang="ru-RU" b="1" i="1" dirty="0"/>
              <a:t> </a:t>
            </a:r>
            <a:r>
              <a:rPr lang="ru-RU" b="1" i="1" dirty="0" err="1"/>
              <a:t>рідною</a:t>
            </a:r>
            <a:r>
              <a:rPr lang="ru-RU" b="1" i="1" dirty="0"/>
              <a:t> </a:t>
            </a:r>
            <a:r>
              <a:rPr lang="ru-RU" b="1" i="1" dirty="0" err="1"/>
              <a:t>мовою</a:t>
            </a:r>
            <a:r>
              <a:rPr lang="ru-RU" b="1" i="1" dirty="0"/>
              <a:t> для </a:t>
            </a:r>
            <a:r>
              <a:rPr lang="ru-RU" b="1" i="1" dirty="0" err="1"/>
              <a:t>етнічних</a:t>
            </a:r>
            <a:r>
              <a:rPr lang="ru-RU" b="1" i="1" dirty="0"/>
              <a:t> </a:t>
            </a:r>
            <a:r>
              <a:rPr lang="ru-RU" b="1" i="1" dirty="0" err="1"/>
              <a:t>білорусів</a:t>
            </a:r>
            <a:r>
              <a:rPr lang="ru-RU" b="1" i="1" dirty="0"/>
              <a:t>, болгар, </a:t>
            </a:r>
            <a:r>
              <a:rPr lang="ru-RU" b="1" i="1" dirty="0" err="1"/>
              <a:t>гагаузів</a:t>
            </a:r>
            <a:r>
              <a:rPr lang="ru-RU" b="1" i="1" dirty="0"/>
              <a:t>, </a:t>
            </a:r>
            <a:r>
              <a:rPr lang="ru-RU" b="1" i="1" dirty="0" err="1"/>
              <a:t>греків</a:t>
            </a:r>
            <a:r>
              <a:rPr lang="ru-RU" b="1" i="1" dirty="0"/>
              <a:t>, </a:t>
            </a:r>
            <a:r>
              <a:rPr lang="ru-RU" b="1" i="1" dirty="0" err="1"/>
              <a:t>євреїв</a:t>
            </a:r>
            <a:r>
              <a:rPr lang="ru-RU" b="1" i="1" dirty="0"/>
              <a:t>, </a:t>
            </a:r>
            <a:r>
              <a:rPr lang="ru-RU" b="1" i="1" dirty="0" err="1"/>
              <a:t>кримських</a:t>
            </a:r>
            <a:r>
              <a:rPr lang="ru-RU" b="1" i="1" dirty="0"/>
              <a:t> татар, </a:t>
            </a:r>
            <a:r>
              <a:rPr lang="ru-RU" b="1" i="1" dirty="0" err="1"/>
              <a:t>німців</a:t>
            </a:r>
            <a:r>
              <a:rPr lang="ru-RU" b="1" i="1" dirty="0"/>
              <a:t>, молдаван та </a:t>
            </a:r>
            <a:r>
              <a:rPr lang="ru-RU" b="1" i="1" dirty="0" err="1"/>
              <a:t>словаків</a:t>
            </a:r>
            <a:r>
              <a:rPr lang="ru-RU" b="1" i="1" dirty="0"/>
              <a:t> </a:t>
            </a:r>
            <a:r>
              <a:rPr lang="ru-RU" b="1" i="1" dirty="0" err="1"/>
              <a:t>сьогодні</a:t>
            </a:r>
            <a:r>
              <a:rPr lang="ru-RU" b="1" i="1" dirty="0"/>
              <a:t> не </a:t>
            </a:r>
            <a:r>
              <a:rPr lang="ru-RU" b="1" i="1" dirty="0" err="1"/>
              <a:t>забезпечене</a:t>
            </a:r>
            <a:r>
              <a:rPr lang="ru-RU" b="1" i="1" dirty="0"/>
              <a:t>. </a:t>
            </a:r>
            <a:endParaRPr lang="ru-RU" b="1" i="1" dirty="0" smtClean="0"/>
          </a:p>
          <a:p>
            <a:endParaRPr lang="ru-RU" b="1" i="1" dirty="0"/>
          </a:p>
          <a:p>
            <a:r>
              <a:rPr lang="ru-RU" dirty="0" smtClean="0"/>
              <a:t>На </a:t>
            </a:r>
            <a:r>
              <a:rPr lang="ru-RU" dirty="0"/>
              <a:t>18 660 </a:t>
            </a:r>
            <a:r>
              <a:rPr lang="ru-RU" dirty="0" err="1"/>
              <a:t>етнічних</a:t>
            </a:r>
            <a:r>
              <a:rPr lang="ru-RU" dirty="0"/>
              <a:t> </a:t>
            </a:r>
            <a:r>
              <a:rPr lang="ru-RU" dirty="0" err="1"/>
              <a:t>поляків</a:t>
            </a:r>
            <a:r>
              <a:rPr lang="ru-RU" dirty="0"/>
              <a:t>, </a:t>
            </a:r>
            <a:r>
              <a:rPr lang="ru-RU" dirty="0" err="1"/>
              <a:t>які</a:t>
            </a:r>
            <a:r>
              <a:rPr lang="ru-RU" dirty="0"/>
              <a:t> </a:t>
            </a:r>
            <a:r>
              <a:rPr lang="ru-RU" dirty="0" err="1"/>
              <a:t>вважають</a:t>
            </a:r>
            <a:r>
              <a:rPr lang="ru-RU" dirty="0"/>
              <a:t> </a:t>
            </a:r>
            <a:r>
              <a:rPr lang="ru-RU" dirty="0" err="1"/>
              <a:t>польську</a:t>
            </a:r>
            <a:r>
              <a:rPr lang="ru-RU" dirty="0"/>
              <a:t> </a:t>
            </a:r>
            <a:r>
              <a:rPr lang="ru-RU" dirty="0" err="1"/>
              <a:t>своєю</a:t>
            </a:r>
            <a:r>
              <a:rPr lang="ru-RU" dirty="0"/>
              <a:t> </a:t>
            </a:r>
            <a:r>
              <a:rPr lang="ru-RU" dirty="0" err="1"/>
              <a:t>рідною</a:t>
            </a:r>
            <a:r>
              <a:rPr lang="ru-RU" dirty="0"/>
              <a:t>, є два </a:t>
            </a:r>
            <a:r>
              <a:rPr lang="ru-RU" dirty="0" err="1"/>
              <a:t>видання</a:t>
            </a:r>
            <a:r>
              <a:rPr lang="ru-RU" dirty="0"/>
              <a:t> (наклад 20 тис. пр.); </a:t>
            </a:r>
            <a:endParaRPr lang="ru-RU" dirty="0" smtClean="0"/>
          </a:p>
          <a:p>
            <a:endParaRPr lang="ru-RU" dirty="0"/>
          </a:p>
          <a:p>
            <a:r>
              <a:rPr lang="ru-RU" dirty="0" smtClean="0"/>
              <a:t>на </a:t>
            </a:r>
            <a:r>
              <a:rPr lang="ru-RU" dirty="0"/>
              <a:t>7 993 832 </a:t>
            </a:r>
            <a:r>
              <a:rPr lang="ru-RU" dirty="0" err="1"/>
              <a:t>росіян</a:t>
            </a:r>
            <a:r>
              <a:rPr lang="ru-RU" dirty="0"/>
              <a:t> — </a:t>
            </a:r>
            <a:r>
              <a:rPr lang="ru-RU" dirty="0" err="1"/>
              <a:t>чотириста</a:t>
            </a:r>
            <a:r>
              <a:rPr lang="ru-RU" dirty="0"/>
              <a:t> </a:t>
            </a:r>
            <a:r>
              <a:rPr lang="ru-RU" dirty="0" err="1"/>
              <a:t>дев’яносто</a:t>
            </a:r>
            <a:r>
              <a:rPr lang="ru-RU" dirty="0"/>
              <a:t> </a:t>
            </a:r>
            <a:r>
              <a:rPr lang="ru-RU" dirty="0" err="1"/>
              <a:t>сім</a:t>
            </a:r>
            <a:r>
              <a:rPr lang="ru-RU" dirty="0"/>
              <a:t> </a:t>
            </a:r>
            <a:r>
              <a:rPr lang="ru-RU" dirty="0" err="1"/>
              <a:t>видань</a:t>
            </a:r>
            <a:r>
              <a:rPr lang="ru-RU" dirty="0"/>
              <a:t> (тираж 267 167,4 тис. пр.); </a:t>
            </a:r>
            <a:endParaRPr lang="ru-RU" dirty="0" smtClean="0"/>
          </a:p>
          <a:p>
            <a:endParaRPr lang="ru-RU" dirty="0"/>
          </a:p>
          <a:p>
            <a:r>
              <a:rPr lang="ru-RU" dirty="0" smtClean="0"/>
              <a:t>для </a:t>
            </a:r>
            <a:r>
              <a:rPr lang="ru-RU" dirty="0"/>
              <a:t>138 522 </a:t>
            </a:r>
            <a:r>
              <a:rPr lang="ru-RU" dirty="0" err="1"/>
              <a:t>етнічних</a:t>
            </a:r>
            <a:r>
              <a:rPr lang="ru-RU" dirty="0"/>
              <a:t> </a:t>
            </a:r>
            <a:r>
              <a:rPr lang="ru-RU" dirty="0" err="1"/>
              <a:t>румун</a:t>
            </a:r>
            <a:r>
              <a:rPr lang="ru-RU" dirty="0"/>
              <a:t> — </a:t>
            </a:r>
            <a:r>
              <a:rPr lang="ru-RU" dirty="0" err="1"/>
              <a:t>одне</a:t>
            </a:r>
            <a:r>
              <a:rPr lang="ru-RU" dirty="0"/>
              <a:t> </a:t>
            </a:r>
            <a:r>
              <a:rPr lang="ru-RU" dirty="0" err="1"/>
              <a:t>видання</a:t>
            </a:r>
            <a:r>
              <a:rPr lang="ru-RU" dirty="0"/>
              <a:t> (12 тис. пр.); </a:t>
            </a:r>
            <a:endParaRPr lang="ru-RU" dirty="0" smtClean="0"/>
          </a:p>
          <a:p>
            <a:endParaRPr lang="ru-RU" dirty="0"/>
          </a:p>
          <a:p>
            <a:r>
              <a:rPr lang="ru-RU" dirty="0" smtClean="0"/>
              <a:t>для </a:t>
            </a:r>
            <a:r>
              <a:rPr lang="ru-RU" dirty="0"/>
              <a:t>149 431 </a:t>
            </a:r>
            <a:r>
              <a:rPr lang="ru-RU" dirty="0" err="1"/>
              <a:t>етнічного</a:t>
            </a:r>
            <a:r>
              <a:rPr lang="ru-RU" dirty="0"/>
              <a:t> </a:t>
            </a:r>
            <a:r>
              <a:rPr lang="ru-RU" dirty="0" err="1"/>
              <a:t>угорця</a:t>
            </a:r>
            <a:r>
              <a:rPr lang="ru-RU" dirty="0"/>
              <a:t> </a:t>
            </a:r>
            <a:r>
              <a:rPr lang="ru-RU" dirty="0" err="1"/>
              <a:t>видається</a:t>
            </a:r>
            <a:r>
              <a:rPr lang="ru-RU" dirty="0"/>
              <a:t> три </a:t>
            </a:r>
            <a:r>
              <a:rPr lang="ru-RU" dirty="0" err="1"/>
              <a:t>друкованих</a:t>
            </a:r>
            <a:r>
              <a:rPr lang="ru-RU" dirty="0"/>
              <a:t> ЗМІ (тираж — 888 тис. пр.).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995" y="560843"/>
            <a:ext cx="11887200" cy="5632311"/>
          </a:xfrm>
          <a:prstGeom prst="rect">
            <a:avLst/>
          </a:prstGeom>
        </p:spPr>
        <p:txBody>
          <a:bodyPr wrap="square">
            <a:spAutoFit/>
          </a:bodyPr>
          <a:lstStyle/>
          <a:p>
            <a:r>
              <a:rPr lang="ru-RU" dirty="0" err="1"/>
              <a:t>Наприкінці</a:t>
            </a:r>
            <a:r>
              <a:rPr lang="ru-RU" dirty="0"/>
              <a:t> 1935 р. в </a:t>
            </a:r>
            <a:r>
              <a:rPr lang="ru-RU" dirty="0" err="1"/>
              <a:t>Україні</a:t>
            </a:r>
            <a:r>
              <a:rPr lang="ru-RU" dirty="0"/>
              <a:t> </a:t>
            </a:r>
            <a:r>
              <a:rPr lang="ru-RU" dirty="0" err="1"/>
              <a:t>виходило</a:t>
            </a:r>
            <a:r>
              <a:rPr lang="ru-RU" dirty="0"/>
              <a:t> 25 </a:t>
            </a:r>
            <a:r>
              <a:rPr lang="ru-RU" dirty="0" err="1"/>
              <a:t>республіканських</a:t>
            </a:r>
            <a:r>
              <a:rPr lang="ru-RU" dirty="0"/>
              <a:t>, 23 </a:t>
            </a:r>
            <a:r>
              <a:rPr lang="ru-RU" dirty="0" err="1"/>
              <a:t>обласні</a:t>
            </a:r>
            <a:r>
              <a:rPr lang="ru-RU" dirty="0"/>
              <a:t> та 4 </a:t>
            </a:r>
            <a:r>
              <a:rPr lang="ru-RU" dirty="0" err="1"/>
              <a:t>міські</a:t>
            </a:r>
            <a:r>
              <a:rPr lang="ru-RU" dirty="0"/>
              <a:t> </a:t>
            </a:r>
            <a:r>
              <a:rPr lang="ru-RU" dirty="0" err="1"/>
              <a:t>газети</a:t>
            </a:r>
            <a:r>
              <a:rPr lang="ru-RU" dirty="0"/>
              <a:t>, 99 </a:t>
            </a:r>
            <a:r>
              <a:rPr lang="ru-RU" dirty="0" err="1"/>
              <a:t>республіканських</a:t>
            </a:r>
            <a:r>
              <a:rPr lang="ru-RU" dirty="0"/>
              <a:t> </a:t>
            </a:r>
            <a:r>
              <a:rPr lang="ru-RU" dirty="0" err="1" smtClean="0"/>
              <a:t>журналів</a:t>
            </a:r>
            <a:r>
              <a:rPr lang="ru-RU" dirty="0" smtClean="0"/>
              <a:t>. </a:t>
            </a:r>
            <a:r>
              <a:rPr lang="ru-RU" dirty="0"/>
              <a:t>З них - 11 </a:t>
            </a:r>
            <a:r>
              <a:rPr lang="ru-RU" dirty="0" err="1"/>
              <a:t>республіканських</a:t>
            </a:r>
            <a:r>
              <a:rPr lang="ru-RU" dirty="0"/>
              <a:t> газет </a:t>
            </a:r>
            <a:r>
              <a:rPr lang="ru-RU" dirty="0" err="1"/>
              <a:t>друкувалос</a:t>
            </a:r>
            <a:r>
              <a:rPr lang="ru-RU" dirty="0"/>
              <a:t> </a:t>
            </a:r>
            <a:r>
              <a:rPr lang="ru-RU" dirty="0" err="1"/>
              <a:t>українською</a:t>
            </a:r>
            <a:r>
              <a:rPr lang="ru-RU" dirty="0"/>
              <a:t>, 2 </a:t>
            </a:r>
            <a:r>
              <a:rPr lang="ru-RU" dirty="0" err="1"/>
              <a:t>російською</a:t>
            </a:r>
            <a:r>
              <a:rPr lang="ru-RU" dirty="0"/>
              <a:t>, 4 </a:t>
            </a:r>
            <a:r>
              <a:rPr lang="ru-RU" dirty="0" err="1"/>
              <a:t>єврейською</a:t>
            </a:r>
            <a:r>
              <a:rPr lang="ru-RU" dirty="0"/>
              <a:t>, 4 </a:t>
            </a:r>
            <a:r>
              <a:rPr lang="ru-RU" dirty="0" err="1"/>
              <a:t>польською</a:t>
            </a:r>
            <a:r>
              <a:rPr lang="ru-RU" dirty="0"/>
              <a:t>, 3 </a:t>
            </a:r>
            <a:r>
              <a:rPr lang="ru-RU" dirty="0" err="1"/>
              <a:t>німецькою</a:t>
            </a:r>
            <a:r>
              <a:rPr lang="ru-RU" dirty="0"/>
              <a:t> і 1 </a:t>
            </a:r>
            <a:r>
              <a:rPr lang="ru-RU" dirty="0" err="1"/>
              <a:t>болгарською</a:t>
            </a:r>
            <a:r>
              <a:rPr lang="ru-RU" dirty="0"/>
              <a:t> </a:t>
            </a:r>
            <a:r>
              <a:rPr lang="ru-RU" dirty="0" err="1"/>
              <a:t>мовами</a:t>
            </a:r>
            <a:r>
              <a:rPr lang="ru-RU" dirty="0"/>
              <a:t>. З </a:t>
            </a:r>
            <a:r>
              <a:rPr lang="ru-RU" dirty="0" err="1"/>
              <a:t>обласних</a:t>
            </a:r>
            <a:r>
              <a:rPr lang="ru-RU" dirty="0"/>
              <a:t> газет - 13 </a:t>
            </a:r>
            <a:r>
              <a:rPr lang="ru-RU" dirty="0" err="1"/>
              <a:t>друкувалос</a:t>
            </a:r>
            <a:r>
              <a:rPr lang="ru-RU" dirty="0"/>
              <a:t> </a:t>
            </a:r>
            <a:r>
              <a:rPr lang="ru-RU" dirty="0" err="1"/>
              <a:t>українською</a:t>
            </a:r>
            <a:r>
              <a:rPr lang="ru-RU" dirty="0"/>
              <a:t>, 1 </a:t>
            </a:r>
            <a:r>
              <a:rPr lang="ru-RU" dirty="0" err="1"/>
              <a:t>російською</a:t>
            </a:r>
            <a:r>
              <a:rPr lang="ru-RU" dirty="0"/>
              <a:t>, З </a:t>
            </a:r>
            <a:r>
              <a:rPr lang="ru-RU" dirty="0" err="1"/>
              <a:t>єврейською</a:t>
            </a:r>
            <a:r>
              <a:rPr lang="ru-RU" dirty="0"/>
              <a:t>, 2 </a:t>
            </a:r>
            <a:r>
              <a:rPr lang="ru-RU" dirty="0" err="1"/>
              <a:t>молдавською</a:t>
            </a:r>
            <a:r>
              <a:rPr lang="ru-RU" dirty="0"/>
              <a:t>, 1 </a:t>
            </a:r>
            <a:r>
              <a:rPr lang="ru-RU" dirty="0" err="1"/>
              <a:t>грецькою</a:t>
            </a:r>
            <a:r>
              <a:rPr lang="ru-RU" dirty="0"/>
              <a:t>, 1 </a:t>
            </a:r>
            <a:r>
              <a:rPr lang="ru-RU" dirty="0" err="1"/>
              <a:t>татарською</a:t>
            </a:r>
            <a:r>
              <a:rPr lang="ru-RU" dirty="0"/>
              <a:t> та 2 </a:t>
            </a:r>
            <a:r>
              <a:rPr lang="ru-RU" dirty="0" err="1"/>
              <a:t>змішано</a:t>
            </a:r>
            <a:r>
              <a:rPr lang="ru-RU" dirty="0"/>
              <a:t> (</a:t>
            </a:r>
            <a:r>
              <a:rPr lang="ru-RU" dirty="0" err="1"/>
              <a:t>російською</a:t>
            </a:r>
            <a:r>
              <a:rPr lang="ru-RU" dirty="0"/>
              <a:t> та </a:t>
            </a:r>
            <a:r>
              <a:rPr lang="ru-RU" dirty="0" err="1"/>
              <a:t>українською</a:t>
            </a:r>
            <a:r>
              <a:rPr lang="ru-RU" dirty="0"/>
              <a:t> </a:t>
            </a:r>
            <a:r>
              <a:rPr lang="ru-RU" dirty="0" err="1"/>
              <a:t>мовами</a:t>
            </a:r>
            <a:r>
              <a:rPr lang="ru-RU" dirty="0"/>
              <a:t>). </a:t>
            </a:r>
            <a:endParaRPr lang="ru-RU" dirty="0" smtClean="0"/>
          </a:p>
          <a:p>
            <a:endParaRPr lang="ru-RU" dirty="0"/>
          </a:p>
          <a:p>
            <a:r>
              <a:rPr lang="ru-RU" dirty="0" smtClean="0"/>
              <a:t>З </a:t>
            </a:r>
            <a:r>
              <a:rPr lang="ru-RU" dirty="0" err="1"/>
              <a:t>міських</a:t>
            </a:r>
            <a:r>
              <a:rPr lang="ru-RU" dirty="0"/>
              <a:t> газет - 1 </a:t>
            </a:r>
            <a:r>
              <a:rPr lang="ru-RU" dirty="0" err="1"/>
              <a:t>друкувалас</a:t>
            </a:r>
            <a:r>
              <a:rPr lang="ru-RU" dirty="0"/>
              <a:t> </a:t>
            </a:r>
            <a:r>
              <a:rPr lang="ru-RU" dirty="0" err="1"/>
              <a:t>українською</a:t>
            </a:r>
            <a:r>
              <a:rPr lang="ru-RU" dirty="0"/>
              <a:t> та 3 </a:t>
            </a:r>
            <a:r>
              <a:rPr lang="ru-RU" dirty="0" err="1"/>
              <a:t>російською</a:t>
            </a:r>
            <a:r>
              <a:rPr lang="ru-RU" dirty="0"/>
              <a:t>. З </a:t>
            </a:r>
            <a:r>
              <a:rPr lang="ru-RU" dirty="0" err="1"/>
              <a:t>республіканських</a:t>
            </a:r>
            <a:r>
              <a:rPr lang="ru-RU" dirty="0"/>
              <a:t> </a:t>
            </a:r>
            <a:r>
              <a:rPr lang="ru-RU" dirty="0" err="1"/>
              <a:t>журналів</a:t>
            </a:r>
            <a:r>
              <a:rPr lang="ru-RU" dirty="0"/>
              <a:t> - 72 </a:t>
            </a:r>
            <a:r>
              <a:rPr lang="ru-RU" dirty="0" err="1"/>
              <a:t>друкувалос</a:t>
            </a:r>
            <a:r>
              <a:rPr lang="ru-RU" dirty="0"/>
              <a:t> </a:t>
            </a:r>
            <a:r>
              <a:rPr lang="ru-RU" dirty="0" err="1"/>
              <a:t>українською</a:t>
            </a:r>
            <a:r>
              <a:rPr lang="ru-RU" dirty="0"/>
              <a:t> </a:t>
            </a:r>
            <a:r>
              <a:rPr lang="ru-RU" dirty="0" err="1"/>
              <a:t>мовою</a:t>
            </a:r>
            <a:r>
              <a:rPr lang="ru-RU" dirty="0"/>
              <a:t>, 16 </a:t>
            </a:r>
            <a:r>
              <a:rPr lang="ru-RU" dirty="0" err="1"/>
              <a:t>російською</a:t>
            </a:r>
            <a:r>
              <a:rPr lang="ru-RU" dirty="0"/>
              <a:t>, 4 </a:t>
            </a:r>
            <a:r>
              <a:rPr lang="ru-RU" dirty="0" err="1"/>
              <a:t>єврейською</a:t>
            </a:r>
            <a:r>
              <a:rPr lang="ru-RU" dirty="0"/>
              <a:t>, 2 </a:t>
            </a:r>
            <a:r>
              <a:rPr lang="ru-RU" dirty="0" err="1"/>
              <a:t>німецькою</a:t>
            </a:r>
            <a:r>
              <a:rPr lang="ru-RU" dirty="0"/>
              <a:t>, 2 </a:t>
            </a:r>
            <a:r>
              <a:rPr lang="ru-RU" dirty="0" err="1"/>
              <a:t>молдавською</a:t>
            </a:r>
            <a:r>
              <a:rPr lang="ru-RU" dirty="0"/>
              <a:t>, 1 </a:t>
            </a:r>
            <a:r>
              <a:rPr lang="ru-RU" dirty="0" err="1"/>
              <a:t>болгарською</a:t>
            </a:r>
            <a:r>
              <a:rPr lang="ru-RU" dirty="0"/>
              <a:t>, 2 </a:t>
            </a:r>
            <a:r>
              <a:rPr lang="ru-RU" dirty="0" err="1"/>
              <a:t>змішано</a:t>
            </a:r>
            <a:r>
              <a:rPr lang="ru-RU" dirty="0"/>
              <a:t> (1 </a:t>
            </a:r>
            <a:r>
              <a:rPr lang="ru-RU" dirty="0" err="1"/>
              <a:t>російською</a:t>
            </a:r>
            <a:r>
              <a:rPr lang="ru-RU" dirty="0"/>
              <a:t> та </a:t>
            </a:r>
            <a:r>
              <a:rPr lang="ru-RU" dirty="0" err="1"/>
              <a:t>українською</a:t>
            </a:r>
            <a:r>
              <a:rPr lang="ru-RU" dirty="0"/>
              <a:t>, 1 </a:t>
            </a:r>
            <a:r>
              <a:rPr lang="ru-RU" dirty="0" err="1"/>
              <a:t>німецькою</a:t>
            </a:r>
            <a:r>
              <a:rPr lang="ru-RU" dirty="0"/>
              <a:t>, </a:t>
            </a:r>
            <a:r>
              <a:rPr lang="ru-RU" dirty="0" err="1"/>
              <a:t>англійською</a:t>
            </a:r>
            <a:r>
              <a:rPr lang="ru-RU" dirty="0"/>
              <a:t> та </a:t>
            </a:r>
            <a:r>
              <a:rPr lang="ru-RU" dirty="0" err="1"/>
              <a:t>французькою</a:t>
            </a:r>
            <a:r>
              <a:rPr lang="ru-RU" dirty="0"/>
              <a:t>). </a:t>
            </a:r>
            <a:r>
              <a:rPr lang="ru-RU" dirty="0" err="1"/>
              <a:t>Крім</a:t>
            </a:r>
            <a:r>
              <a:rPr lang="ru-RU" dirty="0"/>
              <a:t> того, </a:t>
            </a:r>
            <a:r>
              <a:rPr lang="ru-RU" dirty="0" err="1"/>
              <a:t>майже</a:t>
            </a:r>
            <a:r>
              <a:rPr lang="ru-RU" dirty="0"/>
              <a:t> у </a:t>
            </a:r>
            <a:r>
              <a:rPr lang="ru-RU" dirty="0" err="1"/>
              <a:t>всіх</a:t>
            </a:r>
            <a:r>
              <a:rPr lang="ru-RU" dirty="0"/>
              <a:t> районах </a:t>
            </a:r>
            <a:r>
              <a:rPr lang="ru-RU" dirty="0" err="1"/>
              <a:t>друкувалис</a:t>
            </a:r>
            <a:r>
              <a:rPr lang="ru-RU" dirty="0"/>
              <a:t> </a:t>
            </a:r>
            <a:r>
              <a:rPr lang="ru-RU" dirty="0" err="1"/>
              <a:t>мовами</a:t>
            </a:r>
            <a:r>
              <a:rPr lang="ru-RU" dirty="0"/>
              <a:t> </a:t>
            </a:r>
            <a:r>
              <a:rPr lang="ru-RU" dirty="0" err="1"/>
              <a:t>більшості</a:t>
            </a:r>
            <a:r>
              <a:rPr lang="ru-RU" dirty="0"/>
              <a:t> </a:t>
            </a:r>
            <a:r>
              <a:rPr lang="ru-RU" dirty="0" err="1"/>
              <a:t>населенн</a:t>
            </a:r>
            <a:r>
              <a:rPr lang="ru-RU" dirty="0"/>
              <a:t> </a:t>
            </a:r>
            <a:r>
              <a:rPr lang="ru-RU" dirty="0" err="1" smtClean="0"/>
              <a:t>адміністративно-територіальної</a:t>
            </a:r>
            <a:r>
              <a:rPr lang="ru-RU" dirty="0" smtClean="0"/>
              <a:t> </a:t>
            </a:r>
            <a:r>
              <a:rPr lang="ru-RU" dirty="0" err="1"/>
              <a:t>одиниці</a:t>
            </a:r>
            <a:r>
              <a:rPr lang="ru-RU" dirty="0"/>
              <a:t> </a:t>
            </a:r>
            <a:r>
              <a:rPr lang="ru-RU" dirty="0" err="1"/>
              <a:t>районні</a:t>
            </a:r>
            <a:r>
              <a:rPr lang="ru-RU" dirty="0"/>
              <a:t> </a:t>
            </a:r>
            <a:r>
              <a:rPr lang="ru-RU" dirty="0" err="1"/>
              <a:t>газети</a:t>
            </a:r>
            <a:r>
              <a:rPr lang="ru-RU" dirty="0"/>
              <a:t>. </a:t>
            </a:r>
            <a:endParaRPr lang="ru-RU" dirty="0" smtClean="0"/>
          </a:p>
          <a:p>
            <a:r>
              <a:rPr lang="ru-RU" dirty="0"/>
              <a:t>	</a:t>
            </a:r>
            <a:r>
              <a:rPr lang="ru-RU" dirty="0" err="1" smtClean="0"/>
              <a:t>Отже</a:t>
            </a:r>
            <a:r>
              <a:rPr lang="ru-RU" dirty="0"/>
              <a:t>, на </a:t>
            </a:r>
            <a:r>
              <a:rPr lang="ru-RU" dirty="0" smtClean="0"/>
              <a:t>середину </a:t>
            </a:r>
            <a:r>
              <a:rPr lang="ru-RU" dirty="0"/>
              <a:t>1930-х </a:t>
            </a:r>
            <a:r>
              <a:rPr lang="ru-RU" dirty="0" err="1"/>
              <a:t>років</a:t>
            </a:r>
            <a:r>
              <a:rPr lang="ru-RU" dirty="0"/>
              <a:t> в </a:t>
            </a:r>
            <a:r>
              <a:rPr lang="ru-RU" dirty="0" err="1"/>
              <a:t>Україні</a:t>
            </a:r>
            <a:r>
              <a:rPr lang="ru-RU" dirty="0"/>
              <a:t> </a:t>
            </a:r>
            <a:r>
              <a:rPr lang="ru-RU" dirty="0" err="1"/>
              <a:t>існувала</a:t>
            </a:r>
            <a:r>
              <a:rPr lang="ru-RU" dirty="0"/>
              <a:t> широка мережа </a:t>
            </a:r>
            <a:r>
              <a:rPr lang="ru-RU" dirty="0" err="1" smtClean="0"/>
              <a:t>перііодичних</a:t>
            </a:r>
            <a:r>
              <a:rPr lang="ru-RU" dirty="0" smtClean="0"/>
              <a:t> </a:t>
            </a:r>
            <a:r>
              <a:rPr lang="ru-RU" dirty="0" err="1"/>
              <a:t>видань</a:t>
            </a:r>
            <a:r>
              <a:rPr lang="ru-RU" dirty="0"/>
              <a:t>, </a:t>
            </a:r>
            <a:r>
              <a:rPr lang="ru-RU" dirty="0" err="1"/>
              <a:t>що</a:t>
            </a:r>
            <a:r>
              <a:rPr lang="ru-RU" dirty="0"/>
              <a:t> </a:t>
            </a:r>
            <a:r>
              <a:rPr lang="ru-RU" dirty="0" err="1" smtClean="0"/>
              <a:t>друкувалися</a:t>
            </a:r>
            <a:r>
              <a:rPr lang="ru-RU" dirty="0" smtClean="0"/>
              <a:t> </a:t>
            </a:r>
            <a:r>
              <a:rPr lang="ru-RU" dirty="0" err="1"/>
              <a:t>мовами</a:t>
            </a:r>
            <a:r>
              <a:rPr lang="ru-RU" dirty="0"/>
              <a:t> </a:t>
            </a:r>
            <a:r>
              <a:rPr lang="ru-RU" dirty="0" err="1"/>
              <a:t>усіх</a:t>
            </a:r>
            <a:r>
              <a:rPr lang="ru-RU" dirty="0"/>
              <a:t> </a:t>
            </a:r>
            <a:r>
              <a:rPr lang="ru-RU" dirty="0" err="1"/>
              <a:t>найбільш</a:t>
            </a:r>
            <a:r>
              <a:rPr lang="ru-RU" dirty="0"/>
              <a:t> </a:t>
            </a:r>
            <a:r>
              <a:rPr lang="ru-RU" dirty="0" err="1"/>
              <a:t>чисельних</a:t>
            </a:r>
            <a:r>
              <a:rPr lang="ru-RU" dirty="0"/>
              <a:t> </a:t>
            </a:r>
            <a:r>
              <a:rPr lang="ru-RU" dirty="0" err="1"/>
              <a:t>меншин</a:t>
            </a:r>
            <a:r>
              <a:rPr lang="ru-RU" dirty="0"/>
              <a:t> </a:t>
            </a:r>
            <a:r>
              <a:rPr lang="ru-RU" dirty="0" err="1"/>
              <a:t>республіки</a:t>
            </a:r>
            <a:r>
              <a:rPr lang="ru-RU" dirty="0"/>
              <a:t>. </a:t>
            </a:r>
            <a:r>
              <a:rPr lang="ru-RU" dirty="0" err="1"/>
              <a:t>Зауважимо</a:t>
            </a:r>
            <a:r>
              <a:rPr lang="ru-RU" dirty="0"/>
              <a:t>, </a:t>
            </a:r>
            <a:r>
              <a:rPr lang="ru-RU" dirty="0" err="1"/>
              <a:t>що</a:t>
            </a:r>
            <a:r>
              <a:rPr lang="ru-RU" dirty="0"/>
              <a:t> </a:t>
            </a:r>
            <a:r>
              <a:rPr lang="ru-RU" dirty="0" err="1"/>
              <a:t>дещо</a:t>
            </a:r>
            <a:r>
              <a:rPr lang="ru-RU" dirty="0"/>
              <a:t> </a:t>
            </a:r>
            <a:r>
              <a:rPr lang="ru-RU" dirty="0" err="1"/>
              <a:t>менша</a:t>
            </a:r>
            <a:r>
              <a:rPr lang="ru-RU" dirty="0"/>
              <a:t> </a:t>
            </a:r>
            <a:r>
              <a:rPr lang="ru-RU" dirty="0" err="1"/>
              <a:t>частка</a:t>
            </a:r>
            <a:r>
              <a:rPr lang="ru-RU" dirty="0"/>
              <a:t> </a:t>
            </a:r>
            <a:r>
              <a:rPr lang="ru-RU" dirty="0" err="1" smtClean="0"/>
              <a:t>періодичних</a:t>
            </a:r>
            <a:r>
              <a:rPr lang="ru-RU" dirty="0" smtClean="0"/>
              <a:t> </a:t>
            </a:r>
            <a:r>
              <a:rPr lang="ru-RU" dirty="0" err="1"/>
              <a:t>видань</a:t>
            </a:r>
            <a:r>
              <a:rPr lang="ru-RU" dirty="0"/>
              <a:t> в УСРР </a:t>
            </a:r>
            <a:r>
              <a:rPr lang="ru-RU" dirty="0" err="1"/>
              <a:t>російською</a:t>
            </a:r>
            <a:r>
              <a:rPr lang="ru-RU" dirty="0"/>
              <a:t> </a:t>
            </a:r>
            <a:r>
              <a:rPr lang="ru-RU" dirty="0" err="1"/>
              <a:t>мовою</a:t>
            </a:r>
            <a:r>
              <a:rPr lang="ru-RU" dirty="0"/>
              <a:t> </a:t>
            </a:r>
            <a:r>
              <a:rPr lang="ru-RU" dirty="0" err="1"/>
              <a:t>пояснювалась</a:t>
            </a:r>
            <a:r>
              <a:rPr lang="ru-RU" dirty="0"/>
              <a:t> </a:t>
            </a:r>
            <a:r>
              <a:rPr lang="ru-RU" dirty="0" err="1"/>
              <a:t>тим</a:t>
            </a:r>
            <a:r>
              <a:rPr lang="ru-RU" dirty="0"/>
              <a:t>, </a:t>
            </a:r>
            <a:r>
              <a:rPr lang="ru-RU" dirty="0" err="1"/>
              <a:t>що</a:t>
            </a:r>
            <a:r>
              <a:rPr lang="ru-RU" dirty="0"/>
              <a:t> </a:t>
            </a:r>
            <a:r>
              <a:rPr lang="ru-RU" dirty="0" err="1"/>
              <a:t>російська</a:t>
            </a:r>
            <a:r>
              <a:rPr lang="ru-RU" dirty="0"/>
              <a:t> </a:t>
            </a:r>
            <a:r>
              <a:rPr lang="ru-RU" dirty="0" err="1"/>
              <a:t>меншина</a:t>
            </a:r>
            <a:r>
              <a:rPr lang="ru-RU" dirty="0"/>
              <a:t> </a:t>
            </a:r>
            <a:r>
              <a:rPr lang="ru-RU" dirty="0" err="1"/>
              <a:t>має</a:t>
            </a:r>
            <a:r>
              <a:rPr lang="ru-RU" dirty="0"/>
              <a:t> </a:t>
            </a:r>
            <a:r>
              <a:rPr lang="ru-RU" dirty="0" err="1"/>
              <a:t>достатньо</a:t>
            </a:r>
            <a:r>
              <a:rPr lang="ru-RU" dirty="0"/>
              <a:t> </a:t>
            </a:r>
            <a:r>
              <a:rPr lang="ru-RU" dirty="0" err="1" smtClean="0"/>
              <a:t>центральних</a:t>
            </a:r>
            <a:r>
              <a:rPr lang="ru-RU" dirty="0" smtClean="0"/>
              <a:t> </a:t>
            </a:r>
            <a:r>
              <a:rPr lang="ru-RU" dirty="0" err="1" smtClean="0"/>
              <a:t>періодичних</a:t>
            </a:r>
            <a:r>
              <a:rPr lang="ru-RU" dirty="0" smtClean="0"/>
              <a:t> </a:t>
            </a:r>
            <a:r>
              <a:rPr lang="ru-RU" dirty="0" err="1"/>
              <a:t>видань</a:t>
            </a:r>
            <a:r>
              <a:rPr lang="ru-RU" dirty="0"/>
              <a:t> </a:t>
            </a:r>
            <a:r>
              <a:rPr lang="ru-RU" dirty="0" err="1"/>
              <a:t>рідною</a:t>
            </a:r>
            <a:r>
              <a:rPr lang="ru-RU" dirty="0"/>
              <a:t> </a:t>
            </a:r>
            <a:r>
              <a:rPr lang="ru-RU" dirty="0" err="1"/>
              <a:t>мовою</a:t>
            </a:r>
            <a:r>
              <a:rPr lang="ru-RU" dirty="0" smtClean="0"/>
              <a:t>.</a:t>
            </a:r>
          </a:p>
          <a:p>
            <a:r>
              <a:rPr lang="ru-RU" dirty="0" smtClean="0"/>
              <a:t>	</a:t>
            </a:r>
            <a:r>
              <a:rPr lang="ru-RU" dirty="0" err="1" smtClean="0"/>
              <a:t>Зазначимо</a:t>
            </a:r>
            <a:r>
              <a:rPr lang="ru-RU" dirty="0"/>
              <a:t>, </a:t>
            </a:r>
            <a:r>
              <a:rPr lang="ru-RU" dirty="0" err="1"/>
              <a:t>що</a:t>
            </a:r>
            <a:r>
              <a:rPr lang="ru-RU" dirty="0"/>
              <a:t> </a:t>
            </a:r>
            <a:r>
              <a:rPr lang="ru-RU" dirty="0" err="1"/>
              <a:t>кількість</a:t>
            </a:r>
            <a:r>
              <a:rPr lang="ru-RU" dirty="0"/>
              <a:t> </a:t>
            </a:r>
            <a:r>
              <a:rPr lang="ru-RU" dirty="0" err="1" smtClean="0"/>
              <a:t>періодичних</a:t>
            </a:r>
            <a:r>
              <a:rPr lang="ru-RU" dirty="0" smtClean="0"/>
              <a:t> </a:t>
            </a:r>
            <a:r>
              <a:rPr lang="ru-RU" dirty="0" err="1"/>
              <a:t>видань</a:t>
            </a:r>
            <a:r>
              <a:rPr lang="ru-RU" dirty="0"/>
              <a:t> </a:t>
            </a:r>
            <a:r>
              <a:rPr lang="ru-RU" dirty="0" err="1"/>
              <a:t>мовами</a:t>
            </a:r>
            <a:r>
              <a:rPr lang="ru-RU" dirty="0"/>
              <a:t> </a:t>
            </a:r>
            <a:r>
              <a:rPr lang="ru-RU" dirty="0" err="1"/>
              <a:t>національних</a:t>
            </a:r>
            <a:r>
              <a:rPr lang="ru-RU" dirty="0"/>
              <a:t> </a:t>
            </a:r>
            <a:r>
              <a:rPr lang="ru-RU" dirty="0" err="1"/>
              <a:t>меншин</a:t>
            </a:r>
            <a:r>
              <a:rPr lang="ru-RU" dirty="0"/>
              <a:t> в </a:t>
            </a:r>
            <a:r>
              <a:rPr lang="ru-RU" dirty="0" err="1"/>
              <a:t>Україні</a:t>
            </a:r>
            <a:r>
              <a:rPr lang="ru-RU" dirty="0"/>
              <a:t> </a:t>
            </a:r>
            <a:r>
              <a:rPr lang="ru-RU" dirty="0" err="1"/>
              <a:t>постійно</a:t>
            </a:r>
            <a:r>
              <a:rPr lang="ru-RU" dirty="0"/>
              <a:t> </a:t>
            </a:r>
            <a:r>
              <a:rPr lang="ru-RU" dirty="0" err="1"/>
              <a:t>змінювалась</a:t>
            </a:r>
            <a:r>
              <a:rPr lang="ru-RU" dirty="0"/>
              <a:t>, а </a:t>
            </a:r>
            <a:r>
              <a:rPr lang="ru-RU" dirty="0" err="1"/>
              <a:t>самі</a:t>
            </a:r>
            <a:r>
              <a:rPr lang="ru-RU" dirty="0"/>
              <a:t> </a:t>
            </a:r>
            <a:r>
              <a:rPr lang="ru-RU" dirty="0" err="1" smtClean="0"/>
              <a:t>видання</a:t>
            </a:r>
            <a:r>
              <a:rPr lang="ru-RU" dirty="0" smtClean="0"/>
              <a:t> </a:t>
            </a:r>
            <a:r>
              <a:rPr lang="ru-RU" dirty="0"/>
              <a:t>часто </a:t>
            </a:r>
            <a:r>
              <a:rPr lang="ru-RU" dirty="0" err="1" smtClean="0"/>
              <a:t>піддавалися</a:t>
            </a:r>
            <a:r>
              <a:rPr lang="ru-RU" dirty="0" smtClean="0"/>
              <a:t> </a:t>
            </a:r>
            <a:r>
              <a:rPr lang="ru-RU" dirty="0" err="1"/>
              <a:t>реорганізаціям</a:t>
            </a:r>
            <a:r>
              <a:rPr lang="ru-RU" dirty="0"/>
              <a:t>. </a:t>
            </a:r>
            <a:r>
              <a:rPr lang="ru-RU" dirty="0" err="1"/>
              <a:t>Проте</a:t>
            </a:r>
            <a:r>
              <a:rPr lang="ru-RU" dirty="0"/>
              <a:t> у </a:t>
            </a:r>
            <a:r>
              <a:rPr lang="ru-RU" dirty="0" err="1"/>
              <a:t>середині</a:t>
            </a:r>
            <a:r>
              <a:rPr lang="ru-RU" dirty="0"/>
              <a:t> 1930-х </a:t>
            </a:r>
            <a:r>
              <a:rPr lang="ru-RU" dirty="0" err="1"/>
              <a:t>років</a:t>
            </a:r>
            <a:r>
              <a:rPr lang="ru-RU" dirty="0"/>
              <a:t> </a:t>
            </a:r>
            <a:r>
              <a:rPr lang="ru-RU" dirty="0" err="1"/>
              <a:t>ще</a:t>
            </a:r>
            <a:r>
              <a:rPr lang="ru-RU" dirty="0"/>
              <a:t> не </a:t>
            </a:r>
            <a:r>
              <a:rPr lang="ru-RU" dirty="0" err="1"/>
              <a:t>простежувалас</a:t>
            </a:r>
            <a:r>
              <a:rPr lang="ru-RU" dirty="0"/>
              <a:t> </a:t>
            </a:r>
            <a:r>
              <a:rPr lang="ru-RU" dirty="0" err="1"/>
              <a:t>тенденція</a:t>
            </a:r>
            <a:r>
              <a:rPr lang="ru-RU" dirty="0"/>
              <a:t> до </a:t>
            </a:r>
            <a:r>
              <a:rPr lang="ru-RU" dirty="0" err="1"/>
              <a:t>повної</a:t>
            </a:r>
            <a:r>
              <a:rPr lang="ru-RU" dirty="0"/>
              <a:t> </a:t>
            </a:r>
            <a:r>
              <a:rPr lang="ru-RU" dirty="0" err="1"/>
              <a:t>ліквідації</a:t>
            </a:r>
            <a:r>
              <a:rPr lang="ru-RU" dirty="0"/>
              <a:t> </a:t>
            </a:r>
            <a:r>
              <a:rPr lang="ru-RU" dirty="0" err="1" smtClean="0"/>
              <a:t>періодики</a:t>
            </a:r>
            <a:r>
              <a:rPr lang="ru-RU" dirty="0" smtClean="0"/>
              <a:t> </a:t>
            </a:r>
            <a:r>
              <a:rPr lang="ru-RU" dirty="0" err="1"/>
              <a:t>національних</a:t>
            </a:r>
            <a:r>
              <a:rPr lang="ru-RU" dirty="0"/>
              <a:t> </a:t>
            </a:r>
            <a:r>
              <a:rPr lang="ru-RU" dirty="0" err="1" smtClean="0"/>
              <a:t>меншин</a:t>
            </a:r>
            <a:r>
              <a:rPr lang="ru-RU" dirty="0" smtClean="0"/>
              <a:t>.</a:t>
            </a:r>
          </a:p>
          <a:p>
            <a:endParaRPr lang="uk-UA" dirty="0"/>
          </a:p>
          <a:p>
            <a:r>
              <a:rPr lang="uk-UA" dirty="0" smtClean="0"/>
              <a:t>	</a:t>
            </a:r>
            <a:r>
              <a:rPr lang="ru-RU" dirty="0" err="1"/>
              <a:t>Іноді</a:t>
            </a:r>
            <a:r>
              <a:rPr lang="ru-RU" dirty="0"/>
              <a:t> </a:t>
            </a:r>
            <a:r>
              <a:rPr lang="ru-RU" dirty="0" err="1" smtClean="0"/>
              <a:t>видання</a:t>
            </a:r>
            <a:r>
              <a:rPr lang="ru-RU" dirty="0" smtClean="0"/>
              <a:t> </a:t>
            </a:r>
            <a:r>
              <a:rPr lang="ru-RU" dirty="0" err="1"/>
              <a:t>періодичних</a:t>
            </a:r>
            <a:r>
              <a:rPr lang="ru-RU" dirty="0"/>
              <a:t> </a:t>
            </a:r>
            <a:r>
              <a:rPr lang="ru-RU" dirty="0" err="1"/>
              <a:t>видань</a:t>
            </a:r>
            <a:r>
              <a:rPr lang="ru-RU" dirty="0"/>
              <a:t> </a:t>
            </a:r>
            <a:r>
              <a:rPr lang="ru-RU" dirty="0" err="1"/>
              <a:t>мовами</a:t>
            </a:r>
            <a:r>
              <a:rPr lang="ru-RU" dirty="0"/>
              <a:t> </a:t>
            </a:r>
            <a:r>
              <a:rPr lang="ru-RU" dirty="0" err="1"/>
              <a:t>національних</a:t>
            </a:r>
            <a:r>
              <a:rPr lang="ru-RU" dirty="0"/>
              <a:t> </a:t>
            </a:r>
            <a:r>
              <a:rPr lang="ru-RU" dirty="0" err="1"/>
              <a:t>меншин</a:t>
            </a:r>
            <a:r>
              <a:rPr lang="ru-RU" dirty="0"/>
              <a:t> </a:t>
            </a:r>
            <a:r>
              <a:rPr lang="ru-RU" dirty="0" err="1" smtClean="0"/>
              <a:t>припинялися</a:t>
            </a:r>
            <a:r>
              <a:rPr lang="ru-RU" dirty="0" smtClean="0"/>
              <a:t> у </a:t>
            </a:r>
            <a:r>
              <a:rPr lang="ru-RU" dirty="0" err="1"/>
              <a:t>зв'язку</a:t>
            </a:r>
            <a:r>
              <a:rPr lang="ru-RU" dirty="0"/>
              <a:t> </a:t>
            </a:r>
            <a:r>
              <a:rPr lang="ru-RU" dirty="0" err="1"/>
              <a:t>із</a:t>
            </a:r>
            <a:r>
              <a:rPr lang="ru-RU" dirty="0"/>
              <a:t> </a:t>
            </a:r>
            <a:r>
              <a:rPr lang="ru-RU" dirty="0" err="1"/>
              <a:t>арештами</a:t>
            </a:r>
            <a:r>
              <a:rPr lang="ru-RU" dirty="0"/>
              <a:t> </a:t>
            </a:r>
            <a:r>
              <a:rPr lang="ru-RU" dirty="0" err="1"/>
              <a:t>їх</a:t>
            </a:r>
            <a:r>
              <a:rPr lang="ru-RU" dirty="0"/>
              <a:t> </a:t>
            </a:r>
            <a:r>
              <a:rPr lang="ru-RU" dirty="0" err="1"/>
              <a:t>редакторського</a:t>
            </a:r>
            <a:r>
              <a:rPr lang="ru-RU" dirty="0"/>
              <a:t> </a:t>
            </a:r>
            <a:r>
              <a:rPr lang="ru-RU" dirty="0" err="1"/>
              <a:t>колективу</a:t>
            </a:r>
            <a:r>
              <a:rPr lang="ru-RU" dirty="0"/>
              <a:t>. Так, у </a:t>
            </a:r>
            <a:r>
              <a:rPr lang="ru-RU" dirty="0" err="1"/>
              <a:t>вересні</a:t>
            </a:r>
            <a:r>
              <a:rPr lang="ru-RU" dirty="0"/>
              <a:t> 1935 р. </a:t>
            </a:r>
            <a:r>
              <a:rPr lang="ru-RU" dirty="0" err="1"/>
              <a:t>було</a:t>
            </a:r>
            <a:r>
              <a:rPr lang="ru-RU" dirty="0"/>
              <a:t> </a:t>
            </a:r>
            <a:r>
              <a:rPr lang="ru-RU" dirty="0" err="1"/>
              <a:t>припинено</a:t>
            </a:r>
            <a:r>
              <a:rPr lang="ru-RU" dirty="0"/>
              <a:t> </a:t>
            </a:r>
            <a:r>
              <a:rPr lang="ru-RU" dirty="0" err="1" smtClean="0"/>
              <a:t>видання</a:t>
            </a:r>
            <a:r>
              <a:rPr lang="ru-RU" dirty="0" smtClean="0"/>
              <a:t> </a:t>
            </a:r>
            <a:r>
              <a:rPr lang="ru-RU" dirty="0" err="1"/>
              <a:t>польської</a:t>
            </a:r>
            <a:r>
              <a:rPr lang="ru-RU" dirty="0"/>
              <a:t> </a:t>
            </a:r>
            <a:r>
              <a:rPr lang="ru-RU" dirty="0" err="1"/>
              <a:t>комсомольської</a:t>
            </a:r>
            <a:r>
              <a:rPr lang="ru-RU" dirty="0"/>
              <a:t> та </a:t>
            </a:r>
            <a:r>
              <a:rPr lang="ru-RU" dirty="0" err="1"/>
              <a:t>піонерської</a:t>
            </a:r>
            <a:r>
              <a:rPr lang="ru-RU" dirty="0"/>
              <a:t> газет, </a:t>
            </a:r>
            <a:r>
              <a:rPr lang="ru-RU" dirty="0" err="1"/>
              <a:t>редактори</a:t>
            </a:r>
            <a:r>
              <a:rPr lang="ru-RU" dirty="0"/>
              <a:t> </a:t>
            </a:r>
            <a:r>
              <a:rPr lang="ru-RU" dirty="0" err="1"/>
              <a:t>яких</a:t>
            </a:r>
            <a:r>
              <a:rPr lang="ru-RU" dirty="0"/>
              <a:t> </a:t>
            </a:r>
            <a:r>
              <a:rPr lang="ru-RU" dirty="0" err="1"/>
              <a:t>були</a:t>
            </a:r>
            <a:r>
              <a:rPr lang="ru-RU" dirty="0"/>
              <a:t> </a:t>
            </a:r>
            <a:r>
              <a:rPr lang="ru-RU" dirty="0" err="1" smtClean="0"/>
              <a:t>заарештовані</a:t>
            </a:r>
            <a:r>
              <a:rPr lang="ru-RU" dirty="0" smtClean="0"/>
              <a:t>.</a:t>
            </a:r>
            <a:endParaRPr lang="ru-RU" dirty="0"/>
          </a:p>
        </p:txBody>
      </p:sp>
      <p:sp>
        <p:nvSpPr>
          <p:cNvPr id="3" name="Прямоугольник 2"/>
          <p:cNvSpPr/>
          <p:nvPr/>
        </p:nvSpPr>
        <p:spPr>
          <a:xfrm>
            <a:off x="2107417" y="191511"/>
            <a:ext cx="952184" cy="369332"/>
          </a:xfrm>
          <a:prstGeom prst="rect">
            <a:avLst/>
          </a:prstGeom>
        </p:spPr>
        <p:txBody>
          <a:bodyPr wrap="none">
            <a:spAutoFit/>
          </a:bodyPr>
          <a:lstStyle/>
          <a:p>
            <a:r>
              <a:rPr lang="uk-UA" b="1" dirty="0" smtClean="0">
                <a:solidFill>
                  <a:prstClr val="black"/>
                </a:solidFill>
              </a:rPr>
              <a:t>З Історії</a:t>
            </a:r>
            <a:endParaRPr lang="ru-RU"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5631" y="367266"/>
            <a:ext cx="10223157" cy="5078313"/>
          </a:xfrm>
          <a:prstGeom prst="rect">
            <a:avLst/>
          </a:prstGeom>
        </p:spPr>
        <p:txBody>
          <a:bodyPr wrap="square">
            <a:spAutoFit/>
          </a:bodyPr>
          <a:lstStyle/>
          <a:p>
            <a:pPr algn="just"/>
            <a:r>
              <a:rPr lang="ru-RU" dirty="0" err="1" smtClean="0"/>
              <a:t>Кардинальні</a:t>
            </a:r>
            <a:r>
              <a:rPr lang="ru-RU" dirty="0" smtClean="0"/>
              <a:t> </a:t>
            </a:r>
            <a:r>
              <a:rPr lang="ru-RU" dirty="0" err="1" smtClean="0"/>
              <a:t>зміни</a:t>
            </a:r>
            <a:r>
              <a:rPr lang="ru-RU" dirty="0" smtClean="0"/>
              <a:t> </a:t>
            </a:r>
            <a:r>
              <a:rPr lang="ru-RU" dirty="0"/>
              <a:t>у </a:t>
            </a:r>
            <a:r>
              <a:rPr lang="ru-RU" dirty="0" err="1"/>
              <a:t>ставленні</a:t>
            </a:r>
            <a:r>
              <a:rPr lang="ru-RU" dirty="0"/>
              <a:t> </a:t>
            </a:r>
            <a:r>
              <a:rPr lang="ru-RU" dirty="0" err="1"/>
              <a:t>вищого</a:t>
            </a:r>
            <a:r>
              <a:rPr lang="ru-RU" dirty="0"/>
              <a:t> </a:t>
            </a:r>
            <a:r>
              <a:rPr lang="ru-RU" dirty="0" err="1"/>
              <a:t>партійного</a:t>
            </a:r>
            <a:r>
              <a:rPr lang="ru-RU" dirty="0"/>
              <a:t> </a:t>
            </a:r>
            <a:r>
              <a:rPr lang="ru-RU" dirty="0" err="1" smtClean="0"/>
              <a:t>керівництва</a:t>
            </a:r>
            <a:r>
              <a:rPr lang="ru-RU" dirty="0" smtClean="0"/>
              <a:t> </a:t>
            </a:r>
            <a:r>
              <a:rPr lang="ru-RU" dirty="0"/>
              <a:t>до </a:t>
            </a:r>
            <a:r>
              <a:rPr lang="ru-RU" dirty="0" err="1" smtClean="0"/>
              <a:t>періодичних</a:t>
            </a:r>
            <a:r>
              <a:rPr lang="ru-RU" dirty="0" smtClean="0"/>
              <a:t> </a:t>
            </a:r>
            <a:r>
              <a:rPr lang="ru-RU" dirty="0" err="1"/>
              <a:t>видань</a:t>
            </a:r>
            <a:r>
              <a:rPr lang="ru-RU" dirty="0"/>
              <a:t> </a:t>
            </a:r>
            <a:r>
              <a:rPr lang="ru-RU" dirty="0" err="1"/>
              <a:t>мовами</a:t>
            </a:r>
            <a:r>
              <a:rPr lang="ru-RU" dirty="0"/>
              <a:t> </a:t>
            </a:r>
            <a:r>
              <a:rPr lang="ru-RU" dirty="0" err="1"/>
              <a:t>національних</a:t>
            </a:r>
            <a:r>
              <a:rPr lang="ru-RU" dirty="0"/>
              <a:t> </a:t>
            </a:r>
            <a:r>
              <a:rPr lang="ru-RU" dirty="0" err="1"/>
              <a:t>меншин</a:t>
            </a:r>
            <a:r>
              <a:rPr lang="ru-RU" dirty="0"/>
              <a:t>, а, разом з </a:t>
            </a:r>
            <a:r>
              <a:rPr lang="ru-RU" dirty="0" err="1"/>
              <a:t>тим</a:t>
            </a:r>
            <a:r>
              <a:rPr lang="ru-RU" dirty="0"/>
              <a:t>, і у </a:t>
            </a:r>
            <a:r>
              <a:rPr lang="ru-RU" dirty="0" err="1"/>
              <a:t>національній</a:t>
            </a:r>
            <a:r>
              <a:rPr lang="ru-RU" dirty="0"/>
              <a:t> </a:t>
            </a:r>
            <a:r>
              <a:rPr lang="ru-RU" dirty="0" err="1"/>
              <a:t>політиці</a:t>
            </a:r>
            <a:r>
              <a:rPr lang="ru-RU" dirty="0"/>
              <a:t> </a:t>
            </a:r>
            <a:r>
              <a:rPr lang="ru-RU" dirty="0" err="1"/>
              <a:t>радянської</a:t>
            </a:r>
            <a:r>
              <a:rPr lang="ru-RU" dirty="0"/>
              <a:t> </a:t>
            </a:r>
            <a:r>
              <a:rPr lang="ru-RU" dirty="0" err="1"/>
              <a:t>влади</a:t>
            </a:r>
            <a:r>
              <a:rPr lang="ru-RU" dirty="0"/>
              <a:t> в </a:t>
            </a:r>
            <a:r>
              <a:rPr lang="ru-RU" dirty="0" err="1"/>
              <a:t>цілому</a:t>
            </a:r>
            <a:r>
              <a:rPr lang="ru-RU" dirty="0"/>
              <a:t>, </a:t>
            </a:r>
            <a:r>
              <a:rPr lang="ru-RU" dirty="0" err="1" smtClean="0"/>
              <a:t>відбулися</a:t>
            </a:r>
            <a:r>
              <a:rPr lang="ru-RU" dirty="0" smtClean="0"/>
              <a:t> </a:t>
            </a:r>
            <a:r>
              <a:rPr lang="ru-RU" dirty="0" err="1"/>
              <a:t>наприкінці</a:t>
            </a:r>
            <a:r>
              <a:rPr lang="ru-RU" dirty="0"/>
              <a:t> 1937 р. </a:t>
            </a:r>
            <a:r>
              <a:rPr lang="ru-RU" dirty="0" err="1" smtClean="0"/>
              <a:t>Своєрідним</a:t>
            </a:r>
            <a:r>
              <a:rPr lang="ru-RU" dirty="0" smtClean="0"/>
              <a:t> </a:t>
            </a:r>
            <a:r>
              <a:rPr lang="ru-RU" dirty="0" err="1"/>
              <a:t>ініціатором</a:t>
            </a:r>
            <a:r>
              <a:rPr lang="ru-RU" dirty="0"/>
              <a:t> </a:t>
            </a:r>
            <a:r>
              <a:rPr lang="ru-RU" dirty="0" err="1"/>
              <a:t>цих</a:t>
            </a:r>
            <a:r>
              <a:rPr lang="ru-RU" dirty="0"/>
              <a:t> </a:t>
            </a:r>
            <a:r>
              <a:rPr lang="ru-RU" dirty="0" err="1" smtClean="0"/>
              <a:t>змін</a:t>
            </a:r>
            <a:r>
              <a:rPr lang="ru-RU" dirty="0" smtClean="0"/>
              <a:t> </a:t>
            </a:r>
            <a:r>
              <a:rPr lang="ru-RU" dirty="0" err="1"/>
              <a:t>можна</a:t>
            </a:r>
            <a:r>
              <a:rPr lang="ru-RU" dirty="0"/>
              <a:t> </a:t>
            </a:r>
            <a:r>
              <a:rPr lang="ru-RU" dirty="0" err="1"/>
              <a:t>вважати</a:t>
            </a:r>
            <a:r>
              <a:rPr lang="ru-RU" dirty="0"/>
              <a:t> Л.З. </a:t>
            </a:r>
            <a:r>
              <a:rPr lang="ru-RU" dirty="0" err="1" smtClean="0"/>
              <a:t>Мехліса</a:t>
            </a:r>
            <a:r>
              <a:rPr lang="ru-RU" dirty="0" smtClean="0"/>
              <a:t>.</a:t>
            </a:r>
          </a:p>
          <a:p>
            <a:pPr algn="just"/>
            <a:r>
              <a:rPr lang="uk-UA" dirty="0" smtClean="0"/>
              <a:t>	</a:t>
            </a:r>
            <a:r>
              <a:rPr lang="ru-RU" dirty="0" smtClean="0"/>
              <a:t>В </a:t>
            </a:r>
            <a:r>
              <a:rPr lang="ru-RU" dirty="0" err="1"/>
              <a:t>жовтні</a:t>
            </a:r>
            <a:r>
              <a:rPr lang="ru-RU" dirty="0"/>
              <a:t> 1937 р. </a:t>
            </a:r>
            <a:r>
              <a:rPr lang="ru-RU" dirty="0" err="1"/>
              <a:t>його</a:t>
            </a:r>
            <a:r>
              <a:rPr lang="ru-RU" dirty="0"/>
              <a:t>, головного редактора </a:t>
            </a:r>
            <a:r>
              <a:rPr lang="ru-RU" dirty="0" err="1"/>
              <a:t>газети</a:t>
            </a:r>
            <a:r>
              <a:rPr lang="ru-RU" dirty="0"/>
              <a:t> «Правда» (з 1930 р.) та </a:t>
            </a:r>
            <a:r>
              <a:rPr lang="ru-RU" dirty="0" err="1"/>
              <a:t>колишнього</a:t>
            </a:r>
            <a:r>
              <a:rPr lang="ru-RU" dirty="0"/>
              <a:t> </a:t>
            </a:r>
            <a:r>
              <a:rPr lang="ru-RU" dirty="0" err="1"/>
              <a:t>особистого</a:t>
            </a:r>
            <a:r>
              <a:rPr lang="ru-RU" dirty="0"/>
              <a:t> </a:t>
            </a:r>
            <a:r>
              <a:rPr lang="ru-RU" dirty="0" err="1"/>
              <a:t>помічника</a:t>
            </a:r>
            <a:r>
              <a:rPr lang="ru-RU" dirty="0"/>
              <a:t> </a:t>
            </a:r>
            <a:r>
              <a:rPr lang="ru-RU" dirty="0" err="1"/>
              <a:t>Сталіна</a:t>
            </a:r>
            <a:r>
              <a:rPr lang="ru-RU" dirty="0"/>
              <a:t> (1924-1930 </a:t>
            </a:r>
            <a:r>
              <a:rPr lang="ru-RU" dirty="0" err="1"/>
              <a:t>рр</a:t>
            </a:r>
            <a:r>
              <a:rPr lang="ru-RU" dirty="0"/>
              <a:t>.), </a:t>
            </a:r>
            <a:r>
              <a:rPr lang="ru-RU" dirty="0" err="1"/>
              <a:t>було</a:t>
            </a:r>
            <a:r>
              <a:rPr lang="ru-RU" dirty="0"/>
              <a:t> </a:t>
            </a:r>
            <a:r>
              <a:rPr lang="ru-RU" dirty="0" err="1"/>
              <a:t>призначено</a:t>
            </a:r>
            <a:r>
              <a:rPr lang="ru-RU" dirty="0"/>
              <a:t> </a:t>
            </a:r>
            <a:r>
              <a:rPr lang="ru-RU" dirty="0" err="1"/>
              <a:t>завідуючим</a:t>
            </a:r>
            <a:r>
              <a:rPr lang="ru-RU" dirty="0"/>
              <a:t> </a:t>
            </a:r>
            <a:r>
              <a:rPr lang="ru-RU" dirty="0" err="1"/>
              <a:t>відділу</a:t>
            </a:r>
            <a:r>
              <a:rPr lang="ru-RU" dirty="0"/>
              <a:t> </a:t>
            </a:r>
            <a:r>
              <a:rPr lang="ru-RU" dirty="0" err="1"/>
              <a:t>преси</a:t>
            </a:r>
            <a:r>
              <a:rPr lang="ru-RU" dirty="0"/>
              <a:t> та </a:t>
            </a:r>
            <a:r>
              <a:rPr lang="ru-RU" dirty="0" err="1"/>
              <a:t>видавництв</a:t>
            </a:r>
            <a:r>
              <a:rPr lang="ru-RU" dirty="0"/>
              <a:t> ЦК ВКП(б). </a:t>
            </a:r>
            <a:r>
              <a:rPr lang="ru-RU" dirty="0" err="1"/>
              <a:t>Він</a:t>
            </a:r>
            <a:r>
              <a:rPr lang="ru-RU" dirty="0"/>
              <a:t> </a:t>
            </a:r>
            <a:r>
              <a:rPr lang="ru-RU" dirty="0" err="1"/>
              <a:t>відразу</a:t>
            </a:r>
            <a:r>
              <a:rPr lang="ru-RU" dirty="0"/>
              <a:t> активно </a:t>
            </a:r>
            <a:r>
              <a:rPr lang="ru-RU" dirty="0" err="1" smtClean="0"/>
              <a:t>включився</a:t>
            </a:r>
            <a:r>
              <a:rPr lang="ru-RU" dirty="0" smtClean="0"/>
              <a:t> </a:t>
            </a:r>
            <a:r>
              <a:rPr lang="ru-RU" dirty="0"/>
              <a:t>в «роботу». </a:t>
            </a:r>
            <a:r>
              <a:rPr lang="ru-RU" dirty="0" err="1"/>
              <a:t>Упродовж</a:t>
            </a:r>
            <a:r>
              <a:rPr lang="ru-RU" dirty="0"/>
              <a:t> </a:t>
            </a:r>
            <a:r>
              <a:rPr lang="ru-RU" dirty="0" err="1"/>
              <a:t>кількох</a:t>
            </a:r>
            <a:r>
              <a:rPr lang="ru-RU" dirty="0"/>
              <a:t> </a:t>
            </a:r>
            <a:r>
              <a:rPr lang="ru-RU" dirty="0" err="1"/>
              <a:t>місяців</a:t>
            </a:r>
            <a:r>
              <a:rPr lang="ru-RU" dirty="0"/>
              <a:t> </a:t>
            </a:r>
            <a:r>
              <a:rPr lang="ru-RU" dirty="0" err="1" smtClean="0"/>
              <a:t>він</a:t>
            </a:r>
            <a:r>
              <a:rPr lang="ru-RU" dirty="0" smtClean="0"/>
              <a:t> </a:t>
            </a:r>
            <a:r>
              <a:rPr lang="ru-RU" dirty="0" err="1"/>
              <a:t>надіслав</a:t>
            </a:r>
            <a:r>
              <a:rPr lang="ru-RU" dirty="0"/>
              <a:t> на адресу </a:t>
            </a:r>
            <a:r>
              <a:rPr lang="ru-RU" dirty="0" err="1" smtClean="0"/>
              <a:t>секретарів</a:t>
            </a:r>
            <a:r>
              <a:rPr lang="ru-RU" dirty="0" smtClean="0"/>
              <a:t> </a:t>
            </a:r>
            <a:r>
              <a:rPr lang="ru-RU" dirty="0"/>
              <a:t>ЦК ВКП(б) </a:t>
            </a:r>
            <a:r>
              <a:rPr lang="ru-RU" dirty="0" err="1"/>
              <a:t>Сталіна</a:t>
            </a:r>
            <a:r>
              <a:rPr lang="ru-RU" dirty="0"/>
              <a:t>, Кагановича, Жданова, </a:t>
            </a:r>
            <a:r>
              <a:rPr lang="ru-RU" dirty="0" err="1"/>
              <a:t>Андрєєва</a:t>
            </a:r>
            <a:r>
              <a:rPr lang="ru-RU" dirty="0"/>
              <a:t> та </a:t>
            </a:r>
            <a:r>
              <a:rPr lang="ru-RU" dirty="0" err="1"/>
              <a:t>Єжова</a:t>
            </a:r>
            <a:r>
              <a:rPr lang="ru-RU" dirty="0"/>
              <a:t> </a:t>
            </a:r>
            <a:r>
              <a:rPr lang="ru-RU" dirty="0" err="1"/>
              <a:t>близько</a:t>
            </a:r>
            <a:r>
              <a:rPr lang="ru-RU" dirty="0"/>
              <a:t> десятка </a:t>
            </a:r>
            <a:r>
              <a:rPr lang="ru-RU" dirty="0" err="1"/>
              <a:t>доповідних</a:t>
            </a:r>
            <a:r>
              <a:rPr lang="ru-RU" dirty="0"/>
              <a:t> записок, </a:t>
            </a:r>
            <a:r>
              <a:rPr lang="ru-RU" dirty="0" err="1"/>
              <a:t>частина</a:t>
            </a:r>
            <a:r>
              <a:rPr lang="ru-RU" dirty="0"/>
              <a:t> з </a:t>
            </a:r>
            <a:r>
              <a:rPr lang="ru-RU" dirty="0" err="1"/>
              <a:t>яких</a:t>
            </a:r>
            <a:r>
              <a:rPr lang="ru-RU" dirty="0"/>
              <a:t> стала предметом </a:t>
            </a:r>
            <a:r>
              <a:rPr lang="ru-RU" dirty="0" err="1"/>
              <a:t>спеціального</a:t>
            </a:r>
            <a:r>
              <a:rPr lang="ru-RU" dirty="0"/>
              <a:t> </a:t>
            </a:r>
            <a:r>
              <a:rPr lang="ru-RU" dirty="0" err="1"/>
              <a:t>розгляду</a:t>
            </a:r>
            <a:r>
              <a:rPr lang="ru-RU" dirty="0"/>
              <a:t> на </a:t>
            </a:r>
            <a:r>
              <a:rPr lang="ru-RU" dirty="0" err="1"/>
              <a:t>засіданнях</a:t>
            </a:r>
            <a:r>
              <a:rPr lang="ru-RU" dirty="0"/>
              <a:t> Оргбюро та </a:t>
            </a:r>
            <a:r>
              <a:rPr lang="ru-RU" dirty="0" err="1"/>
              <a:t>Політбюро</a:t>
            </a:r>
            <a:r>
              <a:rPr lang="ru-RU" dirty="0"/>
              <a:t> ЦК ВКП(б), </a:t>
            </a:r>
            <a:r>
              <a:rPr lang="ru-RU" dirty="0" err="1"/>
              <a:t>зокрема</a:t>
            </a:r>
            <a:r>
              <a:rPr lang="ru-RU" dirty="0"/>
              <a:t>: «Про </a:t>
            </a:r>
            <a:r>
              <a:rPr lang="ru-RU" dirty="0" err="1" smtClean="0"/>
              <a:t>цензорування</a:t>
            </a:r>
            <a:r>
              <a:rPr lang="ru-RU" dirty="0" smtClean="0"/>
              <a:t> </a:t>
            </a:r>
            <a:r>
              <a:rPr lang="ru-RU" dirty="0" err="1"/>
              <a:t>центральних</a:t>
            </a:r>
            <a:r>
              <a:rPr lang="ru-RU" dirty="0"/>
              <a:t>, </a:t>
            </a:r>
            <a:r>
              <a:rPr lang="ru-RU" dirty="0" err="1"/>
              <a:t>республіканських</a:t>
            </a:r>
            <a:r>
              <a:rPr lang="ru-RU" dirty="0"/>
              <a:t>, </a:t>
            </a:r>
            <a:r>
              <a:rPr lang="ru-RU" dirty="0" err="1"/>
              <a:t>крайових</a:t>
            </a:r>
            <a:r>
              <a:rPr lang="ru-RU" dirty="0"/>
              <a:t>, </a:t>
            </a:r>
            <a:r>
              <a:rPr lang="ru-RU" dirty="0" err="1"/>
              <a:t>обласних</a:t>
            </a:r>
            <a:r>
              <a:rPr lang="ru-RU" dirty="0"/>
              <a:t> і </a:t>
            </a:r>
            <a:r>
              <a:rPr lang="ru-RU" dirty="0" err="1"/>
              <a:t>районних</a:t>
            </a:r>
            <a:r>
              <a:rPr lang="ru-RU" dirty="0"/>
              <a:t> газет», «Про </a:t>
            </a:r>
            <a:r>
              <a:rPr lang="ru-RU" dirty="0" err="1"/>
              <a:t>шкідницьку</a:t>
            </a:r>
            <a:r>
              <a:rPr lang="ru-RU" dirty="0"/>
              <a:t> систему </a:t>
            </a:r>
            <a:r>
              <a:rPr lang="ru-RU" dirty="0" err="1"/>
              <a:t>виїмки</a:t>
            </a:r>
            <a:r>
              <a:rPr lang="ru-RU" dirty="0"/>
              <a:t> </a:t>
            </a:r>
            <a:r>
              <a:rPr lang="ru-RU" dirty="0" err="1"/>
              <a:t>Главлітом</a:t>
            </a:r>
            <a:r>
              <a:rPr lang="ru-RU" dirty="0"/>
              <a:t> </a:t>
            </a:r>
            <a:r>
              <a:rPr lang="ru-RU" dirty="0" err="1"/>
              <a:t>літератури</a:t>
            </a:r>
            <a:r>
              <a:rPr lang="ru-RU" dirty="0" smtClean="0"/>
              <a:t>», </a:t>
            </a:r>
            <a:r>
              <a:rPr lang="ru-RU" dirty="0"/>
              <a:t>та «Про </a:t>
            </a:r>
            <a:r>
              <a:rPr lang="ru-RU" dirty="0" err="1" smtClean="0"/>
              <a:t>російські</a:t>
            </a:r>
            <a:r>
              <a:rPr lang="ru-RU" dirty="0" smtClean="0"/>
              <a:t> </a:t>
            </a:r>
            <a:r>
              <a:rPr lang="ru-RU" dirty="0" err="1"/>
              <a:t>газети</a:t>
            </a:r>
            <a:r>
              <a:rPr lang="ru-RU" dirty="0"/>
              <a:t> в </a:t>
            </a:r>
            <a:r>
              <a:rPr lang="ru-RU" dirty="0" err="1" smtClean="0"/>
              <a:t>Україні</a:t>
            </a:r>
            <a:r>
              <a:rPr lang="ru-RU" dirty="0" smtClean="0"/>
              <a:t>.</a:t>
            </a:r>
          </a:p>
          <a:p>
            <a:pPr algn="just"/>
            <a:r>
              <a:rPr lang="uk-UA" dirty="0"/>
              <a:t>	</a:t>
            </a:r>
            <a:r>
              <a:rPr lang="ru-RU" dirty="0"/>
              <a:t>У </a:t>
            </a:r>
            <a:r>
              <a:rPr lang="ru-RU" dirty="0" err="1"/>
              <a:t>доповідній</a:t>
            </a:r>
            <a:r>
              <a:rPr lang="ru-RU" dirty="0"/>
              <a:t> </a:t>
            </a:r>
            <a:r>
              <a:rPr lang="ru-RU" dirty="0" err="1"/>
              <a:t>записці</a:t>
            </a:r>
            <a:r>
              <a:rPr lang="ru-RU" dirty="0"/>
              <a:t>, </a:t>
            </a:r>
            <a:r>
              <a:rPr lang="ru-RU" dirty="0" err="1"/>
              <a:t>зокрема</a:t>
            </a:r>
            <a:r>
              <a:rPr lang="ru-RU" dirty="0"/>
              <a:t>, </a:t>
            </a:r>
            <a:r>
              <a:rPr lang="ru-RU" dirty="0" err="1" smtClean="0"/>
              <a:t>стверджувалося</a:t>
            </a:r>
            <a:r>
              <a:rPr lang="ru-RU" dirty="0"/>
              <a:t>, </a:t>
            </a:r>
            <a:r>
              <a:rPr lang="ru-RU" dirty="0" err="1"/>
              <a:t>що</a:t>
            </a:r>
            <a:r>
              <a:rPr lang="ru-RU" dirty="0"/>
              <a:t> </a:t>
            </a:r>
            <a:r>
              <a:rPr lang="ru-RU" b="1" dirty="0"/>
              <a:t>«</a:t>
            </a:r>
            <a:r>
              <a:rPr lang="ru-RU" b="1" dirty="0" err="1"/>
              <a:t>ні</a:t>
            </a:r>
            <a:r>
              <a:rPr lang="ru-RU" b="1" dirty="0"/>
              <a:t> в </a:t>
            </a:r>
            <a:r>
              <a:rPr lang="ru-RU" b="1" dirty="0" err="1"/>
              <a:t>одній</a:t>
            </a:r>
            <a:r>
              <a:rPr lang="ru-RU" b="1" dirty="0"/>
              <a:t> </a:t>
            </a:r>
            <a:r>
              <a:rPr lang="ru-RU" b="1" dirty="0" err="1"/>
              <a:t>союзній</a:t>
            </a:r>
            <a:r>
              <a:rPr lang="ru-RU" b="1" dirty="0"/>
              <a:t> і </a:t>
            </a:r>
            <a:r>
              <a:rPr lang="ru-RU" b="1" dirty="0" err="1"/>
              <a:t>автономній</a:t>
            </a:r>
            <a:r>
              <a:rPr lang="ru-RU" b="1" dirty="0"/>
              <a:t> </a:t>
            </a:r>
            <a:r>
              <a:rPr lang="ru-RU" b="1" dirty="0" err="1" smtClean="0"/>
              <a:t>республіці</a:t>
            </a:r>
            <a:r>
              <a:rPr lang="ru-RU" b="1" dirty="0" smtClean="0"/>
              <a:t> </a:t>
            </a:r>
            <a:r>
              <a:rPr lang="ru-RU" b="1" dirty="0" err="1"/>
              <a:t>російська</a:t>
            </a:r>
            <a:r>
              <a:rPr lang="ru-RU" b="1" dirty="0"/>
              <a:t> </a:t>
            </a:r>
            <a:r>
              <a:rPr lang="ru-RU" b="1" dirty="0" err="1"/>
              <a:t>преса</a:t>
            </a:r>
            <a:r>
              <a:rPr lang="ru-RU" b="1" dirty="0"/>
              <a:t> не </a:t>
            </a:r>
            <a:r>
              <a:rPr lang="ru-RU" b="1" dirty="0" err="1" smtClean="0"/>
              <a:t>перебуває</a:t>
            </a:r>
            <a:r>
              <a:rPr lang="ru-RU" b="1" dirty="0" smtClean="0"/>
              <a:t> </a:t>
            </a:r>
            <a:r>
              <a:rPr lang="ru-RU" b="1" dirty="0"/>
              <a:t>у такому </a:t>
            </a:r>
            <a:r>
              <a:rPr lang="ru-RU" b="1" dirty="0" err="1"/>
              <a:t>жалюгідному</a:t>
            </a:r>
            <a:r>
              <a:rPr lang="ru-RU" b="1" dirty="0"/>
              <a:t> </a:t>
            </a:r>
            <a:r>
              <a:rPr lang="ru-RU" b="1" dirty="0" err="1"/>
              <a:t>становищі</a:t>
            </a:r>
            <a:r>
              <a:rPr lang="ru-RU" b="1" dirty="0"/>
              <a:t>, </a:t>
            </a:r>
            <a:r>
              <a:rPr lang="ru-RU" b="1" dirty="0" smtClean="0"/>
              <a:t>як на </a:t>
            </a:r>
            <a:r>
              <a:rPr lang="ru-RU" b="1" dirty="0" err="1"/>
              <a:t>Україні</a:t>
            </a:r>
            <a:r>
              <a:rPr lang="ru-RU" b="1" dirty="0"/>
              <a:t>. ...Там </a:t>
            </a:r>
            <a:r>
              <a:rPr lang="ru-RU" b="1" dirty="0" err="1"/>
              <a:t>буржуазні</a:t>
            </a:r>
            <a:r>
              <a:rPr lang="ru-RU" b="1" dirty="0"/>
              <a:t> </a:t>
            </a:r>
            <a:r>
              <a:rPr lang="ru-RU" b="1" dirty="0" err="1"/>
              <a:t>націоналісти</a:t>
            </a:r>
            <a:r>
              <a:rPr lang="ru-RU" b="1" dirty="0"/>
              <a:t> по </a:t>
            </a:r>
            <a:r>
              <a:rPr lang="ru-RU" b="1" dirty="0" err="1"/>
              <a:t>суті</a:t>
            </a:r>
            <a:r>
              <a:rPr lang="ru-RU" b="1" dirty="0"/>
              <a:t> </a:t>
            </a:r>
            <a:r>
              <a:rPr lang="ru-RU" b="1" dirty="0" err="1"/>
              <a:t>справи</a:t>
            </a:r>
            <a:r>
              <a:rPr lang="ru-RU" b="1" dirty="0"/>
              <a:t> </a:t>
            </a:r>
            <a:r>
              <a:rPr lang="ru-RU" b="1" dirty="0" err="1"/>
              <a:t>ліквідували</a:t>
            </a:r>
            <a:r>
              <a:rPr lang="ru-RU" b="1" dirty="0"/>
              <a:t> </a:t>
            </a:r>
            <a:r>
              <a:rPr lang="ru-RU" b="1" dirty="0" err="1" smtClean="0"/>
              <a:t>російські</a:t>
            </a:r>
            <a:r>
              <a:rPr lang="ru-RU" b="1" dirty="0" smtClean="0"/>
              <a:t> </a:t>
            </a:r>
            <a:r>
              <a:rPr lang="ru-RU" b="1" dirty="0" err="1"/>
              <a:t>газети</a:t>
            </a:r>
            <a:r>
              <a:rPr lang="ru-RU" b="1" dirty="0" smtClean="0"/>
              <a:t>».</a:t>
            </a:r>
          </a:p>
          <a:p>
            <a:pPr algn="just"/>
            <a:r>
              <a:rPr lang="uk-UA" dirty="0"/>
              <a:t>	</a:t>
            </a:r>
            <a:r>
              <a:rPr lang="ru-RU" dirty="0"/>
              <a:t>На </a:t>
            </a:r>
            <a:r>
              <a:rPr lang="ru-RU" dirty="0" err="1" smtClean="0"/>
              <a:t>підтвердження</a:t>
            </a:r>
            <a:r>
              <a:rPr lang="ru-RU" dirty="0" smtClean="0"/>
              <a:t> </a:t>
            </a:r>
            <a:r>
              <a:rPr lang="ru-RU" dirty="0" err="1"/>
              <a:t>цієї</a:t>
            </a:r>
            <a:r>
              <a:rPr lang="ru-RU" dirty="0"/>
              <a:t> </a:t>
            </a:r>
            <a:r>
              <a:rPr lang="ru-RU" dirty="0" err="1"/>
              <a:t>тези</a:t>
            </a:r>
            <a:r>
              <a:rPr lang="ru-RU" dirty="0"/>
              <a:t> </a:t>
            </a:r>
            <a:r>
              <a:rPr lang="ru-RU" dirty="0" err="1"/>
              <a:t>Мехліс</a:t>
            </a:r>
            <a:r>
              <a:rPr lang="ru-RU" dirty="0"/>
              <a:t> </a:t>
            </a:r>
            <a:r>
              <a:rPr lang="ru-RU" dirty="0" err="1"/>
              <a:t>заявляє</a:t>
            </a:r>
            <a:r>
              <a:rPr lang="ru-RU" dirty="0"/>
              <a:t>, </a:t>
            </a:r>
            <a:r>
              <a:rPr lang="ru-RU" dirty="0" err="1"/>
              <a:t>що</a:t>
            </a:r>
            <a:r>
              <a:rPr lang="ru-RU" dirty="0"/>
              <a:t> в </a:t>
            </a:r>
            <a:r>
              <a:rPr lang="ru-RU" dirty="0" err="1"/>
              <a:t>жодній</a:t>
            </a:r>
            <a:r>
              <a:rPr lang="ru-RU" dirty="0"/>
              <a:t> </a:t>
            </a:r>
            <a:r>
              <a:rPr lang="ru-RU" dirty="0" err="1"/>
              <a:t>із</a:t>
            </a:r>
            <a:r>
              <a:rPr lang="ru-RU" dirty="0"/>
              <a:t> 12 областей УРСР, </a:t>
            </a:r>
            <a:r>
              <a:rPr lang="ru-RU" dirty="0" err="1"/>
              <a:t>окрім</a:t>
            </a:r>
            <a:r>
              <a:rPr lang="ru-RU" dirty="0"/>
              <a:t> </a:t>
            </a:r>
            <a:r>
              <a:rPr lang="ru-RU" dirty="0" err="1"/>
              <a:t>Донбасу</a:t>
            </a:r>
            <a:r>
              <a:rPr lang="ru-RU" dirty="0"/>
              <a:t>, не </a:t>
            </a:r>
            <a:r>
              <a:rPr lang="ru-RU" dirty="0" err="1"/>
              <a:t>виходить</a:t>
            </a:r>
            <a:r>
              <a:rPr lang="ru-RU" dirty="0"/>
              <a:t> </a:t>
            </a:r>
            <a:r>
              <a:rPr lang="ru-RU" dirty="0" err="1"/>
              <a:t>жодна</a:t>
            </a:r>
            <a:r>
              <a:rPr lang="ru-RU" dirty="0"/>
              <a:t> </a:t>
            </a:r>
            <a:r>
              <a:rPr lang="ru-RU" dirty="0" err="1"/>
              <a:t>обласна</a:t>
            </a:r>
            <a:r>
              <a:rPr lang="ru-RU" dirty="0"/>
              <a:t> газета </a:t>
            </a:r>
            <a:r>
              <a:rPr lang="ru-RU" dirty="0" err="1" smtClean="0"/>
              <a:t>російською</a:t>
            </a:r>
            <a:r>
              <a:rPr lang="ru-RU" dirty="0" smtClean="0"/>
              <a:t> </a:t>
            </a:r>
            <a:r>
              <a:rPr lang="ru-RU" dirty="0" err="1"/>
              <a:t>мовою</a:t>
            </a:r>
            <a:r>
              <a:rPr lang="ru-RU" dirty="0"/>
              <a:t>. А в самому </a:t>
            </a:r>
            <a:r>
              <a:rPr lang="ru-RU" dirty="0" err="1"/>
              <a:t>Києві</a:t>
            </a:r>
            <a:r>
              <a:rPr lang="ru-RU" dirty="0"/>
              <a:t> </a:t>
            </a:r>
            <a:r>
              <a:rPr lang="ru-RU" dirty="0" err="1"/>
              <a:t>всі</a:t>
            </a:r>
            <a:r>
              <a:rPr lang="ru-RU" dirty="0"/>
              <a:t> «</a:t>
            </a:r>
            <a:r>
              <a:rPr lang="ru-RU" dirty="0" err="1"/>
              <a:t>основні</a:t>
            </a:r>
            <a:r>
              <a:rPr lang="ru-RU" dirty="0"/>
              <a:t> </a:t>
            </a:r>
            <a:r>
              <a:rPr lang="ru-RU" dirty="0" err="1"/>
              <a:t>газети</a:t>
            </a:r>
            <a:r>
              <a:rPr lang="ru-RU" dirty="0"/>
              <a:t> - «</a:t>
            </a:r>
            <a:r>
              <a:rPr lang="ru-RU" dirty="0" err="1"/>
              <a:t>Комуніст</a:t>
            </a:r>
            <a:r>
              <a:rPr lang="ru-RU" dirty="0"/>
              <a:t>» (орган ЦК КП(б)У, «</a:t>
            </a:r>
            <a:r>
              <a:rPr lang="ru-RU" dirty="0" err="1"/>
              <a:t>Вісті</a:t>
            </a:r>
            <a:r>
              <a:rPr lang="ru-RU" dirty="0"/>
              <a:t>» (орган ВУЦВК), </a:t>
            </a:r>
            <a:r>
              <a:rPr lang="ru-RU" dirty="0" err="1"/>
              <a:t>комсомольська</a:t>
            </a:r>
            <a:r>
              <a:rPr lang="ru-RU" dirty="0"/>
              <a:t>, </a:t>
            </a:r>
            <a:r>
              <a:rPr lang="ru-RU" dirty="0" err="1" smtClean="0"/>
              <a:t>піонерська</a:t>
            </a:r>
            <a:r>
              <a:rPr lang="ru-RU" dirty="0"/>
              <a:t>, </a:t>
            </a:r>
            <a:r>
              <a:rPr lang="ru-RU" dirty="0" err="1"/>
              <a:t>обласна</a:t>
            </a:r>
            <a:r>
              <a:rPr lang="ru-RU" dirty="0"/>
              <a:t> «</a:t>
            </a:r>
            <a:r>
              <a:rPr lang="ru-RU" dirty="0" err="1"/>
              <a:t>Пролетарська</a:t>
            </a:r>
            <a:r>
              <a:rPr lang="ru-RU" dirty="0"/>
              <a:t> правда» та </a:t>
            </a:r>
            <a:r>
              <a:rPr lang="ru-RU" dirty="0" err="1"/>
              <a:t>навіть</a:t>
            </a:r>
            <a:r>
              <a:rPr lang="ru-RU" dirty="0"/>
              <a:t> </a:t>
            </a:r>
            <a:r>
              <a:rPr lang="ru-RU" dirty="0" err="1"/>
              <a:t>київська</a:t>
            </a:r>
            <a:r>
              <a:rPr lang="ru-RU" dirty="0"/>
              <a:t> </a:t>
            </a:r>
            <a:r>
              <a:rPr lang="ru-RU" dirty="0" err="1" smtClean="0"/>
              <a:t>вечірня</a:t>
            </a:r>
            <a:r>
              <a:rPr lang="ru-RU" dirty="0" smtClean="0"/>
              <a:t> </a:t>
            </a:r>
            <a:r>
              <a:rPr lang="ru-RU" dirty="0"/>
              <a:t>газета - </a:t>
            </a:r>
            <a:r>
              <a:rPr lang="ru-RU" dirty="0" err="1"/>
              <a:t>виходять</a:t>
            </a:r>
            <a:r>
              <a:rPr lang="ru-RU" dirty="0"/>
              <a:t> </a:t>
            </a:r>
            <a:r>
              <a:rPr lang="ru-RU" dirty="0" err="1"/>
              <a:t>українською</a:t>
            </a:r>
            <a:r>
              <a:rPr lang="ru-RU" dirty="0"/>
              <a:t> </a:t>
            </a:r>
            <a:r>
              <a:rPr lang="ru-RU" dirty="0" err="1"/>
              <a:t>мовою</a:t>
            </a:r>
            <a:r>
              <a:rPr lang="ru-RU"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18248" y="282193"/>
            <a:ext cx="4947252" cy="461665"/>
          </a:xfrm>
          <a:prstGeom prst="rect">
            <a:avLst/>
          </a:prstGeom>
        </p:spPr>
        <p:txBody>
          <a:bodyPr wrap="none">
            <a:spAutoFit/>
          </a:bodyPr>
          <a:lstStyle/>
          <a:p>
            <a:pPr lvl="0"/>
            <a:r>
              <a:rPr lang="ru-RU" sz="2400" dirty="0">
                <a:solidFill>
                  <a:prstClr val="black"/>
                </a:solidFill>
                <a:latin typeface="Times New Roman" panose="02020603050405020304" pitchFamily="18" charset="0"/>
                <a:cs typeface="Times New Roman" panose="02020603050405020304" pitchFamily="18" charset="0"/>
              </a:rPr>
              <a:t>1.Термін «</a:t>
            </a:r>
            <a:r>
              <a:rPr lang="ru-RU" sz="2400" dirty="0" err="1">
                <a:solidFill>
                  <a:prstClr val="black"/>
                </a:solidFill>
                <a:latin typeface="Times New Roman" panose="02020603050405020304" pitchFamily="18" charset="0"/>
                <a:cs typeface="Times New Roman" panose="02020603050405020304" pitchFamily="18" charset="0"/>
              </a:rPr>
              <a:t>етномультикультураліз</a:t>
            </a:r>
            <a:r>
              <a:rPr lang="ru-RU" sz="2400" dirty="0" err="1">
                <a:solidFill>
                  <a:prstClr val="black"/>
                </a:solidFill>
              </a:rPr>
              <a:t>м</a:t>
            </a:r>
            <a:r>
              <a:rPr lang="ru-RU" dirty="0">
                <a:solidFill>
                  <a:prstClr val="black"/>
                </a:solidFill>
              </a:rPr>
              <a:t>».</a:t>
            </a:r>
          </a:p>
        </p:txBody>
      </p:sp>
      <p:sp>
        <p:nvSpPr>
          <p:cNvPr id="4" name="Прямоугольник 3"/>
          <p:cNvSpPr/>
          <p:nvPr/>
        </p:nvSpPr>
        <p:spPr>
          <a:xfrm>
            <a:off x="978794" y="1398457"/>
            <a:ext cx="10470524" cy="4893647"/>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Термін „мультикультуралізм” з’явився в науковому обігу наприкінці 1980-х років. Він означав </a:t>
            </a:r>
            <a:r>
              <a:rPr lang="uk-UA" sz="2400" dirty="0" smtClean="0">
                <a:latin typeface="Times New Roman" panose="02020603050405020304" pitchFamily="18" charset="0"/>
                <a:cs typeface="Times New Roman" panose="02020603050405020304" pitchFamily="18" charset="0"/>
              </a:rPr>
              <a:t>шанобливе ставлення більшості населення до меншин, культурних </a:t>
            </a:r>
            <a:r>
              <a:rPr lang="uk-UA" sz="2400" dirty="0">
                <a:latin typeface="Times New Roman" panose="02020603050405020304" pitchFamily="18" charset="0"/>
                <a:cs typeface="Times New Roman" panose="02020603050405020304" pitchFamily="18" charset="0"/>
              </a:rPr>
              <a:t>традицій, </a:t>
            </a:r>
            <a:r>
              <a:rPr lang="uk-UA" sz="2400" dirty="0" smtClean="0">
                <a:latin typeface="Times New Roman" panose="02020603050405020304" pitchFamily="18" charset="0"/>
                <a:cs typeface="Times New Roman" panose="02020603050405020304" pitchFamily="18" charset="0"/>
              </a:rPr>
              <a:t>визнання права </a:t>
            </a:r>
            <a:r>
              <a:rPr lang="uk-UA" sz="2400" dirty="0">
                <a:latin typeface="Times New Roman" panose="02020603050405020304" pitchFamily="18" charset="0"/>
                <a:cs typeface="Times New Roman" panose="02020603050405020304" pitchFamily="18" charset="0"/>
              </a:rPr>
              <a:t>індивіда на вибір своєї ідентичності.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В </a:t>
            </a:r>
            <a:r>
              <a:rPr lang="uk-UA" sz="2400" dirty="0">
                <a:latin typeface="Times New Roman" panose="02020603050405020304" pitchFamily="18" charset="0"/>
                <a:cs typeface="Times New Roman" panose="02020603050405020304" pitchFamily="18" charset="0"/>
              </a:rPr>
              <a:t>мультикультурному суспільстві людина зберігає свою ідентичність попри впливи інших культур. </a:t>
            </a:r>
            <a:endParaRPr lang="uk-UA" sz="2400" dirty="0" smtClean="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Кожен </a:t>
            </a:r>
            <a:r>
              <a:rPr lang="uk-UA" sz="2400" dirty="0">
                <a:latin typeface="Times New Roman" panose="02020603050405020304" pitchFamily="18" charset="0"/>
                <a:cs typeface="Times New Roman" panose="02020603050405020304" pitchFamily="18" charset="0"/>
              </a:rPr>
              <a:t>індивід може належати до кількох </a:t>
            </a:r>
            <a:r>
              <a:rPr lang="uk-UA" sz="2400" dirty="0" smtClean="0">
                <a:latin typeface="Times New Roman" panose="02020603050405020304" pitchFamily="18" charset="0"/>
                <a:cs typeface="Times New Roman" panose="02020603050405020304" pitchFamily="18" charset="0"/>
              </a:rPr>
              <a:t>культур. Представники </a:t>
            </a:r>
            <a:r>
              <a:rPr lang="uk-UA" sz="2400" dirty="0">
                <a:latin typeface="Times New Roman" panose="02020603050405020304" pitchFamily="18" charset="0"/>
                <a:cs typeface="Times New Roman" panose="02020603050405020304" pitchFamily="18" charset="0"/>
              </a:rPr>
              <a:t>меншин можуть повноцінно інтегруватися в суспільство, </a:t>
            </a:r>
            <a:r>
              <a:rPr lang="uk-UA" sz="2400" i="1" dirty="0">
                <a:latin typeface="Times New Roman" panose="02020603050405020304" pitchFamily="18" charset="0"/>
                <a:cs typeface="Times New Roman" panose="02020603050405020304" pitchFamily="18" charset="0"/>
              </a:rPr>
              <a:t>зберігаючи хоча б частково сукупність власних етнокультурних, психічних, ціннісних та інших специфічних національно зумовлених ознак</a:t>
            </a:r>
            <a:r>
              <a:rPr lang="uk-UA" sz="2400" dirty="0">
                <a:latin typeface="Times New Roman" panose="02020603050405020304" pitchFamily="18" charset="0"/>
                <a:cs typeface="Times New Roman" panose="02020603050405020304" pitchFamily="18" charset="0"/>
              </a:rPr>
              <a:t>. </a:t>
            </a:r>
            <a:endParaRPr lang="uk-UA" sz="2400" dirty="0" smtClean="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Мультикультуралізм </a:t>
            </a:r>
            <a:r>
              <a:rPr lang="uk-UA" sz="2400" dirty="0">
                <a:latin typeface="Times New Roman" panose="02020603050405020304" pitchFamily="18" charset="0"/>
                <a:cs typeface="Times New Roman" panose="02020603050405020304" pitchFamily="18" charset="0"/>
              </a:rPr>
              <a:t>означає співіснування в єдиному політичному суспільстві кількох помітних культурних груп, які бажають і, в принципі, здатні відтворювати свою специфічну ідентичність. Таке визначення є </a:t>
            </a:r>
            <a:r>
              <a:rPr lang="uk-UA" sz="2400" dirty="0" smtClean="0">
                <a:latin typeface="Times New Roman" panose="02020603050405020304" pitchFamily="18" charset="0"/>
                <a:cs typeface="Times New Roman" panose="02020603050405020304" pitchFamily="18" charset="0"/>
              </a:rPr>
              <a:t>описовим</a:t>
            </a:r>
            <a:r>
              <a:rPr lang="uk-UA" sz="2400" dirty="0">
                <a:latin typeface="Times New Roman" panose="02020603050405020304" pitchFamily="18" charset="0"/>
                <a:cs typeface="Times New Roman" panose="02020603050405020304" pitchFamily="18" charset="0"/>
              </a:rPr>
              <a:t>. У </a:t>
            </a:r>
            <a:r>
              <a:rPr lang="uk-UA" sz="2400" dirty="0" smtClean="0">
                <a:latin typeface="Times New Roman" panose="02020603050405020304" pitchFamily="18" charset="0"/>
                <a:cs typeface="Times New Roman" panose="02020603050405020304" pitchFamily="18" charset="0"/>
              </a:rPr>
              <a:t>цьому розумінні </a:t>
            </a:r>
            <a:r>
              <a:rPr lang="uk-UA" sz="2400" dirty="0">
                <a:latin typeface="Times New Roman" panose="02020603050405020304" pitchFamily="18" charset="0"/>
                <a:cs typeface="Times New Roman" panose="02020603050405020304" pitchFamily="18" charset="0"/>
              </a:rPr>
              <a:t>більшість сучасних країн мультикультурні.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9069" y="537167"/>
            <a:ext cx="10618573" cy="3416320"/>
          </a:xfrm>
          <a:prstGeom prst="rect">
            <a:avLst/>
          </a:prstGeom>
        </p:spPr>
        <p:txBody>
          <a:bodyPr wrap="square">
            <a:spAutoFit/>
          </a:bodyPr>
          <a:lstStyle/>
          <a:p>
            <a:r>
              <a:rPr lang="ru-RU" dirty="0" err="1" smtClean="0"/>
              <a:t>Ця</a:t>
            </a:r>
            <a:r>
              <a:rPr lang="ru-RU" dirty="0" smtClean="0"/>
              <a:t> </a:t>
            </a:r>
            <a:r>
              <a:rPr lang="ru-RU" dirty="0" err="1"/>
              <a:t>доповідна</a:t>
            </a:r>
            <a:r>
              <a:rPr lang="ru-RU" dirty="0"/>
              <a:t> записка впала на «</a:t>
            </a:r>
            <a:r>
              <a:rPr lang="ru-RU" dirty="0" err="1"/>
              <a:t>благодатний</a:t>
            </a:r>
            <a:r>
              <a:rPr lang="ru-RU" dirty="0"/>
              <a:t> </a:t>
            </a:r>
            <a:r>
              <a:rPr lang="ru-RU" dirty="0" err="1"/>
              <a:t>ґрунт</a:t>
            </a:r>
            <a:r>
              <a:rPr lang="ru-RU" dirty="0"/>
              <a:t>». </a:t>
            </a:r>
            <a:r>
              <a:rPr lang="ru-RU" dirty="0" err="1"/>
              <a:t>По-перше</a:t>
            </a:r>
            <a:r>
              <a:rPr lang="ru-RU" dirty="0"/>
              <a:t>, вона закликала на </a:t>
            </a:r>
            <a:r>
              <a:rPr lang="ru-RU" dirty="0" err="1"/>
              <a:t>захист</a:t>
            </a:r>
            <a:r>
              <a:rPr lang="ru-RU" dirty="0"/>
              <a:t> «</a:t>
            </a:r>
            <a:r>
              <a:rPr lang="ru-RU" dirty="0" err="1"/>
              <a:t>ображеного</a:t>
            </a:r>
            <a:r>
              <a:rPr lang="ru-RU" dirty="0"/>
              <a:t>» </a:t>
            </a:r>
            <a:r>
              <a:rPr lang="ru-RU" dirty="0" err="1"/>
              <a:t>російського</a:t>
            </a:r>
            <a:r>
              <a:rPr lang="ru-RU" dirty="0"/>
              <a:t> </a:t>
            </a:r>
            <a:r>
              <a:rPr lang="ru-RU" dirty="0" err="1" smtClean="0"/>
              <a:t>населення</a:t>
            </a:r>
            <a:r>
              <a:rPr lang="ru-RU" dirty="0" smtClean="0"/>
              <a:t> </a:t>
            </a:r>
            <a:r>
              <a:rPr lang="ru-RU" dirty="0"/>
              <a:t>в </a:t>
            </a:r>
            <a:r>
              <a:rPr lang="ru-RU" dirty="0" err="1"/>
              <a:t>Українській</a:t>
            </a:r>
            <a:r>
              <a:rPr lang="ru-RU" dirty="0"/>
              <a:t> РСР. </a:t>
            </a:r>
            <a:r>
              <a:rPr lang="ru-RU" dirty="0" err="1"/>
              <a:t>По-друге</a:t>
            </a:r>
            <a:r>
              <a:rPr lang="ru-RU" dirty="0"/>
              <a:t>, записка </a:t>
            </a:r>
            <a:r>
              <a:rPr lang="ru-RU" dirty="0" err="1"/>
              <a:t>яскраво</a:t>
            </a:r>
            <a:r>
              <a:rPr lang="ru-RU" dirty="0"/>
              <a:t> </a:t>
            </a:r>
            <a:r>
              <a:rPr lang="ru-RU" dirty="0" err="1"/>
              <a:t>проілюструвала</a:t>
            </a:r>
            <a:r>
              <a:rPr lang="ru-RU" dirty="0"/>
              <a:t>, </a:t>
            </a:r>
            <a:r>
              <a:rPr lang="ru-RU" dirty="0" err="1"/>
              <a:t>що</a:t>
            </a:r>
            <a:r>
              <a:rPr lang="ru-RU" dirty="0"/>
              <a:t> у той час коли </a:t>
            </a:r>
            <a:r>
              <a:rPr lang="ru-RU" dirty="0" smtClean="0"/>
              <a:t>вся </a:t>
            </a:r>
            <a:r>
              <a:rPr lang="ru-RU" dirty="0" err="1"/>
              <a:t>країна</a:t>
            </a:r>
            <a:r>
              <a:rPr lang="ru-RU" dirty="0"/>
              <a:t> </a:t>
            </a:r>
            <a:r>
              <a:rPr lang="ru-RU" dirty="0" err="1"/>
              <a:t>упродовж</a:t>
            </a:r>
            <a:r>
              <a:rPr lang="ru-RU" dirty="0"/>
              <a:t> </a:t>
            </a:r>
            <a:r>
              <a:rPr lang="ru-RU" dirty="0" err="1"/>
              <a:t>кількох</a:t>
            </a:r>
            <a:r>
              <a:rPr lang="ru-RU" dirty="0"/>
              <a:t> </a:t>
            </a:r>
            <a:r>
              <a:rPr lang="ru-RU" dirty="0" err="1"/>
              <a:t>місяців</a:t>
            </a:r>
            <a:r>
              <a:rPr lang="ru-RU" dirty="0"/>
              <a:t> </a:t>
            </a:r>
            <a:r>
              <a:rPr lang="ru-RU" dirty="0" err="1"/>
              <a:t>заповзято</a:t>
            </a:r>
            <a:r>
              <a:rPr lang="ru-RU" dirty="0"/>
              <a:t> «</a:t>
            </a:r>
            <a:r>
              <a:rPr lang="ru-RU" dirty="0" err="1"/>
              <a:t>шукала</a:t>
            </a:r>
            <a:r>
              <a:rPr lang="ru-RU" dirty="0"/>
              <a:t>» </a:t>
            </a:r>
            <a:r>
              <a:rPr lang="ru-RU" dirty="0" err="1" smtClean="0"/>
              <a:t>шпигунів</a:t>
            </a:r>
            <a:r>
              <a:rPr lang="ru-RU" dirty="0" smtClean="0"/>
              <a:t> </a:t>
            </a:r>
            <a:r>
              <a:rPr lang="ru-RU" dirty="0" err="1"/>
              <a:t>іноземних</a:t>
            </a:r>
            <a:r>
              <a:rPr lang="ru-RU" dirty="0"/>
              <a:t> </a:t>
            </a:r>
            <a:r>
              <a:rPr lang="ru-RU" dirty="0" err="1"/>
              <a:t>розвідок</a:t>
            </a:r>
            <a:r>
              <a:rPr lang="ru-RU" dirty="0"/>
              <a:t>, вони (</a:t>
            </a:r>
            <a:r>
              <a:rPr lang="ru-RU" dirty="0" err="1"/>
              <a:t>шпигуни</a:t>
            </a:r>
            <a:r>
              <a:rPr lang="ru-RU" dirty="0"/>
              <a:t>) й </a:t>
            </a:r>
            <a:r>
              <a:rPr lang="ru-RU" dirty="0" err="1"/>
              <a:t>досі</a:t>
            </a:r>
            <a:r>
              <a:rPr lang="ru-RU" dirty="0"/>
              <a:t> </a:t>
            </a:r>
            <a:r>
              <a:rPr lang="ru-RU" dirty="0" err="1"/>
              <a:t>відчувають</a:t>
            </a:r>
            <a:r>
              <a:rPr lang="ru-RU" dirty="0"/>
              <a:t> себе на </a:t>
            </a:r>
            <a:r>
              <a:rPr lang="ru-RU" dirty="0" err="1"/>
              <a:t>Україні</a:t>
            </a:r>
            <a:r>
              <a:rPr lang="ru-RU" dirty="0"/>
              <a:t> </a:t>
            </a:r>
            <a:r>
              <a:rPr lang="ru-RU" dirty="0" err="1"/>
              <a:t>неначе</a:t>
            </a:r>
            <a:r>
              <a:rPr lang="ru-RU" dirty="0"/>
              <a:t> як у дома, </a:t>
            </a:r>
            <a:r>
              <a:rPr lang="ru-RU" dirty="0" err="1"/>
              <a:t>читаючи</a:t>
            </a:r>
            <a:r>
              <a:rPr lang="ru-RU" dirty="0"/>
              <a:t> </a:t>
            </a:r>
            <a:r>
              <a:rPr lang="ru-RU" dirty="0" err="1"/>
              <a:t>пресу</a:t>
            </a:r>
            <a:r>
              <a:rPr lang="ru-RU" dirty="0"/>
              <a:t> </a:t>
            </a:r>
            <a:r>
              <a:rPr lang="ru-RU" dirty="0" err="1"/>
              <a:t>рідною</a:t>
            </a:r>
            <a:r>
              <a:rPr lang="ru-RU" dirty="0"/>
              <a:t> </a:t>
            </a:r>
            <a:r>
              <a:rPr lang="ru-RU" dirty="0" err="1"/>
              <a:t>мовою</a:t>
            </a:r>
            <a:r>
              <a:rPr lang="ru-RU" dirty="0"/>
              <a:t>. </a:t>
            </a:r>
            <a:endParaRPr lang="ru-RU" dirty="0" smtClean="0"/>
          </a:p>
          <a:p>
            <a:endParaRPr lang="uk-UA" dirty="0"/>
          </a:p>
          <a:p>
            <a:pPr algn="just"/>
            <a:r>
              <a:rPr lang="ru-RU" dirty="0"/>
              <a:t> </a:t>
            </a:r>
            <a:r>
              <a:rPr lang="ru-RU" dirty="0" err="1" smtClean="0"/>
              <a:t>Видання</a:t>
            </a:r>
            <a:r>
              <a:rPr lang="ru-RU" dirty="0" smtClean="0"/>
              <a:t> </a:t>
            </a:r>
            <a:r>
              <a:rPr lang="ru-RU" dirty="0" err="1"/>
              <a:t>мовами</a:t>
            </a:r>
            <a:r>
              <a:rPr lang="ru-RU" dirty="0"/>
              <a:t> </a:t>
            </a:r>
            <a:r>
              <a:rPr lang="ru-RU" dirty="0" err="1"/>
              <a:t>національних</a:t>
            </a:r>
            <a:r>
              <a:rPr lang="ru-RU" dirty="0"/>
              <a:t> </a:t>
            </a:r>
            <a:r>
              <a:rPr lang="ru-RU" dirty="0" err="1"/>
              <a:t>меншин</a:t>
            </a:r>
            <a:r>
              <a:rPr lang="ru-RU" dirty="0"/>
              <a:t> </a:t>
            </a:r>
            <a:r>
              <a:rPr lang="ru-RU" dirty="0" err="1"/>
              <a:t>ліквідовували</a:t>
            </a:r>
            <a:r>
              <a:rPr lang="ru-RU" dirty="0"/>
              <a:t> тихо, без </a:t>
            </a:r>
            <a:r>
              <a:rPr lang="ru-RU" dirty="0" err="1"/>
              <a:t>зайвого</a:t>
            </a:r>
            <a:r>
              <a:rPr lang="ru-RU" dirty="0"/>
              <a:t> шуму, </a:t>
            </a:r>
            <a:r>
              <a:rPr lang="ru-RU" dirty="0" err="1"/>
              <a:t>фактично</a:t>
            </a:r>
            <a:r>
              <a:rPr lang="ru-RU" dirty="0"/>
              <a:t> </a:t>
            </a:r>
            <a:r>
              <a:rPr lang="ru-RU" dirty="0" err="1"/>
              <a:t>навіть</a:t>
            </a:r>
            <a:r>
              <a:rPr lang="ru-RU" dirty="0"/>
              <a:t> без </a:t>
            </a:r>
            <a:r>
              <a:rPr lang="ru-RU" dirty="0" err="1"/>
              <a:t>пояснень</a:t>
            </a:r>
            <a:r>
              <a:rPr lang="ru-RU" dirty="0"/>
              <a:t>. </a:t>
            </a:r>
            <a:r>
              <a:rPr lang="ru-RU" dirty="0" err="1"/>
              <a:t>Вже</a:t>
            </a:r>
            <a:r>
              <a:rPr lang="ru-RU" dirty="0"/>
              <a:t> на початок 1938 р. </a:t>
            </a:r>
            <a:r>
              <a:rPr lang="ru-RU" dirty="0" err="1"/>
              <a:t>ц</a:t>
            </a:r>
            <a:r>
              <a:rPr lang="ru-RU" dirty="0" err="1" smtClean="0"/>
              <a:t>і</a:t>
            </a:r>
            <a:r>
              <a:rPr lang="ru-RU" dirty="0" smtClean="0"/>
              <a:t> </a:t>
            </a:r>
            <a:r>
              <a:rPr lang="ru-RU" dirty="0" err="1" smtClean="0"/>
              <a:t>видання</a:t>
            </a:r>
            <a:r>
              <a:rPr lang="ru-RU" dirty="0" smtClean="0"/>
              <a:t> </a:t>
            </a:r>
            <a:r>
              <a:rPr lang="ru-RU" dirty="0" err="1"/>
              <a:t>припинили</a:t>
            </a:r>
            <a:r>
              <a:rPr lang="ru-RU" dirty="0"/>
              <a:t> </a:t>
            </a:r>
            <a:r>
              <a:rPr lang="ru-RU" dirty="0" err="1"/>
              <a:t>своє</a:t>
            </a:r>
            <a:r>
              <a:rPr lang="ru-RU" dirty="0"/>
              <a:t> </a:t>
            </a:r>
            <a:r>
              <a:rPr lang="ru-RU" dirty="0" err="1"/>
              <a:t>існування</a:t>
            </a:r>
            <a:r>
              <a:rPr lang="ru-RU" dirty="0"/>
              <a:t>. </a:t>
            </a:r>
            <a:r>
              <a:rPr lang="ru-RU" dirty="0" err="1"/>
              <a:t>Зазвичай</a:t>
            </a:r>
            <a:r>
              <a:rPr lang="ru-RU" dirty="0"/>
              <a:t>, </a:t>
            </a:r>
            <a:r>
              <a:rPr lang="ru-RU" dirty="0" err="1"/>
              <a:t>читачам</a:t>
            </a:r>
            <a:r>
              <a:rPr lang="ru-RU" dirty="0"/>
              <a:t> </a:t>
            </a:r>
            <a:r>
              <a:rPr lang="ru-RU" dirty="0" err="1"/>
              <a:t>замість</a:t>
            </a:r>
            <a:r>
              <a:rPr lang="ru-RU" dirty="0"/>
              <a:t> </a:t>
            </a:r>
            <a:r>
              <a:rPr lang="ru-RU" dirty="0" err="1"/>
              <a:t>передплачених</a:t>
            </a:r>
            <a:r>
              <a:rPr lang="ru-RU" dirty="0"/>
              <a:t> ними </a:t>
            </a:r>
            <a:r>
              <a:rPr lang="ru-RU" dirty="0" err="1"/>
              <a:t>видань</a:t>
            </a:r>
            <a:r>
              <a:rPr lang="ru-RU" dirty="0"/>
              <a:t> просто </a:t>
            </a:r>
            <a:r>
              <a:rPr lang="ru-RU" dirty="0" err="1" smtClean="0"/>
              <a:t>продовжували</a:t>
            </a:r>
            <a:r>
              <a:rPr lang="ru-RU" dirty="0" smtClean="0"/>
              <a:t> </a:t>
            </a:r>
            <a:r>
              <a:rPr lang="ru-RU" dirty="0" err="1" smtClean="0"/>
              <a:t>розповсюджувати</a:t>
            </a:r>
            <a:r>
              <a:rPr lang="ru-RU" dirty="0" smtClean="0"/>
              <a:t> </a:t>
            </a:r>
            <a:r>
              <a:rPr lang="ru-RU" dirty="0" err="1"/>
              <a:t>новостворювані</a:t>
            </a:r>
            <a:r>
              <a:rPr lang="ru-RU" dirty="0"/>
              <a:t> </a:t>
            </a:r>
            <a:r>
              <a:rPr lang="ru-RU" dirty="0" err="1"/>
              <a:t>російськомовні</a:t>
            </a:r>
            <a:r>
              <a:rPr lang="ru-RU" dirty="0"/>
              <a:t> </a:t>
            </a:r>
            <a:r>
              <a:rPr lang="ru-RU" dirty="0" err="1" smtClean="0"/>
              <a:t>газети</a:t>
            </a:r>
            <a:r>
              <a:rPr lang="ru-RU" dirty="0" smtClean="0"/>
              <a:t>, </a:t>
            </a:r>
            <a:r>
              <a:rPr lang="ru-RU" dirty="0" err="1" smtClean="0"/>
              <a:t>водночас</a:t>
            </a:r>
            <a:r>
              <a:rPr lang="ru-RU" dirty="0" smtClean="0"/>
              <a:t> </a:t>
            </a:r>
            <a:r>
              <a:rPr lang="ru-RU" dirty="0"/>
              <a:t>не </a:t>
            </a:r>
            <a:r>
              <a:rPr lang="ru-RU" dirty="0" err="1"/>
              <a:t>звертаючи</a:t>
            </a:r>
            <a:r>
              <a:rPr lang="ru-RU" dirty="0"/>
              <a:t> </a:t>
            </a:r>
            <a:r>
              <a:rPr lang="ru-RU" dirty="0" err="1"/>
              <a:t>жодної</a:t>
            </a:r>
            <a:r>
              <a:rPr lang="ru-RU" dirty="0"/>
              <a:t> </a:t>
            </a:r>
            <a:r>
              <a:rPr lang="ru-RU" dirty="0" err="1"/>
              <a:t>уваги</a:t>
            </a:r>
            <a:r>
              <a:rPr lang="ru-RU" dirty="0"/>
              <a:t> на </a:t>
            </a:r>
            <a:r>
              <a:rPr lang="ru-RU" dirty="0" err="1"/>
              <a:t>їх</a:t>
            </a:r>
            <a:r>
              <a:rPr lang="ru-RU" dirty="0"/>
              <a:t> </a:t>
            </a:r>
            <a:r>
              <a:rPr lang="ru-RU" dirty="0" err="1" smtClean="0"/>
              <a:t>скарги</a:t>
            </a:r>
            <a:r>
              <a:rPr lang="ru-RU" dirty="0"/>
              <a:t>. </a:t>
            </a:r>
            <a:r>
              <a:rPr lang="ru-RU" dirty="0" smtClean="0"/>
              <a:t> </a:t>
            </a:r>
          </a:p>
          <a:p>
            <a:pPr algn="just"/>
            <a:r>
              <a:rPr lang="ru-RU" dirty="0" smtClean="0"/>
              <a:t>Кузьменко </a:t>
            </a:r>
            <a:r>
              <a:rPr lang="ru-RU" dirty="0"/>
              <a:t>В.Б. ПОЛІТИКО-ПРАВОВІ ЗАСАДИ ЛІКВІДАЦІЇ ПЕРІОДИЧНИХ ВИДАНЬ МОВАМИ НАЦІОНАЛЬНИХ МЕНШИН В УКРАЇНСЬКІЙ РСР НАПРИКІНЦІ 1930-Х РОКІВ </a:t>
            </a:r>
            <a:r>
              <a:rPr lang="en-US" dirty="0"/>
              <a:t>file:///C:/Users/Nina/Downloads/Pib_2006_5_5_44.pdf</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8162" y="492351"/>
            <a:ext cx="9366422" cy="6278642"/>
          </a:xfrm>
          <a:prstGeom prst="rect">
            <a:avLst/>
          </a:prstGeom>
        </p:spPr>
        <p:txBody>
          <a:bodyPr wrap="square">
            <a:spAutoFit/>
          </a:bodyPr>
          <a:lstStyle/>
          <a:p>
            <a:pPr algn="ctr"/>
            <a:r>
              <a:rPr lang="uk-UA" sz="2400" dirty="0" smtClean="0">
                <a:latin typeface="SchoolBookC"/>
              </a:rPr>
              <a:t>Радіоефір та його наповненість</a:t>
            </a:r>
            <a:endParaRPr lang="ru-RU" sz="2400" dirty="0" smtClean="0">
              <a:latin typeface="SchoolBookC"/>
            </a:endParaRPr>
          </a:p>
          <a:p>
            <a:pPr algn="just"/>
            <a:r>
              <a:rPr lang="ru-RU" dirty="0" err="1" smtClean="0">
                <a:latin typeface="SchoolBookC"/>
              </a:rPr>
              <a:t>Політика</a:t>
            </a:r>
            <a:r>
              <a:rPr lang="ru-RU" dirty="0" smtClean="0">
                <a:latin typeface="SchoolBookC"/>
              </a:rPr>
              <a:t> </a:t>
            </a:r>
            <a:r>
              <a:rPr lang="ru-RU" dirty="0" err="1">
                <a:latin typeface="SchoolBookC"/>
              </a:rPr>
              <a:t>захисту</a:t>
            </a:r>
            <a:r>
              <a:rPr lang="ru-RU" dirty="0">
                <a:latin typeface="SchoolBookC"/>
              </a:rPr>
              <a:t> </a:t>
            </a:r>
            <a:r>
              <a:rPr lang="ru-RU" dirty="0" err="1">
                <a:latin typeface="SchoolBookC"/>
              </a:rPr>
              <a:t>російської</a:t>
            </a:r>
            <a:r>
              <a:rPr lang="ru-RU" dirty="0">
                <a:latin typeface="SchoolBookC"/>
              </a:rPr>
              <a:t> </a:t>
            </a:r>
            <a:r>
              <a:rPr lang="ru-RU" dirty="0" err="1">
                <a:latin typeface="SchoolBookC"/>
              </a:rPr>
              <a:t>мови</a:t>
            </a:r>
            <a:r>
              <a:rPr lang="ru-RU" dirty="0">
                <a:latin typeface="SchoolBookC"/>
              </a:rPr>
              <a:t> та </a:t>
            </a:r>
            <a:r>
              <a:rPr lang="ru-RU" dirty="0" err="1">
                <a:latin typeface="SchoolBookC"/>
              </a:rPr>
              <a:t>її</a:t>
            </a:r>
            <a:r>
              <a:rPr lang="ru-RU" dirty="0">
                <a:latin typeface="SchoolBookC"/>
              </a:rPr>
              <a:t> </a:t>
            </a:r>
            <a:r>
              <a:rPr lang="ru-RU" dirty="0" err="1">
                <a:latin typeface="SchoolBookC"/>
              </a:rPr>
              <a:t>засилля</a:t>
            </a:r>
            <a:r>
              <a:rPr lang="ru-RU" dirty="0">
                <a:latin typeface="SchoolBookC"/>
              </a:rPr>
              <a:t> в </a:t>
            </a:r>
            <a:r>
              <a:rPr lang="ru-RU" dirty="0" err="1">
                <a:latin typeface="SchoolBookC"/>
              </a:rPr>
              <a:t>радіоефірі</a:t>
            </a:r>
            <a:r>
              <a:rPr lang="ru-RU" dirty="0">
                <a:latin typeface="SchoolBookC"/>
              </a:rPr>
              <a:t> </a:t>
            </a:r>
            <a:r>
              <a:rPr lang="ru-RU" dirty="0" err="1">
                <a:latin typeface="SchoolBookC"/>
              </a:rPr>
              <a:t>призвели</a:t>
            </a:r>
            <a:r>
              <a:rPr lang="ru-RU" dirty="0">
                <a:latin typeface="SchoolBookC"/>
              </a:rPr>
              <a:t> до </a:t>
            </a:r>
            <a:r>
              <a:rPr lang="ru-RU" dirty="0" err="1">
                <a:latin typeface="SchoolBookC"/>
              </a:rPr>
              <a:t>руйнації</a:t>
            </a:r>
            <a:endParaRPr lang="ru-RU" dirty="0">
              <a:latin typeface="SchoolBookC"/>
            </a:endParaRPr>
          </a:p>
          <a:p>
            <a:pPr algn="just"/>
            <a:r>
              <a:rPr lang="ru-RU" dirty="0" err="1">
                <a:latin typeface="SchoolBookC"/>
              </a:rPr>
              <a:t>поліфонії</a:t>
            </a:r>
            <a:r>
              <a:rPr lang="ru-RU" dirty="0">
                <a:latin typeface="SchoolBookC"/>
              </a:rPr>
              <a:t> </a:t>
            </a:r>
            <a:r>
              <a:rPr lang="ru-RU" dirty="0" err="1">
                <a:latin typeface="SchoolBookC"/>
              </a:rPr>
              <a:t>звучання</a:t>
            </a:r>
            <a:r>
              <a:rPr lang="ru-RU" dirty="0">
                <a:latin typeface="SchoolBookC"/>
              </a:rPr>
              <a:t> </a:t>
            </a:r>
            <a:r>
              <a:rPr lang="ru-RU" dirty="0" err="1">
                <a:latin typeface="SchoolBookC"/>
              </a:rPr>
              <a:t>українського</a:t>
            </a:r>
            <a:r>
              <a:rPr lang="ru-RU" dirty="0">
                <a:latin typeface="SchoolBookC"/>
              </a:rPr>
              <a:t> </a:t>
            </a:r>
            <a:r>
              <a:rPr lang="ru-RU" dirty="0" err="1">
                <a:latin typeface="SchoolBookC"/>
              </a:rPr>
              <a:t>радіо</a:t>
            </a:r>
            <a:r>
              <a:rPr lang="ru-RU" dirty="0">
                <a:latin typeface="SchoolBookC"/>
              </a:rPr>
              <a:t>, у тому </a:t>
            </a:r>
            <a:r>
              <a:rPr lang="ru-RU" dirty="0" err="1">
                <a:latin typeface="SchoolBookC"/>
              </a:rPr>
              <a:t>числі</a:t>
            </a:r>
            <a:r>
              <a:rPr lang="ru-RU" dirty="0">
                <a:latin typeface="SchoolBookC"/>
              </a:rPr>
              <a:t> й за </a:t>
            </a:r>
            <a:r>
              <a:rPr lang="ru-RU" dirty="0" err="1">
                <a:latin typeface="SchoolBookC"/>
              </a:rPr>
              <a:t>рахунок</a:t>
            </a:r>
            <a:r>
              <a:rPr lang="ru-RU" dirty="0">
                <a:latin typeface="SchoolBookC"/>
              </a:rPr>
              <a:t> </a:t>
            </a:r>
            <a:r>
              <a:rPr lang="ru-RU" dirty="0" err="1">
                <a:latin typeface="SchoolBookC"/>
              </a:rPr>
              <a:t>мов</a:t>
            </a:r>
            <a:r>
              <a:rPr lang="ru-RU" dirty="0">
                <a:latin typeface="SchoolBookC"/>
              </a:rPr>
              <a:t> </a:t>
            </a:r>
            <a:r>
              <a:rPr lang="ru-RU" dirty="0" err="1">
                <a:latin typeface="SchoolBookC"/>
              </a:rPr>
              <a:t>національних</a:t>
            </a:r>
            <a:endParaRPr lang="ru-RU" dirty="0">
              <a:latin typeface="SchoolBookC"/>
            </a:endParaRPr>
          </a:p>
          <a:p>
            <a:pPr algn="just"/>
            <a:r>
              <a:rPr lang="ru-RU" dirty="0" err="1">
                <a:latin typeface="SchoolBookC"/>
              </a:rPr>
              <a:t>меншин</a:t>
            </a:r>
            <a:r>
              <a:rPr lang="ru-RU" dirty="0">
                <a:latin typeface="SchoolBookC"/>
              </a:rPr>
              <a:t>. </a:t>
            </a:r>
            <a:r>
              <a:rPr lang="ru-RU" dirty="0" err="1">
                <a:latin typeface="SchoolBookC"/>
              </a:rPr>
              <a:t>Інформаційний</a:t>
            </a:r>
            <a:r>
              <a:rPr lang="ru-RU" dirty="0">
                <a:latin typeface="SchoolBookC"/>
              </a:rPr>
              <a:t> вакуум, </a:t>
            </a:r>
            <a:r>
              <a:rPr lang="ru-RU" dirty="0" err="1">
                <a:latin typeface="SchoolBookC"/>
              </a:rPr>
              <a:t>що</a:t>
            </a:r>
            <a:r>
              <a:rPr lang="ru-RU" dirty="0">
                <a:latin typeface="SchoolBookC"/>
              </a:rPr>
              <a:t> </a:t>
            </a:r>
            <a:r>
              <a:rPr lang="ru-RU" dirty="0" err="1">
                <a:latin typeface="SchoolBookC"/>
              </a:rPr>
              <a:t>утворивсь</a:t>
            </a:r>
            <a:r>
              <a:rPr lang="ru-RU" dirty="0">
                <a:latin typeface="SchoolBookC"/>
              </a:rPr>
              <a:t> у </a:t>
            </a:r>
            <a:r>
              <a:rPr lang="ru-RU" dirty="0" err="1">
                <a:latin typeface="SchoolBookC"/>
              </a:rPr>
              <a:t>прикордонних</a:t>
            </a:r>
            <a:r>
              <a:rPr lang="ru-RU" dirty="0">
                <a:latin typeface="SchoolBookC"/>
              </a:rPr>
              <a:t> </a:t>
            </a:r>
            <a:r>
              <a:rPr lang="ru-RU" dirty="0" smtClean="0">
                <a:latin typeface="SchoolBookC"/>
              </a:rPr>
              <a:t>районах, </a:t>
            </a:r>
            <a:r>
              <a:rPr lang="ru-RU" dirty="0" err="1">
                <a:latin typeface="SchoolBookC"/>
              </a:rPr>
              <a:t>заселених</a:t>
            </a:r>
            <a:endParaRPr lang="ru-RU" dirty="0">
              <a:latin typeface="SchoolBookC"/>
            </a:endParaRPr>
          </a:p>
          <a:p>
            <a:pPr algn="just"/>
            <a:r>
              <a:rPr lang="ru-RU" dirty="0" err="1">
                <a:latin typeface="SchoolBookC"/>
              </a:rPr>
              <a:t>представниками</a:t>
            </a:r>
            <a:r>
              <a:rPr lang="ru-RU" dirty="0">
                <a:latin typeface="SchoolBookC"/>
              </a:rPr>
              <a:t> </a:t>
            </a:r>
            <a:r>
              <a:rPr lang="ru-RU" dirty="0" err="1">
                <a:latin typeface="SchoolBookC"/>
              </a:rPr>
              <a:t>сусідніх</a:t>
            </a:r>
            <a:r>
              <a:rPr lang="ru-RU" dirty="0">
                <a:latin typeface="SchoolBookC"/>
              </a:rPr>
              <a:t> з </a:t>
            </a:r>
            <a:r>
              <a:rPr lang="ru-RU" dirty="0" err="1">
                <a:latin typeface="SchoolBookC"/>
              </a:rPr>
              <a:t>Україною</a:t>
            </a:r>
            <a:r>
              <a:rPr lang="ru-RU" dirty="0">
                <a:latin typeface="SchoolBookC"/>
              </a:rPr>
              <a:t> </a:t>
            </a:r>
            <a:r>
              <a:rPr lang="ru-RU" dirty="0" smtClean="0">
                <a:latin typeface="SchoolBookC"/>
              </a:rPr>
              <a:t>держав, </a:t>
            </a:r>
            <a:r>
              <a:rPr lang="ru-RU" dirty="0" err="1" smtClean="0">
                <a:latin typeface="SchoolBookC"/>
              </a:rPr>
              <a:t>заповнюють</a:t>
            </a:r>
            <a:r>
              <a:rPr lang="ru-RU" dirty="0" smtClean="0">
                <a:latin typeface="SchoolBookC"/>
              </a:rPr>
              <a:t> </a:t>
            </a:r>
            <a:r>
              <a:rPr lang="ru-RU" dirty="0" err="1">
                <a:latin typeface="SchoolBookC"/>
              </a:rPr>
              <a:t>зарубіжні</a:t>
            </a:r>
            <a:r>
              <a:rPr lang="ru-RU" dirty="0">
                <a:latin typeface="SchoolBookC"/>
              </a:rPr>
              <a:t> </a:t>
            </a:r>
            <a:r>
              <a:rPr lang="ru-RU" dirty="0" err="1">
                <a:latin typeface="SchoolBookC"/>
              </a:rPr>
              <a:t>радіостанції</a:t>
            </a:r>
            <a:r>
              <a:rPr lang="ru-RU" dirty="0">
                <a:latin typeface="SchoolBookC"/>
              </a:rPr>
              <a:t>,</a:t>
            </a:r>
          </a:p>
          <a:p>
            <a:pPr algn="just"/>
            <a:r>
              <a:rPr lang="ru-RU" dirty="0" err="1">
                <a:latin typeface="SchoolBookC"/>
              </a:rPr>
              <a:t>покриття</a:t>
            </a:r>
            <a:r>
              <a:rPr lang="ru-RU" dirty="0">
                <a:latin typeface="SchoolBookC"/>
              </a:rPr>
              <a:t> сигналом </a:t>
            </a:r>
            <a:r>
              <a:rPr lang="ru-RU" dirty="0" err="1">
                <a:latin typeface="SchoolBookC"/>
              </a:rPr>
              <a:t>яких</a:t>
            </a:r>
            <a:r>
              <a:rPr lang="ru-RU" dirty="0">
                <a:latin typeface="SchoolBookC"/>
              </a:rPr>
              <a:t> у FM-</a:t>
            </a:r>
            <a:r>
              <a:rPr lang="ru-RU" dirty="0" err="1">
                <a:latin typeface="SchoolBookC"/>
              </a:rPr>
              <a:t>просторі</a:t>
            </a:r>
            <a:r>
              <a:rPr lang="ru-RU" dirty="0">
                <a:latin typeface="SchoolBookC"/>
              </a:rPr>
              <a:t> </a:t>
            </a:r>
            <a:r>
              <a:rPr lang="ru-RU" dirty="0" err="1">
                <a:latin typeface="SchoolBookC"/>
              </a:rPr>
              <a:t>складає</a:t>
            </a:r>
            <a:r>
              <a:rPr lang="ru-RU" dirty="0">
                <a:latin typeface="SchoolBookC"/>
              </a:rPr>
              <a:t> </a:t>
            </a:r>
            <a:r>
              <a:rPr lang="ru-RU" dirty="0" err="1">
                <a:latin typeface="SchoolBookC"/>
              </a:rPr>
              <a:t>конкуренцію</a:t>
            </a:r>
            <a:r>
              <a:rPr lang="ru-RU" dirty="0">
                <a:latin typeface="SchoolBookC"/>
              </a:rPr>
              <a:t> </a:t>
            </a:r>
            <a:r>
              <a:rPr lang="ru-RU" dirty="0" err="1">
                <a:latin typeface="SchoolBookC"/>
              </a:rPr>
              <a:t>регіональним</a:t>
            </a:r>
            <a:r>
              <a:rPr lang="ru-RU" dirty="0">
                <a:latin typeface="SchoolBookC"/>
              </a:rPr>
              <a:t> на </a:t>
            </a:r>
            <a:r>
              <a:rPr lang="ru-RU" dirty="0" err="1">
                <a:latin typeface="SchoolBookC"/>
              </a:rPr>
              <a:t>на</a:t>
            </a:r>
            <a:r>
              <a:rPr lang="ru-RU" dirty="0">
                <a:latin typeface="SchoolBookC"/>
              </a:rPr>
              <a:t>-</a:t>
            </a:r>
          </a:p>
          <a:p>
            <a:pPr algn="just"/>
            <a:r>
              <a:rPr lang="ru-RU" dirty="0" err="1">
                <a:latin typeface="SchoolBookC"/>
              </a:rPr>
              <a:t>ціональним</a:t>
            </a:r>
            <a:r>
              <a:rPr lang="ru-RU" dirty="0">
                <a:latin typeface="SchoolBookC"/>
              </a:rPr>
              <a:t> </a:t>
            </a:r>
            <a:r>
              <a:rPr lang="ru-RU" dirty="0" err="1">
                <a:latin typeface="SchoolBookC"/>
              </a:rPr>
              <a:t>мовникам</a:t>
            </a:r>
            <a:r>
              <a:rPr lang="ru-RU" dirty="0">
                <a:latin typeface="SchoolBookC"/>
              </a:rPr>
              <a:t>. Особливо </a:t>
            </a:r>
            <a:r>
              <a:rPr lang="ru-RU" dirty="0" err="1">
                <a:latin typeface="SchoolBookC"/>
              </a:rPr>
              <a:t>загрозливо</a:t>
            </a:r>
            <a:r>
              <a:rPr lang="ru-RU" dirty="0">
                <a:latin typeface="SchoolBookC"/>
              </a:rPr>
              <a:t> </a:t>
            </a:r>
            <a:r>
              <a:rPr lang="ru-RU" dirty="0" err="1">
                <a:latin typeface="SchoolBookC"/>
              </a:rPr>
              <a:t>виглядає</a:t>
            </a:r>
            <a:r>
              <a:rPr lang="ru-RU" dirty="0">
                <a:latin typeface="SchoolBookC"/>
              </a:rPr>
              <a:t> </a:t>
            </a:r>
            <a:r>
              <a:rPr lang="ru-RU" dirty="0" err="1">
                <a:latin typeface="SchoolBookC"/>
              </a:rPr>
              <a:t>ситуація</a:t>
            </a:r>
            <a:r>
              <a:rPr lang="ru-RU" dirty="0">
                <a:latin typeface="SchoolBookC"/>
              </a:rPr>
              <a:t> в областях, </a:t>
            </a:r>
            <a:r>
              <a:rPr lang="ru-RU" dirty="0" err="1">
                <a:latin typeface="SchoolBookC"/>
              </a:rPr>
              <a:t>які</a:t>
            </a:r>
            <a:r>
              <a:rPr lang="ru-RU" dirty="0">
                <a:latin typeface="SchoolBookC"/>
              </a:rPr>
              <a:t> меж-</a:t>
            </a:r>
          </a:p>
          <a:p>
            <a:pPr algn="just"/>
            <a:r>
              <a:rPr lang="ru-RU" dirty="0" err="1">
                <a:latin typeface="SchoolBookC"/>
              </a:rPr>
              <a:t>ують</a:t>
            </a:r>
            <a:r>
              <a:rPr lang="ru-RU" dirty="0">
                <a:latin typeface="SchoolBookC"/>
              </a:rPr>
              <a:t> з </a:t>
            </a:r>
            <a:r>
              <a:rPr lang="ru-RU" dirty="0" err="1">
                <a:latin typeface="SchoolBookC"/>
              </a:rPr>
              <a:t>Польщею</a:t>
            </a:r>
            <a:r>
              <a:rPr lang="ru-RU" dirty="0">
                <a:latin typeface="SchoolBookC"/>
              </a:rPr>
              <a:t>, </a:t>
            </a:r>
            <a:r>
              <a:rPr lang="ru-RU" dirty="0" err="1">
                <a:latin typeface="SchoolBookC"/>
              </a:rPr>
              <a:t>Росією</a:t>
            </a:r>
            <a:r>
              <a:rPr lang="ru-RU" dirty="0">
                <a:latin typeface="SchoolBookC"/>
              </a:rPr>
              <a:t>, </a:t>
            </a:r>
            <a:r>
              <a:rPr lang="ru-RU" dirty="0" err="1">
                <a:latin typeface="SchoolBookC"/>
              </a:rPr>
              <a:t>Румунією</a:t>
            </a:r>
            <a:r>
              <a:rPr lang="ru-RU" dirty="0">
                <a:latin typeface="SchoolBookC"/>
              </a:rPr>
              <a:t>, </a:t>
            </a:r>
            <a:r>
              <a:rPr lang="ru-RU" dirty="0" err="1">
                <a:latin typeface="SchoolBookC"/>
              </a:rPr>
              <a:t>Угорщиною</a:t>
            </a:r>
            <a:r>
              <a:rPr lang="ru-RU" dirty="0">
                <a:latin typeface="SchoolBookC"/>
              </a:rPr>
              <a:t>. </a:t>
            </a:r>
            <a:endParaRPr lang="en-US" dirty="0" smtClean="0">
              <a:latin typeface="SchoolBookC"/>
            </a:endParaRPr>
          </a:p>
          <a:p>
            <a:pPr algn="just"/>
            <a:endParaRPr lang="en-US" dirty="0">
              <a:latin typeface="SchoolBookC"/>
            </a:endParaRPr>
          </a:p>
          <a:p>
            <a:pPr algn="just"/>
            <a:r>
              <a:rPr lang="en-US" dirty="0" smtClean="0">
                <a:latin typeface="SchoolBookC"/>
              </a:rPr>
              <a:t>	</a:t>
            </a:r>
            <a:r>
              <a:rPr lang="ru-RU" dirty="0" err="1" smtClean="0">
                <a:latin typeface="SchoolBookC"/>
              </a:rPr>
              <a:t>Економічно</a:t>
            </a:r>
            <a:r>
              <a:rPr lang="ru-RU" dirty="0" smtClean="0">
                <a:latin typeface="SchoolBookC"/>
              </a:rPr>
              <a:t> </a:t>
            </a:r>
            <a:r>
              <a:rPr lang="ru-RU" dirty="0" err="1">
                <a:latin typeface="SchoolBookC"/>
              </a:rPr>
              <a:t>потужніші</a:t>
            </a:r>
            <a:r>
              <a:rPr lang="ru-RU" dirty="0">
                <a:latin typeface="SchoolBookC"/>
              </a:rPr>
              <a:t> </a:t>
            </a:r>
            <a:r>
              <a:rPr lang="ru-RU" dirty="0" err="1" smtClean="0">
                <a:latin typeface="SchoolBookC"/>
              </a:rPr>
              <a:t>держави</a:t>
            </a:r>
            <a:r>
              <a:rPr lang="en-US" dirty="0" smtClean="0">
                <a:latin typeface="SchoolBookC"/>
              </a:rPr>
              <a:t> </a:t>
            </a:r>
            <a:r>
              <a:rPr lang="ru-RU" dirty="0" err="1" smtClean="0">
                <a:latin typeface="SchoolBookC"/>
              </a:rPr>
              <a:t>справляють</a:t>
            </a:r>
            <a:r>
              <a:rPr lang="ru-RU" dirty="0" smtClean="0">
                <a:latin typeface="SchoolBookC"/>
              </a:rPr>
              <a:t> </a:t>
            </a:r>
            <a:r>
              <a:rPr lang="ru-RU" dirty="0" err="1">
                <a:latin typeface="SchoolBookC"/>
              </a:rPr>
              <a:t>посильний</a:t>
            </a:r>
            <a:r>
              <a:rPr lang="ru-RU" dirty="0">
                <a:latin typeface="SchoolBookC"/>
              </a:rPr>
              <a:t> </a:t>
            </a:r>
            <a:r>
              <a:rPr lang="ru-RU" dirty="0" err="1">
                <a:latin typeface="SchoolBookC"/>
              </a:rPr>
              <a:t>вплив</a:t>
            </a:r>
            <a:r>
              <a:rPr lang="ru-RU" dirty="0">
                <a:latin typeface="SchoolBookC"/>
              </a:rPr>
              <a:t> на </a:t>
            </a:r>
            <a:r>
              <a:rPr lang="ru-RU" dirty="0" err="1">
                <a:latin typeface="SchoolBookC"/>
              </a:rPr>
              <a:t>інформаційний</a:t>
            </a:r>
            <a:r>
              <a:rPr lang="ru-RU" dirty="0">
                <a:latin typeface="SchoolBookC"/>
              </a:rPr>
              <a:t> </a:t>
            </a:r>
            <a:r>
              <a:rPr lang="ru-RU" dirty="0" err="1">
                <a:latin typeface="SchoolBookC"/>
              </a:rPr>
              <a:t>простір</a:t>
            </a:r>
            <a:r>
              <a:rPr lang="ru-RU" dirty="0">
                <a:latin typeface="SchoolBookC"/>
              </a:rPr>
              <a:t> </a:t>
            </a:r>
            <a:r>
              <a:rPr lang="ru-RU" dirty="0" err="1">
                <a:latin typeface="SchoolBookC"/>
              </a:rPr>
              <a:t>України</a:t>
            </a:r>
            <a:r>
              <a:rPr lang="ru-RU" dirty="0">
                <a:latin typeface="SchoolBookC"/>
              </a:rPr>
              <a:t>, </a:t>
            </a:r>
            <a:r>
              <a:rPr lang="ru-RU" dirty="0" err="1">
                <a:latin typeface="SchoolBookC"/>
              </a:rPr>
              <a:t>радіомовлення</a:t>
            </a:r>
            <a:r>
              <a:rPr lang="ru-RU" dirty="0">
                <a:latin typeface="SchoolBookC"/>
              </a:rPr>
              <a:t> </a:t>
            </a:r>
            <a:r>
              <a:rPr lang="ru-RU" dirty="0" smtClean="0">
                <a:latin typeface="SchoolBookC"/>
              </a:rPr>
              <a:t>у</a:t>
            </a:r>
            <a:r>
              <a:rPr lang="en-US" dirty="0" smtClean="0">
                <a:latin typeface="SchoolBookC"/>
              </a:rPr>
              <a:t> </a:t>
            </a:r>
            <a:r>
              <a:rPr lang="ru-RU" dirty="0" err="1" smtClean="0">
                <a:latin typeface="SchoolBookC"/>
              </a:rPr>
              <a:t>цьому</a:t>
            </a:r>
            <a:r>
              <a:rPr lang="ru-RU" dirty="0" smtClean="0">
                <a:latin typeface="SchoolBookC"/>
              </a:rPr>
              <a:t> </a:t>
            </a:r>
            <a:r>
              <a:rPr lang="ru-RU" dirty="0" err="1">
                <a:latin typeface="SchoolBookC"/>
              </a:rPr>
              <a:t>контексті</a:t>
            </a:r>
            <a:r>
              <a:rPr lang="ru-RU" dirty="0">
                <a:latin typeface="SchoolBookC"/>
              </a:rPr>
              <a:t> не </a:t>
            </a:r>
            <a:r>
              <a:rPr lang="ru-RU" dirty="0" err="1">
                <a:latin typeface="SchoolBookC"/>
              </a:rPr>
              <a:t>виняток</a:t>
            </a:r>
            <a:r>
              <a:rPr lang="ru-RU" dirty="0">
                <a:latin typeface="SchoolBookC"/>
              </a:rPr>
              <a:t>. </a:t>
            </a:r>
            <a:endParaRPr lang="en-US" dirty="0" smtClean="0">
              <a:latin typeface="SchoolBookC"/>
            </a:endParaRPr>
          </a:p>
          <a:p>
            <a:pPr algn="just"/>
            <a:r>
              <a:rPr lang="en-US" dirty="0" smtClean="0">
                <a:latin typeface="SchoolBookC"/>
              </a:rPr>
              <a:t>	</a:t>
            </a:r>
            <a:r>
              <a:rPr lang="ru-RU" dirty="0" err="1" smtClean="0">
                <a:latin typeface="SchoolBookC"/>
              </a:rPr>
              <a:t>Білорусь</a:t>
            </a:r>
            <a:r>
              <a:rPr lang="ru-RU" dirty="0" smtClean="0">
                <a:latin typeface="SchoolBookC"/>
              </a:rPr>
              <a:t> </a:t>
            </a:r>
            <a:r>
              <a:rPr lang="ru-RU" dirty="0">
                <a:latin typeface="SchoolBookC"/>
              </a:rPr>
              <a:t>та Молдова – як </a:t>
            </a:r>
            <a:r>
              <a:rPr lang="ru-RU" dirty="0" err="1">
                <a:latin typeface="SchoolBookC"/>
              </a:rPr>
              <a:t>країни</a:t>
            </a:r>
            <a:r>
              <a:rPr lang="ru-RU" dirty="0">
                <a:latin typeface="SchoolBookC"/>
              </a:rPr>
              <a:t> з </a:t>
            </a:r>
            <a:r>
              <a:rPr lang="ru-RU" dirty="0" err="1">
                <a:latin typeface="SchoolBookC"/>
              </a:rPr>
              <a:t>помірними</a:t>
            </a:r>
            <a:r>
              <a:rPr lang="ru-RU" dirty="0">
                <a:latin typeface="SchoolBookC"/>
              </a:rPr>
              <a:t> </a:t>
            </a:r>
            <a:r>
              <a:rPr lang="ru-RU" dirty="0" smtClean="0">
                <a:latin typeface="SchoolBookC"/>
              </a:rPr>
              <a:t>темпами</a:t>
            </a:r>
            <a:r>
              <a:rPr lang="en-US" dirty="0" smtClean="0">
                <a:latin typeface="SchoolBookC"/>
              </a:rPr>
              <a:t> </a:t>
            </a:r>
            <a:r>
              <a:rPr lang="ru-RU" dirty="0" err="1" smtClean="0">
                <a:latin typeface="SchoolBookC"/>
              </a:rPr>
              <a:t>економічного</a:t>
            </a:r>
            <a:r>
              <a:rPr lang="ru-RU" dirty="0" smtClean="0">
                <a:latin typeface="SchoolBookC"/>
              </a:rPr>
              <a:t> </a:t>
            </a:r>
            <a:r>
              <a:rPr lang="ru-RU" dirty="0" err="1">
                <a:latin typeface="SchoolBookC"/>
              </a:rPr>
              <a:t>розвитку</a:t>
            </a:r>
            <a:r>
              <a:rPr lang="ru-RU" dirty="0">
                <a:latin typeface="SchoolBookC"/>
              </a:rPr>
              <a:t> </a:t>
            </a:r>
            <a:r>
              <a:rPr lang="ru-RU" dirty="0" err="1" smtClean="0">
                <a:latin typeface="SchoolBookC"/>
              </a:rPr>
              <a:t>вплив</a:t>
            </a:r>
            <a:r>
              <a:rPr lang="ru-RU" dirty="0" smtClean="0">
                <a:latin typeface="SchoolBookC"/>
              </a:rPr>
              <a:t> </a:t>
            </a:r>
            <a:r>
              <a:rPr lang="ru-RU" dirty="0">
                <a:latin typeface="SchoolBookC"/>
              </a:rPr>
              <a:t>на </a:t>
            </a:r>
            <a:r>
              <a:rPr lang="ru-RU" dirty="0" err="1">
                <a:latin typeface="SchoolBookC"/>
              </a:rPr>
              <a:t>радіопростір</a:t>
            </a:r>
            <a:r>
              <a:rPr lang="ru-RU" dirty="0">
                <a:latin typeface="SchoolBookC"/>
              </a:rPr>
              <a:t> </a:t>
            </a:r>
            <a:r>
              <a:rPr lang="ru-RU" dirty="0" err="1">
                <a:latin typeface="SchoolBookC"/>
              </a:rPr>
              <a:t>нашої</a:t>
            </a:r>
            <a:r>
              <a:rPr lang="ru-RU" dirty="0">
                <a:latin typeface="SchoolBookC"/>
              </a:rPr>
              <a:t> </a:t>
            </a:r>
            <a:r>
              <a:rPr lang="ru-RU" dirty="0" err="1">
                <a:latin typeface="SchoolBookC"/>
              </a:rPr>
              <a:t>держави</a:t>
            </a:r>
            <a:r>
              <a:rPr lang="ru-RU" dirty="0">
                <a:latin typeface="SchoolBookC"/>
              </a:rPr>
              <a:t> </a:t>
            </a:r>
            <a:r>
              <a:rPr lang="ru-RU" dirty="0" err="1">
                <a:latin typeface="SchoolBookC"/>
              </a:rPr>
              <a:t>чинять</a:t>
            </a:r>
            <a:r>
              <a:rPr lang="ru-RU" dirty="0">
                <a:latin typeface="SchoolBookC"/>
              </a:rPr>
              <a:t> </a:t>
            </a:r>
            <a:r>
              <a:rPr lang="ru-RU" dirty="0" err="1" smtClean="0">
                <a:latin typeface="SchoolBookC"/>
              </a:rPr>
              <a:t>менший</a:t>
            </a:r>
            <a:r>
              <a:rPr lang="ru-RU" dirty="0" smtClean="0">
                <a:latin typeface="SchoolBookC"/>
              </a:rPr>
              <a:t>, </a:t>
            </a:r>
            <a:r>
              <a:rPr lang="ru-RU" dirty="0" err="1" smtClean="0">
                <a:latin typeface="SchoolBookC"/>
              </a:rPr>
              <a:t>цей</a:t>
            </a:r>
            <a:r>
              <a:rPr lang="en-US" dirty="0" smtClean="0">
                <a:latin typeface="SchoolBookC"/>
              </a:rPr>
              <a:t> </a:t>
            </a:r>
            <a:r>
              <a:rPr lang="ru-RU" dirty="0" err="1" smtClean="0">
                <a:latin typeface="SchoolBookC"/>
              </a:rPr>
              <a:t>процес</a:t>
            </a:r>
            <a:r>
              <a:rPr lang="ru-RU" dirty="0" smtClean="0">
                <a:latin typeface="SchoolBookC"/>
              </a:rPr>
              <a:t> </a:t>
            </a:r>
            <a:r>
              <a:rPr lang="ru-RU" dirty="0" err="1">
                <a:latin typeface="SchoolBookC"/>
              </a:rPr>
              <a:t>зворотній</a:t>
            </a:r>
            <a:r>
              <a:rPr lang="ru-RU" dirty="0">
                <a:latin typeface="SchoolBookC"/>
              </a:rPr>
              <a:t>.</a:t>
            </a:r>
          </a:p>
          <a:p>
            <a:pPr algn="just"/>
            <a:r>
              <a:rPr lang="en-US" dirty="0" smtClean="0">
                <a:latin typeface="SchoolBookC"/>
              </a:rPr>
              <a:t>	</a:t>
            </a:r>
            <a:r>
              <a:rPr lang="ru-RU" dirty="0" err="1" smtClean="0">
                <a:latin typeface="SchoolBookC"/>
              </a:rPr>
              <a:t>Промовистим</a:t>
            </a:r>
            <a:r>
              <a:rPr lang="ru-RU" dirty="0" smtClean="0">
                <a:latin typeface="SchoolBookC"/>
              </a:rPr>
              <a:t> </a:t>
            </a:r>
            <a:r>
              <a:rPr lang="ru-RU" dirty="0">
                <a:latin typeface="SchoolBookC"/>
              </a:rPr>
              <a:t>тут є </a:t>
            </a:r>
            <a:r>
              <a:rPr lang="ru-RU" dirty="0" err="1">
                <a:latin typeface="SchoolBookC"/>
              </a:rPr>
              <a:t>зріз</a:t>
            </a:r>
            <a:r>
              <a:rPr lang="ru-RU" dirty="0">
                <a:latin typeface="SchoolBookC"/>
              </a:rPr>
              <a:t> </a:t>
            </a:r>
            <a:r>
              <a:rPr lang="en-GB" dirty="0">
                <a:latin typeface="SchoolBookC"/>
              </a:rPr>
              <a:t>FM-</a:t>
            </a:r>
            <a:r>
              <a:rPr lang="ru-RU" dirty="0">
                <a:latin typeface="SchoolBookC"/>
              </a:rPr>
              <a:t>простору </a:t>
            </a:r>
            <a:r>
              <a:rPr lang="ru-RU" dirty="0" err="1">
                <a:latin typeface="SchoolBookC"/>
              </a:rPr>
              <a:t>Одеської</a:t>
            </a:r>
            <a:r>
              <a:rPr lang="ru-RU" dirty="0">
                <a:latin typeface="SchoolBookC"/>
              </a:rPr>
              <a:t>, </a:t>
            </a:r>
            <a:r>
              <a:rPr lang="ru-RU" dirty="0" err="1">
                <a:latin typeface="SchoolBookC"/>
              </a:rPr>
              <a:t>Вінницької</a:t>
            </a:r>
            <a:r>
              <a:rPr lang="ru-RU" dirty="0">
                <a:latin typeface="SchoolBookC"/>
              </a:rPr>
              <a:t>, </a:t>
            </a:r>
            <a:r>
              <a:rPr lang="ru-RU" dirty="0" err="1">
                <a:latin typeface="SchoolBookC"/>
              </a:rPr>
              <a:t>Чернівецької</a:t>
            </a:r>
            <a:r>
              <a:rPr lang="ru-RU" dirty="0">
                <a:latin typeface="SchoolBookC"/>
              </a:rPr>
              <a:t>, </a:t>
            </a:r>
            <a:r>
              <a:rPr lang="ru-RU" dirty="0" err="1">
                <a:latin typeface="SchoolBookC"/>
              </a:rPr>
              <a:t>Іва</a:t>
            </a:r>
            <a:r>
              <a:rPr lang="ru-RU" dirty="0">
                <a:latin typeface="SchoolBookC"/>
              </a:rPr>
              <a:t>-</a:t>
            </a:r>
          </a:p>
          <a:p>
            <a:pPr algn="just"/>
            <a:r>
              <a:rPr lang="ru-RU" dirty="0">
                <a:latin typeface="SchoolBookC"/>
              </a:rPr>
              <a:t>но-</a:t>
            </a:r>
            <a:r>
              <a:rPr lang="ru-RU" dirty="0" err="1">
                <a:latin typeface="SchoolBookC"/>
              </a:rPr>
              <a:t>Франківської</a:t>
            </a:r>
            <a:r>
              <a:rPr lang="ru-RU" dirty="0">
                <a:latin typeface="SchoolBookC"/>
              </a:rPr>
              <a:t>, </a:t>
            </a:r>
            <a:r>
              <a:rPr lang="ru-RU" dirty="0" err="1">
                <a:latin typeface="SchoolBookC"/>
              </a:rPr>
              <a:t>Закарпатської</a:t>
            </a:r>
            <a:r>
              <a:rPr lang="ru-RU" dirty="0">
                <a:latin typeface="SchoolBookC"/>
              </a:rPr>
              <a:t>, </a:t>
            </a:r>
            <a:r>
              <a:rPr lang="ru-RU" dirty="0" err="1">
                <a:latin typeface="SchoolBookC"/>
              </a:rPr>
              <a:t>Львівської</a:t>
            </a:r>
            <a:r>
              <a:rPr lang="ru-RU" dirty="0">
                <a:latin typeface="SchoolBookC"/>
              </a:rPr>
              <a:t>, </a:t>
            </a:r>
            <a:r>
              <a:rPr lang="ru-RU" dirty="0" err="1">
                <a:latin typeface="SchoolBookC"/>
              </a:rPr>
              <a:t>Житомирської</a:t>
            </a:r>
            <a:r>
              <a:rPr lang="ru-RU" dirty="0">
                <a:latin typeface="SchoolBookC"/>
              </a:rPr>
              <a:t>, </a:t>
            </a:r>
            <a:r>
              <a:rPr lang="ru-RU" dirty="0" err="1">
                <a:latin typeface="SchoolBookC"/>
              </a:rPr>
              <a:t>Чернігівської</a:t>
            </a:r>
            <a:r>
              <a:rPr lang="ru-RU" dirty="0">
                <a:latin typeface="SchoolBookC"/>
              </a:rPr>
              <a:t>, </a:t>
            </a:r>
            <a:r>
              <a:rPr lang="ru-RU" dirty="0" err="1">
                <a:latin typeface="SchoolBookC"/>
              </a:rPr>
              <a:t>Хар</a:t>
            </a:r>
            <a:r>
              <a:rPr lang="ru-RU" dirty="0">
                <a:latin typeface="SchoolBookC"/>
              </a:rPr>
              <a:t>-</a:t>
            </a:r>
          </a:p>
          <a:p>
            <a:pPr algn="just"/>
            <a:r>
              <a:rPr lang="ru-RU" dirty="0" err="1">
                <a:latin typeface="SchoolBookC"/>
              </a:rPr>
              <a:t>ківської</a:t>
            </a:r>
            <a:r>
              <a:rPr lang="ru-RU" dirty="0">
                <a:latin typeface="SchoolBookC"/>
              </a:rPr>
              <a:t>, </a:t>
            </a:r>
            <a:r>
              <a:rPr lang="ru-RU" dirty="0" err="1">
                <a:latin typeface="SchoolBookC"/>
              </a:rPr>
              <a:t>Луганської</a:t>
            </a:r>
            <a:r>
              <a:rPr lang="ru-RU" dirty="0">
                <a:latin typeface="SchoolBookC"/>
              </a:rPr>
              <a:t> та </a:t>
            </a:r>
            <a:r>
              <a:rPr lang="ru-RU" dirty="0" err="1">
                <a:latin typeface="SchoolBookC"/>
              </a:rPr>
              <a:t>Донецької</a:t>
            </a:r>
            <a:r>
              <a:rPr lang="ru-RU" dirty="0">
                <a:latin typeface="SchoolBookC"/>
              </a:rPr>
              <a:t> областей, </a:t>
            </a:r>
            <a:r>
              <a:rPr lang="ru-RU" dirty="0" err="1">
                <a:latin typeface="SchoolBookC"/>
              </a:rPr>
              <a:t>що</a:t>
            </a:r>
            <a:r>
              <a:rPr lang="ru-RU" dirty="0">
                <a:latin typeface="SchoolBookC"/>
              </a:rPr>
              <a:t> так </a:t>
            </a:r>
            <a:r>
              <a:rPr lang="ru-RU" dirty="0" err="1">
                <a:latin typeface="SchoolBookC"/>
              </a:rPr>
              <a:t>чи</a:t>
            </a:r>
            <a:r>
              <a:rPr lang="ru-RU" dirty="0">
                <a:latin typeface="SchoolBookC"/>
              </a:rPr>
              <a:t> </a:t>
            </a:r>
            <a:r>
              <a:rPr lang="ru-RU" dirty="0" err="1">
                <a:latin typeface="SchoolBookC"/>
              </a:rPr>
              <a:t>інакше</a:t>
            </a:r>
            <a:r>
              <a:rPr lang="ru-RU" dirty="0">
                <a:latin typeface="SchoolBookC"/>
              </a:rPr>
              <a:t> </a:t>
            </a:r>
            <a:r>
              <a:rPr lang="ru-RU" dirty="0" err="1">
                <a:latin typeface="SchoolBookC"/>
              </a:rPr>
              <a:t>зазнають</a:t>
            </a:r>
            <a:r>
              <a:rPr lang="ru-RU" dirty="0">
                <a:latin typeface="SchoolBookC"/>
              </a:rPr>
              <a:t> </a:t>
            </a:r>
            <a:r>
              <a:rPr lang="ru-RU" dirty="0" err="1">
                <a:latin typeface="SchoolBookC"/>
              </a:rPr>
              <a:t>впливу</a:t>
            </a:r>
            <a:endParaRPr lang="ru-RU" dirty="0">
              <a:latin typeface="SchoolBookC"/>
            </a:endParaRPr>
          </a:p>
          <a:p>
            <a:pPr algn="just"/>
            <a:r>
              <a:rPr lang="ru-RU" dirty="0" err="1">
                <a:latin typeface="SchoolBookC"/>
              </a:rPr>
              <a:t>зарубіжного</a:t>
            </a:r>
            <a:r>
              <a:rPr lang="ru-RU" dirty="0">
                <a:latin typeface="SchoolBookC"/>
              </a:rPr>
              <a:t>, на </a:t>
            </a:r>
            <a:r>
              <a:rPr lang="ru-RU" dirty="0" err="1">
                <a:latin typeface="SchoolBookC"/>
              </a:rPr>
              <a:t>сході</a:t>
            </a:r>
            <a:r>
              <a:rPr lang="ru-RU" dirty="0">
                <a:latin typeface="SchoolBookC"/>
              </a:rPr>
              <a:t> </a:t>
            </a:r>
            <a:r>
              <a:rPr lang="ru-RU" dirty="0" err="1">
                <a:latin typeface="SchoolBookC"/>
              </a:rPr>
              <a:t>України</a:t>
            </a:r>
            <a:r>
              <a:rPr lang="ru-RU" dirty="0">
                <a:latin typeface="SchoolBookC"/>
              </a:rPr>
              <a:t> </a:t>
            </a:r>
            <a:r>
              <a:rPr lang="ru-RU" dirty="0" err="1">
                <a:latin typeface="SchoolBookC"/>
              </a:rPr>
              <a:t>навіть</a:t>
            </a:r>
            <a:r>
              <a:rPr lang="ru-RU" dirty="0">
                <a:latin typeface="SchoolBookC"/>
              </a:rPr>
              <a:t> </a:t>
            </a:r>
            <a:r>
              <a:rPr lang="ru-RU" dirty="0" err="1">
                <a:latin typeface="SchoolBookC"/>
              </a:rPr>
              <a:t>ворожого</a:t>
            </a:r>
            <a:r>
              <a:rPr lang="ru-RU" dirty="0">
                <a:latin typeface="SchoolBookC"/>
              </a:rPr>
              <a:t>, контенту. За </a:t>
            </a:r>
            <a:r>
              <a:rPr lang="ru-RU" dirty="0" err="1">
                <a:latin typeface="SchoolBookC"/>
              </a:rPr>
              <a:t>даними</a:t>
            </a:r>
            <a:r>
              <a:rPr lang="ru-RU" dirty="0">
                <a:latin typeface="SchoolBookC"/>
              </a:rPr>
              <a:t> банку </a:t>
            </a:r>
            <a:r>
              <a:rPr lang="ru-RU" dirty="0" err="1">
                <a:latin typeface="SchoolBookC"/>
              </a:rPr>
              <a:t>європей</a:t>
            </a:r>
            <a:r>
              <a:rPr lang="ru-RU" dirty="0">
                <a:latin typeface="SchoolBookC"/>
              </a:rPr>
              <a:t>-</a:t>
            </a:r>
          </a:p>
          <a:p>
            <a:pPr algn="just"/>
            <a:r>
              <a:rPr lang="ru-RU" dirty="0" err="1">
                <a:latin typeface="SchoolBookC"/>
              </a:rPr>
              <a:t>ського</a:t>
            </a:r>
            <a:r>
              <a:rPr lang="ru-RU" dirty="0">
                <a:latin typeface="SchoolBookC"/>
              </a:rPr>
              <a:t> </a:t>
            </a:r>
            <a:r>
              <a:rPr lang="ru-RU" dirty="0" err="1">
                <a:latin typeface="SchoolBookC"/>
              </a:rPr>
              <a:t>радіочастотного</a:t>
            </a:r>
            <a:r>
              <a:rPr lang="ru-RU" dirty="0">
                <a:latin typeface="SchoolBookC"/>
              </a:rPr>
              <a:t> ресурсу «Radiomap.eu» </a:t>
            </a:r>
            <a:r>
              <a:rPr lang="ru-RU" dirty="0" smtClean="0">
                <a:latin typeface="SchoolBookC"/>
              </a:rPr>
              <a:t>та </a:t>
            </a:r>
            <a:r>
              <a:rPr lang="ru-RU" dirty="0">
                <a:latin typeface="SchoolBookC"/>
              </a:rPr>
              <a:t>каталогу </a:t>
            </a:r>
            <a:r>
              <a:rPr lang="ru-RU" dirty="0" err="1">
                <a:latin typeface="SchoolBookC"/>
              </a:rPr>
              <a:t>світових</a:t>
            </a:r>
            <a:r>
              <a:rPr lang="ru-RU" dirty="0">
                <a:latin typeface="SchoolBookC"/>
              </a:rPr>
              <a:t> </a:t>
            </a:r>
            <a:r>
              <a:rPr lang="ru-RU" dirty="0" err="1">
                <a:latin typeface="SchoolBookC"/>
              </a:rPr>
              <a:t>радіостанцій</a:t>
            </a:r>
            <a:endParaRPr lang="ru-RU" dirty="0">
              <a:latin typeface="SchoolBookC"/>
            </a:endParaRPr>
          </a:p>
          <a:p>
            <a:pPr algn="just"/>
            <a:r>
              <a:rPr lang="en-GB" dirty="0">
                <a:latin typeface="SchoolBookC"/>
              </a:rPr>
              <a:t>«WorldRadioMap.com» </a:t>
            </a:r>
            <a:r>
              <a:rPr lang="ru-RU" dirty="0" err="1">
                <a:latin typeface="SchoolBookC"/>
              </a:rPr>
              <a:t>найбільшого</a:t>
            </a:r>
            <a:r>
              <a:rPr lang="ru-RU" dirty="0">
                <a:latin typeface="SchoolBookC"/>
              </a:rPr>
              <a:t> </a:t>
            </a:r>
            <a:r>
              <a:rPr lang="ru-RU" dirty="0" err="1">
                <a:latin typeface="SchoolBookC"/>
              </a:rPr>
              <a:t>інформаційного</a:t>
            </a:r>
            <a:r>
              <a:rPr lang="ru-RU" dirty="0">
                <a:latin typeface="SchoolBookC"/>
              </a:rPr>
              <a:t> </a:t>
            </a:r>
            <a:r>
              <a:rPr lang="ru-RU" dirty="0" err="1">
                <a:latin typeface="SchoolBookC"/>
              </a:rPr>
              <a:t>впливу</a:t>
            </a:r>
            <a:r>
              <a:rPr lang="ru-RU" dirty="0">
                <a:latin typeface="SchoolBookC"/>
              </a:rPr>
              <a:t> </a:t>
            </a:r>
            <a:r>
              <a:rPr lang="ru-RU" dirty="0" err="1">
                <a:latin typeface="SchoolBookC"/>
              </a:rPr>
              <a:t>зазнали</a:t>
            </a:r>
            <a:r>
              <a:rPr lang="ru-RU" dirty="0">
                <a:latin typeface="SchoolBookC"/>
              </a:rPr>
              <a:t> </a:t>
            </a:r>
            <a:r>
              <a:rPr lang="ru-RU" dirty="0" err="1">
                <a:latin typeface="SchoolBookC"/>
              </a:rPr>
              <a:t>донецький</a:t>
            </a:r>
            <a:r>
              <a:rPr lang="ru-RU" dirty="0">
                <a:latin typeface="SchoolBookC"/>
              </a:rPr>
              <a:t>, за-</a:t>
            </a:r>
          </a:p>
          <a:p>
            <a:pPr algn="just"/>
            <a:r>
              <a:rPr lang="ru-RU" dirty="0" err="1">
                <a:latin typeface="SchoolBookC"/>
              </a:rPr>
              <a:t>карпатський</a:t>
            </a:r>
            <a:r>
              <a:rPr lang="ru-RU" dirty="0">
                <a:latin typeface="SchoolBookC"/>
              </a:rPr>
              <a:t>, </a:t>
            </a:r>
            <a:r>
              <a:rPr lang="ru-RU" dirty="0" err="1">
                <a:latin typeface="SchoolBookC"/>
              </a:rPr>
              <a:t>луганський</a:t>
            </a:r>
            <a:r>
              <a:rPr lang="ru-RU" dirty="0">
                <a:latin typeface="SchoolBookC"/>
              </a:rPr>
              <a:t>, </a:t>
            </a:r>
            <a:r>
              <a:rPr lang="ru-RU" dirty="0" err="1">
                <a:latin typeface="SchoolBookC"/>
              </a:rPr>
              <a:t>львівський</a:t>
            </a:r>
            <a:r>
              <a:rPr lang="ru-RU" dirty="0">
                <a:latin typeface="SchoolBookC"/>
              </a:rPr>
              <a:t>, </a:t>
            </a:r>
            <a:r>
              <a:rPr lang="ru-RU" dirty="0" err="1">
                <a:latin typeface="SchoolBookC"/>
              </a:rPr>
              <a:t>харківський</a:t>
            </a:r>
            <a:r>
              <a:rPr lang="ru-RU" dirty="0">
                <a:latin typeface="SchoolBookC"/>
              </a:rPr>
              <a:t>, </a:t>
            </a:r>
            <a:r>
              <a:rPr lang="ru-RU" dirty="0" err="1">
                <a:latin typeface="SchoolBookC"/>
              </a:rPr>
              <a:t>чернівецький</a:t>
            </a:r>
            <a:r>
              <a:rPr lang="ru-RU" dirty="0">
                <a:latin typeface="SchoolBookC"/>
              </a:rPr>
              <a:t> </a:t>
            </a:r>
            <a:r>
              <a:rPr lang="ru-RU" dirty="0" err="1">
                <a:latin typeface="SchoolBookC"/>
              </a:rPr>
              <a:t>регіони</a:t>
            </a:r>
            <a:r>
              <a:rPr lang="ru-RU" dirty="0">
                <a:latin typeface="SchoolBookC"/>
              </a:rPr>
              <a:t>, </a:t>
            </a:r>
            <a:r>
              <a:rPr lang="ru-RU" dirty="0" err="1">
                <a:latin typeface="SchoolBookC"/>
              </a:rPr>
              <a:t>засилля</a:t>
            </a:r>
            <a:endParaRPr lang="ru-RU" dirty="0">
              <a:latin typeface="SchoolBookC"/>
            </a:endParaRPr>
          </a:p>
          <a:p>
            <a:pPr algn="just"/>
            <a:r>
              <a:rPr lang="ru-RU" dirty="0" err="1">
                <a:latin typeface="SchoolBookC"/>
              </a:rPr>
              <a:t>зарубіжних</a:t>
            </a:r>
            <a:r>
              <a:rPr lang="ru-RU" dirty="0">
                <a:latin typeface="SchoolBookC"/>
              </a:rPr>
              <a:t> </a:t>
            </a:r>
            <a:r>
              <a:rPr lang="ru-RU" dirty="0" err="1">
                <a:latin typeface="SchoolBookC"/>
              </a:rPr>
              <a:t>радіостанцій</a:t>
            </a:r>
            <a:r>
              <a:rPr lang="ru-RU" dirty="0">
                <a:latin typeface="SchoolBookC"/>
              </a:rPr>
              <a:t> в FM-</a:t>
            </a:r>
            <a:r>
              <a:rPr lang="ru-RU" dirty="0" err="1">
                <a:latin typeface="SchoolBookC"/>
              </a:rPr>
              <a:t>діапазоні</a:t>
            </a:r>
            <a:r>
              <a:rPr lang="ru-RU" dirty="0">
                <a:latin typeface="SchoolBookC"/>
              </a:rPr>
              <a:t> </a:t>
            </a:r>
            <a:r>
              <a:rPr lang="ru-RU" dirty="0" err="1">
                <a:latin typeface="SchoolBookC"/>
              </a:rPr>
              <a:t>яких</a:t>
            </a:r>
            <a:r>
              <a:rPr lang="ru-RU" dirty="0">
                <a:latin typeface="SchoolBookC"/>
              </a:rPr>
              <a:t> </a:t>
            </a:r>
            <a:r>
              <a:rPr lang="ru-RU" dirty="0" err="1">
                <a:latin typeface="SchoolBookC"/>
              </a:rPr>
              <a:t>набуває</a:t>
            </a:r>
            <a:r>
              <a:rPr lang="ru-RU" dirty="0">
                <a:latin typeface="SchoolBookC"/>
              </a:rPr>
              <a:t> </a:t>
            </a:r>
            <a:r>
              <a:rPr lang="ru-RU" dirty="0" err="1">
                <a:latin typeface="SchoolBookC"/>
              </a:rPr>
              <a:t>загрозливих</a:t>
            </a:r>
            <a:r>
              <a:rPr lang="ru-RU" dirty="0">
                <a:latin typeface="SchoolBookC"/>
              </a:rPr>
              <a:t> для </a:t>
            </a:r>
            <a:r>
              <a:rPr lang="ru-RU" dirty="0" err="1">
                <a:latin typeface="SchoolBookC"/>
              </a:rPr>
              <a:t>національ</a:t>
            </a:r>
            <a:r>
              <a:rPr lang="ru-RU" dirty="0">
                <a:latin typeface="SchoolBookC"/>
              </a:rPr>
              <a:t>-</a:t>
            </a:r>
          </a:p>
          <a:p>
            <a:pPr algn="just"/>
            <a:r>
              <a:rPr lang="ru-RU" dirty="0" err="1">
                <a:latin typeface="SchoolBookC"/>
              </a:rPr>
              <a:t>ної</a:t>
            </a:r>
            <a:r>
              <a:rPr lang="ru-RU" dirty="0">
                <a:latin typeface="SchoolBookC"/>
              </a:rPr>
              <a:t> </a:t>
            </a:r>
            <a:r>
              <a:rPr lang="ru-RU" dirty="0" err="1">
                <a:latin typeface="SchoolBookC"/>
              </a:rPr>
              <a:t>безпеки</a:t>
            </a:r>
            <a:r>
              <a:rPr lang="ru-RU" dirty="0">
                <a:latin typeface="SchoolBookC"/>
              </a:rPr>
              <a:t> </a:t>
            </a:r>
            <a:r>
              <a:rPr lang="ru-RU" dirty="0" err="1">
                <a:latin typeface="SchoolBookC"/>
              </a:rPr>
              <a:t>держави</a:t>
            </a:r>
            <a:r>
              <a:rPr lang="ru-RU" dirty="0">
                <a:latin typeface="SchoolBookC"/>
              </a:rPr>
              <a:t> </a:t>
            </a:r>
            <a:r>
              <a:rPr lang="ru-RU" dirty="0" err="1">
                <a:latin typeface="SchoolBookC"/>
              </a:rPr>
              <a:t>масштабів</a:t>
            </a:r>
            <a:r>
              <a:rPr lang="ru-RU" dirty="0">
                <a:latin typeface="SchoolBookC"/>
              </a:rPr>
              <a:t> (Табл. 1.).</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9" y="518984"/>
            <a:ext cx="10639167" cy="52886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2745" y="889844"/>
            <a:ext cx="9106931" cy="5078313"/>
          </a:xfrm>
          <a:prstGeom prst="rect">
            <a:avLst/>
          </a:prstGeom>
        </p:spPr>
        <p:txBody>
          <a:bodyPr wrap="square">
            <a:spAutoFit/>
          </a:bodyPr>
          <a:lstStyle/>
          <a:p>
            <a:r>
              <a:rPr lang="ru-RU" dirty="0">
                <a:latin typeface="SchoolBookC"/>
              </a:rPr>
              <a:t>В </a:t>
            </a:r>
            <a:r>
              <a:rPr lang="ru-RU" dirty="0" err="1">
                <a:latin typeface="SchoolBookC"/>
              </a:rPr>
              <a:t>умовах</a:t>
            </a:r>
            <a:r>
              <a:rPr lang="ru-RU" dirty="0">
                <a:latin typeface="SchoolBookC"/>
              </a:rPr>
              <a:t>, коли </a:t>
            </a:r>
            <a:r>
              <a:rPr lang="ru-RU" dirty="0" err="1">
                <a:latin typeface="SchoolBookC"/>
              </a:rPr>
              <a:t>українські</a:t>
            </a:r>
            <a:r>
              <a:rPr lang="ru-RU" dirty="0">
                <a:latin typeface="SchoolBookC"/>
              </a:rPr>
              <a:t> </a:t>
            </a:r>
            <a:r>
              <a:rPr lang="ru-RU" dirty="0" err="1">
                <a:latin typeface="SchoolBookC"/>
              </a:rPr>
              <a:t>медійники</a:t>
            </a:r>
            <a:r>
              <a:rPr lang="ru-RU" dirty="0">
                <a:latin typeface="SchoolBookC"/>
              </a:rPr>
              <a:t> </a:t>
            </a:r>
            <a:r>
              <a:rPr lang="ru-RU" dirty="0" err="1">
                <a:latin typeface="SchoolBookC"/>
              </a:rPr>
              <a:t>потерпають</a:t>
            </a:r>
            <a:r>
              <a:rPr lang="ru-RU" dirty="0">
                <a:latin typeface="SchoolBookC"/>
              </a:rPr>
              <a:t> </a:t>
            </a:r>
            <a:r>
              <a:rPr lang="ru-RU" dirty="0" err="1">
                <a:latin typeface="SchoolBookC"/>
              </a:rPr>
              <a:t>від</a:t>
            </a:r>
            <a:r>
              <a:rPr lang="ru-RU" dirty="0">
                <a:latin typeface="SchoolBookC"/>
              </a:rPr>
              <a:t> </a:t>
            </a:r>
            <a:r>
              <a:rPr lang="ru-RU" dirty="0" err="1">
                <a:latin typeface="SchoolBookC"/>
              </a:rPr>
              <a:t>нестачі</a:t>
            </a:r>
            <a:r>
              <a:rPr lang="ru-RU" dirty="0">
                <a:latin typeface="SchoolBookC"/>
              </a:rPr>
              <a:t> </a:t>
            </a:r>
            <a:r>
              <a:rPr lang="ru-RU" dirty="0" err="1">
                <a:latin typeface="SchoolBookC"/>
              </a:rPr>
              <a:t>радіочастотного</a:t>
            </a:r>
            <a:endParaRPr lang="ru-RU" dirty="0">
              <a:latin typeface="SchoolBookC"/>
            </a:endParaRPr>
          </a:p>
          <a:p>
            <a:r>
              <a:rPr lang="ru-RU" dirty="0">
                <a:latin typeface="SchoolBookC"/>
              </a:rPr>
              <a:t>ресурсу в </a:t>
            </a:r>
            <a:r>
              <a:rPr lang="ru-RU" dirty="0" err="1">
                <a:latin typeface="SchoolBookC"/>
              </a:rPr>
              <a:t>країні</a:t>
            </a:r>
            <a:r>
              <a:rPr lang="ru-RU" dirty="0">
                <a:latin typeface="SchoolBookC"/>
              </a:rPr>
              <a:t> та </a:t>
            </a:r>
            <a:r>
              <a:rPr lang="ru-RU" dirty="0" err="1">
                <a:latin typeface="SchoolBookC"/>
              </a:rPr>
              <a:t>покладають</a:t>
            </a:r>
            <a:r>
              <a:rPr lang="ru-RU" dirty="0">
                <a:latin typeface="SchoolBookC"/>
              </a:rPr>
              <a:t> </a:t>
            </a:r>
            <a:r>
              <a:rPr lang="ru-RU" dirty="0" err="1">
                <a:latin typeface="SchoolBookC"/>
              </a:rPr>
              <a:t>надії</a:t>
            </a:r>
            <a:r>
              <a:rPr lang="ru-RU" dirty="0">
                <a:latin typeface="SchoolBookC"/>
              </a:rPr>
              <a:t> на </a:t>
            </a:r>
            <a:r>
              <a:rPr lang="ru-RU" dirty="0" err="1">
                <a:latin typeface="SchoolBookC"/>
              </a:rPr>
              <a:t>впровадження</a:t>
            </a:r>
            <a:r>
              <a:rPr lang="ru-RU" dirty="0">
                <a:latin typeface="SchoolBookC"/>
              </a:rPr>
              <a:t> цифрового </a:t>
            </a:r>
            <a:r>
              <a:rPr lang="ru-RU" dirty="0" err="1">
                <a:latin typeface="SchoolBookC"/>
              </a:rPr>
              <a:t>мовлення</a:t>
            </a:r>
            <a:r>
              <a:rPr lang="ru-RU" dirty="0">
                <a:latin typeface="SchoolBookC"/>
              </a:rPr>
              <a:t> </a:t>
            </a:r>
            <a:r>
              <a:rPr lang="ru-RU" dirty="0" err="1">
                <a:latin typeface="SchoolBookC"/>
              </a:rPr>
              <a:t>чи</a:t>
            </a:r>
            <a:r>
              <a:rPr lang="ru-RU" dirty="0">
                <a:latin typeface="SchoolBookC"/>
              </a:rPr>
              <a:t> </a:t>
            </a:r>
            <a:r>
              <a:rPr lang="ru-RU" dirty="0" err="1">
                <a:latin typeface="SchoolBookC"/>
              </a:rPr>
              <a:t>пе</a:t>
            </a:r>
            <a:r>
              <a:rPr lang="ru-RU" dirty="0">
                <a:latin typeface="SchoolBookC"/>
              </a:rPr>
              <a:t>-</a:t>
            </a:r>
          </a:p>
          <a:p>
            <a:r>
              <a:rPr lang="ru-RU" dirty="0" err="1">
                <a:latin typeface="SchoolBookC"/>
              </a:rPr>
              <a:t>реорієнтовуються</a:t>
            </a:r>
            <a:r>
              <a:rPr lang="ru-RU" dirty="0">
                <a:latin typeface="SchoolBookC"/>
              </a:rPr>
              <a:t> на роботу в </a:t>
            </a:r>
            <a:r>
              <a:rPr lang="ru-RU" dirty="0" err="1">
                <a:latin typeface="SchoolBookC"/>
              </a:rPr>
              <a:t>Мережі</a:t>
            </a:r>
            <a:r>
              <a:rPr lang="ru-RU" dirty="0">
                <a:latin typeface="SchoolBookC"/>
              </a:rPr>
              <a:t>, у </a:t>
            </a:r>
            <a:r>
              <a:rPr lang="ru-RU" dirty="0" err="1">
                <a:latin typeface="SchoolBookC"/>
              </a:rPr>
              <a:t>найдоступнішому</a:t>
            </a:r>
            <a:r>
              <a:rPr lang="ru-RU" dirty="0">
                <a:latin typeface="SchoolBookC"/>
              </a:rPr>
              <a:t> </a:t>
            </a:r>
            <a:r>
              <a:rPr lang="ru-RU" dirty="0" err="1">
                <a:latin typeface="SchoolBookC"/>
              </a:rPr>
              <a:t>діапазоні</a:t>
            </a:r>
            <a:r>
              <a:rPr lang="ru-RU" dirty="0">
                <a:latin typeface="SchoolBookC"/>
              </a:rPr>
              <a:t> слово </a:t>
            </a:r>
            <a:r>
              <a:rPr lang="ru-RU" dirty="0" err="1">
                <a:latin typeface="SchoolBookC"/>
              </a:rPr>
              <a:t>мають</a:t>
            </a:r>
            <a:endParaRPr lang="ru-RU" dirty="0">
              <a:latin typeface="SchoolBookC"/>
            </a:endParaRPr>
          </a:p>
          <a:p>
            <a:r>
              <a:rPr lang="ru-RU" dirty="0" err="1">
                <a:latin typeface="SchoolBookC"/>
              </a:rPr>
              <a:t>зарубіжні</a:t>
            </a:r>
            <a:r>
              <a:rPr lang="ru-RU" dirty="0">
                <a:latin typeface="SchoolBookC"/>
              </a:rPr>
              <a:t> </a:t>
            </a:r>
            <a:r>
              <a:rPr lang="ru-RU" dirty="0" err="1">
                <a:latin typeface="SchoolBookC"/>
              </a:rPr>
              <a:t>радіостанції</a:t>
            </a:r>
            <a:r>
              <a:rPr lang="ru-RU" dirty="0">
                <a:latin typeface="SchoolBookC"/>
              </a:rPr>
              <a:t>, де </a:t>
            </a:r>
            <a:r>
              <a:rPr lang="ru-RU" dirty="0" err="1">
                <a:latin typeface="SchoolBookC"/>
              </a:rPr>
              <a:t>взагалі</a:t>
            </a:r>
            <a:r>
              <a:rPr lang="ru-RU" dirty="0">
                <a:latin typeface="SchoolBookC"/>
              </a:rPr>
              <a:t> </a:t>
            </a:r>
            <a:r>
              <a:rPr lang="ru-RU" dirty="0" err="1">
                <a:latin typeface="SchoolBookC"/>
              </a:rPr>
              <a:t>відсутній</a:t>
            </a:r>
            <a:r>
              <a:rPr lang="ru-RU" dirty="0">
                <a:latin typeface="SchoolBookC"/>
              </a:rPr>
              <a:t> </a:t>
            </a:r>
            <a:r>
              <a:rPr lang="ru-RU" dirty="0" err="1">
                <a:latin typeface="SchoolBookC"/>
              </a:rPr>
              <a:t>українськомовний</a:t>
            </a:r>
            <a:r>
              <a:rPr lang="ru-RU" dirty="0">
                <a:latin typeface="SchoolBookC"/>
              </a:rPr>
              <a:t> контент. Та </a:t>
            </a:r>
            <a:r>
              <a:rPr lang="ru-RU" dirty="0" err="1">
                <a:latin typeface="SchoolBookC"/>
              </a:rPr>
              <a:t>навіть</a:t>
            </a:r>
            <a:endParaRPr lang="ru-RU" dirty="0">
              <a:latin typeface="SchoolBookC"/>
            </a:endParaRPr>
          </a:p>
          <a:p>
            <a:r>
              <a:rPr lang="ru-RU" dirty="0" err="1">
                <a:latin typeface="SchoolBookC"/>
              </a:rPr>
              <a:t>тоді</a:t>
            </a:r>
            <a:r>
              <a:rPr lang="ru-RU" dirty="0">
                <a:latin typeface="SchoolBookC"/>
              </a:rPr>
              <a:t> </a:t>
            </a:r>
            <a:r>
              <a:rPr lang="ru-RU" dirty="0" err="1">
                <a:latin typeface="SchoolBookC"/>
              </a:rPr>
              <a:t>більшість</a:t>
            </a:r>
            <a:r>
              <a:rPr lang="ru-RU" dirty="0">
                <a:latin typeface="SchoolBookC"/>
              </a:rPr>
              <a:t> </a:t>
            </a:r>
            <a:r>
              <a:rPr lang="ru-RU" dirty="0" err="1">
                <a:latin typeface="SchoolBookC"/>
              </a:rPr>
              <a:t>українських</a:t>
            </a:r>
            <a:r>
              <a:rPr lang="ru-RU" dirty="0">
                <a:latin typeface="SchoolBookC"/>
              </a:rPr>
              <a:t> </a:t>
            </a:r>
            <a:r>
              <a:rPr lang="ru-RU" dirty="0" err="1">
                <a:latin typeface="SchoolBookC"/>
              </a:rPr>
              <a:t>радіостанцій</a:t>
            </a:r>
            <a:r>
              <a:rPr lang="ru-RU" dirty="0">
                <a:latin typeface="SchoolBookC"/>
              </a:rPr>
              <a:t> (</a:t>
            </a:r>
            <a:r>
              <a:rPr lang="ru-RU" dirty="0" err="1">
                <a:latin typeface="SchoolBookC"/>
              </a:rPr>
              <a:t>місцевих</a:t>
            </a:r>
            <a:r>
              <a:rPr lang="ru-RU" dirty="0">
                <a:latin typeface="SchoolBookC"/>
              </a:rPr>
              <a:t> </a:t>
            </a:r>
            <a:r>
              <a:rPr lang="ru-RU" dirty="0" err="1">
                <a:latin typeface="SchoolBookC"/>
              </a:rPr>
              <a:t>чи</a:t>
            </a:r>
            <a:r>
              <a:rPr lang="ru-RU" dirty="0">
                <a:latin typeface="SchoolBookC"/>
              </a:rPr>
              <a:t> </a:t>
            </a:r>
            <a:r>
              <a:rPr lang="ru-RU" dirty="0" err="1">
                <a:latin typeface="SchoolBookC"/>
              </a:rPr>
              <a:t>національних</a:t>
            </a:r>
            <a:r>
              <a:rPr lang="ru-RU" dirty="0">
                <a:latin typeface="SchoolBookC"/>
              </a:rPr>
              <a:t>) не </a:t>
            </a:r>
            <a:r>
              <a:rPr lang="ru-RU" dirty="0" err="1">
                <a:latin typeface="SchoolBookC"/>
              </a:rPr>
              <a:t>пропонують</a:t>
            </a:r>
            <a:endParaRPr lang="ru-RU" dirty="0">
              <a:latin typeface="SchoolBookC"/>
            </a:endParaRPr>
          </a:p>
          <a:p>
            <a:r>
              <a:rPr lang="ru-RU" dirty="0" err="1">
                <a:latin typeface="SchoolBookC"/>
              </a:rPr>
              <a:t>своїм</a:t>
            </a:r>
            <a:r>
              <a:rPr lang="ru-RU" dirty="0">
                <a:latin typeface="SchoolBookC"/>
              </a:rPr>
              <a:t> слухачам </a:t>
            </a:r>
            <a:r>
              <a:rPr lang="ru-RU" dirty="0" err="1">
                <a:latin typeface="SchoolBookC"/>
              </a:rPr>
              <a:t>спеціалізовані</a:t>
            </a:r>
            <a:r>
              <a:rPr lang="ru-RU" dirty="0">
                <a:latin typeface="SchoolBookC"/>
              </a:rPr>
              <a:t> </a:t>
            </a:r>
            <a:r>
              <a:rPr lang="ru-RU" dirty="0" err="1">
                <a:latin typeface="SchoolBookC"/>
              </a:rPr>
              <a:t>проекти</a:t>
            </a:r>
            <a:r>
              <a:rPr lang="ru-RU" dirty="0">
                <a:latin typeface="SchoolBookC"/>
              </a:rPr>
              <a:t>, </a:t>
            </a:r>
            <a:r>
              <a:rPr lang="ru-RU" dirty="0" err="1">
                <a:latin typeface="SchoolBookC"/>
              </a:rPr>
              <a:t>що</a:t>
            </a:r>
            <a:r>
              <a:rPr lang="ru-RU" dirty="0">
                <a:latin typeface="SchoolBookC"/>
              </a:rPr>
              <a:t> в </a:t>
            </a:r>
            <a:r>
              <a:rPr lang="ru-RU" dirty="0" err="1">
                <a:latin typeface="SchoolBookC"/>
              </a:rPr>
              <a:t>конкурентних</a:t>
            </a:r>
            <a:r>
              <a:rPr lang="ru-RU" dirty="0">
                <a:latin typeface="SchoolBookC"/>
              </a:rPr>
              <a:t> </a:t>
            </a:r>
            <a:r>
              <a:rPr lang="ru-RU" dirty="0" err="1">
                <a:latin typeface="SchoolBookC"/>
              </a:rPr>
              <a:t>умовах</a:t>
            </a:r>
            <a:r>
              <a:rPr lang="ru-RU" dirty="0">
                <a:latin typeface="SchoolBookC"/>
              </a:rPr>
              <a:t> могли б </a:t>
            </a:r>
            <a:r>
              <a:rPr lang="ru-RU" dirty="0" err="1">
                <a:latin typeface="SchoolBookC"/>
              </a:rPr>
              <a:t>змага</a:t>
            </a:r>
            <a:r>
              <a:rPr lang="ru-RU" dirty="0">
                <a:latin typeface="SchoolBookC"/>
              </a:rPr>
              <a:t>-</a:t>
            </a:r>
          </a:p>
          <a:p>
            <a:r>
              <a:rPr lang="ru-RU" dirty="0" err="1">
                <a:latin typeface="SchoolBookC"/>
              </a:rPr>
              <a:t>тися</a:t>
            </a:r>
            <a:r>
              <a:rPr lang="ru-RU" dirty="0">
                <a:latin typeface="SchoolBookC"/>
              </a:rPr>
              <a:t> за </a:t>
            </a:r>
            <a:r>
              <a:rPr lang="ru-RU" dirty="0" err="1">
                <a:latin typeface="SchoolBookC"/>
              </a:rPr>
              <a:t>увагу</a:t>
            </a:r>
            <a:r>
              <a:rPr lang="ru-RU" dirty="0">
                <a:latin typeface="SchoolBookC"/>
              </a:rPr>
              <a:t> та </a:t>
            </a:r>
            <a:r>
              <a:rPr lang="ru-RU" dirty="0" err="1">
                <a:latin typeface="SchoolBookC"/>
              </a:rPr>
              <a:t>переорієнтовувати</a:t>
            </a:r>
            <a:r>
              <a:rPr lang="ru-RU" dirty="0">
                <a:latin typeface="SchoolBookC"/>
              </a:rPr>
              <a:t> на </a:t>
            </a:r>
            <a:r>
              <a:rPr lang="ru-RU" dirty="0" err="1">
                <a:latin typeface="SchoolBookC"/>
              </a:rPr>
              <a:t>українську</a:t>
            </a:r>
            <a:r>
              <a:rPr lang="ru-RU" dirty="0">
                <a:latin typeface="SchoolBookC"/>
              </a:rPr>
              <a:t> культуру й </a:t>
            </a:r>
            <a:r>
              <a:rPr lang="ru-RU" dirty="0" err="1">
                <a:latin typeface="SchoolBookC"/>
              </a:rPr>
              <a:t>традицію</a:t>
            </a:r>
            <a:r>
              <a:rPr lang="ru-RU" dirty="0">
                <a:latin typeface="SchoolBookC"/>
              </a:rPr>
              <a:t>. Слухачами</a:t>
            </a:r>
          </a:p>
          <a:p>
            <a:r>
              <a:rPr lang="ru-RU" dirty="0" err="1">
                <a:latin typeface="SchoolBookC"/>
              </a:rPr>
              <a:t>зарубіжних</a:t>
            </a:r>
            <a:r>
              <a:rPr lang="ru-RU" dirty="0">
                <a:latin typeface="SchoolBookC"/>
              </a:rPr>
              <a:t> </a:t>
            </a:r>
            <a:r>
              <a:rPr lang="ru-RU" dirty="0" err="1">
                <a:latin typeface="SchoolBookC"/>
              </a:rPr>
              <a:t>радіостанцій</a:t>
            </a:r>
            <a:r>
              <a:rPr lang="ru-RU" dirty="0">
                <a:latin typeface="SchoolBookC"/>
              </a:rPr>
              <a:t> на </a:t>
            </a:r>
            <a:r>
              <a:rPr lang="ru-RU" dirty="0" err="1">
                <a:latin typeface="SchoolBookC"/>
              </a:rPr>
              <a:t>території</a:t>
            </a:r>
            <a:r>
              <a:rPr lang="ru-RU" dirty="0">
                <a:latin typeface="SchoolBookC"/>
              </a:rPr>
              <a:t> </a:t>
            </a:r>
            <a:r>
              <a:rPr lang="ru-RU" dirty="0" err="1">
                <a:latin typeface="SchoolBookC"/>
              </a:rPr>
              <a:t>Україні</a:t>
            </a:r>
            <a:r>
              <a:rPr lang="ru-RU" dirty="0">
                <a:latin typeface="SchoolBookC"/>
              </a:rPr>
              <a:t> </a:t>
            </a:r>
            <a:r>
              <a:rPr lang="ru-RU" dirty="0" err="1">
                <a:latin typeface="SchoolBookC"/>
              </a:rPr>
              <a:t>стають</a:t>
            </a:r>
            <a:r>
              <a:rPr lang="ru-RU" dirty="0">
                <a:latin typeface="SchoolBookC"/>
              </a:rPr>
              <a:t> не </a:t>
            </a:r>
            <a:r>
              <a:rPr lang="ru-RU" dirty="0" err="1">
                <a:latin typeface="SchoolBookC"/>
              </a:rPr>
              <a:t>лише</a:t>
            </a:r>
            <a:r>
              <a:rPr lang="ru-RU" dirty="0">
                <a:latin typeface="SchoolBookC"/>
              </a:rPr>
              <a:t> </a:t>
            </a:r>
            <a:r>
              <a:rPr lang="ru-RU" dirty="0" err="1">
                <a:latin typeface="SchoolBookC"/>
              </a:rPr>
              <a:t>представники</a:t>
            </a:r>
            <a:r>
              <a:rPr lang="ru-RU" dirty="0">
                <a:latin typeface="SchoolBookC"/>
              </a:rPr>
              <a:t> </a:t>
            </a:r>
            <a:r>
              <a:rPr lang="ru-RU" dirty="0" err="1">
                <a:latin typeface="SchoolBookC"/>
              </a:rPr>
              <a:t>націо</a:t>
            </a:r>
            <a:r>
              <a:rPr lang="ru-RU" dirty="0">
                <a:latin typeface="SchoolBookC"/>
              </a:rPr>
              <a:t>-</a:t>
            </a:r>
          </a:p>
          <a:p>
            <a:r>
              <a:rPr lang="ru-RU" dirty="0" err="1">
                <a:latin typeface="SchoolBookC"/>
              </a:rPr>
              <a:t>нальних</a:t>
            </a:r>
            <a:r>
              <a:rPr lang="ru-RU" dirty="0">
                <a:latin typeface="SchoolBookC"/>
              </a:rPr>
              <a:t> </a:t>
            </a:r>
            <a:r>
              <a:rPr lang="ru-RU" dirty="0" err="1">
                <a:latin typeface="SchoolBookC"/>
              </a:rPr>
              <a:t>меншин</a:t>
            </a:r>
            <a:r>
              <a:rPr lang="ru-RU" dirty="0">
                <a:latin typeface="SchoolBookC"/>
              </a:rPr>
              <a:t>, а й </a:t>
            </a:r>
            <a:r>
              <a:rPr lang="ru-RU" dirty="0" err="1">
                <a:latin typeface="SchoolBookC"/>
              </a:rPr>
              <a:t>українці</a:t>
            </a:r>
            <a:r>
              <a:rPr lang="ru-RU" dirty="0">
                <a:latin typeface="SchoolBookC"/>
              </a:rPr>
              <a:t>, </a:t>
            </a:r>
            <a:r>
              <a:rPr lang="ru-RU" dirty="0" err="1">
                <a:latin typeface="SchoolBookC"/>
              </a:rPr>
              <a:t>які</a:t>
            </a:r>
            <a:r>
              <a:rPr lang="ru-RU" dirty="0">
                <a:latin typeface="SchoolBookC"/>
              </a:rPr>
              <a:t> з </a:t>
            </a:r>
            <a:r>
              <a:rPr lang="ru-RU" dirty="0" err="1">
                <a:latin typeface="SchoolBookC"/>
              </a:rPr>
              <a:t>власної</a:t>
            </a:r>
            <a:r>
              <a:rPr lang="ru-RU" dirty="0">
                <a:latin typeface="SchoolBookC"/>
              </a:rPr>
              <a:t> </a:t>
            </a:r>
            <a:r>
              <a:rPr lang="ru-RU" dirty="0" err="1">
                <a:latin typeface="SchoolBookC"/>
              </a:rPr>
              <a:t>волі</a:t>
            </a:r>
            <a:r>
              <a:rPr lang="ru-RU" dirty="0">
                <a:latin typeface="SchoolBookC"/>
              </a:rPr>
              <a:t> </a:t>
            </a:r>
            <a:r>
              <a:rPr lang="ru-RU" dirty="0" err="1">
                <a:latin typeface="SchoolBookC"/>
              </a:rPr>
              <a:t>віддають</a:t>
            </a:r>
            <a:r>
              <a:rPr lang="ru-RU" dirty="0">
                <a:latin typeface="SchoolBookC"/>
              </a:rPr>
              <a:t> </a:t>
            </a:r>
            <a:r>
              <a:rPr lang="ru-RU" dirty="0" err="1">
                <a:latin typeface="SchoolBookC"/>
              </a:rPr>
              <a:t>перевагу</a:t>
            </a:r>
            <a:r>
              <a:rPr lang="ru-RU" dirty="0">
                <a:latin typeface="SchoolBookC"/>
              </a:rPr>
              <a:t> </a:t>
            </a:r>
            <a:r>
              <a:rPr lang="ru-RU" dirty="0" err="1">
                <a:latin typeface="SchoolBookC"/>
              </a:rPr>
              <a:t>іноземному</a:t>
            </a:r>
            <a:r>
              <a:rPr lang="ru-RU" dirty="0">
                <a:latin typeface="SchoolBookC"/>
              </a:rPr>
              <a:t> </a:t>
            </a:r>
            <a:r>
              <a:rPr lang="ru-RU" dirty="0" smtClean="0">
                <a:latin typeface="SchoolBookC"/>
              </a:rPr>
              <a:t>кон-</a:t>
            </a:r>
            <a:endParaRPr lang="en-US" dirty="0">
              <a:latin typeface="SchoolBookC"/>
            </a:endParaRPr>
          </a:p>
          <a:p>
            <a:r>
              <a:rPr lang="ru-RU" dirty="0">
                <a:latin typeface="SchoolBookC"/>
              </a:rPr>
              <a:t>тенту. </a:t>
            </a:r>
            <a:r>
              <a:rPr lang="ru-RU" dirty="0" err="1">
                <a:latin typeface="SchoolBookC"/>
              </a:rPr>
              <a:t>Це</a:t>
            </a:r>
            <a:r>
              <a:rPr lang="ru-RU" dirty="0">
                <a:latin typeface="SchoolBookC"/>
              </a:rPr>
              <a:t>, у </a:t>
            </a:r>
            <a:r>
              <a:rPr lang="ru-RU" dirty="0" err="1">
                <a:latin typeface="SchoolBookC"/>
              </a:rPr>
              <a:t>часовій</a:t>
            </a:r>
            <a:r>
              <a:rPr lang="ru-RU" dirty="0">
                <a:latin typeface="SchoolBookC"/>
              </a:rPr>
              <a:t> </a:t>
            </a:r>
            <a:r>
              <a:rPr lang="ru-RU" dirty="0" err="1">
                <a:latin typeface="SchoolBookC"/>
              </a:rPr>
              <a:t>перспективі</a:t>
            </a:r>
            <a:r>
              <a:rPr lang="ru-RU" dirty="0">
                <a:latin typeface="SchoolBookC"/>
              </a:rPr>
              <a:t>, </a:t>
            </a:r>
            <a:r>
              <a:rPr lang="ru-RU" dirty="0" err="1">
                <a:latin typeface="SchoolBookC"/>
              </a:rPr>
              <a:t>може</a:t>
            </a:r>
            <a:r>
              <a:rPr lang="ru-RU" dirty="0">
                <a:latin typeface="SchoolBookC"/>
              </a:rPr>
              <a:t> </a:t>
            </a:r>
            <a:r>
              <a:rPr lang="ru-RU" dirty="0" err="1">
                <a:latin typeface="SchoolBookC"/>
              </a:rPr>
              <a:t>мати</a:t>
            </a:r>
            <a:r>
              <a:rPr lang="ru-RU" dirty="0">
                <a:latin typeface="SchoolBookC"/>
              </a:rPr>
              <a:t> </a:t>
            </a:r>
            <a:r>
              <a:rPr lang="ru-RU" dirty="0" err="1">
                <a:latin typeface="SchoolBookC"/>
              </a:rPr>
              <a:t>наслідком</a:t>
            </a:r>
            <a:r>
              <a:rPr lang="ru-RU" dirty="0">
                <a:latin typeface="SchoolBookC"/>
              </a:rPr>
              <a:t> </a:t>
            </a:r>
            <a:r>
              <a:rPr lang="ru-RU" dirty="0" err="1">
                <a:latin typeface="SchoolBookC"/>
              </a:rPr>
              <a:t>переорієнтацію</a:t>
            </a:r>
            <a:r>
              <a:rPr lang="ru-RU" dirty="0">
                <a:latin typeface="SchoolBookC"/>
              </a:rPr>
              <a:t> </a:t>
            </a:r>
            <a:r>
              <a:rPr lang="ru-RU" dirty="0" err="1">
                <a:latin typeface="SchoolBookC"/>
              </a:rPr>
              <a:t>молоді</a:t>
            </a:r>
            <a:r>
              <a:rPr lang="ru-RU" dirty="0">
                <a:latin typeface="SchoolBookC"/>
              </a:rPr>
              <a:t>, яка,</a:t>
            </a:r>
          </a:p>
          <a:p>
            <a:r>
              <a:rPr lang="ru-RU" dirty="0">
                <a:latin typeface="SchoolBookC"/>
              </a:rPr>
              <a:t>як правило, і є </a:t>
            </a:r>
            <a:r>
              <a:rPr lang="ru-RU" dirty="0" err="1">
                <a:latin typeface="SchoolBookC"/>
              </a:rPr>
              <a:t>аудиторією</a:t>
            </a:r>
            <a:r>
              <a:rPr lang="ru-RU" dirty="0">
                <a:latin typeface="SchoolBookC"/>
              </a:rPr>
              <a:t> </a:t>
            </a:r>
            <a:r>
              <a:rPr lang="ru-RU" dirty="0" err="1">
                <a:latin typeface="SchoolBookC"/>
              </a:rPr>
              <a:t>музично-розважальних</a:t>
            </a:r>
            <a:r>
              <a:rPr lang="ru-RU" dirty="0">
                <a:latin typeface="SchoolBookC"/>
              </a:rPr>
              <a:t> </a:t>
            </a:r>
            <a:r>
              <a:rPr lang="ru-RU" dirty="0" err="1">
                <a:latin typeface="SchoolBookC"/>
              </a:rPr>
              <a:t>радіостанцій</a:t>
            </a:r>
            <a:r>
              <a:rPr lang="ru-RU" dirty="0">
                <a:latin typeface="SchoolBookC"/>
              </a:rPr>
              <a:t>, та стати нехай не</a:t>
            </a:r>
          </a:p>
          <a:p>
            <a:r>
              <a:rPr lang="ru-RU" dirty="0" err="1">
                <a:latin typeface="SchoolBookC"/>
              </a:rPr>
              <a:t>визначальним</a:t>
            </a:r>
            <a:r>
              <a:rPr lang="ru-RU" dirty="0">
                <a:latin typeface="SchoolBookC"/>
              </a:rPr>
              <a:t>, </a:t>
            </a:r>
            <a:r>
              <a:rPr lang="ru-RU" dirty="0" err="1">
                <a:latin typeface="SchoolBookC"/>
              </a:rPr>
              <a:t>проте</a:t>
            </a:r>
            <a:r>
              <a:rPr lang="ru-RU" dirty="0">
                <a:latin typeface="SchoolBookC"/>
              </a:rPr>
              <a:t> </a:t>
            </a:r>
            <a:r>
              <a:rPr lang="ru-RU" dirty="0" err="1">
                <a:latin typeface="SchoolBookC"/>
              </a:rPr>
              <a:t>чинником</a:t>
            </a:r>
            <a:r>
              <a:rPr lang="ru-RU" dirty="0">
                <a:latin typeface="SchoolBookC"/>
              </a:rPr>
              <a:t> </a:t>
            </a:r>
            <a:r>
              <a:rPr lang="ru-RU" dirty="0" err="1">
                <a:latin typeface="SchoolBookC"/>
              </a:rPr>
              <a:t>еміграції</a:t>
            </a:r>
            <a:r>
              <a:rPr lang="ru-RU" dirty="0">
                <a:latin typeface="SchoolBookC"/>
              </a:rPr>
              <a:t> </a:t>
            </a:r>
            <a:r>
              <a:rPr lang="ru-RU" dirty="0" err="1">
                <a:latin typeface="SchoolBookC"/>
              </a:rPr>
              <a:t>українців</a:t>
            </a:r>
            <a:r>
              <a:rPr lang="ru-RU" dirty="0">
                <a:latin typeface="SchoolBookC"/>
              </a:rPr>
              <a:t> (</a:t>
            </a:r>
            <a:r>
              <a:rPr lang="ru-RU" dirty="0" err="1">
                <a:latin typeface="SchoolBookC"/>
              </a:rPr>
              <a:t>трудової</a:t>
            </a:r>
            <a:r>
              <a:rPr lang="ru-RU" dirty="0">
                <a:latin typeface="SchoolBookC"/>
              </a:rPr>
              <a:t> </a:t>
            </a:r>
            <a:r>
              <a:rPr lang="ru-RU" dirty="0" err="1">
                <a:latin typeface="SchoolBookC"/>
              </a:rPr>
              <a:t>чи</a:t>
            </a:r>
            <a:r>
              <a:rPr lang="ru-RU" dirty="0">
                <a:latin typeface="SchoolBookC"/>
              </a:rPr>
              <a:t> </a:t>
            </a:r>
            <a:r>
              <a:rPr lang="ru-RU" dirty="0" err="1">
                <a:latin typeface="SchoolBookC"/>
              </a:rPr>
              <a:t>освітньої</a:t>
            </a:r>
            <a:r>
              <a:rPr lang="ru-RU" dirty="0">
                <a:latin typeface="SchoolBookC"/>
              </a:rPr>
              <a:t>) до </a:t>
            </a:r>
            <a:r>
              <a:rPr lang="ru-RU" dirty="0" err="1">
                <a:latin typeface="SchoolBookC"/>
              </a:rPr>
              <a:t>цих</a:t>
            </a:r>
            <a:endParaRPr lang="ru-RU" dirty="0">
              <a:latin typeface="SchoolBookC"/>
            </a:endParaRPr>
          </a:p>
          <a:p>
            <a:r>
              <a:rPr lang="ru-RU" dirty="0" err="1">
                <a:latin typeface="SchoolBookC"/>
              </a:rPr>
              <a:t>країн</a:t>
            </a:r>
            <a:r>
              <a:rPr lang="ru-RU" dirty="0">
                <a:latin typeface="SchoolBookC"/>
              </a:rPr>
              <a:t>.</a:t>
            </a:r>
          </a:p>
          <a:p>
            <a:r>
              <a:rPr lang="ru-RU" dirty="0" err="1">
                <a:latin typeface="SchoolBookC"/>
              </a:rPr>
              <a:t>Географічно</a:t>
            </a:r>
            <a:r>
              <a:rPr lang="ru-RU" dirty="0">
                <a:latin typeface="SchoolBookC"/>
              </a:rPr>
              <a:t> </a:t>
            </a:r>
            <a:r>
              <a:rPr lang="ru-RU" dirty="0" err="1">
                <a:latin typeface="SchoolBookC"/>
              </a:rPr>
              <a:t>найбільш</a:t>
            </a:r>
            <a:r>
              <a:rPr lang="ru-RU" dirty="0">
                <a:latin typeface="SchoolBookC"/>
              </a:rPr>
              <a:t> </a:t>
            </a:r>
            <a:r>
              <a:rPr lang="ru-RU" dirty="0" err="1">
                <a:latin typeface="SchoolBookC"/>
              </a:rPr>
              <a:t>неоднозначні</a:t>
            </a:r>
            <a:r>
              <a:rPr lang="ru-RU" dirty="0">
                <a:latin typeface="SchoolBookC"/>
              </a:rPr>
              <a:t> з </a:t>
            </a:r>
            <a:r>
              <a:rPr lang="ru-RU" dirty="0" err="1">
                <a:latin typeface="SchoolBookC"/>
              </a:rPr>
              <a:t>огляду</a:t>
            </a:r>
            <a:r>
              <a:rPr lang="ru-RU" dirty="0">
                <a:latin typeface="SchoolBookC"/>
              </a:rPr>
              <a:t> на </a:t>
            </a:r>
            <a:r>
              <a:rPr lang="ru-RU" dirty="0" err="1">
                <a:latin typeface="SchoolBookC"/>
              </a:rPr>
              <a:t>масованість</a:t>
            </a:r>
            <a:r>
              <a:rPr lang="ru-RU" dirty="0">
                <a:latin typeface="SchoolBookC"/>
              </a:rPr>
              <a:t> </a:t>
            </a:r>
            <a:r>
              <a:rPr lang="ru-RU" dirty="0" err="1">
                <a:latin typeface="SchoolBookC"/>
              </a:rPr>
              <a:t>зарубіжного</a:t>
            </a:r>
            <a:r>
              <a:rPr lang="ru-RU" dirty="0">
                <a:latin typeface="SchoolBookC"/>
              </a:rPr>
              <a:t> </a:t>
            </a:r>
            <a:r>
              <a:rPr lang="ru-RU" dirty="0" err="1">
                <a:latin typeface="SchoolBookC"/>
              </a:rPr>
              <a:t>контен</a:t>
            </a:r>
            <a:r>
              <a:rPr lang="ru-RU" dirty="0">
                <a:latin typeface="SchoolBookC"/>
              </a:rPr>
              <a:t>-</a:t>
            </a:r>
          </a:p>
          <a:p>
            <a:r>
              <a:rPr lang="ru-RU" dirty="0">
                <a:latin typeface="SchoolBookC"/>
              </a:rPr>
              <a:t>ту </a:t>
            </a:r>
            <a:r>
              <a:rPr lang="ru-RU" dirty="0" err="1">
                <a:latin typeface="SchoolBookC"/>
              </a:rPr>
              <a:t>області</a:t>
            </a:r>
            <a:r>
              <a:rPr lang="ru-RU" dirty="0">
                <a:latin typeface="SchoolBookC"/>
              </a:rPr>
              <a:t> </a:t>
            </a:r>
            <a:r>
              <a:rPr lang="ru-RU" dirty="0" err="1">
                <a:latin typeface="SchoolBookC"/>
              </a:rPr>
              <a:t>розташовані</a:t>
            </a:r>
            <a:r>
              <a:rPr lang="ru-RU" dirty="0">
                <a:latin typeface="SchoolBookC"/>
              </a:rPr>
              <a:t> на </a:t>
            </a:r>
            <a:r>
              <a:rPr lang="ru-RU" dirty="0" err="1">
                <a:latin typeface="SchoolBookC"/>
              </a:rPr>
              <a:t>крайньому</a:t>
            </a:r>
            <a:r>
              <a:rPr lang="ru-RU" dirty="0">
                <a:latin typeface="SchoolBookC"/>
              </a:rPr>
              <a:t> </a:t>
            </a:r>
            <a:r>
              <a:rPr lang="ru-RU" dirty="0" err="1">
                <a:latin typeface="SchoolBookC"/>
              </a:rPr>
              <a:t>сході</a:t>
            </a:r>
            <a:r>
              <a:rPr lang="ru-RU" dirty="0">
                <a:latin typeface="SchoolBookC"/>
              </a:rPr>
              <a:t> та </a:t>
            </a:r>
            <a:r>
              <a:rPr lang="ru-RU" dirty="0" err="1">
                <a:latin typeface="SchoolBookC"/>
              </a:rPr>
              <a:t>заході</a:t>
            </a:r>
            <a:r>
              <a:rPr lang="ru-RU" dirty="0">
                <a:latin typeface="SchoolBookC"/>
              </a:rPr>
              <a:t> </a:t>
            </a:r>
            <a:r>
              <a:rPr lang="ru-RU" dirty="0" err="1">
                <a:latin typeface="SchoolBookC"/>
              </a:rPr>
              <a:t>країни</a:t>
            </a:r>
            <a:r>
              <a:rPr lang="ru-RU" dirty="0">
                <a:latin typeface="SchoolBookC"/>
              </a:rPr>
              <a:t>. І </a:t>
            </a:r>
            <a:r>
              <a:rPr lang="ru-RU" dirty="0" err="1">
                <a:latin typeface="SchoolBookC"/>
              </a:rPr>
              <a:t>якщо</a:t>
            </a:r>
            <a:r>
              <a:rPr lang="ru-RU" dirty="0">
                <a:latin typeface="SchoolBookC"/>
              </a:rPr>
              <a:t> на </a:t>
            </a:r>
            <a:r>
              <a:rPr lang="ru-RU" dirty="0" err="1">
                <a:latin typeface="SchoolBookC"/>
              </a:rPr>
              <a:t>сході</a:t>
            </a:r>
            <a:r>
              <a:rPr lang="ru-RU" dirty="0">
                <a:latin typeface="SchoolBookC"/>
              </a:rPr>
              <a:t> </a:t>
            </a:r>
            <a:r>
              <a:rPr lang="ru-RU" dirty="0" err="1">
                <a:latin typeface="SchoolBookC"/>
              </a:rPr>
              <a:t>подібне</a:t>
            </a:r>
            <a:endParaRPr lang="ru-RU" dirty="0">
              <a:latin typeface="SchoolBookC"/>
            </a:endParaRPr>
          </a:p>
          <a:p>
            <a:r>
              <a:rPr lang="ru-RU" dirty="0" err="1">
                <a:latin typeface="SchoolBookC"/>
              </a:rPr>
              <a:t>перевантаження</a:t>
            </a:r>
            <a:r>
              <a:rPr lang="ru-RU" dirty="0">
                <a:latin typeface="SchoolBookC"/>
              </a:rPr>
              <a:t> «чужим» </a:t>
            </a:r>
            <a:r>
              <a:rPr lang="ru-RU" dirty="0" err="1">
                <a:latin typeface="SchoolBookC"/>
              </a:rPr>
              <a:t>медіазмістом</a:t>
            </a:r>
            <a:r>
              <a:rPr lang="ru-RU" dirty="0">
                <a:latin typeface="SchoolBookC"/>
              </a:rPr>
              <a:t> </a:t>
            </a:r>
            <a:r>
              <a:rPr lang="ru-RU" dirty="0" err="1">
                <a:latin typeface="SchoolBookC"/>
              </a:rPr>
              <a:t>вже</a:t>
            </a:r>
            <a:r>
              <a:rPr lang="ru-RU" dirty="0">
                <a:latin typeface="SchoolBookC"/>
              </a:rPr>
              <a:t> </a:t>
            </a:r>
            <a:r>
              <a:rPr lang="ru-RU" dirty="0" err="1">
                <a:latin typeface="SchoolBookC"/>
              </a:rPr>
              <a:t>призвело</a:t>
            </a:r>
            <a:r>
              <a:rPr lang="ru-RU" dirty="0">
                <a:latin typeface="SchoolBookC"/>
              </a:rPr>
              <a:t> до </a:t>
            </a:r>
            <a:r>
              <a:rPr lang="ru-RU" dirty="0" err="1">
                <a:latin typeface="SchoolBookC"/>
              </a:rPr>
              <a:t>військового</a:t>
            </a:r>
            <a:r>
              <a:rPr lang="ru-RU" dirty="0">
                <a:latin typeface="SchoolBookC"/>
              </a:rPr>
              <a:t> </a:t>
            </a:r>
            <a:r>
              <a:rPr lang="ru-RU" dirty="0" err="1" smtClean="0">
                <a:latin typeface="SchoolBookC"/>
              </a:rPr>
              <a:t>конфлікту</a:t>
            </a:r>
            <a:r>
              <a:rPr lang="ru-RU" dirty="0" smtClean="0">
                <a:latin typeface="SchoolBookC"/>
              </a:rPr>
              <a:t> в 2014 р., то </a:t>
            </a:r>
            <a:r>
              <a:rPr lang="ru-RU" dirty="0" err="1" smtClean="0">
                <a:latin typeface="SchoolBookC"/>
              </a:rPr>
              <a:t>упередження</a:t>
            </a:r>
            <a:r>
              <a:rPr lang="ru-RU" dirty="0" smtClean="0">
                <a:latin typeface="SchoolBookC"/>
              </a:rPr>
              <a:t> </a:t>
            </a:r>
            <a:r>
              <a:rPr lang="ru-RU" dirty="0" err="1">
                <a:latin typeface="SchoolBookC"/>
              </a:rPr>
              <a:t>подібних</a:t>
            </a:r>
            <a:r>
              <a:rPr lang="ru-RU" dirty="0">
                <a:latin typeface="SchoolBookC"/>
              </a:rPr>
              <a:t> </a:t>
            </a:r>
            <a:r>
              <a:rPr lang="ru-RU" dirty="0" err="1">
                <a:latin typeface="SchoolBookC"/>
              </a:rPr>
              <a:t>процесів</a:t>
            </a:r>
            <a:r>
              <a:rPr lang="ru-RU" dirty="0">
                <a:latin typeface="SchoolBookC"/>
              </a:rPr>
              <a:t> на </a:t>
            </a:r>
            <a:r>
              <a:rPr lang="ru-RU" dirty="0" err="1">
                <a:latin typeface="SchoolBookC"/>
              </a:rPr>
              <a:t>заході</a:t>
            </a:r>
            <a:r>
              <a:rPr lang="ru-RU" dirty="0">
                <a:latin typeface="SchoolBookC"/>
              </a:rPr>
              <a:t> </a:t>
            </a:r>
            <a:r>
              <a:rPr lang="ru-RU" dirty="0" err="1">
                <a:latin typeface="SchoolBookC"/>
              </a:rPr>
              <a:t>має</a:t>
            </a:r>
            <a:r>
              <a:rPr lang="ru-RU" dirty="0">
                <a:latin typeface="SchoolBookC"/>
              </a:rPr>
              <a:t> стати </a:t>
            </a:r>
            <a:r>
              <a:rPr lang="ru-RU" dirty="0" err="1">
                <a:latin typeface="SchoolBookC"/>
              </a:rPr>
              <a:t>центральним</a:t>
            </a:r>
            <a:r>
              <a:rPr lang="ru-RU" dirty="0">
                <a:latin typeface="SchoolBookC"/>
              </a:rPr>
              <a:t> </a:t>
            </a:r>
            <a:r>
              <a:rPr lang="ru-RU" dirty="0" err="1">
                <a:latin typeface="SchoolBookC"/>
              </a:rPr>
              <a:t>завданням</a:t>
            </a:r>
            <a:r>
              <a:rPr lang="ru-RU" dirty="0">
                <a:latin typeface="SchoolBookC"/>
              </a:rPr>
              <a:t> </a:t>
            </a:r>
            <a:r>
              <a:rPr lang="ru-RU" dirty="0" err="1" smtClean="0">
                <a:latin typeface="SchoolBookC"/>
              </a:rPr>
              <a:t>українських</a:t>
            </a:r>
            <a:r>
              <a:rPr lang="ru-RU" dirty="0" smtClean="0">
                <a:latin typeface="SchoolBookC"/>
              </a:rPr>
              <a:t> </a:t>
            </a:r>
            <a:r>
              <a:rPr lang="ru-RU" dirty="0">
                <a:latin typeface="SchoolBookC"/>
              </a:rPr>
              <a:t>ЗМІ. </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903" y="143808"/>
            <a:ext cx="8316100" cy="6463308"/>
          </a:xfrm>
          <a:prstGeom prst="rect">
            <a:avLst/>
          </a:prstGeom>
        </p:spPr>
        <p:txBody>
          <a:bodyPr wrap="square">
            <a:spAutoFit/>
          </a:bodyPr>
          <a:lstStyle/>
          <a:p>
            <a:pPr lvl="0"/>
            <a:r>
              <a:rPr lang="ru-RU" dirty="0">
                <a:solidFill>
                  <a:prstClr val="black"/>
                </a:solidFill>
                <a:latin typeface="SchoolBookC"/>
              </a:rPr>
              <a:t>Так, в </a:t>
            </a:r>
            <a:r>
              <a:rPr lang="ru-RU" dirty="0" err="1">
                <a:solidFill>
                  <a:prstClr val="black"/>
                </a:solidFill>
                <a:latin typeface="SchoolBookC"/>
              </a:rPr>
              <a:t>ефірному</a:t>
            </a:r>
            <a:r>
              <a:rPr lang="ru-RU" dirty="0">
                <a:solidFill>
                  <a:prstClr val="black"/>
                </a:solidFill>
                <a:latin typeface="SchoolBookC"/>
              </a:rPr>
              <a:t> </a:t>
            </a:r>
            <a:r>
              <a:rPr lang="ru-RU" dirty="0" err="1">
                <a:solidFill>
                  <a:prstClr val="black"/>
                </a:solidFill>
                <a:latin typeface="SchoolBookC"/>
              </a:rPr>
              <a:t>мовленні</a:t>
            </a:r>
            <a:r>
              <a:rPr lang="ru-RU" dirty="0">
                <a:solidFill>
                  <a:prstClr val="black"/>
                </a:solidFill>
                <a:latin typeface="SchoolBookC"/>
              </a:rPr>
              <a:t> </a:t>
            </a:r>
            <a:r>
              <a:rPr lang="ru-RU" b="1" i="1" dirty="0" err="1">
                <a:solidFill>
                  <a:prstClr val="black"/>
                </a:solidFill>
                <a:latin typeface="SchoolBookC"/>
              </a:rPr>
              <a:t>чернівецької</a:t>
            </a:r>
            <a:r>
              <a:rPr lang="ru-RU" b="1" i="1" dirty="0">
                <a:solidFill>
                  <a:prstClr val="black"/>
                </a:solidFill>
                <a:latin typeface="SchoolBookC"/>
              </a:rPr>
              <a:t> </a:t>
            </a:r>
            <a:r>
              <a:rPr lang="ru-RU" b="1" i="1" dirty="0" err="1">
                <a:solidFill>
                  <a:prstClr val="black"/>
                </a:solidFill>
                <a:latin typeface="SchoolBookC"/>
              </a:rPr>
              <a:t>області</a:t>
            </a:r>
            <a:r>
              <a:rPr lang="ru-RU" b="1" i="1" dirty="0">
                <a:solidFill>
                  <a:prstClr val="black"/>
                </a:solidFill>
                <a:latin typeface="SchoolBookC"/>
              </a:rPr>
              <a:t> </a:t>
            </a:r>
            <a:r>
              <a:rPr lang="ru-RU" b="1" i="1" dirty="0" err="1">
                <a:solidFill>
                  <a:prstClr val="black"/>
                </a:solidFill>
                <a:latin typeface="SchoolBookC"/>
              </a:rPr>
              <a:t>румунські</a:t>
            </a:r>
            <a:r>
              <a:rPr lang="ru-RU" b="1" i="1" dirty="0">
                <a:solidFill>
                  <a:prstClr val="black"/>
                </a:solidFill>
                <a:latin typeface="SchoolBookC"/>
              </a:rPr>
              <a:t> </a:t>
            </a:r>
            <a:r>
              <a:rPr lang="ru-RU" b="1" i="1" dirty="0" err="1" smtClean="0">
                <a:solidFill>
                  <a:prstClr val="black"/>
                </a:solidFill>
                <a:latin typeface="SchoolBookC"/>
              </a:rPr>
              <a:t>радіостанції</a:t>
            </a:r>
            <a:r>
              <a:rPr lang="ru-RU" b="1" i="1" dirty="0" smtClean="0">
                <a:solidFill>
                  <a:prstClr val="black"/>
                </a:solidFill>
                <a:latin typeface="SchoolBookC"/>
              </a:rPr>
              <a:t> </a:t>
            </a:r>
            <a:r>
              <a:rPr lang="ru-RU" b="1" i="1" dirty="0" err="1">
                <a:solidFill>
                  <a:prstClr val="black"/>
                </a:solidFill>
                <a:latin typeface="SchoolBookC"/>
              </a:rPr>
              <a:t>вдвічі</a:t>
            </a:r>
            <a:r>
              <a:rPr lang="ru-RU" b="1" i="1" dirty="0">
                <a:solidFill>
                  <a:prstClr val="black"/>
                </a:solidFill>
                <a:latin typeface="SchoolBookC"/>
              </a:rPr>
              <a:t> </a:t>
            </a:r>
            <a:r>
              <a:rPr lang="ru-RU" b="1" i="1" dirty="0" err="1">
                <a:solidFill>
                  <a:prstClr val="black"/>
                </a:solidFill>
                <a:latin typeface="SchoolBookC"/>
              </a:rPr>
              <a:t>кількісно</a:t>
            </a:r>
            <a:r>
              <a:rPr lang="ru-RU" b="1" i="1" dirty="0">
                <a:solidFill>
                  <a:prstClr val="black"/>
                </a:solidFill>
                <a:latin typeface="SchoolBookC"/>
              </a:rPr>
              <a:t> </a:t>
            </a:r>
            <a:r>
              <a:rPr lang="ru-RU" b="1" i="1" dirty="0" err="1" smtClean="0">
                <a:solidFill>
                  <a:prstClr val="black"/>
                </a:solidFill>
                <a:latin typeface="SchoolBookC"/>
              </a:rPr>
              <a:t>переважають</a:t>
            </a:r>
            <a:r>
              <a:rPr lang="ru-RU" b="1" i="1" dirty="0" smtClean="0">
                <a:solidFill>
                  <a:prstClr val="black"/>
                </a:solidFill>
                <a:latin typeface="SchoolBookC"/>
              </a:rPr>
              <a:t>  </a:t>
            </a:r>
            <a:r>
              <a:rPr lang="ru-RU" b="1" i="1" dirty="0" err="1" smtClean="0">
                <a:solidFill>
                  <a:prstClr val="black"/>
                </a:solidFill>
                <a:latin typeface="SchoolBookC"/>
              </a:rPr>
              <a:t>українські</a:t>
            </a:r>
            <a:r>
              <a:rPr lang="ru-RU" b="1" i="1" dirty="0" smtClean="0">
                <a:solidFill>
                  <a:prstClr val="black"/>
                </a:solidFill>
                <a:latin typeface="SchoolBookC"/>
              </a:rPr>
              <a:t>. </a:t>
            </a:r>
            <a:r>
              <a:rPr lang="ru-RU" dirty="0" err="1" smtClean="0">
                <a:solidFill>
                  <a:prstClr val="black"/>
                </a:solidFill>
                <a:latin typeface="SchoolBookC"/>
              </a:rPr>
              <a:t>Регіональні</a:t>
            </a:r>
            <a:r>
              <a:rPr lang="ru-RU" dirty="0" smtClean="0">
                <a:solidFill>
                  <a:prstClr val="black"/>
                </a:solidFill>
                <a:latin typeface="SchoolBookC"/>
              </a:rPr>
              <a:t> </a:t>
            </a:r>
            <a:r>
              <a:rPr lang="ru-RU" dirty="0" err="1">
                <a:solidFill>
                  <a:prstClr val="black"/>
                </a:solidFill>
                <a:latin typeface="SchoolBookC"/>
              </a:rPr>
              <a:t>мовники</a:t>
            </a:r>
            <a:r>
              <a:rPr lang="ru-RU" dirty="0">
                <a:solidFill>
                  <a:prstClr val="black"/>
                </a:solidFill>
                <a:latin typeface="SchoolBookC"/>
              </a:rPr>
              <a:t> </a:t>
            </a:r>
            <a:r>
              <a:rPr lang="ru-RU" dirty="0" err="1">
                <a:solidFill>
                  <a:prstClr val="black"/>
                </a:solidFill>
                <a:latin typeface="SchoolBookC"/>
              </a:rPr>
              <a:t>представлені</a:t>
            </a:r>
            <a:r>
              <a:rPr lang="ru-RU" dirty="0">
                <a:solidFill>
                  <a:prstClr val="black"/>
                </a:solidFill>
                <a:latin typeface="SchoolBookC"/>
              </a:rPr>
              <a:t> «</a:t>
            </a:r>
            <a:r>
              <a:rPr lang="ru-RU" dirty="0" err="1" smtClean="0">
                <a:solidFill>
                  <a:prstClr val="black"/>
                </a:solidFill>
                <a:latin typeface="SchoolBookC"/>
              </a:rPr>
              <a:t>Буковинською</a:t>
            </a:r>
            <a:r>
              <a:rPr lang="ru-RU" dirty="0" smtClean="0">
                <a:solidFill>
                  <a:prstClr val="black"/>
                </a:solidFill>
                <a:latin typeface="SchoolBookC"/>
              </a:rPr>
              <a:t> </a:t>
            </a:r>
            <a:r>
              <a:rPr lang="ru-RU" dirty="0" err="1">
                <a:solidFill>
                  <a:prstClr val="black"/>
                </a:solidFill>
                <a:latin typeface="SchoolBookC"/>
              </a:rPr>
              <a:t>хвилею</a:t>
            </a:r>
            <a:r>
              <a:rPr lang="ru-RU" dirty="0">
                <a:solidFill>
                  <a:prstClr val="black"/>
                </a:solidFill>
                <a:latin typeface="SchoolBookC"/>
              </a:rPr>
              <a:t>», «</a:t>
            </a:r>
            <a:r>
              <a:rPr lang="ru-RU" dirty="0" err="1">
                <a:solidFill>
                  <a:prstClr val="black"/>
                </a:solidFill>
                <a:latin typeface="SchoolBookC"/>
              </a:rPr>
              <a:t>Блиск</a:t>
            </a:r>
            <a:r>
              <a:rPr lang="ru-RU" dirty="0">
                <a:solidFill>
                  <a:prstClr val="black"/>
                </a:solidFill>
                <a:latin typeface="SchoolBookC"/>
              </a:rPr>
              <a:t> FM», «</a:t>
            </a:r>
            <a:r>
              <a:rPr lang="ru-RU" dirty="0" err="1">
                <a:solidFill>
                  <a:prstClr val="black"/>
                </a:solidFill>
                <a:latin typeface="SchoolBookC"/>
              </a:rPr>
              <a:t>Радіо</a:t>
            </a:r>
            <a:r>
              <a:rPr lang="ru-RU" dirty="0">
                <a:solidFill>
                  <a:prstClr val="black"/>
                </a:solidFill>
                <a:latin typeface="SchoolBookC"/>
              </a:rPr>
              <a:t> 10» та «</a:t>
            </a:r>
            <a:r>
              <a:rPr lang="ru-RU" dirty="0" err="1">
                <a:solidFill>
                  <a:prstClr val="black"/>
                </a:solidFill>
                <a:latin typeface="SchoolBookC"/>
              </a:rPr>
              <a:t>Радіо</a:t>
            </a:r>
            <a:r>
              <a:rPr lang="ru-RU" dirty="0">
                <a:solidFill>
                  <a:prstClr val="black"/>
                </a:solidFill>
                <a:latin typeface="SchoolBookC"/>
              </a:rPr>
              <a:t> </a:t>
            </a:r>
            <a:r>
              <a:rPr lang="ru-RU" dirty="0" err="1">
                <a:solidFill>
                  <a:prstClr val="black"/>
                </a:solidFill>
                <a:latin typeface="SchoolBookC"/>
              </a:rPr>
              <a:t>Буковина</a:t>
            </a:r>
            <a:r>
              <a:rPr lang="ru-RU" dirty="0">
                <a:solidFill>
                  <a:prstClr val="black"/>
                </a:solidFill>
                <a:latin typeface="SchoolBookC"/>
              </a:rPr>
              <a:t>» (</a:t>
            </a:r>
            <a:r>
              <a:rPr lang="ru-RU" dirty="0" err="1">
                <a:solidFill>
                  <a:prstClr val="black"/>
                </a:solidFill>
                <a:latin typeface="SchoolBookC"/>
              </a:rPr>
              <a:t>Чернівці</a:t>
            </a:r>
            <a:r>
              <a:rPr lang="ru-RU" dirty="0">
                <a:solidFill>
                  <a:prstClr val="black"/>
                </a:solidFill>
                <a:latin typeface="SchoolBookC"/>
              </a:rPr>
              <a:t>), у </a:t>
            </a:r>
            <a:r>
              <a:rPr lang="ru-RU" dirty="0" smtClean="0">
                <a:solidFill>
                  <a:prstClr val="black"/>
                </a:solidFill>
                <a:latin typeface="SchoolBookC"/>
              </a:rPr>
              <a:t>той час </a:t>
            </a:r>
            <a:r>
              <a:rPr lang="ru-RU" dirty="0">
                <a:solidFill>
                  <a:prstClr val="black"/>
                </a:solidFill>
                <a:latin typeface="SchoolBookC"/>
              </a:rPr>
              <a:t>як </a:t>
            </a:r>
            <a:r>
              <a:rPr lang="ru-RU" dirty="0" err="1">
                <a:solidFill>
                  <a:prstClr val="black"/>
                </a:solidFill>
                <a:latin typeface="SchoolBookC"/>
              </a:rPr>
              <a:t>румунською</a:t>
            </a:r>
            <a:r>
              <a:rPr lang="ru-RU" dirty="0">
                <a:solidFill>
                  <a:prstClr val="black"/>
                </a:solidFill>
                <a:latin typeface="SchoolBookC"/>
              </a:rPr>
              <a:t> </a:t>
            </a:r>
            <a:r>
              <a:rPr lang="ru-RU" dirty="0" err="1">
                <a:solidFill>
                  <a:prstClr val="black"/>
                </a:solidFill>
                <a:latin typeface="SchoolBookC"/>
              </a:rPr>
              <a:t>звертаються</a:t>
            </a:r>
            <a:r>
              <a:rPr lang="ru-RU" dirty="0">
                <a:solidFill>
                  <a:prstClr val="black"/>
                </a:solidFill>
                <a:latin typeface="SchoolBookC"/>
              </a:rPr>
              <a:t> до </a:t>
            </a:r>
            <a:r>
              <a:rPr lang="ru-RU" dirty="0" err="1">
                <a:solidFill>
                  <a:prstClr val="black"/>
                </a:solidFill>
                <a:latin typeface="SchoolBookC"/>
              </a:rPr>
              <a:t>радіослухачів</a:t>
            </a:r>
            <a:r>
              <a:rPr lang="ru-RU" dirty="0">
                <a:solidFill>
                  <a:prstClr val="black"/>
                </a:solidFill>
                <a:latin typeface="SchoolBookC"/>
              </a:rPr>
              <a:t> на «</a:t>
            </a:r>
            <a:r>
              <a:rPr lang="en-GB" dirty="0">
                <a:solidFill>
                  <a:prstClr val="black"/>
                </a:solidFill>
                <a:latin typeface="SchoolBookC"/>
              </a:rPr>
              <a:t>Radio Europa FM», «Radio </a:t>
            </a:r>
            <a:r>
              <a:rPr lang="en-GB" dirty="0" smtClean="0">
                <a:solidFill>
                  <a:prstClr val="black"/>
                </a:solidFill>
                <a:latin typeface="SchoolBookC"/>
              </a:rPr>
              <a:t>Pro </a:t>
            </a:r>
            <a:r>
              <a:rPr lang="vi-VN" dirty="0" smtClean="0">
                <a:solidFill>
                  <a:prstClr val="black"/>
                </a:solidFill>
                <a:latin typeface="SchoolBookC"/>
              </a:rPr>
              <a:t>FM</a:t>
            </a:r>
            <a:r>
              <a:rPr lang="vi-VN" dirty="0">
                <a:solidFill>
                  <a:prstClr val="black"/>
                </a:solidFill>
                <a:latin typeface="SchoolBookC"/>
              </a:rPr>
              <a:t>», «Radio Rom</a:t>
            </a:r>
            <a:r>
              <a:rPr lang="vi-VN" dirty="0">
                <a:solidFill>
                  <a:prstClr val="black"/>
                </a:solidFill>
                <a:latin typeface="MinionPro-Regular"/>
              </a:rPr>
              <a:t>â</a:t>
            </a:r>
            <a:r>
              <a:rPr lang="vi-VN" dirty="0">
                <a:solidFill>
                  <a:prstClr val="black"/>
                </a:solidFill>
                <a:latin typeface="SchoolBookC"/>
              </a:rPr>
              <a:t>nia Actualit</a:t>
            </a:r>
            <a:r>
              <a:rPr lang="vi-VN" dirty="0">
                <a:solidFill>
                  <a:prstClr val="black"/>
                </a:solidFill>
                <a:latin typeface="MinionPro-Regular"/>
              </a:rPr>
              <a:t>ăț</a:t>
            </a:r>
            <a:r>
              <a:rPr lang="vi-VN" dirty="0">
                <a:solidFill>
                  <a:prstClr val="black"/>
                </a:solidFill>
                <a:latin typeface="SchoolBookC"/>
              </a:rPr>
              <a:t>i», «Radio Rom</a:t>
            </a:r>
            <a:r>
              <a:rPr lang="vi-VN" dirty="0">
                <a:solidFill>
                  <a:prstClr val="black"/>
                </a:solidFill>
                <a:latin typeface="MinionPro-Regular"/>
              </a:rPr>
              <a:t>â</a:t>
            </a:r>
            <a:r>
              <a:rPr lang="vi-VN" dirty="0">
                <a:solidFill>
                  <a:prstClr val="black"/>
                </a:solidFill>
                <a:latin typeface="SchoolBookC"/>
              </a:rPr>
              <a:t>nia Cultural», «Radio Rom</a:t>
            </a:r>
            <a:r>
              <a:rPr lang="vi-VN" dirty="0">
                <a:solidFill>
                  <a:prstClr val="black"/>
                </a:solidFill>
                <a:latin typeface="MinionPro-Regular"/>
              </a:rPr>
              <a:t>â</a:t>
            </a:r>
            <a:r>
              <a:rPr lang="vi-VN" dirty="0">
                <a:solidFill>
                  <a:prstClr val="black"/>
                </a:solidFill>
                <a:latin typeface="SchoolBookC"/>
              </a:rPr>
              <a:t>nia Ia</a:t>
            </a:r>
            <a:r>
              <a:rPr lang="vi-VN" dirty="0">
                <a:solidFill>
                  <a:prstClr val="black"/>
                </a:solidFill>
                <a:latin typeface="MinionPro-Regular"/>
              </a:rPr>
              <a:t>ș</a:t>
            </a:r>
            <a:r>
              <a:rPr lang="vi-VN" dirty="0">
                <a:solidFill>
                  <a:prstClr val="black"/>
                </a:solidFill>
                <a:latin typeface="SchoolBookC"/>
              </a:rPr>
              <a:t>i</a:t>
            </a:r>
            <a:r>
              <a:rPr lang="vi-VN" dirty="0" smtClean="0">
                <a:solidFill>
                  <a:prstClr val="black"/>
                </a:solidFill>
                <a:latin typeface="SchoolBookC"/>
              </a:rPr>
              <a:t>»,</a:t>
            </a:r>
            <a:r>
              <a:rPr lang="en-GB" dirty="0" smtClean="0">
                <a:solidFill>
                  <a:prstClr val="black"/>
                </a:solidFill>
                <a:latin typeface="SchoolBookC"/>
              </a:rPr>
              <a:t>«</a:t>
            </a:r>
            <a:r>
              <a:rPr lang="en-GB" dirty="0">
                <a:solidFill>
                  <a:prstClr val="black"/>
                </a:solidFill>
                <a:latin typeface="SchoolBookC"/>
              </a:rPr>
              <a:t>Radio </a:t>
            </a:r>
            <a:r>
              <a:rPr lang="en-GB" dirty="0" err="1">
                <a:solidFill>
                  <a:prstClr val="black"/>
                </a:solidFill>
                <a:latin typeface="SchoolBookC"/>
              </a:rPr>
              <a:t>Trinitas</a:t>
            </a:r>
            <a:r>
              <a:rPr lang="en-GB" dirty="0">
                <a:solidFill>
                  <a:prstClr val="black"/>
                </a:solidFill>
                <a:latin typeface="SchoolBookC"/>
              </a:rPr>
              <a:t>», «Virgin Radio» (</a:t>
            </a:r>
            <a:r>
              <a:rPr lang="ru-RU" dirty="0" err="1">
                <a:solidFill>
                  <a:prstClr val="black"/>
                </a:solidFill>
                <a:latin typeface="SchoolBookC"/>
              </a:rPr>
              <a:t>Румунія</a:t>
            </a:r>
            <a:r>
              <a:rPr lang="ru-RU" dirty="0">
                <a:solidFill>
                  <a:prstClr val="black"/>
                </a:solidFill>
                <a:latin typeface="SchoolBookC"/>
              </a:rPr>
              <a:t>) та </a:t>
            </a:r>
            <a:r>
              <a:rPr lang="ru-RU" dirty="0" err="1" smtClean="0">
                <a:solidFill>
                  <a:prstClr val="black"/>
                </a:solidFill>
                <a:latin typeface="SchoolBookC"/>
              </a:rPr>
              <a:t>ін</a:t>
            </a:r>
            <a:r>
              <a:rPr lang="ru-RU" dirty="0" smtClean="0">
                <a:solidFill>
                  <a:prstClr val="black"/>
                </a:solidFill>
                <a:latin typeface="SchoolBookC"/>
              </a:rPr>
              <a:t>. </a:t>
            </a:r>
          </a:p>
          <a:p>
            <a:endParaRPr lang="ru-RU" dirty="0" smtClean="0">
              <a:solidFill>
                <a:prstClr val="black"/>
              </a:solidFill>
              <a:latin typeface="SchoolBookC"/>
            </a:endParaRPr>
          </a:p>
          <a:p>
            <a:r>
              <a:rPr lang="ru-RU" b="1" i="1" dirty="0" err="1" smtClean="0">
                <a:solidFill>
                  <a:prstClr val="black"/>
                </a:solidFill>
                <a:latin typeface="SchoolBookC"/>
              </a:rPr>
              <a:t>Засилля</a:t>
            </a:r>
            <a:r>
              <a:rPr lang="ru-RU" b="1" i="1" dirty="0" smtClean="0">
                <a:solidFill>
                  <a:prstClr val="black"/>
                </a:solidFill>
                <a:latin typeface="SchoolBookC"/>
              </a:rPr>
              <a:t> </a:t>
            </a:r>
            <a:r>
              <a:rPr lang="ru-RU" b="1" i="1" dirty="0" err="1">
                <a:solidFill>
                  <a:prstClr val="black"/>
                </a:solidFill>
                <a:latin typeface="SchoolBookC"/>
              </a:rPr>
              <a:t>словацької</a:t>
            </a:r>
            <a:r>
              <a:rPr lang="ru-RU" b="1" i="1" dirty="0">
                <a:solidFill>
                  <a:prstClr val="black"/>
                </a:solidFill>
                <a:latin typeface="SchoolBookC"/>
              </a:rPr>
              <a:t> та </a:t>
            </a:r>
            <a:r>
              <a:rPr lang="ru-RU" b="1" i="1" dirty="0" err="1" smtClean="0">
                <a:solidFill>
                  <a:prstClr val="black"/>
                </a:solidFill>
                <a:latin typeface="SchoolBookC"/>
              </a:rPr>
              <a:t>угорської</a:t>
            </a:r>
            <a:r>
              <a:rPr lang="ru-RU" b="1" i="1" dirty="0" smtClean="0">
                <a:solidFill>
                  <a:prstClr val="black"/>
                </a:solidFill>
                <a:latin typeface="SchoolBookC"/>
              </a:rPr>
              <a:t> </a:t>
            </a:r>
            <a:r>
              <a:rPr lang="ru-RU" b="1" i="1" dirty="0" err="1">
                <a:solidFill>
                  <a:prstClr val="black"/>
                </a:solidFill>
                <a:latin typeface="SchoolBookC"/>
              </a:rPr>
              <a:t>мов</a:t>
            </a:r>
            <a:r>
              <a:rPr lang="ru-RU" b="1" i="1" dirty="0">
                <a:solidFill>
                  <a:prstClr val="black"/>
                </a:solidFill>
                <a:latin typeface="SchoolBookC"/>
              </a:rPr>
              <a:t> </a:t>
            </a:r>
            <a:r>
              <a:rPr lang="ru-RU" b="1" i="1" dirty="0" err="1">
                <a:solidFill>
                  <a:prstClr val="black"/>
                </a:solidFill>
                <a:latin typeface="SchoolBookC"/>
              </a:rPr>
              <a:t>спостерігаємо</a:t>
            </a:r>
            <a:r>
              <a:rPr lang="ru-RU" b="1" i="1" dirty="0">
                <a:solidFill>
                  <a:prstClr val="black"/>
                </a:solidFill>
                <a:latin typeface="SchoolBookC"/>
              </a:rPr>
              <a:t> у </a:t>
            </a:r>
            <a:r>
              <a:rPr lang="ru-RU" b="1" i="1" dirty="0" err="1">
                <a:solidFill>
                  <a:prstClr val="black"/>
                </a:solidFill>
                <a:latin typeface="SchoolBookC"/>
              </a:rPr>
              <a:t>радіопросторі</a:t>
            </a:r>
            <a:r>
              <a:rPr lang="ru-RU" b="1" i="1" dirty="0">
                <a:solidFill>
                  <a:prstClr val="black"/>
                </a:solidFill>
                <a:latin typeface="SchoolBookC"/>
              </a:rPr>
              <a:t> </a:t>
            </a:r>
            <a:r>
              <a:rPr lang="ru-RU" b="1" i="1" dirty="0" err="1">
                <a:solidFill>
                  <a:prstClr val="black"/>
                </a:solidFill>
                <a:latin typeface="SchoolBookC"/>
              </a:rPr>
              <a:t>Закарпаття</a:t>
            </a:r>
            <a:r>
              <a:rPr lang="ru-RU" b="1" i="1" dirty="0">
                <a:solidFill>
                  <a:prstClr val="black"/>
                </a:solidFill>
                <a:latin typeface="SchoolBookC"/>
              </a:rPr>
              <a:t>, де </a:t>
            </a:r>
            <a:r>
              <a:rPr lang="ru-RU" b="1" i="1" dirty="0" err="1">
                <a:solidFill>
                  <a:prstClr val="black"/>
                </a:solidFill>
                <a:latin typeface="SchoolBookC"/>
              </a:rPr>
              <a:t>серед</a:t>
            </a:r>
            <a:r>
              <a:rPr lang="ru-RU" b="1" i="1" dirty="0">
                <a:solidFill>
                  <a:prstClr val="black"/>
                </a:solidFill>
                <a:latin typeface="SchoolBookC"/>
              </a:rPr>
              <a:t> 51 </a:t>
            </a:r>
            <a:r>
              <a:rPr lang="ru-RU" b="1" i="1" dirty="0" err="1">
                <a:solidFill>
                  <a:prstClr val="black"/>
                </a:solidFill>
                <a:latin typeface="SchoolBookC"/>
              </a:rPr>
              <a:t>радіостанції</a:t>
            </a:r>
            <a:r>
              <a:rPr lang="ru-RU" b="1" i="1" dirty="0">
                <a:solidFill>
                  <a:prstClr val="black"/>
                </a:solidFill>
                <a:latin typeface="SchoolBookC"/>
              </a:rPr>
              <a:t>, </a:t>
            </a:r>
            <a:r>
              <a:rPr lang="ru-RU" b="1" i="1" dirty="0" err="1" smtClean="0">
                <a:solidFill>
                  <a:prstClr val="black"/>
                </a:solidFill>
                <a:latin typeface="SchoolBookC"/>
              </a:rPr>
              <a:t>що</a:t>
            </a:r>
            <a:r>
              <a:rPr lang="en-US" b="1" i="1" dirty="0" smtClean="0">
                <a:solidFill>
                  <a:prstClr val="black"/>
                </a:solidFill>
                <a:latin typeface="SchoolBookC"/>
              </a:rPr>
              <a:t> </a:t>
            </a:r>
            <a:r>
              <a:rPr lang="ru-RU" b="1" i="1" dirty="0" err="1" smtClean="0">
                <a:solidFill>
                  <a:prstClr val="black"/>
                </a:solidFill>
                <a:latin typeface="SchoolBookC"/>
              </a:rPr>
              <a:t>мовлять</a:t>
            </a:r>
            <a:r>
              <a:rPr lang="ru-RU" b="1" i="1" dirty="0" smtClean="0">
                <a:solidFill>
                  <a:prstClr val="black"/>
                </a:solidFill>
                <a:latin typeface="SchoolBookC"/>
              </a:rPr>
              <a:t> </a:t>
            </a:r>
            <a:r>
              <a:rPr lang="ru-RU" b="1" i="1" dirty="0">
                <a:solidFill>
                  <a:prstClr val="black"/>
                </a:solidFill>
                <a:latin typeface="SchoolBookC"/>
              </a:rPr>
              <a:t>в FM-</a:t>
            </a:r>
            <a:r>
              <a:rPr lang="ru-RU" b="1" i="1" dirty="0" err="1">
                <a:solidFill>
                  <a:prstClr val="black"/>
                </a:solidFill>
                <a:latin typeface="SchoolBookC"/>
              </a:rPr>
              <a:t>діапазоні</a:t>
            </a:r>
            <a:r>
              <a:rPr lang="ru-RU" b="1" i="1" dirty="0">
                <a:solidFill>
                  <a:prstClr val="black"/>
                </a:solidFill>
                <a:latin typeface="SchoolBookC"/>
              </a:rPr>
              <a:t> </a:t>
            </a:r>
            <a:r>
              <a:rPr lang="ru-RU" b="1" i="1" dirty="0" err="1">
                <a:solidFill>
                  <a:prstClr val="black"/>
                </a:solidFill>
                <a:latin typeface="SchoolBookC"/>
              </a:rPr>
              <a:t>регіону</a:t>
            </a:r>
            <a:r>
              <a:rPr lang="ru-RU" b="1" i="1" dirty="0">
                <a:solidFill>
                  <a:prstClr val="black"/>
                </a:solidFill>
                <a:latin typeface="SchoolBookC"/>
              </a:rPr>
              <a:t>, </a:t>
            </a:r>
            <a:r>
              <a:rPr lang="ru-RU" b="1" i="1" dirty="0" err="1">
                <a:solidFill>
                  <a:prstClr val="black"/>
                </a:solidFill>
                <a:latin typeface="SchoolBookC"/>
              </a:rPr>
              <a:t>лише</a:t>
            </a:r>
            <a:r>
              <a:rPr lang="ru-RU" b="1" i="1" dirty="0">
                <a:solidFill>
                  <a:prstClr val="black"/>
                </a:solidFill>
                <a:latin typeface="SchoolBookC"/>
              </a:rPr>
              <a:t> 16 </a:t>
            </a:r>
            <a:r>
              <a:rPr lang="ru-RU" b="1" i="1" dirty="0" err="1">
                <a:solidFill>
                  <a:prstClr val="black"/>
                </a:solidFill>
                <a:latin typeface="SchoolBookC"/>
              </a:rPr>
              <a:t>українською</a:t>
            </a:r>
            <a:r>
              <a:rPr lang="ru-RU" b="1" i="1" dirty="0">
                <a:solidFill>
                  <a:prstClr val="black"/>
                </a:solidFill>
                <a:latin typeface="SchoolBookC"/>
              </a:rPr>
              <a:t> </a:t>
            </a:r>
            <a:r>
              <a:rPr lang="ru-RU" b="1" i="1" dirty="0" smtClean="0">
                <a:solidFill>
                  <a:prstClr val="black"/>
                </a:solidFill>
                <a:latin typeface="SchoolBookC"/>
              </a:rPr>
              <a:t>.</a:t>
            </a:r>
          </a:p>
          <a:p>
            <a:r>
              <a:rPr lang="ru-RU" dirty="0" err="1" smtClean="0">
                <a:latin typeface="SchoolBookC"/>
              </a:rPr>
              <a:t>Польською</a:t>
            </a:r>
            <a:r>
              <a:rPr lang="ru-RU" dirty="0" smtClean="0">
                <a:latin typeface="SchoolBookC"/>
              </a:rPr>
              <a:t> </a:t>
            </a:r>
            <a:r>
              <a:rPr lang="ru-RU" dirty="0">
                <a:latin typeface="SchoolBookC"/>
              </a:rPr>
              <a:t>в </a:t>
            </a:r>
            <a:r>
              <a:rPr lang="ru-RU" dirty="0" err="1">
                <a:latin typeface="SchoolBookC"/>
              </a:rPr>
              <a:t>ефірі</a:t>
            </a:r>
            <a:r>
              <a:rPr lang="ru-RU" dirty="0">
                <a:latin typeface="SchoolBookC"/>
              </a:rPr>
              <a:t> </a:t>
            </a:r>
            <a:r>
              <a:rPr lang="ru-RU" dirty="0" err="1" smtClean="0">
                <a:latin typeface="SchoolBookC"/>
              </a:rPr>
              <a:t>радіо</a:t>
            </a:r>
            <a:r>
              <a:rPr lang="en-US" dirty="0" smtClean="0">
                <a:latin typeface="SchoolBookC"/>
              </a:rPr>
              <a:t> </a:t>
            </a:r>
            <a:r>
              <a:rPr lang="pl-PL" dirty="0" smtClean="0">
                <a:latin typeface="SchoolBookC"/>
              </a:rPr>
              <a:t>«Polskie </a:t>
            </a:r>
            <a:r>
              <a:rPr lang="pl-PL" dirty="0">
                <a:latin typeface="SchoolBookC"/>
              </a:rPr>
              <a:t>Radio Jedynka», «Polskie Radio Dw</a:t>
            </a:r>
            <a:r>
              <a:rPr lang="pl-PL" dirty="0">
                <a:latin typeface="MinionPro-Regular"/>
              </a:rPr>
              <a:t>ó</a:t>
            </a:r>
            <a:r>
              <a:rPr lang="pl-PL" dirty="0">
                <a:latin typeface="SchoolBookC"/>
              </a:rPr>
              <a:t>jka», «Polskie Radio Tr</a:t>
            </a:r>
            <a:r>
              <a:rPr lang="pl-PL" dirty="0">
                <a:latin typeface="MinionPro-Regular"/>
              </a:rPr>
              <a:t>ó</a:t>
            </a:r>
            <a:r>
              <a:rPr lang="pl-PL" dirty="0">
                <a:latin typeface="SchoolBookC"/>
              </a:rPr>
              <a:t>jka», «</a:t>
            </a:r>
            <a:r>
              <a:rPr lang="pl-PL" dirty="0" smtClean="0">
                <a:latin typeface="SchoolBookC"/>
              </a:rPr>
              <a:t>Polskie</a:t>
            </a:r>
            <a:r>
              <a:rPr lang="en-US" dirty="0" smtClean="0">
                <a:latin typeface="SchoolBookC"/>
              </a:rPr>
              <a:t> </a:t>
            </a:r>
            <a:r>
              <a:rPr lang="en-GB" dirty="0" smtClean="0">
                <a:latin typeface="SchoolBookC"/>
              </a:rPr>
              <a:t>Radio </a:t>
            </a:r>
            <a:r>
              <a:rPr lang="en-GB" dirty="0" err="1">
                <a:latin typeface="SchoolBookC"/>
              </a:rPr>
              <a:t>Rzesz</a:t>
            </a:r>
            <a:r>
              <a:rPr lang="en-GB" dirty="0" err="1">
                <a:latin typeface="MinionPro-Regular"/>
              </a:rPr>
              <a:t>ó</a:t>
            </a:r>
            <a:r>
              <a:rPr lang="en-GB" dirty="0" err="1">
                <a:latin typeface="SchoolBookC"/>
              </a:rPr>
              <a:t>w</a:t>
            </a:r>
            <a:r>
              <a:rPr lang="en-GB" dirty="0">
                <a:latin typeface="SchoolBookC"/>
              </a:rPr>
              <a:t>», «Radio </a:t>
            </a:r>
            <a:r>
              <a:rPr lang="en-GB" dirty="0" err="1">
                <a:latin typeface="SchoolBookC"/>
              </a:rPr>
              <a:t>Maryja</a:t>
            </a:r>
            <a:r>
              <a:rPr lang="en-GB" dirty="0">
                <a:latin typeface="SchoolBookC"/>
              </a:rPr>
              <a:t>», «Radio </a:t>
            </a:r>
            <a:r>
              <a:rPr lang="en-GB" dirty="0" err="1">
                <a:latin typeface="SchoolBookC"/>
              </a:rPr>
              <a:t>Watyka</a:t>
            </a:r>
            <a:r>
              <a:rPr lang="en-GB" dirty="0" err="1">
                <a:latin typeface="MinionPro-Regular"/>
              </a:rPr>
              <a:t>ń</a:t>
            </a:r>
            <a:r>
              <a:rPr lang="en-GB" dirty="0" err="1">
                <a:latin typeface="SchoolBookC"/>
              </a:rPr>
              <a:t>skie</a:t>
            </a:r>
            <a:r>
              <a:rPr lang="en-GB" dirty="0">
                <a:latin typeface="SchoolBookC"/>
              </a:rPr>
              <a:t>» (</a:t>
            </a:r>
            <a:r>
              <a:rPr lang="ru-RU" dirty="0" err="1">
                <a:latin typeface="SchoolBookC"/>
              </a:rPr>
              <a:t>Польща</a:t>
            </a:r>
            <a:r>
              <a:rPr lang="ru-RU" dirty="0">
                <a:latin typeface="SchoolBookC"/>
              </a:rPr>
              <a:t>) </a:t>
            </a:r>
            <a:r>
              <a:rPr lang="ru-RU" dirty="0" err="1">
                <a:latin typeface="SchoolBookC"/>
              </a:rPr>
              <a:t>звертаються</a:t>
            </a:r>
            <a:r>
              <a:rPr lang="ru-RU" dirty="0">
                <a:latin typeface="SchoolBookC"/>
              </a:rPr>
              <a:t> до </a:t>
            </a:r>
            <a:r>
              <a:rPr lang="ru-RU" dirty="0" err="1" smtClean="0">
                <a:latin typeface="SchoolBookC"/>
              </a:rPr>
              <a:t>жителів</a:t>
            </a:r>
            <a:r>
              <a:rPr lang="ru-RU" dirty="0" smtClean="0">
                <a:latin typeface="SchoolBookC"/>
              </a:rPr>
              <a:t> </a:t>
            </a:r>
            <a:r>
              <a:rPr lang="ru-RU" dirty="0" err="1">
                <a:latin typeface="SchoolBookC"/>
              </a:rPr>
              <a:t>львівської</a:t>
            </a:r>
            <a:r>
              <a:rPr lang="ru-RU" dirty="0">
                <a:latin typeface="SchoolBookC"/>
              </a:rPr>
              <a:t> </a:t>
            </a:r>
            <a:r>
              <a:rPr lang="ru-RU" dirty="0" err="1" smtClean="0">
                <a:latin typeface="SchoolBookC"/>
              </a:rPr>
              <a:t>області</a:t>
            </a:r>
            <a:r>
              <a:rPr lang="ru-RU" dirty="0" smtClean="0">
                <a:latin typeface="SchoolBookC"/>
              </a:rPr>
              <a:t>. </a:t>
            </a:r>
            <a:r>
              <a:rPr lang="ru-RU" dirty="0">
                <a:latin typeface="SchoolBookC"/>
              </a:rPr>
              <a:t>Там 14 </a:t>
            </a:r>
            <a:r>
              <a:rPr lang="ru-RU" dirty="0" err="1">
                <a:latin typeface="SchoolBookC"/>
              </a:rPr>
              <a:t>із</a:t>
            </a:r>
            <a:r>
              <a:rPr lang="ru-RU" dirty="0">
                <a:latin typeface="SchoolBookC"/>
              </a:rPr>
              <a:t> 38 </a:t>
            </a:r>
            <a:r>
              <a:rPr lang="ru-RU" dirty="0" err="1">
                <a:latin typeface="SchoolBookC"/>
              </a:rPr>
              <a:t>радіохвиль</a:t>
            </a:r>
            <a:r>
              <a:rPr lang="ru-RU" dirty="0">
                <a:latin typeface="SchoolBookC"/>
              </a:rPr>
              <a:t> </a:t>
            </a:r>
            <a:r>
              <a:rPr lang="ru-RU" dirty="0" err="1">
                <a:latin typeface="SchoolBookC"/>
              </a:rPr>
              <a:t>займають</a:t>
            </a:r>
            <a:r>
              <a:rPr lang="ru-RU" dirty="0">
                <a:latin typeface="SchoolBookC"/>
              </a:rPr>
              <a:t> </a:t>
            </a:r>
            <a:r>
              <a:rPr lang="ru-RU" dirty="0" err="1">
                <a:latin typeface="SchoolBookC"/>
              </a:rPr>
              <a:t>польськомовні</a:t>
            </a:r>
            <a:r>
              <a:rPr lang="ru-RU" dirty="0">
                <a:latin typeface="SchoolBookC"/>
              </a:rPr>
              <a:t> </a:t>
            </a:r>
            <a:r>
              <a:rPr lang="ru-RU" dirty="0" err="1" smtClean="0">
                <a:latin typeface="SchoolBookC"/>
              </a:rPr>
              <a:t>радіостанції</a:t>
            </a:r>
            <a:r>
              <a:rPr lang="ru-RU" dirty="0" smtClean="0">
                <a:latin typeface="SchoolBookC"/>
              </a:rPr>
              <a:t> </a:t>
            </a:r>
            <a:r>
              <a:rPr lang="ru-RU" dirty="0" err="1">
                <a:latin typeface="SchoolBookC"/>
              </a:rPr>
              <a:t>країни-сусіда</a:t>
            </a:r>
            <a:r>
              <a:rPr lang="ru-RU" dirty="0">
                <a:latin typeface="SchoolBookC"/>
              </a:rPr>
              <a:t>. </a:t>
            </a:r>
            <a:endParaRPr lang="ru-RU" dirty="0" smtClean="0">
              <a:latin typeface="SchoolBookC"/>
            </a:endParaRPr>
          </a:p>
          <a:p>
            <a:endParaRPr lang="ru-RU" dirty="0">
              <a:latin typeface="SchoolBookC"/>
            </a:endParaRPr>
          </a:p>
          <a:p>
            <a:r>
              <a:rPr lang="ru-RU" dirty="0" err="1" smtClean="0">
                <a:latin typeface="SchoolBookC"/>
              </a:rPr>
              <a:t>Подібна</a:t>
            </a:r>
            <a:r>
              <a:rPr lang="ru-RU" dirty="0" smtClean="0">
                <a:latin typeface="SchoolBookC"/>
              </a:rPr>
              <a:t> </a:t>
            </a:r>
            <a:r>
              <a:rPr lang="ru-RU" dirty="0" err="1">
                <a:latin typeface="SchoolBookC"/>
              </a:rPr>
              <a:t>ситуація</a:t>
            </a:r>
            <a:r>
              <a:rPr lang="ru-RU" dirty="0">
                <a:latin typeface="SchoolBookC"/>
              </a:rPr>
              <a:t> характерна і для </a:t>
            </a:r>
            <a:r>
              <a:rPr lang="ru-RU" dirty="0" err="1">
                <a:latin typeface="SchoolBookC"/>
              </a:rPr>
              <a:t>Харківської</a:t>
            </a:r>
            <a:r>
              <a:rPr lang="ru-RU" dirty="0">
                <a:latin typeface="SchoolBookC"/>
              </a:rPr>
              <a:t> </a:t>
            </a:r>
            <a:r>
              <a:rPr lang="ru-RU" dirty="0" err="1" smtClean="0">
                <a:latin typeface="SchoolBookC"/>
              </a:rPr>
              <a:t>області</a:t>
            </a:r>
            <a:r>
              <a:rPr lang="ru-RU" dirty="0" smtClean="0">
                <a:latin typeface="SchoolBookC"/>
              </a:rPr>
              <a:t>, </a:t>
            </a:r>
            <a:r>
              <a:rPr lang="ru-RU" dirty="0" err="1" smtClean="0">
                <a:latin typeface="SchoolBookC"/>
              </a:rPr>
              <a:t>утім</a:t>
            </a:r>
            <a:r>
              <a:rPr lang="en-US" dirty="0" smtClean="0">
                <a:latin typeface="SchoolBookC"/>
              </a:rPr>
              <a:t> </a:t>
            </a:r>
            <a:r>
              <a:rPr lang="ru-RU" dirty="0" smtClean="0">
                <a:latin typeface="SchoolBookC"/>
              </a:rPr>
              <a:t>у </a:t>
            </a:r>
            <a:r>
              <a:rPr lang="ru-RU" dirty="0" err="1">
                <a:latin typeface="SchoolBookC"/>
              </a:rPr>
              <a:t>регіоні</a:t>
            </a:r>
            <a:r>
              <a:rPr lang="ru-RU" dirty="0">
                <a:latin typeface="SchoolBookC"/>
              </a:rPr>
              <a:t> </a:t>
            </a:r>
            <a:r>
              <a:rPr lang="ru-RU" dirty="0" err="1">
                <a:latin typeface="SchoolBookC"/>
              </a:rPr>
              <a:t>навіть</a:t>
            </a:r>
            <a:r>
              <a:rPr lang="ru-RU" dirty="0">
                <a:latin typeface="SchoolBookC"/>
              </a:rPr>
              <a:t> </a:t>
            </a:r>
            <a:r>
              <a:rPr lang="ru-RU" dirty="0" err="1">
                <a:latin typeface="SchoolBookC"/>
              </a:rPr>
              <a:t>українські</a:t>
            </a:r>
            <a:r>
              <a:rPr lang="ru-RU" dirty="0">
                <a:latin typeface="SchoolBookC"/>
              </a:rPr>
              <a:t> </a:t>
            </a:r>
            <a:r>
              <a:rPr lang="ru-RU" dirty="0" err="1">
                <a:latin typeface="SchoolBookC"/>
              </a:rPr>
              <a:t>радіостанції</a:t>
            </a:r>
            <a:r>
              <a:rPr lang="ru-RU" dirty="0">
                <a:latin typeface="SchoolBookC"/>
              </a:rPr>
              <a:t> </a:t>
            </a:r>
            <a:r>
              <a:rPr lang="ru-RU" dirty="0" err="1">
                <a:latin typeface="SchoolBookC"/>
              </a:rPr>
              <a:t>тяжіють</a:t>
            </a:r>
            <a:r>
              <a:rPr lang="ru-RU" dirty="0">
                <a:latin typeface="SchoolBookC"/>
              </a:rPr>
              <a:t> до </a:t>
            </a:r>
            <a:r>
              <a:rPr lang="ru-RU" dirty="0" err="1">
                <a:latin typeface="SchoolBookC"/>
              </a:rPr>
              <a:t>російської</a:t>
            </a:r>
            <a:r>
              <a:rPr lang="ru-RU" dirty="0">
                <a:latin typeface="SchoolBookC"/>
              </a:rPr>
              <a:t> </a:t>
            </a:r>
            <a:r>
              <a:rPr lang="ru-RU" dirty="0" err="1">
                <a:latin typeface="SchoolBookC"/>
              </a:rPr>
              <a:t>мови</a:t>
            </a:r>
            <a:r>
              <a:rPr lang="ru-RU" dirty="0">
                <a:latin typeface="SchoolBookC"/>
              </a:rPr>
              <a:t> </a:t>
            </a:r>
            <a:r>
              <a:rPr lang="ru-RU" dirty="0" err="1">
                <a:latin typeface="SchoolBookC"/>
              </a:rPr>
              <a:t>ведення</a:t>
            </a:r>
            <a:r>
              <a:rPr lang="ru-RU" dirty="0">
                <a:latin typeface="SchoolBookC"/>
              </a:rPr>
              <a:t> </a:t>
            </a:r>
            <a:r>
              <a:rPr lang="ru-RU" dirty="0" err="1">
                <a:latin typeface="SchoolBookC"/>
              </a:rPr>
              <a:t>ефіру</a:t>
            </a:r>
            <a:r>
              <a:rPr lang="ru-RU" dirty="0">
                <a:latin typeface="SchoolBookC"/>
              </a:rPr>
              <a:t>. Як </a:t>
            </a:r>
            <a:r>
              <a:rPr lang="ru-RU" dirty="0" err="1">
                <a:latin typeface="SchoolBookC"/>
              </a:rPr>
              <a:t>засвідчив</a:t>
            </a:r>
            <a:r>
              <a:rPr lang="ru-RU" dirty="0">
                <a:latin typeface="SchoolBookC"/>
              </a:rPr>
              <a:t> </a:t>
            </a:r>
            <a:r>
              <a:rPr lang="ru-RU" dirty="0" err="1">
                <a:latin typeface="SchoolBookC"/>
              </a:rPr>
              <a:t>звіт</a:t>
            </a:r>
            <a:r>
              <a:rPr lang="ru-RU" dirty="0">
                <a:latin typeface="SchoolBookC"/>
              </a:rPr>
              <a:t> 2017 р. </a:t>
            </a:r>
            <a:r>
              <a:rPr lang="ru-RU" dirty="0" err="1">
                <a:latin typeface="SchoolBookC"/>
              </a:rPr>
              <a:t>представника</a:t>
            </a:r>
            <a:r>
              <a:rPr lang="ru-RU" dirty="0">
                <a:latin typeface="SchoolBookC"/>
              </a:rPr>
              <a:t> </a:t>
            </a:r>
            <a:r>
              <a:rPr lang="ru-RU" dirty="0" err="1">
                <a:latin typeface="SchoolBookC"/>
              </a:rPr>
              <a:t>Національної</a:t>
            </a:r>
            <a:r>
              <a:rPr lang="ru-RU" dirty="0">
                <a:latin typeface="SchoolBookC"/>
              </a:rPr>
              <a:t> ради </a:t>
            </a:r>
            <a:r>
              <a:rPr lang="ru-RU" dirty="0" err="1">
                <a:latin typeface="SchoolBookC"/>
              </a:rPr>
              <a:t>України</a:t>
            </a:r>
            <a:r>
              <a:rPr lang="ru-RU" dirty="0">
                <a:latin typeface="SchoolBookC"/>
              </a:rPr>
              <a:t> з </a:t>
            </a:r>
            <a:r>
              <a:rPr lang="ru-RU" dirty="0" err="1">
                <a:latin typeface="SchoolBookC"/>
              </a:rPr>
              <a:t>питань</a:t>
            </a:r>
            <a:r>
              <a:rPr lang="ru-RU" dirty="0">
                <a:latin typeface="SchoolBookC"/>
              </a:rPr>
              <a:t> </a:t>
            </a:r>
            <a:r>
              <a:rPr lang="ru-RU" dirty="0" err="1" smtClean="0">
                <a:latin typeface="SchoolBookC"/>
              </a:rPr>
              <a:t>телебачення</a:t>
            </a:r>
            <a:r>
              <a:rPr lang="ru-RU" dirty="0" smtClean="0">
                <a:latin typeface="SchoolBookC"/>
              </a:rPr>
              <a:t> </a:t>
            </a:r>
            <a:r>
              <a:rPr lang="ru-RU" dirty="0">
                <a:latin typeface="SchoolBookC"/>
              </a:rPr>
              <a:t>і </a:t>
            </a:r>
            <a:r>
              <a:rPr lang="ru-RU" dirty="0" err="1">
                <a:latin typeface="SchoolBookC"/>
              </a:rPr>
              <a:t>радіомовлення</a:t>
            </a:r>
            <a:r>
              <a:rPr lang="ru-RU" dirty="0">
                <a:latin typeface="SchoolBookC"/>
              </a:rPr>
              <a:t> у </a:t>
            </a:r>
            <a:r>
              <a:rPr lang="ru-RU" dirty="0" err="1">
                <a:latin typeface="SchoolBookC"/>
              </a:rPr>
              <a:t>Харківській</a:t>
            </a:r>
            <a:r>
              <a:rPr lang="ru-RU" dirty="0">
                <a:latin typeface="SchoolBookC"/>
              </a:rPr>
              <a:t> </a:t>
            </a:r>
            <a:r>
              <a:rPr lang="ru-RU" dirty="0" err="1">
                <a:latin typeface="SchoolBookC"/>
              </a:rPr>
              <a:t>області</a:t>
            </a:r>
            <a:r>
              <a:rPr lang="ru-RU" dirty="0">
                <a:latin typeface="SchoolBookC"/>
              </a:rPr>
              <a:t> Є. Маслова, </a:t>
            </a:r>
            <a:r>
              <a:rPr lang="ru-RU" dirty="0" err="1">
                <a:latin typeface="SchoolBookC"/>
              </a:rPr>
              <a:t>українська</a:t>
            </a:r>
            <a:r>
              <a:rPr lang="ru-RU" dirty="0">
                <a:latin typeface="SchoolBookC"/>
              </a:rPr>
              <a:t> </a:t>
            </a:r>
            <a:r>
              <a:rPr lang="ru-RU" dirty="0" err="1">
                <a:latin typeface="SchoolBookC"/>
              </a:rPr>
              <a:t>мова</a:t>
            </a:r>
            <a:r>
              <a:rPr lang="ru-RU" dirty="0">
                <a:latin typeface="SchoolBookC"/>
              </a:rPr>
              <a:t> </a:t>
            </a:r>
            <a:r>
              <a:rPr lang="ru-RU" dirty="0" err="1" smtClean="0">
                <a:latin typeface="SchoolBookC"/>
              </a:rPr>
              <a:t>ведення</a:t>
            </a:r>
            <a:r>
              <a:rPr lang="en-US" dirty="0" smtClean="0">
                <a:latin typeface="SchoolBookC"/>
              </a:rPr>
              <a:t> </a:t>
            </a:r>
            <a:r>
              <a:rPr lang="ru-RU" dirty="0" err="1" smtClean="0">
                <a:latin typeface="SchoolBookC"/>
              </a:rPr>
              <a:t>ефіру</a:t>
            </a:r>
            <a:r>
              <a:rPr lang="ru-RU" dirty="0" smtClean="0">
                <a:latin typeface="SchoolBookC"/>
              </a:rPr>
              <a:t> </a:t>
            </a:r>
            <a:r>
              <a:rPr lang="ru-RU" dirty="0">
                <a:latin typeface="SchoolBookC"/>
              </a:rPr>
              <a:t>в </a:t>
            </a:r>
            <a:r>
              <a:rPr lang="ru-RU" dirty="0" err="1">
                <a:latin typeface="SchoolBookC"/>
              </a:rPr>
              <a:t>регіоні</a:t>
            </a:r>
            <a:r>
              <a:rPr lang="ru-RU" dirty="0">
                <a:latin typeface="SchoolBookC"/>
              </a:rPr>
              <a:t> </a:t>
            </a:r>
            <a:r>
              <a:rPr lang="ru-RU" dirty="0" err="1">
                <a:latin typeface="SchoolBookC"/>
              </a:rPr>
              <a:t>коливалася</a:t>
            </a:r>
            <a:r>
              <a:rPr lang="ru-RU" dirty="0">
                <a:latin typeface="SchoolBookC"/>
              </a:rPr>
              <a:t> </a:t>
            </a:r>
            <a:r>
              <a:rPr lang="ru-RU" dirty="0" err="1">
                <a:latin typeface="SchoolBookC"/>
              </a:rPr>
              <a:t>від</a:t>
            </a:r>
            <a:r>
              <a:rPr lang="ru-RU" dirty="0">
                <a:latin typeface="SchoolBookC"/>
              </a:rPr>
              <a:t> 62 % (</a:t>
            </a:r>
            <a:r>
              <a:rPr lang="ru-RU" dirty="0" err="1">
                <a:latin typeface="SchoolBookC"/>
              </a:rPr>
              <a:t>Радіо</a:t>
            </a:r>
            <a:r>
              <a:rPr lang="ru-RU" dirty="0">
                <a:latin typeface="SchoolBookC"/>
              </a:rPr>
              <a:t> «</a:t>
            </a:r>
            <a:r>
              <a:rPr lang="en-GB" dirty="0">
                <a:latin typeface="SchoolBookC"/>
              </a:rPr>
              <a:t>NRJ») </a:t>
            </a:r>
            <a:r>
              <a:rPr lang="ru-RU" dirty="0">
                <a:latin typeface="SchoolBookC"/>
              </a:rPr>
              <a:t>та 76 % («</a:t>
            </a:r>
            <a:r>
              <a:rPr lang="ru-RU" dirty="0" err="1">
                <a:latin typeface="SchoolBookC"/>
              </a:rPr>
              <a:t>Радіо</a:t>
            </a:r>
            <a:r>
              <a:rPr lang="ru-RU" dirty="0">
                <a:latin typeface="SchoolBookC"/>
              </a:rPr>
              <a:t> </a:t>
            </a:r>
            <a:r>
              <a:rPr lang="en-GB" dirty="0">
                <a:latin typeface="SchoolBookC"/>
              </a:rPr>
              <a:t>Relax»), </a:t>
            </a:r>
            <a:r>
              <a:rPr lang="ru-RU" dirty="0">
                <a:latin typeface="SchoolBookC"/>
              </a:rPr>
              <a:t>до 99 </a:t>
            </a:r>
            <a:r>
              <a:rPr lang="ru-RU" dirty="0" smtClean="0">
                <a:latin typeface="SchoolBookC"/>
              </a:rPr>
              <a:t>%(«</a:t>
            </a:r>
            <a:r>
              <a:rPr lang="ru-RU" dirty="0" err="1">
                <a:latin typeface="SchoolBookC"/>
              </a:rPr>
              <a:t>Радіо</a:t>
            </a:r>
            <a:r>
              <a:rPr lang="ru-RU" dirty="0">
                <a:latin typeface="SchoolBookC"/>
              </a:rPr>
              <a:t> Терра») і 100 % («</a:t>
            </a:r>
            <a:r>
              <a:rPr lang="en-GB" dirty="0">
                <a:latin typeface="SchoolBookC"/>
              </a:rPr>
              <a:t>Best FM»). </a:t>
            </a:r>
            <a:r>
              <a:rPr lang="ru-RU" dirty="0" err="1">
                <a:latin typeface="SchoolBookC"/>
              </a:rPr>
              <a:t>Кількість</a:t>
            </a:r>
            <a:r>
              <a:rPr lang="ru-RU" dirty="0">
                <a:latin typeface="SchoolBookC"/>
              </a:rPr>
              <a:t> </a:t>
            </a:r>
            <a:r>
              <a:rPr lang="ru-RU" dirty="0" err="1" smtClean="0">
                <a:latin typeface="SchoolBookC"/>
              </a:rPr>
              <a:t>музичного</a:t>
            </a:r>
            <a:r>
              <a:rPr lang="en-US" dirty="0" smtClean="0">
                <a:latin typeface="SchoolBookC"/>
              </a:rPr>
              <a:t> </a:t>
            </a:r>
            <a:r>
              <a:rPr lang="ru-RU" dirty="0" err="1" smtClean="0">
                <a:latin typeface="SchoolBookC"/>
              </a:rPr>
              <a:t>україномовного</a:t>
            </a:r>
            <a:r>
              <a:rPr lang="ru-RU" dirty="0" smtClean="0">
                <a:latin typeface="SchoolBookC"/>
              </a:rPr>
              <a:t> контенту</a:t>
            </a:r>
            <a:r>
              <a:rPr lang="en-US" dirty="0" smtClean="0">
                <a:latin typeface="SchoolBookC"/>
              </a:rPr>
              <a:t> </a:t>
            </a:r>
            <a:r>
              <a:rPr lang="ru-RU" dirty="0" smtClean="0">
                <a:latin typeface="SchoolBookC"/>
              </a:rPr>
              <a:t>на </a:t>
            </a:r>
            <a:r>
              <a:rPr lang="ru-RU" dirty="0" err="1">
                <a:latin typeface="SchoolBookC"/>
              </a:rPr>
              <a:t>різних</a:t>
            </a:r>
            <a:r>
              <a:rPr lang="ru-RU" dirty="0">
                <a:latin typeface="SchoolBookC"/>
              </a:rPr>
              <a:t> </a:t>
            </a:r>
            <a:r>
              <a:rPr lang="ru-RU" dirty="0" err="1">
                <a:latin typeface="SchoolBookC"/>
              </a:rPr>
              <a:t>радіостанціях</a:t>
            </a:r>
            <a:r>
              <a:rPr lang="ru-RU" dirty="0">
                <a:latin typeface="SchoolBookC"/>
              </a:rPr>
              <a:t> у межах </a:t>
            </a:r>
            <a:r>
              <a:rPr lang="ru-RU" dirty="0" smtClean="0">
                <a:latin typeface="SchoolBookC"/>
              </a:rPr>
              <a:t>30</a:t>
            </a:r>
            <a:r>
              <a:rPr lang="en-US" dirty="0" smtClean="0">
                <a:latin typeface="SchoolBookC"/>
              </a:rPr>
              <a:t> </a:t>
            </a:r>
            <a:r>
              <a:rPr lang="ru-RU" dirty="0" smtClean="0">
                <a:latin typeface="SchoolBookC"/>
              </a:rPr>
              <a:t>%</a:t>
            </a:r>
            <a:endParaRPr lang="ru-RU" dirty="0">
              <a:latin typeface="SchoolBook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474345"/>
            <a:ext cx="6096000" cy="6063198"/>
          </a:xfrm>
          <a:prstGeom prst="rect">
            <a:avLst/>
          </a:prstGeom>
        </p:spPr>
        <p:txBody>
          <a:bodyPr>
            <a:spAutoFit/>
          </a:bodyPr>
          <a:lstStyle/>
          <a:p>
            <a:r>
              <a:rPr lang="ru-RU" dirty="0" err="1">
                <a:latin typeface="SchoolBookC"/>
              </a:rPr>
              <a:t>Дослідження</a:t>
            </a:r>
            <a:r>
              <a:rPr lang="ru-RU" dirty="0">
                <a:latin typeface="SchoolBookC"/>
              </a:rPr>
              <a:t> </a:t>
            </a:r>
            <a:r>
              <a:rPr lang="ru-RU" dirty="0" err="1">
                <a:latin typeface="SchoolBookC"/>
              </a:rPr>
              <a:t>радіопрограм</a:t>
            </a:r>
            <a:r>
              <a:rPr lang="ru-RU" dirty="0">
                <a:latin typeface="SchoolBookC"/>
              </a:rPr>
              <a:t> </a:t>
            </a:r>
            <a:r>
              <a:rPr lang="ru-RU" dirty="0" err="1">
                <a:latin typeface="SchoolBookC"/>
              </a:rPr>
              <a:t>мовами</a:t>
            </a:r>
            <a:r>
              <a:rPr lang="ru-RU" dirty="0">
                <a:latin typeface="SchoolBookC"/>
              </a:rPr>
              <a:t> </a:t>
            </a:r>
            <a:r>
              <a:rPr lang="ru-RU" dirty="0" err="1">
                <a:latin typeface="SchoolBookC"/>
              </a:rPr>
              <a:t>національних</a:t>
            </a:r>
            <a:r>
              <a:rPr lang="ru-RU" dirty="0">
                <a:latin typeface="SchoolBookC"/>
              </a:rPr>
              <a:t> </a:t>
            </a:r>
            <a:r>
              <a:rPr lang="ru-RU" dirty="0" err="1">
                <a:latin typeface="SchoolBookC"/>
              </a:rPr>
              <a:t>меншин</a:t>
            </a:r>
            <a:r>
              <a:rPr lang="ru-RU" dirty="0">
                <a:latin typeface="SchoolBookC"/>
              </a:rPr>
              <a:t> у </a:t>
            </a:r>
            <a:r>
              <a:rPr lang="ru-RU" dirty="0" err="1" smtClean="0">
                <a:latin typeface="SchoolBookC"/>
              </a:rPr>
              <a:t>радіопросторі</a:t>
            </a:r>
            <a:r>
              <a:rPr lang="en-US" dirty="0" smtClean="0">
                <a:latin typeface="SchoolBookC"/>
              </a:rPr>
              <a:t> </a:t>
            </a:r>
            <a:r>
              <a:rPr lang="ru-RU" dirty="0" err="1" smtClean="0">
                <a:latin typeface="SchoolBookC"/>
              </a:rPr>
              <a:t>України</a:t>
            </a:r>
            <a:r>
              <a:rPr lang="ru-RU" dirty="0" smtClean="0">
                <a:latin typeface="SchoolBookC"/>
              </a:rPr>
              <a:t> </a:t>
            </a:r>
            <a:r>
              <a:rPr lang="ru-RU" dirty="0" err="1">
                <a:latin typeface="SchoolBookC"/>
              </a:rPr>
              <a:t>засвідчило</a:t>
            </a:r>
            <a:r>
              <a:rPr lang="ru-RU" dirty="0">
                <a:latin typeface="SchoolBookC"/>
              </a:rPr>
              <a:t> </a:t>
            </a:r>
            <a:r>
              <a:rPr lang="ru-RU" dirty="0" err="1">
                <a:latin typeface="SchoolBookC"/>
              </a:rPr>
              <a:t>відсутність</a:t>
            </a:r>
            <a:r>
              <a:rPr lang="ru-RU" dirty="0">
                <a:latin typeface="SchoolBookC"/>
              </a:rPr>
              <a:t> </a:t>
            </a:r>
            <a:r>
              <a:rPr lang="ru-RU" dirty="0" err="1">
                <a:latin typeface="SchoolBookC"/>
              </a:rPr>
              <a:t>системної</a:t>
            </a:r>
            <a:r>
              <a:rPr lang="ru-RU" dirty="0">
                <a:latin typeface="SchoolBookC"/>
              </a:rPr>
              <a:t> </a:t>
            </a:r>
            <a:r>
              <a:rPr lang="ru-RU" dirty="0" err="1">
                <a:latin typeface="SchoolBookC"/>
              </a:rPr>
              <a:t>політики</a:t>
            </a:r>
            <a:r>
              <a:rPr lang="ru-RU" dirty="0">
                <a:latin typeface="SchoolBookC"/>
              </a:rPr>
              <a:t>, </a:t>
            </a:r>
            <a:r>
              <a:rPr lang="ru-RU" dirty="0" err="1">
                <a:latin typeface="SchoolBookC"/>
              </a:rPr>
              <a:t>фрагментарність</a:t>
            </a:r>
            <a:r>
              <a:rPr lang="ru-RU" dirty="0">
                <a:latin typeface="SchoolBookC"/>
              </a:rPr>
              <a:t> та </a:t>
            </a:r>
            <a:r>
              <a:rPr lang="ru-RU" dirty="0" err="1" smtClean="0">
                <a:latin typeface="SchoolBookC"/>
              </a:rPr>
              <a:t>залишковий</a:t>
            </a:r>
            <a:r>
              <a:rPr lang="ru-RU" dirty="0" smtClean="0">
                <a:latin typeface="SchoolBookC"/>
              </a:rPr>
              <a:t> </a:t>
            </a:r>
            <a:r>
              <a:rPr lang="ru-RU" dirty="0" err="1">
                <a:latin typeface="SchoolBookC"/>
              </a:rPr>
              <a:t>підхід</a:t>
            </a:r>
            <a:r>
              <a:rPr lang="ru-RU" dirty="0">
                <a:latin typeface="SchoolBookC"/>
              </a:rPr>
              <a:t> до </a:t>
            </a:r>
            <a:r>
              <a:rPr lang="ru-RU" dirty="0" err="1">
                <a:latin typeface="SchoolBookC"/>
              </a:rPr>
              <a:t>їх</a:t>
            </a:r>
            <a:r>
              <a:rPr lang="ru-RU" dirty="0">
                <a:latin typeface="SchoolBookC"/>
              </a:rPr>
              <a:t> </a:t>
            </a:r>
            <a:r>
              <a:rPr lang="ru-RU" dirty="0" err="1">
                <a:latin typeface="SchoolBookC"/>
              </a:rPr>
              <a:t>створення</a:t>
            </a:r>
            <a:r>
              <a:rPr lang="ru-RU" dirty="0">
                <a:latin typeface="SchoolBookC"/>
              </a:rPr>
              <a:t>, </a:t>
            </a:r>
            <a:r>
              <a:rPr lang="ru-RU" dirty="0" err="1">
                <a:latin typeface="SchoolBookC"/>
              </a:rPr>
              <a:t>відтак</a:t>
            </a:r>
            <a:r>
              <a:rPr lang="ru-RU" dirty="0">
                <a:latin typeface="SchoolBookC"/>
              </a:rPr>
              <a:t> практично </a:t>
            </a:r>
            <a:r>
              <a:rPr lang="ru-RU" dirty="0" err="1">
                <a:latin typeface="SchoolBookC"/>
              </a:rPr>
              <a:t>повне</a:t>
            </a:r>
            <a:r>
              <a:rPr lang="ru-RU" dirty="0">
                <a:latin typeface="SchoolBookC"/>
              </a:rPr>
              <a:t> </a:t>
            </a:r>
            <a:r>
              <a:rPr lang="ru-RU" dirty="0" err="1">
                <a:latin typeface="SchoolBookC"/>
              </a:rPr>
              <a:t>ігнорування</a:t>
            </a:r>
            <a:r>
              <a:rPr lang="ru-RU" dirty="0">
                <a:latin typeface="SchoolBookC"/>
              </a:rPr>
              <a:t> </a:t>
            </a:r>
            <a:r>
              <a:rPr lang="ru-RU" dirty="0" err="1">
                <a:latin typeface="SchoolBookC"/>
              </a:rPr>
              <a:t>радіокомпаніями</a:t>
            </a:r>
            <a:r>
              <a:rPr lang="ru-RU" dirty="0">
                <a:latin typeface="SchoolBookC"/>
              </a:rPr>
              <a:t>.</a:t>
            </a:r>
          </a:p>
          <a:p>
            <a:r>
              <a:rPr lang="ru-RU" dirty="0">
                <a:latin typeface="SchoolBookC"/>
              </a:rPr>
              <a:t>Без </a:t>
            </a:r>
            <a:r>
              <a:rPr lang="ru-RU" dirty="0" err="1">
                <a:latin typeface="SchoolBookC"/>
              </a:rPr>
              <a:t>підтримки</a:t>
            </a:r>
            <a:r>
              <a:rPr lang="ru-RU" dirty="0">
                <a:latin typeface="SchoolBookC"/>
              </a:rPr>
              <a:t> </a:t>
            </a:r>
            <a:r>
              <a:rPr lang="ru-RU" dirty="0" err="1">
                <a:latin typeface="SchoolBookC"/>
              </a:rPr>
              <a:t>держави</a:t>
            </a:r>
            <a:r>
              <a:rPr lang="ru-RU" dirty="0">
                <a:latin typeface="SchoolBookC"/>
              </a:rPr>
              <a:t> та за </a:t>
            </a:r>
            <a:r>
              <a:rPr lang="ru-RU" dirty="0" err="1">
                <a:latin typeface="SchoolBookC"/>
              </a:rPr>
              <a:t>відсутності</a:t>
            </a:r>
            <a:r>
              <a:rPr lang="ru-RU" dirty="0">
                <a:latin typeface="SchoolBookC"/>
              </a:rPr>
              <a:t> </a:t>
            </a:r>
            <a:r>
              <a:rPr lang="ru-RU" dirty="0" err="1" smtClean="0">
                <a:latin typeface="SchoolBookC"/>
              </a:rPr>
              <a:t>дієвої</a:t>
            </a:r>
            <a:r>
              <a:rPr lang="en-US" dirty="0" smtClean="0">
                <a:latin typeface="SchoolBookC"/>
              </a:rPr>
              <a:t> </a:t>
            </a:r>
            <a:r>
              <a:rPr lang="ru-RU" dirty="0" err="1" smtClean="0">
                <a:latin typeface="SchoolBookC"/>
              </a:rPr>
              <a:t>стратегії</a:t>
            </a:r>
            <a:r>
              <a:rPr lang="ru-RU" dirty="0" smtClean="0">
                <a:latin typeface="SchoolBookC"/>
              </a:rPr>
              <a:t> </a:t>
            </a:r>
            <a:r>
              <a:rPr lang="ru-RU" dirty="0">
                <a:latin typeface="SchoolBookC"/>
              </a:rPr>
              <a:t>у </a:t>
            </a:r>
            <a:r>
              <a:rPr lang="ru-RU" dirty="0" err="1">
                <a:latin typeface="SchoolBookC"/>
              </a:rPr>
              <a:t>сфері</a:t>
            </a:r>
            <a:r>
              <a:rPr lang="ru-RU" dirty="0">
                <a:latin typeface="SchoolBookC"/>
              </a:rPr>
              <a:t> </a:t>
            </a:r>
            <a:r>
              <a:rPr lang="ru-RU" dirty="0" err="1">
                <a:latin typeface="SchoolBookC"/>
              </a:rPr>
              <a:t>забезпечення</a:t>
            </a:r>
            <a:r>
              <a:rPr lang="ru-RU" dirty="0">
                <a:latin typeface="SchoolBookC"/>
              </a:rPr>
              <a:t> </a:t>
            </a:r>
            <a:r>
              <a:rPr lang="ru-RU" dirty="0" err="1" smtClean="0">
                <a:latin typeface="SchoolBookC"/>
              </a:rPr>
              <a:t>культурної</a:t>
            </a:r>
            <a:r>
              <a:rPr lang="ru-RU" dirty="0" smtClean="0">
                <a:latin typeface="SchoolBookC"/>
              </a:rPr>
              <a:t> </a:t>
            </a:r>
            <a:r>
              <a:rPr lang="ru-RU" dirty="0" err="1">
                <a:latin typeface="SchoolBookC"/>
              </a:rPr>
              <a:t>поліфонії</a:t>
            </a:r>
            <a:r>
              <a:rPr lang="ru-RU" dirty="0">
                <a:latin typeface="SchoolBookC"/>
              </a:rPr>
              <a:t> </a:t>
            </a:r>
            <a:r>
              <a:rPr lang="ru-RU" dirty="0" err="1">
                <a:latin typeface="SchoolBookC"/>
              </a:rPr>
              <a:t>вказані</a:t>
            </a:r>
            <a:r>
              <a:rPr lang="ru-RU" dirty="0">
                <a:latin typeface="SchoolBookC"/>
              </a:rPr>
              <a:t> </a:t>
            </a:r>
            <a:r>
              <a:rPr lang="ru-RU" dirty="0" err="1">
                <a:latin typeface="SchoolBookC"/>
              </a:rPr>
              <a:t>ініціативи</a:t>
            </a:r>
            <a:r>
              <a:rPr lang="ru-RU" dirty="0">
                <a:latin typeface="SchoolBookC"/>
              </a:rPr>
              <a:t> </a:t>
            </a:r>
            <a:r>
              <a:rPr lang="ru-RU" dirty="0" err="1">
                <a:latin typeface="SchoolBookC"/>
              </a:rPr>
              <a:t>обмежені</a:t>
            </a:r>
            <a:r>
              <a:rPr lang="ru-RU" dirty="0">
                <a:latin typeface="SchoolBookC"/>
              </a:rPr>
              <a:t> </a:t>
            </a:r>
            <a:r>
              <a:rPr lang="ru-RU" dirty="0" err="1">
                <a:latin typeface="SchoolBookC"/>
              </a:rPr>
              <a:t>щодо</a:t>
            </a:r>
            <a:r>
              <a:rPr lang="ru-RU" dirty="0">
                <a:latin typeface="SchoolBookC"/>
              </a:rPr>
              <a:t> </a:t>
            </a:r>
            <a:r>
              <a:rPr lang="ru-RU" dirty="0" err="1">
                <a:latin typeface="SchoolBookC"/>
              </a:rPr>
              <a:t>сприйнятливості</a:t>
            </a:r>
            <a:r>
              <a:rPr lang="ru-RU" dirty="0">
                <a:latin typeface="SchoolBookC"/>
              </a:rPr>
              <a:t> </a:t>
            </a:r>
            <a:r>
              <a:rPr lang="ru-RU" dirty="0" err="1">
                <a:latin typeface="SchoolBookC"/>
              </a:rPr>
              <a:t>цього</a:t>
            </a:r>
            <a:r>
              <a:rPr lang="ru-RU" dirty="0">
                <a:latin typeface="SchoolBookC"/>
              </a:rPr>
              <a:t> </a:t>
            </a:r>
            <a:r>
              <a:rPr lang="ru-RU" dirty="0" smtClean="0">
                <a:latin typeface="SchoolBookC"/>
              </a:rPr>
              <a:t>сектору</a:t>
            </a:r>
            <a:r>
              <a:rPr lang="en-US" dirty="0" smtClean="0">
                <a:latin typeface="SchoolBookC"/>
              </a:rPr>
              <a:t> </a:t>
            </a:r>
            <a:r>
              <a:rPr lang="ru-RU" dirty="0" smtClean="0">
                <a:latin typeface="SchoolBookC"/>
              </a:rPr>
              <a:t>до </a:t>
            </a:r>
            <a:r>
              <a:rPr lang="ru-RU" dirty="0" err="1">
                <a:latin typeface="SchoolBookC"/>
              </a:rPr>
              <a:t>впровадження</a:t>
            </a:r>
            <a:r>
              <a:rPr lang="ru-RU" dirty="0">
                <a:latin typeface="SchoolBookC"/>
              </a:rPr>
              <a:t> </a:t>
            </a:r>
            <a:r>
              <a:rPr lang="ru-RU" dirty="0" err="1">
                <a:latin typeface="SchoolBookC"/>
              </a:rPr>
              <a:t>конвергентних</a:t>
            </a:r>
            <a:r>
              <a:rPr lang="ru-RU" dirty="0">
                <a:latin typeface="SchoolBookC"/>
              </a:rPr>
              <a:t> </a:t>
            </a:r>
            <a:r>
              <a:rPr lang="ru-RU" dirty="0" err="1">
                <a:latin typeface="SchoolBookC"/>
              </a:rPr>
              <a:t>інструментів</a:t>
            </a:r>
            <a:r>
              <a:rPr lang="ru-RU" dirty="0">
                <a:latin typeface="SchoolBookC"/>
              </a:rPr>
              <a:t> у </a:t>
            </a:r>
            <a:r>
              <a:rPr lang="ru-RU" dirty="0" err="1">
                <a:latin typeface="SchoolBookC"/>
              </a:rPr>
              <a:t>галузі</a:t>
            </a:r>
            <a:r>
              <a:rPr lang="ru-RU" dirty="0">
                <a:latin typeface="SchoolBookC"/>
              </a:rPr>
              <a:t>. Одним </a:t>
            </a:r>
            <a:r>
              <a:rPr lang="ru-RU" dirty="0" err="1">
                <a:latin typeface="SchoolBookC"/>
              </a:rPr>
              <a:t>зі</a:t>
            </a:r>
            <a:r>
              <a:rPr lang="ru-RU" dirty="0">
                <a:latin typeface="SchoolBookC"/>
              </a:rPr>
              <a:t> </a:t>
            </a:r>
            <a:r>
              <a:rPr lang="ru-RU" dirty="0" err="1">
                <a:latin typeface="SchoolBookC"/>
              </a:rPr>
              <a:t>шляхів</a:t>
            </a:r>
            <a:r>
              <a:rPr lang="ru-RU" dirty="0">
                <a:latin typeface="SchoolBookC"/>
              </a:rPr>
              <a:t> </a:t>
            </a:r>
            <a:r>
              <a:rPr lang="ru-RU" dirty="0" err="1" smtClean="0">
                <a:latin typeface="SchoolBookC"/>
              </a:rPr>
              <a:t>покращення</a:t>
            </a:r>
            <a:r>
              <a:rPr lang="ru-RU" dirty="0" smtClean="0">
                <a:latin typeface="SchoolBookC"/>
              </a:rPr>
              <a:t> </a:t>
            </a:r>
            <a:r>
              <a:rPr lang="ru-RU" dirty="0" err="1">
                <a:latin typeface="SchoolBookC"/>
              </a:rPr>
              <a:t>ситуації</a:t>
            </a:r>
            <a:r>
              <a:rPr lang="ru-RU" dirty="0">
                <a:latin typeface="SchoolBookC"/>
              </a:rPr>
              <a:t> стане </a:t>
            </a:r>
            <a:r>
              <a:rPr lang="ru-RU" dirty="0" err="1">
                <a:latin typeface="SchoolBookC"/>
              </a:rPr>
              <a:t>створення</a:t>
            </a:r>
            <a:r>
              <a:rPr lang="ru-RU" dirty="0">
                <a:latin typeface="SchoolBookC"/>
              </a:rPr>
              <a:t> </a:t>
            </a:r>
            <a:r>
              <a:rPr lang="ru-RU" dirty="0" err="1">
                <a:latin typeface="SchoolBookC"/>
              </a:rPr>
              <a:t>повнофункціональної</a:t>
            </a:r>
            <a:r>
              <a:rPr lang="ru-RU" dirty="0">
                <a:latin typeface="SchoolBookC"/>
              </a:rPr>
              <a:t> </a:t>
            </a:r>
            <a:r>
              <a:rPr lang="ru-RU" dirty="0" err="1">
                <a:latin typeface="SchoolBookC"/>
              </a:rPr>
              <a:t>мультикультурної</a:t>
            </a:r>
            <a:r>
              <a:rPr lang="ru-RU" dirty="0">
                <a:latin typeface="SchoolBookC"/>
              </a:rPr>
              <a:t> </a:t>
            </a:r>
            <a:r>
              <a:rPr lang="ru-RU" dirty="0" err="1" smtClean="0">
                <a:latin typeface="SchoolBookC"/>
              </a:rPr>
              <a:t>радіостанції</a:t>
            </a:r>
            <a:r>
              <a:rPr lang="ru-RU" dirty="0" smtClean="0">
                <a:latin typeface="SchoolBookC"/>
              </a:rPr>
              <a:t>,</a:t>
            </a:r>
            <a:r>
              <a:rPr lang="en-US" dirty="0" smtClean="0">
                <a:latin typeface="SchoolBookC"/>
              </a:rPr>
              <a:t> </a:t>
            </a:r>
            <a:r>
              <a:rPr lang="ru-RU" dirty="0" err="1" smtClean="0">
                <a:latin typeface="SchoolBookC"/>
              </a:rPr>
              <a:t>діяльність</a:t>
            </a:r>
            <a:r>
              <a:rPr lang="ru-RU" dirty="0" smtClean="0">
                <a:latin typeface="SchoolBookC"/>
              </a:rPr>
              <a:t> </a:t>
            </a:r>
            <a:r>
              <a:rPr lang="ru-RU" dirty="0" err="1">
                <a:latin typeface="SchoolBookC"/>
              </a:rPr>
              <a:t>якої</a:t>
            </a:r>
            <a:r>
              <a:rPr lang="ru-RU" dirty="0">
                <a:latin typeface="SchoolBookC"/>
              </a:rPr>
              <a:t> </a:t>
            </a:r>
            <a:r>
              <a:rPr lang="ru-RU" dirty="0" err="1">
                <a:latin typeface="SchoolBookC"/>
              </a:rPr>
              <a:t>сприятиме</a:t>
            </a:r>
            <a:r>
              <a:rPr lang="ru-RU" dirty="0">
                <a:latin typeface="SchoolBookC"/>
              </a:rPr>
              <a:t> культурному </a:t>
            </a:r>
            <a:r>
              <a:rPr lang="ru-RU" dirty="0" err="1">
                <a:latin typeface="SchoolBookC"/>
              </a:rPr>
              <a:t>порозумінню</a:t>
            </a:r>
            <a:r>
              <a:rPr lang="ru-RU" dirty="0">
                <a:latin typeface="SchoolBookC"/>
              </a:rPr>
              <a:t> та </a:t>
            </a:r>
            <a:r>
              <a:rPr lang="ru-RU" dirty="0" err="1">
                <a:latin typeface="SchoolBookC"/>
              </a:rPr>
              <a:t>виконуватиме</a:t>
            </a:r>
            <a:r>
              <a:rPr lang="ru-RU" dirty="0">
                <a:latin typeface="SchoolBookC"/>
              </a:rPr>
              <a:t> </a:t>
            </a:r>
            <a:r>
              <a:rPr lang="ru-RU" dirty="0" err="1" smtClean="0">
                <a:latin typeface="SchoolBookC"/>
              </a:rPr>
              <a:t>просвітницьку</a:t>
            </a:r>
            <a:r>
              <a:rPr lang="ru-RU" dirty="0" smtClean="0">
                <a:latin typeface="SchoolBookC"/>
              </a:rPr>
              <a:t> </a:t>
            </a:r>
            <a:r>
              <a:rPr lang="ru-RU" dirty="0" err="1">
                <a:latin typeface="SchoolBookC"/>
              </a:rPr>
              <a:t>функцію</a:t>
            </a:r>
            <a:r>
              <a:rPr lang="ru-RU" dirty="0">
                <a:latin typeface="SchoolBookC"/>
              </a:rPr>
              <a:t> </a:t>
            </a:r>
            <a:r>
              <a:rPr lang="ru-RU" dirty="0" err="1">
                <a:latin typeface="SchoolBookC"/>
              </a:rPr>
              <a:t>всередині</a:t>
            </a:r>
            <a:r>
              <a:rPr lang="ru-RU" dirty="0">
                <a:latin typeface="SchoolBookC"/>
              </a:rPr>
              <a:t> </a:t>
            </a:r>
            <a:r>
              <a:rPr lang="ru-RU" dirty="0" err="1">
                <a:latin typeface="SchoolBookC"/>
              </a:rPr>
              <a:t>держави</a:t>
            </a:r>
            <a:r>
              <a:rPr lang="ru-RU" dirty="0">
                <a:latin typeface="SchoolBookC"/>
              </a:rPr>
              <a:t>. </a:t>
            </a:r>
            <a:r>
              <a:rPr lang="ru-RU" dirty="0" err="1">
                <a:latin typeface="SchoolBookC"/>
              </a:rPr>
              <a:t>Ця</a:t>
            </a:r>
            <a:r>
              <a:rPr lang="ru-RU" dirty="0">
                <a:latin typeface="SchoolBookC"/>
              </a:rPr>
              <a:t> </a:t>
            </a:r>
            <a:r>
              <a:rPr lang="ru-RU" dirty="0" err="1">
                <a:latin typeface="SchoolBookC"/>
              </a:rPr>
              <a:t>ініціатива</a:t>
            </a:r>
            <a:r>
              <a:rPr lang="ru-RU" dirty="0">
                <a:latin typeface="SchoolBookC"/>
              </a:rPr>
              <a:t> </a:t>
            </a:r>
            <a:r>
              <a:rPr lang="ru-RU" dirty="0" err="1">
                <a:latin typeface="SchoolBookC"/>
              </a:rPr>
              <a:t>засвідчить</a:t>
            </a:r>
            <a:r>
              <a:rPr lang="ru-RU" dirty="0">
                <a:latin typeface="SchoolBookC"/>
              </a:rPr>
              <a:t> </a:t>
            </a:r>
            <a:r>
              <a:rPr lang="ru-RU" dirty="0" err="1">
                <a:latin typeface="SchoolBookC"/>
              </a:rPr>
              <a:t>повагу</a:t>
            </a:r>
            <a:r>
              <a:rPr lang="ru-RU" dirty="0">
                <a:latin typeface="SchoolBookC"/>
              </a:rPr>
              <a:t> до </a:t>
            </a:r>
            <a:r>
              <a:rPr lang="ru-RU" dirty="0" err="1">
                <a:latin typeface="SchoolBookC"/>
              </a:rPr>
              <a:t>свободи</a:t>
            </a:r>
            <a:r>
              <a:rPr lang="ru-RU" dirty="0">
                <a:latin typeface="SchoolBookC"/>
              </a:rPr>
              <a:t> слова</a:t>
            </a:r>
          </a:p>
          <a:p>
            <a:r>
              <a:rPr lang="ru-RU" dirty="0">
                <a:latin typeface="SchoolBookC"/>
              </a:rPr>
              <a:t>та </a:t>
            </a:r>
            <a:r>
              <a:rPr lang="ru-RU" dirty="0" err="1">
                <a:latin typeface="SchoolBookC"/>
              </a:rPr>
              <a:t>підкреслить</a:t>
            </a:r>
            <a:r>
              <a:rPr lang="ru-RU" dirty="0">
                <a:latin typeface="SchoolBookC"/>
              </a:rPr>
              <a:t> </a:t>
            </a:r>
            <a:r>
              <a:rPr lang="ru-RU" dirty="0" err="1">
                <a:latin typeface="SchoolBookC"/>
              </a:rPr>
              <a:t>цінність</a:t>
            </a:r>
            <a:r>
              <a:rPr lang="ru-RU" dirty="0">
                <a:latin typeface="SchoolBookC"/>
              </a:rPr>
              <a:t> вкладу в </a:t>
            </a:r>
            <a:r>
              <a:rPr lang="ru-RU" dirty="0" err="1">
                <a:latin typeface="SchoolBookC"/>
              </a:rPr>
              <a:t>розбудову</a:t>
            </a:r>
            <a:r>
              <a:rPr lang="ru-RU" dirty="0">
                <a:latin typeface="SchoolBookC"/>
              </a:rPr>
              <a:t> </a:t>
            </a:r>
            <a:r>
              <a:rPr lang="ru-RU" dirty="0" err="1">
                <a:latin typeface="SchoolBookC"/>
              </a:rPr>
              <a:t>єдиної</a:t>
            </a:r>
            <a:r>
              <a:rPr lang="ru-RU" dirty="0">
                <a:latin typeface="SchoolBookC"/>
              </a:rPr>
              <a:t> </a:t>
            </a:r>
            <a:r>
              <a:rPr lang="ru-RU" dirty="0" err="1">
                <a:latin typeface="SchoolBookC"/>
              </a:rPr>
              <a:t>України</a:t>
            </a:r>
            <a:r>
              <a:rPr lang="ru-RU" dirty="0">
                <a:latin typeface="SchoolBookC"/>
              </a:rPr>
              <a:t> кожного </a:t>
            </a:r>
            <a:r>
              <a:rPr lang="ru-RU" dirty="0" err="1" smtClean="0">
                <a:latin typeface="SchoolBookC"/>
              </a:rPr>
              <a:t>громадянина</a:t>
            </a:r>
            <a:r>
              <a:rPr lang="ru-RU" dirty="0" smtClean="0">
                <a:latin typeface="SchoolBookC"/>
              </a:rPr>
              <a:t>,</a:t>
            </a:r>
            <a:r>
              <a:rPr lang="en-US" dirty="0" smtClean="0">
                <a:latin typeface="SchoolBookC"/>
              </a:rPr>
              <a:t> </a:t>
            </a:r>
            <a:r>
              <a:rPr lang="ru-RU" dirty="0" err="1" smtClean="0">
                <a:latin typeface="SchoolBookC"/>
              </a:rPr>
              <a:t>безвідносно</a:t>
            </a:r>
            <a:r>
              <a:rPr lang="ru-RU" dirty="0" smtClean="0">
                <a:latin typeface="SchoolBookC"/>
              </a:rPr>
              <a:t> </a:t>
            </a:r>
            <a:r>
              <a:rPr lang="ru-RU" dirty="0">
                <a:latin typeface="SchoolBookC"/>
              </a:rPr>
              <a:t>до </a:t>
            </a:r>
            <a:r>
              <a:rPr lang="ru-RU" dirty="0" err="1">
                <a:latin typeface="SchoolBookC"/>
              </a:rPr>
              <a:t>його</a:t>
            </a:r>
            <a:r>
              <a:rPr lang="ru-RU" dirty="0">
                <a:latin typeface="SchoolBookC"/>
              </a:rPr>
              <a:t> </a:t>
            </a:r>
            <a:r>
              <a:rPr lang="ru-RU" dirty="0" err="1">
                <a:latin typeface="SchoolBookC"/>
              </a:rPr>
              <a:t>етнічної</a:t>
            </a:r>
            <a:r>
              <a:rPr lang="ru-RU" dirty="0">
                <a:latin typeface="SchoolBookC"/>
              </a:rPr>
              <a:t> </a:t>
            </a:r>
            <a:r>
              <a:rPr lang="ru-RU" dirty="0" err="1">
                <a:latin typeface="SchoolBookC"/>
              </a:rPr>
              <a:t>приналежності</a:t>
            </a:r>
            <a:r>
              <a:rPr lang="ru-RU" dirty="0" smtClean="0">
                <a:latin typeface="SchoolBookC"/>
              </a:rPr>
              <a:t>.</a:t>
            </a:r>
            <a:endParaRPr lang="en-US" dirty="0" smtClean="0">
              <a:latin typeface="SchoolBookC"/>
            </a:endParaRPr>
          </a:p>
          <a:p>
            <a:r>
              <a:rPr lang="ru-RU" dirty="0" err="1">
                <a:solidFill>
                  <a:srgbClr val="810000"/>
                </a:solidFill>
                <a:latin typeface="TextBookC"/>
              </a:rPr>
              <a:t>Радіопрограми</a:t>
            </a:r>
            <a:r>
              <a:rPr lang="ru-RU" dirty="0">
                <a:solidFill>
                  <a:srgbClr val="810000"/>
                </a:solidFill>
                <a:latin typeface="TextBookC"/>
              </a:rPr>
              <a:t> </a:t>
            </a:r>
            <a:r>
              <a:rPr lang="ru-RU" dirty="0" err="1">
                <a:solidFill>
                  <a:srgbClr val="810000"/>
                </a:solidFill>
                <a:latin typeface="TextBookC"/>
              </a:rPr>
              <a:t>мовами</a:t>
            </a:r>
            <a:endParaRPr lang="ru-RU" dirty="0">
              <a:solidFill>
                <a:srgbClr val="810000"/>
              </a:solidFill>
              <a:latin typeface="TextBookC"/>
            </a:endParaRPr>
          </a:p>
          <a:p>
            <a:r>
              <a:rPr lang="ru-RU" dirty="0" err="1">
                <a:solidFill>
                  <a:srgbClr val="810000"/>
                </a:solidFill>
                <a:latin typeface="TextBookC"/>
              </a:rPr>
              <a:t>національних</a:t>
            </a:r>
            <a:r>
              <a:rPr lang="ru-RU" dirty="0">
                <a:solidFill>
                  <a:srgbClr val="810000"/>
                </a:solidFill>
                <a:latin typeface="TextBookC"/>
              </a:rPr>
              <a:t> </a:t>
            </a:r>
            <a:r>
              <a:rPr lang="ru-RU" dirty="0" err="1">
                <a:solidFill>
                  <a:srgbClr val="810000"/>
                </a:solidFill>
                <a:latin typeface="TextBookC"/>
              </a:rPr>
              <a:t>меншин</a:t>
            </a:r>
            <a:r>
              <a:rPr lang="ru-RU" dirty="0">
                <a:solidFill>
                  <a:srgbClr val="810000"/>
                </a:solidFill>
                <a:latin typeface="TextBookC"/>
              </a:rPr>
              <a:t> в </a:t>
            </a:r>
            <a:r>
              <a:rPr lang="ru-RU" dirty="0" err="1">
                <a:solidFill>
                  <a:srgbClr val="810000"/>
                </a:solidFill>
                <a:latin typeface="TextBookC"/>
              </a:rPr>
              <a:t>Україні</a:t>
            </a:r>
            <a:r>
              <a:rPr lang="ru-RU" dirty="0">
                <a:solidFill>
                  <a:srgbClr val="810000"/>
                </a:solidFill>
                <a:latin typeface="TextBookC"/>
              </a:rPr>
              <a:t>:</a:t>
            </a:r>
          </a:p>
          <a:p>
            <a:r>
              <a:rPr lang="ru-RU" dirty="0" err="1">
                <a:solidFill>
                  <a:srgbClr val="810000"/>
                </a:solidFill>
                <a:latin typeface="TextBookC"/>
              </a:rPr>
              <a:t>інформаційні</a:t>
            </a:r>
            <a:r>
              <a:rPr lang="ru-RU" dirty="0">
                <a:solidFill>
                  <a:srgbClr val="810000"/>
                </a:solidFill>
                <a:latin typeface="TextBookC"/>
              </a:rPr>
              <a:t> </a:t>
            </a:r>
            <a:r>
              <a:rPr lang="ru-RU" dirty="0" err="1">
                <a:solidFill>
                  <a:srgbClr val="810000"/>
                </a:solidFill>
                <a:latin typeface="TextBookC"/>
              </a:rPr>
              <a:t>інтервенції</a:t>
            </a:r>
            <a:r>
              <a:rPr lang="ru-RU" dirty="0">
                <a:solidFill>
                  <a:srgbClr val="810000"/>
                </a:solidFill>
                <a:latin typeface="TextBookC"/>
              </a:rPr>
              <a:t> та контрпропаганда</a:t>
            </a:r>
          </a:p>
          <a:p>
            <a:r>
              <a:rPr lang="ru-RU" sz="1050" b="1" dirty="0" err="1">
                <a:solidFill>
                  <a:srgbClr val="000000"/>
                </a:solidFill>
                <a:latin typeface="SchoolBookC-Bold"/>
              </a:rPr>
              <a:t>Гиріна</a:t>
            </a:r>
            <a:r>
              <a:rPr lang="ru-RU" sz="1050" b="1" dirty="0">
                <a:solidFill>
                  <a:srgbClr val="000000"/>
                </a:solidFill>
                <a:latin typeface="SchoolBookC-Bold"/>
              </a:rPr>
              <a:t> </a:t>
            </a:r>
            <a:r>
              <a:rPr lang="ru-RU" sz="1050" b="1" dirty="0" err="1">
                <a:solidFill>
                  <a:srgbClr val="000000"/>
                </a:solidFill>
                <a:latin typeface="SchoolBookC-Bold"/>
              </a:rPr>
              <a:t>Тетяна</a:t>
            </a:r>
            <a:r>
              <a:rPr lang="ru-RU" sz="1050" b="1">
                <a:solidFill>
                  <a:srgbClr val="000000"/>
                </a:solidFill>
                <a:latin typeface="SchoolBookC-Bold"/>
              </a:rPr>
              <a:t>,</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252" y="486130"/>
            <a:ext cx="8545118" cy="3277058"/>
          </a:xfrm>
          <a:prstGeom prst="rect">
            <a:avLst/>
          </a:prstGeom>
        </p:spPr>
      </p:pic>
      <p:sp>
        <p:nvSpPr>
          <p:cNvPr id="3" name="Прямоугольник 2"/>
          <p:cNvSpPr/>
          <p:nvPr/>
        </p:nvSpPr>
        <p:spPr>
          <a:xfrm>
            <a:off x="1782252" y="3861134"/>
            <a:ext cx="8545118" cy="2308324"/>
          </a:xfrm>
          <a:prstGeom prst="rect">
            <a:avLst/>
          </a:prstGeom>
        </p:spPr>
        <p:txBody>
          <a:bodyPr wrap="square">
            <a:spAutoFit/>
          </a:bodyPr>
          <a:lstStyle/>
          <a:p>
            <a:r>
              <a:rPr lang="ru-RU" b="1" dirty="0" smtClean="0">
                <a:solidFill>
                  <a:srgbClr val="000000"/>
                </a:solidFill>
                <a:latin typeface="museo light"/>
              </a:rPr>
              <a:t>Закон </a:t>
            </a:r>
            <a:r>
              <a:rPr lang="ru-RU" b="1" dirty="0" err="1" smtClean="0">
                <a:solidFill>
                  <a:srgbClr val="000000"/>
                </a:solidFill>
                <a:latin typeface="museo light"/>
              </a:rPr>
              <a:t>регламентує</a:t>
            </a:r>
            <a:r>
              <a:rPr lang="ru-RU" b="1" dirty="0" smtClean="0">
                <a:solidFill>
                  <a:srgbClr val="000000"/>
                </a:solidFill>
                <a:latin typeface="museo light"/>
              </a:rPr>
              <a:t> </a:t>
            </a:r>
            <a:r>
              <a:rPr lang="ru-RU" b="1" dirty="0" err="1">
                <a:solidFill>
                  <a:srgbClr val="000000"/>
                </a:solidFill>
                <a:latin typeface="museo light"/>
              </a:rPr>
              <a:t>використання</a:t>
            </a:r>
            <a:r>
              <a:rPr lang="ru-RU" b="1" dirty="0">
                <a:solidFill>
                  <a:srgbClr val="000000"/>
                </a:solidFill>
                <a:latin typeface="museo light"/>
              </a:rPr>
              <a:t> </a:t>
            </a:r>
            <a:r>
              <a:rPr lang="ru-RU" b="1" dirty="0" err="1">
                <a:solidFill>
                  <a:srgbClr val="000000"/>
                </a:solidFill>
                <a:latin typeface="museo light"/>
              </a:rPr>
              <a:t>державної</a:t>
            </a:r>
            <a:r>
              <a:rPr lang="ru-RU" b="1" dirty="0">
                <a:solidFill>
                  <a:srgbClr val="000000"/>
                </a:solidFill>
                <a:latin typeface="museo light"/>
              </a:rPr>
              <a:t> </a:t>
            </a:r>
            <a:r>
              <a:rPr lang="ru-RU" b="1" dirty="0" err="1">
                <a:solidFill>
                  <a:srgbClr val="000000"/>
                </a:solidFill>
                <a:latin typeface="museo light"/>
              </a:rPr>
              <a:t>мови</a:t>
            </a:r>
            <a:r>
              <a:rPr lang="ru-RU" b="1" dirty="0">
                <a:solidFill>
                  <a:srgbClr val="000000"/>
                </a:solidFill>
                <a:latin typeface="museo light"/>
              </a:rPr>
              <a:t> у </a:t>
            </a:r>
            <a:r>
              <a:rPr lang="ru-RU" b="1" dirty="0" err="1">
                <a:solidFill>
                  <a:srgbClr val="000000"/>
                </a:solidFill>
                <a:latin typeface="museo light"/>
              </a:rPr>
              <a:t>сфері</a:t>
            </a:r>
            <a:r>
              <a:rPr lang="ru-RU" b="1" dirty="0">
                <a:solidFill>
                  <a:srgbClr val="000000"/>
                </a:solidFill>
                <a:latin typeface="museo light"/>
              </a:rPr>
              <a:t> </a:t>
            </a:r>
            <a:r>
              <a:rPr lang="ru-RU" b="1" dirty="0" err="1">
                <a:solidFill>
                  <a:srgbClr val="000000"/>
                </a:solidFill>
                <a:latin typeface="museo light"/>
              </a:rPr>
              <a:t>книговидання</a:t>
            </a:r>
            <a:r>
              <a:rPr lang="ru-RU" b="1" dirty="0">
                <a:solidFill>
                  <a:srgbClr val="000000"/>
                </a:solidFill>
                <a:latin typeface="museo light"/>
              </a:rPr>
              <a:t> та </a:t>
            </a:r>
            <a:r>
              <a:rPr lang="ru-RU" b="1" dirty="0" err="1">
                <a:solidFill>
                  <a:srgbClr val="000000"/>
                </a:solidFill>
                <a:latin typeface="museo light"/>
              </a:rPr>
              <a:t>книгорозповсюдження</a:t>
            </a:r>
            <a:r>
              <a:rPr lang="ru-RU" b="1" dirty="0">
                <a:solidFill>
                  <a:srgbClr val="000000"/>
                </a:solidFill>
                <a:latin typeface="museo light"/>
              </a:rPr>
              <a:t>. Про </a:t>
            </a:r>
            <a:r>
              <a:rPr lang="ru-RU" b="1" dirty="0" err="1">
                <a:solidFill>
                  <a:srgbClr val="000000"/>
                </a:solidFill>
                <a:latin typeface="museo light"/>
              </a:rPr>
              <a:t>це</a:t>
            </a:r>
            <a:r>
              <a:rPr lang="ru-RU" b="1" dirty="0">
                <a:solidFill>
                  <a:srgbClr val="000000"/>
                </a:solidFill>
                <a:latin typeface="museo light"/>
              </a:rPr>
              <a:t> </a:t>
            </a:r>
            <a:r>
              <a:rPr lang="ru-RU" b="1" dirty="0" err="1">
                <a:solidFill>
                  <a:srgbClr val="000000"/>
                </a:solidFill>
                <a:latin typeface="museo light"/>
              </a:rPr>
              <a:t>йдеться</a:t>
            </a:r>
            <a:r>
              <a:rPr lang="ru-RU" b="1" dirty="0">
                <a:solidFill>
                  <a:srgbClr val="000000"/>
                </a:solidFill>
                <a:latin typeface="museo light"/>
              </a:rPr>
              <a:t> у </a:t>
            </a:r>
            <a:r>
              <a:rPr lang="ru-RU" b="1" dirty="0" err="1">
                <a:solidFill>
                  <a:srgbClr val="000000"/>
                </a:solidFill>
                <a:latin typeface="museo light"/>
                <a:hlinkClick r:id="rId3" tooltip="Законі"/>
              </a:rPr>
              <a:t>Законі</a:t>
            </a:r>
            <a:r>
              <a:rPr lang="ru-RU" b="1" dirty="0">
                <a:solidFill>
                  <a:srgbClr val="000000"/>
                </a:solidFill>
                <a:latin typeface="museo light"/>
              </a:rPr>
              <a:t> </a:t>
            </a:r>
            <a:r>
              <a:rPr lang="ru-RU" b="1" dirty="0" err="1">
                <a:solidFill>
                  <a:srgbClr val="000000"/>
                </a:solidFill>
                <a:latin typeface="museo light"/>
              </a:rPr>
              <a:t>України</a:t>
            </a:r>
            <a:r>
              <a:rPr lang="ru-RU" b="1" dirty="0">
                <a:solidFill>
                  <a:srgbClr val="000000"/>
                </a:solidFill>
                <a:latin typeface="museo light"/>
              </a:rPr>
              <a:t> «Про </a:t>
            </a:r>
            <a:r>
              <a:rPr lang="ru-RU" b="1" dirty="0" err="1">
                <a:solidFill>
                  <a:srgbClr val="000000"/>
                </a:solidFill>
                <a:latin typeface="museo light"/>
              </a:rPr>
              <a:t>забезпечення</a:t>
            </a:r>
            <a:r>
              <a:rPr lang="ru-RU" b="1" dirty="0">
                <a:solidFill>
                  <a:srgbClr val="000000"/>
                </a:solidFill>
                <a:latin typeface="museo light"/>
              </a:rPr>
              <a:t> </a:t>
            </a:r>
            <a:r>
              <a:rPr lang="ru-RU" b="1" dirty="0" err="1">
                <a:solidFill>
                  <a:srgbClr val="000000"/>
                </a:solidFill>
                <a:latin typeface="museo light"/>
              </a:rPr>
              <a:t>функціонування</a:t>
            </a:r>
            <a:r>
              <a:rPr lang="ru-RU" b="1" dirty="0">
                <a:solidFill>
                  <a:srgbClr val="000000"/>
                </a:solidFill>
                <a:latin typeface="museo light"/>
              </a:rPr>
              <a:t> </a:t>
            </a:r>
            <a:r>
              <a:rPr lang="ru-RU" b="1" dirty="0" err="1">
                <a:solidFill>
                  <a:srgbClr val="000000"/>
                </a:solidFill>
                <a:latin typeface="museo light"/>
              </a:rPr>
              <a:t>української</a:t>
            </a:r>
            <a:r>
              <a:rPr lang="ru-RU" b="1" dirty="0">
                <a:solidFill>
                  <a:srgbClr val="000000"/>
                </a:solidFill>
                <a:latin typeface="museo light"/>
              </a:rPr>
              <a:t> </a:t>
            </a:r>
            <a:r>
              <a:rPr lang="ru-RU" b="1" dirty="0" err="1">
                <a:solidFill>
                  <a:srgbClr val="000000"/>
                </a:solidFill>
                <a:latin typeface="museo light"/>
              </a:rPr>
              <a:t>мови</a:t>
            </a:r>
            <a:r>
              <a:rPr lang="ru-RU" b="1" dirty="0">
                <a:solidFill>
                  <a:srgbClr val="000000"/>
                </a:solidFill>
                <a:latin typeface="museo light"/>
              </a:rPr>
              <a:t> як </a:t>
            </a:r>
            <a:r>
              <a:rPr lang="ru-RU" b="1" dirty="0" err="1">
                <a:solidFill>
                  <a:srgbClr val="000000"/>
                </a:solidFill>
                <a:latin typeface="museo light"/>
              </a:rPr>
              <a:t>державної</a:t>
            </a:r>
            <a:r>
              <a:rPr lang="ru-RU" b="1" dirty="0">
                <a:solidFill>
                  <a:srgbClr val="000000"/>
                </a:solidFill>
                <a:latin typeface="museo light"/>
              </a:rPr>
              <a:t>».</a:t>
            </a:r>
          </a:p>
          <a:p>
            <a:r>
              <a:rPr lang="ru-RU" dirty="0">
                <a:solidFill>
                  <a:srgbClr val="000000"/>
                </a:solidFill>
                <a:latin typeface="museo light"/>
              </a:rPr>
              <a:t>Так, 26 </a:t>
            </a:r>
            <a:r>
              <a:rPr lang="ru-RU" dirty="0" err="1">
                <a:solidFill>
                  <a:srgbClr val="000000"/>
                </a:solidFill>
                <a:latin typeface="museo light"/>
              </a:rPr>
              <a:t>Стаття</a:t>
            </a:r>
            <a:r>
              <a:rPr lang="ru-RU" dirty="0">
                <a:solidFill>
                  <a:srgbClr val="000000"/>
                </a:solidFill>
                <a:latin typeface="museo light"/>
              </a:rPr>
              <a:t> Закону </a:t>
            </a:r>
            <a:r>
              <a:rPr lang="ru-RU" dirty="0" err="1">
                <a:solidFill>
                  <a:srgbClr val="000000"/>
                </a:solidFill>
                <a:latin typeface="museo light"/>
              </a:rPr>
              <a:t>України</a:t>
            </a:r>
            <a:r>
              <a:rPr lang="ru-RU" dirty="0">
                <a:solidFill>
                  <a:srgbClr val="000000"/>
                </a:solidFill>
                <a:latin typeface="museo light"/>
              </a:rPr>
              <a:t> «Про </a:t>
            </a:r>
            <a:r>
              <a:rPr lang="ru-RU" dirty="0" err="1">
                <a:solidFill>
                  <a:srgbClr val="000000"/>
                </a:solidFill>
                <a:latin typeface="museo light"/>
              </a:rPr>
              <a:t>забезпечення</a:t>
            </a:r>
            <a:r>
              <a:rPr lang="ru-RU" dirty="0">
                <a:solidFill>
                  <a:srgbClr val="000000"/>
                </a:solidFill>
                <a:latin typeface="museo light"/>
              </a:rPr>
              <a:t> </a:t>
            </a:r>
            <a:r>
              <a:rPr lang="ru-RU" dirty="0" err="1">
                <a:solidFill>
                  <a:srgbClr val="000000"/>
                </a:solidFill>
                <a:latin typeface="museo light"/>
              </a:rPr>
              <a:t>функціонування</a:t>
            </a:r>
            <a:r>
              <a:rPr lang="ru-RU" dirty="0">
                <a:solidFill>
                  <a:srgbClr val="000000"/>
                </a:solidFill>
                <a:latin typeface="museo light"/>
              </a:rPr>
              <a:t> </a:t>
            </a:r>
            <a:r>
              <a:rPr lang="ru-RU" dirty="0" err="1">
                <a:solidFill>
                  <a:srgbClr val="000000"/>
                </a:solidFill>
                <a:latin typeface="museo light"/>
              </a:rPr>
              <a:t>української</a:t>
            </a:r>
            <a:r>
              <a:rPr lang="ru-RU" dirty="0">
                <a:solidFill>
                  <a:srgbClr val="000000"/>
                </a:solidFill>
                <a:latin typeface="museo light"/>
              </a:rPr>
              <a:t> </a:t>
            </a:r>
            <a:r>
              <a:rPr lang="ru-RU" dirty="0" err="1">
                <a:solidFill>
                  <a:srgbClr val="000000"/>
                </a:solidFill>
                <a:latin typeface="museo light"/>
              </a:rPr>
              <a:t>мови</a:t>
            </a:r>
            <a:r>
              <a:rPr lang="ru-RU" dirty="0">
                <a:solidFill>
                  <a:srgbClr val="000000"/>
                </a:solidFill>
                <a:latin typeface="museo light"/>
              </a:rPr>
              <a:t> як </a:t>
            </a:r>
            <a:r>
              <a:rPr lang="ru-RU" dirty="0" err="1">
                <a:solidFill>
                  <a:srgbClr val="000000"/>
                </a:solidFill>
                <a:latin typeface="museo light"/>
              </a:rPr>
              <a:t>державної</a:t>
            </a:r>
            <a:r>
              <a:rPr lang="ru-RU" dirty="0">
                <a:solidFill>
                  <a:srgbClr val="000000"/>
                </a:solidFill>
                <a:latin typeface="museo light"/>
              </a:rPr>
              <a:t>» </a:t>
            </a:r>
            <a:r>
              <a:rPr lang="ru-RU" dirty="0" err="1">
                <a:solidFill>
                  <a:srgbClr val="000000"/>
                </a:solidFill>
                <a:latin typeface="museo light"/>
              </a:rPr>
              <a:t>передбачає</a:t>
            </a:r>
            <a:r>
              <a:rPr lang="ru-RU" dirty="0">
                <a:solidFill>
                  <a:srgbClr val="000000"/>
                </a:solidFill>
                <a:latin typeface="museo light"/>
              </a:rPr>
              <a:t>, </a:t>
            </a:r>
            <a:r>
              <a:rPr lang="ru-RU" dirty="0" err="1">
                <a:solidFill>
                  <a:srgbClr val="000000"/>
                </a:solidFill>
                <a:latin typeface="museo light"/>
              </a:rPr>
              <a:t>що</a:t>
            </a:r>
            <a:r>
              <a:rPr lang="ru-RU" dirty="0">
                <a:solidFill>
                  <a:srgbClr val="000000"/>
                </a:solidFill>
                <a:latin typeface="museo light"/>
              </a:rPr>
              <a:t> не </a:t>
            </a:r>
            <a:r>
              <a:rPr lang="ru-RU" dirty="0" err="1">
                <a:solidFill>
                  <a:srgbClr val="000000"/>
                </a:solidFill>
                <a:latin typeface="museo light"/>
              </a:rPr>
              <a:t>менше</a:t>
            </a:r>
            <a:r>
              <a:rPr lang="ru-RU" dirty="0">
                <a:solidFill>
                  <a:srgbClr val="000000"/>
                </a:solidFill>
                <a:latin typeface="museo light"/>
              </a:rPr>
              <a:t> </a:t>
            </a:r>
            <a:r>
              <a:rPr lang="ru-RU" dirty="0" err="1">
                <a:solidFill>
                  <a:srgbClr val="000000"/>
                </a:solidFill>
                <a:latin typeface="museo light"/>
              </a:rPr>
              <a:t>половини</a:t>
            </a:r>
            <a:r>
              <a:rPr lang="ru-RU" dirty="0">
                <a:solidFill>
                  <a:srgbClr val="000000"/>
                </a:solidFill>
                <a:latin typeface="museo light"/>
              </a:rPr>
              <a:t> </a:t>
            </a:r>
            <a:r>
              <a:rPr lang="ru-RU" dirty="0" err="1">
                <a:solidFill>
                  <a:srgbClr val="000000"/>
                </a:solidFill>
                <a:latin typeface="museo light"/>
              </a:rPr>
              <a:t>всіх</a:t>
            </a:r>
            <a:r>
              <a:rPr lang="ru-RU" dirty="0">
                <a:solidFill>
                  <a:srgbClr val="000000"/>
                </a:solidFill>
                <a:latin typeface="museo light"/>
              </a:rPr>
              <a:t> </a:t>
            </a:r>
            <a:r>
              <a:rPr lang="ru-RU" dirty="0" err="1">
                <a:solidFill>
                  <a:srgbClr val="000000"/>
                </a:solidFill>
                <a:latin typeface="museo light"/>
              </a:rPr>
              <a:t>виданих</a:t>
            </a:r>
            <a:r>
              <a:rPr lang="ru-RU" dirty="0">
                <a:solidFill>
                  <a:srgbClr val="000000"/>
                </a:solidFill>
                <a:latin typeface="museo light"/>
              </a:rPr>
              <a:t> </a:t>
            </a:r>
            <a:r>
              <a:rPr lang="ru-RU" dirty="0" err="1">
                <a:solidFill>
                  <a:srgbClr val="000000"/>
                </a:solidFill>
                <a:latin typeface="museo light"/>
              </a:rPr>
              <a:t>протягом</a:t>
            </a:r>
            <a:r>
              <a:rPr lang="ru-RU" dirty="0">
                <a:solidFill>
                  <a:srgbClr val="000000"/>
                </a:solidFill>
                <a:latin typeface="museo light"/>
              </a:rPr>
              <a:t> року </a:t>
            </a:r>
            <a:r>
              <a:rPr lang="ru-RU" dirty="0" err="1">
                <a:solidFill>
                  <a:srgbClr val="000000"/>
                </a:solidFill>
                <a:latin typeface="museo light"/>
              </a:rPr>
              <a:t>видавцем</a:t>
            </a:r>
            <a:r>
              <a:rPr lang="ru-RU" dirty="0">
                <a:solidFill>
                  <a:srgbClr val="000000"/>
                </a:solidFill>
                <a:latin typeface="museo light"/>
              </a:rPr>
              <a:t> </a:t>
            </a:r>
            <a:r>
              <a:rPr lang="ru-RU" dirty="0" err="1">
                <a:solidFill>
                  <a:srgbClr val="000000"/>
                </a:solidFill>
                <a:latin typeface="museo light"/>
              </a:rPr>
              <a:t>назв</a:t>
            </a:r>
            <a:r>
              <a:rPr lang="ru-RU" dirty="0">
                <a:solidFill>
                  <a:srgbClr val="000000"/>
                </a:solidFill>
                <a:latin typeface="museo light"/>
              </a:rPr>
              <a:t> </a:t>
            </a:r>
            <a:r>
              <a:rPr lang="ru-RU" dirty="0" err="1">
                <a:solidFill>
                  <a:srgbClr val="000000"/>
                </a:solidFill>
                <a:latin typeface="museo light"/>
              </a:rPr>
              <a:t>книжок</a:t>
            </a:r>
            <a:r>
              <a:rPr lang="ru-RU" dirty="0">
                <a:solidFill>
                  <a:srgbClr val="000000"/>
                </a:solidFill>
                <a:latin typeface="museo light"/>
              </a:rPr>
              <a:t> </a:t>
            </a:r>
            <a:r>
              <a:rPr lang="ru-RU" dirty="0" err="1">
                <a:solidFill>
                  <a:srgbClr val="000000"/>
                </a:solidFill>
                <a:latin typeface="museo light"/>
              </a:rPr>
              <a:t>має</a:t>
            </a:r>
            <a:r>
              <a:rPr lang="ru-RU" dirty="0">
                <a:solidFill>
                  <a:srgbClr val="000000"/>
                </a:solidFill>
                <a:latin typeface="museo light"/>
              </a:rPr>
              <a:t> бути </a:t>
            </a:r>
            <a:r>
              <a:rPr lang="ru-RU" dirty="0" err="1">
                <a:solidFill>
                  <a:srgbClr val="000000"/>
                </a:solidFill>
                <a:latin typeface="museo light"/>
              </a:rPr>
              <a:t>українською</a:t>
            </a:r>
            <a:r>
              <a:rPr lang="ru-RU" dirty="0">
                <a:solidFill>
                  <a:srgbClr val="000000"/>
                </a:solidFill>
                <a:latin typeface="museo light"/>
              </a:rPr>
              <a:t> </a:t>
            </a:r>
            <a:r>
              <a:rPr lang="ru-RU" dirty="0" err="1">
                <a:solidFill>
                  <a:srgbClr val="000000"/>
                </a:solidFill>
                <a:latin typeface="museo light"/>
              </a:rPr>
              <a:t>мовою</a:t>
            </a:r>
            <a:r>
              <a:rPr lang="ru-RU" dirty="0">
                <a:solidFill>
                  <a:srgbClr val="000000"/>
                </a:solidFill>
                <a:latin typeface="museo light"/>
              </a:rPr>
              <a:t>, </a:t>
            </a:r>
            <a:r>
              <a:rPr lang="ru-RU" dirty="0" err="1">
                <a:solidFill>
                  <a:srgbClr val="000000"/>
                </a:solidFill>
                <a:latin typeface="museo light"/>
              </a:rPr>
              <a:t>також</a:t>
            </a:r>
            <a:r>
              <a:rPr lang="ru-RU" dirty="0">
                <a:solidFill>
                  <a:srgbClr val="000000"/>
                </a:solidFill>
                <a:latin typeface="museo light"/>
              </a:rPr>
              <a:t> не </a:t>
            </a:r>
            <a:r>
              <a:rPr lang="ru-RU" dirty="0" err="1">
                <a:solidFill>
                  <a:srgbClr val="000000"/>
                </a:solidFill>
                <a:latin typeface="museo light"/>
              </a:rPr>
              <a:t>менше</a:t>
            </a:r>
            <a:r>
              <a:rPr lang="ru-RU" dirty="0">
                <a:solidFill>
                  <a:srgbClr val="000000"/>
                </a:solidFill>
                <a:latin typeface="museo light"/>
              </a:rPr>
              <a:t> 50% </a:t>
            </a:r>
            <a:r>
              <a:rPr lang="ru-RU" dirty="0" err="1">
                <a:solidFill>
                  <a:srgbClr val="000000"/>
                </a:solidFill>
                <a:latin typeface="museo light"/>
              </a:rPr>
              <a:t>назв</a:t>
            </a:r>
            <a:r>
              <a:rPr lang="ru-RU" dirty="0">
                <a:solidFill>
                  <a:srgbClr val="000000"/>
                </a:solidFill>
                <a:latin typeface="museo light"/>
              </a:rPr>
              <a:t> </a:t>
            </a:r>
            <a:r>
              <a:rPr lang="ru-RU" dirty="0" err="1">
                <a:solidFill>
                  <a:srgbClr val="000000"/>
                </a:solidFill>
                <a:latin typeface="museo light"/>
              </a:rPr>
              <a:t>книжок</a:t>
            </a:r>
            <a:r>
              <a:rPr lang="ru-RU" dirty="0">
                <a:solidFill>
                  <a:srgbClr val="000000"/>
                </a:solidFill>
                <a:latin typeface="museo light"/>
              </a:rPr>
              <a:t>, </a:t>
            </a:r>
            <a:r>
              <a:rPr lang="ru-RU" dirty="0" err="1">
                <a:solidFill>
                  <a:srgbClr val="000000"/>
                </a:solidFill>
                <a:latin typeface="museo light"/>
              </a:rPr>
              <a:t>що</a:t>
            </a:r>
            <a:r>
              <a:rPr lang="ru-RU" dirty="0">
                <a:solidFill>
                  <a:srgbClr val="000000"/>
                </a:solidFill>
                <a:latin typeface="museo light"/>
              </a:rPr>
              <a:t> </a:t>
            </a:r>
            <a:r>
              <a:rPr lang="ru-RU" dirty="0" err="1">
                <a:solidFill>
                  <a:srgbClr val="000000"/>
                </a:solidFill>
                <a:latin typeface="museo light"/>
              </a:rPr>
              <a:t>продають</a:t>
            </a:r>
            <a:r>
              <a:rPr lang="ru-RU" dirty="0">
                <a:solidFill>
                  <a:srgbClr val="000000"/>
                </a:solidFill>
                <a:latin typeface="museo light"/>
              </a:rPr>
              <a:t> у </a:t>
            </a:r>
            <a:r>
              <a:rPr lang="ru-RU" dirty="0" err="1">
                <a:solidFill>
                  <a:srgbClr val="000000"/>
                </a:solidFill>
                <a:latin typeface="museo light"/>
              </a:rPr>
              <a:t>книгарнях</a:t>
            </a:r>
            <a:r>
              <a:rPr lang="ru-RU" dirty="0">
                <a:solidFill>
                  <a:srgbClr val="000000"/>
                </a:solidFill>
                <a:latin typeface="museo light"/>
              </a:rPr>
              <a:t> </a:t>
            </a:r>
            <a:r>
              <a:rPr lang="ru-RU" dirty="0" err="1">
                <a:solidFill>
                  <a:srgbClr val="000000"/>
                </a:solidFill>
                <a:latin typeface="museo light"/>
              </a:rPr>
              <a:t>чи</a:t>
            </a:r>
            <a:r>
              <a:rPr lang="ru-RU" dirty="0">
                <a:solidFill>
                  <a:srgbClr val="000000"/>
                </a:solidFill>
                <a:latin typeface="museo light"/>
              </a:rPr>
              <a:t> </a:t>
            </a:r>
            <a:r>
              <a:rPr lang="ru-RU" dirty="0" err="1">
                <a:solidFill>
                  <a:srgbClr val="000000"/>
                </a:solidFill>
                <a:latin typeface="museo light"/>
              </a:rPr>
              <a:t>інших</a:t>
            </a:r>
            <a:r>
              <a:rPr lang="ru-RU" dirty="0">
                <a:solidFill>
                  <a:srgbClr val="000000"/>
                </a:solidFill>
                <a:latin typeface="museo light"/>
              </a:rPr>
              <a:t> </a:t>
            </a:r>
            <a:r>
              <a:rPr lang="ru-RU" dirty="0" err="1">
                <a:solidFill>
                  <a:srgbClr val="000000"/>
                </a:solidFill>
                <a:latin typeface="museo light"/>
              </a:rPr>
              <a:t>місцях</a:t>
            </a:r>
            <a:r>
              <a:rPr lang="ru-RU" dirty="0">
                <a:solidFill>
                  <a:srgbClr val="000000"/>
                </a:solidFill>
                <a:latin typeface="museo light"/>
              </a:rPr>
              <a:t> </a:t>
            </a:r>
            <a:r>
              <a:rPr lang="ru-RU" dirty="0" err="1">
                <a:solidFill>
                  <a:srgbClr val="000000"/>
                </a:solidFill>
                <a:latin typeface="museo light"/>
              </a:rPr>
              <a:t>розповсюдження</a:t>
            </a:r>
            <a:r>
              <a:rPr lang="ru-RU" dirty="0">
                <a:solidFill>
                  <a:srgbClr val="000000"/>
                </a:solidFill>
                <a:latin typeface="museo light"/>
              </a:rPr>
              <a:t>, </a:t>
            </a:r>
            <a:r>
              <a:rPr lang="ru-RU" dirty="0" err="1">
                <a:solidFill>
                  <a:srgbClr val="000000"/>
                </a:solidFill>
                <a:latin typeface="museo light"/>
              </a:rPr>
              <a:t>мають</a:t>
            </a:r>
            <a:r>
              <a:rPr lang="ru-RU" dirty="0">
                <a:solidFill>
                  <a:srgbClr val="000000"/>
                </a:solidFill>
                <a:latin typeface="museo light"/>
              </a:rPr>
              <a:t> бути державною </a:t>
            </a:r>
            <a:r>
              <a:rPr lang="ru-RU" dirty="0" err="1">
                <a:solidFill>
                  <a:srgbClr val="000000"/>
                </a:solidFill>
                <a:latin typeface="museo light"/>
              </a:rPr>
              <a:t>мовою</a:t>
            </a:r>
            <a:r>
              <a:rPr lang="ru-RU" dirty="0">
                <a:solidFill>
                  <a:srgbClr val="000000"/>
                </a:solidFill>
                <a:latin typeface="museo light"/>
              </a:rPr>
              <a:t>.</a:t>
            </a:r>
            <a:endParaRPr lang="ru-RU" b="0" i="0" dirty="0">
              <a:solidFill>
                <a:srgbClr val="000000"/>
              </a:solidFill>
              <a:effectLst/>
              <a:latin typeface="museo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0065" y="357964"/>
            <a:ext cx="11430000" cy="6771084"/>
          </a:xfrm>
          <a:prstGeom prst="rect">
            <a:avLst/>
          </a:prstGeom>
        </p:spPr>
        <p:txBody>
          <a:bodyPr wrap="square">
            <a:spAutoFit/>
          </a:bodyPr>
          <a:lstStyle/>
          <a:p>
            <a:r>
              <a:rPr lang="ru-RU" sz="1600" dirty="0" err="1">
                <a:solidFill>
                  <a:srgbClr val="000000"/>
                </a:solidFill>
                <a:latin typeface="museo light"/>
              </a:rPr>
              <a:t>Ця</a:t>
            </a:r>
            <a:r>
              <a:rPr lang="ru-RU" sz="1600" dirty="0">
                <a:solidFill>
                  <a:srgbClr val="000000"/>
                </a:solidFill>
                <a:latin typeface="museo light"/>
              </a:rPr>
              <a:t> норма не </a:t>
            </a:r>
            <a:r>
              <a:rPr lang="ru-RU" sz="1600" dirty="0" err="1">
                <a:solidFill>
                  <a:srgbClr val="000000"/>
                </a:solidFill>
                <a:latin typeface="museo light"/>
              </a:rPr>
              <a:t>поширюється</a:t>
            </a:r>
            <a:r>
              <a:rPr lang="ru-RU" sz="1600" dirty="0">
                <a:solidFill>
                  <a:srgbClr val="000000"/>
                </a:solidFill>
                <a:latin typeface="museo light"/>
              </a:rPr>
              <a:t> на </a:t>
            </a:r>
            <a:r>
              <a:rPr lang="ru-RU" sz="1600" dirty="0" err="1">
                <a:solidFill>
                  <a:srgbClr val="000000"/>
                </a:solidFill>
                <a:latin typeface="museo light"/>
              </a:rPr>
              <a:t>видавничу</a:t>
            </a:r>
            <a:r>
              <a:rPr lang="ru-RU" sz="1600" dirty="0">
                <a:solidFill>
                  <a:srgbClr val="000000"/>
                </a:solidFill>
                <a:latin typeface="museo light"/>
              </a:rPr>
              <a:t> </a:t>
            </a:r>
            <a:r>
              <a:rPr lang="ru-RU" sz="1600" dirty="0" err="1">
                <a:solidFill>
                  <a:srgbClr val="000000"/>
                </a:solidFill>
                <a:latin typeface="museo light"/>
              </a:rPr>
              <a:t>продукцію</a:t>
            </a:r>
            <a:r>
              <a:rPr lang="ru-RU" sz="1600" dirty="0">
                <a:solidFill>
                  <a:srgbClr val="000000"/>
                </a:solidFill>
                <a:latin typeface="museo light"/>
              </a:rPr>
              <a:t> </a:t>
            </a:r>
            <a:r>
              <a:rPr lang="ru-RU" sz="1600" dirty="0" err="1">
                <a:solidFill>
                  <a:srgbClr val="000000"/>
                </a:solidFill>
                <a:latin typeface="museo light"/>
              </a:rPr>
              <a:t>кримськотатарською</a:t>
            </a:r>
            <a:r>
              <a:rPr lang="ru-RU" sz="1600" dirty="0">
                <a:solidFill>
                  <a:srgbClr val="000000"/>
                </a:solidFill>
                <a:latin typeface="museo light"/>
              </a:rPr>
              <a:t> </a:t>
            </a:r>
            <a:r>
              <a:rPr lang="ru-RU" sz="1600" dirty="0" err="1">
                <a:solidFill>
                  <a:srgbClr val="000000"/>
                </a:solidFill>
                <a:latin typeface="museo light"/>
              </a:rPr>
              <a:t>мовою</a:t>
            </a:r>
            <a:r>
              <a:rPr lang="ru-RU" sz="1600" dirty="0">
                <a:solidFill>
                  <a:srgbClr val="000000"/>
                </a:solidFill>
                <a:latin typeface="museo light"/>
              </a:rPr>
              <a:t>, </a:t>
            </a:r>
            <a:r>
              <a:rPr lang="ru-RU" sz="1600" dirty="0" err="1">
                <a:solidFill>
                  <a:srgbClr val="000000"/>
                </a:solidFill>
                <a:latin typeface="museo light"/>
              </a:rPr>
              <a:t>іншими</a:t>
            </a:r>
            <a:r>
              <a:rPr lang="ru-RU" sz="1600" dirty="0">
                <a:solidFill>
                  <a:srgbClr val="000000"/>
                </a:solidFill>
                <a:latin typeface="museo light"/>
              </a:rPr>
              <a:t> </a:t>
            </a:r>
            <a:r>
              <a:rPr lang="ru-RU" sz="1600" dirty="0" err="1">
                <a:solidFill>
                  <a:srgbClr val="000000"/>
                </a:solidFill>
                <a:latin typeface="museo light"/>
              </a:rPr>
              <a:t>мовами</a:t>
            </a:r>
            <a:r>
              <a:rPr lang="ru-RU" sz="1600" dirty="0">
                <a:solidFill>
                  <a:srgbClr val="000000"/>
                </a:solidFill>
                <a:latin typeface="museo light"/>
              </a:rPr>
              <a:t> </a:t>
            </a:r>
            <a:r>
              <a:rPr lang="ru-RU" sz="1600" dirty="0" err="1">
                <a:solidFill>
                  <a:srgbClr val="000000"/>
                </a:solidFill>
                <a:latin typeface="museo light"/>
              </a:rPr>
              <a:t>корінних</a:t>
            </a:r>
            <a:r>
              <a:rPr lang="ru-RU" sz="1600" dirty="0">
                <a:solidFill>
                  <a:srgbClr val="000000"/>
                </a:solidFill>
                <a:latin typeface="museo light"/>
              </a:rPr>
              <a:t> </a:t>
            </a:r>
            <a:r>
              <a:rPr lang="ru-RU" sz="1600" dirty="0" err="1">
                <a:solidFill>
                  <a:srgbClr val="000000"/>
                </a:solidFill>
                <a:latin typeface="museo light"/>
              </a:rPr>
              <a:t>народів</a:t>
            </a:r>
            <a:r>
              <a:rPr lang="ru-RU" sz="1600" dirty="0">
                <a:solidFill>
                  <a:srgbClr val="000000"/>
                </a:solidFill>
                <a:latin typeface="museo light"/>
              </a:rPr>
              <a:t> </a:t>
            </a:r>
            <a:r>
              <a:rPr lang="ru-RU" sz="1600" dirty="0" err="1">
                <a:solidFill>
                  <a:srgbClr val="000000"/>
                </a:solidFill>
                <a:latin typeface="museo light"/>
              </a:rPr>
              <a:t>чи</a:t>
            </a:r>
            <a:r>
              <a:rPr lang="ru-RU" sz="1600" dirty="0">
                <a:solidFill>
                  <a:srgbClr val="000000"/>
                </a:solidFill>
                <a:latin typeface="museo light"/>
              </a:rPr>
              <a:t> </a:t>
            </a:r>
            <a:r>
              <a:rPr lang="ru-RU" sz="1600" dirty="0" err="1">
                <a:solidFill>
                  <a:srgbClr val="000000"/>
                </a:solidFill>
                <a:latin typeface="museo light"/>
              </a:rPr>
              <a:t>національних</a:t>
            </a:r>
            <a:r>
              <a:rPr lang="ru-RU" sz="1600" dirty="0">
                <a:solidFill>
                  <a:srgbClr val="000000"/>
                </a:solidFill>
                <a:latin typeface="museo light"/>
              </a:rPr>
              <a:t> </a:t>
            </a:r>
            <a:r>
              <a:rPr lang="ru-RU" sz="1600" dirty="0" err="1">
                <a:solidFill>
                  <a:srgbClr val="000000"/>
                </a:solidFill>
                <a:latin typeface="museo light"/>
              </a:rPr>
              <a:t>меншин</a:t>
            </a:r>
            <a:r>
              <a:rPr lang="ru-RU" sz="1600" dirty="0">
                <a:solidFill>
                  <a:srgbClr val="000000"/>
                </a:solidFill>
                <a:latin typeface="museo light"/>
              </a:rPr>
              <a:t> </a:t>
            </a:r>
            <a:r>
              <a:rPr lang="ru-RU" sz="1600" dirty="0" err="1">
                <a:solidFill>
                  <a:srgbClr val="000000"/>
                </a:solidFill>
                <a:latin typeface="museo light"/>
              </a:rPr>
              <a:t>України</a:t>
            </a:r>
            <a:r>
              <a:rPr lang="ru-RU" sz="1600" dirty="0">
                <a:solidFill>
                  <a:srgbClr val="000000"/>
                </a:solidFill>
                <a:latin typeface="museo light"/>
              </a:rPr>
              <a:t> за </a:t>
            </a:r>
            <a:r>
              <a:rPr lang="ru-RU" sz="1600" dirty="0" err="1">
                <a:solidFill>
                  <a:srgbClr val="000000"/>
                </a:solidFill>
                <a:latin typeface="museo light"/>
              </a:rPr>
              <a:t>рахунок</a:t>
            </a:r>
            <a:r>
              <a:rPr lang="ru-RU" sz="1600" dirty="0">
                <a:solidFill>
                  <a:srgbClr val="000000"/>
                </a:solidFill>
                <a:latin typeface="museo light"/>
              </a:rPr>
              <a:t> </a:t>
            </a:r>
            <a:r>
              <a:rPr lang="ru-RU" sz="1600" dirty="0" err="1">
                <a:solidFill>
                  <a:srgbClr val="000000"/>
                </a:solidFill>
                <a:latin typeface="museo light"/>
              </a:rPr>
              <a:t>коштів</a:t>
            </a:r>
            <a:r>
              <a:rPr lang="ru-RU" sz="1600" dirty="0">
                <a:solidFill>
                  <a:srgbClr val="000000"/>
                </a:solidFill>
                <a:latin typeface="museo light"/>
              </a:rPr>
              <a:t> державного та/</a:t>
            </a:r>
            <a:r>
              <a:rPr lang="ru-RU" sz="1600" dirty="0" err="1">
                <a:solidFill>
                  <a:srgbClr val="000000"/>
                </a:solidFill>
                <a:latin typeface="museo light"/>
              </a:rPr>
              <a:t>або</a:t>
            </a:r>
            <a:r>
              <a:rPr lang="ru-RU" sz="1600" dirty="0">
                <a:solidFill>
                  <a:srgbClr val="000000"/>
                </a:solidFill>
                <a:latin typeface="museo light"/>
              </a:rPr>
              <a:t> </a:t>
            </a:r>
            <a:r>
              <a:rPr lang="ru-RU" sz="1600" dirty="0" err="1">
                <a:solidFill>
                  <a:srgbClr val="000000"/>
                </a:solidFill>
                <a:latin typeface="museo light"/>
              </a:rPr>
              <a:t>місцевих</a:t>
            </a:r>
            <a:r>
              <a:rPr lang="ru-RU" sz="1600" dirty="0">
                <a:solidFill>
                  <a:srgbClr val="000000"/>
                </a:solidFill>
                <a:latin typeface="museo light"/>
              </a:rPr>
              <a:t> </a:t>
            </a:r>
            <a:r>
              <a:rPr lang="ru-RU" sz="1600" dirty="0" err="1">
                <a:solidFill>
                  <a:srgbClr val="000000"/>
                </a:solidFill>
                <a:latin typeface="museo light"/>
              </a:rPr>
              <a:t>бюджетів</a:t>
            </a:r>
            <a:r>
              <a:rPr lang="ru-RU" sz="1600" dirty="0">
                <a:solidFill>
                  <a:srgbClr val="000000"/>
                </a:solidFill>
                <a:latin typeface="museo light"/>
              </a:rPr>
              <a:t> </a:t>
            </a:r>
            <a:r>
              <a:rPr lang="ru-RU" sz="1600" dirty="0" err="1">
                <a:solidFill>
                  <a:srgbClr val="000000"/>
                </a:solidFill>
                <a:latin typeface="museo light"/>
              </a:rPr>
              <a:t>відповідно</a:t>
            </a:r>
            <a:r>
              <a:rPr lang="ru-RU" sz="1600" dirty="0">
                <a:solidFill>
                  <a:srgbClr val="000000"/>
                </a:solidFill>
                <a:latin typeface="museo light"/>
              </a:rPr>
              <a:t> до закону </a:t>
            </a:r>
            <a:r>
              <a:rPr lang="ru-RU" sz="1600" dirty="0" err="1">
                <a:solidFill>
                  <a:srgbClr val="000000"/>
                </a:solidFill>
                <a:latin typeface="museo light"/>
              </a:rPr>
              <a:t>щодо</a:t>
            </a:r>
            <a:r>
              <a:rPr lang="ru-RU" sz="1600" dirty="0">
                <a:solidFill>
                  <a:srgbClr val="000000"/>
                </a:solidFill>
                <a:latin typeface="museo light"/>
              </a:rPr>
              <a:t> порядку </a:t>
            </a:r>
            <a:r>
              <a:rPr lang="ru-RU" sz="1600" dirty="0" err="1">
                <a:solidFill>
                  <a:srgbClr val="000000"/>
                </a:solidFill>
                <a:latin typeface="museo light"/>
              </a:rPr>
              <a:t>реалізації</a:t>
            </a:r>
            <a:r>
              <a:rPr lang="ru-RU" sz="1600" dirty="0">
                <a:solidFill>
                  <a:srgbClr val="000000"/>
                </a:solidFill>
                <a:latin typeface="museo light"/>
              </a:rPr>
              <a:t> прав </a:t>
            </a:r>
            <a:r>
              <a:rPr lang="ru-RU" sz="1600" dirty="0" err="1">
                <a:solidFill>
                  <a:srgbClr val="000000"/>
                </a:solidFill>
                <a:latin typeface="museo light"/>
              </a:rPr>
              <a:t>корінних</a:t>
            </a:r>
            <a:r>
              <a:rPr lang="ru-RU" sz="1600" dirty="0">
                <a:solidFill>
                  <a:srgbClr val="000000"/>
                </a:solidFill>
                <a:latin typeface="museo light"/>
              </a:rPr>
              <a:t> </a:t>
            </a:r>
            <a:r>
              <a:rPr lang="ru-RU" sz="1600" dirty="0" err="1">
                <a:solidFill>
                  <a:srgbClr val="000000"/>
                </a:solidFill>
                <a:latin typeface="museo light"/>
              </a:rPr>
              <a:t>народів</a:t>
            </a:r>
            <a:r>
              <a:rPr lang="ru-RU" sz="1600" dirty="0">
                <a:solidFill>
                  <a:srgbClr val="000000"/>
                </a:solidFill>
                <a:latin typeface="museo light"/>
              </a:rPr>
              <a:t>, </a:t>
            </a:r>
            <a:r>
              <a:rPr lang="ru-RU" sz="1600" dirty="0" err="1">
                <a:solidFill>
                  <a:srgbClr val="000000"/>
                </a:solidFill>
                <a:latin typeface="museo light"/>
              </a:rPr>
              <a:t>національних</a:t>
            </a:r>
            <a:r>
              <a:rPr lang="ru-RU" sz="1600" dirty="0">
                <a:solidFill>
                  <a:srgbClr val="000000"/>
                </a:solidFill>
                <a:latin typeface="museo light"/>
              </a:rPr>
              <a:t> </a:t>
            </a:r>
            <a:r>
              <a:rPr lang="ru-RU" sz="1600" dirty="0" err="1">
                <a:solidFill>
                  <a:srgbClr val="000000"/>
                </a:solidFill>
                <a:latin typeface="museo light"/>
              </a:rPr>
              <a:t>меншин</a:t>
            </a:r>
            <a:r>
              <a:rPr lang="ru-RU" sz="1600" dirty="0">
                <a:solidFill>
                  <a:srgbClr val="000000"/>
                </a:solidFill>
                <a:latin typeface="museo light"/>
              </a:rPr>
              <a:t> </a:t>
            </a:r>
            <a:r>
              <a:rPr lang="ru-RU" sz="1600" dirty="0" err="1">
                <a:solidFill>
                  <a:srgbClr val="000000"/>
                </a:solidFill>
                <a:latin typeface="museo light"/>
              </a:rPr>
              <a:t>України</a:t>
            </a:r>
            <a:r>
              <a:rPr lang="ru-RU" sz="1600" dirty="0">
                <a:solidFill>
                  <a:srgbClr val="000000"/>
                </a:solidFill>
                <a:latin typeface="museo light"/>
              </a:rPr>
              <a:t>.</a:t>
            </a:r>
          </a:p>
          <a:p>
            <a:r>
              <a:rPr lang="ru-RU" sz="1600" dirty="0">
                <a:solidFill>
                  <a:srgbClr val="000000"/>
                </a:solidFill>
                <a:latin typeface="museo light"/>
              </a:rPr>
              <a:t> </a:t>
            </a:r>
          </a:p>
          <a:p>
            <a:r>
              <a:rPr lang="ru-RU" sz="1600" dirty="0" err="1">
                <a:solidFill>
                  <a:srgbClr val="000000"/>
                </a:solidFill>
                <a:latin typeface="museo light"/>
              </a:rPr>
              <a:t>Щодо</a:t>
            </a:r>
            <a:r>
              <a:rPr lang="ru-RU" sz="1600" dirty="0">
                <a:solidFill>
                  <a:srgbClr val="000000"/>
                </a:solidFill>
                <a:latin typeface="museo light"/>
              </a:rPr>
              <a:t> </a:t>
            </a:r>
            <a:r>
              <a:rPr lang="ru-RU" sz="1600" dirty="0" err="1">
                <a:solidFill>
                  <a:srgbClr val="000000"/>
                </a:solidFill>
                <a:latin typeface="museo light"/>
              </a:rPr>
              <a:t>розповсюдження</a:t>
            </a:r>
            <a:r>
              <a:rPr lang="ru-RU" sz="1600" dirty="0">
                <a:solidFill>
                  <a:srgbClr val="000000"/>
                </a:solidFill>
                <a:latin typeface="museo light"/>
              </a:rPr>
              <a:t>, то </a:t>
            </a:r>
            <a:r>
              <a:rPr lang="ru-RU" sz="1600" dirty="0" err="1">
                <a:solidFill>
                  <a:srgbClr val="000000"/>
                </a:solidFill>
                <a:latin typeface="museo light"/>
              </a:rPr>
              <a:t>вказана</a:t>
            </a:r>
            <a:r>
              <a:rPr lang="ru-RU" sz="1600" dirty="0">
                <a:solidFill>
                  <a:srgbClr val="000000"/>
                </a:solidFill>
                <a:latin typeface="museo light"/>
              </a:rPr>
              <a:t> норма не </a:t>
            </a:r>
            <a:r>
              <a:rPr lang="ru-RU" sz="1600" dirty="0" err="1">
                <a:solidFill>
                  <a:srgbClr val="000000"/>
                </a:solidFill>
                <a:latin typeface="museo light"/>
              </a:rPr>
              <a:t>поширюється</a:t>
            </a:r>
            <a:r>
              <a:rPr lang="ru-RU" sz="1600" dirty="0">
                <a:solidFill>
                  <a:srgbClr val="000000"/>
                </a:solidFill>
                <a:latin typeface="museo light"/>
              </a:rPr>
              <a:t> на </a:t>
            </a:r>
            <a:r>
              <a:rPr lang="ru-RU" sz="1600" dirty="0" err="1">
                <a:solidFill>
                  <a:srgbClr val="000000"/>
                </a:solidFill>
                <a:latin typeface="museo light"/>
              </a:rPr>
              <a:t>книгарні</a:t>
            </a:r>
            <a:r>
              <a:rPr lang="ru-RU" sz="1600" dirty="0">
                <a:solidFill>
                  <a:srgbClr val="000000"/>
                </a:solidFill>
                <a:latin typeface="museo light"/>
              </a:rPr>
              <a:t> та </a:t>
            </a:r>
            <a:r>
              <a:rPr lang="ru-RU" sz="1600" dirty="0" err="1">
                <a:solidFill>
                  <a:srgbClr val="000000"/>
                </a:solidFill>
                <a:latin typeface="museo light"/>
              </a:rPr>
              <a:t>інші</a:t>
            </a:r>
            <a:r>
              <a:rPr lang="ru-RU" sz="1600" dirty="0">
                <a:solidFill>
                  <a:srgbClr val="000000"/>
                </a:solidFill>
                <a:latin typeface="museo light"/>
              </a:rPr>
              <a:t> </a:t>
            </a:r>
            <a:r>
              <a:rPr lang="ru-RU" sz="1600" dirty="0" err="1">
                <a:solidFill>
                  <a:srgbClr val="000000"/>
                </a:solidFill>
                <a:latin typeface="museo light"/>
              </a:rPr>
              <a:t>заклади</a:t>
            </a:r>
            <a:r>
              <a:rPr lang="ru-RU" sz="1600" dirty="0">
                <a:solidFill>
                  <a:srgbClr val="000000"/>
                </a:solidFill>
                <a:latin typeface="museo light"/>
              </a:rPr>
              <a:t>, </a:t>
            </a:r>
            <a:r>
              <a:rPr lang="ru-RU" sz="1600" dirty="0" err="1">
                <a:solidFill>
                  <a:srgbClr val="000000"/>
                </a:solidFill>
                <a:latin typeface="museo light"/>
              </a:rPr>
              <a:t>що</a:t>
            </a:r>
            <a:r>
              <a:rPr lang="ru-RU" sz="1600" dirty="0">
                <a:solidFill>
                  <a:srgbClr val="000000"/>
                </a:solidFill>
                <a:latin typeface="museo light"/>
              </a:rPr>
              <a:t> </a:t>
            </a:r>
            <a:r>
              <a:rPr lang="ru-RU" sz="1600" dirty="0" err="1">
                <a:solidFill>
                  <a:srgbClr val="000000"/>
                </a:solidFill>
                <a:latin typeface="museo light"/>
              </a:rPr>
              <a:t>здійснюють</a:t>
            </a:r>
            <a:r>
              <a:rPr lang="ru-RU" sz="1600" dirty="0">
                <a:solidFill>
                  <a:srgbClr val="000000"/>
                </a:solidFill>
                <a:latin typeface="museo light"/>
              </a:rPr>
              <a:t> </a:t>
            </a:r>
            <a:r>
              <a:rPr lang="ru-RU" sz="1600" dirty="0" err="1">
                <a:solidFill>
                  <a:srgbClr val="000000"/>
                </a:solidFill>
                <a:latin typeface="museo light"/>
              </a:rPr>
              <a:t>розповсюдження</a:t>
            </a:r>
            <a:r>
              <a:rPr lang="ru-RU" sz="1600" dirty="0">
                <a:solidFill>
                  <a:srgbClr val="000000"/>
                </a:solidFill>
                <a:latin typeface="museo light"/>
              </a:rPr>
              <a:t> </a:t>
            </a:r>
            <a:r>
              <a:rPr lang="ru-RU" sz="1600" dirty="0" err="1">
                <a:solidFill>
                  <a:srgbClr val="000000"/>
                </a:solidFill>
                <a:latin typeface="museo light"/>
              </a:rPr>
              <a:t>книжкових</a:t>
            </a:r>
            <a:r>
              <a:rPr lang="ru-RU" sz="1600" dirty="0">
                <a:solidFill>
                  <a:srgbClr val="000000"/>
                </a:solidFill>
                <a:latin typeface="museo light"/>
              </a:rPr>
              <a:t> </a:t>
            </a:r>
            <a:r>
              <a:rPr lang="ru-RU" sz="1600" dirty="0" err="1">
                <a:solidFill>
                  <a:srgbClr val="000000"/>
                </a:solidFill>
                <a:latin typeface="museo light"/>
              </a:rPr>
              <a:t>видань</a:t>
            </a:r>
            <a:r>
              <a:rPr lang="ru-RU" sz="1600" dirty="0">
                <a:solidFill>
                  <a:srgbClr val="000000"/>
                </a:solidFill>
                <a:latin typeface="museo light"/>
              </a:rPr>
              <a:t> </a:t>
            </a:r>
            <a:r>
              <a:rPr lang="ru-RU" sz="1600" dirty="0" err="1">
                <a:solidFill>
                  <a:srgbClr val="000000"/>
                </a:solidFill>
                <a:latin typeface="museo light"/>
              </a:rPr>
              <a:t>винятково</a:t>
            </a:r>
            <a:r>
              <a:rPr lang="ru-RU" sz="1600" dirty="0">
                <a:solidFill>
                  <a:srgbClr val="000000"/>
                </a:solidFill>
                <a:latin typeface="museo light"/>
              </a:rPr>
              <a:t> </a:t>
            </a:r>
            <a:r>
              <a:rPr lang="ru-RU" sz="1600" dirty="0" err="1">
                <a:solidFill>
                  <a:srgbClr val="000000"/>
                </a:solidFill>
                <a:latin typeface="museo light"/>
              </a:rPr>
              <a:t>офіційними</a:t>
            </a:r>
            <a:r>
              <a:rPr lang="ru-RU" sz="1600" dirty="0">
                <a:solidFill>
                  <a:srgbClr val="000000"/>
                </a:solidFill>
                <a:latin typeface="museo light"/>
              </a:rPr>
              <a:t> </a:t>
            </a:r>
            <a:r>
              <a:rPr lang="ru-RU" sz="1600" dirty="0" err="1">
                <a:solidFill>
                  <a:srgbClr val="000000"/>
                </a:solidFill>
                <a:latin typeface="museo light"/>
              </a:rPr>
              <a:t>мовами</a:t>
            </a:r>
            <a:r>
              <a:rPr lang="ru-RU" sz="1600" dirty="0">
                <a:solidFill>
                  <a:srgbClr val="000000"/>
                </a:solidFill>
                <a:latin typeface="museo light"/>
              </a:rPr>
              <a:t> </a:t>
            </a:r>
            <a:r>
              <a:rPr lang="ru-RU" sz="1600" dirty="0" err="1">
                <a:solidFill>
                  <a:srgbClr val="000000"/>
                </a:solidFill>
                <a:latin typeface="museo light"/>
              </a:rPr>
              <a:t>Європейського</a:t>
            </a:r>
            <a:r>
              <a:rPr lang="ru-RU" sz="1600" dirty="0">
                <a:solidFill>
                  <a:srgbClr val="000000"/>
                </a:solidFill>
                <a:latin typeface="museo light"/>
              </a:rPr>
              <a:t> Союзу, державною </a:t>
            </a:r>
            <a:r>
              <a:rPr lang="ru-RU" sz="1600" dirty="0" err="1">
                <a:solidFill>
                  <a:srgbClr val="000000"/>
                </a:solidFill>
                <a:latin typeface="museo light"/>
              </a:rPr>
              <a:t>мовою</a:t>
            </a:r>
            <a:r>
              <a:rPr lang="ru-RU" sz="1600" dirty="0">
                <a:solidFill>
                  <a:srgbClr val="000000"/>
                </a:solidFill>
                <a:latin typeface="museo light"/>
              </a:rPr>
              <a:t> та/</a:t>
            </a:r>
            <a:r>
              <a:rPr lang="ru-RU" sz="1600" dirty="0" err="1">
                <a:solidFill>
                  <a:srgbClr val="000000"/>
                </a:solidFill>
                <a:latin typeface="museo light"/>
              </a:rPr>
              <a:t>або</a:t>
            </a:r>
            <a:r>
              <a:rPr lang="ru-RU" sz="1600" dirty="0">
                <a:solidFill>
                  <a:srgbClr val="000000"/>
                </a:solidFill>
                <a:latin typeface="museo light"/>
              </a:rPr>
              <a:t> </a:t>
            </a:r>
            <a:r>
              <a:rPr lang="ru-RU" sz="1600" dirty="0" err="1">
                <a:solidFill>
                  <a:srgbClr val="000000"/>
                </a:solidFill>
                <a:latin typeface="museo light"/>
              </a:rPr>
              <a:t>словників</a:t>
            </a:r>
            <a:r>
              <a:rPr lang="ru-RU" sz="1600" dirty="0">
                <a:solidFill>
                  <a:srgbClr val="000000"/>
                </a:solidFill>
                <a:latin typeface="museo light"/>
              </a:rPr>
              <a:t> та </a:t>
            </a:r>
            <a:r>
              <a:rPr lang="ru-RU" sz="1600" dirty="0" err="1">
                <a:solidFill>
                  <a:srgbClr val="000000"/>
                </a:solidFill>
                <a:latin typeface="museo light"/>
              </a:rPr>
              <a:t>розмовників</a:t>
            </a:r>
            <a:r>
              <a:rPr lang="ru-RU" sz="1600" dirty="0">
                <a:solidFill>
                  <a:srgbClr val="000000"/>
                </a:solidFill>
                <a:latin typeface="museo light"/>
              </a:rPr>
              <a:t> з </a:t>
            </a:r>
            <a:r>
              <a:rPr lang="ru-RU" sz="1600" dirty="0" err="1">
                <a:solidFill>
                  <a:srgbClr val="000000"/>
                </a:solidFill>
                <a:latin typeface="museo light"/>
              </a:rPr>
              <a:t>іноземних</a:t>
            </a:r>
            <a:r>
              <a:rPr lang="ru-RU" sz="1600" dirty="0">
                <a:solidFill>
                  <a:srgbClr val="000000"/>
                </a:solidFill>
                <a:latin typeface="museo light"/>
              </a:rPr>
              <a:t> </a:t>
            </a:r>
            <a:r>
              <a:rPr lang="ru-RU" sz="1600" dirty="0" err="1">
                <a:solidFill>
                  <a:srgbClr val="000000"/>
                </a:solidFill>
                <a:latin typeface="museo light"/>
              </a:rPr>
              <a:t>мов</a:t>
            </a:r>
            <a:r>
              <a:rPr lang="ru-RU" sz="1600" dirty="0">
                <a:solidFill>
                  <a:srgbClr val="000000"/>
                </a:solidFill>
                <a:latin typeface="museo light"/>
              </a:rPr>
              <a:t>, </a:t>
            </a:r>
            <a:r>
              <a:rPr lang="ru-RU" sz="1600" dirty="0" err="1">
                <a:solidFill>
                  <a:srgbClr val="000000"/>
                </a:solidFill>
                <a:latin typeface="museo light"/>
              </a:rPr>
              <a:t>підручників</a:t>
            </a:r>
            <a:r>
              <a:rPr lang="ru-RU" sz="1600" dirty="0">
                <a:solidFill>
                  <a:srgbClr val="000000"/>
                </a:solidFill>
                <a:latin typeface="museo light"/>
              </a:rPr>
              <a:t> з </a:t>
            </a:r>
            <a:r>
              <a:rPr lang="ru-RU" sz="1600" dirty="0" err="1">
                <a:solidFill>
                  <a:srgbClr val="000000"/>
                </a:solidFill>
                <a:latin typeface="museo light"/>
              </a:rPr>
              <a:t>вивчення</a:t>
            </a:r>
            <a:r>
              <a:rPr lang="ru-RU" sz="1600" dirty="0">
                <a:solidFill>
                  <a:srgbClr val="000000"/>
                </a:solidFill>
                <a:latin typeface="museo light"/>
              </a:rPr>
              <a:t> </a:t>
            </a:r>
            <a:r>
              <a:rPr lang="ru-RU" sz="1600" dirty="0" err="1">
                <a:solidFill>
                  <a:srgbClr val="000000"/>
                </a:solidFill>
                <a:latin typeface="museo light"/>
              </a:rPr>
              <a:t>іноземних</a:t>
            </a:r>
            <a:r>
              <a:rPr lang="ru-RU" sz="1600" dirty="0">
                <a:solidFill>
                  <a:srgbClr val="000000"/>
                </a:solidFill>
                <a:latin typeface="museo light"/>
              </a:rPr>
              <a:t> </a:t>
            </a:r>
            <a:r>
              <a:rPr lang="ru-RU" sz="1600" dirty="0" err="1">
                <a:solidFill>
                  <a:srgbClr val="000000"/>
                </a:solidFill>
                <a:latin typeface="museo light"/>
              </a:rPr>
              <a:t>мов</a:t>
            </a:r>
            <a:r>
              <a:rPr lang="ru-RU" sz="1600" dirty="0">
                <a:solidFill>
                  <a:srgbClr val="000000"/>
                </a:solidFill>
                <a:latin typeface="museo light"/>
              </a:rPr>
              <a:t>, а </a:t>
            </a:r>
            <a:r>
              <a:rPr lang="ru-RU" sz="1600" dirty="0" err="1">
                <a:solidFill>
                  <a:srgbClr val="000000"/>
                </a:solidFill>
                <a:latin typeface="museo light"/>
              </a:rPr>
              <a:t>також</a:t>
            </a:r>
            <a:r>
              <a:rPr lang="ru-RU" sz="1600" dirty="0">
                <a:solidFill>
                  <a:srgbClr val="000000"/>
                </a:solidFill>
                <a:latin typeface="museo light"/>
              </a:rPr>
              <a:t> </a:t>
            </a:r>
            <a:r>
              <a:rPr lang="ru-RU" sz="1600" dirty="0" err="1">
                <a:solidFill>
                  <a:srgbClr val="000000"/>
                </a:solidFill>
                <a:latin typeface="museo light"/>
              </a:rPr>
              <a:t>спеціалізовані</a:t>
            </a:r>
            <a:r>
              <a:rPr lang="ru-RU" sz="1600" dirty="0">
                <a:solidFill>
                  <a:srgbClr val="000000"/>
                </a:solidFill>
                <a:latin typeface="museo light"/>
              </a:rPr>
              <a:t> </a:t>
            </a:r>
            <a:r>
              <a:rPr lang="ru-RU" sz="1600" dirty="0" err="1">
                <a:solidFill>
                  <a:srgbClr val="000000"/>
                </a:solidFill>
                <a:latin typeface="museo light"/>
              </a:rPr>
              <a:t>книгарні</a:t>
            </a:r>
            <a:r>
              <a:rPr lang="ru-RU" sz="1600" dirty="0">
                <a:solidFill>
                  <a:srgbClr val="000000"/>
                </a:solidFill>
                <a:latin typeface="museo light"/>
              </a:rPr>
              <a:t>, </a:t>
            </a:r>
            <a:r>
              <a:rPr lang="ru-RU" sz="1600" dirty="0" err="1">
                <a:solidFill>
                  <a:srgbClr val="000000"/>
                </a:solidFill>
                <a:latin typeface="museo light"/>
              </a:rPr>
              <a:t>створені</a:t>
            </a:r>
            <a:r>
              <a:rPr lang="ru-RU" sz="1600" dirty="0">
                <a:solidFill>
                  <a:srgbClr val="000000"/>
                </a:solidFill>
                <a:latin typeface="museo light"/>
              </a:rPr>
              <a:t> для </a:t>
            </a:r>
            <a:r>
              <a:rPr lang="ru-RU" sz="1600" dirty="0" err="1">
                <a:solidFill>
                  <a:srgbClr val="000000"/>
                </a:solidFill>
                <a:latin typeface="museo light"/>
              </a:rPr>
              <a:t>реалізації</a:t>
            </a:r>
            <a:r>
              <a:rPr lang="ru-RU" sz="1600" dirty="0">
                <a:solidFill>
                  <a:srgbClr val="000000"/>
                </a:solidFill>
                <a:latin typeface="museo light"/>
              </a:rPr>
              <a:t> прав </a:t>
            </a:r>
            <a:r>
              <a:rPr lang="ru-RU" sz="1600" dirty="0" err="1">
                <a:solidFill>
                  <a:srgbClr val="000000"/>
                </a:solidFill>
                <a:latin typeface="museo light"/>
              </a:rPr>
              <a:t>корінних</a:t>
            </a:r>
            <a:r>
              <a:rPr lang="ru-RU" sz="1600" dirty="0">
                <a:solidFill>
                  <a:srgbClr val="000000"/>
                </a:solidFill>
                <a:latin typeface="museo light"/>
              </a:rPr>
              <a:t> </a:t>
            </a:r>
            <a:r>
              <a:rPr lang="ru-RU" sz="1600" dirty="0" err="1">
                <a:solidFill>
                  <a:srgbClr val="000000"/>
                </a:solidFill>
                <a:latin typeface="museo light"/>
              </a:rPr>
              <a:t>народів</a:t>
            </a:r>
            <a:r>
              <a:rPr lang="ru-RU" sz="1600" dirty="0">
                <a:solidFill>
                  <a:srgbClr val="000000"/>
                </a:solidFill>
                <a:latin typeface="museo light"/>
              </a:rPr>
              <a:t>, </a:t>
            </a:r>
            <a:r>
              <a:rPr lang="ru-RU" sz="1600" dirty="0" err="1">
                <a:solidFill>
                  <a:srgbClr val="000000"/>
                </a:solidFill>
                <a:latin typeface="museo light"/>
              </a:rPr>
              <a:t>національних</a:t>
            </a:r>
            <a:r>
              <a:rPr lang="ru-RU" sz="1600" dirty="0">
                <a:solidFill>
                  <a:srgbClr val="000000"/>
                </a:solidFill>
                <a:latin typeface="museo light"/>
              </a:rPr>
              <a:t> </a:t>
            </a:r>
            <a:r>
              <a:rPr lang="ru-RU" sz="1600" dirty="0" err="1">
                <a:solidFill>
                  <a:srgbClr val="000000"/>
                </a:solidFill>
                <a:latin typeface="museo light"/>
              </a:rPr>
              <a:t>меншин</a:t>
            </a:r>
            <a:r>
              <a:rPr lang="ru-RU" sz="1600" dirty="0">
                <a:solidFill>
                  <a:srgbClr val="000000"/>
                </a:solidFill>
                <a:latin typeface="museo light"/>
              </a:rPr>
              <a:t> </a:t>
            </a:r>
            <a:r>
              <a:rPr lang="ru-RU" sz="1600" dirty="0" err="1">
                <a:solidFill>
                  <a:srgbClr val="000000"/>
                </a:solidFill>
                <a:latin typeface="museo light"/>
              </a:rPr>
              <a:t>України</a:t>
            </a:r>
            <a:r>
              <a:rPr lang="ru-RU" sz="1600" dirty="0">
                <a:solidFill>
                  <a:srgbClr val="000000"/>
                </a:solidFill>
                <a:latin typeface="museo light"/>
              </a:rPr>
              <a:t>.</a:t>
            </a:r>
          </a:p>
          <a:p>
            <a:r>
              <a:rPr lang="ru-RU" dirty="0">
                <a:solidFill>
                  <a:srgbClr val="000000"/>
                </a:solidFill>
                <a:latin typeface="museo light"/>
              </a:rPr>
              <a:t> </a:t>
            </a:r>
          </a:p>
          <a:p>
            <a:r>
              <a:rPr lang="ru-RU" dirty="0">
                <a:solidFill>
                  <a:srgbClr val="000000"/>
                </a:solidFill>
                <a:latin typeface="museo light"/>
              </a:rPr>
              <a:t>За </a:t>
            </a:r>
            <a:r>
              <a:rPr lang="ru-RU" dirty="0" err="1">
                <a:solidFill>
                  <a:srgbClr val="000000"/>
                </a:solidFill>
                <a:latin typeface="museo light"/>
              </a:rPr>
              <a:t>порушення</a:t>
            </a:r>
            <a:r>
              <a:rPr lang="ru-RU" dirty="0">
                <a:solidFill>
                  <a:srgbClr val="000000"/>
                </a:solidFill>
                <a:latin typeface="museo light"/>
              </a:rPr>
              <a:t> Закону </a:t>
            </a:r>
            <a:r>
              <a:rPr lang="ru-RU" dirty="0" err="1">
                <a:solidFill>
                  <a:srgbClr val="000000"/>
                </a:solidFill>
                <a:latin typeface="museo light"/>
              </a:rPr>
              <a:t>передбачено</a:t>
            </a:r>
            <a:r>
              <a:rPr lang="ru-RU" dirty="0">
                <a:solidFill>
                  <a:srgbClr val="000000"/>
                </a:solidFill>
                <a:latin typeface="museo light"/>
              </a:rPr>
              <a:t> </a:t>
            </a:r>
            <a:r>
              <a:rPr lang="ru-RU" dirty="0" err="1">
                <a:solidFill>
                  <a:srgbClr val="000000"/>
                </a:solidFill>
                <a:latin typeface="museo light"/>
              </a:rPr>
              <a:t>адміністративну</a:t>
            </a:r>
            <a:r>
              <a:rPr lang="ru-RU" dirty="0">
                <a:solidFill>
                  <a:srgbClr val="000000"/>
                </a:solidFill>
                <a:latin typeface="museo light"/>
              </a:rPr>
              <a:t> </a:t>
            </a:r>
            <a:r>
              <a:rPr lang="ru-RU" dirty="0" err="1">
                <a:solidFill>
                  <a:srgbClr val="000000"/>
                </a:solidFill>
                <a:latin typeface="museo light"/>
              </a:rPr>
              <a:t>відповідальність</a:t>
            </a:r>
            <a:r>
              <a:rPr lang="ru-RU" dirty="0">
                <a:solidFill>
                  <a:srgbClr val="000000"/>
                </a:solidFill>
                <a:latin typeface="museo light"/>
              </a:rPr>
              <a:t> у </a:t>
            </a:r>
            <a:r>
              <a:rPr lang="ru-RU" dirty="0" err="1">
                <a:solidFill>
                  <a:srgbClr val="000000"/>
                </a:solidFill>
                <a:latin typeface="museo light"/>
              </a:rPr>
              <a:t>вигляді</a:t>
            </a:r>
            <a:r>
              <a:rPr lang="ru-RU" dirty="0">
                <a:solidFill>
                  <a:srgbClr val="000000"/>
                </a:solidFill>
                <a:latin typeface="museo light"/>
              </a:rPr>
              <a:t> </a:t>
            </a:r>
            <a:r>
              <a:rPr lang="ru-RU" dirty="0" err="1">
                <a:solidFill>
                  <a:srgbClr val="000000"/>
                </a:solidFill>
                <a:latin typeface="museo light"/>
              </a:rPr>
              <a:t>штрафів</a:t>
            </a:r>
            <a:r>
              <a:rPr lang="ru-RU" dirty="0">
                <a:solidFill>
                  <a:srgbClr val="000000"/>
                </a:solidFill>
                <a:latin typeface="museo light"/>
              </a:rPr>
              <a:t> (</a:t>
            </a:r>
            <a:r>
              <a:rPr lang="ru-RU" dirty="0" err="1">
                <a:solidFill>
                  <a:srgbClr val="000000"/>
                </a:solidFill>
                <a:latin typeface="museo light"/>
              </a:rPr>
              <a:t>від</a:t>
            </a:r>
            <a:r>
              <a:rPr lang="ru-RU" dirty="0">
                <a:solidFill>
                  <a:srgbClr val="000000"/>
                </a:solidFill>
                <a:latin typeface="museo light"/>
              </a:rPr>
              <a:t> </a:t>
            </a:r>
            <a:r>
              <a:rPr lang="ru-RU" dirty="0" err="1">
                <a:solidFill>
                  <a:srgbClr val="000000"/>
                </a:solidFill>
                <a:latin typeface="museo light"/>
              </a:rPr>
              <a:t>двохсот</a:t>
            </a:r>
            <a:r>
              <a:rPr lang="ru-RU" dirty="0">
                <a:solidFill>
                  <a:srgbClr val="000000"/>
                </a:solidFill>
                <a:latin typeface="museo light"/>
              </a:rPr>
              <a:t> до семисот </a:t>
            </a:r>
            <a:r>
              <a:rPr lang="ru-RU" dirty="0" err="1">
                <a:solidFill>
                  <a:srgbClr val="000000"/>
                </a:solidFill>
                <a:latin typeface="museo light"/>
              </a:rPr>
              <a:t>неоподатковуваних</a:t>
            </a:r>
            <a:r>
              <a:rPr lang="ru-RU" dirty="0">
                <a:solidFill>
                  <a:srgbClr val="000000"/>
                </a:solidFill>
                <a:latin typeface="museo light"/>
              </a:rPr>
              <a:t> </a:t>
            </a:r>
            <a:r>
              <a:rPr lang="ru-RU" dirty="0" err="1">
                <a:solidFill>
                  <a:srgbClr val="000000"/>
                </a:solidFill>
                <a:latin typeface="museo light"/>
              </a:rPr>
              <a:t>мінімумів</a:t>
            </a:r>
            <a:r>
              <a:rPr lang="ru-RU" dirty="0">
                <a:solidFill>
                  <a:srgbClr val="000000"/>
                </a:solidFill>
                <a:latin typeface="museo light"/>
              </a:rPr>
              <a:t> </a:t>
            </a:r>
            <a:r>
              <a:rPr lang="ru-RU" dirty="0" err="1">
                <a:solidFill>
                  <a:srgbClr val="000000"/>
                </a:solidFill>
                <a:latin typeface="museo light"/>
              </a:rPr>
              <a:t>доходів</a:t>
            </a:r>
            <a:r>
              <a:rPr lang="ru-RU" dirty="0">
                <a:solidFill>
                  <a:srgbClr val="000000"/>
                </a:solidFill>
                <a:latin typeface="museo light"/>
              </a:rPr>
              <a:t> </a:t>
            </a:r>
            <a:r>
              <a:rPr lang="ru-RU" dirty="0" err="1">
                <a:solidFill>
                  <a:srgbClr val="000000"/>
                </a:solidFill>
                <a:latin typeface="museo light"/>
              </a:rPr>
              <a:t>громадян</a:t>
            </a:r>
            <a:r>
              <a:rPr lang="ru-RU" dirty="0">
                <a:solidFill>
                  <a:srgbClr val="000000"/>
                </a:solidFill>
                <a:latin typeface="museo light"/>
              </a:rPr>
              <a:t>) </a:t>
            </a:r>
            <a:r>
              <a:rPr lang="ru-RU" dirty="0" err="1">
                <a:solidFill>
                  <a:srgbClr val="000000"/>
                </a:solidFill>
                <a:latin typeface="museo light"/>
              </a:rPr>
              <a:t>або</a:t>
            </a:r>
            <a:r>
              <a:rPr lang="ru-RU" dirty="0">
                <a:solidFill>
                  <a:srgbClr val="000000"/>
                </a:solidFill>
                <a:latin typeface="museo light"/>
              </a:rPr>
              <a:t> </a:t>
            </a:r>
            <a:r>
              <a:rPr lang="ru-RU" dirty="0" err="1">
                <a:solidFill>
                  <a:srgbClr val="000000"/>
                </a:solidFill>
                <a:latin typeface="museo light"/>
              </a:rPr>
              <a:t>попередження</a:t>
            </a:r>
            <a:r>
              <a:rPr lang="ru-RU" dirty="0">
                <a:solidFill>
                  <a:srgbClr val="000000"/>
                </a:solidFill>
                <a:latin typeface="museo light"/>
              </a:rPr>
              <a:t>, </a:t>
            </a:r>
            <a:r>
              <a:rPr lang="ru-RU" dirty="0" err="1">
                <a:solidFill>
                  <a:srgbClr val="000000"/>
                </a:solidFill>
                <a:latin typeface="museo light"/>
              </a:rPr>
              <a:t>якщо</a:t>
            </a:r>
            <a:r>
              <a:rPr lang="ru-RU" dirty="0">
                <a:solidFill>
                  <a:srgbClr val="000000"/>
                </a:solidFill>
                <a:latin typeface="museo light"/>
              </a:rPr>
              <a:t> </a:t>
            </a:r>
            <a:r>
              <a:rPr lang="ru-RU" dirty="0" err="1">
                <a:solidFill>
                  <a:srgbClr val="000000"/>
                </a:solidFill>
                <a:latin typeface="museo light"/>
              </a:rPr>
              <a:t>правопорушення</a:t>
            </a:r>
            <a:r>
              <a:rPr lang="ru-RU" dirty="0">
                <a:solidFill>
                  <a:srgbClr val="000000"/>
                </a:solidFill>
                <a:latin typeface="museo light"/>
              </a:rPr>
              <a:t> вчинено </a:t>
            </a:r>
            <a:r>
              <a:rPr lang="ru-RU" dirty="0" err="1">
                <a:solidFill>
                  <a:srgbClr val="000000"/>
                </a:solidFill>
                <a:latin typeface="museo light"/>
              </a:rPr>
              <a:t>вперше</a:t>
            </a:r>
            <a:r>
              <a:rPr lang="ru-RU" dirty="0">
                <a:solidFill>
                  <a:srgbClr val="000000"/>
                </a:solidFill>
                <a:latin typeface="museo light"/>
              </a:rPr>
              <a:t>.</a:t>
            </a:r>
          </a:p>
          <a:p>
            <a:r>
              <a:rPr lang="ru-RU" dirty="0">
                <a:solidFill>
                  <a:srgbClr val="000000"/>
                </a:solidFill>
                <a:latin typeface="museo light"/>
              </a:rPr>
              <a:t> </a:t>
            </a:r>
          </a:p>
          <a:p>
            <a:r>
              <a:rPr lang="ru-RU" dirty="0" err="1">
                <a:solidFill>
                  <a:srgbClr val="000000"/>
                </a:solidFill>
                <a:latin typeface="museo light"/>
              </a:rPr>
              <a:t>Щодо</a:t>
            </a:r>
            <a:r>
              <a:rPr lang="ru-RU" dirty="0">
                <a:solidFill>
                  <a:srgbClr val="000000"/>
                </a:solidFill>
                <a:latin typeface="museo light"/>
              </a:rPr>
              <a:t> </a:t>
            </a:r>
            <a:r>
              <a:rPr lang="ru-RU" dirty="0" err="1">
                <a:solidFill>
                  <a:srgbClr val="000000"/>
                </a:solidFill>
                <a:latin typeface="museo light"/>
              </a:rPr>
              <a:t>мови</a:t>
            </a:r>
            <a:r>
              <a:rPr lang="ru-RU" dirty="0">
                <a:solidFill>
                  <a:srgbClr val="000000"/>
                </a:solidFill>
                <a:latin typeface="museo light"/>
              </a:rPr>
              <a:t> </a:t>
            </a:r>
            <a:r>
              <a:rPr lang="ru-RU" dirty="0" err="1">
                <a:solidFill>
                  <a:srgbClr val="000000"/>
                </a:solidFill>
                <a:latin typeface="museo light"/>
              </a:rPr>
              <a:t>друкованих</a:t>
            </a:r>
            <a:r>
              <a:rPr lang="ru-RU" dirty="0">
                <a:solidFill>
                  <a:srgbClr val="000000"/>
                </a:solidFill>
                <a:latin typeface="museo light"/>
              </a:rPr>
              <a:t> </a:t>
            </a:r>
            <a:r>
              <a:rPr lang="ru-RU" dirty="0" err="1">
                <a:solidFill>
                  <a:srgbClr val="000000"/>
                </a:solidFill>
                <a:latin typeface="museo light"/>
              </a:rPr>
              <a:t>медіа</a:t>
            </a:r>
            <a:r>
              <a:rPr lang="ru-RU" dirty="0">
                <a:solidFill>
                  <a:srgbClr val="000000"/>
                </a:solidFill>
                <a:latin typeface="museo light"/>
              </a:rPr>
              <a:t>, то з 16 </a:t>
            </a:r>
            <a:r>
              <a:rPr lang="ru-RU" dirty="0" err="1">
                <a:solidFill>
                  <a:srgbClr val="000000"/>
                </a:solidFill>
                <a:latin typeface="museo light"/>
              </a:rPr>
              <a:t>січня</a:t>
            </a:r>
            <a:r>
              <a:rPr lang="ru-RU" dirty="0">
                <a:solidFill>
                  <a:srgbClr val="000000"/>
                </a:solidFill>
                <a:latin typeface="museo light"/>
              </a:rPr>
              <a:t> 2022 року </a:t>
            </a:r>
            <a:r>
              <a:rPr lang="ru-RU" dirty="0" err="1">
                <a:solidFill>
                  <a:srgbClr val="000000"/>
                </a:solidFill>
                <a:latin typeface="museo light"/>
              </a:rPr>
              <a:t>видавці</a:t>
            </a:r>
            <a:r>
              <a:rPr lang="ru-RU" dirty="0">
                <a:solidFill>
                  <a:srgbClr val="000000"/>
                </a:solidFill>
                <a:latin typeface="museo light"/>
              </a:rPr>
              <a:t> </a:t>
            </a:r>
            <a:r>
              <a:rPr lang="ru-RU" dirty="0" err="1">
                <a:solidFill>
                  <a:srgbClr val="000000"/>
                </a:solidFill>
                <a:latin typeface="museo light"/>
              </a:rPr>
              <a:t>загальнодержавних</a:t>
            </a:r>
            <a:r>
              <a:rPr lang="ru-RU" dirty="0">
                <a:solidFill>
                  <a:srgbClr val="000000"/>
                </a:solidFill>
                <a:latin typeface="museo light"/>
              </a:rPr>
              <a:t> і </a:t>
            </a:r>
            <a:r>
              <a:rPr lang="ru-RU" dirty="0" err="1">
                <a:solidFill>
                  <a:srgbClr val="000000"/>
                </a:solidFill>
                <a:latin typeface="museo light"/>
              </a:rPr>
              <a:t>регіональних</a:t>
            </a:r>
            <a:r>
              <a:rPr lang="ru-RU" dirty="0">
                <a:solidFill>
                  <a:srgbClr val="000000"/>
                </a:solidFill>
                <a:latin typeface="museo light"/>
              </a:rPr>
              <a:t> </a:t>
            </a:r>
            <a:r>
              <a:rPr lang="ru-RU" dirty="0" err="1">
                <a:solidFill>
                  <a:srgbClr val="000000"/>
                </a:solidFill>
                <a:latin typeface="museo light"/>
              </a:rPr>
              <a:t>друкованих</a:t>
            </a:r>
            <a:r>
              <a:rPr lang="ru-RU" dirty="0">
                <a:solidFill>
                  <a:srgbClr val="000000"/>
                </a:solidFill>
                <a:latin typeface="museo light"/>
              </a:rPr>
              <a:t> ЗМІ </a:t>
            </a:r>
            <a:r>
              <a:rPr lang="ru-RU" dirty="0" err="1">
                <a:solidFill>
                  <a:srgbClr val="000000"/>
                </a:solidFill>
                <a:latin typeface="museo light"/>
              </a:rPr>
              <a:t>можуть</a:t>
            </a:r>
            <a:r>
              <a:rPr lang="ru-RU" dirty="0">
                <a:solidFill>
                  <a:srgbClr val="000000"/>
                </a:solidFill>
                <a:latin typeface="museo light"/>
              </a:rPr>
              <a:t> </a:t>
            </a:r>
            <a:r>
              <a:rPr lang="ru-RU" dirty="0" err="1">
                <a:solidFill>
                  <a:srgbClr val="000000"/>
                </a:solidFill>
                <a:latin typeface="museo light"/>
              </a:rPr>
              <a:t>видавати</a:t>
            </a:r>
            <a:r>
              <a:rPr lang="ru-RU" dirty="0">
                <a:solidFill>
                  <a:srgbClr val="000000"/>
                </a:solidFill>
                <a:latin typeface="museo light"/>
              </a:rPr>
              <a:t> </a:t>
            </a:r>
            <a:r>
              <a:rPr lang="ru-RU" dirty="0" err="1">
                <a:solidFill>
                  <a:srgbClr val="000000"/>
                </a:solidFill>
                <a:latin typeface="museo light"/>
              </a:rPr>
              <a:t>їх</a:t>
            </a:r>
            <a:r>
              <a:rPr lang="ru-RU" dirty="0">
                <a:solidFill>
                  <a:srgbClr val="000000"/>
                </a:solidFill>
                <a:latin typeface="museo light"/>
              </a:rPr>
              <a:t> будь-</a:t>
            </a:r>
            <a:r>
              <a:rPr lang="ru-RU" dirty="0" err="1">
                <a:solidFill>
                  <a:srgbClr val="000000"/>
                </a:solidFill>
                <a:latin typeface="museo light"/>
              </a:rPr>
              <a:t>якою</a:t>
            </a:r>
            <a:r>
              <a:rPr lang="ru-RU" dirty="0">
                <a:solidFill>
                  <a:srgbClr val="000000"/>
                </a:solidFill>
                <a:latin typeface="museo light"/>
              </a:rPr>
              <a:t> </a:t>
            </a:r>
            <a:r>
              <a:rPr lang="ru-RU" dirty="0" err="1">
                <a:solidFill>
                  <a:srgbClr val="000000"/>
                </a:solidFill>
                <a:latin typeface="museo light"/>
              </a:rPr>
              <a:t>мовою</a:t>
            </a:r>
            <a:r>
              <a:rPr lang="ru-RU" dirty="0">
                <a:solidFill>
                  <a:srgbClr val="000000"/>
                </a:solidFill>
                <a:latin typeface="museo light"/>
              </a:rPr>
              <a:t> за </a:t>
            </a:r>
            <a:r>
              <a:rPr lang="ru-RU" dirty="0" err="1">
                <a:solidFill>
                  <a:srgbClr val="000000"/>
                </a:solidFill>
                <a:latin typeface="museo light"/>
              </a:rPr>
              <a:t>умови</a:t>
            </a:r>
            <a:r>
              <a:rPr lang="ru-RU" dirty="0">
                <a:solidFill>
                  <a:srgbClr val="000000"/>
                </a:solidFill>
                <a:latin typeface="museo light"/>
              </a:rPr>
              <a:t> </a:t>
            </a:r>
            <a:r>
              <a:rPr lang="ru-RU" dirty="0" err="1">
                <a:solidFill>
                  <a:srgbClr val="000000"/>
                </a:solidFill>
                <a:latin typeface="museo light"/>
              </a:rPr>
              <a:t>паралельного</a:t>
            </a:r>
            <a:r>
              <a:rPr lang="ru-RU" dirty="0">
                <a:solidFill>
                  <a:srgbClr val="000000"/>
                </a:solidFill>
                <a:latin typeface="museo light"/>
              </a:rPr>
              <a:t> </a:t>
            </a:r>
            <a:r>
              <a:rPr lang="ru-RU" dirty="0" err="1">
                <a:solidFill>
                  <a:srgbClr val="000000"/>
                </a:solidFill>
                <a:latin typeface="museo light"/>
              </a:rPr>
              <a:t>видання</a:t>
            </a:r>
            <a:r>
              <a:rPr lang="ru-RU" dirty="0">
                <a:solidFill>
                  <a:srgbClr val="000000"/>
                </a:solidFill>
                <a:latin typeface="museo light"/>
              </a:rPr>
              <a:t> </a:t>
            </a:r>
            <a:r>
              <a:rPr lang="ru-RU" dirty="0" err="1">
                <a:solidFill>
                  <a:srgbClr val="000000"/>
                </a:solidFill>
                <a:latin typeface="museo light"/>
              </a:rPr>
              <a:t>аналогічного</a:t>
            </a:r>
            <a:r>
              <a:rPr lang="ru-RU" dirty="0">
                <a:solidFill>
                  <a:srgbClr val="000000"/>
                </a:solidFill>
                <a:latin typeface="museo light"/>
              </a:rPr>
              <a:t> тиражу </a:t>
            </a:r>
            <a:r>
              <a:rPr lang="ru-RU" dirty="0" err="1">
                <a:solidFill>
                  <a:srgbClr val="000000"/>
                </a:solidFill>
                <a:latin typeface="museo light"/>
              </a:rPr>
              <a:t>українською</a:t>
            </a:r>
            <a:r>
              <a:rPr lang="ru-RU" dirty="0">
                <a:solidFill>
                  <a:srgbClr val="000000"/>
                </a:solidFill>
                <a:latin typeface="museo light"/>
              </a:rPr>
              <a:t>. Для </a:t>
            </a:r>
            <a:r>
              <a:rPr lang="ru-RU" dirty="0" err="1">
                <a:solidFill>
                  <a:srgbClr val="000000"/>
                </a:solidFill>
                <a:latin typeface="museo light"/>
              </a:rPr>
              <a:t>місцевих</a:t>
            </a:r>
            <a:r>
              <a:rPr lang="ru-RU" dirty="0">
                <a:solidFill>
                  <a:srgbClr val="000000"/>
                </a:solidFill>
                <a:latin typeface="museo light"/>
              </a:rPr>
              <a:t> </a:t>
            </a:r>
            <a:r>
              <a:rPr lang="ru-RU" dirty="0" err="1">
                <a:solidFill>
                  <a:srgbClr val="000000"/>
                </a:solidFill>
                <a:latin typeface="museo light"/>
              </a:rPr>
              <a:t>друкованих</a:t>
            </a:r>
            <a:r>
              <a:rPr lang="ru-RU" dirty="0">
                <a:solidFill>
                  <a:srgbClr val="000000"/>
                </a:solidFill>
                <a:latin typeface="museo light"/>
              </a:rPr>
              <a:t> ЗМІ </a:t>
            </a:r>
            <a:r>
              <a:rPr lang="ru-RU" dirty="0" err="1">
                <a:solidFill>
                  <a:srgbClr val="000000"/>
                </a:solidFill>
                <a:latin typeface="museo light"/>
              </a:rPr>
              <a:t>ця</a:t>
            </a:r>
            <a:r>
              <a:rPr lang="ru-RU" dirty="0">
                <a:solidFill>
                  <a:srgbClr val="000000"/>
                </a:solidFill>
                <a:latin typeface="museo light"/>
              </a:rPr>
              <a:t> </a:t>
            </a:r>
            <a:r>
              <a:rPr lang="ru-RU" dirty="0" err="1">
                <a:solidFill>
                  <a:srgbClr val="000000"/>
                </a:solidFill>
                <a:latin typeface="museo light"/>
              </a:rPr>
              <a:t>вимога</a:t>
            </a:r>
            <a:r>
              <a:rPr lang="ru-RU" dirty="0">
                <a:solidFill>
                  <a:srgbClr val="000000"/>
                </a:solidFill>
                <a:latin typeface="museo light"/>
              </a:rPr>
              <a:t> </a:t>
            </a:r>
            <a:r>
              <a:rPr lang="ru-RU" dirty="0" err="1">
                <a:solidFill>
                  <a:srgbClr val="000000"/>
                </a:solidFill>
                <a:latin typeface="museo light"/>
              </a:rPr>
              <a:t>набере</a:t>
            </a:r>
            <a:r>
              <a:rPr lang="ru-RU" dirty="0">
                <a:solidFill>
                  <a:srgbClr val="000000"/>
                </a:solidFill>
                <a:latin typeface="museo light"/>
              </a:rPr>
              <a:t> </a:t>
            </a:r>
            <a:r>
              <a:rPr lang="ru-RU" dirty="0" err="1">
                <a:solidFill>
                  <a:srgbClr val="000000"/>
                </a:solidFill>
                <a:latin typeface="museo light"/>
              </a:rPr>
              <a:t>чинності</a:t>
            </a:r>
            <a:r>
              <a:rPr lang="ru-RU" dirty="0">
                <a:solidFill>
                  <a:srgbClr val="000000"/>
                </a:solidFill>
                <a:latin typeface="museo light"/>
              </a:rPr>
              <a:t> – 16 </a:t>
            </a:r>
            <a:r>
              <a:rPr lang="ru-RU" dirty="0" err="1">
                <a:solidFill>
                  <a:srgbClr val="000000"/>
                </a:solidFill>
                <a:latin typeface="museo light"/>
              </a:rPr>
              <a:t>липня</a:t>
            </a:r>
            <a:r>
              <a:rPr lang="ru-RU" dirty="0">
                <a:solidFill>
                  <a:srgbClr val="000000"/>
                </a:solidFill>
                <a:latin typeface="museo light"/>
              </a:rPr>
              <a:t> 2024 року.</a:t>
            </a:r>
          </a:p>
          <a:p>
            <a:r>
              <a:rPr lang="ru-RU" dirty="0">
                <a:solidFill>
                  <a:srgbClr val="000000"/>
                </a:solidFill>
                <a:latin typeface="museo light"/>
              </a:rPr>
              <a:t> </a:t>
            </a:r>
          </a:p>
          <a:p>
            <a:r>
              <a:rPr lang="ru-RU" dirty="0" err="1">
                <a:solidFill>
                  <a:srgbClr val="000000"/>
                </a:solidFill>
                <a:latin typeface="museo light"/>
              </a:rPr>
              <a:t>Вказані</a:t>
            </a:r>
            <a:r>
              <a:rPr lang="ru-RU" dirty="0">
                <a:solidFill>
                  <a:srgbClr val="000000"/>
                </a:solidFill>
                <a:latin typeface="museo light"/>
              </a:rPr>
              <a:t> </a:t>
            </a:r>
            <a:r>
              <a:rPr lang="ru-RU" dirty="0" err="1">
                <a:solidFill>
                  <a:srgbClr val="000000"/>
                </a:solidFill>
                <a:latin typeface="museo light"/>
              </a:rPr>
              <a:t>норми</a:t>
            </a:r>
            <a:r>
              <a:rPr lang="ru-RU" dirty="0">
                <a:solidFill>
                  <a:srgbClr val="000000"/>
                </a:solidFill>
                <a:latin typeface="museo light"/>
              </a:rPr>
              <a:t> не </a:t>
            </a:r>
            <a:r>
              <a:rPr lang="ru-RU" dirty="0" err="1">
                <a:solidFill>
                  <a:srgbClr val="000000"/>
                </a:solidFill>
                <a:latin typeface="museo light"/>
              </a:rPr>
              <a:t>поширюються</a:t>
            </a:r>
            <a:r>
              <a:rPr lang="ru-RU" dirty="0">
                <a:solidFill>
                  <a:srgbClr val="000000"/>
                </a:solidFill>
                <a:latin typeface="museo light"/>
              </a:rPr>
              <a:t> на </a:t>
            </a:r>
            <a:r>
              <a:rPr lang="ru-RU" dirty="0" err="1">
                <a:solidFill>
                  <a:srgbClr val="000000"/>
                </a:solidFill>
                <a:latin typeface="museo light"/>
              </a:rPr>
              <a:t>друковані</a:t>
            </a:r>
            <a:r>
              <a:rPr lang="ru-RU" dirty="0">
                <a:solidFill>
                  <a:srgbClr val="000000"/>
                </a:solidFill>
                <a:latin typeface="museo light"/>
              </a:rPr>
              <a:t> ЗМІ, </a:t>
            </a:r>
            <a:r>
              <a:rPr lang="ru-RU" dirty="0" err="1">
                <a:solidFill>
                  <a:srgbClr val="000000"/>
                </a:solidFill>
                <a:latin typeface="museo light"/>
              </a:rPr>
              <a:t>що</a:t>
            </a:r>
            <a:r>
              <a:rPr lang="ru-RU" dirty="0">
                <a:solidFill>
                  <a:srgbClr val="000000"/>
                </a:solidFill>
                <a:latin typeface="museo light"/>
              </a:rPr>
              <a:t> </a:t>
            </a:r>
            <a:r>
              <a:rPr lang="ru-RU" dirty="0" err="1">
                <a:solidFill>
                  <a:srgbClr val="000000"/>
                </a:solidFill>
                <a:latin typeface="museo light"/>
              </a:rPr>
              <a:t>видають</a:t>
            </a:r>
            <a:r>
              <a:rPr lang="ru-RU" dirty="0">
                <a:solidFill>
                  <a:srgbClr val="000000"/>
                </a:solidFill>
                <a:latin typeface="museo light"/>
              </a:rPr>
              <a:t> </a:t>
            </a:r>
            <a:r>
              <a:rPr lang="ru-RU" dirty="0" err="1">
                <a:solidFill>
                  <a:srgbClr val="000000"/>
                </a:solidFill>
                <a:latin typeface="museo light"/>
              </a:rPr>
              <a:t>винятково</a:t>
            </a:r>
            <a:r>
              <a:rPr lang="ru-RU" dirty="0">
                <a:solidFill>
                  <a:srgbClr val="000000"/>
                </a:solidFill>
                <a:latin typeface="museo light"/>
              </a:rPr>
              <a:t> </a:t>
            </a:r>
            <a:r>
              <a:rPr lang="ru-RU" dirty="0" err="1">
                <a:solidFill>
                  <a:srgbClr val="000000"/>
                </a:solidFill>
                <a:latin typeface="museo light"/>
              </a:rPr>
              <a:t>кримськотатарською</a:t>
            </a:r>
            <a:r>
              <a:rPr lang="ru-RU" dirty="0">
                <a:solidFill>
                  <a:srgbClr val="000000"/>
                </a:solidFill>
                <a:latin typeface="museo light"/>
              </a:rPr>
              <a:t>, </a:t>
            </a:r>
            <a:r>
              <a:rPr lang="ru-RU" dirty="0" err="1">
                <a:solidFill>
                  <a:srgbClr val="000000"/>
                </a:solidFill>
                <a:latin typeface="museo light"/>
              </a:rPr>
              <a:t>іншими</a:t>
            </a:r>
            <a:r>
              <a:rPr lang="ru-RU" dirty="0">
                <a:solidFill>
                  <a:srgbClr val="000000"/>
                </a:solidFill>
                <a:latin typeface="museo light"/>
              </a:rPr>
              <a:t> </a:t>
            </a:r>
            <a:r>
              <a:rPr lang="ru-RU" dirty="0" err="1">
                <a:solidFill>
                  <a:srgbClr val="000000"/>
                </a:solidFill>
                <a:latin typeface="museo light"/>
              </a:rPr>
              <a:t>мовами</a:t>
            </a:r>
            <a:r>
              <a:rPr lang="ru-RU" dirty="0">
                <a:solidFill>
                  <a:srgbClr val="000000"/>
                </a:solidFill>
                <a:latin typeface="museo light"/>
              </a:rPr>
              <a:t> </a:t>
            </a:r>
            <a:r>
              <a:rPr lang="ru-RU" dirty="0" err="1">
                <a:solidFill>
                  <a:srgbClr val="000000"/>
                </a:solidFill>
                <a:latin typeface="museo light"/>
              </a:rPr>
              <a:t>корінних</a:t>
            </a:r>
            <a:r>
              <a:rPr lang="ru-RU" dirty="0">
                <a:solidFill>
                  <a:srgbClr val="000000"/>
                </a:solidFill>
                <a:latin typeface="museo light"/>
              </a:rPr>
              <a:t> </a:t>
            </a:r>
            <a:r>
              <a:rPr lang="ru-RU" dirty="0" err="1">
                <a:solidFill>
                  <a:srgbClr val="000000"/>
                </a:solidFill>
                <a:latin typeface="museo light"/>
              </a:rPr>
              <a:t>народів</a:t>
            </a:r>
            <a:r>
              <a:rPr lang="ru-RU" dirty="0">
                <a:solidFill>
                  <a:srgbClr val="000000"/>
                </a:solidFill>
                <a:latin typeface="museo light"/>
              </a:rPr>
              <a:t> </a:t>
            </a:r>
            <a:r>
              <a:rPr lang="ru-RU" dirty="0" err="1">
                <a:solidFill>
                  <a:srgbClr val="000000"/>
                </a:solidFill>
                <a:latin typeface="museo light"/>
              </a:rPr>
              <a:t>України</a:t>
            </a:r>
            <a:r>
              <a:rPr lang="ru-RU" dirty="0">
                <a:solidFill>
                  <a:srgbClr val="000000"/>
                </a:solidFill>
                <a:latin typeface="museo light"/>
              </a:rPr>
              <a:t>, </a:t>
            </a:r>
            <a:r>
              <a:rPr lang="ru-RU" dirty="0" err="1">
                <a:solidFill>
                  <a:srgbClr val="000000"/>
                </a:solidFill>
                <a:latin typeface="museo light"/>
              </a:rPr>
              <a:t>англійською</a:t>
            </a:r>
            <a:r>
              <a:rPr lang="ru-RU" dirty="0">
                <a:solidFill>
                  <a:srgbClr val="000000"/>
                </a:solidFill>
                <a:latin typeface="museo light"/>
              </a:rPr>
              <a:t> та </a:t>
            </a:r>
            <a:r>
              <a:rPr lang="ru-RU" dirty="0" err="1">
                <a:solidFill>
                  <a:srgbClr val="000000"/>
                </a:solidFill>
                <a:latin typeface="museo light"/>
              </a:rPr>
              <a:t>іншими</a:t>
            </a:r>
            <a:r>
              <a:rPr lang="ru-RU" dirty="0">
                <a:solidFill>
                  <a:srgbClr val="000000"/>
                </a:solidFill>
                <a:latin typeface="museo light"/>
              </a:rPr>
              <a:t> </a:t>
            </a:r>
            <a:r>
              <a:rPr lang="ru-RU" dirty="0" err="1">
                <a:solidFill>
                  <a:srgbClr val="000000"/>
                </a:solidFill>
                <a:latin typeface="museo light"/>
              </a:rPr>
              <a:t>офіційними</a:t>
            </a:r>
            <a:r>
              <a:rPr lang="ru-RU" dirty="0">
                <a:solidFill>
                  <a:srgbClr val="000000"/>
                </a:solidFill>
                <a:latin typeface="museo light"/>
              </a:rPr>
              <a:t> </a:t>
            </a:r>
            <a:r>
              <a:rPr lang="ru-RU" dirty="0" err="1">
                <a:solidFill>
                  <a:srgbClr val="000000"/>
                </a:solidFill>
                <a:latin typeface="museo light"/>
              </a:rPr>
              <a:t>мовами</a:t>
            </a:r>
            <a:r>
              <a:rPr lang="ru-RU" dirty="0">
                <a:solidFill>
                  <a:srgbClr val="000000"/>
                </a:solidFill>
                <a:latin typeface="museo light"/>
              </a:rPr>
              <a:t> </a:t>
            </a:r>
            <a:r>
              <a:rPr lang="ru-RU" dirty="0" err="1">
                <a:solidFill>
                  <a:srgbClr val="000000"/>
                </a:solidFill>
                <a:latin typeface="museo light"/>
              </a:rPr>
              <a:t>Євросоюзу</a:t>
            </a:r>
            <a:r>
              <a:rPr lang="ru-RU" dirty="0">
                <a:solidFill>
                  <a:srgbClr val="000000"/>
                </a:solidFill>
                <a:latin typeface="museo light"/>
              </a:rPr>
              <a:t>.</a:t>
            </a:r>
          </a:p>
          <a:p>
            <a:r>
              <a:rPr lang="ru-RU" dirty="0">
                <a:solidFill>
                  <a:srgbClr val="000000"/>
                </a:solidFill>
                <a:latin typeface="museo light"/>
              </a:rPr>
              <a:t> </a:t>
            </a:r>
          </a:p>
          <a:p>
            <a:r>
              <a:rPr lang="ru-RU" dirty="0">
                <a:solidFill>
                  <a:srgbClr val="000000"/>
                </a:solidFill>
                <a:latin typeface="museo light"/>
              </a:rPr>
              <a:t>Закон «Про </a:t>
            </a:r>
            <a:r>
              <a:rPr lang="ru-RU" dirty="0" err="1">
                <a:solidFill>
                  <a:srgbClr val="000000"/>
                </a:solidFill>
                <a:latin typeface="museo light"/>
              </a:rPr>
              <a:t>забезпечення</a:t>
            </a:r>
            <a:r>
              <a:rPr lang="ru-RU" dirty="0">
                <a:solidFill>
                  <a:srgbClr val="000000"/>
                </a:solidFill>
                <a:latin typeface="museo light"/>
              </a:rPr>
              <a:t> </a:t>
            </a:r>
            <a:r>
              <a:rPr lang="ru-RU" dirty="0" err="1">
                <a:solidFill>
                  <a:srgbClr val="000000"/>
                </a:solidFill>
                <a:latin typeface="museo light"/>
              </a:rPr>
              <a:t>функціонування</a:t>
            </a:r>
            <a:r>
              <a:rPr lang="ru-RU" dirty="0">
                <a:solidFill>
                  <a:srgbClr val="000000"/>
                </a:solidFill>
                <a:latin typeface="museo light"/>
              </a:rPr>
              <a:t> </a:t>
            </a:r>
            <a:r>
              <a:rPr lang="ru-RU" dirty="0" err="1">
                <a:solidFill>
                  <a:srgbClr val="000000"/>
                </a:solidFill>
                <a:latin typeface="museo light"/>
              </a:rPr>
              <a:t>української</a:t>
            </a:r>
            <a:r>
              <a:rPr lang="ru-RU" dirty="0">
                <a:solidFill>
                  <a:srgbClr val="000000"/>
                </a:solidFill>
                <a:latin typeface="museo light"/>
              </a:rPr>
              <a:t> </a:t>
            </a:r>
            <a:r>
              <a:rPr lang="ru-RU" dirty="0" err="1">
                <a:solidFill>
                  <a:srgbClr val="000000"/>
                </a:solidFill>
                <a:latin typeface="museo light"/>
              </a:rPr>
              <a:t>мови</a:t>
            </a:r>
            <a:r>
              <a:rPr lang="ru-RU" dirty="0">
                <a:solidFill>
                  <a:srgbClr val="000000"/>
                </a:solidFill>
                <a:latin typeface="museo light"/>
              </a:rPr>
              <a:t> як </a:t>
            </a:r>
            <a:r>
              <a:rPr lang="ru-RU" dirty="0" err="1">
                <a:solidFill>
                  <a:srgbClr val="000000"/>
                </a:solidFill>
                <a:latin typeface="museo light"/>
              </a:rPr>
              <a:t>державної</a:t>
            </a:r>
            <a:r>
              <a:rPr lang="ru-RU" dirty="0">
                <a:solidFill>
                  <a:srgbClr val="000000"/>
                </a:solidFill>
                <a:latin typeface="museo light"/>
              </a:rPr>
              <a:t>» </a:t>
            </a:r>
            <a:r>
              <a:rPr lang="ru-RU" b="1" dirty="0" err="1">
                <a:latin typeface="museo light"/>
                <a:hlinkClick r:id="rId2" tooltip="Верховна Рада ухвалила"/>
              </a:rPr>
              <a:t>Верховна</a:t>
            </a:r>
            <a:r>
              <a:rPr lang="ru-RU" b="1" dirty="0">
                <a:latin typeface="museo light"/>
                <a:hlinkClick r:id="rId2" tooltip="Верховна Рада ухвалила"/>
              </a:rPr>
              <a:t> Рада </a:t>
            </a:r>
            <a:r>
              <a:rPr lang="ru-RU" b="1" dirty="0" err="1">
                <a:latin typeface="museo light"/>
                <a:hlinkClick r:id="rId2" tooltip="Верховна Рада ухвалила"/>
              </a:rPr>
              <a:t>ухвалила</a:t>
            </a:r>
            <a:r>
              <a:rPr lang="ru-RU" dirty="0">
                <a:solidFill>
                  <a:srgbClr val="000000"/>
                </a:solidFill>
                <a:latin typeface="museo light"/>
              </a:rPr>
              <a:t> 25 </a:t>
            </a:r>
            <a:r>
              <a:rPr lang="ru-RU" dirty="0" err="1">
                <a:solidFill>
                  <a:srgbClr val="000000"/>
                </a:solidFill>
                <a:latin typeface="museo light"/>
              </a:rPr>
              <a:t>квітня</a:t>
            </a:r>
            <a:r>
              <a:rPr lang="ru-RU" dirty="0">
                <a:solidFill>
                  <a:srgbClr val="000000"/>
                </a:solidFill>
                <a:latin typeface="museo light"/>
              </a:rPr>
              <a:t> 2019 року.</a:t>
            </a:r>
          </a:p>
          <a:p>
            <a:r>
              <a:rPr lang="ru-RU" dirty="0">
                <a:solidFill>
                  <a:srgbClr val="000000"/>
                </a:solidFill>
                <a:latin typeface="museo light"/>
              </a:rPr>
              <a:t> </a:t>
            </a:r>
          </a:p>
          <a:p>
            <a:r>
              <a:rPr lang="ru-RU" dirty="0">
                <a:solidFill>
                  <a:srgbClr val="000000"/>
                </a:solidFill>
                <a:latin typeface="museo light"/>
              </a:rPr>
              <a:t>Як </a:t>
            </a:r>
            <a:r>
              <a:rPr lang="ru-RU" dirty="0" err="1">
                <a:solidFill>
                  <a:srgbClr val="000000"/>
                </a:solidFill>
                <a:latin typeface="museo light"/>
              </a:rPr>
              <a:t>відомо</a:t>
            </a:r>
            <a:r>
              <a:rPr lang="ru-RU" dirty="0">
                <a:solidFill>
                  <a:srgbClr val="000000"/>
                </a:solidFill>
                <a:latin typeface="museo light"/>
              </a:rPr>
              <a:t>, з </a:t>
            </a:r>
            <a:r>
              <a:rPr lang="ru-RU" dirty="0" err="1">
                <a:solidFill>
                  <a:srgbClr val="000000"/>
                </a:solidFill>
                <a:latin typeface="museo light"/>
              </a:rPr>
              <a:t>січня</a:t>
            </a:r>
            <a:r>
              <a:rPr lang="ru-RU" dirty="0">
                <a:solidFill>
                  <a:srgbClr val="000000"/>
                </a:solidFill>
                <a:latin typeface="museo light"/>
              </a:rPr>
              <a:t> по </a:t>
            </a:r>
            <a:r>
              <a:rPr lang="ru-RU" dirty="0" err="1">
                <a:solidFill>
                  <a:srgbClr val="000000"/>
                </a:solidFill>
                <a:latin typeface="museo light"/>
              </a:rPr>
              <a:t>травень</a:t>
            </a:r>
            <a:r>
              <a:rPr lang="ru-RU" dirty="0">
                <a:solidFill>
                  <a:srgbClr val="000000"/>
                </a:solidFill>
                <a:latin typeface="museo light"/>
              </a:rPr>
              <a:t> </a:t>
            </a:r>
            <a:r>
              <a:rPr lang="ru-RU" dirty="0" err="1">
                <a:solidFill>
                  <a:srgbClr val="000000"/>
                </a:solidFill>
                <a:latin typeface="museo light"/>
              </a:rPr>
              <a:t>цього</a:t>
            </a:r>
            <a:r>
              <a:rPr lang="ru-RU" dirty="0">
                <a:solidFill>
                  <a:srgbClr val="000000"/>
                </a:solidFill>
                <a:latin typeface="museo light"/>
              </a:rPr>
              <a:t> року </a:t>
            </a:r>
            <a:r>
              <a:rPr lang="ru-RU" dirty="0" err="1">
                <a:solidFill>
                  <a:srgbClr val="000000"/>
                </a:solidFill>
                <a:latin typeface="museo light"/>
              </a:rPr>
              <a:t>Уповноважений</a:t>
            </a:r>
            <a:r>
              <a:rPr lang="ru-RU" dirty="0">
                <a:solidFill>
                  <a:srgbClr val="000000"/>
                </a:solidFill>
                <a:latin typeface="museo light"/>
              </a:rPr>
              <a:t> </a:t>
            </a:r>
            <a:r>
              <a:rPr lang="ru-RU" dirty="0" err="1">
                <a:solidFill>
                  <a:srgbClr val="000000"/>
                </a:solidFill>
                <a:latin typeface="museo light"/>
              </a:rPr>
              <a:t>із</a:t>
            </a:r>
            <a:r>
              <a:rPr lang="ru-RU" dirty="0">
                <a:solidFill>
                  <a:srgbClr val="000000"/>
                </a:solidFill>
                <a:latin typeface="museo light"/>
              </a:rPr>
              <a:t> </a:t>
            </a:r>
            <a:r>
              <a:rPr lang="ru-RU" dirty="0" err="1">
                <a:solidFill>
                  <a:srgbClr val="000000"/>
                </a:solidFill>
                <a:latin typeface="museo light"/>
              </a:rPr>
              <a:t>захисту</a:t>
            </a:r>
            <a:r>
              <a:rPr lang="ru-RU" dirty="0">
                <a:solidFill>
                  <a:srgbClr val="000000"/>
                </a:solidFill>
                <a:latin typeface="museo light"/>
              </a:rPr>
              <a:t> </a:t>
            </a:r>
            <a:r>
              <a:rPr lang="ru-RU" dirty="0" err="1">
                <a:solidFill>
                  <a:srgbClr val="000000"/>
                </a:solidFill>
                <a:latin typeface="museo light"/>
              </a:rPr>
              <a:t>державної</a:t>
            </a:r>
            <a:r>
              <a:rPr lang="ru-RU" dirty="0">
                <a:solidFill>
                  <a:srgbClr val="000000"/>
                </a:solidFill>
                <a:latin typeface="museo light"/>
              </a:rPr>
              <a:t> </a:t>
            </a:r>
            <a:r>
              <a:rPr lang="ru-RU" dirty="0" err="1">
                <a:solidFill>
                  <a:srgbClr val="000000"/>
                </a:solidFill>
                <a:latin typeface="museo light"/>
              </a:rPr>
              <a:t>мови</a:t>
            </a:r>
            <a:r>
              <a:rPr lang="ru-RU" dirty="0">
                <a:solidFill>
                  <a:srgbClr val="000000"/>
                </a:solidFill>
                <a:latin typeface="museo light"/>
              </a:rPr>
              <a:t> </a:t>
            </a:r>
            <a:r>
              <a:rPr lang="ru-RU" dirty="0" err="1">
                <a:solidFill>
                  <a:srgbClr val="000000"/>
                </a:solidFill>
                <a:latin typeface="museo light"/>
                <a:hlinkClick r:id="rId3" tooltip="зафіксував 1129 звернень"/>
              </a:rPr>
              <a:t>зафіксував</a:t>
            </a:r>
            <a:r>
              <a:rPr lang="ru-RU" dirty="0">
                <a:solidFill>
                  <a:srgbClr val="000000"/>
                </a:solidFill>
                <a:latin typeface="museo light"/>
                <a:hlinkClick r:id="rId3" tooltip="зафіксував 1129 звернень"/>
              </a:rPr>
              <a:t> 1129 </a:t>
            </a:r>
            <a:r>
              <a:rPr lang="ru-RU" dirty="0" err="1">
                <a:solidFill>
                  <a:srgbClr val="000000"/>
                </a:solidFill>
                <a:latin typeface="museo light"/>
                <a:hlinkClick r:id="rId3" tooltip="зафіксував 1129 звернень"/>
              </a:rPr>
              <a:t>звернень</a:t>
            </a:r>
            <a:r>
              <a:rPr lang="ru-RU" dirty="0">
                <a:solidFill>
                  <a:srgbClr val="000000"/>
                </a:solidFill>
                <a:latin typeface="museo light"/>
              </a:rPr>
              <a:t> </a:t>
            </a:r>
            <a:r>
              <a:rPr lang="ru-RU" dirty="0" err="1">
                <a:solidFill>
                  <a:srgbClr val="000000"/>
                </a:solidFill>
                <a:latin typeface="museo light"/>
              </a:rPr>
              <a:t>щодо</a:t>
            </a:r>
            <a:r>
              <a:rPr lang="ru-RU" dirty="0">
                <a:solidFill>
                  <a:srgbClr val="000000"/>
                </a:solidFill>
                <a:latin typeface="museo light"/>
              </a:rPr>
              <a:t> </a:t>
            </a:r>
            <a:r>
              <a:rPr lang="ru-RU" dirty="0" err="1">
                <a:solidFill>
                  <a:srgbClr val="000000"/>
                </a:solidFill>
                <a:latin typeface="museo light"/>
              </a:rPr>
              <a:t>порушення</a:t>
            </a:r>
            <a:r>
              <a:rPr lang="ru-RU" dirty="0">
                <a:solidFill>
                  <a:srgbClr val="000000"/>
                </a:solidFill>
                <a:latin typeface="museo light"/>
              </a:rPr>
              <a:t> </a:t>
            </a:r>
            <a:r>
              <a:rPr lang="ru-RU" dirty="0" err="1">
                <a:solidFill>
                  <a:srgbClr val="000000"/>
                </a:solidFill>
                <a:latin typeface="museo light"/>
              </a:rPr>
              <a:t>мовного</a:t>
            </a:r>
            <a:r>
              <a:rPr lang="ru-RU" dirty="0">
                <a:solidFill>
                  <a:srgbClr val="000000"/>
                </a:solidFill>
                <a:latin typeface="museo light"/>
              </a:rPr>
              <a:t> </a:t>
            </a:r>
            <a:r>
              <a:rPr lang="ru-RU" dirty="0" err="1">
                <a:solidFill>
                  <a:srgbClr val="000000"/>
                </a:solidFill>
                <a:latin typeface="museo light"/>
              </a:rPr>
              <a:t>законодавства</a:t>
            </a:r>
            <a:r>
              <a:rPr lang="ru-RU" dirty="0">
                <a:solidFill>
                  <a:srgbClr val="000000"/>
                </a:solidFill>
                <a:latin typeface="museo light"/>
              </a:rPr>
              <a:t>.</a:t>
            </a:r>
            <a:endParaRPr lang="ru-RU" b="0" i="0" dirty="0">
              <a:solidFill>
                <a:srgbClr val="000000"/>
              </a:solidFill>
              <a:effectLst/>
              <a:latin typeface="muse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3924" y="214354"/>
            <a:ext cx="6096000" cy="646331"/>
          </a:xfrm>
          <a:prstGeom prst="rect">
            <a:avLst/>
          </a:prstGeom>
        </p:spPr>
        <p:txBody>
          <a:bodyPr>
            <a:spAutoFit/>
          </a:bodyPr>
          <a:lstStyle/>
          <a:p>
            <a:r>
              <a:rPr lang="ru-RU" dirty="0">
                <a:solidFill>
                  <a:srgbClr val="28282D"/>
                </a:solidFill>
                <a:latin typeface="Stem-Medium"/>
              </a:rPr>
              <a:t>2024 </a:t>
            </a:r>
            <a:r>
              <a:rPr lang="ru-RU" dirty="0" err="1">
                <a:solidFill>
                  <a:srgbClr val="28282D"/>
                </a:solidFill>
                <a:latin typeface="Stem-Medium"/>
              </a:rPr>
              <a:t>рік</a:t>
            </a:r>
            <a:r>
              <a:rPr lang="ru-RU" dirty="0">
                <a:solidFill>
                  <a:srgbClr val="28282D"/>
                </a:solidFill>
                <a:latin typeface="Stem-Medium"/>
              </a:rPr>
              <a:t> </a:t>
            </a:r>
            <a:r>
              <a:rPr lang="ru-RU" dirty="0" err="1">
                <a:solidFill>
                  <a:srgbClr val="28282D"/>
                </a:solidFill>
                <a:latin typeface="Stem-Medium"/>
              </a:rPr>
              <a:t>стає</a:t>
            </a:r>
            <a:r>
              <a:rPr lang="ru-RU" dirty="0">
                <a:solidFill>
                  <a:srgbClr val="28282D"/>
                </a:solidFill>
                <a:latin typeface="Stem-Medium"/>
              </a:rPr>
              <a:t> </a:t>
            </a:r>
            <a:r>
              <a:rPr lang="ru-RU" dirty="0" err="1">
                <a:solidFill>
                  <a:srgbClr val="28282D"/>
                </a:solidFill>
                <a:latin typeface="Stem-Medium"/>
              </a:rPr>
              <a:t>знаковим</a:t>
            </a:r>
            <a:r>
              <a:rPr lang="ru-RU" dirty="0">
                <a:solidFill>
                  <a:srgbClr val="28282D"/>
                </a:solidFill>
                <a:latin typeface="Stem-Medium"/>
              </a:rPr>
              <a:t> для перекладу </a:t>
            </a:r>
            <a:r>
              <a:rPr lang="ru-RU" dirty="0" err="1">
                <a:solidFill>
                  <a:srgbClr val="28282D"/>
                </a:solidFill>
                <a:latin typeface="Stem-Medium"/>
              </a:rPr>
              <a:t>Біблії</a:t>
            </a:r>
            <a:r>
              <a:rPr lang="ru-RU" dirty="0">
                <a:solidFill>
                  <a:srgbClr val="28282D"/>
                </a:solidFill>
                <a:latin typeface="Stem-Medium"/>
              </a:rPr>
              <a:t> </a:t>
            </a:r>
            <a:r>
              <a:rPr lang="ru-RU" dirty="0" err="1">
                <a:solidFill>
                  <a:srgbClr val="28282D"/>
                </a:solidFill>
                <a:latin typeface="Stem-Medium"/>
              </a:rPr>
              <a:t>мовами</a:t>
            </a:r>
            <a:r>
              <a:rPr lang="ru-RU" dirty="0">
                <a:solidFill>
                  <a:srgbClr val="28282D"/>
                </a:solidFill>
                <a:latin typeface="Stem-Medium"/>
              </a:rPr>
              <a:t> </a:t>
            </a:r>
            <a:r>
              <a:rPr lang="ru-RU" dirty="0" err="1">
                <a:solidFill>
                  <a:srgbClr val="28282D"/>
                </a:solidFill>
                <a:latin typeface="Stem-Medium"/>
              </a:rPr>
              <a:t>національних</a:t>
            </a:r>
            <a:r>
              <a:rPr lang="ru-RU" dirty="0">
                <a:solidFill>
                  <a:srgbClr val="28282D"/>
                </a:solidFill>
                <a:latin typeface="Stem-Medium"/>
              </a:rPr>
              <a:t> </a:t>
            </a:r>
            <a:r>
              <a:rPr lang="ru-RU" dirty="0" err="1">
                <a:solidFill>
                  <a:srgbClr val="28282D"/>
                </a:solidFill>
                <a:latin typeface="Stem-Medium"/>
              </a:rPr>
              <a:t>меншин</a:t>
            </a:r>
            <a:r>
              <a:rPr lang="ru-RU" dirty="0">
                <a:solidFill>
                  <a:srgbClr val="28282D"/>
                </a:solidFill>
                <a:latin typeface="Stem-Medium"/>
              </a:rPr>
              <a:t> </a:t>
            </a:r>
            <a:r>
              <a:rPr lang="ru-RU" dirty="0" err="1">
                <a:solidFill>
                  <a:srgbClr val="28282D"/>
                </a:solidFill>
                <a:latin typeface="Stem-Medium"/>
              </a:rPr>
              <a:t>України</a:t>
            </a:r>
            <a:endParaRPr lang="ru-RU"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811" y="852127"/>
            <a:ext cx="5744377" cy="515374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548" y="0"/>
            <a:ext cx="6096000" cy="1754326"/>
          </a:xfrm>
          <a:prstGeom prst="rect">
            <a:avLst/>
          </a:prstGeom>
        </p:spPr>
        <p:txBody>
          <a:bodyPr>
            <a:spAutoFit/>
          </a:bodyPr>
          <a:lstStyle/>
          <a:p>
            <a:r>
              <a:rPr lang="ru-RU" dirty="0">
                <a:solidFill>
                  <a:srgbClr val="1A3948"/>
                </a:solidFill>
                <a:latin typeface="Skolar-Light-Cyrillic"/>
              </a:rPr>
              <a:t>«</a:t>
            </a:r>
            <a:r>
              <a:rPr lang="ru-RU" dirty="0" err="1">
                <a:solidFill>
                  <a:srgbClr val="1A3948"/>
                </a:solidFill>
                <a:latin typeface="Skolar-Light-Cyrillic"/>
              </a:rPr>
              <a:t>Відкладена</a:t>
            </a:r>
            <a:r>
              <a:rPr lang="ru-RU" dirty="0">
                <a:solidFill>
                  <a:srgbClr val="1A3948"/>
                </a:solidFill>
                <a:latin typeface="Skolar-Light-Cyrillic"/>
              </a:rPr>
              <a:t> </a:t>
            </a:r>
            <a:r>
              <a:rPr lang="ru-RU" dirty="0" err="1">
                <a:solidFill>
                  <a:srgbClr val="1A3948"/>
                </a:solidFill>
                <a:latin typeface="Skolar-Light-Cyrillic"/>
              </a:rPr>
              <a:t>русифікація</a:t>
            </a:r>
            <a:r>
              <a:rPr lang="ru-RU" dirty="0">
                <a:solidFill>
                  <a:srgbClr val="1A3948"/>
                </a:solidFill>
                <a:latin typeface="Skolar-Light-Cyrillic"/>
              </a:rPr>
              <a:t>»: як закон про </a:t>
            </a:r>
            <a:r>
              <a:rPr lang="ru-RU" dirty="0" err="1">
                <a:solidFill>
                  <a:srgbClr val="1A3948"/>
                </a:solidFill>
                <a:latin typeface="Skolar-Light-Cyrillic"/>
              </a:rPr>
              <a:t>нацменшини</a:t>
            </a:r>
            <a:r>
              <a:rPr lang="ru-RU" dirty="0">
                <a:solidFill>
                  <a:srgbClr val="1A3948"/>
                </a:solidFill>
                <a:latin typeface="Skolar-Light-Cyrillic"/>
              </a:rPr>
              <a:t> </a:t>
            </a:r>
            <a:r>
              <a:rPr lang="ru-RU" dirty="0" err="1">
                <a:solidFill>
                  <a:srgbClr val="1A3948"/>
                </a:solidFill>
                <a:latin typeface="Skolar-Light-Cyrillic"/>
              </a:rPr>
              <a:t>може</a:t>
            </a:r>
            <a:r>
              <a:rPr lang="ru-RU" dirty="0">
                <a:solidFill>
                  <a:srgbClr val="1A3948"/>
                </a:solidFill>
                <a:latin typeface="Skolar-Light-Cyrillic"/>
              </a:rPr>
              <a:t> </a:t>
            </a:r>
            <a:r>
              <a:rPr lang="ru-RU" dirty="0" err="1">
                <a:solidFill>
                  <a:srgbClr val="1A3948"/>
                </a:solidFill>
                <a:latin typeface="Skolar-Light-Cyrillic"/>
              </a:rPr>
              <a:t>змінити</a:t>
            </a:r>
            <a:r>
              <a:rPr lang="ru-RU" dirty="0">
                <a:solidFill>
                  <a:srgbClr val="1A3948"/>
                </a:solidFill>
                <a:latin typeface="Skolar-Light-Cyrillic"/>
              </a:rPr>
              <a:t> </a:t>
            </a:r>
            <a:r>
              <a:rPr lang="ru-RU" dirty="0" err="1">
                <a:solidFill>
                  <a:srgbClr val="1A3948"/>
                </a:solidFill>
                <a:latin typeface="Skolar-Light-Cyrillic"/>
              </a:rPr>
              <a:t>мовне</a:t>
            </a:r>
            <a:r>
              <a:rPr lang="ru-RU" dirty="0">
                <a:solidFill>
                  <a:srgbClr val="1A3948"/>
                </a:solidFill>
                <a:latin typeface="Skolar-Light-Cyrillic"/>
              </a:rPr>
              <a:t> </a:t>
            </a:r>
            <a:r>
              <a:rPr lang="ru-RU" dirty="0" err="1">
                <a:solidFill>
                  <a:srgbClr val="1A3948"/>
                </a:solidFill>
                <a:latin typeface="Skolar-Light-Cyrillic"/>
              </a:rPr>
              <a:t>законодавство</a:t>
            </a:r>
            <a:r>
              <a:rPr lang="ru-RU" dirty="0">
                <a:solidFill>
                  <a:srgbClr val="1A3948"/>
                </a:solidFill>
                <a:latin typeface="Skolar-Light-Cyrillic"/>
              </a:rPr>
              <a:t> та </a:t>
            </a:r>
            <a:r>
              <a:rPr lang="ru-RU" dirty="0" err="1">
                <a:solidFill>
                  <a:srgbClr val="1A3948"/>
                </a:solidFill>
                <a:latin typeface="Skolar-Light-Cyrillic"/>
              </a:rPr>
              <a:t>чому</a:t>
            </a:r>
            <a:r>
              <a:rPr lang="ru-RU" dirty="0">
                <a:solidFill>
                  <a:srgbClr val="1A3948"/>
                </a:solidFill>
                <a:latin typeface="Skolar-Light-Cyrillic"/>
              </a:rPr>
              <a:t> </a:t>
            </a:r>
            <a:r>
              <a:rPr lang="ru-RU" dirty="0" err="1">
                <a:solidFill>
                  <a:srgbClr val="1A3948"/>
                </a:solidFill>
                <a:latin typeface="Skolar-Light-Cyrillic"/>
              </a:rPr>
              <a:t>його</a:t>
            </a:r>
            <a:r>
              <a:rPr lang="ru-RU" dirty="0">
                <a:solidFill>
                  <a:srgbClr val="1A3948"/>
                </a:solidFill>
                <a:latin typeface="Skolar-Light-Cyrillic"/>
              </a:rPr>
              <a:t> </a:t>
            </a:r>
            <a:r>
              <a:rPr lang="ru-RU" dirty="0" err="1">
                <a:solidFill>
                  <a:srgbClr val="1A3948"/>
                </a:solidFill>
                <a:latin typeface="Skolar-Light-Cyrillic"/>
              </a:rPr>
              <a:t>ухвалення</a:t>
            </a:r>
            <a:r>
              <a:rPr lang="ru-RU" dirty="0">
                <a:solidFill>
                  <a:srgbClr val="1A3948"/>
                </a:solidFill>
                <a:latin typeface="Skolar-Light-Cyrillic"/>
              </a:rPr>
              <a:t> </a:t>
            </a:r>
            <a:r>
              <a:rPr lang="ru-RU" dirty="0" err="1">
                <a:solidFill>
                  <a:srgbClr val="1A3948"/>
                </a:solidFill>
                <a:latin typeface="Skolar-Light-Cyrillic"/>
              </a:rPr>
              <a:t>вимагає</a:t>
            </a:r>
            <a:r>
              <a:rPr lang="ru-RU" dirty="0">
                <a:solidFill>
                  <a:srgbClr val="1A3948"/>
                </a:solidFill>
                <a:latin typeface="Skolar-Light-Cyrillic"/>
              </a:rPr>
              <a:t> </a:t>
            </a:r>
            <a:r>
              <a:rPr lang="ru-RU" dirty="0" smtClean="0">
                <a:solidFill>
                  <a:srgbClr val="1A3948"/>
                </a:solidFill>
                <a:latin typeface="Skolar-Light-Cyrillic"/>
              </a:rPr>
              <a:t>ЄС </a:t>
            </a:r>
            <a:r>
              <a:rPr lang="en-GB" dirty="0">
                <a:solidFill>
                  <a:srgbClr val="1A3948"/>
                </a:solidFill>
                <a:latin typeface="Skolar-Light-Cyrillic"/>
              </a:rPr>
              <a:t>https://www.radiosvoboda.org/a/yak-zakon-pro-natsmenshynu-mozhe-zminyty-movne-zakonodavstvo/32703127.html</a:t>
            </a:r>
            <a:endParaRPr lang="ru-RU" b="0" i="0" dirty="0">
              <a:solidFill>
                <a:srgbClr val="1A3948"/>
              </a:solidFill>
              <a:effectLst/>
              <a:latin typeface="Skolar-Light-Cyrillic"/>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096" y="243918"/>
            <a:ext cx="5934904" cy="2600688"/>
          </a:xfrm>
          <a:prstGeom prst="rect">
            <a:avLst/>
          </a:prstGeom>
        </p:spPr>
      </p:pic>
      <p:sp>
        <p:nvSpPr>
          <p:cNvPr id="5" name="Прямоугольник 4"/>
          <p:cNvSpPr/>
          <p:nvPr/>
        </p:nvSpPr>
        <p:spPr>
          <a:xfrm>
            <a:off x="205946" y="1871178"/>
            <a:ext cx="6096000" cy="4524315"/>
          </a:xfrm>
          <a:prstGeom prst="rect">
            <a:avLst/>
          </a:prstGeom>
        </p:spPr>
        <p:txBody>
          <a:bodyPr>
            <a:spAutoFit/>
          </a:bodyPr>
          <a:lstStyle/>
          <a:p>
            <a:r>
              <a:rPr lang="ru-RU" dirty="0">
                <a:solidFill>
                  <a:srgbClr val="1A3948"/>
                </a:solidFill>
                <a:latin typeface="Skolar-Light-Cyrillic"/>
              </a:rPr>
              <a:t>Закон про права </a:t>
            </a:r>
            <a:r>
              <a:rPr lang="ru-RU" dirty="0" err="1">
                <a:solidFill>
                  <a:srgbClr val="1A3948"/>
                </a:solidFill>
                <a:latin typeface="Skolar-Light-Cyrillic"/>
              </a:rPr>
              <a:t>національних</a:t>
            </a:r>
            <a:r>
              <a:rPr lang="ru-RU" dirty="0">
                <a:solidFill>
                  <a:srgbClr val="1A3948"/>
                </a:solidFill>
                <a:latin typeface="Skolar-Light-Cyrillic"/>
              </a:rPr>
              <a:t> </a:t>
            </a:r>
            <a:r>
              <a:rPr lang="ru-RU" dirty="0" err="1">
                <a:solidFill>
                  <a:srgbClr val="1A3948"/>
                </a:solidFill>
                <a:latin typeface="Skolar-Light-Cyrillic"/>
              </a:rPr>
              <a:t>меншин</a:t>
            </a:r>
            <a:r>
              <a:rPr lang="ru-RU" dirty="0">
                <a:solidFill>
                  <a:srgbClr val="1A3948"/>
                </a:solidFill>
                <a:latin typeface="Skolar-Light-Cyrillic"/>
              </a:rPr>
              <a:t> </a:t>
            </a:r>
            <a:r>
              <a:rPr lang="ru-RU" dirty="0" err="1">
                <a:solidFill>
                  <a:srgbClr val="1A3948"/>
                </a:solidFill>
                <a:latin typeface="Skolar-Light-Cyrillic"/>
              </a:rPr>
              <a:t>Верховна</a:t>
            </a:r>
            <a:r>
              <a:rPr lang="ru-RU" dirty="0">
                <a:solidFill>
                  <a:srgbClr val="1A3948"/>
                </a:solidFill>
                <a:latin typeface="Skolar-Light-Cyrillic"/>
              </a:rPr>
              <a:t> Рада </a:t>
            </a:r>
            <a:r>
              <a:rPr lang="ru-RU" dirty="0" err="1">
                <a:solidFill>
                  <a:srgbClr val="1A3948"/>
                </a:solidFill>
                <a:latin typeface="Skolar-Light-Cyrillic"/>
              </a:rPr>
              <a:t>проголосувала</a:t>
            </a:r>
            <a:r>
              <a:rPr lang="ru-RU" dirty="0">
                <a:solidFill>
                  <a:srgbClr val="1A3948"/>
                </a:solidFill>
                <a:latin typeface="Skolar-Light-Cyrillic"/>
              </a:rPr>
              <a:t> у </a:t>
            </a:r>
            <a:r>
              <a:rPr lang="ru-RU" dirty="0" err="1">
                <a:solidFill>
                  <a:srgbClr val="1A3948"/>
                </a:solidFill>
                <a:latin typeface="Skolar-Light-Cyrillic"/>
              </a:rPr>
              <a:t>грудні</a:t>
            </a:r>
            <a:r>
              <a:rPr lang="ru-RU" dirty="0">
                <a:solidFill>
                  <a:srgbClr val="1A3948"/>
                </a:solidFill>
                <a:latin typeface="Skolar-Light-Cyrillic"/>
              </a:rPr>
              <a:t> 2022-го. </a:t>
            </a:r>
            <a:r>
              <a:rPr lang="ru-RU" dirty="0" err="1">
                <a:solidFill>
                  <a:srgbClr val="1A3948"/>
                </a:solidFill>
                <a:latin typeface="Skolar-Light-Cyrillic"/>
              </a:rPr>
              <a:t>Його</a:t>
            </a:r>
            <a:r>
              <a:rPr lang="ru-RU" dirty="0">
                <a:solidFill>
                  <a:srgbClr val="1A3948"/>
                </a:solidFill>
                <a:latin typeface="Skolar-Light-Cyrillic"/>
              </a:rPr>
              <a:t> </a:t>
            </a:r>
            <a:r>
              <a:rPr lang="ru-RU" dirty="0" err="1">
                <a:solidFill>
                  <a:srgbClr val="1A3948"/>
                </a:solidFill>
                <a:latin typeface="Skolar-Light-Cyrillic"/>
              </a:rPr>
              <a:t>ухвалення</a:t>
            </a:r>
            <a:r>
              <a:rPr lang="ru-RU" dirty="0">
                <a:solidFill>
                  <a:srgbClr val="1A3948"/>
                </a:solidFill>
                <a:latin typeface="Skolar-Light-Cyrillic"/>
              </a:rPr>
              <a:t> – одна </a:t>
            </a:r>
            <a:r>
              <a:rPr lang="ru-RU" dirty="0" err="1">
                <a:solidFill>
                  <a:srgbClr val="1A3948"/>
                </a:solidFill>
                <a:latin typeface="Skolar-Light-Cyrillic"/>
              </a:rPr>
              <a:t>із</a:t>
            </a:r>
            <a:r>
              <a:rPr lang="ru-RU" dirty="0">
                <a:solidFill>
                  <a:srgbClr val="1A3948"/>
                </a:solidFill>
                <a:latin typeface="Skolar-Light-Cyrillic"/>
              </a:rPr>
              <a:t> 7 </a:t>
            </a:r>
            <a:r>
              <a:rPr lang="ru-RU" dirty="0" err="1">
                <a:solidFill>
                  <a:srgbClr val="1A3948"/>
                </a:solidFill>
                <a:latin typeface="Skolar-Light-Cyrillic"/>
              </a:rPr>
              <a:t>вимог</a:t>
            </a:r>
            <a:r>
              <a:rPr lang="ru-RU" dirty="0">
                <a:solidFill>
                  <a:srgbClr val="1A3948"/>
                </a:solidFill>
                <a:latin typeface="Skolar-Light-Cyrillic"/>
              </a:rPr>
              <a:t> перед початком </a:t>
            </a:r>
            <a:r>
              <a:rPr lang="ru-RU" dirty="0" err="1">
                <a:solidFill>
                  <a:srgbClr val="1A3948"/>
                </a:solidFill>
                <a:latin typeface="Skolar-Light-Cyrillic"/>
              </a:rPr>
              <a:t>переговорів</a:t>
            </a:r>
            <a:r>
              <a:rPr lang="ru-RU" dirty="0">
                <a:solidFill>
                  <a:srgbClr val="1A3948"/>
                </a:solidFill>
                <a:latin typeface="Skolar-Light-Cyrillic"/>
              </a:rPr>
              <a:t> про </a:t>
            </a:r>
            <a:r>
              <a:rPr lang="ru-RU" dirty="0" err="1">
                <a:solidFill>
                  <a:srgbClr val="1A3948"/>
                </a:solidFill>
                <a:latin typeface="Skolar-Light-Cyrillic"/>
              </a:rPr>
              <a:t>вступ</a:t>
            </a:r>
            <a:r>
              <a:rPr lang="ru-RU" dirty="0">
                <a:solidFill>
                  <a:srgbClr val="1A3948"/>
                </a:solidFill>
                <a:latin typeface="Skolar-Light-Cyrillic"/>
              </a:rPr>
              <a:t> </a:t>
            </a:r>
            <a:r>
              <a:rPr lang="ru-RU" dirty="0" err="1">
                <a:solidFill>
                  <a:srgbClr val="1A3948"/>
                </a:solidFill>
                <a:latin typeface="Skolar-Light-Cyrillic"/>
              </a:rPr>
              <a:t>України</a:t>
            </a:r>
            <a:r>
              <a:rPr lang="ru-RU" dirty="0">
                <a:solidFill>
                  <a:srgbClr val="1A3948"/>
                </a:solidFill>
                <a:latin typeface="Skolar-Light-Cyrillic"/>
              </a:rPr>
              <a:t> до ЄС.</a:t>
            </a:r>
          </a:p>
          <a:p>
            <a:r>
              <a:rPr lang="ru-RU" dirty="0" err="1">
                <a:solidFill>
                  <a:srgbClr val="1A3948"/>
                </a:solidFill>
                <a:latin typeface="Skolar-Light-Cyrillic"/>
              </a:rPr>
              <a:t>Оцінювати</a:t>
            </a:r>
            <a:r>
              <a:rPr lang="ru-RU" dirty="0">
                <a:solidFill>
                  <a:srgbClr val="1A3948"/>
                </a:solidFill>
                <a:latin typeface="Skolar-Light-Cyrillic"/>
              </a:rPr>
              <a:t> </a:t>
            </a:r>
            <a:r>
              <a:rPr lang="ru-RU" dirty="0" err="1">
                <a:solidFill>
                  <a:srgbClr val="1A3948"/>
                </a:solidFill>
                <a:latin typeface="Skolar-Light-Cyrillic"/>
              </a:rPr>
              <a:t>проголосований</a:t>
            </a:r>
            <a:r>
              <a:rPr lang="ru-RU" dirty="0">
                <a:solidFill>
                  <a:srgbClr val="1A3948"/>
                </a:solidFill>
                <a:latin typeface="Skolar-Light-Cyrillic"/>
              </a:rPr>
              <a:t> документ </a:t>
            </a:r>
            <a:r>
              <a:rPr lang="ru-RU" dirty="0" err="1">
                <a:solidFill>
                  <a:srgbClr val="1A3948"/>
                </a:solidFill>
                <a:latin typeface="Skolar-Light-Cyrillic"/>
              </a:rPr>
              <a:t>згодом</a:t>
            </a:r>
            <a:r>
              <a:rPr lang="ru-RU" dirty="0">
                <a:solidFill>
                  <a:srgbClr val="1A3948"/>
                </a:solidFill>
                <a:latin typeface="Skolar-Light-Cyrillic"/>
              </a:rPr>
              <a:t> </a:t>
            </a:r>
            <a:r>
              <a:rPr lang="ru-RU" dirty="0" err="1">
                <a:solidFill>
                  <a:srgbClr val="1A3948"/>
                </a:solidFill>
                <a:latin typeface="Skolar-Light-Cyrillic"/>
              </a:rPr>
              <a:t>взялася</a:t>
            </a:r>
            <a:r>
              <a:rPr lang="ru-RU" dirty="0">
                <a:solidFill>
                  <a:srgbClr val="1A3948"/>
                </a:solidFill>
                <a:latin typeface="Skolar-Light-Cyrillic"/>
              </a:rPr>
              <a:t> </a:t>
            </a:r>
            <a:r>
              <a:rPr lang="ru-RU" b="1" dirty="0" err="1">
                <a:solidFill>
                  <a:srgbClr val="1A3948"/>
                </a:solidFill>
                <a:latin typeface="Skolar-Light-Cyrillic"/>
              </a:rPr>
              <a:t>Венеційська</a:t>
            </a:r>
            <a:r>
              <a:rPr lang="ru-RU" b="1" dirty="0">
                <a:solidFill>
                  <a:srgbClr val="1A3948"/>
                </a:solidFill>
                <a:latin typeface="Skolar-Light-Cyrillic"/>
              </a:rPr>
              <a:t> </a:t>
            </a:r>
            <a:r>
              <a:rPr lang="ru-RU" b="1" dirty="0" err="1">
                <a:solidFill>
                  <a:srgbClr val="1A3948"/>
                </a:solidFill>
                <a:latin typeface="Skolar-Light-Cyrillic"/>
              </a:rPr>
              <a:t>комісія</a:t>
            </a:r>
            <a:r>
              <a:rPr lang="ru-RU" dirty="0">
                <a:solidFill>
                  <a:srgbClr val="1A3948"/>
                </a:solidFill>
                <a:latin typeface="Skolar-Light-Cyrillic"/>
              </a:rPr>
              <a:t>. У </a:t>
            </a:r>
            <a:r>
              <a:rPr lang="ru-RU" dirty="0" err="1">
                <a:solidFill>
                  <a:srgbClr val="1A3948"/>
                </a:solidFill>
                <a:latin typeface="Skolar-Light-Cyrillic"/>
              </a:rPr>
              <a:t>червні</a:t>
            </a:r>
            <a:r>
              <a:rPr lang="ru-RU" dirty="0">
                <a:solidFill>
                  <a:srgbClr val="1A3948"/>
                </a:solidFill>
                <a:latin typeface="Skolar-Light-Cyrillic"/>
              </a:rPr>
              <a:t> 2023 року </a:t>
            </a:r>
            <a:r>
              <a:rPr lang="ru-RU" dirty="0" err="1">
                <a:solidFill>
                  <a:srgbClr val="1A3948"/>
                </a:solidFill>
                <a:latin typeface="Skolar-Light-Cyrillic"/>
              </a:rPr>
              <a:t>дійшли</a:t>
            </a:r>
            <a:r>
              <a:rPr lang="ru-RU" dirty="0">
                <a:solidFill>
                  <a:srgbClr val="1A3948"/>
                </a:solidFill>
                <a:latin typeface="Skolar-Light-Cyrillic"/>
              </a:rPr>
              <a:t> </a:t>
            </a:r>
            <a:r>
              <a:rPr lang="ru-RU" dirty="0" err="1">
                <a:solidFill>
                  <a:srgbClr val="1A3948"/>
                </a:solidFill>
                <a:latin typeface="Skolar-Light-Cyrillic"/>
              </a:rPr>
              <a:t>висновку</a:t>
            </a:r>
            <a:r>
              <a:rPr lang="ru-RU" dirty="0">
                <a:solidFill>
                  <a:srgbClr val="1A3948"/>
                </a:solidFill>
                <a:latin typeface="Skolar-Light-Cyrillic"/>
              </a:rPr>
              <a:t>: закон треба </a:t>
            </a:r>
            <a:r>
              <a:rPr lang="ru-RU" dirty="0" err="1">
                <a:solidFill>
                  <a:srgbClr val="1A3948"/>
                </a:solidFill>
                <a:latin typeface="Skolar-Light-Cyrillic"/>
              </a:rPr>
              <a:t>дописувати</a:t>
            </a:r>
            <a:r>
              <a:rPr lang="ru-RU" dirty="0">
                <a:solidFill>
                  <a:srgbClr val="1A3948"/>
                </a:solidFill>
                <a:latin typeface="Skolar-Light-Cyrillic"/>
              </a:rPr>
              <a:t>, </a:t>
            </a:r>
            <a:r>
              <a:rPr lang="ru-RU" dirty="0" err="1">
                <a:solidFill>
                  <a:srgbClr val="1A3948"/>
                </a:solidFill>
                <a:latin typeface="Skolar-Light-Cyrillic"/>
              </a:rPr>
              <a:t>бо</a:t>
            </a:r>
            <a:r>
              <a:rPr lang="ru-RU" dirty="0">
                <a:solidFill>
                  <a:srgbClr val="1A3948"/>
                </a:solidFill>
                <a:latin typeface="Skolar-Light-Cyrillic"/>
              </a:rPr>
              <a:t> права </a:t>
            </a:r>
            <a:r>
              <a:rPr lang="ru-RU" dirty="0" err="1">
                <a:solidFill>
                  <a:srgbClr val="1A3948"/>
                </a:solidFill>
                <a:latin typeface="Skolar-Light-Cyrillic"/>
              </a:rPr>
              <a:t>нацменшин</a:t>
            </a:r>
            <a:r>
              <a:rPr lang="ru-RU" dirty="0">
                <a:solidFill>
                  <a:srgbClr val="1A3948"/>
                </a:solidFill>
                <a:latin typeface="Skolar-Light-Cyrillic"/>
              </a:rPr>
              <a:t> </a:t>
            </a:r>
            <a:r>
              <a:rPr lang="ru-RU" dirty="0" err="1">
                <a:solidFill>
                  <a:srgbClr val="1A3948"/>
                </a:solidFill>
                <a:latin typeface="Skolar-Light-Cyrillic"/>
              </a:rPr>
              <a:t>захищає</a:t>
            </a:r>
            <a:r>
              <a:rPr lang="ru-RU" dirty="0">
                <a:solidFill>
                  <a:srgbClr val="1A3948"/>
                </a:solidFill>
                <a:latin typeface="Skolar-Light-Cyrillic"/>
              </a:rPr>
              <a:t> не </a:t>
            </a:r>
            <a:r>
              <a:rPr lang="ru-RU" dirty="0" err="1">
                <a:solidFill>
                  <a:srgbClr val="1A3948"/>
                </a:solidFill>
                <a:latin typeface="Skolar-Light-Cyrillic"/>
              </a:rPr>
              <a:t>повністю</a:t>
            </a:r>
            <a:r>
              <a:rPr lang="ru-RU" dirty="0">
                <a:solidFill>
                  <a:srgbClr val="1A3948"/>
                </a:solidFill>
                <a:latin typeface="Skolar-Light-Cyrillic"/>
              </a:rPr>
              <a:t>.</a:t>
            </a:r>
          </a:p>
          <a:p>
            <a:r>
              <a:rPr lang="ru-RU" dirty="0" err="1">
                <a:solidFill>
                  <a:srgbClr val="1A3948"/>
                </a:solidFill>
                <a:latin typeface="Skolar-Light-Cyrillic"/>
              </a:rPr>
              <a:t>Частково</a:t>
            </a:r>
            <a:r>
              <a:rPr lang="ru-RU" dirty="0">
                <a:solidFill>
                  <a:srgbClr val="1A3948"/>
                </a:solidFill>
                <a:latin typeface="Skolar-Light-Cyrillic"/>
              </a:rPr>
              <a:t> внести </a:t>
            </a:r>
            <a:r>
              <a:rPr lang="ru-RU" dirty="0" err="1">
                <a:solidFill>
                  <a:srgbClr val="1A3948"/>
                </a:solidFill>
                <a:latin typeface="Skolar-Light-Cyrillic"/>
              </a:rPr>
              <a:t>запропоновані</a:t>
            </a:r>
            <a:r>
              <a:rPr lang="ru-RU" dirty="0">
                <a:solidFill>
                  <a:srgbClr val="1A3948"/>
                </a:solidFill>
                <a:latin typeface="Skolar-Light-Cyrillic"/>
              </a:rPr>
              <a:t> </a:t>
            </a:r>
            <a:r>
              <a:rPr lang="ru-RU" dirty="0" err="1">
                <a:solidFill>
                  <a:srgbClr val="1A3948"/>
                </a:solidFill>
                <a:latin typeface="Skolar-Light-Cyrillic"/>
              </a:rPr>
              <a:t>Венеційською</a:t>
            </a:r>
            <a:r>
              <a:rPr lang="ru-RU" dirty="0">
                <a:solidFill>
                  <a:srgbClr val="1A3948"/>
                </a:solidFill>
                <a:latin typeface="Skolar-Light-Cyrillic"/>
              </a:rPr>
              <a:t> </a:t>
            </a:r>
            <a:r>
              <a:rPr lang="ru-RU" dirty="0" err="1">
                <a:solidFill>
                  <a:srgbClr val="1A3948"/>
                </a:solidFill>
                <a:latin typeface="Skolar-Light-Cyrillic"/>
              </a:rPr>
              <a:t>комісією</a:t>
            </a:r>
            <a:r>
              <a:rPr lang="ru-RU" dirty="0">
                <a:solidFill>
                  <a:srgbClr val="1A3948"/>
                </a:solidFill>
                <a:latin typeface="Skolar-Light-Cyrillic"/>
              </a:rPr>
              <a:t> </a:t>
            </a:r>
            <a:r>
              <a:rPr lang="ru-RU" dirty="0" err="1">
                <a:solidFill>
                  <a:srgbClr val="1A3948"/>
                </a:solidFill>
                <a:latin typeface="Skolar-Light-Cyrillic"/>
              </a:rPr>
              <a:t>пропозиції</a:t>
            </a:r>
            <a:r>
              <a:rPr lang="ru-RU" dirty="0">
                <a:solidFill>
                  <a:srgbClr val="1A3948"/>
                </a:solidFill>
                <a:latin typeface="Skolar-Light-Cyrillic"/>
              </a:rPr>
              <a:t> </a:t>
            </a:r>
            <a:r>
              <a:rPr lang="ru-RU" dirty="0" err="1">
                <a:solidFill>
                  <a:srgbClr val="1A3948"/>
                </a:solidFill>
                <a:latin typeface="Skolar-Light-Cyrillic"/>
              </a:rPr>
              <a:t>Верховна</a:t>
            </a:r>
            <a:r>
              <a:rPr lang="ru-RU" dirty="0">
                <a:solidFill>
                  <a:srgbClr val="1A3948"/>
                </a:solidFill>
                <a:latin typeface="Skolar-Light-Cyrillic"/>
              </a:rPr>
              <a:t> рада </a:t>
            </a:r>
            <a:r>
              <a:rPr lang="ru-RU" dirty="0" err="1">
                <a:solidFill>
                  <a:srgbClr val="1A3948"/>
                </a:solidFill>
                <a:latin typeface="Skolar-Light-Cyrillic"/>
              </a:rPr>
              <a:t>взялася</a:t>
            </a:r>
            <a:r>
              <a:rPr lang="ru-RU" dirty="0">
                <a:solidFill>
                  <a:srgbClr val="1A3948"/>
                </a:solidFill>
                <a:latin typeface="Skolar-Light-Cyrillic"/>
              </a:rPr>
              <a:t> у </a:t>
            </a:r>
            <a:r>
              <a:rPr lang="ru-RU" dirty="0" err="1">
                <a:solidFill>
                  <a:srgbClr val="1A3948"/>
                </a:solidFill>
                <a:latin typeface="Skolar-Light-Cyrillic"/>
              </a:rPr>
              <a:t>вересні</a:t>
            </a:r>
            <a:r>
              <a:rPr lang="ru-RU" dirty="0">
                <a:solidFill>
                  <a:srgbClr val="1A3948"/>
                </a:solidFill>
                <a:latin typeface="Skolar-Light-Cyrillic"/>
              </a:rPr>
              <a:t> 2023-го. </a:t>
            </a:r>
            <a:r>
              <a:rPr lang="ru-RU" dirty="0" err="1">
                <a:solidFill>
                  <a:srgbClr val="1A3948"/>
                </a:solidFill>
                <a:latin typeface="Skolar-Light-Cyrillic"/>
              </a:rPr>
              <a:t>Оновлення</a:t>
            </a:r>
            <a:r>
              <a:rPr lang="ru-RU" dirty="0">
                <a:solidFill>
                  <a:srgbClr val="1A3948"/>
                </a:solidFill>
                <a:latin typeface="Skolar-Light-Cyrillic"/>
              </a:rPr>
              <a:t> закону про права і </a:t>
            </a:r>
            <a:r>
              <a:rPr lang="ru-RU" dirty="0" err="1">
                <a:solidFill>
                  <a:srgbClr val="1A3948"/>
                </a:solidFill>
                <a:latin typeface="Skolar-Light-Cyrillic"/>
              </a:rPr>
              <a:t>захист</a:t>
            </a:r>
            <a:r>
              <a:rPr lang="ru-RU" dirty="0">
                <a:solidFill>
                  <a:srgbClr val="1A3948"/>
                </a:solidFill>
                <a:latin typeface="Skolar-Light-Cyrillic"/>
              </a:rPr>
              <a:t> </a:t>
            </a:r>
            <a:r>
              <a:rPr lang="ru-RU" dirty="0" err="1">
                <a:solidFill>
                  <a:srgbClr val="1A3948"/>
                </a:solidFill>
                <a:latin typeface="Skolar-Light-Cyrillic"/>
              </a:rPr>
              <a:t>нацменшин</a:t>
            </a:r>
            <a:r>
              <a:rPr lang="ru-RU" dirty="0">
                <a:solidFill>
                  <a:srgbClr val="1A3948"/>
                </a:solidFill>
                <a:latin typeface="Skolar-Light-Cyrillic"/>
              </a:rPr>
              <a:t> </a:t>
            </a:r>
            <a:r>
              <a:rPr lang="ru-RU" dirty="0" err="1">
                <a:solidFill>
                  <a:srgbClr val="1A3948"/>
                </a:solidFill>
                <a:latin typeface="Skolar-Light-Cyrillic"/>
              </a:rPr>
              <a:t>народні</a:t>
            </a:r>
            <a:r>
              <a:rPr lang="ru-RU" dirty="0">
                <a:solidFill>
                  <a:srgbClr val="1A3948"/>
                </a:solidFill>
                <a:latin typeface="Skolar-Light-Cyrillic"/>
              </a:rPr>
              <a:t> </a:t>
            </a:r>
            <a:r>
              <a:rPr lang="ru-RU" dirty="0" err="1">
                <a:solidFill>
                  <a:srgbClr val="1A3948"/>
                </a:solidFill>
                <a:latin typeface="Skolar-Light-Cyrillic"/>
              </a:rPr>
              <a:t>депутати</a:t>
            </a:r>
            <a:r>
              <a:rPr lang="ru-RU" dirty="0">
                <a:solidFill>
                  <a:srgbClr val="1A3948"/>
                </a:solidFill>
                <a:latin typeface="Skolar-Light-Cyrillic"/>
              </a:rPr>
              <a:t> </a:t>
            </a:r>
            <a:r>
              <a:rPr lang="ru-RU" dirty="0" err="1">
                <a:solidFill>
                  <a:srgbClr val="1A3948"/>
                </a:solidFill>
                <a:latin typeface="Skolar-Light-Cyrillic"/>
              </a:rPr>
              <a:t>тоді</a:t>
            </a:r>
            <a:r>
              <a:rPr lang="ru-RU" dirty="0">
                <a:solidFill>
                  <a:srgbClr val="1A3948"/>
                </a:solidFill>
                <a:latin typeface="Skolar-Light-Cyrillic"/>
              </a:rPr>
              <a:t> </a:t>
            </a:r>
            <a:r>
              <a:rPr lang="ru-RU" dirty="0" err="1">
                <a:solidFill>
                  <a:srgbClr val="FA5420"/>
                </a:solidFill>
                <a:latin typeface="Skolar-Light-Cyrillic"/>
                <a:hlinkClick r:id="rId3"/>
              </a:rPr>
              <a:t>проголосували</a:t>
            </a:r>
            <a:r>
              <a:rPr lang="ru-RU" dirty="0">
                <a:solidFill>
                  <a:srgbClr val="1A3948"/>
                </a:solidFill>
                <a:latin typeface="Skolar-Light-Cyrillic"/>
              </a:rPr>
              <a:t> </a:t>
            </a:r>
            <a:r>
              <a:rPr lang="ru-RU" dirty="0" err="1">
                <a:solidFill>
                  <a:srgbClr val="1A3948"/>
                </a:solidFill>
                <a:latin typeface="Skolar-Light-Cyrillic"/>
              </a:rPr>
              <a:t>конституційною</a:t>
            </a:r>
            <a:r>
              <a:rPr lang="ru-RU" dirty="0">
                <a:solidFill>
                  <a:srgbClr val="1A3948"/>
                </a:solidFill>
                <a:latin typeface="Skolar-Light-Cyrillic"/>
              </a:rPr>
              <a:t> </a:t>
            </a:r>
            <a:r>
              <a:rPr lang="ru-RU" dirty="0" err="1">
                <a:solidFill>
                  <a:srgbClr val="1A3948"/>
                </a:solidFill>
                <a:latin typeface="Skolar-Light-Cyrillic"/>
              </a:rPr>
              <a:t>більшістю</a:t>
            </a:r>
            <a:r>
              <a:rPr lang="ru-RU" dirty="0">
                <a:solidFill>
                  <a:srgbClr val="1A3948"/>
                </a:solidFill>
                <a:latin typeface="Skolar-Light-Cyrillic"/>
              </a:rPr>
              <a:t>.</a:t>
            </a:r>
          </a:p>
          <a:p>
            <a:r>
              <a:rPr lang="ru-RU" dirty="0">
                <a:solidFill>
                  <a:srgbClr val="1A3948"/>
                </a:solidFill>
                <a:latin typeface="Skolar-Light-Cyrillic"/>
              </a:rPr>
              <a:t>Але </a:t>
            </a:r>
            <a:r>
              <a:rPr lang="ru-RU" u="sng" dirty="0" err="1">
                <a:solidFill>
                  <a:srgbClr val="1A3948"/>
                </a:solidFill>
                <a:latin typeface="Skolar-Light-Cyrillic"/>
              </a:rPr>
              <a:t>вже</a:t>
            </a:r>
            <a:r>
              <a:rPr lang="ru-RU" u="sng" dirty="0">
                <a:solidFill>
                  <a:srgbClr val="1A3948"/>
                </a:solidFill>
                <a:latin typeface="Skolar-Light-Cyrillic"/>
              </a:rPr>
              <a:t> у </a:t>
            </a:r>
            <a:r>
              <a:rPr lang="ru-RU" u="sng" dirty="0" err="1">
                <a:solidFill>
                  <a:srgbClr val="1A3948"/>
                </a:solidFill>
                <a:latin typeface="Skolar-Light-Cyrillic"/>
              </a:rPr>
              <a:t>жовтні</a:t>
            </a:r>
            <a:r>
              <a:rPr lang="ru-RU" u="sng" dirty="0">
                <a:solidFill>
                  <a:srgbClr val="1A3948"/>
                </a:solidFill>
                <a:latin typeface="Skolar-Light-Cyrillic"/>
              </a:rPr>
              <a:t> </a:t>
            </a:r>
            <a:r>
              <a:rPr lang="ru-RU" u="sng" dirty="0" err="1">
                <a:solidFill>
                  <a:srgbClr val="1A3948"/>
                </a:solidFill>
                <a:latin typeface="Skolar-Light-Cyrillic"/>
              </a:rPr>
              <a:t>Венеційська</a:t>
            </a:r>
            <a:r>
              <a:rPr lang="ru-RU" u="sng" dirty="0">
                <a:solidFill>
                  <a:srgbClr val="1A3948"/>
                </a:solidFill>
                <a:latin typeface="Skolar-Light-Cyrillic"/>
              </a:rPr>
              <a:t> </a:t>
            </a:r>
            <a:r>
              <a:rPr lang="ru-RU" u="sng" dirty="0" err="1">
                <a:solidFill>
                  <a:srgbClr val="1A3948"/>
                </a:solidFill>
                <a:latin typeface="Skolar-Light-Cyrillic"/>
              </a:rPr>
              <a:t>комісія</a:t>
            </a:r>
            <a:r>
              <a:rPr lang="ru-RU" u="sng" dirty="0">
                <a:solidFill>
                  <a:srgbClr val="1A3948"/>
                </a:solidFill>
                <a:latin typeface="Skolar-Light-Cyrillic"/>
              </a:rPr>
              <a:t> </a:t>
            </a:r>
            <a:r>
              <a:rPr lang="ru-RU" u="sng" dirty="0" err="1">
                <a:solidFill>
                  <a:srgbClr val="1A3948"/>
                </a:solidFill>
                <a:latin typeface="Skolar-Light-Cyrillic"/>
              </a:rPr>
              <a:t>опублікувала</a:t>
            </a:r>
            <a:r>
              <a:rPr lang="ru-RU" u="sng" dirty="0">
                <a:solidFill>
                  <a:srgbClr val="1A3948"/>
                </a:solidFill>
                <a:latin typeface="Skolar-Light-Cyrillic"/>
              </a:rPr>
              <a:t> </a:t>
            </a:r>
            <a:r>
              <a:rPr lang="ru-RU" u="sng" dirty="0" err="1">
                <a:solidFill>
                  <a:srgbClr val="1A3948"/>
                </a:solidFill>
                <a:latin typeface="Skolar-Light-Cyrillic"/>
              </a:rPr>
              <a:t>нові</a:t>
            </a:r>
            <a:r>
              <a:rPr lang="ru-RU" u="sng" dirty="0">
                <a:solidFill>
                  <a:srgbClr val="1A3948"/>
                </a:solidFill>
                <a:latin typeface="Skolar-Light-Cyrillic"/>
              </a:rPr>
              <a:t> </a:t>
            </a:r>
            <a:r>
              <a:rPr lang="ru-RU" u="sng" dirty="0" err="1">
                <a:solidFill>
                  <a:srgbClr val="1A3948"/>
                </a:solidFill>
                <a:latin typeface="Skolar-Light-Cyrillic"/>
              </a:rPr>
              <a:t>висновки</a:t>
            </a:r>
            <a:r>
              <a:rPr lang="ru-RU" u="sng" dirty="0">
                <a:solidFill>
                  <a:srgbClr val="1A3948"/>
                </a:solidFill>
                <a:latin typeface="Skolar-Light-Cyrillic"/>
              </a:rPr>
              <a:t>, в </a:t>
            </a:r>
            <a:r>
              <a:rPr lang="ru-RU" u="sng" dirty="0" err="1">
                <a:solidFill>
                  <a:srgbClr val="1A3948"/>
                </a:solidFill>
                <a:latin typeface="Skolar-Light-Cyrillic"/>
              </a:rPr>
              <a:t>яких</a:t>
            </a:r>
            <a:r>
              <a:rPr lang="ru-RU" u="sng" dirty="0">
                <a:solidFill>
                  <a:srgbClr val="1A3948"/>
                </a:solidFill>
                <a:latin typeface="Skolar-Light-Cyrillic"/>
              </a:rPr>
              <a:t> </a:t>
            </a:r>
            <a:r>
              <a:rPr lang="ru-RU" u="sng" dirty="0" err="1">
                <a:solidFill>
                  <a:srgbClr val="1A3948"/>
                </a:solidFill>
                <a:latin typeface="Skolar-Light-Cyrillic"/>
              </a:rPr>
              <a:t>йшлося</a:t>
            </a:r>
            <a:r>
              <a:rPr lang="ru-RU" u="sng" dirty="0">
                <a:solidFill>
                  <a:srgbClr val="1A3948"/>
                </a:solidFill>
                <a:latin typeface="Skolar-Light-Cyrillic"/>
              </a:rPr>
              <a:t> – </a:t>
            </a:r>
            <a:r>
              <a:rPr lang="ru-RU" u="sng" dirty="0" err="1">
                <a:solidFill>
                  <a:srgbClr val="1A3948"/>
                </a:solidFill>
                <a:latin typeface="Skolar-Light-Cyrillic"/>
              </a:rPr>
              <a:t>Україна</a:t>
            </a:r>
            <a:r>
              <a:rPr lang="ru-RU" u="sng" dirty="0">
                <a:solidFill>
                  <a:srgbClr val="1A3948"/>
                </a:solidFill>
                <a:latin typeface="Skolar-Light-Cyrillic"/>
              </a:rPr>
              <a:t> </a:t>
            </a:r>
            <a:r>
              <a:rPr lang="ru-RU" u="sng" dirty="0" err="1">
                <a:solidFill>
                  <a:srgbClr val="1A3948"/>
                </a:solidFill>
                <a:latin typeface="Skolar-Light-Cyrillic"/>
              </a:rPr>
              <a:t>виконала</a:t>
            </a:r>
            <a:r>
              <a:rPr lang="ru-RU" u="sng" dirty="0">
                <a:solidFill>
                  <a:srgbClr val="1A3948"/>
                </a:solidFill>
                <a:latin typeface="Skolar-Light-Cyrillic"/>
              </a:rPr>
              <a:t> не </a:t>
            </a:r>
            <a:r>
              <a:rPr lang="ru-RU" u="sng" dirty="0" err="1">
                <a:solidFill>
                  <a:srgbClr val="1A3948"/>
                </a:solidFill>
                <a:latin typeface="Skolar-Light-Cyrillic"/>
              </a:rPr>
              <a:t>всі</a:t>
            </a:r>
            <a:r>
              <a:rPr lang="ru-RU" u="sng" dirty="0">
                <a:solidFill>
                  <a:srgbClr val="1A3948"/>
                </a:solidFill>
                <a:latin typeface="Skolar-Light-Cyrillic"/>
              </a:rPr>
              <a:t> </a:t>
            </a:r>
            <a:r>
              <a:rPr lang="ru-RU" u="sng" dirty="0" err="1" smtClean="0">
                <a:solidFill>
                  <a:srgbClr val="1A3948"/>
                </a:solidFill>
                <a:latin typeface="Skolar-Light-Cyrillic"/>
              </a:rPr>
              <a:t>рекомендації</a:t>
            </a:r>
            <a:r>
              <a:rPr lang="ru-RU" u="sng" dirty="0" smtClean="0">
                <a:solidFill>
                  <a:srgbClr val="1A3948"/>
                </a:solidFill>
                <a:latin typeface="Skolar-Light-Cyrillic"/>
              </a:rPr>
              <a:t>!</a:t>
            </a:r>
            <a:endParaRPr lang="ru-RU" b="0" i="0" u="sng" dirty="0">
              <a:solidFill>
                <a:srgbClr val="1A3948"/>
              </a:solidFill>
              <a:effectLst/>
              <a:latin typeface="Skolar-Light-Cyrillic"/>
            </a:endParaRPr>
          </a:p>
        </p:txBody>
      </p:sp>
      <p:sp>
        <p:nvSpPr>
          <p:cNvPr id="6" name="Прямоугольник 5"/>
          <p:cNvSpPr/>
          <p:nvPr/>
        </p:nvSpPr>
        <p:spPr>
          <a:xfrm>
            <a:off x="6257096" y="2967335"/>
            <a:ext cx="6260298" cy="923330"/>
          </a:xfrm>
          <a:prstGeom prst="rect">
            <a:avLst/>
          </a:prstGeom>
        </p:spPr>
        <p:txBody>
          <a:bodyPr wrap="square">
            <a:spAutoFit/>
          </a:bodyPr>
          <a:lstStyle/>
          <a:p>
            <a:r>
              <a:rPr lang="ru-RU" dirty="0" err="1"/>
              <a:t>Чому</a:t>
            </a:r>
            <a:r>
              <a:rPr lang="ru-RU" dirty="0"/>
              <a:t> </a:t>
            </a:r>
            <a:r>
              <a:rPr lang="ru-RU" dirty="0" err="1"/>
              <a:t>урядовий</a:t>
            </a:r>
            <a:r>
              <a:rPr lang="ru-RU" dirty="0"/>
              <a:t> </a:t>
            </a:r>
            <a:r>
              <a:rPr lang="ru-RU" dirty="0" err="1"/>
              <a:t>законопроєкт</a:t>
            </a:r>
            <a:r>
              <a:rPr lang="ru-RU" dirty="0"/>
              <a:t> </a:t>
            </a:r>
            <a:r>
              <a:rPr lang="ru-RU" dirty="0" err="1"/>
              <a:t>мовні</a:t>
            </a:r>
            <a:r>
              <a:rPr lang="ru-RU" dirty="0"/>
              <a:t> </a:t>
            </a:r>
            <a:r>
              <a:rPr lang="ru-RU" dirty="0" err="1"/>
              <a:t>захисники</a:t>
            </a:r>
            <a:r>
              <a:rPr lang="ru-RU" dirty="0"/>
              <a:t> </a:t>
            </a:r>
            <a:r>
              <a:rPr lang="ru-RU" dirty="0" err="1"/>
              <a:t>нині</a:t>
            </a:r>
            <a:r>
              <a:rPr lang="ru-RU" dirty="0"/>
              <a:t> </a:t>
            </a:r>
            <a:r>
              <a:rPr lang="ru-RU" dirty="0" err="1"/>
              <a:t>називають</a:t>
            </a:r>
            <a:r>
              <a:rPr lang="ru-RU" dirty="0"/>
              <a:t> «</a:t>
            </a:r>
            <a:r>
              <a:rPr lang="ru-RU" dirty="0" err="1"/>
              <a:t>масовою</a:t>
            </a:r>
            <a:r>
              <a:rPr lang="ru-RU" dirty="0"/>
              <a:t> </a:t>
            </a:r>
            <a:r>
              <a:rPr lang="ru-RU" dirty="0" err="1"/>
              <a:t>русифікацією</a:t>
            </a:r>
            <a:r>
              <a:rPr lang="ru-RU" dirty="0"/>
              <a:t>, </a:t>
            </a:r>
            <a:r>
              <a:rPr lang="ru-RU" dirty="0" err="1"/>
              <a:t>відкладеною</a:t>
            </a:r>
            <a:r>
              <a:rPr lang="ru-RU" dirty="0"/>
              <a:t> на </a:t>
            </a:r>
            <a:r>
              <a:rPr lang="ru-RU" dirty="0" err="1"/>
              <a:t>кілька</a:t>
            </a:r>
            <a:r>
              <a:rPr lang="ru-RU" dirty="0"/>
              <a:t> </a:t>
            </a:r>
            <a:r>
              <a:rPr lang="ru-RU" dirty="0" err="1"/>
              <a:t>років</a:t>
            </a:r>
            <a:r>
              <a:rPr lang="ru-RU" dirty="0"/>
              <a:t>», а ЄС </a:t>
            </a:r>
            <a:r>
              <a:rPr lang="ru-RU" dirty="0" err="1"/>
              <a:t>чекає</a:t>
            </a:r>
            <a:r>
              <a:rPr lang="ru-RU" dirty="0"/>
              <a:t> на </a:t>
            </a:r>
            <a:r>
              <a:rPr lang="ru-RU" dirty="0" err="1"/>
              <a:t>його</a:t>
            </a:r>
            <a:r>
              <a:rPr lang="ru-RU" dirty="0"/>
              <a:t> </a:t>
            </a:r>
            <a:r>
              <a:rPr lang="ru-RU" dirty="0" err="1"/>
              <a:t>ухвалення</a:t>
            </a:r>
            <a:r>
              <a:rPr lang="ru-RU"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98490" y="478338"/>
            <a:ext cx="11075831" cy="4893647"/>
          </a:xfrm>
          <a:prstGeom prst="rect">
            <a:avLst/>
          </a:prstGeom>
        </p:spPr>
        <p:txBody>
          <a:bodyPr wrap="square">
            <a:spAutoFit/>
          </a:bodyPr>
          <a:lstStyle/>
          <a:p>
            <a:r>
              <a:rPr lang="ru-RU" sz="2400" dirty="0" err="1">
                <a:latin typeface="Times New Roman" panose="02020603050405020304" pitchFamily="18" charset="0"/>
                <a:cs typeface="Times New Roman" panose="02020603050405020304" pitchFamily="18" charset="0"/>
              </a:rPr>
              <a:t>Отже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мультикультуралізм</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стан, </a:t>
            </a:r>
            <a:r>
              <a:rPr lang="ru-RU" sz="2400" dirty="0" err="1">
                <a:latin typeface="Times New Roman" panose="02020603050405020304" pitchFamily="18" charset="0"/>
                <a:cs typeface="Times New Roman" panose="02020603050405020304" pitchFamily="18" charset="0"/>
              </a:rPr>
              <a:t>процеси</a:t>
            </a:r>
            <a:r>
              <a:rPr lang="ru-RU" sz="2400" dirty="0">
                <a:latin typeface="Times New Roman" panose="02020603050405020304" pitchFamily="18" charset="0"/>
                <a:cs typeface="Times New Roman" panose="02020603050405020304" pitchFamily="18" charset="0"/>
              </a:rPr>
              <a:t>, погляди, </a:t>
            </a:r>
            <a:r>
              <a:rPr lang="ru-RU" sz="2400" dirty="0" err="1">
                <a:latin typeface="Times New Roman" panose="02020603050405020304" pitchFamily="18" charset="0"/>
                <a:cs typeface="Times New Roman" panose="02020603050405020304" pitchFamily="18" charset="0"/>
              </a:rPr>
              <a:t>політика</a:t>
            </a:r>
            <a:r>
              <a:rPr lang="ru-RU" sz="2400" dirty="0">
                <a:latin typeface="Times New Roman" panose="02020603050405020304" pitchFamily="18" charset="0"/>
                <a:cs typeface="Times New Roman" panose="02020603050405020304" pitchFamily="18" charset="0"/>
              </a:rPr>
              <a:t> культурно </a:t>
            </a:r>
            <a:r>
              <a:rPr lang="ru-RU" sz="2400" dirty="0" err="1">
                <a:latin typeface="Times New Roman" panose="02020603050405020304" pitchFamily="18" charset="0"/>
                <a:cs typeface="Times New Roman" panose="02020603050405020304" pitchFamily="18" charset="0"/>
              </a:rPr>
              <a:t>неоднорідного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суспільства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орієнтовані</a:t>
            </a:r>
            <a:r>
              <a:rPr lang="ru-RU" sz="2400" dirty="0">
                <a:latin typeface="Times New Roman" panose="02020603050405020304" pitchFamily="18" charset="0"/>
                <a:cs typeface="Times New Roman" panose="02020603050405020304" pitchFamily="18" charset="0"/>
              </a:rPr>
              <a:t> на свободу </a:t>
            </a:r>
            <a:r>
              <a:rPr lang="ru-RU" sz="2400" dirty="0" err="1">
                <a:latin typeface="Times New Roman" panose="02020603050405020304" pitchFamily="18" charset="0"/>
                <a:cs typeface="Times New Roman" panose="02020603050405020304" pitchFamily="18" charset="0"/>
              </a:rPr>
              <a:t>вираження</a:t>
            </a:r>
            <a:r>
              <a:rPr lang="ru-RU" sz="2400" dirty="0">
                <a:latin typeface="Times New Roman" panose="02020603050405020304" pitchFamily="18" charset="0"/>
                <a:cs typeface="Times New Roman" panose="02020603050405020304" pitchFamily="18" charset="0"/>
              </a:rPr>
              <a:t> культурного </a:t>
            </a:r>
            <a:r>
              <a:rPr lang="ru-RU" sz="2400" dirty="0" err="1">
                <a:latin typeface="Times New Roman" panose="02020603050405020304" pitchFamily="18" charset="0"/>
                <a:cs typeface="Times New Roman" panose="02020603050405020304" pitchFamily="18" charset="0"/>
              </a:rPr>
              <a:t>досвіду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визнання</a:t>
            </a:r>
            <a:r>
              <a:rPr lang="ru-RU" sz="2400" dirty="0">
                <a:latin typeface="Times New Roman" panose="02020603050405020304" pitchFamily="18" charset="0"/>
                <a:cs typeface="Times New Roman" panose="02020603050405020304" pitchFamily="18" charset="0"/>
              </a:rPr>
              <a:t> культурного </a:t>
            </a:r>
            <a:r>
              <a:rPr lang="ru-RU" sz="2400" dirty="0" err="1" smtClean="0">
                <a:latin typeface="Times New Roman" panose="02020603050405020304" pitchFamily="18" charset="0"/>
                <a:cs typeface="Times New Roman" panose="02020603050405020304" pitchFamily="18" charset="0"/>
              </a:rPr>
              <a:t>різноманіття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культурний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політичний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ідеологічний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релігійний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плюралізм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визнання</a:t>
            </a:r>
            <a:r>
              <a:rPr lang="ru-RU" sz="2400" dirty="0">
                <a:latin typeface="Times New Roman" panose="02020603050405020304" pitchFamily="18" charset="0"/>
                <a:cs typeface="Times New Roman" panose="02020603050405020304" pitchFamily="18" charset="0"/>
              </a:rPr>
              <a:t> прав </a:t>
            </a:r>
            <a:r>
              <a:rPr lang="ru-RU" sz="2400" dirty="0" err="1">
                <a:latin typeface="Times New Roman" panose="02020603050405020304" pitchFamily="18" charset="0"/>
                <a:cs typeface="Times New Roman" panose="02020603050405020304" pitchFamily="18" charset="0"/>
              </a:rPr>
              <a:t>меншин</a:t>
            </a:r>
            <a:r>
              <a:rPr lang="ru-RU" sz="2400" dirty="0">
                <a:latin typeface="Times New Roman" panose="02020603050405020304" pitchFamily="18" charset="0"/>
                <a:cs typeface="Times New Roman" panose="02020603050405020304" pitchFamily="18" charset="0"/>
              </a:rPr>
              <a:t> як на </a:t>
            </a:r>
            <a:r>
              <a:rPr lang="ru-RU" sz="2400" dirty="0" err="1">
                <a:latin typeface="Times New Roman" panose="02020603050405020304" pitchFamily="18" charset="0"/>
                <a:cs typeface="Times New Roman" panose="02020603050405020304" pitchFamily="18" charset="0"/>
              </a:rPr>
              <a:t>суспільному</a:t>
            </a:r>
            <a:r>
              <a:rPr lang="ru-RU" sz="2400" dirty="0">
                <a:latin typeface="Times New Roman" panose="02020603050405020304" pitchFamily="18" charset="0"/>
                <a:cs typeface="Times New Roman" panose="02020603050405020304" pitchFamily="18" charset="0"/>
              </a:rPr>
              <a:t>, так і на державному </a:t>
            </a:r>
            <a:r>
              <a:rPr lang="ru-RU" sz="2400" dirty="0" err="1" smtClean="0">
                <a:latin typeface="Times New Roman" panose="02020603050405020304" pitchFamily="18" charset="0"/>
                <a:cs typeface="Times New Roman" panose="02020603050405020304" pitchFamily="18" charset="0"/>
              </a:rPr>
              <a:t>рівні</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Прихильники ідеї мультикультуралізму в освіті стверджують, що через вивчення певної інформації про культуру інших етнічних груп й розвиток розуміння і </a:t>
            </a:r>
            <a:r>
              <a:rPr lang="uk-UA" sz="2400" u="sng" dirty="0">
                <a:latin typeface="Times New Roman" panose="02020603050405020304" pitchFamily="18" charset="0"/>
                <a:cs typeface="Times New Roman" panose="02020603050405020304" pitchFamily="18" charset="0"/>
              </a:rPr>
              <a:t>вдячності</a:t>
            </a:r>
            <a:r>
              <a:rPr lang="uk-UA" sz="2400" dirty="0">
                <a:latin typeface="Times New Roman" panose="02020603050405020304" pitchFamily="18" charset="0"/>
                <a:cs typeface="Times New Roman" panose="02020603050405020304" pitchFamily="18" charset="0"/>
              </a:rPr>
              <a:t> до них буде зменшуватися негативне відношення до представників цих етнічних </a:t>
            </a:r>
            <a:r>
              <a:rPr lang="uk-UA" sz="2400" dirty="0" smtClean="0">
                <a:latin typeface="Times New Roman" panose="02020603050405020304" pitchFamily="18" charset="0"/>
                <a:cs typeface="Times New Roman" panose="02020603050405020304" pitchFamily="18" charset="0"/>
              </a:rPr>
              <a:t>груп.</a:t>
            </a:r>
          </a:p>
          <a:p>
            <a:r>
              <a:rPr lang="uk-UA" sz="2400" dirty="0">
                <a:latin typeface="Times New Roman" panose="02020603050405020304" pitchFamily="18" charset="0"/>
                <a:cs typeface="Times New Roman" panose="02020603050405020304" pitchFamily="18" charset="0"/>
              </a:rPr>
              <a:t>Вони доводять, що мультикультуралізм надає цінності культурам усіх </a:t>
            </a:r>
            <a:r>
              <a:rPr lang="uk-UA" sz="2400" dirty="0" smtClean="0">
                <a:latin typeface="Times New Roman" panose="02020603050405020304" pitchFamily="18" charset="0"/>
                <a:cs typeface="Times New Roman" panose="02020603050405020304" pitchFamily="18" charset="0"/>
              </a:rPr>
              <a:t>етнічних </a:t>
            </a:r>
            <a:r>
              <a:rPr lang="uk-UA" sz="2400" dirty="0">
                <a:latin typeface="Times New Roman" panose="02020603050405020304" pitchFamily="18" charset="0"/>
                <a:cs typeface="Times New Roman" panose="02020603050405020304" pitchFamily="18" charset="0"/>
              </a:rPr>
              <a:t>груп. </a:t>
            </a:r>
            <a:r>
              <a:rPr lang="uk-UA" sz="2400" u="sng" dirty="0">
                <a:latin typeface="Times New Roman" panose="02020603050405020304" pitchFamily="18" charset="0"/>
                <a:cs typeface="Times New Roman" panose="02020603050405020304" pitchFamily="18" charset="0"/>
              </a:rPr>
              <a:t>Негативною стороною цього підходу є те, що піддається сумніву важливість спільної культури у суспільстві.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720840"/>
            <a:ext cx="6096000" cy="3416320"/>
          </a:xfrm>
          <a:prstGeom prst="rect">
            <a:avLst/>
          </a:prstGeom>
        </p:spPr>
        <p:txBody>
          <a:bodyPr>
            <a:spAutoFit/>
          </a:bodyPr>
          <a:lstStyle/>
          <a:p>
            <a:pPr lvl="0"/>
            <a:r>
              <a:rPr lang="ru-RU" b="1" u="sng" dirty="0">
                <a:solidFill>
                  <a:srgbClr val="1A3948"/>
                </a:solidFill>
                <a:latin typeface="Skolar-Light-Cyrillic"/>
              </a:rPr>
              <a:t>У </a:t>
            </a:r>
            <a:r>
              <a:rPr lang="ru-RU" b="1" u="sng" dirty="0" err="1">
                <a:solidFill>
                  <a:srgbClr val="1A3948"/>
                </a:solidFill>
                <a:latin typeface="Skolar-Light-Cyrillic"/>
              </a:rPr>
              <a:t>документі</a:t>
            </a:r>
            <a:r>
              <a:rPr lang="ru-RU" b="1" u="sng" dirty="0">
                <a:solidFill>
                  <a:srgbClr val="1A3948"/>
                </a:solidFill>
                <a:latin typeface="Skolar-Light-Cyrillic"/>
              </a:rPr>
              <a:t> </a:t>
            </a:r>
            <a:r>
              <a:rPr lang="ru-RU" b="1" u="sng" dirty="0" err="1">
                <a:solidFill>
                  <a:srgbClr val="1A3948"/>
                </a:solidFill>
                <a:latin typeface="Skolar-Light-Cyrillic"/>
              </a:rPr>
              <a:t>йдеться</a:t>
            </a:r>
            <a:r>
              <a:rPr lang="ru-RU" b="1" u="sng" dirty="0">
                <a:solidFill>
                  <a:srgbClr val="1A3948"/>
                </a:solidFill>
                <a:latin typeface="Skolar-Light-Cyrillic"/>
              </a:rPr>
              <a:t> про </a:t>
            </a:r>
            <a:r>
              <a:rPr lang="ru-RU" b="1" u="sng" dirty="0" err="1">
                <a:solidFill>
                  <a:srgbClr val="1A3948"/>
                </a:solidFill>
                <a:latin typeface="Skolar-Light-Cyrillic"/>
              </a:rPr>
              <a:t>зміни</a:t>
            </a:r>
            <a:r>
              <a:rPr lang="ru-RU" b="1" u="sng" dirty="0">
                <a:solidFill>
                  <a:srgbClr val="1A3948"/>
                </a:solidFill>
                <a:latin typeface="Skolar-Light-Cyrillic"/>
              </a:rPr>
              <a:t> до </a:t>
            </a:r>
            <a:r>
              <a:rPr lang="ru-RU" b="1" u="sng" dirty="0" err="1">
                <a:solidFill>
                  <a:srgbClr val="1A3948"/>
                </a:solidFill>
                <a:latin typeface="Skolar-Light-Cyrillic"/>
              </a:rPr>
              <a:t>законів</a:t>
            </a:r>
            <a:r>
              <a:rPr lang="ru-RU" b="1" u="sng" dirty="0">
                <a:solidFill>
                  <a:srgbClr val="1A3948"/>
                </a:solidFill>
                <a:latin typeface="Skolar-Light-Cyrillic"/>
              </a:rPr>
              <a:t> про </a:t>
            </a:r>
            <a:r>
              <a:rPr lang="ru-RU" b="1" u="sng" dirty="0" err="1">
                <a:solidFill>
                  <a:srgbClr val="1A3948"/>
                </a:solidFill>
                <a:latin typeface="Skolar-Light-Cyrillic"/>
              </a:rPr>
              <a:t>мову</a:t>
            </a:r>
            <a:r>
              <a:rPr lang="ru-RU" b="1" u="sng" dirty="0">
                <a:solidFill>
                  <a:srgbClr val="1A3948"/>
                </a:solidFill>
                <a:latin typeface="Skolar-Light-Cyrillic"/>
              </a:rPr>
              <a:t>, </a:t>
            </a:r>
            <a:r>
              <a:rPr lang="ru-RU" b="1" u="sng" dirty="0" err="1">
                <a:solidFill>
                  <a:srgbClr val="1A3948"/>
                </a:solidFill>
                <a:latin typeface="Skolar-Light-Cyrillic"/>
              </a:rPr>
              <a:t>освіту</a:t>
            </a:r>
            <a:r>
              <a:rPr lang="ru-RU" b="1" u="sng" dirty="0">
                <a:solidFill>
                  <a:srgbClr val="1A3948"/>
                </a:solidFill>
                <a:latin typeface="Skolar-Light-Cyrillic"/>
              </a:rPr>
              <a:t>, </a:t>
            </a:r>
            <a:r>
              <a:rPr lang="ru-RU" b="1" u="sng" dirty="0" err="1">
                <a:solidFill>
                  <a:srgbClr val="1A3948"/>
                </a:solidFill>
                <a:latin typeface="Skolar-Light-Cyrillic"/>
              </a:rPr>
              <a:t>медіа</a:t>
            </a:r>
            <a:r>
              <a:rPr lang="ru-RU" b="1" u="sng" dirty="0">
                <a:solidFill>
                  <a:srgbClr val="1A3948"/>
                </a:solidFill>
                <a:latin typeface="Skolar-Light-Cyrillic"/>
              </a:rPr>
              <a:t> та </a:t>
            </a:r>
            <a:r>
              <a:rPr lang="ru-RU" b="1" u="sng" dirty="0" err="1">
                <a:solidFill>
                  <a:srgbClr val="1A3948"/>
                </a:solidFill>
                <a:latin typeface="Skolar-Light-Cyrillic"/>
              </a:rPr>
              <a:t>видавничу</a:t>
            </a:r>
            <a:r>
              <a:rPr lang="ru-RU" b="1" u="sng" dirty="0">
                <a:solidFill>
                  <a:srgbClr val="1A3948"/>
                </a:solidFill>
                <a:latin typeface="Skolar-Light-Cyrillic"/>
              </a:rPr>
              <a:t> справу. </a:t>
            </a:r>
            <a:r>
              <a:rPr lang="ru-RU" b="1" u="sng" dirty="0" err="1">
                <a:solidFill>
                  <a:srgbClr val="1A3948"/>
                </a:solidFill>
                <a:latin typeface="Skolar-Light-Cyrillic"/>
              </a:rPr>
              <a:t>Активісти</a:t>
            </a:r>
            <a:r>
              <a:rPr lang="ru-RU" b="1" u="sng" dirty="0">
                <a:solidFill>
                  <a:srgbClr val="1A3948"/>
                </a:solidFill>
                <a:latin typeface="Skolar-Light-Cyrillic"/>
              </a:rPr>
              <a:t> </a:t>
            </a:r>
            <a:r>
              <a:rPr lang="ru-RU" b="1" u="sng" dirty="0" err="1">
                <a:solidFill>
                  <a:srgbClr val="1A3948"/>
                </a:solidFill>
                <a:latin typeface="Skolar-Light-Cyrillic"/>
              </a:rPr>
              <a:t>бачать</a:t>
            </a:r>
            <a:r>
              <a:rPr lang="ru-RU" b="1" u="sng" dirty="0">
                <a:solidFill>
                  <a:srgbClr val="1A3948"/>
                </a:solidFill>
                <a:latin typeface="Skolar-Light-Cyrillic"/>
              </a:rPr>
              <a:t> там </a:t>
            </a:r>
            <a:r>
              <a:rPr lang="ru-RU" b="1" u="sng" dirty="0" err="1">
                <a:solidFill>
                  <a:srgbClr val="1A3948"/>
                </a:solidFill>
                <a:latin typeface="Skolar-Light-Cyrillic"/>
              </a:rPr>
              <a:t>такі</a:t>
            </a:r>
            <a:r>
              <a:rPr lang="ru-RU" b="1" u="sng" dirty="0">
                <a:solidFill>
                  <a:srgbClr val="1A3948"/>
                </a:solidFill>
                <a:latin typeface="Skolar-Light-Cyrillic"/>
              </a:rPr>
              <a:t> </a:t>
            </a:r>
            <a:r>
              <a:rPr lang="ru-RU" b="1" u="sng" dirty="0" err="1">
                <a:solidFill>
                  <a:srgbClr val="1A3948"/>
                </a:solidFill>
                <a:latin typeface="Skolar-Light-Cyrillic"/>
              </a:rPr>
              <a:t>загрози</a:t>
            </a:r>
            <a:r>
              <a:rPr lang="ru-RU" b="1" u="sng" dirty="0">
                <a:solidFill>
                  <a:srgbClr val="1A3948"/>
                </a:solidFill>
                <a:latin typeface="Skolar-Light-Cyrillic"/>
              </a:rPr>
              <a:t>:</a:t>
            </a:r>
            <a:endParaRPr lang="ru-RU" dirty="0">
              <a:solidFill>
                <a:srgbClr val="1A3948"/>
              </a:solidFill>
              <a:latin typeface="Skolar-Light-Cyrillic"/>
            </a:endParaRPr>
          </a:p>
          <a:p>
            <a:pPr lvl="0"/>
            <a:r>
              <a:rPr lang="ru-RU" b="1" dirty="0" err="1">
                <a:solidFill>
                  <a:srgbClr val="1A3948"/>
                </a:solidFill>
                <a:latin typeface="Skolar-Light-Cyrillic"/>
              </a:rPr>
              <a:t>Телебачення</a:t>
            </a:r>
            <a:endParaRPr lang="ru-RU" dirty="0">
              <a:solidFill>
                <a:srgbClr val="1A3948"/>
              </a:solidFill>
              <a:latin typeface="Skolar-Light-Cyrillic"/>
            </a:endParaRPr>
          </a:p>
          <a:p>
            <a:pPr lvl="0"/>
            <a:r>
              <a:rPr lang="ru-RU" b="1" dirty="0" err="1">
                <a:solidFill>
                  <a:srgbClr val="1A3948"/>
                </a:solidFill>
                <a:latin typeface="Skolar-Light-Cyrillic"/>
              </a:rPr>
              <a:t>Нині</a:t>
            </a:r>
            <a:r>
              <a:rPr lang="ru-RU" b="1" dirty="0">
                <a:solidFill>
                  <a:srgbClr val="1A3948"/>
                </a:solidFill>
                <a:latin typeface="Skolar-Light-Cyrillic"/>
              </a:rPr>
              <a:t> 90% </a:t>
            </a:r>
            <a:r>
              <a:rPr lang="ru-RU" b="1" dirty="0" err="1">
                <a:solidFill>
                  <a:srgbClr val="1A3948"/>
                </a:solidFill>
                <a:latin typeface="Skolar-Light-Cyrillic"/>
              </a:rPr>
              <a:t>мовлення</a:t>
            </a:r>
            <a:r>
              <a:rPr lang="ru-RU" b="1" dirty="0">
                <a:solidFill>
                  <a:srgbClr val="1A3948"/>
                </a:solidFill>
                <a:latin typeface="Skolar-Light-Cyrillic"/>
              </a:rPr>
              <a:t> </a:t>
            </a:r>
            <a:r>
              <a:rPr lang="ru-RU" b="1" dirty="0" err="1">
                <a:solidFill>
                  <a:srgbClr val="1A3948"/>
                </a:solidFill>
                <a:latin typeface="Skolar-Light-Cyrillic"/>
              </a:rPr>
              <a:t>загальнонаціональних</a:t>
            </a:r>
            <a:r>
              <a:rPr lang="ru-RU" b="1" dirty="0">
                <a:solidFill>
                  <a:srgbClr val="1A3948"/>
                </a:solidFill>
                <a:latin typeface="Skolar-Light-Cyrillic"/>
              </a:rPr>
              <a:t> </a:t>
            </a:r>
            <a:r>
              <a:rPr lang="ru-RU" b="1" dirty="0" err="1">
                <a:solidFill>
                  <a:srgbClr val="1A3948"/>
                </a:solidFill>
                <a:latin typeface="Skolar-Light-Cyrillic"/>
              </a:rPr>
              <a:t>каналів</a:t>
            </a:r>
            <a:r>
              <a:rPr lang="ru-RU" b="1" dirty="0">
                <a:solidFill>
                  <a:srgbClr val="1A3948"/>
                </a:solidFill>
                <a:latin typeface="Skolar-Light-Cyrillic"/>
              </a:rPr>
              <a:t> та 80% </a:t>
            </a:r>
            <a:r>
              <a:rPr lang="ru-RU" b="1" dirty="0" err="1">
                <a:solidFill>
                  <a:srgbClr val="1A3948"/>
                </a:solidFill>
                <a:latin typeface="Skolar-Light-Cyrillic"/>
              </a:rPr>
              <a:t>регіональних</a:t>
            </a:r>
            <a:r>
              <a:rPr lang="ru-RU" b="1" dirty="0">
                <a:solidFill>
                  <a:srgbClr val="1A3948"/>
                </a:solidFill>
                <a:latin typeface="Skolar-Light-Cyrillic"/>
              </a:rPr>
              <a:t> </a:t>
            </a:r>
            <a:r>
              <a:rPr lang="ru-RU" b="1" dirty="0" err="1">
                <a:solidFill>
                  <a:srgbClr val="1A3948"/>
                </a:solidFill>
                <a:latin typeface="Skolar-Light-Cyrillic"/>
              </a:rPr>
              <a:t>повинні</a:t>
            </a:r>
            <a:r>
              <a:rPr lang="ru-RU" b="1" dirty="0">
                <a:solidFill>
                  <a:srgbClr val="1A3948"/>
                </a:solidFill>
                <a:latin typeface="Skolar-Light-Cyrillic"/>
              </a:rPr>
              <a:t> бути </a:t>
            </a:r>
            <a:r>
              <a:rPr lang="ru-RU" b="1" dirty="0" err="1">
                <a:solidFill>
                  <a:srgbClr val="1A3948"/>
                </a:solidFill>
                <a:latin typeface="Skolar-Light-Cyrillic"/>
              </a:rPr>
              <a:t>українською</a:t>
            </a:r>
            <a:r>
              <a:rPr lang="ru-RU" b="1" dirty="0">
                <a:solidFill>
                  <a:srgbClr val="1A3948"/>
                </a:solidFill>
                <a:latin typeface="Skolar-Light-Cyrillic"/>
              </a:rPr>
              <a:t> </a:t>
            </a:r>
            <a:r>
              <a:rPr lang="ru-RU" b="1" dirty="0" err="1">
                <a:solidFill>
                  <a:srgbClr val="1A3948"/>
                </a:solidFill>
                <a:latin typeface="Skolar-Light-Cyrillic"/>
              </a:rPr>
              <a:t>мовою</a:t>
            </a:r>
            <a:r>
              <a:rPr lang="ru-RU" dirty="0">
                <a:solidFill>
                  <a:srgbClr val="1A3948"/>
                </a:solidFill>
                <a:latin typeface="Skolar-Light-Cyrillic"/>
              </a:rPr>
              <a:t>, так </a:t>
            </a:r>
            <a:r>
              <a:rPr lang="ru-RU" dirty="0" err="1">
                <a:solidFill>
                  <a:srgbClr val="1A3948"/>
                </a:solidFill>
                <a:latin typeface="Skolar-Light-Cyrillic"/>
              </a:rPr>
              <a:t>каже</a:t>
            </a:r>
            <a:r>
              <a:rPr lang="ru-RU" dirty="0">
                <a:solidFill>
                  <a:srgbClr val="1A3948"/>
                </a:solidFill>
                <a:latin typeface="Skolar-Light-Cyrillic"/>
              </a:rPr>
              <a:t> закон про </a:t>
            </a:r>
            <a:r>
              <a:rPr lang="ru-RU" dirty="0" err="1">
                <a:solidFill>
                  <a:srgbClr val="1A3948"/>
                </a:solidFill>
                <a:latin typeface="Skolar-Light-Cyrillic"/>
              </a:rPr>
              <a:t>медіа</a:t>
            </a:r>
            <a:r>
              <a:rPr lang="ru-RU" dirty="0">
                <a:solidFill>
                  <a:srgbClr val="1A3948"/>
                </a:solidFill>
                <a:latin typeface="Skolar-Light-Cyrillic"/>
              </a:rPr>
              <a:t>. </a:t>
            </a:r>
            <a:r>
              <a:rPr lang="ru-RU" dirty="0" err="1">
                <a:solidFill>
                  <a:srgbClr val="1A3948"/>
                </a:solidFill>
                <a:latin typeface="Skolar-Light-Cyrillic"/>
              </a:rPr>
              <a:t>Решта</a:t>
            </a:r>
            <a:r>
              <a:rPr lang="ru-RU" dirty="0">
                <a:solidFill>
                  <a:srgbClr val="1A3948"/>
                </a:solidFill>
                <a:latin typeface="Skolar-Light-Cyrillic"/>
              </a:rPr>
              <a:t> 10-20% </a:t>
            </a:r>
            <a:r>
              <a:rPr lang="ru-RU" dirty="0" err="1">
                <a:solidFill>
                  <a:srgbClr val="1A3948"/>
                </a:solidFill>
                <a:latin typeface="Skolar-Light-Cyrillic"/>
              </a:rPr>
              <a:t>можуть</a:t>
            </a:r>
            <a:r>
              <a:rPr lang="ru-RU" dirty="0">
                <a:solidFill>
                  <a:srgbClr val="1A3948"/>
                </a:solidFill>
                <a:latin typeface="Skolar-Light-Cyrillic"/>
              </a:rPr>
              <a:t> бути </a:t>
            </a:r>
            <a:r>
              <a:rPr lang="ru-RU" dirty="0" err="1">
                <a:solidFill>
                  <a:srgbClr val="1A3948"/>
                </a:solidFill>
                <a:latin typeface="Skolar-Light-Cyrillic"/>
              </a:rPr>
              <a:t>мовою</a:t>
            </a:r>
            <a:r>
              <a:rPr lang="ru-RU" dirty="0">
                <a:solidFill>
                  <a:srgbClr val="1A3948"/>
                </a:solidFill>
                <a:latin typeface="Skolar-Light-Cyrillic"/>
              </a:rPr>
              <a:t> </a:t>
            </a:r>
            <a:r>
              <a:rPr lang="ru-RU" dirty="0" err="1">
                <a:solidFill>
                  <a:srgbClr val="1A3948"/>
                </a:solidFill>
                <a:latin typeface="Skolar-Light-Cyrillic"/>
              </a:rPr>
              <a:t>нацменшин</a:t>
            </a:r>
            <a:r>
              <a:rPr lang="ru-RU" dirty="0">
                <a:solidFill>
                  <a:srgbClr val="1A3948"/>
                </a:solidFill>
                <a:latin typeface="Skolar-Light-Cyrillic"/>
              </a:rPr>
              <a:t>.</a:t>
            </a:r>
          </a:p>
          <a:p>
            <a:pPr lvl="0"/>
            <a:r>
              <a:rPr lang="ru-RU" dirty="0" err="1">
                <a:solidFill>
                  <a:srgbClr val="1A3948"/>
                </a:solidFill>
                <a:latin typeface="Skolar-Light-Cyrillic"/>
              </a:rPr>
              <a:t>Натомість</a:t>
            </a:r>
            <a:r>
              <a:rPr lang="ru-RU" dirty="0">
                <a:solidFill>
                  <a:srgbClr val="1A3948"/>
                </a:solidFill>
                <a:latin typeface="Skolar-Light-Cyrillic"/>
              </a:rPr>
              <a:t> </a:t>
            </a:r>
            <a:r>
              <a:rPr lang="ru-RU" dirty="0" err="1">
                <a:solidFill>
                  <a:srgbClr val="1A3948"/>
                </a:solidFill>
                <a:latin typeface="Skolar-Light-Cyrillic"/>
              </a:rPr>
              <a:t>урядовий</a:t>
            </a:r>
            <a:r>
              <a:rPr lang="ru-RU" dirty="0">
                <a:solidFill>
                  <a:srgbClr val="1A3948"/>
                </a:solidFill>
                <a:latin typeface="Skolar-Light-Cyrillic"/>
              </a:rPr>
              <a:t> </a:t>
            </a:r>
            <a:r>
              <a:rPr lang="ru-RU" dirty="0" err="1">
                <a:solidFill>
                  <a:srgbClr val="1A3948"/>
                </a:solidFill>
                <a:latin typeface="Skolar-Light-Cyrillic"/>
              </a:rPr>
              <a:t>законопроєкт</a:t>
            </a:r>
            <a:r>
              <a:rPr lang="ru-RU" dirty="0">
                <a:solidFill>
                  <a:srgbClr val="1A3948"/>
                </a:solidFill>
                <a:latin typeface="Skolar-Light-Cyrillic"/>
              </a:rPr>
              <a:t> </a:t>
            </a:r>
            <a:r>
              <a:rPr lang="ru-RU" dirty="0" err="1">
                <a:solidFill>
                  <a:srgbClr val="1A3948"/>
                </a:solidFill>
                <a:latin typeface="Skolar-Light-Cyrillic"/>
              </a:rPr>
              <a:t>пропонує</a:t>
            </a:r>
            <a:r>
              <a:rPr lang="ru-RU" dirty="0">
                <a:solidFill>
                  <a:srgbClr val="1A3948"/>
                </a:solidFill>
                <a:latin typeface="Skolar-Light-Cyrillic"/>
              </a:rPr>
              <a:t>: </a:t>
            </a:r>
            <a:r>
              <a:rPr lang="ru-RU" dirty="0" err="1">
                <a:solidFill>
                  <a:srgbClr val="1A3948"/>
                </a:solidFill>
                <a:latin typeface="Skolar-Light-Cyrillic"/>
              </a:rPr>
              <a:t>якщо</a:t>
            </a:r>
            <a:r>
              <a:rPr lang="ru-RU" dirty="0">
                <a:solidFill>
                  <a:srgbClr val="1A3948"/>
                </a:solidFill>
                <a:latin typeface="Skolar-Light-Cyrillic"/>
              </a:rPr>
              <a:t> телеканал </a:t>
            </a:r>
            <a:r>
              <a:rPr lang="ru-RU" dirty="0" err="1">
                <a:solidFill>
                  <a:srgbClr val="1A3948"/>
                </a:solidFill>
                <a:latin typeface="Skolar-Light-Cyrillic"/>
              </a:rPr>
              <a:t>веде</a:t>
            </a:r>
            <a:r>
              <a:rPr lang="ru-RU" dirty="0">
                <a:solidFill>
                  <a:srgbClr val="1A3948"/>
                </a:solidFill>
                <a:latin typeface="Skolar-Light-Cyrillic"/>
              </a:rPr>
              <a:t> </a:t>
            </a:r>
            <a:r>
              <a:rPr lang="ru-RU" dirty="0" err="1">
                <a:solidFill>
                  <a:srgbClr val="1A3948"/>
                </a:solidFill>
                <a:latin typeface="Skolar-Light-Cyrillic"/>
              </a:rPr>
              <a:t>мовлення</a:t>
            </a:r>
            <a:r>
              <a:rPr lang="ru-RU" dirty="0">
                <a:solidFill>
                  <a:srgbClr val="1A3948"/>
                </a:solidFill>
                <a:latin typeface="Skolar-Light-Cyrillic"/>
              </a:rPr>
              <a:t> </a:t>
            </a:r>
            <a:r>
              <a:rPr lang="ru-RU" dirty="0" err="1">
                <a:solidFill>
                  <a:srgbClr val="1A3948"/>
                </a:solidFill>
                <a:latin typeface="Skolar-Light-Cyrillic"/>
              </a:rPr>
              <a:t>мовою</a:t>
            </a:r>
            <a:r>
              <a:rPr lang="ru-RU" dirty="0">
                <a:solidFill>
                  <a:srgbClr val="1A3948"/>
                </a:solidFill>
                <a:latin typeface="Skolar-Light-Cyrillic"/>
              </a:rPr>
              <a:t> </a:t>
            </a:r>
            <a:r>
              <a:rPr lang="ru-RU" dirty="0" err="1">
                <a:solidFill>
                  <a:srgbClr val="1A3948"/>
                </a:solidFill>
                <a:latin typeface="Skolar-Light-Cyrillic"/>
              </a:rPr>
              <a:t>нацменшини</a:t>
            </a:r>
            <a:r>
              <a:rPr lang="ru-RU" dirty="0">
                <a:solidFill>
                  <a:srgbClr val="1A3948"/>
                </a:solidFill>
                <a:latin typeface="Skolar-Light-Cyrillic"/>
              </a:rPr>
              <a:t>, то</a:t>
            </a:r>
            <a:r>
              <a:rPr lang="ru-RU" b="1" dirty="0">
                <a:solidFill>
                  <a:srgbClr val="1A3948"/>
                </a:solidFill>
                <a:latin typeface="Skolar-Light-Cyrillic"/>
              </a:rPr>
              <a:t> </a:t>
            </a:r>
            <a:r>
              <a:rPr lang="ru-RU" b="1" dirty="0" err="1">
                <a:solidFill>
                  <a:srgbClr val="1A3948"/>
                </a:solidFill>
                <a:latin typeface="Skolar-Light-Cyrillic"/>
              </a:rPr>
              <a:t>українською</a:t>
            </a:r>
            <a:r>
              <a:rPr lang="ru-RU" dirty="0">
                <a:solidFill>
                  <a:srgbClr val="1A3948"/>
                </a:solidFill>
                <a:latin typeface="Skolar-Light-Cyrillic"/>
              </a:rPr>
              <a:t> </a:t>
            </a:r>
            <a:r>
              <a:rPr lang="ru-RU" b="1" dirty="0" err="1">
                <a:solidFill>
                  <a:srgbClr val="1A3948"/>
                </a:solidFill>
                <a:latin typeface="Skolar-Light-Cyrillic"/>
              </a:rPr>
              <a:t>будуть</a:t>
            </a:r>
            <a:r>
              <a:rPr lang="ru-RU" b="1" dirty="0">
                <a:solidFill>
                  <a:srgbClr val="1A3948"/>
                </a:solidFill>
                <a:latin typeface="Skolar-Light-Cyrillic"/>
              </a:rPr>
              <a:t> </a:t>
            </a:r>
            <a:r>
              <a:rPr lang="ru-RU" b="1" dirty="0" err="1">
                <a:solidFill>
                  <a:srgbClr val="1A3948"/>
                </a:solidFill>
                <a:latin typeface="Skolar-Light-Cyrillic"/>
              </a:rPr>
              <a:t>зобов’язані</a:t>
            </a:r>
            <a:r>
              <a:rPr lang="ru-RU" b="1" dirty="0">
                <a:solidFill>
                  <a:srgbClr val="1A3948"/>
                </a:solidFill>
                <a:latin typeface="Skolar-Light-Cyrillic"/>
              </a:rPr>
              <a:t> </a:t>
            </a:r>
            <a:r>
              <a:rPr lang="ru-RU" b="1" dirty="0" err="1">
                <a:solidFill>
                  <a:srgbClr val="1A3948"/>
                </a:solidFill>
                <a:latin typeface="Skolar-Light-Cyrillic"/>
              </a:rPr>
              <a:t>заповнити</a:t>
            </a:r>
            <a:r>
              <a:rPr lang="ru-RU" dirty="0">
                <a:solidFill>
                  <a:srgbClr val="1A3948"/>
                </a:solidFill>
                <a:latin typeface="Skolar-Light-Cyrillic"/>
              </a:rPr>
              <a:t> </a:t>
            </a:r>
            <a:r>
              <a:rPr lang="ru-RU" b="1" dirty="0" err="1">
                <a:solidFill>
                  <a:srgbClr val="1A3948"/>
                </a:solidFill>
                <a:latin typeface="Skolar-Light-Cyrillic"/>
              </a:rPr>
              <a:t>лише</a:t>
            </a:r>
            <a:r>
              <a:rPr lang="ru-RU" b="1" dirty="0">
                <a:solidFill>
                  <a:srgbClr val="1A3948"/>
                </a:solidFill>
                <a:latin typeface="Skolar-Light-Cyrillic"/>
              </a:rPr>
              <a:t> 30% </a:t>
            </a:r>
            <a:r>
              <a:rPr lang="ru-RU" b="1" dirty="0" err="1">
                <a:solidFill>
                  <a:srgbClr val="1A3948"/>
                </a:solidFill>
                <a:latin typeface="Skolar-Light-Cyrillic"/>
              </a:rPr>
              <a:t>ефіру</a:t>
            </a:r>
            <a:r>
              <a:rPr lang="ru-RU" dirty="0">
                <a:solidFill>
                  <a:srgbClr val="1A3948"/>
                </a:solidFill>
                <a:latin typeface="Skolar-Light-Cyrillic"/>
              </a:rPr>
              <a:t>. Те </a:t>
            </a:r>
            <a:r>
              <a:rPr lang="ru-RU" dirty="0" err="1">
                <a:solidFill>
                  <a:srgbClr val="1A3948"/>
                </a:solidFill>
                <a:latin typeface="Skolar-Light-Cyrillic"/>
              </a:rPr>
              <a:t>саме</a:t>
            </a:r>
            <a:r>
              <a:rPr lang="ru-RU" dirty="0">
                <a:solidFill>
                  <a:srgbClr val="1A3948"/>
                </a:solidFill>
                <a:latin typeface="Skolar-Light-Cyrillic"/>
              </a:rPr>
              <a:t> і </a:t>
            </a:r>
            <a:r>
              <a:rPr lang="ru-RU" dirty="0" err="1">
                <a:solidFill>
                  <a:srgbClr val="1A3948"/>
                </a:solidFill>
                <a:latin typeface="Skolar-Light-Cyrillic"/>
              </a:rPr>
              <a:t>щодо</a:t>
            </a:r>
            <a:r>
              <a:rPr lang="ru-RU" dirty="0">
                <a:solidFill>
                  <a:srgbClr val="1A3948"/>
                </a:solidFill>
                <a:latin typeface="Skolar-Light-Cyrillic"/>
              </a:rPr>
              <a:t> </a:t>
            </a:r>
            <a:r>
              <a:rPr lang="ru-RU" dirty="0" err="1">
                <a:solidFill>
                  <a:srgbClr val="1A3948"/>
                </a:solidFill>
                <a:latin typeface="Skolar-Light-Cyrillic"/>
              </a:rPr>
              <a:t>радіостанцій</a:t>
            </a:r>
            <a:r>
              <a:rPr lang="ru-RU" dirty="0">
                <a:solidFill>
                  <a:srgbClr val="1A3948"/>
                </a:solidFill>
                <a:latin typeface="Skolar-Light-Cyrillic"/>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879043"/>
            <a:ext cx="6096000" cy="923330"/>
          </a:xfrm>
          <a:prstGeom prst="rect">
            <a:avLst/>
          </a:prstGeom>
        </p:spPr>
        <p:txBody>
          <a:bodyPr>
            <a:spAutoFit/>
          </a:bodyPr>
          <a:lstStyle/>
          <a:p>
            <a:r>
              <a:rPr lang="ru-RU" dirty="0" err="1">
                <a:solidFill>
                  <a:srgbClr val="1A3948"/>
                </a:solidFill>
                <a:latin typeface="Skolar-Light-Cyrillic"/>
              </a:rPr>
              <a:t>Новий</a:t>
            </a:r>
            <a:r>
              <a:rPr lang="ru-RU" dirty="0">
                <a:solidFill>
                  <a:srgbClr val="1A3948"/>
                </a:solidFill>
                <a:latin typeface="Skolar-Light-Cyrillic"/>
              </a:rPr>
              <a:t> </a:t>
            </a:r>
            <a:r>
              <a:rPr lang="ru-RU" dirty="0" err="1">
                <a:solidFill>
                  <a:srgbClr val="1A3948"/>
                </a:solidFill>
                <a:latin typeface="Skolar-Light-Cyrillic"/>
              </a:rPr>
              <a:t>законопроєкт</a:t>
            </a:r>
            <a:r>
              <a:rPr lang="ru-RU" dirty="0">
                <a:solidFill>
                  <a:srgbClr val="1A3948"/>
                </a:solidFill>
                <a:latin typeface="Skolar-Light-Cyrillic"/>
              </a:rPr>
              <a:t> </a:t>
            </a:r>
            <a:r>
              <a:rPr lang="ru-RU" dirty="0" err="1">
                <a:solidFill>
                  <a:srgbClr val="1A3948"/>
                </a:solidFill>
                <a:latin typeface="Skolar-Light-Cyrillic"/>
              </a:rPr>
              <a:t>також</a:t>
            </a:r>
            <a:r>
              <a:rPr lang="ru-RU" dirty="0">
                <a:solidFill>
                  <a:srgbClr val="1A3948"/>
                </a:solidFill>
                <a:latin typeface="Skolar-Light-Cyrillic"/>
              </a:rPr>
              <a:t> </a:t>
            </a:r>
            <a:r>
              <a:rPr lang="ru-RU" b="1" dirty="0" err="1">
                <a:solidFill>
                  <a:srgbClr val="1A3948"/>
                </a:solidFill>
                <a:latin typeface="Skolar-Light-Cyrillic"/>
              </a:rPr>
              <a:t>передбачає</a:t>
            </a:r>
            <a:r>
              <a:rPr lang="ru-RU" b="1" dirty="0">
                <a:solidFill>
                  <a:srgbClr val="1A3948"/>
                </a:solidFill>
                <a:latin typeface="Skolar-Light-Cyrillic"/>
              </a:rPr>
              <a:t> рекламу</a:t>
            </a:r>
            <a:r>
              <a:rPr lang="ru-RU" dirty="0">
                <a:solidFill>
                  <a:srgbClr val="1A3948"/>
                </a:solidFill>
                <a:latin typeface="Skolar-Light-Cyrillic"/>
              </a:rPr>
              <a:t> </a:t>
            </a:r>
            <a:r>
              <a:rPr lang="ru-RU" dirty="0" err="1">
                <a:solidFill>
                  <a:srgbClr val="1A3948"/>
                </a:solidFill>
                <a:latin typeface="Skolar-Light-Cyrillic"/>
              </a:rPr>
              <a:t>чи</a:t>
            </a:r>
            <a:r>
              <a:rPr lang="ru-RU" dirty="0">
                <a:solidFill>
                  <a:srgbClr val="1A3948"/>
                </a:solidFill>
                <a:latin typeface="Skolar-Light-Cyrillic"/>
              </a:rPr>
              <a:t> будь-</a:t>
            </a:r>
            <a:r>
              <a:rPr lang="ru-RU" dirty="0" err="1">
                <a:solidFill>
                  <a:srgbClr val="1A3948"/>
                </a:solidFill>
                <a:latin typeface="Skolar-Light-Cyrillic"/>
              </a:rPr>
              <a:t>які</a:t>
            </a:r>
            <a:r>
              <a:rPr lang="ru-RU" dirty="0">
                <a:solidFill>
                  <a:srgbClr val="1A3948"/>
                </a:solidFill>
                <a:latin typeface="Skolar-Light-Cyrillic"/>
              </a:rPr>
              <a:t> </a:t>
            </a:r>
            <a:r>
              <a:rPr lang="ru-RU" dirty="0" err="1">
                <a:solidFill>
                  <a:srgbClr val="1A3948"/>
                </a:solidFill>
                <a:latin typeface="Skolar-Light-Cyrillic"/>
              </a:rPr>
              <a:t>матеріали</a:t>
            </a:r>
            <a:r>
              <a:rPr lang="ru-RU" dirty="0">
                <a:solidFill>
                  <a:srgbClr val="1A3948"/>
                </a:solidFill>
                <a:latin typeface="Skolar-Light-Cyrillic"/>
              </a:rPr>
              <a:t> </a:t>
            </a:r>
            <a:r>
              <a:rPr lang="ru-RU" dirty="0" err="1">
                <a:solidFill>
                  <a:srgbClr val="1A3948"/>
                </a:solidFill>
                <a:latin typeface="Skolar-Light-Cyrillic"/>
              </a:rPr>
              <a:t>виборчої</a:t>
            </a:r>
            <a:r>
              <a:rPr lang="ru-RU" dirty="0">
                <a:solidFill>
                  <a:srgbClr val="1A3948"/>
                </a:solidFill>
                <a:latin typeface="Skolar-Light-Cyrillic"/>
              </a:rPr>
              <a:t> </a:t>
            </a:r>
            <a:r>
              <a:rPr lang="ru-RU" dirty="0" err="1">
                <a:solidFill>
                  <a:srgbClr val="1A3948"/>
                </a:solidFill>
                <a:latin typeface="Skolar-Light-Cyrillic"/>
              </a:rPr>
              <a:t>агітації</a:t>
            </a:r>
            <a:r>
              <a:rPr lang="ru-RU" dirty="0">
                <a:solidFill>
                  <a:srgbClr val="1A3948"/>
                </a:solidFill>
                <a:latin typeface="Skolar-Light-Cyrillic"/>
              </a:rPr>
              <a:t> в </a:t>
            </a:r>
            <a:r>
              <a:rPr lang="ru-RU" dirty="0" err="1">
                <a:solidFill>
                  <a:srgbClr val="1A3948"/>
                </a:solidFill>
                <a:latin typeface="Skolar-Light-Cyrillic"/>
              </a:rPr>
              <a:t>місцях</a:t>
            </a:r>
            <a:r>
              <a:rPr lang="ru-RU" dirty="0">
                <a:solidFill>
                  <a:srgbClr val="1A3948"/>
                </a:solidFill>
                <a:latin typeface="Skolar-Light-Cyrillic"/>
              </a:rPr>
              <a:t>, де </a:t>
            </a:r>
            <a:r>
              <a:rPr lang="ru-RU" dirty="0" err="1">
                <a:solidFill>
                  <a:srgbClr val="1A3948"/>
                </a:solidFill>
                <a:latin typeface="Skolar-Light-Cyrillic"/>
              </a:rPr>
              <a:t>живуть</a:t>
            </a:r>
            <a:r>
              <a:rPr lang="ru-RU" dirty="0">
                <a:solidFill>
                  <a:srgbClr val="1A3948"/>
                </a:solidFill>
                <a:latin typeface="Skolar-Light-Cyrillic"/>
              </a:rPr>
              <a:t> </a:t>
            </a:r>
            <a:r>
              <a:rPr lang="ru-RU" dirty="0" err="1">
                <a:solidFill>
                  <a:srgbClr val="1A3948"/>
                </a:solidFill>
                <a:latin typeface="Skolar-Light-Cyrillic"/>
              </a:rPr>
              <a:t>нацменшини</a:t>
            </a:r>
            <a:r>
              <a:rPr lang="ru-RU" dirty="0">
                <a:solidFill>
                  <a:srgbClr val="1A3948"/>
                </a:solidFill>
                <a:latin typeface="Skolar-Light-Cyrillic"/>
              </a:rPr>
              <a:t>, </a:t>
            </a:r>
            <a:r>
              <a:rPr lang="ru-RU" b="1" dirty="0">
                <a:solidFill>
                  <a:srgbClr val="1A3948"/>
                </a:solidFill>
                <a:latin typeface="Skolar-Light-Cyrillic"/>
              </a:rPr>
              <a:t>без </a:t>
            </a:r>
            <a:r>
              <a:rPr lang="ru-RU" b="1" dirty="0" err="1">
                <a:solidFill>
                  <a:srgbClr val="1A3948"/>
                </a:solidFill>
                <a:latin typeface="Skolar-Light-Cyrillic"/>
              </a:rPr>
              <a:t>українськомовних</a:t>
            </a:r>
            <a:r>
              <a:rPr lang="ru-RU" b="1" dirty="0">
                <a:solidFill>
                  <a:srgbClr val="1A3948"/>
                </a:solidFill>
                <a:latin typeface="Skolar-Light-Cyrillic"/>
              </a:rPr>
              <a:t> </a:t>
            </a:r>
            <a:r>
              <a:rPr lang="ru-RU" b="1" dirty="0" err="1">
                <a:solidFill>
                  <a:srgbClr val="1A3948"/>
                </a:solidFill>
                <a:latin typeface="Skolar-Light-Cyrillic"/>
              </a:rPr>
              <a:t>версій</a:t>
            </a:r>
            <a:r>
              <a:rPr lang="ru-RU" dirty="0">
                <a:solidFill>
                  <a:srgbClr val="1A3948"/>
                </a:solidFill>
                <a:latin typeface="Skolar-Light-Cyrillic"/>
              </a:rPr>
              <a:t>.</a:t>
            </a:r>
            <a:endParaRPr lang="ru-RU"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835" y="2236285"/>
            <a:ext cx="6192115" cy="41153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lvl1pPr fontAlgn="base">
              <a:spcBef>
                <a:spcPct val="0"/>
              </a:spcBef>
              <a:spcAft>
                <a:spcPct val="0"/>
              </a:spcAft>
              <a:defRPr>
                <a:solidFill>
                  <a:schemeClr val="tx1"/>
                </a:solidFill>
                <a:latin typeface="Arial" panose="020B0604020202020204" pitchFamily="34" charset="0"/>
                <a:cs typeface="Arial" panose="020B0604020202020204" pitchFamily="34" charset="0"/>
              </a:defRPr>
            </a:lvl1pPr>
            <a:lvl2pPr fontAlgn="base">
              <a:spcBef>
                <a:spcPct val="0"/>
              </a:spcBef>
              <a:spcAft>
                <a:spcPct val="0"/>
              </a:spcAft>
              <a:defRPr>
                <a:solidFill>
                  <a:schemeClr val="tx1"/>
                </a:solidFill>
                <a:latin typeface="Arial" panose="020B0604020202020204" pitchFamily="34" charset="0"/>
                <a:cs typeface="Arial" panose="020B0604020202020204" pitchFamily="34" charset="0"/>
              </a:defRPr>
            </a:lvl2pPr>
            <a:lvl3pPr fontAlgn="base">
              <a:spcBef>
                <a:spcPct val="0"/>
              </a:spcBef>
              <a:spcAft>
                <a:spcPct val="0"/>
              </a:spcAft>
              <a:defRPr>
                <a:solidFill>
                  <a:schemeClr val="tx1"/>
                </a:solidFill>
                <a:latin typeface="Arial" panose="020B0604020202020204" pitchFamily="34" charset="0"/>
                <a:cs typeface="Arial" panose="020B0604020202020204" pitchFamily="34" charset="0"/>
              </a:defRPr>
            </a:lvl3pPr>
            <a:lvl4pPr fontAlgn="base">
              <a:spcBef>
                <a:spcPct val="0"/>
              </a:spcBef>
              <a:spcAft>
                <a:spcPct val="0"/>
              </a:spcAft>
              <a:defRPr>
                <a:solidFill>
                  <a:schemeClr val="tx1"/>
                </a:solidFill>
                <a:latin typeface="Arial" panose="020B0604020202020204" pitchFamily="34" charset="0"/>
                <a:cs typeface="Arial" panose="020B0604020202020204" pitchFamily="34" charset="0"/>
              </a:defRPr>
            </a:lvl4pPr>
            <a:lvl5pPr fontAlgn="base">
              <a:spcBef>
                <a:spcPct val="0"/>
              </a:spcBef>
              <a:spcAft>
                <a:spcPct val="0"/>
              </a:spcAf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Прямоугольник 2"/>
          <p:cNvSpPr/>
          <p:nvPr/>
        </p:nvSpPr>
        <p:spPr>
          <a:xfrm>
            <a:off x="4200439" y="441459"/>
            <a:ext cx="3048000" cy="2092881"/>
          </a:xfrm>
          <a:prstGeom prst="rect">
            <a:avLst/>
          </a:prstGeom>
        </p:spPr>
        <p:txBody>
          <a:bodyPr>
            <a:spAutoFit/>
          </a:bodyPr>
          <a:lstStyle/>
          <a:p>
            <a:pPr lvl="0" fontAlgn="base">
              <a:spcBef>
                <a:spcPct val="0"/>
              </a:spcBef>
              <a:spcAft>
                <a:spcPct val="0"/>
              </a:spcAft>
            </a:pPr>
            <a:r>
              <a:rPr lang="ru-RU" altLang="ru-RU" sz="1300" dirty="0" err="1">
                <a:solidFill>
                  <a:srgbClr val="1A3948"/>
                </a:solidFill>
                <a:latin typeface="Skolar-Light-Cyrillic"/>
                <a:cs typeface="Arial" panose="020B0604020202020204" pitchFamily="34" charset="0"/>
              </a:rPr>
              <a:t>Чинне</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законодавство</a:t>
            </a:r>
            <a:r>
              <a:rPr lang="ru-RU" altLang="ru-RU" sz="1300" dirty="0">
                <a:solidFill>
                  <a:srgbClr val="1A3948"/>
                </a:solidFill>
                <a:latin typeface="Skolar-Light-Cyrillic"/>
                <a:cs typeface="Arial" panose="020B0604020202020204" pitchFamily="34" charset="0"/>
              </a:rPr>
              <a:t> про </a:t>
            </a:r>
            <a:r>
              <a:rPr lang="ru-RU" altLang="ru-RU" sz="1300" dirty="0" err="1">
                <a:solidFill>
                  <a:srgbClr val="1A3948"/>
                </a:solidFill>
                <a:latin typeface="Skolar-Light-Cyrillic"/>
                <a:cs typeface="Arial" panose="020B0604020202020204" pitchFamily="34" charset="0"/>
              </a:rPr>
              <a:t>освіту</a:t>
            </a:r>
            <a:r>
              <a:rPr lang="ru-RU" altLang="ru-RU" sz="1300" dirty="0">
                <a:solidFill>
                  <a:srgbClr val="1A3948"/>
                </a:solidFill>
                <a:latin typeface="Skolar-Light-Cyrillic"/>
                <a:cs typeface="Arial" panose="020B0604020202020204" pitchFamily="34" charset="0"/>
              </a:rPr>
              <a:t> та </a:t>
            </a:r>
            <a:r>
              <a:rPr lang="ru-RU" altLang="ru-RU" sz="1300" dirty="0" err="1">
                <a:solidFill>
                  <a:srgbClr val="1A3948"/>
                </a:solidFill>
                <a:latin typeface="Skolar-Light-Cyrillic"/>
                <a:cs typeface="Arial" panose="020B0604020202020204" pitchFamily="34" charset="0"/>
              </a:rPr>
              <a:t>мову</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передбачає</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що</a:t>
            </a:r>
            <a:r>
              <a:rPr lang="ru-RU" altLang="ru-RU" sz="1300" dirty="0">
                <a:solidFill>
                  <a:srgbClr val="1A3948"/>
                </a:solidFill>
                <a:latin typeface="Skolar-Light-Cyrillic"/>
                <a:cs typeface="Arial" panose="020B0604020202020204" pitchFamily="34" charset="0"/>
              </a:rPr>
              <a:t> </a:t>
            </a:r>
            <a:r>
              <a:rPr lang="ru-RU" altLang="ru-RU" sz="1300" b="1" dirty="0" err="1">
                <a:solidFill>
                  <a:srgbClr val="1A3948"/>
                </a:solidFill>
                <a:latin typeface="Skolar-Light-Cyrillic"/>
                <a:cs typeface="Arial" panose="020B0604020202020204" pitchFamily="34" charset="0"/>
              </a:rPr>
              <a:t>частка</a:t>
            </a:r>
            <a:r>
              <a:rPr lang="ru-RU" altLang="ru-RU" sz="1300" b="1" dirty="0">
                <a:solidFill>
                  <a:srgbClr val="1A3948"/>
                </a:solidFill>
                <a:latin typeface="Skolar-Light-Cyrillic"/>
                <a:cs typeface="Arial" panose="020B0604020202020204" pitchFamily="34" charset="0"/>
              </a:rPr>
              <a:t> </a:t>
            </a:r>
            <a:r>
              <a:rPr lang="ru-RU" altLang="ru-RU" sz="1300" b="1" dirty="0" err="1">
                <a:solidFill>
                  <a:srgbClr val="1A3948"/>
                </a:solidFill>
                <a:latin typeface="Skolar-Light-Cyrillic"/>
                <a:cs typeface="Arial" panose="020B0604020202020204" pitchFamily="34" charset="0"/>
              </a:rPr>
              <a:t>навчання</a:t>
            </a:r>
            <a:r>
              <a:rPr lang="ru-RU" altLang="ru-RU" sz="1300" b="1" dirty="0">
                <a:solidFill>
                  <a:srgbClr val="1A3948"/>
                </a:solidFill>
                <a:latin typeface="Skolar-Light-Cyrillic"/>
                <a:cs typeface="Arial" panose="020B0604020202020204" pitchFamily="34" charset="0"/>
              </a:rPr>
              <a:t> </a:t>
            </a:r>
            <a:r>
              <a:rPr lang="ru-RU" altLang="ru-RU" sz="1300" b="1" dirty="0" err="1">
                <a:solidFill>
                  <a:srgbClr val="1A3948"/>
                </a:solidFill>
                <a:latin typeface="Skolar-Light-Cyrillic"/>
                <a:cs typeface="Arial" panose="020B0604020202020204" pitchFamily="34" charset="0"/>
              </a:rPr>
              <a:t>українською</a:t>
            </a:r>
            <a:r>
              <a:rPr lang="ru-RU" altLang="ru-RU" sz="1300" dirty="0">
                <a:solidFill>
                  <a:srgbClr val="1A3948"/>
                </a:solidFill>
                <a:latin typeface="Skolar-Light-Cyrillic"/>
                <a:cs typeface="Arial" panose="020B0604020202020204" pitchFamily="34" charset="0"/>
              </a:rPr>
              <a:t> в школах для </a:t>
            </a:r>
            <a:r>
              <a:rPr lang="ru-RU" altLang="ru-RU" sz="1300" dirty="0" err="1">
                <a:solidFill>
                  <a:srgbClr val="1A3948"/>
                </a:solidFill>
                <a:latin typeface="Skolar-Light-Cyrillic"/>
                <a:cs typeface="Arial" panose="020B0604020202020204" pitchFamily="34" charset="0"/>
              </a:rPr>
              <a:t>нацменшин</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має</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складати</a:t>
            </a:r>
            <a:r>
              <a:rPr lang="ru-RU" altLang="ru-RU" sz="1300" dirty="0">
                <a:solidFill>
                  <a:srgbClr val="1A3948"/>
                </a:solidFill>
                <a:latin typeface="Skolar-Light-Cyrillic"/>
                <a:cs typeface="Arial" panose="020B0604020202020204" pitchFamily="34" charset="0"/>
              </a:rPr>
              <a:t> </a:t>
            </a:r>
            <a:r>
              <a:rPr lang="ru-RU" altLang="ru-RU" sz="1300" b="1" dirty="0">
                <a:solidFill>
                  <a:srgbClr val="1A3948"/>
                </a:solidFill>
                <a:latin typeface="Skolar-Light-Cyrillic"/>
                <a:cs typeface="Arial" panose="020B0604020202020204" pitchFamily="34" charset="0"/>
              </a:rPr>
              <a:t>не </a:t>
            </a:r>
            <a:r>
              <a:rPr lang="ru-RU" altLang="ru-RU" sz="1300" b="1" dirty="0" err="1">
                <a:solidFill>
                  <a:srgbClr val="1A3948"/>
                </a:solidFill>
                <a:latin typeface="Skolar-Light-Cyrillic"/>
                <a:cs typeface="Arial" panose="020B0604020202020204" pitchFamily="34" charset="0"/>
              </a:rPr>
              <a:t>менше</a:t>
            </a:r>
            <a:r>
              <a:rPr lang="ru-RU" altLang="ru-RU" sz="1300" b="1" dirty="0">
                <a:solidFill>
                  <a:srgbClr val="1A3948"/>
                </a:solidFill>
                <a:latin typeface="Skolar-Light-Cyrillic"/>
                <a:cs typeface="Arial" panose="020B0604020202020204" pitchFamily="34" charset="0"/>
              </a:rPr>
              <a:t> </a:t>
            </a:r>
            <a:r>
              <a:rPr lang="ru-RU" altLang="ru-RU" sz="1300" b="1" dirty="0" err="1">
                <a:solidFill>
                  <a:srgbClr val="1A3948"/>
                </a:solidFill>
                <a:latin typeface="Skolar-Light-Cyrillic"/>
                <a:cs typeface="Arial" panose="020B0604020202020204" pitchFamily="34" charset="0"/>
              </a:rPr>
              <a:t>від</a:t>
            </a:r>
            <a:r>
              <a:rPr lang="ru-RU" altLang="ru-RU" sz="1300" b="1" dirty="0">
                <a:solidFill>
                  <a:srgbClr val="1A3948"/>
                </a:solidFill>
                <a:latin typeface="Skolar-Light-Cyrillic"/>
                <a:cs typeface="Arial" panose="020B0604020202020204" pitchFamily="34" charset="0"/>
              </a:rPr>
              <a:t> 30%.</a:t>
            </a:r>
            <a:endParaRPr lang="ru-RU" altLang="ru-RU" sz="1200" dirty="0">
              <a:solidFill>
                <a:prstClr val="black"/>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ru-RU" altLang="ru-RU" sz="1300" dirty="0" err="1" smtClean="0">
                <a:solidFill>
                  <a:srgbClr val="1A3948"/>
                </a:solidFill>
                <a:latin typeface="Skolar-Light-Cyrillic"/>
                <a:cs typeface="Arial" panose="020B0604020202020204" pitchFamily="34" charset="0"/>
              </a:rPr>
              <a:t>Урядовий</a:t>
            </a:r>
            <a:r>
              <a:rPr lang="ru-RU" altLang="ru-RU" sz="1300" dirty="0" smtClean="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законопроєкт</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натомість</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пропонує</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звести</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її</a:t>
            </a:r>
            <a:r>
              <a:rPr lang="ru-RU" altLang="ru-RU" sz="1300" dirty="0">
                <a:solidFill>
                  <a:srgbClr val="1A3948"/>
                </a:solidFill>
                <a:latin typeface="Skolar-Light-Cyrillic"/>
                <a:cs typeface="Arial" panose="020B0604020202020204" pitchFamily="34" charset="0"/>
              </a:rPr>
              <a:t> до </a:t>
            </a:r>
            <a:r>
              <a:rPr lang="ru-RU" altLang="ru-RU" sz="1300" b="1" dirty="0">
                <a:solidFill>
                  <a:srgbClr val="1A3948"/>
                </a:solidFill>
                <a:latin typeface="Skolar-Light-Cyrillic"/>
                <a:cs typeface="Arial" panose="020B0604020202020204" pitchFamily="34" charset="0"/>
              </a:rPr>
              <a:t>3-4 </a:t>
            </a:r>
            <a:r>
              <a:rPr lang="ru-RU" altLang="ru-RU" sz="1300" b="1" dirty="0" err="1">
                <a:solidFill>
                  <a:srgbClr val="1A3948"/>
                </a:solidFill>
                <a:latin typeface="Skolar-Light-Cyrillic"/>
                <a:cs typeface="Arial" panose="020B0604020202020204" pitchFamily="34" charset="0"/>
              </a:rPr>
              <a:t>предметів</a:t>
            </a:r>
            <a:r>
              <a:rPr lang="ru-RU" altLang="ru-RU" sz="1300" b="1" dirty="0">
                <a:solidFill>
                  <a:srgbClr val="1A3948"/>
                </a:solidFill>
                <a:latin typeface="Skolar-Light-Cyrillic"/>
                <a:cs typeface="Arial" panose="020B0604020202020204" pitchFamily="34" charset="0"/>
              </a:rPr>
              <a:t> державною</a:t>
            </a:r>
            <a:r>
              <a:rPr lang="ru-RU" altLang="ru-RU" sz="1300" dirty="0">
                <a:solidFill>
                  <a:srgbClr val="1A3948"/>
                </a:solidFill>
                <a:latin typeface="Skolar-Light-Cyrillic"/>
                <a:cs typeface="Arial" panose="020B0604020202020204" pitchFamily="34" charset="0"/>
              </a:rPr>
              <a:t>. Норма </a:t>
            </a:r>
            <a:r>
              <a:rPr lang="ru-RU" altLang="ru-RU" sz="1300" dirty="0" err="1">
                <a:solidFill>
                  <a:srgbClr val="1A3948"/>
                </a:solidFill>
                <a:latin typeface="Skolar-Light-Cyrillic"/>
                <a:cs typeface="Arial" panose="020B0604020202020204" pitchFamily="34" charset="0"/>
              </a:rPr>
              <a:t>стосуватиметься</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нацменшин</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мови</a:t>
            </a:r>
            <a:r>
              <a:rPr lang="ru-RU" altLang="ru-RU" sz="1300" dirty="0">
                <a:solidFill>
                  <a:srgbClr val="1A3948"/>
                </a:solidFill>
                <a:latin typeface="Skolar-Light-Cyrillic"/>
                <a:cs typeface="Arial" panose="020B0604020202020204" pitchFamily="34" charset="0"/>
              </a:rPr>
              <a:t> </a:t>
            </a:r>
            <a:r>
              <a:rPr lang="ru-RU" altLang="ru-RU" sz="1300" dirty="0" err="1">
                <a:solidFill>
                  <a:srgbClr val="1A3948"/>
                </a:solidFill>
                <a:latin typeface="Skolar-Light-Cyrillic"/>
                <a:cs typeface="Arial" panose="020B0604020202020204" pitchFamily="34" charset="0"/>
              </a:rPr>
              <a:t>яких</a:t>
            </a:r>
            <a:r>
              <a:rPr lang="ru-RU" altLang="ru-RU" sz="1300" dirty="0">
                <a:solidFill>
                  <a:srgbClr val="1A3948"/>
                </a:solidFill>
                <a:latin typeface="Skolar-Light-Cyrillic"/>
                <a:cs typeface="Arial" panose="020B0604020202020204" pitchFamily="34" charset="0"/>
              </a:rPr>
              <a:t> належать до </a:t>
            </a:r>
            <a:r>
              <a:rPr lang="ru-RU" altLang="ru-RU" sz="1300" dirty="0" err="1">
                <a:solidFill>
                  <a:srgbClr val="1A3948"/>
                </a:solidFill>
                <a:latin typeface="Skolar-Light-Cyrillic"/>
                <a:cs typeface="Arial" panose="020B0604020202020204" pitchFamily="34" charset="0"/>
              </a:rPr>
              <a:t>мов</a:t>
            </a:r>
            <a:r>
              <a:rPr lang="ru-RU" altLang="ru-RU" sz="1300" dirty="0">
                <a:solidFill>
                  <a:srgbClr val="1A3948"/>
                </a:solidFill>
                <a:latin typeface="Skolar-Light-Cyrillic"/>
                <a:cs typeface="Arial" panose="020B0604020202020204" pitchFamily="34" charset="0"/>
              </a:rPr>
              <a:t> ЄС.</a:t>
            </a:r>
            <a:endParaRPr lang="ru-RU" altLang="ru-RU" dirty="0">
              <a:solidFill>
                <a:prstClr val="black"/>
              </a:solidFill>
              <a:latin typeface="Arial" panose="020B0604020202020204" pitchFamily="34" charset="0"/>
              <a:cs typeface="Arial" panose="020B0604020202020204" pitchFamily="34" charset="0"/>
            </a:endParaRPr>
          </a:p>
        </p:txBody>
      </p:sp>
      <p:sp>
        <p:nvSpPr>
          <p:cNvPr id="4" name="Прямоугольник 3"/>
          <p:cNvSpPr/>
          <p:nvPr/>
        </p:nvSpPr>
        <p:spPr>
          <a:xfrm>
            <a:off x="527222" y="1394310"/>
            <a:ext cx="3451654" cy="1077218"/>
          </a:xfrm>
          <a:prstGeom prst="rect">
            <a:avLst/>
          </a:prstGeom>
        </p:spPr>
        <p:txBody>
          <a:bodyPr wrap="square">
            <a:spAutoFit/>
          </a:bodyPr>
          <a:lstStyle/>
          <a:p>
            <a:pPr lvl="0" eaLnBrk="0" fontAlgn="base" hangingPunct="0">
              <a:spcBef>
                <a:spcPct val="0"/>
              </a:spcBef>
              <a:spcAft>
                <a:spcPct val="0"/>
              </a:spcAft>
            </a:pPr>
            <a:r>
              <a:rPr lang="ru-RU" altLang="ru-RU" sz="1600" dirty="0" err="1">
                <a:solidFill>
                  <a:srgbClr val="FA5420"/>
                </a:solidFill>
                <a:latin typeface="SkolarSans-BdCond_Cyr-Ltn"/>
                <a:cs typeface="Arial" panose="020B0604020202020204" pitchFamily="34" charset="0"/>
              </a:rPr>
              <a:t>Законопроєкт</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дозволяє</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вчитися</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мовою</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нацменшини</a:t>
            </a:r>
            <a:r>
              <a:rPr lang="ru-RU" altLang="ru-RU" sz="1600" dirty="0">
                <a:solidFill>
                  <a:srgbClr val="FA5420"/>
                </a:solidFill>
                <a:latin typeface="SkolarSans-BdCond_Cyr-Ltn"/>
                <a:cs typeface="Arial" panose="020B0604020202020204" pitchFamily="34" charset="0"/>
              </a:rPr>
              <a:t> і </a:t>
            </a:r>
            <a:r>
              <a:rPr lang="ru-RU" altLang="ru-RU" sz="1600" dirty="0" err="1">
                <a:solidFill>
                  <a:srgbClr val="FA5420"/>
                </a:solidFill>
                <a:latin typeface="SkolarSans-BdCond_Cyr-Ltn"/>
                <a:cs typeface="Arial" panose="020B0604020202020204" pitchFamily="34" charset="0"/>
              </a:rPr>
              <a:t>лише</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мову</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літературу</a:t>
            </a:r>
            <a:r>
              <a:rPr lang="ru-RU" altLang="ru-RU" sz="1600" dirty="0">
                <a:solidFill>
                  <a:srgbClr val="FA5420"/>
                </a:solidFill>
                <a:latin typeface="SkolarSans-BdCond_Cyr-Ltn"/>
                <a:cs typeface="Arial" panose="020B0604020202020204" pitchFamily="34" charset="0"/>
              </a:rPr>
              <a:t> та </a:t>
            </a:r>
            <a:r>
              <a:rPr lang="ru-RU" altLang="ru-RU" sz="1600" dirty="0" err="1">
                <a:solidFill>
                  <a:srgbClr val="FA5420"/>
                </a:solidFill>
                <a:latin typeface="SkolarSans-BdCond_Cyr-Ltn"/>
                <a:cs typeface="Arial" panose="020B0604020202020204" pitchFamily="34" charset="0"/>
              </a:rPr>
              <a:t>історію</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України</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вчити</a:t>
            </a:r>
            <a:r>
              <a:rPr lang="ru-RU" altLang="ru-RU" sz="1600" dirty="0">
                <a:solidFill>
                  <a:srgbClr val="FA5420"/>
                </a:solidFill>
                <a:latin typeface="SkolarSans-BdCond_Cyr-Ltn"/>
                <a:cs typeface="Arial" panose="020B0604020202020204" pitchFamily="34" charset="0"/>
              </a:rPr>
              <a:t> </a:t>
            </a:r>
            <a:r>
              <a:rPr lang="ru-RU" altLang="ru-RU" sz="1600" dirty="0" err="1">
                <a:solidFill>
                  <a:srgbClr val="FA5420"/>
                </a:solidFill>
                <a:latin typeface="SkolarSans-BdCond_Cyr-Ltn"/>
                <a:cs typeface="Arial" panose="020B0604020202020204" pitchFamily="34" charset="0"/>
              </a:rPr>
              <a:t>українською</a:t>
            </a:r>
            <a:endParaRPr lang="ru-RU" altLang="ru-RU" sz="1600" dirty="0">
              <a:solidFill>
                <a:srgbClr val="FA5420"/>
              </a:solidFill>
              <a:latin typeface="SkolarSans-BdCond_Cyr-Ltn"/>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5967" y="-1685076"/>
            <a:ext cx="65" cy="33701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lvl1pPr fontAlgn="base">
              <a:spcBef>
                <a:spcPct val="0"/>
              </a:spcBef>
              <a:spcAft>
                <a:spcPct val="0"/>
              </a:spcAft>
              <a:defRPr>
                <a:solidFill>
                  <a:schemeClr val="tx1"/>
                </a:solidFill>
                <a:latin typeface="Arial" panose="020B0604020202020204" pitchFamily="34" charset="0"/>
                <a:cs typeface="Arial" panose="020B0604020202020204" pitchFamily="34" charset="0"/>
              </a:defRPr>
            </a:lvl1pPr>
            <a:lvl2pPr fontAlgn="base">
              <a:spcBef>
                <a:spcPct val="0"/>
              </a:spcBef>
              <a:spcAft>
                <a:spcPct val="0"/>
              </a:spcAft>
              <a:defRPr>
                <a:solidFill>
                  <a:schemeClr val="tx1"/>
                </a:solidFill>
                <a:latin typeface="Arial" panose="020B0604020202020204" pitchFamily="34" charset="0"/>
                <a:cs typeface="Arial" panose="020B0604020202020204" pitchFamily="34" charset="0"/>
              </a:defRPr>
            </a:lvl2pPr>
            <a:lvl3pPr fontAlgn="base">
              <a:spcBef>
                <a:spcPct val="0"/>
              </a:spcBef>
              <a:spcAft>
                <a:spcPct val="0"/>
              </a:spcAft>
              <a:defRPr>
                <a:solidFill>
                  <a:schemeClr val="tx1"/>
                </a:solidFill>
                <a:latin typeface="Arial" panose="020B0604020202020204" pitchFamily="34" charset="0"/>
                <a:cs typeface="Arial" panose="020B0604020202020204" pitchFamily="34" charset="0"/>
              </a:defRPr>
            </a:lvl3pPr>
            <a:lvl4pPr fontAlgn="base">
              <a:spcBef>
                <a:spcPct val="0"/>
              </a:spcBef>
              <a:spcAft>
                <a:spcPct val="0"/>
              </a:spcAft>
              <a:defRPr>
                <a:solidFill>
                  <a:schemeClr val="tx1"/>
                </a:solidFill>
                <a:latin typeface="Arial" panose="020B0604020202020204" pitchFamily="34" charset="0"/>
                <a:cs typeface="Arial" panose="020B0604020202020204" pitchFamily="34" charset="0"/>
              </a:defRPr>
            </a:lvl4pPr>
            <a:lvl5pPr fontAlgn="base">
              <a:spcBef>
                <a:spcPct val="0"/>
              </a:spcBef>
              <a:spcAft>
                <a:spcPct val="0"/>
              </a:spcAf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ru-RU" altLang="ru-RU" sz="21900" b="0" i="0" u="none" strike="noStrike" cap="none" normalizeH="0" baseline="0" dirty="0" smtClean="0">
              <a:ln>
                <a:noFill/>
              </a:ln>
              <a:solidFill>
                <a:srgbClr val="1A3948"/>
              </a:solidFill>
              <a:effectLst/>
              <a:latin typeface="Skolar-Light-Cyrillic"/>
              <a:cs typeface="Arial" panose="020B0604020202020204" pitchFamily="34" charset="0"/>
            </a:endParaRPr>
          </a:p>
        </p:txBody>
      </p:sp>
      <p:pic>
        <p:nvPicPr>
          <p:cNvPr id="2050" name="Picture 2" descr="Під час Book Forum Lviv. Львів, 15 вересня 2021 ро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54" y="2386742"/>
            <a:ext cx="6191250" cy="34861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58345" y="253916"/>
            <a:ext cx="11121081" cy="1477328"/>
          </a:xfrm>
          <a:prstGeom prst="rect">
            <a:avLst/>
          </a:prstGeom>
        </p:spPr>
        <p:txBody>
          <a:bodyPr wrap="square">
            <a:spAutoFit/>
          </a:bodyPr>
          <a:lstStyle/>
          <a:p>
            <a:pPr algn="just"/>
            <a:r>
              <a:rPr lang="ru-RU" dirty="0" err="1">
                <a:solidFill>
                  <a:srgbClr val="1A3948"/>
                </a:solidFill>
                <a:latin typeface="Skolar-Light-Cyrillic"/>
              </a:rPr>
              <a:t>Зміни</a:t>
            </a:r>
            <a:r>
              <a:rPr lang="ru-RU" dirty="0">
                <a:solidFill>
                  <a:srgbClr val="1A3948"/>
                </a:solidFill>
                <a:latin typeface="Skolar-Light-Cyrillic"/>
              </a:rPr>
              <a:t> </a:t>
            </a:r>
            <a:r>
              <a:rPr lang="ru-RU" dirty="0" err="1">
                <a:solidFill>
                  <a:srgbClr val="1A3948"/>
                </a:solidFill>
                <a:latin typeface="Skolar-Light-Cyrillic"/>
              </a:rPr>
              <a:t>можуть</a:t>
            </a:r>
            <a:r>
              <a:rPr lang="ru-RU" dirty="0">
                <a:solidFill>
                  <a:srgbClr val="1A3948"/>
                </a:solidFill>
                <a:latin typeface="Skolar-Light-Cyrillic"/>
              </a:rPr>
              <a:t> </a:t>
            </a:r>
            <a:r>
              <a:rPr lang="ru-RU" dirty="0" err="1">
                <a:solidFill>
                  <a:srgbClr val="1A3948"/>
                </a:solidFill>
                <a:latin typeface="Skolar-Light-Cyrillic"/>
              </a:rPr>
              <a:t>торкнутися</a:t>
            </a:r>
            <a:r>
              <a:rPr lang="ru-RU" dirty="0">
                <a:solidFill>
                  <a:srgbClr val="1A3948"/>
                </a:solidFill>
                <a:latin typeface="Skolar-Light-Cyrillic"/>
              </a:rPr>
              <a:t> і </a:t>
            </a:r>
            <a:r>
              <a:rPr lang="ru-RU" dirty="0" err="1">
                <a:solidFill>
                  <a:srgbClr val="1A3948"/>
                </a:solidFill>
                <a:latin typeface="Skolar-Light-Cyrillic"/>
              </a:rPr>
              <a:t>книговидання</a:t>
            </a:r>
            <a:r>
              <a:rPr lang="ru-RU" dirty="0">
                <a:solidFill>
                  <a:srgbClr val="1A3948"/>
                </a:solidFill>
                <a:latin typeface="Skolar-Light-Cyrillic"/>
              </a:rPr>
              <a:t>. </a:t>
            </a:r>
            <a:r>
              <a:rPr lang="ru-RU" b="1" dirty="0" err="1">
                <a:solidFill>
                  <a:srgbClr val="1A3948"/>
                </a:solidFill>
                <a:latin typeface="Skolar-Light-Cyrillic"/>
              </a:rPr>
              <a:t>Нині</a:t>
            </a:r>
            <a:r>
              <a:rPr lang="ru-RU" b="1" dirty="0">
                <a:solidFill>
                  <a:srgbClr val="1A3948"/>
                </a:solidFill>
                <a:latin typeface="Skolar-Light-Cyrillic"/>
              </a:rPr>
              <a:t> </a:t>
            </a:r>
            <a:r>
              <a:rPr lang="ru-RU" b="1" dirty="0" err="1">
                <a:solidFill>
                  <a:srgbClr val="1A3948"/>
                </a:solidFill>
                <a:latin typeface="Skolar-Light-Cyrillic"/>
              </a:rPr>
              <a:t>існує</a:t>
            </a:r>
            <a:r>
              <a:rPr lang="ru-RU" b="1" dirty="0">
                <a:solidFill>
                  <a:srgbClr val="1A3948"/>
                </a:solidFill>
                <a:latin typeface="Skolar-Light-Cyrillic"/>
              </a:rPr>
              <a:t> </a:t>
            </a:r>
            <a:r>
              <a:rPr lang="ru-RU" b="1" dirty="0" err="1">
                <a:solidFill>
                  <a:srgbClr val="1A3948"/>
                </a:solidFill>
                <a:latin typeface="Skolar-Light-Cyrillic"/>
              </a:rPr>
              <a:t>вимога</a:t>
            </a:r>
            <a:r>
              <a:rPr lang="ru-RU" b="1" dirty="0">
                <a:solidFill>
                  <a:srgbClr val="1A3948"/>
                </a:solidFill>
                <a:latin typeface="Skolar-Light-Cyrillic"/>
              </a:rPr>
              <a:t> </a:t>
            </a:r>
            <a:r>
              <a:rPr lang="ru-RU" b="1" dirty="0" err="1">
                <a:solidFill>
                  <a:srgbClr val="1A3948"/>
                </a:solidFill>
                <a:latin typeface="Skolar-Light-Cyrillic"/>
              </a:rPr>
              <a:t>видавати</a:t>
            </a:r>
            <a:r>
              <a:rPr lang="ru-RU" b="1" dirty="0">
                <a:solidFill>
                  <a:srgbClr val="1A3948"/>
                </a:solidFill>
                <a:latin typeface="Skolar-Light-Cyrillic"/>
              </a:rPr>
              <a:t> </a:t>
            </a:r>
            <a:r>
              <a:rPr lang="ru-RU" b="1" dirty="0" err="1">
                <a:solidFill>
                  <a:srgbClr val="1A3948"/>
                </a:solidFill>
                <a:latin typeface="Skolar-Light-Cyrillic"/>
              </a:rPr>
              <a:t>щонайменше</a:t>
            </a:r>
            <a:r>
              <a:rPr lang="ru-RU" b="1" dirty="0">
                <a:solidFill>
                  <a:srgbClr val="1A3948"/>
                </a:solidFill>
                <a:latin typeface="Skolar-Light-Cyrillic"/>
              </a:rPr>
              <a:t> 50% </a:t>
            </a:r>
            <a:r>
              <a:rPr lang="ru-RU" b="1" dirty="0" err="1">
                <a:solidFill>
                  <a:srgbClr val="1A3948"/>
                </a:solidFill>
                <a:latin typeface="Skolar-Light-Cyrillic"/>
              </a:rPr>
              <a:t>українською</a:t>
            </a:r>
            <a:r>
              <a:rPr lang="ru-RU" dirty="0">
                <a:solidFill>
                  <a:srgbClr val="1A3948"/>
                </a:solidFill>
                <a:latin typeface="Skolar-Light-Cyrillic"/>
              </a:rPr>
              <a:t>. </a:t>
            </a:r>
            <a:r>
              <a:rPr lang="ru-RU" dirty="0" err="1">
                <a:solidFill>
                  <a:srgbClr val="1A3948"/>
                </a:solidFill>
                <a:latin typeface="Skolar-Light-Cyrillic"/>
              </a:rPr>
              <a:t>Втім</a:t>
            </a:r>
            <a:r>
              <a:rPr lang="ru-RU" dirty="0">
                <a:solidFill>
                  <a:srgbClr val="1A3948"/>
                </a:solidFill>
                <a:latin typeface="Skolar-Light-Cyrillic"/>
              </a:rPr>
              <a:t>, </a:t>
            </a:r>
            <a:r>
              <a:rPr lang="ru-RU" dirty="0" err="1">
                <a:solidFill>
                  <a:srgbClr val="1A3948"/>
                </a:solidFill>
                <a:latin typeface="Skolar-Light-Cyrillic"/>
              </a:rPr>
              <a:t>її</a:t>
            </a:r>
            <a:r>
              <a:rPr lang="ru-RU" dirty="0">
                <a:solidFill>
                  <a:srgbClr val="1A3948"/>
                </a:solidFill>
                <a:latin typeface="Skolar-Light-Cyrillic"/>
              </a:rPr>
              <a:t> </a:t>
            </a:r>
            <a:r>
              <a:rPr lang="ru-RU" dirty="0" err="1">
                <a:solidFill>
                  <a:srgbClr val="1A3948"/>
                </a:solidFill>
                <a:latin typeface="Skolar-Light-Cyrillic"/>
              </a:rPr>
              <a:t>можна</a:t>
            </a:r>
            <a:r>
              <a:rPr lang="ru-RU" dirty="0">
                <a:solidFill>
                  <a:srgbClr val="1A3948"/>
                </a:solidFill>
                <a:latin typeface="Skolar-Light-Cyrillic"/>
              </a:rPr>
              <a:t> буде </a:t>
            </a:r>
            <a:r>
              <a:rPr lang="ru-RU" dirty="0" err="1">
                <a:solidFill>
                  <a:srgbClr val="1A3948"/>
                </a:solidFill>
                <a:latin typeface="Skolar-Light-Cyrillic"/>
              </a:rPr>
              <a:t>нівелювати</a:t>
            </a:r>
            <a:r>
              <a:rPr lang="ru-RU" dirty="0">
                <a:solidFill>
                  <a:srgbClr val="1A3948"/>
                </a:solidFill>
                <a:latin typeface="Skolar-Light-Cyrillic"/>
              </a:rPr>
              <a:t> </a:t>
            </a:r>
            <a:r>
              <a:rPr lang="ru-RU" dirty="0" err="1">
                <a:solidFill>
                  <a:srgbClr val="1A3948"/>
                </a:solidFill>
                <a:latin typeface="Skolar-Light-Cyrillic"/>
              </a:rPr>
              <a:t>видавництвом</a:t>
            </a:r>
            <a:r>
              <a:rPr lang="ru-RU" dirty="0">
                <a:solidFill>
                  <a:srgbClr val="1A3948"/>
                </a:solidFill>
                <a:latin typeface="Skolar-Light-Cyrillic"/>
              </a:rPr>
              <a:t> </a:t>
            </a:r>
            <a:r>
              <a:rPr lang="ru-RU" dirty="0" err="1">
                <a:solidFill>
                  <a:srgbClr val="1A3948"/>
                </a:solidFill>
                <a:latin typeface="Skolar-Light-Cyrillic"/>
              </a:rPr>
              <a:t>мовами</a:t>
            </a:r>
            <a:r>
              <a:rPr lang="ru-RU" dirty="0">
                <a:solidFill>
                  <a:srgbClr val="1A3948"/>
                </a:solidFill>
                <a:latin typeface="Skolar-Light-Cyrillic"/>
              </a:rPr>
              <a:t> </a:t>
            </a:r>
            <a:r>
              <a:rPr lang="ru-RU" dirty="0" err="1">
                <a:solidFill>
                  <a:srgbClr val="1A3948"/>
                </a:solidFill>
                <a:latin typeface="Skolar-Light-Cyrillic"/>
              </a:rPr>
              <a:t>національних</a:t>
            </a:r>
            <a:r>
              <a:rPr lang="ru-RU" dirty="0">
                <a:solidFill>
                  <a:srgbClr val="1A3948"/>
                </a:solidFill>
                <a:latin typeface="Skolar-Light-Cyrillic"/>
              </a:rPr>
              <a:t> </a:t>
            </a:r>
            <a:r>
              <a:rPr lang="ru-RU" dirty="0" err="1">
                <a:solidFill>
                  <a:srgbClr val="1A3948"/>
                </a:solidFill>
                <a:latin typeface="Skolar-Light-Cyrillic"/>
              </a:rPr>
              <a:t>меншин</a:t>
            </a:r>
            <a:r>
              <a:rPr lang="ru-RU" dirty="0">
                <a:solidFill>
                  <a:srgbClr val="1A3948"/>
                </a:solidFill>
                <a:latin typeface="Skolar-Light-Cyrillic"/>
              </a:rPr>
              <a:t>.</a:t>
            </a:r>
          </a:p>
          <a:p>
            <a:pPr algn="just"/>
            <a:r>
              <a:rPr lang="ru-RU" dirty="0">
                <a:solidFill>
                  <a:srgbClr val="1A3948"/>
                </a:solidFill>
                <a:latin typeface="Skolar-Light-Cyrillic"/>
              </a:rPr>
              <a:t>Те </a:t>
            </a:r>
            <a:r>
              <a:rPr lang="ru-RU" dirty="0" err="1">
                <a:solidFill>
                  <a:srgbClr val="1A3948"/>
                </a:solidFill>
                <a:latin typeface="Skolar-Light-Cyrillic"/>
              </a:rPr>
              <a:t>саме</a:t>
            </a:r>
            <a:r>
              <a:rPr lang="ru-RU" dirty="0">
                <a:solidFill>
                  <a:srgbClr val="1A3948"/>
                </a:solidFill>
                <a:latin typeface="Skolar-Light-Cyrillic"/>
              </a:rPr>
              <a:t> і </a:t>
            </a:r>
            <a:r>
              <a:rPr lang="ru-RU" dirty="0" err="1">
                <a:solidFill>
                  <a:srgbClr val="1A3948"/>
                </a:solidFill>
                <a:latin typeface="Skolar-Light-Cyrillic"/>
              </a:rPr>
              <a:t>щодо</a:t>
            </a:r>
            <a:r>
              <a:rPr lang="ru-RU" dirty="0">
                <a:solidFill>
                  <a:srgbClr val="1A3948"/>
                </a:solidFill>
                <a:latin typeface="Skolar-Light-Cyrillic"/>
              </a:rPr>
              <a:t> </a:t>
            </a:r>
            <a:r>
              <a:rPr lang="ru-RU" dirty="0" err="1">
                <a:solidFill>
                  <a:srgbClr val="1A3948"/>
                </a:solidFill>
                <a:latin typeface="Skolar-Light-Cyrillic"/>
              </a:rPr>
              <a:t>книгарень</a:t>
            </a:r>
            <a:r>
              <a:rPr lang="ru-RU" dirty="0">
                <a:solidFill>
                  <a:srgbClr val="1A3948"/>
                </a:solidFill>
                <a:latin typeface="Skolar-Light-Cyrillic"/>
              </a:rPr>
              <a:t>. </a:t>
            </a:r>
            <a:r>
              <a:rPr lang="ru-RU" dirty="0" err="1">
                <a:solidFill>
                  <a:srgbClr val="1A3948"/>
                </a:solidFill>
                <a:latin typeface="Skolar-Light-Cyrillic"/>
              </a:rPr>
              <a:t>Під</a:t>
            </a:r>
            <a:r>
              <a:rPr lang="ru-RU" dirty="0">
                <a:solidFill>
                  <a:srgbClr val="1A3948"/>
                </a:solidFill>
                <a:latin typeface="Skolar-Light-Cyrillic"/>
              </a:rPr>
              <a:t> </a:t>
            </a:r>
            <a:r>
              <a:rPr lang="ru-RU" dirty="0" err="1">
                <a:solidFill>
                  <a:srgbClr val="1A3948"/>
                </a:solidFill>
                <a:latin typeface="Skolar-Light-Cyrillic"/>
              </a:rPr>
              <a:t>вивіскою</a:t>
            </a:r>
            <a:r>
              <a:rPr lang="ru-RU" dirty="0">
                <a:solidFill>
                  <a:srgbClr val="1A3948"/>
                </a:solidFill>
                <a:latin typeface="Skolar-Light-Cyrillic"/>
              </a:rPr>
              <a:t> </a:t>
            </a:r>
            <a:r>
              <a:rPr lang="ru-RU" dirty="0" err="1">
                <a:solidFill>
                  <a:srgbClr val="1A3948"/>
                </a:solidFill>
                <a:latin typeface="Skolar-Light-Cyrillic"/>
              </a:rPr>
              <a:t>спеціалізованої</a:t>
            </a:r>
            <a:r>
              <a:rPr lang="ru-RU" dirty="0">
                <a:solidFill>
                  <a:srgbClr val="1A3948"/>
                </a:solidFill>
                <a:latin typeface="Skolar-Light-Cyrillic"/>
              </a:rPr>
              <a:t>, яка </a:t>
            </a:r>
            <a:r>
              <a:rPr lang="ru-RU" dirty="0" err="1">
                <a:solidFill>
                  <a:srgbClr val="1A3948"/>
                </a:solidFill>
                <a:latin typeface="Skolar-Light-Cyrillic"/>
              </a:rPr>
              <a:t>торгує</a:t>
            </a:r>
            <a:r>
              <a:rPr lang="ru-RU" dirty="0">
                <a:solidFill>
                  <a:srgbClr val="1A3948"/>
                </a:solidFill>
                <a:latin typeface="Skolar-Light-Cyrillic"/>
              </a:rPr>
              <a:t> книгами </a:t>
            </a:r>
            <a:r>
              <a:rPr lang="ru-RU" dirty="0" err="1">
                <a:solidFill>
                  <a:srgbClr val="1A3948"/>
                </a:solidFill>
                <a:latin typeface="Skolar-Light-Cyrillic"/>
              </a:rPr>
              <a:t>мовою</a:t>
            </a:r>
            <a:r>
              <a:rPr lang="ru-RU" dirty="0">
                <a:solidFill>
                  <a:srgbClr val="1A3948"/>
                </a:solidFill>
                <a:latin typeface="Skolar-Light-Cyrillic"/>
              </a:rPr>
              <a:t> </a:t>
            </a:r>
            <a:r>
              <a:rPr lang="ru-RU" dirty="0" err="1">
                <a:solidFill>
                  <a:srgbClr val="1A3948"/>
                </a:solidFill>
                <a:latin typeface="Skolar-Light-Cyrillic"/>
              </a:rPr>
              <a:t>нацменшин</a:t>
            </a:r>
            <a:r>
              <a:rPr lang="ru-RU" dirty="0">
                <a:solidFill>
                  <a:srgbClr val="1A3948"/>
                </a:solidFill>
                <a:latin typeface="Skolar-Light-Cyrillic"/>
              </a:rPr>
              <a:t>, </a:t>
            </a:r>
            <a:r>
              <a:rPr lang="ru-RU" dirty="0" err="1">
                <a:solidFill>
                  <a:srgbClr val="1A3948"/>
                </a:solidFill>
                <a:latin typeface="Skolar-Light-Cyrillic"/>
              </a:rPr>
              <a:t>книжкові</a:t>
            </a:r>
            <a:r>
              <a:rPr lang="ru-RU" dirty="0">
                <a:solidFill>
                  <a:srgbClr val="1A3948"/>
                </a:solidFill>
                <a:latin typeface="Skolar-Light-Cyrillic"/>
              </a:rPr>
              <a:t> </a:t>
            </a:r>
            <a:r>
              <a:rPr lang="ru-RU" dirty="0" err="1">
                <a:solidFill>
                  <a:srgbClr val="1A3948"/>
                </a:solidFill>
                <a:latin typeface="Skolar-Light-Cyrillic"/>
              </a:rPr>
              <a:t>магазини</a:t>
            </a:r>
            <a:r>
              <a:rPr lang="ru-RU" dirty="0">
                <a:solidFill>
                  <a:srgbClr val="1A3948"/>
                </a:solidFill>
                <a:latin typeface="Skolar-Light-Cyrillic"/>
              </a:rPr>
              <a:t> </a:t>
            </a:r>
            <a:r>
              <a:rPr lang="ru-RU" dirty="0" err="1">
                <a:solidFill>
                  <a:srgbClr val="1A3948"/>
                </a:solidFill>
                <a:latin typeface="Skolar-Light-Cyrillic"/>
              </a:rPr>
              <a:t>зможуть</a:t>
            </a:r>
            <a:r>
              <a:rPr lang="ru-RU" dirty="0">
                <a:solidFill>
                  <a:srgbClr val="1A3948"/>
                </a:solidFill>
                <a:latin typeface="Skolar-Light-Cyrillic"/>
              </a:rPr>
              <a:t> не </a:t>
            </a:r>
            <a:r>
              <a:rPr lang="ru-RU" dirty="0" err="1">
                <a:solidFill>
                  <a:srgbClr val="1A3948"/>
                </a:solidFill>
                <a:latin typeface="Skolar-Light-Cyrillic"/>
              </a:rPr>
              <a:t>виконувати</a:t>
            </a:r>
            <a:r>
              <a:rPr lang="ru-RU" dirty="0">
                <a:solidFill>
                  <a:srgbClr val="1A3948"/>
                </a:solidFill>
                <a:latin typeface="Skolar-Light-Cyrillic"/>
              </a:rPr>
              <a:t> </a:t>
            </a:r>
            <a:r>
              <a:rPr lang="ru-RU" dirty="0" err="1">
                <a:solidFill>
                  <a:srgbClr val="1A3948"/>
                </a:solidFill>
                <a:latin typeface="Skolar-Light-Cyrillic"/>
              </a:rPr>
              <a:t>вимогу</a:t>
            </a:r>
            <a:r>
              <a:rPr lang="ru-RU" dirty="0">
                <a:solidFill>
                  <a:srgbClr val="1A3948"/>
                </a:solidFill>
                <a:latin typeface="Skolar-Light-Cyrillic"/>
              </a:rPr>
              <a:t> </a:t>
            </a:r>
            <a:r>
              <a:rPr lang="ru-RU" dirty="0" err="1">
                <a:solidFill>
                  <a:srgbClr val="1A3948"/>
                </a:solidFill>
                <a:latin typeface="Skolar-Light-Cyrillic"/>
              </a:rPr>
              <a:t>мати</a:t>
            </a:r>
            <a:r>
              <a:rPr lang="ru-RU" dirty="0">
                <a:solidFill>
                  <a:srgbClr val="1A3948"/>
                </a:solidFill>
                <a:latin typeface="Skolar-Light-Cyrillic"/>
              </a:rPr>
              <a:t> 50% </a:t>
            </a:r>
            <a:r>
              <a:rPr lang="ru-RU" dirty="0" err="1">
                <a:solidFill>
                  <a:srgbClr val="1A3948"/>
                </a:solidFill>
                <a:latin typeface="Skolar-Light-Cyrillic"/>
              </a:rPr>
              <a:t>українськомовного</a:t>
            </a:r>
            <a:r>
              <a:rPr lang="ru-RU" dirty="0">
                <a:solidFill>
                  <a:srgbClr val="1A3948"/>
                </a:solidFill>
                <a:latin typeface="Skolar-Light-Cyrillic"/>
              </a:rPr>
              <a:t> </a:t>
            </a:r>
            <a:r>
              <a:rPr lang="ru-RU" dirty="0" err="1">
                <a:solidFill>
                  <a:srgbClr val="1A3948"/>
                </a:solidFill>
                <a:latin typeface="Skolar-Light-Cyrillic"/>
              </a:rPr>
              <a:t>асортименту</a:t>
            </a:r>
            <a:r>
              <a:rPr lang="ru-RU" dirty="0">
                <a:solidFill>
                  <a:srgbClr val="1A3948"/>
                </a:solidFill>
                <a:latin typeface="Skolar-Light-Cyrillic"/>
              </a:rPr>
              <a:t>. Таким чином </a:t>
            </a:r>
            <a:r>
              <a:rPr lang="ru-RU" dirty="0" err="1">
                <a:solidFill>
                  <a:srgbClr val="1A3948"/>
                </a:solidFill>
                <a:latin typeface="Skolar-Light-Cyrillic"/>
              </a:rPr>
              <a:t>кількість</a:t>
            </a:r>
            <a:r>
              <a:rPr lang="ru-RU" dirty="0">
                <a:solidFill>
                  <a:srgbClr val="1A3948"/>
                </a:solidFill>
                <a:latin typeface="Skolar-Light-Cyrillic"/>
              </a:rPr>
              <a:t> книг </a:t>
            </a:r>
            <a:r>
              <a:rPr lang="ru-RU" dirty="0" err="1">
                <a:solidFill>
                  <a:srgbClr val="1A3948"/>
                </a:solidFill>
                <a:latin typeface="Skolar-Light-Cyrillic"/>
              </a:rPr>
              <a:t>російською</a:t>
            </a:r>
            <a:r>
              <a:rPr lang="ru-RU" dirty="0">
                <a:solidFill>
                  <a:srgbClr val="1A3948"/>
                </a:solidFill>
                <a:latin typeface="Skolar-Light-Cyrillic"/>
              </a:rPr>
              <a:t> на прилавках </a:t>
            </a:r>
            <a:r>
              <a:rPr lang="ru-RU" dirty="0" err="1">
                <a:solidFill>
                  <a:srgbClr val="1A3948"/>
                </a:solidFill>
                <a:latin typeface="Skolar-Light-Cyrillic"/>
              </a:rPr>
              <a:t>може</a:t>
            </a:r>
            <a:r>
              <a:rPr lang="ru-RU" dirty="0">
                <a:solidFill>
                  <a:srgbClr val="1A3948"/>
                </a:solidFill>
                <a:latin typeface="Skolar-Light-Cyrillic"/>
              </a:rPr>
              <a:t> законно </a:t>
            </a:r>
            <a:r>
              <a:rPr lang="ru-RU" dirty="0" err="1">
                <a:solidFill>
                  <a:srgbClr val="1A3948"/>
                </a:solidFill>
                <a:latin typeface="Skolar-Light-Cyrillic"/>
              </a:rPr>
              <a:t>зрости</a:t>
            </a:r>
            <a:r>
              <a:rPr lang="ru-RU" dirty="0">
                <a:solidFill>
                  <a:srgbClr val="1A3948"/>
                </a:solidFill>
                <a:latin typeface="Skolar-Light-Cyrillic"/>
              </a:rPr>
              <a:t>, </a:t>
            </a:r>
            <a:r>
              <a:rPr lang="ru-RU" dirty="0" err="1">
                <a:solidFill>
                  <a:srgbClr val="1A3948"/>
                </a:solidFill>
                <a:latin typeface="Skolar-Light-Cyrillic"/>
              </a:rPr>
              <a:t>кажуть</a:t>
            </a:r>
            <a:r>
              <a:rPr lang="ru-RU" dirty="0">
                <a:solidFill>
                  <a:srgbClr val="1A3948"/>
                </a:solidFill>
                <a:latin typeface="Skolar-Light-Cyrillic"/>
              </a:rPr>
              <a:t> </a:t>
            </a:r>
            <a:r>
              <a:rPr lang="ru-RU" dirty="0" err="1">
                <a:solidFill>
                  <a:srgbClr val="1A3948"/>
                </a:solidFill>
                <a:latin typeface="Skolar-Light-Cyrillic"/>
              </a:rPr>
              <a:t>експерти</a:t>
            </a:r>
            <a:r>
              <a:rPr lang="ru-RU" dirty="0">
                <a:solidFill>
                  <a:srgbClr val="1A3948"/>
                </a:solidFill>
                <a:latin typeface="Skolar-Light-Cyrillic"/>
              </a:rPr>
              <a:t> і </a:t>
            </a:r>
            <a:r>
              <a:rPr lang="ru-RU" dirty="0" err="1">
                <a:solidFill>
                  <a:srgbClr val="1A3948"/>
                </a:solidFill>
                <a:latin typeface="Skolar-Light-Cyrillic"/>
              </a:rPr>
              <a:t>депутати</a:t>
            </a:r>
            <a:r>
              <a:rPr lang="ru-RU" dirty="0">
                <a:solidFill>
                  <a:srgbClr val="1A3948"/>
                </a:solidFill>
                <a:latin typeface="Skolar-Light-Cyrillic"/>
              </a:rPr>
              <a:t>.</a:t>
            </a:r>
            <a:endParaRPr lang="ru-RU" b="0" i="0" dirty="0">
              <a:solidFill>
                <a:srgbClr val="1A3948"/>
              </a:solidFill>
              <a:effectLst/>
              <a:latin typeface="Skolar-Light-Cyrill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944" y="297828"/>
            <a:ext cx="11011436" cy="4524315"/>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Нині серед авторів домінує позиція про те, що мультикультуралізм руйнує багатовікові культурні засади розвинених національних традицій. </a:t>
            </a:r>
            <a:r>
              <a:rPr lang="uk-UA" sz="2400" u="sng" dirty="0">
                <a:latin typeface="Times New Roman" panose="02020603050405020304" pitchFamily="18" charset="0"/>
                <a:cs typeface="Times New Roman" panose="02020603050405020304" pitchFamily="18" charset="0"/>
              </a:rPr>
              <a:t>Найактивніше заперечують мультикультуралізм як теорію і практику </a:t>
            </a:r>
            <a:r>
              <a:rPr lang="uk-UA" sz="2400" u="sng" dirty="0" smtClean="0">
                <a:latin typeface="Times New Roman" panose="02020603050405020304" pitchFamily="18" charset="0"/>
                <a:cs typeface="Times New Roman" panose="02020603050405020304" pitchFamily="18" charset="0"/>
              </a:rPr>
              <a:t>в іммігрантських державах, </a:t>
            </a:r>
            <a:r>
              <a:rPr lang="uk-UA" sz="2400" u="sng" dirty="0">
                <a:latin typeface="Times New Roman" panose="02020603050405020304" pitchFamily="18" charset="0"/>
                <a:cs typeface="Times New Roman" panose="02020603050405020304" pitchFamily="18" charset="0"/>
              </a:rPr>
              <a:t>в яких іммігранти можуть «поглинути» титульну націю. </a:t>
            </a:r>
            <a:endParaRPr lang="uk-UA" sz="2400" u="sng" dirty="0" smtClean="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Вони </a:t>
            </a:r>
            <a:r>
              <a:rPr lang="uk-UA" sz="2400" dirty="0">
                <a:latin typeface="Times New Roman" panose="02020603050405020304" pitchFamily="18" charset="0"/>
                <a:cs typeface="Times New Roman" panose="02020603050405020304" pitchFamily="18" charset="0"/>
              </a:rPr>
              <a:t>наголошують на тому, що мультикультуралізм є всього-на-всього новим типом </a:t>
            </a:r>
            <a:r>
              <a:rPr lang="uk-UA" sz="2400" u="sng" dirty="0">
                <a:latin typeface="Times New Roman" panose="02020603050405020304" pitchFamily="18" charset="0"/>
                <a:cs typeface="Times New Roman" panose="02020603050405020304" pitchFamily="18" charset="0"/>
              </a:rPr>
              <a:t>«модернізованого расизму». </a:t>
            </a:r>
            <a:endParaRPr lang="uk-UA" sz="2400" u="sng" dirty="0" smtClean="0">
              <a:latin typeface="Times New Roman" panose="02020603050405020304" pitchFamily="18" charset="0"/>
              <a:cs typeface="Times New Roman" panose="02020603050405020304" pitchFamily="18" charset="0"/>
            </a:endParaRPr>
          </a:p>
          <a:p>
            <a:pPr algn="just"/>
            <a:endParaRPr lang="uk-UA" sz="2400" u="sng" dirty="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Однак</a:t>
            </a:r>
            <a:r>
              <a:rPr lang="uk-UA" sz="2400" dirty="0">
                <a:latin typeface="Times New Roman" panose="02020603050405020304" pitchFamily="18" charset="0"/>
                <a:cs typeface="Times New Roman" panose="02020603050405020304" pitchFamily="18" charset="0"/>
              </a:rPr>
              <a:t>, частіше за все, це пояснюється надмірними вимогами і </a:t>
            </a:r>
            <a:r>
              <a:rPr lang="uk-UA" sz="2400" dirty="0" smtClean="0">
                <a:latin typeface="Times New Roman" panose="02020603050405020304" pitchFamily="18" charset="0"/>
                <a:cs typeface="Times New Roman" panose="02020603050405020304" pitchFamily="18" charset="0"/>
              </a:rPr>
              <a:t>нерозумінням </a:t>
            </a:r>
            <a:r>
              <a:rPr lang="uk-UA" sz="2400" dirty="0">
                <a:latin typeface="Times New Roman" panose="02020603050405020304" pitchFamily="18" charset="0"/>
                <a:cs typeface="Times New Roman" panose="02020603050405020304" pitchFamily="18" charset="0"/>
              </a:rPr>
              <a:t>всіх складнощів цього явища. </a:t>
            </a:r>
            <a:r>
              <a:rPr lang="ru-RU" sz="2400" dirty="0" err="1">
                <a:latin typeface="Times New Roman" panose="02020603050405020304" pitchFamily="18" charset="0"/>
                <a:cs typeface="Times New Roman" panose="02020603050405020304" pitchFamily="18" charset="0"/>
              </a:rPr>
              <a:t>Ортодоксальні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вчені</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враховують</a:t>
            </a:r>
            <a:r>
              <a:rPr lang="ru-RU" sz="2400" dirty="0">
                <a:latin typeface="Times New Roman" panose="02020603050405020304" pitchFamily="18" charset="0"/>
                <a:cs typeface="Times New Roman" panose="02020603050405020304" pitchFamily="18" charset="0"/>
              </a:rPr>
              <a:t> того моменту,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дана </a:t>
            </a:r>
            <a:r>
              <a:rPr lang="ru-RU" sz="2400" dirty="0" err="1">
                <a:latin typeface="Times New Roman" panose="02020603050405020304" pitchFamily="18" charset="0"/>
                <a:cs typeface="Times New Roman" panose="02020603050405020304" pitchFamily="18" charset="0"/>
              </a:rPr>
              <a:t>тенденція</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незворотньою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означає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мультикультурне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суспільство</a:t>
            </a:r>
            <a:r>
              <a:rPr lang="ru-RU" sz="2400" dirty="0">
                <a:latin typeface="Times New Roman" panose="02020603050405020304" pitchFamily="18" charset="0"/>
                <a:cs typeface="Times New Roman" panose="02020603050405020304" pitchFamily="18" charset="0"/>
              </a:rPr>
              <a:t> є і буде </a:t>
            </a:r>
            <a:r>
              <a:rPr lang="ru-RU" sz="2400" dirty="0" err="1">
                <a:latin typeface="Times New Roman" panose="02020603050405020304" pitchFamily="18" charset="0"/>
                <a:cs typeface="Times New Roman" panose="02020603050405020304" pitchFamily="18" charset="0"/>
              </a:rPr>
              <a:t>суспільством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конфліктним</a:t>
            </a:r>
            <a:r>
              <a:rPr lang="ru-RU" sz="2400" dirty="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1330" y="1070767"/>
            <a:ext cx="6096000" cy="2677656"/>
          </a:xfrm>
          <a:prstGeom prst="rect">
            <a:avLst/>
          </a:prstGeom>
          <a:solidFill>
            <a:schemeClr val="accent4">
              <a:lumMod val="20000"/>
              <a:lumOff val="80000"/>
            </a:schemeClr>
          </a:solidFill>
        </p:spPr>
        <p:txBody>
          <a:bodyPr>
            <a:spAutoFit/>
          </a:bodyPr>
          <a:lstStyle/>
          <a:p>
            <a:pPr algn="just"/>
            <a:r>
              <a:rPr lang="uk-UA" sz="2400" dirty="0">
                <a:latin typeface="Times New Roman" panose="02020603050405020304" pitchFamily="18" charset="0"/>
                <a:cs typeface="Times New Roman" panose="02020603050405020304" pitchFamily="18" charset="0"/>
              </a:rPr>
              <a:t>«У новому світі, – стверджує С. </a:t>
            </a:r>
            <a:r>
              <a:rPr lang="uk-UA" sz="2400" dirty="0" err="1">
                <a:latin typeface="Times New Roman" panose="02020603050405020304" pitchFamily="18" charset="0"/>
                <a:cs typeface="Times New Roman" panose="02020603050405020304" pitchFamily="18" charset="0"/>
              </a:rPr>
              <a:t>Хантінгтон</a:t>
            </a:r>
            <a:r>
              <a:rPr lang="uk-UA" sz="2400" dirty="0">
                <a:latin typeface="Times New Roman" panose="02020603050405020304" pitchFamily="18" charset="0"/>
                <a:cs typeface="Times New Roman" panose="02020603050405020304" pitchFamily="18" charset="0"/>
              </a:rPr>
              <a:t>, – найбільш великі, серйозні та небезпечні конфлікти будуть спалахувати не між соціальними класами, не між багатими й бідними, не між будь-якими іншими економічними групами, а </a:t>
            </a:r>
            <a:r>
              <a:rPr lang="en-US" sz="2400" dirty="0">
                <a:latin typeface="Times New Roman" panose="02020603050405020304" pitchFamily="18" charset="0"/>
                <a:cs typeface="Times New Roman" panose="02020603050405020304" pitchFamily="18" charset="0"/>
              </a:rPr>
              <a:t>c</a:t>
            </a:r>
            <a:r>
              <a:rPr lang="uk-UA" sz="2400" dirty="0" err="1">
                <a:latin typeface="Times New Roman" panose="02020603050405020304" pitchFamily="18" charset="0"/>
                <a:cs typeface="Times New Roman" panose="02020603050405020304" pitchFamily="18" charset="0"/>
              </a:rPr>
              <a:t>аме</a:t>
            </a:r>
            <a:r>
              <a:rPr lang="uk-UA" sz="2400" dirty="0">
                <a:latin typeface="Times New Roman" panose="02020603050405020304" pitchFamily="18" charset="0"/>
                <a:cs typeface="Times New Roman" panose="02020603050405020304" pitchFamily="18" charset="0"/>
              </a:rPr>
              <a:t> між народами, що належать до різних культур»</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642" y="2007551"/>
            <a:ext cx="10522040" cy="3416320"/>
          </a:xfrm>
          <a:prstGeom prst="rect">
            <a:avLst/>
          </a:prstGeom>
        </p:spPr>
        <p:txBody>
          <a:bodyPr wrap="square">
            <a:spAutoFit/>
          </a:bodyPr>
          <a:lstStyle/>
          <a:p>
            <a:pPr algn="just"/>
            <a:r>
              <a:rPr lang="ru-RU" sz="2400" dirty="0" err="1">
                <a:solidFill>
                  <a:srgbClr val="000000"/>
                </a:solidFill>
                <a:latin typeface="Times New Roman" panose="02020603050405020304" pitchFamily="18" charset="0"/>
                <a:cs typeface="Times New Roman" panose="02020603050405020304" pitchFamily="18" charset="0"/>
              </a:rPr>
              <a:t>Найчисельніші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національні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меншини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проживають</a:t>
            </a:r>
            <a:r>
              <a:rPr lang="ru-RU" sz="2400" dirty="0">
                <a:solidFill>
                  <a:srgbClr val="000000"/>
                </a:solidFill>
                <a:latin typeface="Times New Roman" panose="02020603050405020304" pitchFamily="18" charset="0"/>
                <a:cs typeface="Times New Roman" panose="02020603050405020304" pitchFamily="18" charset="0"/>
              </a:rPr>
              <a:t> у таких </a:t>
            </a:r>
            <a:r>
              <a:rPr lang="ru-RU" sz="2400" dirty="0" err="1">
                <a:solidFill>
                  <a:srgbClr val="000000"/>
                </a:solidFill>
                <a:latin typeface="Times New Roman" panose="02020603050405020304" pitchFamily="18" charset="0"/>
                <a:cs typeface="Times New Roman" panose="02020603050405020304" pitchFamily="18" charset="0"/>
              </a:rPr>
              <a:t>регіонах</a:t>
            </a:r>
            <a:r>
              <a:rPr lang="ru-RU" sz="2400" dirty="0">
                <a:solidFill>
                  <a:srgbClr val="000000"/>
                </a:solidFill>
                <a:latin typeface="Times New Roman" panose="02020603050405020304" pitchFamily="18" charset="0"/>
                <a:cs typeface="Times New Roman" panose="02020603050405020304" pitchFamily="18" charset="0"/>
              </a:rPr>
              <a:t>: Автономна </a:t>
            </a:r>
            <a:r>
              <a:rPr lang="ru-RU" sz="2400" dirty="0" err="1">
                <a:solidFill>
                  <a:srgbClr val="000000"/>
                </a:solidFill>
                <a:latin typeface="Times New Roman" panose="02020603050405020304" pitchFamily="18" charset="0"/>
                <a:cs typeface="Times New Roman" panose="02020603050405020304" pitchFamily="18" charset="0"/>
              </a:rPr>
              <a:t>Республіка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Крим</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Вінницька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Волинська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Донецька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Житомирська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Закарпатська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Запорізька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Кіровоградська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Луганська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Миколаївська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Одеська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Полтавська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Харківська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Херсонська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Чернівецька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області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міста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Київ</a:t>
            </a:r>
            <a:r>
              <a:rPr lang="ru-RU" sz="2400" dirty="0">
                <a:solidFill>
                  <a:srgbClr val="000000"/>
                </a:solidFill>
                <a:latin typeface="Times New Roman" panose="02020603050405020304" pitchFamily="18" charset="0"/>
                <a:cs typeface="Times New Roman" panose="02020603050405020304" pitchFamily="18" charset="0"/>
              </a:rPr>
              <a:t> та Севастополь.</a:t>
            </a:r>
          </a:p>
          <a:p>
            <a:pPr algn="just"/>
            <a:r>
              <a:rPr lang="ru-RU" sz="2400" dirty="0" err="1">
                <a:solidFill>
                  <a:srgbClr val="000000"/>
                </a:solidFill>
                <a:latin typeface="Times New Roman" panose="02020603050405020304" pitchFamily="18" charset="0"/>
                <a:cs typeface="Times New Roman" panose="02020603050405020304" pitchFamily="18" charset="0"/>
              </a:rPr>
              <a:t>Нині</a:t>
            </a:r>
            <a:r>
              <a:rPr lang="ru-RU" sz="2400" dirty="0">
                <a:solidFill>
                  <a:srgbClr val="000000"/>
                </a:solidFill>
                <a:latin typeface="Times New Roman" panose="02020603050405020304" pitchFamily="18" charset="0"/>
                <a:cs typeface="Times New Roman" panose="02020603050405020304" pitchFamily="18" charset="0"/>
              </a:rPr>
              <a:t> в </a:t>
            </a:r>
            <a:r>
              <a:rPr lang="ru-RU" sz="2400" dirty="0" err="1">
                <a:solidFill>
                  <a:srgbClr val="000000"/>
                </a:solidFill>
                <a:latin typeface="Times New Roman" panose="02020603050405020304" pitchFamily="18" charset="0"/>
                <a:cs typeface="Times New Roman" panose="02020603050405020304" pitchFamily="18" charset="0"/>
              </a:rPr>
              <a:t>Україні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діють</a:t>
            </a:r>
            <a:r>
              <a:rPr lang="ru-RU" sz="2400" dirty="0">
                <a:solidFill>
                  <a:srgbClr val="000000"/>
                </a:solidFill>
                <a:latin typeface="Times New Roman" panose="02020603050405020304" pitchFamily="18" charset="0"/>
                <a:cs typeface="Times New Roman" panose="02020603050405020304" pitchFamily="18" charset="0"/>
              </a:rPr>
              <a:t> 800 </a:t>
            </a:r>
            <a:r>
              <a:rPr lang="ru-RU" sz="2400" dirty="0" err="1">
                <a:solidFill>
                  <a:srgbClr val="000000"/>
                </a:solidFill>
                <a:latin typeface="Times New Roman" panose="02020603050405020304" pitchFamily="18" charset="0"/>
                <a:cs typeface="Times New Roman" panose="02020603050405020304" pitchFamily="18" charset="0"/>
              </a:rPr>
              <a:t>національно-культурних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товариств</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національних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меншин</a:t>
            </a:r>
            <a:r>
              <a:rPr lang="ru-RU" sz="2400" dirty="0">
                <a:solidFill>
                  <a:srgbClr val="000000"/>
                </a:solidFill>
                <a:latin typeface="Times New Roman" panose="02020603050405020304" pitchFamily="18" charset="0"/>
                <a:cs typeface="Times New Roman" panose="02020603050405020304" pitchFamily="18" charset="0"/>
              </a:rPr>
              <a:t>, 33 з них </a:t>
            </a:r>
            <a:r>
              <a:rPr lang="ru-RU" sz="2400" dirty="0" err="1">
                <a:solidFill>
                  <a:srgbClr val="000000"/>
                </a:solidFill>
                <a:latin typeface="Times New Roman" panose="02020603050405020304" pitchFamily="18" charset="0"/>
                <a:cs typeface="Times New Roman" panose="02020603050405020304" pitchFamily="18" charset="0"/>
              </a:rPr>
              <a:t>мають</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всеукраїнський</a:t>
            </a:r>
            <a:r>
              <a:rPr lang="ru-RU" sz="2400" dirty="0">
                <a:solidFill>
                  <a:srgbClr val="000000"/>
                </a:solidFill>
                <a:latin typeface="Times New Roman" panose="02020603050405020304" pitchFamily="18" charset="0"/>
                <a:cs typeface="Times New Roman" panose="02020603050405020304" pitchFamily="18" charset="0"/>
              </a:rPr>
              <a:t> статус</a:t>
            </a:r>
            <a:r>
              <a:rPr lang="ru-RU" sz="2400" dirty="0" smtClean="0">
                <a:solidFill>
                  <a:srgbClr val="000000"/>
                </a:solidFill>
                <a:latin typeface="Times New Roman" panose="02020603050405020304" pitchFamily="18" charset="0"/>
                <a:cs typeface="Times New Roman" panose="02020603050405020304" pitchFamily="18" charset="0"/>
              </a:rPr>
              <a:t>.</a:t>
            </a:r>
          </a:p>
          <a:p>
            <a:pPr algn="just"/>
            <a:endParaRPr lang="ru-RU" sz="2400" b="0" i="0" dirty="0">
              <a:solidFill>
                <a:srgbClr val="000000"/>
              </a:solidFill>
              <a:effectLst/>
              <a:latin typeface="Times New Roman" panose="02020603050405020304" pitchFamily="18" charset="0"/>
              <a:cs typeface="Times New Roman" panose="02020603050405020304" pitchFamily="18" charset="0"/>
            </a:endParaRPr>
          </a:p>
          <a:p>
            <a:pPr algn="just"/>
            <a:endParaRPr lang="ru-RU"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101662" y="1151810"/>
            <a:ext cx="6096000" cy="707886"/>
          </a:xfrm>
          <a:prstGeom prst="rect">
            <a:avLst/>
          </a:prstGeom>
        </p:spPr>
        <p:txBody>
          <a:bodyPr>
            <a:spAutoFit/>
          </a:bodyPr>
          <a:lstStyle/>
          <a:p>
            <a:pPr lvl="0" fontAlgn="base"/>
            <a:r>
              <a:rPr lang="uk-UA" sz="2000" dirty="0">
                <a:solidFill>
                  <a:prstClr val="black"/>
                </a:solidFill>
                <a:latin typeface="Montserrat"/>
              </a:rPr>
              <a:t>Чи можна українське суспільство вважати мультикультурним?</a:t>
            </a:r>
          </a:p>
        </p:txBody>
      </p:sp>
      <p:sp>
        <p:nvSpPr>
          <p:cNvPr id="4" name="Овал 3"/>
          <p:cNvSpPr/>
          <p:nvPr/>
        </p:nvSpPr>
        <p:spPr>
          <a:xfrm flipV="1">
            <a:off x="1107583" y="568698"/>
            <a:ext cx="51516" cy="126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Овал 4"/>
          <p:cNvSpPr/>
          <p:nvPr/>
        </p:nvSpPr>
        <p:spPr>
          <a:xfrm>
            <a:off x="1081825" y="586360"/>
            <a:ext cx="10303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кругленный прямоугольник 5"/>
          <p:cNvSpPr/>
          <p:nvPr/>
        </p:nvSpPr>
        <p:spPr>
          <a:xfrm rot="10800000" flipV="1">
            <a:off x="923737" y="289775"/>
            <a:ext cx="316176" cy="405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a:t>
            </a:r>
            <a:endParaRPr lang="uk-UA" dirty="0"/>
          </a:p>
        </p:txBody>
      </p:sp>
      <p:pic>
        <p:nvPicPr>
          <p:cNvPr id="8" name="Рисунок 7"/>
          <p:cNvPicPr>
            <a:picLocks noChangeAspect="1"/>
          </p:cNvPicPr>
          <p:nvPr/>
        </p:nvPicPr>
        <p:blipFill>
          <a:blip r:embed="rId2"/>
          <a:stretch>
            <a:fillRect/>
          </a:stretch>
        </p:blipFill>
        <p:spPr>
          <a:xfrm>
            <a:off x="868680" y="649741"/>
            <a:ext cx="11095682" cy="4938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185" y="1072905"/>
            <a:ext cx="11075831" cy="4801314"/>
          </a:xfrm>
          <a:prstGeom prst="rect">
            <a:avLst/>
          </a:prstGeom>
        </p:spPr>
        <p:txBody>
          <a:bodyPr wrap="square">
            <a:spAutoFit/>
          </a:bodyPr>
          <a:lstStyle/>
          <a:p>
            <a:pPr fontAlgn="base"/>
            <a:endParaRPr lang="uk-UA" dirty="0">
              <a:latin typeface="Montserrat"/>
            </a:endParaRPr>
          </a:p>
          <a:p>
            <a:pPr fontAlgn="base"/>
            <a:r>
              <a:rPr lang="uk-UA" dirty="0" smtClean="0">
                <a:latin typeface="Montserrat"/>
              </a:rPr>
              <a:t>      Учням</a:t>
            </a:r>
            <a:r>
              <a:rPr lang="uk-UA" dirty="0">
                <a:latin typeface="Montserrat"/>
              </a:rPr>
              <a:t>, які є представниками корінних народів і національних меншин України, надано право на навчання в закладах освіти для здобуття дошкільної та початкової освіти, поряд із державною мовою, мовою відповідної національної </a:t>
            </a:r>
            <a:r>
              <a:rPr lang="uk-UA" dirty="0" smtClean="0">
                <a:latin typeface="Montserrat"/>
              </a:rPr>
              <a:t>меншини</a:t>
            </a:r>
            <a:r>
              <a:rPr lang="uk-UA" dirty="0">
                <a:latin typeface="Montserrat"/>
              </a:rPr>
              <a:t> </a:t>
            </a:r>
            <a:r>
              <a:rPr lang="uk-UA" dirty="0" smtClean="0">
                <a:latin typeface="Montserrat"/>
              </a:rPr>
              <a:t>-</a:t>
            </a:r>
            <a:endParaRPr lang="uk-UA" dirty="0">
              <a:latin typeface="Montserrat"/>
            </a:endParaRPr>
          </a:p>
          <a:p>
            <a:pPr fontAlgn="base"/>
            <a:r>
              <a:rPr lang="uk-UA" dirty="0">
                <a:latin typeface="Montserrat"/>
              </a:rPr>
              <a:t>У дитячих садках і в 1–4 класах комунальних шкіл діти з будь-якої національної меншини можуть навчатися їхньою рідною мовою, вивчаючи при цьому державну мову. Також у закладах освіти відповідно до освітньої програми можуть викладатися одна або декілька дисциплін двома чи більше мовами – державною мовою, англійською мовою, іншими офіційними мовами Європейського Союзу.</a:t>
            </a:r>
          </a:p>
          <a:p>
            <a:pPr fontAlgn="base"/>
            <a:endParaRPr lang="uk-UA" dirty="0" smtClean="0">
              <a:latin typeface="Montserrat"/>
            </a:endParaRPr>
          </a:p>
          <a:p>
            <a:pPr fontAlgn="base"/>
            <a:r>
              <a:rPr lang="uk-UA" dirty="0" smtClean="0">
                <a:latin typeface="Montserrat"/>
              </a:rPr>
              <a:t>       Законом </a:t>
            </a:r>
            <a:r>
              <a:rPr lang="uk-UA" dirty="0">
                <a:latin typeface="Montserrat"/>
              </a:rPr>
              <a:t>України «Про забезпечення функціонування української мови як державної» встановлені перехідні періоди різної тривалості для поступового збільшення кількості навчальних предметів, що вивчаються державною мовою. </a:t>
            </a:r>
            <a:endParaRPr lang="uk-UA" dirty="0" smtClean="0">
              <a:latin typeface="Montserrat"/>
            </a:endParaRPr>
          </a:p>
          <a:p>
            <a:pPr fontAlgn="base"/>
            <a:r>
              <a:rPr lang="uk-UA" dirty="0">
                <a:latin typeface="Montserrat"/>
              </a:rPr>
              <a:t> </a:t>
            </a:r>
            <a:r>
              <a:rPr lang="uk-UA" dirty="0" smtClean="0">
                <a:latin typeface="Montserrat"/>
              </a:rPr>
              <a:t>       Запровадження </a:t>
            </a:r>
            <a:r>
              <a:rPr lang="uk-UA" dirty="0">
                <a:latin typeface="Montserrat"/>
              </a:rPr>
              <a:t>перехідних періодів різної тривалості пов’язане з особливостями кожної національної меншини (</a:t>
            </a:r>
            <a:r>
              <a:rPr lang="uk-UA" dirty="0" err="1">
                <a:latin typeface="Montserrat"/>
              </a:rPr>
              <a:t>мовне</a:t>
            </a:r>
            <a:r>
              <a:rPr lang="uk-UA" dirty="0">
                <a:latin typeface="Montserrat"/>
              </a:rPr>
              <a:t> середовище, в якому проживає меншина, </a:t>
            </a:r>
            <a:r>
              <a:rPr lang="uk-UA" u="sng" dirty="0" err="1">
                <a:latin typeface="Montserrat"/>
              </a:rPr>
              <a:t>мовна</a:t>
            </a:r>
            <a:r>
              <a:rPr lang="uk-UA" u="sng" dirty="0">
                <a:latin typeface="Montserrat"/>
              </a:rPr>
              <a:t> група</a:t>
            </a:r>
            <a:r>
              <a:rPr lang="uk-UA" dirty="0">
                <a:latin typeface="Montserrat"/>
              </a:rPr>
              <a:t>, до якої належить відповідна мова, тощо), що визначають відповідні освітні можливості здобувачів освіти, потребують різних ресурсів (забезпечення підручниками, підвищення кваліфікації вчителів тощо) і часу для втілення нового підходу в організації освітнього процесу.</a:t>
            </a:r>
            <a:endParaRPr lang="uk-UA" b="0" i="0" dirty="0">
              <a:effectLst/>
              <a:latin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1487" y="0"/>
            <a:ext cx="6096000" cy="923330"/>
          </a:xfrm>
          <a:prstGeom prst="rect">
            <a:avLst/>
          </a:prstGeom>
        </p:spPr>
        <p:txBody>
          <a:bodyPr>
            <a:spAutoFit/>
          </a:bodyPr>
          <a:lstStyle/>
          <a:p>
            <a:pPr fontAlgn="base"/>
            <a:r>
              <a:rPr lang="ru-RU" b="1" dirty="0" err="1">
                <a:solidFill>
                  <a:srgbClr val="000000"/>
                </a:solidFill>
                <a:latin typeface="fira sans"/>
              </a:rPr>
              <a:t>Сотні</a:t>
            </a:r>
            <a:r>
              <a:rPr lang="ru-RU" b="1" dirty="0">
                <a:solidFill>
                  <a:srgbClr val="000000"/>
                </a:solidFill>
                <a:latin typeface="fira sans"/>
              </a:rPr>
              <a:t> </a:t>
            </a:r>
            <a:r>
              <a:rPr lang="ru-RU" b="1" dirty="0" err="1">
                <a:solidFill>
                  <a:srgbClr val="000000"/>
                </a:solidFill>
                <a:latin typeface="fira sans"/>
              </a:rPr>
              <a:t>шкіл</a:t>
            </a:r>
            <a:r>
              <a:rPr lang="ru-RU" b="1" dirty="0">
                <a:solidFill>
                  <a:srgbClr val="000000"/>
                </a:solidFill>
                <a:latin typeface="fira sans"/>
              </a:rPr>
              <a:t> в </a:t>
            </a:r>
            <a:r>
              <a:rPr lang="ru-RU" b="1" dirty="0" err="1">
                <a:solidFill>
                  <a:srgbClr val="000000"/>
                </a:solidFill>
                <a:latin typeface="fira sans"/>
              </a:rPr>
              <a:t>Україні</a:t>
            </a:r>
            <a:r>
              <a:rPr lang="ru-RU" b="1" dirty="0">
                <a:solidFill>
                  <a:srgbClr val="000000"/>
                </a:solidFill>
                <a:latin typeface="fira sans"/>
              </a:rPr>
              <a:t> </a:t>
            </a:r>
            <a:r>
              <a:rPr lang="ru-RU" b="1" dirty="0" err="1">
                <a:solidFill>
                  <a:srgbClr val="000000"/>
                </a:solidFill>
                <a:latin typeface="fira sans"/>
              </a:rPr>
              <a:t>навчаються</a:t>
            </a:r>
            <a:r>
              <a:rPr lang="ru-RU" b="1" dirty="0">
                <a:solidFill>
                  <a:srgbClr val="000000"/>
                </a:solidFill>
                <a:latin typeface="fira sans"/>
              </a:rPr>
              <a:t> </a:t>
            </a:r>
            <a:r>
              <a:rPr lang="ru-RU" b="1" dirty="0" err="1">
                <a:solidFill>
                  <a:srgbClr val="000000"/>
                </a:solidFill>
                <a:latin typeface="fira sans"/>
              </a:rPr>
              <a:t>мовами</a:t>
            </a:r>
            <a:r>
              <a:rPr lang="ru-RU" b="1" dirty="0">
                <a:solidFill>
                  <a:srgbClr val="000000"/>
                </a:solidFill>
                <a:latin typeface="fira sans"/>
              </a:rPr>
              <a:t> </a:t>
            </a:r>
            <a:r>
              <a:rPr lang="ru-RU" b="1" dirty="0" err="1">
                <a:solidFill>
                  <a:srgbClr val="000000"/>
                </a:solidFill>
                <a:latin typeface="fira sans"/>
              </a:rPr>
              <a:t>нацменшин</a:t>
            </a:r>
            <a:r>
              <a:rPr lang="ru-RU" b="1" dirty="0">
                <a:solidFill>
                  <a:srgbClr val="000000"/>
                </a:solidFill>
                <a:latin typeface="fira sans"/>
              </a:rPr>
              <a:t>, </a:t>
            </a:r>
            <a:r>
              <a:rPr lang="ru-RU" b="1" dirty="0" err="1">
                <a:solidFill>
                  <a:srgbClr val="000000"/>
                </a:solidFill>
                <a:latin typeface="fira sans"/>
              </a:rPr>
              <a:t>навіть</a:t>
            </a:r>
            <a:r>
              <a:rPr lang="ru-RU" b="1" dirty="0">
                <a:solidFill>
                  <a:srgbClr val="000000"/>
                </a:solidFill>
                <a:latin typeface="fira sans"/>
              </a:rPr>
              <a:t> </a:t>
            </a:r>
            <a:r>
              <a:rPr lang="ru-RU" b="1" dirty="0" err="1">
                <a:solidFill>
                  <a:srgbClr val="000000"/>
                </a:solidFill>
                <a:latin typeface="fira sans"/>
              </a:rPr>
              <a:t>російською</a:t>
            </a:r>
            <a:endParaRPr lang="ru-RU" b="1" dirty="0">
              <a:solidFill>
                <a:srgbClr val="000000"/>
              </a:solidFill>
              <a:latin typeface="fira sans"/>
            </a:endParaRPr>
          </a:p>
          <a:p>
            <a:pPr fontAlgn="base"/>
            <a:r>
              <a:rPr lang="ru-RU" dirty="0" err="1">
                <a:solidFill>
                  <a:srgbClr val="B52926"/>
                </a:solidFill>
                <a:latin typeface="fira sans"/>
                <a:hlinkClick r:id="rId2"/>
              </a:rPr>
              <a:t>Юлія</a:t>
            </a:r>
            <a:r>
              <a:rPr lang="ru-RU" dirty="0">
                <a:solidFill>
                  <a:srgbClr val="B52926"/>
                </a:solidFill>
                <a:latin typeface="fira sans"/>
                <a:hlinkClick r:id="rId2"/>
              </a:rPr>
              <a:t> Хоменко</a:t>
            </a:r>
            <a:r>
              <a:rPr lang="ru-RU" dirty="0">
                <a:solidFill>
                  <a:srgbClr val="757575"/>
                </a:solidFill>
                <a:latin typeface="fira sans"/>
              </a:rPr>
              <a:t>10 </a:t>
            </a:r>
            <a:r>
              <a:rPr lang="ru-RU" dirty="0" err="1">
                <a:solidFill>
                  <a:srgbClr val="757575"/>
                </a:solidFill>
                <a:latin typeface="fira sans"/>
              </a:rPr>
              <a:t>липня</a:t>
            </a:r>
            <a:r>
              <a:rPr lang="ru-RU" dirty="0">
                <a:solidFill>
                  <a:srgbClr val="757575"/>
                </a:solidFill>
                <a:latin typeface="fira sans"/>
              </a:rPr>
              <a:t>,</a:t>
            </a:r>
            <a:endParaRPr lang="ru-RU" b="0" i="0" dirty="0">
              <a:solidFill>
                <a:srgbClr val="757575"/>
              </a:solidFill>
              <a:effectLst/>
              <a:latin typeface="fira sans"/>
            </a:endParaRPr>
          </a:p>
        </p:txBody>
      </p:sp>
      <p:sp>
        <p:nvSpPr>
          <p:cNvPr id="3" name="Прямоугольник 2"/>
          <p:cNvSpPr/>
          <p:nvPr/>
        </p:nvSpPr>
        <p:spPr>
          <a:xfrm>
            <a:off x="0" y="1022420"/>
            <a:ext cx="6096000" cy="2031325"/>
          </a:xfrm>
          <a:prstGeom prst="rect">
            <a:avLst/>
          </a:prstGeom>
        </p:spPr>
        <p:txBody>
          <a:bodyPr>
            <a:spAutoFit/>
          </a:bodyPr>
          <a:lstStyle/>
          <a:p>
            <a:r>
              <a:rPr lang="uk-UA" dirty="0">
                <a:solidFill>
                  <a:srgbClr val="000000"/>
                </a:solidFill>
                <a:latin typeface="fira sans"/>
              </a:rPr>
              <a:t>Попри повномасштабну війну з Росією та активну державну політику українізації, </a:t>
            </a:r>
            <a:r>
              <a:rPr lang="uk-UA" dirty="0">
                <a:solidFill>
                  <a:srgbClr val="00B050"/>
                </a:solidFill>
                <a:latin typeface="fira sans"/>
              </a:rPr>
              <a:t>в Україні продовжують працювати 197 шкіл, де </a:t>
            </a:r>
            <a:r>
              <a:rPr lang="uk-UA" u="sng" dirty="0">
                <a:solidFill>
                  <a:srgbClr val="00B050"/>
                </a:solidFill>
                <a:latin typeface="fira sans"/>
                <a:hlinkClick r:id="rId3"/>
              </a:rPr>
              <a:t>навчання</a:t>
            </a:r>
            <a:r>
              <a:rPr lang="uk-UA" u="sng" dirty="0">
                <a:solidFill>
                  <a:srgbClr val="00B050"/>
                </a:solidFill>
                <a:latin typeface="fira sans"/>
              </a:rPr>
              <a:t> </a:t>
            </a:r>
            <a:r>
              <a:rPr lang="uk-UA" dirty="0">
                <a:solidFill>
                  <a:srgbClr val="00B050"/>
                </a:solidFill>
                <a:latin typeface="fira sans"/>
              </a:rPr>
              <a:t>ведеться мовами національних меншин. </a:t>
            </a:r>
            <a:r>
              <a:rPr lang="uk-UA" dirty="0">
                <a:solidFill>
                  <a:srgbClr val="000000"/>
                </a:solidFill>
                <a:latin typeface="fira sans"/>
              </a:rPr>
              <a:t>Це свідчить про збереження культурного розмаїття та забезпечення прав національних спільнот на освіту рідною мовою, навіть в умовах воєнного часу. </a:t>
            </a:r>
            <a:endParaRPr lang="uk-UA" dirty="0"/>
          </a:p>
        </p:txBody>
      </p:sp>
      <p:sp>
        <p:nvSpPr>
          <p:cNvPr id="4" name="Прямоугольник 3"/>
          <p:cNvSpPr/>
          <p:nvPr/>
        </p:nvSpPr>
        <p:spPr>
          <a:xfrm>
            <a:off x="5353318" y="2883422"/>
            <a:ext cx="6096000" cy="2031325"/>
          </a:xfrm>
          <a:prstGeom prst="rect">
            <a:avLst/>
          </a:prstGeom>
        </p:spPr>
        <p:txBody>
          <a:bodyPr>
            <a:spAutoFit/>
          </a:bodyPr>
          <a:lstStyle/>
          <a:p>
            <a:pPr algn="just"/>
            <a:r>
              <a:rPr lang="uk-UA" dirty="0">
                <a:solidFill>
                  <a:srgbClr val="000000"/>
                </a:solidFill>
                <a:latin typeface="fira sans"/>
              </a:rPr>
              <a:t>Найбільше таких закладів розташовано у Закарпатській та Чернівецькій областях, де проживають значні угорська та румунська громади. </a:t>
            </a:r>
            <a:r>
              <a:rPr lang="uk-UA" dirty="0">
                <a:solidFill>
                  <a:srgbClr val="00B050"/>
                </a:solidFill>
                <a:latin typeface="fira sans"/>
              </a:rPr>
              <a:t>В Закарпатті функціонує 67 шкіл з угорською мовою навчання, а у Чернівецькій області – 57 шкіл з румунською. </a:t>
            </a:r>
            <a:r>
              <a:rPr lang="uk-UA" dirty="0">
                <a:solidFill>
                  <a:srgbClr val="000000"/>
                </a:solidFill>
                <a:latin typeface="fira sans"/>
              </a:rPr>
              <a:t>Також є школи з польською, німецькою та навіть російською мовами викладання.</a:t>
            </a:r>
            <a:endParaRPr lang="uk-UA" dirty="0"/>
          </a:p>
        </p:txBody>
      </p:sp>
      <p:sp>
        <p:nvSpPr>
          <p:cNvPr id="5" name="Прямоугольник 4"/>
          <p:cNvSpPr/>
          <p:nvPr/>
        </p:nvSpPr>
        <p:spPr>
          <a:xfrm>
            <a:off x="0" y="4826675"/>
            <a:ext cx="6096000" cy="2031325"/>
          </a:xfrm>
          <a:prstGeom prst="rect">
            <a:avLst/>
          </a:prstGeom>
        </p:spPr>
        <p:txBody>
          <a:bodyPr>
            <a:spAutoFit/>
          </a:bodyPr>
          <a:lstStyle/>
          <a:p>
            <a:pPr algn="just"/>
            <a:r>
              <a:rPr lang="uk-UA" dirty="0">
                <a:solidFill>
                  <a:srgbClr val="000000"/>
                </a:solidFill>
                <a:latin typeface="fira sans"/>
              </a:rPr>
              <a:t>Крім того, у багатьох україномовних школах існують окремі класи з викладанням іноземними мовами, включаючи </a:t>
            </a:r>
            <a:r>
              <a:rPr lang="uk-UA" dirty="0">
                <a:solidFill>
                  <a:srgbClr val="002060"/>
                </a:solidFill>
                <a:latin typeface="fira sans"/>
              </a:rPr>
              <a:t>молдовську, англійську, словацьку та болгарську.</a:t>
            </a:r>
            <a:r>
              <a:rPr lang="uk-UA" dirty="0">
                <a:solidFill>
                  <a:srgbClr val="000000"/>
                </a:solidFill>
                <a:latin typeface="fira sans"/>
              </a:rPr>
              <a:t> Це дає можливість учням з різних національностей здобувати якісну освіту та зберігати свою культурну ідентичність, що є важливим аспектом демократичного суспільства.</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6788" y="0"/>
            <a:ext cx="6096000" cy="4524315"/>
          </a:xfrm>
          <a:prstGeom prst="rect">
            <a:avLst/>
          </a:prstGeom>
        </p:spPr>
        <p:txBody>
          <a:bodyPr>
            <a:spAutoFit/>
          </a:bodyPr>
          <a:lstStyle/>
          <a:p>
            <a:pPr algn="just" fontAlgn="base"/>
            <a:r>
              <a:rPr lang="uk-UA" dirty="0">
                <a:solidFill>
                  <a:srgbClr val="000000"/>
                </a:solidFill>
                <a:latin typeface="fira sans"/>
              </a:rPr>
              <a:t>Особливу увагу привертає той факт, що в Україні досі існує одна повністю російськомовна </a:t>
            </a:r>
            <a:endParaRPr lang="uk-UA" dirty="0" smtClean="0">
              <a:solidFill>
                <a:srgbClr val="B52926"/>
              </a:solidFill>
              <a:latin typeface="fira sans"/>
            </a:endParaRPr>
          </a:p>
          <a:p>
            <a:pPr algn="just" fontAlgn="base"/>
            <a:r>
              <a:rPr lang="uk-UA" dirty="0" smtClean="0">
                <a:solidFill>
                  <a:srgbClr val="B52926"/>
                </a:solidFill>
                <a:latin typeface="fira sans"/>
              </a:rPr>
              <a:t>школа</a:t>
            </a:r>
            <a:r>
              <a:rPr lang="uk-UA" dirty="0" smtClean="0">
                <a:solidFill>
                  <a:srgbClr val="000000"/>
                </a:solidFill>
                <a:latin typeface="fira sans"/>
              </a:rPr>
              <a:t>, </a:t>
            </a:r>
            <a:r>
              <a:rPr lang="uk-UA" dirty="0">
                <a:solidFill>
                  <a:srgbClr val="000000"/>
                </a:solidFill>
                <a:latin typeface="fira sans"/>
              </a:rPr>
              <a:t>яка розташована у Дніпропетровській області та налічує 44 учні. Це питання викликає неоднозначну реакцію у суспільстві, особливо в умовах війни з Росією, та підіймає питання про баланс між правами національних меншин та державною </a:t>
            </a:r>
            <a:r>
              <a:rPr lang="uk-UA" dirty="0" err="1">
                <a:solidFill>
                  <a:srgbClr val="000000"/>
                </a:solidFill>
                <a:latin typeface="fira sans"/>
              </a:rPr>
              <a:t>мовною</a:t>
            </a:r>
            <a:r>
              <a:rPr lang="uk-UA" dirty="0">
                <a:solidFill>
                  <a:srgbClr val="000000"/>
                </a:solidFill>
                <a:latin typeface="fira sans"/>
              </a:rPr>
              <a:t> політикою.</a:t>
            </a:r>
          </a:p>
          <a:p>
            <a:pPr algn="just" fontAlgn="base"/>
            <a:r>
              <a:rPr lang="uk-UA" dirty="0">
                <a:solidFill>
                  <a:srgbClr val="000000"/>
                </a:solidFill>
                <a:latin typeface="fira sans"/>
              </a:rPr>
              <a:t>Загалом, в Україні наразі працює 12 352 школи, з яких 12 155 – україномовні</a:t>
            </a:r>
            <a:r>
              <a:rPr lang="uk-UA" dirty="0" smtClean="0">
                <a:solidFill>
                  <a:srgbClr val="000000"/>
                </a:solidFill>
                <a:latin typeface="fira sans"/>
              </a:rPr>
              <a:t>. </a:t>
            </a:r>
            <a:r>
              <a:rPr lang="uk-UA" dirty="0">
                <a:solidFill>
                  <a:srgbClr val="000000"/>
                </a:solidFill>
                <a:latin typeface="fira sans"/>
              </a:rPr>
              <a:t>Це свідчить про те, що </a:t>
            </a:r>
            <a:r>
              <a:rPr lang="uk-UA" dirty="0">
                <a:solidFill>
                  <a:srgbClr val="B52926"/>
                </a:solidFill>
                <a:latin typeface="fira sans"/>
                <a:hlinkClick r:id="rId2"/>
              </a:rPr>
              <a:t>українська мова</a:t>
            </a:r>
            <a:r>
              <a:rPr lang="uk-UA" dirty="0">
                <a:solidFill>
                  <a:srgbClr val="000000"/>
                </a:solidFill>
                <a:latin typeface="fira sans"/>
              </a:rPr>
              <a:t> залишається основною мовою навчання, але водночас </a:t>
            </a:r>
            <a:r>
              <a:rPr lang="uk-UA" dirty="0">
                <a:solidFill>
                  <a:srgbClr val="B52926"/>
                </a:solidFill>
                <a:latin typeface="fira sans"/>
                <a:hlinkClick r:id="rId3"/>
              </a:rPr>
              <a:t>держава</a:t>
            </a:r>
            <a:r>
              <a:rPr lang="uk-UA" dirty="0">
                <a:solidFill>
                  <a:srgbClr val="000000"/>
                </a:solidFill>
                <a:latin typeface="fira sans"/>
              </a:rPr>
              <a:t> забезпечує можливість здобуття освіти мовами національних меншин, що є важливим аспектом міжнародних зобов'язань України та свідченням її прагнення до толерантності та </a:t>
            </a:r>
            <a:r>
              <a:rPr lang="uk-UA" dirty="0" err="1">
                <a:solidFill>
                  <a:srgbClr val="000000"/>
                </a:solidFill>
                <a:latin typeface="fira sans"/>
              </a:rPr>
              <a:t>інклюзивності</a:t>
            </a:r>
            <a:r>
              <a:rPr lang="uk-UA" dirty="0">
                <a:solidFill>
                  <a:srgbClr val="000000"/>
                </a:solidFill>
                <a:latin typeface="fira sans"/>
              </a:rPr>
              <a:t>.</a:t>
            </a:r>
            <a:endParaRPr lang="uk-UA" b="0" i="0" dirty="0">
              <a:solidFill>
                <a:srgbClr val="000000"/>
              </a:solidFill>
              <a:effectLst/>
              <a:latin typeface="fira sans"/>
            </a:endParaRPr>
          </a:p>
        </p:txBody>
      </p:sp>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127</TotalTime>
  <Words>2932</Words>
  <Application>Microsoft Office PowerPoint</Application>
  <PresentationFormat>Широкоэкранный</PresentationFormat>
  <Paragraphs>162</Paragraphs>
  <Slides>33</Slides>
  <Notes>0</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33</vt:i4>
      </vt:variant>
    </vt:vector>
  </HeadingPairs>
  <TitlesOfParts>
    <vt:vector size="49" baseType="lpstr">
      <vt:lpstr>Arial</vt:lpstr>
      <vt:lpstr>fira sans</vt:lpstr>
      <vt:lpstr>Georgia</vt:lpstr>
      <vt:lpstr>MinionPro-Regular</vt:lpstr>
      <vt:lpstr>Montserrat</vt:lpstr>
      <vt:lpstr>museo light</vt:lpstr>
      <vt:lpstr>Roboto</vt:lpstr>
      <vt:lpstr>SchoolBookC</vt:lpstr>
      <vt:lpstr>SchoolBookC-Bold</vt:lpstr>
      <vt:lpstr>Skolar-Light-Cyrillic</vt:lpstr>
      <vt:lpstr>SkolarSans-BdCond_Cyr-Ltn</vt:lpstr>
      <vt:lpstr>Stem-Medium</vt:lpstr>
      <vt:lpstr>TextBookC</vt:lpstr>
      <vt:lpstr>Times New Roman</vt:lpstr>
      <vt:lpstr>Trebuchet MS</vt:lpstr>
      <vt:lpstr>Воздушный поток</vt:lpstr>
      <vt:lpstr>Реалізації права на культурний розвиток в Україні національних меншин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МудрийКористувач</dc:creator>
  <cp:lastModifiedBy>МудрийКористувач</cp:lastModifiedBy>
  <cp:revision>38</cp:revision>
  <dcterms:created xsi:type="dcterms:W3CDTF">2024-11-11T10:17:00Z</dcterms:created>
  <dcterms:modified xsi:type="dcterms:W3CDTF">2024-11-15T08:56:25Z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36AEC0BF64F14FA1A75A6460105C7FEF_12</vt:lpwstr>
  </property>
  <property fmtid="{D5CDD505-2E9C-101B-9397-08002B2CF9AE}" pid="3" name="KSOProductBuildVer">
    <vt:lpwstr>1033-12.2.0.18607</vt:lpwstr>
  </property>
</Properties>
</file>