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30" r:id="rId3"/>
    <p:sldId id="306" r:id="rId4"/>
    <p:sldId id="346" r:id="rId5"/>
    <p:sldId id="344" r:id="rId6"/>
    <p:sldId id="339" r:id="rId7"/>
    <p:sldId id="347" r:id="rId8"/>
    <p:sldId id="325" r:id="rId9"/>
    <p:sldId id="321" r:id="rId1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C2E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24" autoAdjust="0"/>
  </p:normalViewPr>
  <p:slideViewPr>
    <p:cSldViewPr>
      <p:cViewPr varScale="1">
        <p:scale>
          <a:sx n="81" d="100"/>
          <a:sy n="81" d="100"/>
        </p:scale>
        <p:origin x="-715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03.11.2020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Соціологія агресії та злочинності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ТЕОРІЯ ДЕСТРУКТИВНОЇ ПОВЕДІНКИ ЕРІХА </a:t>
            </a:r>
            <a:r>
              <a:rPr lang="uk-UA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фРОММА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407988" y="4868863"/>
            <a:ext cx="82153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кандидатом </a:t>
            </a: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соціологічних наук</a:t>
            </a:r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, </a:t>
            </a: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 доцентом кафедри соціології ЗНУ, </a:t>
            </a:r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членом </a:t>
            </a: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Соціологічної асоціації України</a:t>
            </a:r>
            <a:endParaRPr lang="uk-UA" altLang="uk-UA" b="1" dirty="0">
              <a:latin typeface="George" pitchFamily="50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КУЛИК МАРІЯ АНАТОЛІЇВНА</a:t>
            </a:r>
            <a:endParaRPr lang="uk-UA" altLang="uk-UA" b="1" dirty="0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71546"/>
            <a:ext cx="6275624" cy="1125484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Еріх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Фромм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i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738150" y="1857364"/>
            <a:ext cx="45513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900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Німецький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психоаналітик, соціолог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філософ. Один із засновників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неофрейдизму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Эрих Фромм в 1974 год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24" y="1"/>
            <a:ext cx="8467716" cy="68469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82401" y="569446"/>
            <a:ext cx="7772400" cy="1277968"/>
          </a:xfrm>
        </p:spPr>
        <p:txBody>
          <a:bodyPr rtlCol="0">
            <a:noAutofit/>
          </a:bodyPr>
          <a:lstStyle/>
          <a:p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Основні роботи Еріха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Фромма</a:t>
            </a: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24496" y="178592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Фромм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намагався перенести акцент з інстинктів на соціальні фактори поведінки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особистості. Основні роботи: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uk-UA" alt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uk-UA" alt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“Втеча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від </a:t>
            </a:r>
            <a:r>
              <a:rPr lang="uk-UA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свободи”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(1941)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західна культура тяжіє до індивідуалізму, яка передбачає індивідуальну відповідальність та самотність.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 позбутися самотності реалізується стратегія втечі від свободи.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“Мистецтво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uk-UA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любові”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(1956)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самої природи любові, її першопричини та відповідь на питання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“Чи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доступна любов кожному?”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теча від свобод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60" y="1928802"/>
            <a:ext cx="2066925" cy="2838450"/>
          </a:xfrm>
          <a:prstGeom prst="rect">
            <a:avLst/>
          </a:prstGeom>
          <a:noFill/>
        </p:spPr>
      </p:pic>
      <p:pic>
        <p:nvPicPr>
          <p:cNvPr id="7172" name="Picture 4" descr="Мистецтво любов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8414" y="1928802"/>
            <a:ext cx="1925138" cy="29098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82401" y="569446"/>
            <a:ext cx="7772400" cy="1277968"/>
          </a:xfrm>
        </p:spPr>
        <p:txBody>
          <a:bodyPr rtlCol="0">
            <a:noAutofit/>
          </a:bodyPr>
          <a:lstStyle/>
          <a:p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Основні роботи Еріха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Фромма</a:t>
            </a: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24496" y="178592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Ключовою роботою Е.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Фромма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даного курсу є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uk-UA" alt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uk-UA" alt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“Анатомія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людської </a:t>
            </a:r>
            <a:r>
              <a:rPr lang="uk-UA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деструктивності”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(1973)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західна культура тяжіє до індивідуалізму, яка передбачає індивідуальну відповідальність та самотність.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 позбутися самотності реалізується стратегія втечі від свободи.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“Мистецтво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uk-UA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любові”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(1956)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самої природи любові, її першопричини та відповідь на питання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“Чи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доступна любов кожному?”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Читать книгу «Анатомия человеческой деструктивности»📚 онлайн полностью —  Эрих Фром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092" y="1500174"/>
            <a:ext cx="2774432" cy="44813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62114" y="-14287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381488" y="1357298"/>
            <a:ext cx="6357982" cy="2706728"/>
          </a:xfrm>
        </p:spPr>
        <p:txBody>
          <a:bodyPr rtlCol="0">
            <a:noAutofit/>
          </a:bodyPr>
          <a:lstStyle/>
          <a:p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“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Агресія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всі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ті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дії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які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чинять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або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мають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намір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вчинити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в ущерб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іншій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людині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тварині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або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неживому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предмету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“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6146" name="Picture 2" descr="Намалюй свою агресі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02" y="2643182"/>
            <a:ext cx="2438400" cy="1876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82401" y="569446"/>
            <a:ext cx="7772400" cy="127796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Види агресії за Е.</a:t>
            </a:r>
            <a:r>
              <a:rPr lang="uk-UA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Фроммом</a:t>
            </a:r>
            <a:endParaRPr lang="ru-RU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10116" y="1714488"/>
            <a:ext cx="2357454" cy="135732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Агресія</a:t>
            </a:r>
            <a:endParaRPr lang="en-GB" i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96066" y="3357562"/>
            <a:ext cx="2357454" cy="200026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ЗЛОЯКІСНА</a:t>
            </a:r>
          </a:p>
          <a:p>
            <a:pPr algn="ctr">
              <a:buFontTx/>
              <a:buChar char="-"/>
            </a:pPr>
            <a:r>
              <a:rPr lang="uk-UA" i="1" dirty="0" smtClean="0">
                <a:solidFill>
                  <a:schemeClr val="bg1"/>
                </a:solidFill>
              </a:rPr>
              <a:t>біологічно </a:t>
            </a:r>
            <a:r>
              <a:rPr lang="uk-UA" i="1" dirty="0" err="1" smtClean="0">
                <a:solidFill>
                  <a:schemeClr val="bg1"/>
                </a:solidFill>
              </a:rPr>
              <a:t>неадаптивна</a:t>
            </a:r>
            <a:endParaRPr lang="uk-UA" i="1" dirty="0" smtClean="0">
              <a:solidFill>
                <a:schemeClr val="bg1"/>
              </a:solidFill>
            </a:endParaRPr>
          </a:p>
          <a:p>
            <a:pPr algn="ctr">
              <a:buFontTx/>
              <a:buChar char="-"/>
            </a:pPr>
            <a:r>
              <a:rPr lang="uk-UA" i="1" dirty="0" smtClean="0">
                <a:solidFill>
                  <a:schemeClr val="bg1"/>
                </a:solidFill>
              </a:rPr>
              <a:t>н</a:t>
            </a:r>
            <a:r>
              <a:rPr lang="uk-UA" i="1" dirty="0" smtClean="0">
                <a:solidFill>
                  <a:schemeClr val="bg1"/>
                </a:solidFill>
              </a:rPr>
              <a:t>е пов'язана зі збереженням життя</a:t>
            </a:r>
            <a:endParaRPr lang="uk-UA" i="1" dirty="0" smtClean="0">
              <a:solidFill>
                <a:schemeClr val="bg1"/>
              </a:solidFill>
            </a:endParaRPr>
          </a:p>
          <a:p>
            <a:pPr algn="ctr"/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09918" y="3357562"/>
            <a:ext cx="2357454" cy="20002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ДОБРОЯКІСНА</a:t>
            </a:r>
          </a:p>
          <a:p>
            <a:pPr algn="ctr"/>
            <a:r>
              <a:rPr lang="uk-UA" i="1" dirty="0" smtClean="0">
                <a:solidFill>
                  <a:schemeClr val="bg1"/>
                </a:solidFill>
              </a:rPr>
              <a:t>- біологічно адаптивна</a:t>
            </a:r>
          </a:p>
          <a:p>
            <a:pPr algn="ctr">
              <a:buFontTx/>
              <a:buChar char="-"/>
            </a:pPr>
            <a:r>
              <a:rPr lang="uk-UA" i="1" dirty="0" smtClean="0">
                <a:solidFill>
                  <a:schemeClr val="bg1"/>
                </a:solidFill>
              </a:rPr>
              <a:t>здатна до підтримки</a:t>
            </a:r>
          </a:p>
          <a:p>
            <a:pPr algn="ctr">
              <a:buFontTx/>
              <a:buChar char="-"/>
            </a:pP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4095736" y="2857496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167570" y="2857496"/>
            <a:ext cx="847732" cy="347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70 лет назад Красная армия освободила лагерь смерти Освенци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0710" y="1857364"/>
            <a:ext cx="2395053" cy="1500198"/>
          </a:xfrm>
          <a:prstGeom prst="rect">
            <a:avLst/>
          </a:prstGeom>
          <a:noFill/>
        </p:spPr>
      </p:pic>
      <p:pic>
        <p:nvPicPr>
          <p:cNvPr id="5124" name="Picture 4" descr="Всё о сафари - охота на львов: стоимость, оружие, собака для охоты,  экипировка и виде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82148" y="3571876"/>
            <a:ext cx="2214578" cy="1660933"/>
          </a:xfrm>
          <a:prstGeom prst="rect">
            <a:avLst/>
          </a:prstGeom>
          <a:noFill/>
        </p:spPr>
      </p:pic>
      <p:pic>
        <p:nvPicPr>
          <p:cNvPr id="5130" name="Picture 10" descr="Львица защищает своих детенышей: denis_balin — LiveJour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522" y="3714752"/>
            <a:ext cx="2643207" cy="1850245"/>
          </a:xfrm>
          <a:prstGeom prst="rect">
            <a:avLst/>
          </a:prstGeom>
          <a:noFill/>
        </p:spPr>
      </p:pic>
      <p:pic>
        <p:nvPicPr>
          <p:cNvPr id="5132" name="Picture 12" descr="самозащита | Grom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0960" y="1643050"/>
            <a:ext cx="2649590" cy="17049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82401" y="569446"/>
            <a:ext cx="7772400" cy="127796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Види доброякісної агресії за Е.</a:t>
            </a:r>
            <a:r>
              <a:rPr lang="uk-UA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Фроммом</a:t>
            </a:r>
            <a:endParaRPr lang="ru-RU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10116" y="1714488"/>
            <a:ext cx="2357454" cy="135732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ДОБРОЯКІСНА АГРЕСІЯ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24628" y="3357562"/>
            <a:ext cx="2357454" cy="200026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Захисна агресія</a:t>
            </a:r>
          </a:p>
          <a:p>
            <a:pPr algn="ctr">
              <a:buFontTx/>
              <a:buChar char="-"/>
            </a:pPr>
            <a:r>
              <a:rPr lang="uk-UA" i="1" dirty="0" err="1" smtClean="0">
                <a:solidFill>
                  <a:schemeClr val="bg1"/>
                </a:solidFill>
              </a:rPr>
              <a:t>нарцисизм</a:t>
            </a:r>
            <a:endParaRPr lang="uk-UA" i="1" dirty="0" smtClean="0">
              <a:solidFill>
                <a:schemeClr val="bg1"/>
              </a:solidFill>
            </a:endParaRPr>
          </a:p>
          <a:p>
            <a:pPr algn="ctr">
              <a:buFontTx/>
              <a:buChar char="-"/>
            </a:pPr>
            <a:r>
              <a:rPr lang="uk-UA" i="1" dirty="0" smtClean="0">
                <a:solidFill>
                  <a:schemeClr val="bg1"/>
                </a:solidFill>
              </a:rPr>
              <a:t>Конформізм</a:t>
            </a:r>
          </a:p>
          <a:p>
            <a:pPr algn="ctr">
              <a:buFontTx/>
              <a:buChar char="-"/>
            </a:pPr>
            <a:r>
              <a:rPr lang="uk-UA" i="1" dirty="0" smtClean="0">
                <a:solidFill>
                  <a:schemeClr val="bg1"/>
                </a:solidFill>
              </a:rPr>
              <a:t>інструментальна</a:t>
            </a:r>
            <a:endParaRPr lang="uk-UA" i="1" dirty="0" smtClean="0">
              <a:solidFill>
                <a:schemeClr val="bg1"/>
              </a:solidFill>
            </a:endParaRPr>
          </a:p>
          <a:p>
            <a:pPr algn="ctr"/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09918" y="3357562"/>
            <a:ext cx="2357454" cy="20002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bg1"/>
                </a:solidFill>
              </a:rPr>
              <a:t>Псевдоагресія</a:t>
            </a:r>
            <a:endParaRPr lang="uk-UA" b="1" dirty="0" smtClean="0">
              <a:solidFill>
                <a:schemeClr val="bg1"/>
              </a:solidFill>
            </a:endParaRPr>
          </a:p>
          <a:p>
            <a:pPr algn="ctr"/>
            <a:r>
              <a:rPr lang="uk-UA" i="1" dirty="0" smtClean="0">
                <a:solidFill>
                  <a:schemeClr val="bg1"/>
                </a:solidFill>
              </a:rPr>
              <a:t>- Ігрова агресія</a:t>
            </a:r>
          </a:p>
          <a:p>
            <a:pPr algn="ctr">
              <a:buFontTx/>
              <a:buChar char="-"/>
            </a:pPr>
            <a:r>
              <a:rPr lang="uk-UA" i="1" dirty="0" smtClean="0">
                <a:solidFill>
                  <a:schemeClr val="bg1"/>
                </a:solidFill>
              </a:rPr>
              <a:t>Агресія самоствердження</a:t>
            </a:r>
          </a:p>
          <a:p>
            <a:pPr algn="ctr">
              <a:buFontTx/>
              <a:buChar char="-"/>
            </a:pP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4095736" y="2857496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167570" y="2857496"/>
            <a:ext cx="847732" cy="347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4578" name="Picture 2" descr="Последняя победа в карьере Мохаммеда Али, бой с Леоном Спинксом - Чемпион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36" y="1928802"/>
            <a:ext cx="2357454" cy="1768090"/>
          </a:xfrm>
          <a:prstGeom prst="rect">
            <a:avLst/>
          </a:prstGeom>
          <a:noFill/>
        </p:spPr>
      </p:pic>
      <p:pic>
        <p:nvPicPr>
          <p:cNvPr id="24580" name="Picture 4" descr="Помни о своих победах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398" y="4000504"/>
            <a:ext cx="2428892" cy="1563664"/>
          </a:xfrm>
          <a:prstGeom prst="rect">
            <a:avLst/>
          </a:prstGeom>
          <a:noFill/>
        </p:spPr>
      </p:pic>
      <p:pic>
        <p:nvPicPr>
          <p:cNvPr id="24584" name="Picture 8" descr="Нарциссизм: диагностика и психотера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53520" y="1643050"/>
            <a:ext cx="2786082" cy="1743292"/>
          </a:xfrm>
          <a:prstGeom prst="rect">
            <a:avLst/>
          </a:prstGeom>
          <a:noFill/>
        </p:spPr>
      </p:pic>
      <p:pic>
        <p:nvPicPr>
          <p:cNvPr id="24586" name="Picture 10" descr="СРСР планував захопити Францію швидше, ніж нацистська Німеччи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3520" y="3786190"/>
            <a:ext cx="3071834" cy="1674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2662" y="285728"/>
            <a:ext cx="7772400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Підведення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підсумків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809852" y="928670"/>
            <a:ext cx="7858180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George" panose="02000500000000000000" pitchFamily="50" charset="0"/>
                <a:cs typeface="Times New Roman" pitchFamily="18" charset="0"/>
              </a:rPr>
              <a:t>Поділіться Вашими враженнями про участь у занятті: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>
              <a:latin typeface="George" panose="02000500000000000000" pitchFamily="50" charset="0"/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George" panose="02000500000000000000" pitchFamily="50" charset="0"/>
                <a:cs typeface="Times New Roman" pitchFamily="18" charset="0"/>
              </a:rPr>
              <a:t>Обговоріть, що було цікавим та корисним для Вас?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sz="1600" dirty="0">
              <a:latin typeface="George" panose="02000500000000000000" pitchFamily="50" charset="0"/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George" panose="02000500000000000000" pitchFamily="50" charset="0"/>
                <a:cs typeface="Times New Roman" pitchFamily="18" charset="0"/>
              </a:rPr>
              <a:t>Розкажіть, що могло би бути кращим? Що б Ви ще хотіли б дізнатися?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309918" y="4000504"/>
            <a:ext cx="77724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Завдання</a:t>
            </a:r>
            <a:r>
              <a:rPr kumimoji="0" lang="ru-RU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: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Жорстокість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та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диструктивність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як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форми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злоякісної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агресії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(с.234-277)</a:t>
            </a:r>
            <a:endParaRPr lang="ru-RU" sz="28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Нікрофілія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як форма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злоякісної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агресії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(с.280-317)</a:t>
            </a:r>
            <a:endParaRPr lang="ru-RU" sz="28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Гітлер</a:t>
            </a:r>
            <a:r>
              <a:rPr kumimoji="0" lang="ru-RU" sz="28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А. як </a:t>
            </a:r>
            <a:r>
              <a:rPr kumimoji="0" lang="ru-RU" sz="2800" b="1" i="0" u="none" strike="noStrike" kern="1200" cap="none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клінічний</a:t>
            </a:r>
            <a:r>
              <a:rPr kumimoji="0" lang="ru-RU" sz="28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випадок</a:t>
            </a:r>
            <a:r>
              <a:rPr kumimoji="0" lang="ru-RU" sz="28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нікрофілії</a:t>
            </a:r>
            <a:r>
              <a:rPr kumimoji="0" lang="ru-RU" sz="28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endParaRPr kumimoji="0" lang="ru-RU" sz="28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2" descr="Читать книгу «Анатомия человеческой деструктивности»📚 онлайн полностью —  Эрих Фром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74" y="1428736"/>
            <a:ext cx="2774432" cy="44813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294</Words>
  <Application>Microsoft Office PowerPoint</Application>
  <PresentationFormat>Произвольный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Соціологія агресії та злочинності  ТЕОРІЯ ДЕСТРУКТИВНОЇ ПОВЕДІНКИ ЕРІХА фРОММА</vt:lpstr>
      <vt:lpstr>Еріх Фромм </vt:lpstr>
      <vt:lpstr>Основні роботи Еріха Фромма</vt:lpstr>
      <vt:lpstr>Основні роботи Еріха Фромма</vt:lpstr>
      <vt:lpstr> “Агресія - всі ті дії, які чинять, або мають намір вчинити в ущерб іншій людині, тварині або неживому предмету“  </vt:lpstr>
      <vt:lpstr>Види агресії за Е.Фроммом</vt:lpstr>
      <vt:lpstr>Види доброякісної агресії за Е.Фроммом</vt:lpstr>
      <vt:lpstr>Підведення підсумків</vt:lpstr>
      <vt:lpstr>ДЯКУЮ ЗА УВАГУ!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kulik</cp:lastModifiedBy>
  <cp:revision>305</cp:revision>
  <dcterms:created xsi:type="dcterms:W3CDTF">2014-05-17T18:57:21Z</dcterms:created>
  <dcterms:modified xsi:type="dcterms:W3CDTF">2020-11-03T13:28:41Z</dcterms:modified>
</cp:coreProperties>
</file>