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0" r:id="rId2"/>
    <p:sldId id="271" r:id="rId3"/>
    <p:sldId id="274" r:id="rId4"/>
    <p:sldId id="275" r:id="rId5"/>
    <p:sldId id="276" r:id="rId6"/>
    <p:sldId id="290" r:id="rId7"/>
    <p:sldId id="277" r:id="rId8"/>
    <p:sldId id="292" r:id="rId9"/>
    <p:sldId id="291" r:id="rId10"/>
    <p:sldId id="294" r:id="rId11"/>
    <p:sldId id="293" r:id="rId12"/>
    <p:sldId id="278" r:id="rId13"/>
    <p:sldId id="295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ora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514"/>
    <a:srgbClr val="FF1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7" autoAdjust="0"/>
    <p:restoredTop sz="94713" autoAdjust="0"/>
  </p:normalViewPr>
  <p:slideViewPr>
    <p:cSldViewPr>
      <p:cViewPr varScale="1">
        <p:scale>
          <a:sx n="72" d="100"/>
          <a:sy n="72" d="100"/>
        </p:scale>
        <p:origin x="72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1:56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2:25.9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2.8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3.4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12.2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15 0 16383,'-8'0'0,"2"0"0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3D65-A64F-6341-A867-EE4926E0CA3E}" type="datetimeFigureOut">
              <a:rPr lang="ru-UA" smtClean="0"/>
              <a:t>16.04.2024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0568A-8D3C-4D46-AB8E-5E5D58FECE0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06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0568A-8D3C-4D46-AB8E-5E5D58FECE05}" type="slidenum">
              <a:rPr lang="ru-UA" smtClean="0"/>
              <a:t>5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570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.tiff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1000"/>
          </a:blip>
          <a:srcRect l="2815" r="1322" b="2588"/>
          <a:stretch>
            <a:fillRect/>
          </a:stretch>
        </p:blipFill>
        <p:spPr>
          <a:xfrm>
            <a:off x="0" y="-150795"/>
            <a:ext cx="18288000" cy="1042146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2400" y="7658100"/>
            <a:ext cx="17602200" cy="7635827"/>
            <a:chOff x="0" y="-3281736"/>
            <a:chExt cx="23469600" cy="10181103"/>
          </a:xfrm>
        </p:grpSpPr>
        <p:sp>
          <p:nvSpPr>
            <p:cNvPr id="4" name="TextBox 4"/>
            <p:cNvSpPr txBox="1"/>
            <p:nvPr/>
          </p:nvSpPr>
          <p:spPr>
            <a:xfrm>
              <a:off x="0" y="5507992"/>
              <a:ext cx="22517263" cy="1391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04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0" y="-3281736"/>
              <a:ext cx="22453600" cy="363526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375"/>
                </a:lnSpc>
              </a:pPr>
              <a:r>
                <a:rPr lang="en-US" sz="5400" b="1" spc="985" dirty="0">
                  <a:solidFill>
                    <a:srgbClr val="FF0000"/>
                  </a:solidFill>
                  <a:latin typeface="Lora"/>
                </a:rPr>
                <a:t>ГЕОПОЛІТИЧНИЙСТАТУС </a:t>
              </a:r>
              <a:r>
                <a:rPr lang="uk-UA" sz="5400" b="1" spc="985" dirty="0">
                  <a:solidFill>
                    <a:srgbClr val="FF0000"/>
                  </a:solidFill>
                  <a:latin typeface="Lora"/>
                </a:rPr>
                <a:t>ТА ГЕОПОЛІТИЧНА МІЦЬ </a:t>
              </a:r>
              <a:r>
                <a:rPr lang="en-US" sz="5400" b="1" spc="985" dirty="0">
                  <a:solidFill>
                    <a:srgbClr val="FF0000"/>
                  </a:solidFill>
                  <a:latin typeface="Lora"/>
                </a:rPr>
                <a:t>ДЕРЖАВИ</a:t>
              </a:r>
              <a:endParaRPr lang="uk-UA" sz="5400" b="1" spc="985" dirty="0">
                <a:solidFill>
                  <a:srgbClr val="FF0000"/>
                </a:solidFill>
                <a:latin typeface="Lora"/>
              </a:endParaRPr>
            </a:p>
            <a:p>
              <a:pPr algn="r">
                <a:lnSpc>
                  <a:spcPts val="7375"/>
                </a:lnSpc>
              </a:pPr>
              <a:r>
                <a:rPr lang="uk-UA" sz="4000" b="1" i="1" spc="985" dirty="0">
                  <a:solidFill>
                    <a:srgbClr val="2610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к. політ.н. Н.В.Лепська </a:t>
              </a:r>
              <a:endParaRPr lang="en-US" sz="4000" b="1" i="1" spc="985" dirty="0">
                <a:solidFill>
                  <a:srgbClr val="2610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440632" cy="1484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8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5">
                <a:lumMod val="20000"/>
                <a:lumOff val="80000"/>
              </a:schemeClr>
            </a:gs>
            <a:gs pos="26992">
              <a:schemeClr val="accent5">
                <a:lumMod val="20000"/>
                <a:lumOff val="80000"/>
              </a:schemeClr>
            </a:gs>
            <a:gs pos="31000">
              <a:schemeClr val="accent5">
                <a:lumMod val="20000"/>
                <a:lumOff val="80000"/>
              </a:schemeClr>
            </a:gs>
            <a:gs pos="58000">
              <a:schemeClr val="accent5">
                <a:lumMod val="20000"/>
                <a:lumOff val="80000"/>
              </a:schemeClr>
            </a:gs>
            <a:gs pos="86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48800" y="190500"/>
            <a:ext cx="8610600" cy="10464403"/>
            <a:chOff x="0" y="-931023"/>
            <a:chExt cx="10456674" cy="32290921"/>
          </a:xfrm>
        </p:grpSpPr>
        <p:sp>
          <p:nvSpPr>
            <p:cNvPr id="3" name="TextBox 3"/>
            <p:cNvSpPr txBox="1"/>
            <p:nvPr/>
          </p:nvSpPr>
          <p:spPr>
            <a:xfrm>
              <a:off x="185074" y="-931023"/>
              <a:ext cx="10271600" cy="322909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uk-UA" sz="3600" b="1" spc="72" dirty="0">
                  <a:solidFill>
                    <a:srgbClr val="FF0000"/>
                  </a:solidFill>
                  <a:latin typeface="Lora"/>
                </a:rPr>
                <a:t>Локальний рівень сукупної міці і локальний масштаб експансії </a:t>
              </a:r>
              <a:r>
                <a:rPr lang="uk-UA" sz="36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породжує статус </a:t>
              </a:r>
              <a:r>
                <a:rPr lang="uk-UA" sz="3600" b="1" spc="72" dirty="0">
                  <a:solidFill>
                    <a:srgbClr val="FF0000"/>
                  </a:solidFill>
                  <a:latin typeface="Lora"/>
                </a:rPr>
                <a:t>МАЛОЇ ДЕРЖАВИ</a:t>
              </a:r>
              <a:r>
                <a:rPr lang="uk-UA" sz="36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, можливості розширення її просторових характеристик дуже малі (у </a:t>
              </a:r>
              <a:r>
                <a:rPr lang="uk-UA" sz="3600" b="1" spc="72" dirty="0">
                  <a:solidFill>
                    <a:srgbClr val="FF0000"/>
                  </a:solidFill>
                  <a:latin typeface="Lora"/>
                </a:rPr>
                <a:t>МІКРОДЕРЖАВ</a:t>
              </a:r>
              <a:r>
                <a:rPr lang="uk-UA" sz="36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 - мізерні)</a:t>
              </a:r>
            </a:p>
            <a:p>
              <a:pPr algn="l"/>
              <a:r>
                <a:rPr lang="uk-UA" sz="2800" b="1" i="0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Малі держави часто стають </a:t>
              </a:r>
              <a:r>
                <a:rPr lang="uk-UA" sz="2800" b="1" i="0" spc="72" dirty="0">
                  <a:solidFill>
                    <a:srgbClr val="FF0000"/>
                  </a:solidFill>
                  <a:latin typeface="Lora"/>
                </a:rPr>
                <a:t>об'єктами геополітичного в</a:t>
              </a:r>
              <a:r>
                <a:rPr lang="uk-UA" sz="2800" b="1" spc="72" dirty="0">
                  <a:solidFill>
                    <a:srgbClr val="FF0000"/>
                  </a:solidFill>
                  <a:latin typeface="Lora"/>
                </a:rPr>
                <a:t>пливу</a:t>
              </a:r>
              <a:r>
                <a:rPr lang="uk-UA" sz="28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 великих і регіональних держав</a:t>
              </a:r>
            </a:p>
            <a:p>
              <a:pPr algn="l"/>
              <a:r>
                <a:rPr lang="uk-UA" sz="2800" b="1" i="0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Малі д-ви </a:t>
              </a:r>
              <a:r>
                <a:rPr lang="uk-UA" sz="2800" b="1" i="0" spc="72" dirty="0">
                  <a:solidFill>
                    <a:srgbClr val="FF0000"/>
                  </a:solidFill>
                  <a:latin typeface="Lora"/>
                </a:rPr>
                <a:t>часто об'єднуються в союзи</a:t>
              </a:r>
              <a:r>
                <a:rPr lang="uk-UA" sz="2800" b="1" i="0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, що дає їм певний ступінь свободи відносно держав з більш високим геополітичним статусом</a:t>
              </a:r>
            </a:p>
            <a:p>
              <a:pPr algn="l"/>
              <a:r>
                <a:rPr lang="uk-UA" sz="28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Геополітична </a:t>
              </a:r>
              <a:r>
                <a:rPr lang="uk-UA" sz="2800" b="1" spc="72" dirty="0">
                  <a:solidFill>
                    <a:srgbClr val="FF0000"/>
                  </a:solidFill>
                  <a:latin typeface="Lora"/>
                </a:rPr>
                <a:t>орієнтація таких союзів часто вибудовується під світову державу</a:t>
              </a:r>
              <a:r>
                <a:rPr lang="uk-UA" sz="28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, від якої чекають економічних вигід та воєнної опіки</a:t>
              </a:r>
            </a:p>
            <a:p>
              <a:pPr algn="l"/>
              <a:r>
                <a:rPr lang="uk-UA" sz="2800" b="1" i="0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З іншого боку великі держави використовують малі держави </a:t>
              </a:r>
              <a:r>
                <a:rPr lang="uk-UA" sz="28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в </a:t>
              </a:r>
              <a:r>
                <a:rPr lang="uk-UA" sz="2800" b="1" spc="72" dirty="0">
                  <a:solidFill>
                    <a:srgbClr val="FF0000"/>
                  </a:solidFill>
                  <a:latin typeface="Lora"/>
                </a:rPr>
                <a:t>якості буферних або як джерело дешевої робочої сили</a:t>
              </a:r>
              <a:endParaRPr lang="uk-UA" sz="2800" b="1" i="0" spc="72" dirty="0">
                <a:solidFill>
                  <a:srgbClr val="FF0000"/>
                </a:solidFill>
                <a:latin typeface="Lora"/>
              </a:endParaRPr>
            </a:p>
            <a:p>
              <a:pPr algn="l"/>
              <a:endParaRPr lang="en-US" sz="3600" b="1" i="0" spc="72" dirty="0">
                <a:solidFill>
                  <a:schemeClr val="tx2">
                    <a:lumMod val="75000"/>
                  </a:schemeClr>
                </a:solidFill>
                <a:latin typeface="Lor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318BB1-DCF1-A148-918F-5866ED225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228600"/>
            <a:ext cx="8845550" cy="58118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7DE11-44FD-E24C-AE71-9CAD4D705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042" y="5821680"/>
            <a:ext cx="6351905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22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40000"/>
                <a:lumOff val="60000"/>
              </a:schemeClr>
            </a:gs>
            <a:gs pos="11000">
              <a:schemeClr val="accent5">
                <a:lumMod val="60000"/>
                <a:lumOff val="40000"/>
              </a:schemeClr>
            </a:gs>
            <a:gs pos="51000">
              <a:schemeClr val="accent5">
                <a:lumMod val="60000"/>
                <a:lumOff val="40000"/>
              </a:schemeClr>
            </a:gs>
            <a:gs pos="6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924800" y="1845112"/>
            <a:ext cx="10134600" cy="8556188"/>
          </a:xfrm>
          <a:prstGeom prst="rect">
            <a:avLst/>
          </a:prstGeom>
          <a:gradFill>
            <a:gsLst>
              <a:gs pos="7000">
                <a:schemeClr val="accent6">
                  <a:lumMod val="20000"/>
                  <a:lumOff val="8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  <a:gs pos="92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wrap="square" lIns="0" tIns="0" rIns="0" bIns="0" rtlCol="0" anchor="t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uk-UA" sz="2800" b="1" i="0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В аспекті </a:t>
            </a:r>
            <a:r>
              <a:rPr lang="uk-UA" sz="2800" b="1" i="0" spc="72" dirty="0">
                <a:solidFill>
                  <a:srgbClr val="FF0000"/>
                </a:solidFill>
                <a:latin typeface="Lora"/>
              </a:rPr>
              <a:t>військової міці </a:t>
            </a:r>
            <a:r>
              <a:rPr lang="uk-UA" sz="2800" b="1" i="0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– боєздатність армії, ступінь ефективності ОПК, рівень адекватност</a:t>
            </a:r>
            <a:r>
              <a:rPr lang="uk-UA" sz="2800" b="1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і воєнної доктрини реальним та потенційним загрозам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uk-UA" sz="2800" b="1" i="0" spc="72" dirty="0">
                <a:solidFill>
                  <a:srgbClr val="FF0000"/>
                </a:solidFill>
                <a:latin typeface="Lora"/>
              </a:rPr>
              <a:t>Економічна міць </a:t>
            </a:r>
            <a:r>
              <a:rPr lang="uk-UA" sz="2800" b="1" i="0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– обсяг високих, інноваційних та критичних технологій, що часто пов'язано з військовою потугою у виробництві військової техніки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uk-UA" sz="2800" b="1" spc="72" dirty="0">
                <a:solidFill>
                  <a:srgbClr val="FF0000"/>
                </a:solidFill>
                <a:latin typeface="Lora"/>
              </a:rPr>
              <a:t>Інформаційно-кібернетична міць </a:t>
            </a:r>
            <a:r>
              <a:rPr lang="uk-UA" sz="2800" b="1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– здатність виробляти програмовий продукт та комп'ютерну техніку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uk-UA" sz="2800" b="1" spc="72" dirty="0">
                <a:solidFill>
                  <a:srgbClr val="FF0000"/>
                </a:solidFill>
                <a:latin typeface="Lora"/>
              </a:rPr>
              <a:t>Інформаційно-ідеологічна міць </a:t>
            </a:r>
            <a:r>
              <a:rPr lang="uk-UA" sz="2800" b="1" spc="72" dirty="0">
                <a:solidFill>
                  <a:schemeClr val="tx2">
                    <a:lumMod val="75000"/>
                  </a:schemeClr>
                </a:solidFill>
                <a:latin typeface="Lora"/>
              </a:rPr>
              <a:t>– реальна здатність геополітичного актора до експансії в ментальному та ідеологічному просторі, це фактично символічний капітал держави (наявність офіційної ідеології, ступінь укоріненості цінностей (національний характер), традиції культури, досягнення науки, мистецтва, літератури, спортивні досягнення)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400" b="1" i="0" spc="72" dirty="0">
              <a:solidFill>
                <a:srgbClr val="DD320C"/>
              </a:solidFill>
              <a:latin typeface="Lora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7A39591-7E24-4B4B-836D-3F2848381DED}"/>
              </a:ext>
            </a:extLst>
          </p:cNvPr>
          <p:cNvSpPr txBox="1"/>
          <p:nvPr/>
        </p:nvSpPr>
        <p:spPr>
          <a:xfrm>
            <a:off x="1524000" y="266700"/>
            <a:ext cx="16306800" cy="1460272"/>
          </a:xfrm>
          <a:prstGeom prst="rect">
            <a:avLst/>
          </a:prstGeom>
          <a:gradFill>
            <a:gsLst>
              <a:gs pos="7000">
                <a:schemeClr val="accent6">
                  <a:lumMod val="20000"/>
                  <a:lumOff val="8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72000">
                <a:schemeClr val="accent5">
                  <a:lumMod val="20000"/>
                  <a:lumOff val="80000"/>
                </a:schemeClr>
              </a:gs>
              <a:gs pos="92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effectLst>
            <a:softEdge rad="127000"/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8"/>
              </a:lnSpc>
            </a:pPr>
            <a:r>
              <a:rPr lang="uk-UA" sz="4815" b="1" spc="72" dirty="0">
                <a:solidFill>
                  <a:srgbClr val="DD320C"/>
                </a:solidFill>
                <a:latin typeface="Lora"/>
              </a:rPr>
              <a:t>ПАРАМЕТРИ ГЕОПОЛІТИЧНОГО СТАТУСУ</a:t>
            </a:r>
          </a:p>
          <a:p>
            <a:pPr algn="ctr">
              <a:lnSpc>
                <a:spcPts val="5778"/>
              </a:lnSpc>
            </a:pPr>
            <a:r>
              <a:rPr lang="uk-UA" sz="4815" b="1" spc="72" dirty="0">
                <a:solidFill>
                  <a:srgbClr val="DD320C"/>
                </a:solidFill>
                <a:latin typeface="Lora"/>
              </a:rPr>
              <a:t> за ступенем геополітичної міці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2E24CE-3A13-8845-80B7-082D9F10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1687539"/>
            <a:ext cx="7239000" cy="8599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02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40000"/>
                <a:lumOff val="60000"/>
              </a:schemeClr>
            </a:gs>
            <a:gs pos="11000">
              <a:schemeClr val="accent5">
                <a:lumMod val="60000"/>
                <a:lumOff val="40000"/>
              </a:schemeClr>
            </a:gs>
            <a:gs pos="51000">
              <a:schemeClr val="accent5">
                <a:lumMod val="60000"/>
                <a:lumOff val="40000"/>
              </a:schemeClr>
            </a:gs>
            <a:gs pos="6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B8266038-C508-9749-AFE2-63B9B166390E}"/>
              </a:ext>
            </a:extLst>
          </p:cNvPr>
          <p:cNvGrpSpPr/>
          <p:nvPr/>
        </p:nvGrpSpPr>
        <p:grpSpPr>
          <a:xfrm>
            <a:off x="7781782" y="1185987"/>
            <a:ext cx="10877837" cy="7653396"/>
            <a:chOff x="0" y="1038307"/>
            <a:chExt cx="9290549" cy="11399779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8250EDD8-7669-1F44-ADEE-D7776789B71A}"/>
                </a:ext>
              </a:extLst>
            </p:cNvPr>
            <p:cNvSpPr txBox="1"/>
            <p:nvPr/>
          </p:nvSpPr>
          <p:spPr>
            <a:xfrm>
              <a:off x="512635" y="1428005"/>
              <a:ext cx="8777914" cy="1101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78"/>
                </a:lnSpc>
              </a:pPr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ТАКИМ ЧИНОМ: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Симетрії не існує у відносинах сучасних держав з різним геополітичним статусом!!!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Чим нижче геополітичний статус держави, тим скоріше така держава буде реципієнтом різних форм експансії більш потужних акторів!!!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Найбільша асиметрія у відносинах наддержав та малих держав!!!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Геополітичний статус – динамічна характеристика держави, яка у підсумку визначає ступінь її геополітичної суб'єктності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F3500FE4-CF84-FA46-9E4C-7FDE3DB7D932}"/>
                </a:ext>
              </a:extLst>
            </p:cNvPr>
            <p:cNvSpPr txBox="1"/>
            <p:nvPr/>
          </p:nvSpPr>
          <p:spPr>
            <a:xfrm>
              <a:off x="0" y="1038307"/>
              <a:ext cx="8777914" cy="491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7819FC-9D31-B54E-B0CE-89D7EA4A2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3" y="-25788"/>
            <a:ext cx="5275587" cy="4568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BDB22C-5885-8240-9B8D-DCD914C9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701" y="3005843"/>
            <a:ext cx="5464187" cy="307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83A1B3-9A48-9F4D-B5AE-FE2468C2E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688" y="7661670"/>
            <a:ext cx="5410200" cy="2684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Глобализация термин - PascalBook.ru">
            <a:extLst>
              <a:ext uri="{FF2B5EF4-FFF2-40B4-BE49-F238E27FC236}">
                <a16:creationId xmlns:a16="http://schemas.microsoft.com/office/drawing/2014/main" id="{3407BF30-9F5E-424D-BF61-5D60E253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1" y="4848656"/>
            <a:ext cx="4584791" cy="3342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22086" y="7429500"/>
            <a:ext cx="4998954" cy="697899"/>
            <a:chOff x="0" y="0"/>
            <a:chExt cx="8777914" cy="1468728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"/>
              <a:ext cx="8777914" cy="959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78"/>
                </a:lnSpc>
              </a:pPr>
              <a:r>
                <a:rPr lang="en-US" sz="4815" b="1" spc="72" dirty="0">
                  <a:solidFill>
                    <a:srgbClr val="DD320C"/>
                  </a:solidFill>
                  <a:latin typeface="Lora"/>
                </a:rPr>
                <a:t>Д</a:t>
              </a:r>
              <a:r>
                <a:rPr lang="en-US" sz="4815" b="1" i="0" spc="72" dirty="0">
                  <a:solidFill>
                    <a:srgbClr val="DD320C"/>
                  </a:solidFill>
                  <a:latin typeface="Lora"/>
                </a:rPr>
                <a:t>ЯКУЮ ЗА УВАГУ!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7893" b="7893"/>
          <a:stretch>
            <a:fillRect/>
          </a:stretch>
        </p:blipFill>
        <p:spPr>
          <a:xfrm rot="214354">
            <a:off x="9426401" y="192394"/>
            <a:ext cx="6477536" cy="969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359230" y="876300"/>
            <a:ext cx="7870370" cy="6125217"/>
            <a:chOff x="-405524" y="-9525"/>
            <a:chExt cx="12747608" cy="4598216"/>
          </a:xfrm>
        </p:grpSpPr>
        <p:sp>
          <p:nvSpPr>
            <p:cNvPr id="6" name="TextBox 6"/>
            <p:cNvSpPr txBox="1"/>
            <p:nvPr/>
          </p:nvSpPr>
          <p:spPr>
            <a:xfrm>
              <a:off x="1" y="-9525"/>
              <a:ext cx="12342083" cy="442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3"/>
                </a:lnSpc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ПЛАН</a:t>
              </a:r>
              <a:endParaRPr lang="en-US" sz="3869" b="1" i="0" spc="143" dirty="0">
                <a:solidFill>
                  <a:srgbClr val="FF000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05524" y="1585685"/>
              <a:ext cx="12342083" cy="3003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i="0" spc="404" dirty="0">
                  <a:solidFill>
                    <a:srgbClr val="512260"/>
                  </a:solidFill>
                  <a:latin typeface="Lora"/>
                </a:rPr>
                <a:t>Феномен геополітичного статусу держави</a:t>
              </a:r>
            </a:p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spc="404" dirty="0">
                  <a:solidFill>
                    <a:srgbClr val="512260"/>
                  </a:solidFill>
                  <a:latin typeface="Lora"/>
                </a:rPr>
                <a:t>Поняття геополітичної </a:t>
              </a:r>
              <a:r>
                <a:rPr lang="uk-UA" sz="3186" b="1" spc="404" dirty="0" err="1">
                  <a:solidFill>
                    <a:srgbClr val="512260"/>
                  </a:solidFill>
                  <a:latin typeface="Lora"/>
                </a:rPr>
                <a:t>міці</a:t>
              </a:r>
              <a:r>
                <a:rPr lang="uk-UA" sz="3186" b="1" spc="404" dirty="0">
                  <a:solidFill>
                    <a:srgbClr val="512260"/>
                  </a:solidFill>
                  <a:latin typeface="Lora"/>
                </a:rPr>
                <a:t> (=сили, могутності, потуги, потужності) держави</a:t>
              </a:r>
            </a:p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i="0" spc="404" dirty="0">
                  <a:solidFill>
                    <a:srgbClr val="512260"/>
                  </a:solidFill>
                  <a:latin typeface="Lora"/>
                </a:rPr>
                <a:t>Типологія геополітичних статусів держави</a:t>
              </a:r>
              <a:endParaRPr lang="en-US" sz="3186" b="1" i="0" spc="404" dirty="0">
                <a:solidFill>
                  <a:srgbClr val="512260"/>
                </a:solidFill>
                <a:latin typeface="Lora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14:cNvPr>
              <p14:cNvContentPartPr/>
              <p14:nvPr/>
            </p14:nvContentPartPr>
            <p14:xfrm>
              <a:off x="4413332" y="2090537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04692" y="20815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14:cNvPr>
              <p14:cNvContentPartPr/>
              <p14:nvPr/>
            </p14:nvContentPartPr>
            <p14:xfrm>
              <a:off x="3113012" y="1654937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5372" y="15469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14:cNvPr>
              <p14:cNvContentPartPr/>
              <p14:nvPr/>
            </p14:nvContentPartPr>
            <p14:xfrm>
              <a:off x="7110812" y="-961543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92812" y="-106918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14:cNvPr>
              <p14:cNvContentPartPr/>
              <p14:nvPr/>
            </p14:nvContentPartPr>
            <p14:xfrm>
              <a:off x="5218652" y="1955177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1012" y="18475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14:cNvPr>
              <p14:cNvContentPartPr/>
              <p14:nvPr/>
            </p14:nvContentPartPr>
            <p14:xfrm>
              <a:off x="2352332" y="946097"/>
              <a:ext cx="5760" cy="36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34692" y="838097"/>
                <a:ext cx="414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445A99-3515-9346-BC09-BE792B772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1371" y="125185"/>
            <a:ext cx="10036629" cy="1003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5">
                <a:lumMod val="20000"/>
                <a:lumOff val="80000"/>
              </a:schemeClr>
            </a:gs>
            <a:gs pos="22000">
              <a:schemeClr val="accent5">
                <a:lumMod val="20000"/>
                <a:lumOff val="80000"/>
              </a:schemeClr>
            </a:gs>
            <a:gs pos="85000">
              <a:schemeClr val="accent5">
                <a:lumMod val="60000"/>
                <a:lumOff val="40000"/>
              </a:schemeClr>
            </a:gs>
            <a:gs pos="70000">
              <a:schemeClr val="accent5">
                <a:lumMod val="60000"/>
                <a:lumOff val="40000"/>
              </a:schemeClr>
            </a:gs>
            <a:gs pos="36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1"/>
          <p:cNvGrpSpPr/>
          <p:nvPr/>
        </p:nvGrpSpPr>
        <p:grpSpPr>
          <a:xfrm>
            <a:off x="228600" y="114933"/>
            <a:ext cx="17230636" cy="2909805"/>
            <a:chOff x="-12468557" y="-9525"/>
            <a:chExt cx="21792128" cy="3879740"/>
          </a:xfrm>
        </p:grpSpPr>
        <p:sp>
          <p:nvSpPr>
            <p:cNvPr id="32" name="TextBox 32"/>
            <p:cNvSpPr txBox="1"/>
            <p:nvPr/>
          </p:nvSpPr>
          <p:spPr>
            <a:xfrm>
              <a:off x="-12468557" y="-9525"/>
              <a:ext cx="21792128" cy="957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5605"/>
                </a:lnSpc>
              </a:pPr>
              <a:r>
                <a:rPr lang="en-US" sz="4671" b="1" i="0" spc="93" dirty="0">
                  <a:solidFill>
                    <a:srgbClr val="512260"/>
                  </a:solidFill>
                  <a:latin typeface="Lora"/>
                </a:rPr>
                <a:t>ТИПОЛОГІЯ ГЕОПОЛІТИЧНИХ СТАТУСІВ ДЕРЖАВИ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-12368892" y="1715779"/>
              <a:ext cx="11175923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uk-UA" sz="4000" b="1" i="0" spc="28" dirty="0">
                  <a:solidFill>
                    <a:srgbClr val="DD320C"/>
                  </a:solidFill>
                  <a:latin typeface="Lora"/>
                </a:rPr>
                <a:t>!!! </a:t>
              </a:r>
              <a:r>
                <a:rPr lang="en-US" sz="4000" b="1" i="0" spc="28" dirty="0" err="1">
                  <a:solidFill>
                    <a:srgbClr val="DD320C"/>
                  </a:solidFill>
                  <a:latin typeface="Lora"/>
                </a:rPr>
                <a:t>У</a:t>
              </a:r>
              <a:r>
                <a:rPr lang="en-US" sz="4000" b="1" i="0" spc="28" dirty="0">
                  <a:solidFill>
                    <a:srgbClr val="DD320C"/>
                  </a:solidFill>
                  <a:latin typeface="Lora"/>
                </a:rPr>
                <a:t>.</a:t>
              </a:r>
              <a:r>
                <a:rPr lang="uk-UA" sz="4000" b="1" i="0" spc="28" dirty="0">
                  <a:solidFill>
                    <a:srgbClr val="DD320C"/>
                  </a:solidFill>
                  <a:latin typeface="Lora"/>
                </a:rPr>
                <a:t> </a:t>
              </a:r>
              <a:r>
                <a:rPr lang="en-US" sz="4000" b="1" i="0" spc="28" dirty="0" err="1">
                  <a:solidFill>
                    <a:srgbClr val="DD320C"/>
                  </a:solidFill>
                  <a:latin typeface="Lora"/>
                </a:rPr>
                <a:t>Черчиль</a:t>
              </a:r>
              <a:r>
                <a:rPr lang="en-US" sz="4000" b="1" i="0" spc="28" dirty="0">
                  <a:solidFill>
                    <a:srgbClr val="DD320C"/>
                  </a:solidFill>
                  <a:latin typeface="Lora"/>
                </a:rPr>
                <a:t> </a:t>
              </a:r>
              <a:r>
                <a:rPr lang="uk-UA" sz="4000" b="1" i="0" spc="28" dirty="0">
                  <a:solidFill>
                    <a:srgbClr val="DD320C"/>
                  </a:solidFill>
                  <a:latin typeface="Lora"/>
                </a:rPr>
                <a:t>«</a:t>
              </a:r>
              <a:r>
                <a:rPr lang="en-US" sz="4000" b="1" i="0" spc="28" dirty="0" err="1">
                  <a:solidFill>
                    <a:srgbClr val="DD320C"/>
                  </a:solidFill>
                  <a:latin typeface="Lora"/>
                </a:rPr>
                <a:t>Репутація</a:t>
              </a:r>
              <a:r>
                <a:rPr lang="en-US" sz="4000" b="1" i="0" spc="28" dirty="0">
                  <a:solidFill>
                    <a:srgbClr val="DD320C"/>
                  </a:solidFill>
                  <a:latin typeface="Lora"/>
                </a:rPr>
                <a:t> держави найточніше визначається сумою, яку вона здатна взяти </a:t>
              </a:r>
              <a:r>
                <a:rPr lang="en-US" sz="4000" b="1" i="0" spc="28" dirty="0" err="1">
                  <a:solidFill>
                    <a:srgbClr val="DD320C"/>
                  </a:solidFill>
                  <a:latin typeface="Lora"/>
                </a:rPr>
                <a:t>у</a:t>
              </a:r>
              <a:r>
                <a:rPr lang="en-US" sz="4000" b="1" i="0" spc="28" dirty="0">
                  <a:solidFill>
                    <a:srgbClr val="DD320C"/>
                  </a:solidFill>
                  <a:latin typeface="Lora"/>
                </a:rPr>
                <a:t> </a:t>
              </a:r>
              <a:r>
                <a:rPr lang="en-US" sz="4000" b="1" i="0" spc="28" dirty="0" err="1">
                  <a:solidFill>
                    <a:srgbClr val="DD320C"/>
                  </a:solidFill>
                  <a:latin typeface="Lora"/>
                </a:rPr>
                <a:t>борг</a:t>
              </a:r>
              <a:r>
                <a:rPr lang="uk-UA" sz="4000" b="1" i="0" spc="28" dirty="0">
                  <a:solidFill>
                    <a:srgbClr val="DD320C"/>
                  </a:solidFill>
                  <a:latin typeface="Lora"/>
                </a:rPr>
                <a:t>»</a:t>
              </a:r>
              <a:endParaRPr lang="en-US" sz="4000" b="1" i="0" spc="28" dirty="0">
                <a:solidFill>
                  <a:srgbClr val="DD320C"/>
                </a:solidFill>
                <a:latin typeface="Lora"/>
              </a:endParaRPr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2"/>
          <a:srcRect l="18612" t="2173" r="16583"/>
          <a:stretch>
            <a:fillRect/>
          </a:stretch>
        </p:blipFill>
        <p:spPr>
          <a:xfrm>
            <a:off x="147108" y="3600571"/>
            <a:ext cx="17917083" cy="649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3">
            <a:extLst>
              <a:ext uri="{FF2B5EF4-FFF2-40B4-BE49-F238E27FC236}">
                <a16:creationId xmlns:a16="http://schemas.microsoft.com/office/drawing/2014/main" id="{923F8F69-9360-324A-993F-40F25FE9BA49}"/>
              </a:ext>
            </a:extLst>
          </p:cNvPr>
          <p:cNvSpPr txBox="1"/>
          <p:nvPr/>
        </p:nvSpPr>
        <p:spPr>
          <a:xfrm>
            <a:off x="9242834" y="907527"/>
            <a:ext cx="8836597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uk-UA" sz="4000" b="1" i="0" spc="28" dirty="0">
                <a:solidFill>
                  <a:srgbClr val="DD320C"/>
                </a:solidFill>
                <a:latin typeface="Lora"/>
              </a:rPr>
              <a:t>!!! Р. Коллінз «Питання типу «що ви зробили останнім часом» важливіше, аніж абсолютний рівень геополітичних ресурсів держави та її еліти»</a:t>
            </a:r>
            <a:endParaRPr lang="en-US" sz="4000" b="1" i="0" spc="28" dirty="0">
              <a:solidFill>
                <a:srgbClr val="DD320C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/>
          <a:stretch>
            <a:fillRect/>
          </a:stretch>
        </p:blipFill>
        <p:spPr>
          <a:xfrm>
            <a:off x="-971599" y="-4516162"/>
            <a:ext cx="20231197" cy="2023119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966292" y="-266700"/>
            <a:ext cx="15975548" cy="10144716"/>
          </a:xfrm>
          <a:prstGeom prst="rect">
            <a:avLst/>
          </a:prstGeom>
          <a:solidFill>
            <a:srgbClr val="F8F7ED"/>
          </a:solidFill>
        </p:spPr>
      </p:sp>
      <p:grpSp>
        <p:nvGrpSpPr>
          <p:cNvPr id="4" name="Group 4"/>
          <p:cNvGrpSpPr/>
          <p:nvPr/>
        </p:nvGrpSpPr>
        <p:grpSpPr>
          <a:xfrm>
            <a:off x="223588" y="6137489"/>
            <a:ext cx="6300012" cy="2914336"/>
            <a:chOff x="-400499" y="-501888"/>
            <a:chExt cx="8400016" cy="1909337"/>
          </a:xfrm>
        </p:grpSpPr>
        <p:sp>
          <p:nvSpPr>
            <p:cNvPr id="5" name="TextBox 5"/>
            <p:cNvSpPr txBox="1"/>
            <p:nvPr/>
          </p:nvSpPr>
          <p:spPr>
            <a:xfrm>
              <a:off x="-237070" y="-501888"/>
              <a:ext cx="8236587" cy="12098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5400" b="1" i="0" spc="384" dirty="0">
                  <a:solidFill>
                    <a:srgbClr val="707BFB"/>
                  </a:solidFill>
                  <a:latin typeface="Lora"/>
                </a:rPr>
                <a:t> </a:t>
              </a:r>
              <a:r>
                <a:rPr lang="en-US" sz="6000" b="1" i="0" spc="384" dirty="0">
                  <a:solidFill>
                    <a:srgbClr val="E82514"/>
                  </a:solidFill>
                  <a:latin typeface="Lora"/>
                </a:rPr>
                <a:t>НАДДЕРЖАВА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400499" y="950649"/>
              <a:ext cx="7865039" cy="4568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en-US" sz="3600" b="0" i="0" spc="36" dirty="0">
                  <a:solidFill>
                    <a:srgbClr val="707BFB"/>
                  </a:solidFill>
                  <a:latin typeface="Lora"/>
                </a:rPr>
                <a:t> </a:t>
              </a:r>
              <a:r>
                <a:rPr lang="en-US" sz="5400" b="1" i="0" spc="36" dirty="0">
                  <a:solidFill>
                    <a:srgbClr val="FF1B97"/>
                  </a:solidFill>
                  <a:latin typeface="Lora"/>
                </a:rPr>
                <a:t>велика держава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3361" b="3361"/>
          <a:stretch>
            <a:fillRect/>
          </a:stretch>
        </p:blipFill>
        <p:spPr>
          <a:xfrm>
            <a:off x="31957" y="207888"/>
            <a:ext cx="17909883" cy="5455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8"/>
          <p:cNvGrpSpPr/>
          <p:nvPr/>
        </p:nvGrpSpPr>
        <p:grpSpPr>
          <a:xfrm>
            <a:off x="6323515" y="6245518"/>
            <a:ext cx="5667726" cy="3334904"/>
            <a:chOff x="201778" y="-1628696"/>
            <a:chExt cx="7556969" cy="4446539"/>
          </a:xfrm>
        </p:grpSpPr>
        <p:sp>
          <p:nvSpPr>
            <p:cNvPr id="9" name="TextBox 9"/>
            <p:cNvSpPr txBox="1"/>
            <p:nvPr/>
          </p:nvSpPr>
          <p:spPr>
            <a:xfrm>
              <a:off x="897227" y="-1628696"/>
              <a:ext cx="6705582" cy="2027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45"/>
                </a:lnSpc>
              </a:pPr>
              <a:r>
                <a:rPr lang="en-US" sz="4163" i="0" spc="333" dirty="0">
                  <a:solidFill>
                    <a:srgbClr val="707BFB"/>
                  </a:solidFill>
                  <a:latin typeface="Lora"/>
                </a:rPr>
                <a:t> </a:t>
              </a:r>
              <a:r>
                <a:rPr lang="en-US" sz="4163" b="1" i="0" spc="333" dirty="0">
                  <a:solidFill>
                    <a:srgbClr val="682AE4"/>
                  </a:solidFill>
                  <a:latin typeface="Lora"/>
                </a:rPr>
                <a:t>РЕГІОНАЛЬНА НАДДЕРЖАВА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1778" y="1086172"/>
              <a:ext cx="7556969" cy="17316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204"/>
                </a:lnSpc>
              </a:pPr>
              <a:r>
                <a:rPr lang="en-US" sz="4000" b="1" i="0" spc="34" dirty="0" err="1">
                  <a:solidFill>
                    <a:srgbClr val="004A94"/>
                  </a:solidFill>
                  <a:latin typeface="Lora"/>
                </a:rPr>
                <a:t>регіональна</a:t>
              </a:r>
              <a:r>
                <a:rPr lang="en-US" sz="4000" b="1" i="0" spc="34" dirty="0">
                  <a:solidFill>
                    <a:srgbClr val="004A94"/>
                  </a:solidFill>
                  <a:latin typeface="Lora"/>
                </a:rPr>
                <a:t> </a:t>
              </a:r>
              <a:endParaRPr lang="uk-UA" sz="4000" b="1" i="0" spc="34" dirty="0">
                <a:solidFill>
                  <a:srgbClr val="004A94"/>
                </a:solidFill>
                <a:latin typeface="Lora"/>
              </a:endParaRPr>
            </a:p>
            <a:p>
              <a:pPr algn="ctr">
                <a:lnSpc>
                  <a:spcPts val="5204"/>
                </a:lnSpc>
              </a:pPr>
              <a:r>
                <a:rPr lang="en-US" sz="4000" b="1" i="0" spc="34" dirty="0" err="1">
                  <a:solidFill>
                    <a:srgbClr val="004A94"/>
                  </a:solidFill>
                  <a:latin typeface="Lora"/>
                </a:rPr>
                <a:t>держава</a:t>
              </a:r>
              <a:endParaRPr lang="en-US" sz="4000" b="1" i="0" spc="34" dirty="0">
                <a:solidFill>
                  <a:srgbClr val="004A94"/>
                </a:solidFill>
                <a:latin typeface="Lora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87262" y="6352829"/>
            <a:ext cx="6401825" cy="3678783"/>
            <a:chOff x="296109" y="246376"/>
            <a:chExt cx="5840164" cy="4905044"/>
          </a:xfrm>
        </p:grpSpPr>
        <p:sp>
          <p:nvSpPr>
            <p:cNvPr id="12" name="TextBox 12"/>
            <p:cNvSpPr txBox="1"/>
            <p:nvPr/>
          </p:nvSpPr>
          <p:spPr>
            <a:xfrm>
              <a:off x="841794" y="246376"/>
              <a:ext cx="5294479" cy="8330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439"/>
                </a:lnSpc>
              </a:pPr>
              <a:r>
                <a:rPr lang="en-US" sz="3200" b="1" i="0" spc="290" dirty="0">
                  <a:solidFill>
                    <a:srgbClr val="00B050"/>
                  </a:solidFill>
                  <a:latin typeface="Lora"/>
                </a:rPr>
                <a:t>МАЛА ДЕРЖАВА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6109" y="1558556"/>
              <a:ext cx="5840164" cy="3592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022" b="1" i="0" spc="30" dirty="0">
                  <a:solidFill>
                    <a:srgbClr val="628474"/>
                  </a:solidFill>
                  <a:latin typeface="Lora"/>
                </a:rPr>
                <a:t>«ОСОБЛИВІ СТАТУСИ»: д</a:t>
              </a:r>
              <a:r>
                <a:rPr lang="en-US" sz="3022" b="1" i="0" spc="30" dirty="0">
                  <a:solidFill>
                    <a:srgbClr val="628474"/>
                  </a:solidFill>
                  <a:latin typeface="Lora"/>
                </a:rPr>
                <a:t>ержава</a:t>
              </a:r>
              <a:r>
                <a:rPr lang="uk-UA" sz="3022" b="1" i="0" spc="30" dirty="0">
                  <a:solidFill>
                    <a:srgbClr val="628474"/>
                  </a:solidFill>
                  <a:latin typeface="Lora"/>
                </a:rPr>
                <a:t> </a:t>
              </a:r>
              <a:r>
                <a:rPr lang="en-US" sz="3022" b="1" i="0" spc="30" dirty="0">
                  <a:solidFill>
                    <a:srgbClr val="628474"/>
                  </a:solidFill>
                  <a:latin typeface="Lora"/>
                </a:rPr>
                <a:t>-</a:t>
              </a:r>
              <a:r>
                <a:rPr lang="uk-UA" sz="3022" b="1" i="0" spc="30" dirty="0">
                  <a:solidFill>
                    <a:srgbClr val="628474"/>
                  </a:solidFill>
                  <a:latin typeface="Lora"/>
                </a:rPr>
                <a:t> </a:t>
              </a:r>
              <a:r>
                <a:rPr lang="en-US" sz="3022" b="1" i="0" spc="30" dirty="0">
                  <a:solidFill>
                    <a:srgbClr val="628474"/>
                  </a:solidFill>
                  <a:latin typeface="Lora"/>
                </a:rPr>
                <a:t>вигнанець, failed state, лімітроф, клієнтська держава, трибутарна держава тощо</a:t>
              </a:r>
              <a:r>
                <a:rPr lang="uk-UA" sz="3022" b="1" i="0" spc="30" dirty="0">
                  <a:solidFill>
                    <a:srgbClr val="628474"/>
                  </a:solidFill>
                  <a:latin typeface="Lora"/>
                </a:rPr>
                <a:t> </a:t>
              </a:r>
              <a:r>
                <a:rPr lang="uk-UA" sz="2400" b="1" i="0" spc="30" dirty="0">
                  <a:solidFill>
                    <a:srgbClr val="628474"/>
                  </a:solidFill>
                  <a:latin typeface="Lora"/>
                </a:rPr>
                <a:t>(!!! будуть розглянуті у наступній лекції)</a:t>
              </a:r>
              <a:endParaRPr lang="en-US" sz="2400" b="1" i="0" spc="30" dirty="0">
                <a:solidFill>
                  <a:srgbClr val="628474"/>
                </a:solidFill>
                <a:latin typeface="Lor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tx2">
                <a:lumMod val="20000"/>
                <a:lumOff val="80000"/>
              </a:schemeClr>
            </a:gs>
            <a:gs pos="28000">
              <a:schemeClr val="accent5">
                <a:lumMod val="60000"/>
                <a:lumOff val="40000"/>
              </a:schemeClr>
            </a:gs>
            <a:gs pos="58000">
              <a:schemeClr val="accent5">
                <a:lumMod val="20000"/>
                <a:lumOff val="80000"/>
              </a:schemeClr>
            </a:gs>
            <a:gs pos="86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387451" y="937026"/>
            <a:ext cx="7409231" cy="8412947"/>
            <a:chOff x="0" y="-9525"/>
            <a:chExt cx="9878975" cy="11217262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9878971" cy="8344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07"/>
                </a:lnSpc>
              </a:pPr>
              <a:r>
                <a:rPr lang="uk-UA" sz="6600" b="1" i="0" spc="101" dirty="0">
                  <a:solidFill>
                    <a:srgbClr val="FF0000"/>
                  </a:solidFill>
                  <a:latin typeface="Lora"/>
                </a:rPr>
                <a:t>НАД</a:t>
              </a:r>
              <a:r>
                <a:rPr lang="en-US" sz="6600" b="1" i="0" spc="101" dirty="0">
                  <a:solidFill>
                    <a:srgbClr val="FF0000"/>
                  </a:solidFill>
                  <a:latin typeface="Lora"/>
                </a:rPr>
                <a:t>ДЕРЖАВ</a:t>
              </a:r>
              <a:r>
                <a:rPr lang="uk-UA" sz="6600" b="1" i="0" spc="101" dirty="0">
                  <a:solidFill>
                    <a:srgbClr val="FF0000"/>
                  </a:solidFill>
                  <a:latin typeface="Lora"/>
                </a:rPr>
                <a:t>А</a:t>
              </a:r>
            </a:p>
            <a:p>
              <a:pPr algn="ctr">
                <a:lnSpc>
                  <a:spcPts val="6107"/>
                </a:lnSpc>
              </a:pPr>
              <a:endParaRPr lang="uk-UA" sz="3600" b="1" spc="101" dirty="0">
                <a:solidFill>
                  <a:srgbClr val="FF0000"/>
                </a:solidFill>
                <a:latin typeface="Lora"/>
              </a:endParaRPr>
            </a:p>
            <a:p>
              <a:pPr algn="ctr">
                <a:lnSpc>
                  <a:spcPts val="6107"/>
                </a:lnSpc>
              </a:pPr>
              <a:r>
                <a:rPr lang="uk-UA" sz="3600" b="1" spc="101" dirty="0">
                  <a:solidFill>
                    <a:srgbClr val="FF0000"/>
                  </a:solidFill>
                  <a:latin typeface="Lora"/>
                </a:rPr>
                <a:t>Обсяг і якість сукупної геополітичної міці такої держави надає їй можливість здійснювати </a:t>
              </a:r>
              <a:r>
                <a:rPr lang="uk-UA" sz="4000" b="1" spc="101" dirty="0">
                  <a:solidFill>
                    <a:srgbClr val="FF0000"/>
                  </a:solidFill>
                  <a:latin typeface="Lora"/>
                </a:rPr>
                <a:t>експансію глобального масштабу </a:t>
              </a:r>
              <a:endParaRPr lang="en-US" sz="4000" b="1" spc="101" dirty="0">
                <a:solidFill>
                  <a:srgbClr val="FF0000"/>
                </a:solidFill>
                <a:latin typeface="Lora"/>
              </a:endParaRPr>
            </a:p>
            <a:p>
              <a:pPr>
                <a:lnSpc>
                  <a:spcPts val="6107"/>
                </a:lnSpc>
              </a:pPr>
              <a:endParaRPr lang="en-US" sz="5089" b="1" i="0" spc="101" dirty="0">
                <a:solidFill>
                  <a:srgbClr val="512260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616475"/>
              <a:ext cx="9878975" cy="591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0"/>
                </a:lnSpc>
              </a:pPr>
              <a:endParaRPr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BDD1AB-F2CF-AC43-80D5-0BE48C1B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61" y="187015"/>
            <a:ext cx="4968240" cy="3726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95A0DB-6203-7F4E-A2AC-1EC8D3ECE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1534" y="6352462"/>
            <a:ext cx="5163606" cy="3872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C36AFD-4A71-0349-9B65-7FD71915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" y="4189352"/>
            <a:ext cx="5575028" cy="4181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CCE8E4-2263-F148-B583-84C13FCA3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872" y="6336774"/>
            <a:ext cx="5307754" cy="3980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F359E8-ED76-E84C-A928-5EA83CB8E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930" y="1598620"/>
            <a:ext cx="6238957" cy="4679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D11A51-3C9D-2D43-B02F-9FF9ED690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913" y="6816978"/>
            <a:ext cx="5888074" cy="3308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1">
                <a:lumMod val="20000"/>
                <a:lumOff val="80000"/>
              </a:schemeClr>
            </a:gs>
            <a:gs pos="26992">
              <a:schemeClr val="accent3">
                <a:lumMod val="20000"/>
                <a:lumOff val="80000"/>
              </a:schemeClr>
            </a:gs>
            <a:gs pos="42000">
              <a:schemeClr val="accent5">
                <a:lumMod val="60000"/>
                <a:lumOff val="40000"/>
              </a:schemeClr>
            </a:gs>
            <a:gs pos="58000">
              <a:schemeClr val="accent5">
                <a:lumMod val="20000"/>
                <a:lumOff val="80000"/>
              </a:schemeClr>
            </a:gs>
            <a:gs pos="86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059472" y="250506"/>
            <a:ext cx="13213288" cy="7505903"/>
            <a:chOff x="0" y="-9525"/>
            <a:chExt cx="10347929" cy="11217262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0347929" cy="880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600" b="1" i="0" spc="101" dirty="0">
                  <a:solidFill>
                    <a:srgbClr val="FF0000"/>
                  </a:solidFill>
                  <a:latin typeface="Lora"/>
                </a:rPr>
                <a:t>НАД</a:t>
              </a:r>
              <a:r>
                <a:rPr lang="en-US" sz="3600" b="1" i="0" spc="101" dirty="0">
                  <a:solidFill>
                    <a:srgbClr val="FF0000"/>
                  </a:solidFill>
                  <a:latin typeface="Lora"/>
                </a:rPr>
                <a:t>ДЕРЖАВ</a:t>
              </a:r>
              <a:r>
                <a:rPr lang="uk-UA" sz="3600" b="1" i="0" spc="101" dirty="0">
                  <a:solidFill>
                    <a:srgbClr val="FF0000"/>
                  </a:solidFill>
                  <a:latin typeface="Lora"/>
                </a:rPr>
                <a:t>А</a:t>
              </a:r>
              <a:r>
                <a:rPr lang="en-US" sz="3600" b="1" i="0" spc="101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3600" b="1" spc="101" dirty="0">
                  <a:solidFill>
                    <a:srgbClr val="512260"/>
                  </a:solidFill>
                  <a:latin typeface="Lora"/>
                </a:rPr>
                <a:t>має </a:t>
              </a:r>
              <a:r>
                <a:rPr lang="uk-UA" sz="3600" b="1" spc="101" dirty="0">
                  <a:solidFill>
                    <a:srgbClr val="FF0000"/>
                  </a:solidFill>
                  <a:latin typeface="Lora"/>
                </a:rPr>
                <a:t>найбільші можливості геополітичного розширення </a:t>
              </a:r>
              <a:r>
                <a:rPr lang="uk-UA" sz="3600" b="1" spc="101" dirty="0">
                  <a:solidFill>
                    <a:srgbClr val="512260"/>
                  </a:solidFill>
                  <a:latin typeface="Lora"/>
                </a:rPr>
                <a:t>в усіх рівнях простору</a:t>
              </a:r>
              <a:r>
                <a:rPr lang="en-US" sz="3600" b="1" i="0" spc="101" dirty="0">
                  <a:solidFill>
                    <a:srgbClr val="512260"/>
                  </a:solidFill>
                  <a:latin typeface="Lora"/>
                </a:rPr>
                <a:t> </a:t>
              </a:r>
              <a:r>
                <a:rPr lang="uk-UA" sz="3600" b="1" i="0" spc="101" dirty="0">
                  <a:solidFill>
                    <a:srgbClr val="512260"/>
                  </a:solidFill>
                  <a:latin typeface="Lora"/>
                </a:rPr>
                <a:t>          вона володіє </a:t>
              </a:r>
              <a:r>
                <a:rPr lang="uk-UA" sz="3600" b="1" i="0" spc="101" dirty="0">
                  <a:solidFill>
                    <a:srgbClr val="FF0000"/>
                  </a:solidFill>
                  <a:latin typeface="Lora"/>
                </a:rPr>
                <a:t>найбільшою сукупною геополітичною міццю </a:t>
              </a:r>
              <a:r>
                <a:rPr lang="uk-UA" sz="3600" b="1" i="0" spc="101" dirty="0">
                  <a:solidFill>
                    <a:srgbClr val="512260"/>
                  </a:solidFill>
                  <a:latin typeface="Lora"/>
                </a:rPr>
                <a:t>серед інших держав епохи</a:t>
              </a:r>
            </a:p>
            <a:p>
              <a:r>
                <a:rPr lang="uk-UA" sz="4400" b="1" spc="101" dirty="0">
                  <a:solidFill>
                    <a:srgbClr val="FF0000"/>
                  </a:solidFill>
                  <a:latin typeface="Lora"/>
                </a:rPr>
                <a:t>!!! </a:t>
              </a:r>
              <a:r>
                <a:rPr lang="uk-UA" sz="3600" b="1" spc="101" dirty="0">
                  <a:solidFill>
                    <a:srgbClr val="512260"/>
                  </a:solidFill>
                  <a:latin typeface="Lora"/>
                </a:rPr>
                <a:t>Аспекти сукупної міці наддержави розвинуті відносно однаково і можливості експансії в усіх типах геопростору також є </a:t>
              </a:r>
              <a:r>
                <a:rPr lang="uk-UA" sz="3600" b="1" spc="101" dirty="0">
                  <a:solidFill>
                    <a:srgbClr val="FF0000"/>
                  </a:solidFill>
                  <a:latin typeface="Lora"/>
                </a:rPr>
                <a:t>абсолютними порівняно з іншими типами держав</a:t>
              </a:r>
            </a:p>
            <a:p>
              <a:r>
                <a:rPr lang="uk-UA" sz="3600" b="1" i="0" spc="101" dirty="0">
                  <a:solidFill>
                    <a:srgbClr val="FF0000"/>
                  </a:solidFill>
                  <a:latin typeface="Lora"/>
                </a:rPr>
                <a:t>З</a:t>
              </a:r>
              <a:r>
                <a:rPr lang="uk-UA" sz="3600" b="1" spc="101" dirty="0">
                  <a:solidFill>
                    <a:srgbClr val="FF0000"/>
                  </a:solidFill>
                  <a:latin typeface="Lora"/>
                </a:rPr>
                <a:t>а класичною геополітикою наддержав 2</a:t>
              </a:r>
              <a:endParaRPr lang="en-US" sz="3600" b="1" i="0" spc="101" dirty="0">
                <a:solidFill>
                  <a:srgbClr val="FF0000"/>
                </a:solidFill>
                <a:latin typeface="Lora"/>
              </a:endParaRPr>
            </a:p>
            <a:p>
              <a:pPr>
                <a:lnSpc>
                  <a:spcPts val="6107"/>
                </a:lnSpc>
              </a:pPr>
              <a:endParaRPr lang="en-US" sz="5089" b="1" i="0" spc="101" dirty="0">
                <a:solidFill>
                  <a:srgbClr val="512260"/>
                </a:solidFill>
                <a:latin typeface="Lo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616475"/>
              <a:ext cx="9878975" cy="591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60"/>
                </a:lnSpc>
              </a:pPr>
              <a:endParaRPr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92B9DB-13A6-7040-8E4B-72A3E23BF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" y="152400"/>
            <a:ext cx="4815632" cy="499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15BF1F-F6FD-9C4C-A949-001ED7FC1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5257800"/>
            <a:ext cx="7321908" cy="499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21F2FE-AFFF-4E4C-9744-39BE5F80C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117" y="5753100"/>
            <a:ext cx="5421056" cy="449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92721F-9A4D-8041-81B4-978804A84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9553" y="5753100"/>
            <a:ext cx="6019800" cy="448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210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accent5">
                <a:lumMod val="20000"/>
                <a:lumOff val="80000"/>
              </a:schemeClr>
            </a:gs>
            <a:gs pos="26992">
              <a:srgbClr val="89C2DC"/>
            </a:gs>
            <a:gs pos="31000">
              <a:schemeClr val="accent5">
                <a:lumMod val="60000"/>
                <a:lumOff val="40000"/>
              </a:schemeClr>
            </a:gs>
            <a:gs pos="58000">
              <a:schemeClr val="accent5">
                <a:lumMod val="20000"/>
                <a:lumOff val="80000"/>
              </a:schemeClr>
            </a:gs>
            <a:gs pos="86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07119" y="266700"/>
            <a:ext cx="9144000" cy="5923032"/>
            <a:chOff x="-314072" y="9525"/>
            <a:chExt cx="9663759" cy="12465017"/>
          </a:xfrm>
        </p:grpSpPr>
        <p:sp>
          <p:nvSpPr>
            <p:cNvPr id="3" name="TextBox 3"/>
            <p:cNvSpPr txBox="1"/>
            <p:nvPr/>
          </p:nvSpPr>
          <p:spPr>
            <a:xfrm>
              <a:off x="-314072" y="9525"/>
              <a:ext cx="9663759" cy="12465017"/>
            </a:xfrm>
            <a:prstGeom prst="rect">
              <a:avLst/>
            </a:prstGeom>
            <a:gradFill>
              <a:gsLst>
                <a:gs pos="9000">
                  <a:schemeClr val="accent5">
                    <a:lumMod val="20000"/>
                    <a:lumOff val="80000"/>
                  </a:schemeClr>
                </a:gs>
                <a:gs pos="26992">
                  <a:schemeClr val="accent5">
                    <a:lumMod val="20000"/>
                    <a:lumOff val="80000"/>
                  </a:schemeClr>
                </a:gs>
                <a:gs pos="31000">
                  <a:schemeClr val="accent5">
                    <a:lumMod val="20000"/>
                    <a:lumOff val="80000"/>
                  </a:schemeClr>
                </a:gs>
                <a:gs pos="58000">
                  <a:schemeClr val="accent5">
                    <a:lumMod val="20000"/>
                    <a:lumOff val="80000"/>
                  </a:schemeClr>
                </a:gs>
                <a:gs pos="8600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</a:gradFill>
            <a:effectLst>
              <a:softEdge rad="317500"/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778"/>
                </a:lnSpc>
              </a:pPr>
              <a:r>
                <a:rPr lang="uk-UA" sz="4815" b="1" i="0" spc="72" dirty="0">
                  <a:solidFill>
                    <a:schemeClr val="accent4">
                      <a:lumMod val="75000"/>
                    </a:schemeClr>
                  </a:solidFill>
                  <a:latin typeface="Lora"/>
                </a:rPr>
                <a:t>ВЕЛИКА Д</a:t>
              </a:r>
              <a:r>
                <a:rPr lang="uk-UA" sz="4815" b="1" spc="72" dirty="0">
                  <a:solidFill>
                    <a:schemeClr val="accent4">
                      <a:lumMod val="75000"/>
                    </a:schemeClr>
                  </a:solidFill>
                  <a:latin typeface="Lora"/>
                </a:rPr>
                <a:t>ЕРЖАВА </a:t>
              </a:r>
              <a:r>
                <a:rPr lang="uk-UA" sz="4815" b="1" i="0" spc="72" dirty="0">
                  <a:solidFill>
                    <a:srgbClr val="DD320C"/>
                  </a:solidFill>
                  <a:latin typeface="Lora"/>
                </a:rPr>
                <a:t>здійснює трансконтинентальну експансію</a:t>
              </a:r>
            </a:p>
            <a:p>
              <a:pPr algn="l">
                <a:lnSpc>
                  <a:spcPts val="5778"/>
                </a:lnSpc>
              </a:pPr>
              <a:r>
                <a:rPr lang="uk-UA" sz="4815" b="1" spc="72" dirty="0">
                  <a:solidFill>
                    <a:srgbClr val="DD320C"/>
                  </a:solidFill>
                  <a:latin typeface="Lora"/>
                </a:rPr>
                <a:t>Її можливості до розширення є високими в усіх типах геопростору порівняно з іншими державами своєї епохи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DCB661-9777-FB4C-8CD1-80B883047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1" y="266700"/>
            <a:ext cx="7454900" cy="421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7CE2F97-4005-F544-9FF2-9A45975A2C01}"/>
              </a:ext>
            </a:extLst>
          </p:cNvPr>
          <p:cNvSpPr/>
          <p:nvPr/>
        </p:nvSpPr>
        <p:spPr>
          <a:xfrm>
            <a:off x="8686800" y="6080571"/>
            <a:ext cx="9372600" cy="4221669"/>
          </a:xfrm>
          <a:prstGeom prst="rect">
            <a:avLst/>
          </a:prstGeom>
          <a:gradFill>
            <a:gsLst>
              <a:gs pos="9000">
                <a:schemeClr val="accent5">
                  <a:lumMod val="20000"/>
                  <a:lumOff val="80000"/>
                </a:schemeClr>
              </a:gs>
              <a:gs pos="26992">
                <a:schemeClr val="accent5">
                  <a:lumMod val="20000"/>
                  <a:lumOff val="80000"/>
                </a:schemeClr>
              </a:gs>
              <a:gs pos="31000">
                <a:schemeClr val="accent5">
                  <a:lumMod val="20000"/>
                  <a:lumOff val="80000"/>
                </a:schemeClr>
              </a:gs>
              <a:gs pos="58000">
                <a:schemeClr val="accent5">
                  <a:lumMod val="20000"/>
                  <a:lumOff val="80000"/>
                </a:schemeClr>
              </a:gs>
              <a:gs pos="86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effectLst>
            <a:softEdge rad="317500"/>
          </a:effectLst>
        </p:spPr>
        <p:txBody>
          <a:bodyPr wrap="square">
            <a:spAutoFit/>
          </a:bodyPr>
          <a:lstStyle/>
          <a:p>
            <a:pPr>
              <a:lnSpc>
                <a:spcPts val="5778"/>
              </a:lnSpc>
            </a:pPr>
            <a:r>
              <a:rPr lang="uk-UA" sz="4400" b="1" spc="72" dirty="0">
                <a:solidFill>
                  <a:srgbClr val="DD320C"/>
                </a:solidFill>
                <a:latin typeface="Lora"/>
              </a:rPr>
              <a:t>АЛЕ!!! </a:t>
            </a:r>
          </a:p>
          <a:p>
            <a:r>
              <a:rPr lang="uk-UA" sz="4400" b="1" spc="72" dirty="0">
                <a:solidFill>
                  <a:srgbClr val="DD320C"/>
                </a:solidFill>
                <a:latin typeface="Lora"/>
              </a:rPr>
              <a:t>Сукупна геополітична міць </a:t>
            </a:r>
            <a:r>
              <a:rPr lang="uk-UA" sz="4400" b="1" spc="72" dirty="0">
                <a:solidFill>
                  <a:schemeClr val="accent4">
                    <a:lumMod val="75000"/>
                  </a:schemeClr>
                </a:solidFill>
                <a:latin typeface="Lora"/>
              </a:rPr>
              <a:t>ВЕЛИКОЇ ДЕРЖАВИ </a:t>
            </a:r>
            <a:r>
              <a:rPr lang="uk-UA" sz="4400" b="1" spc="72" dirty="0">
                <a:solidFill>
                  <a:srgbClr val="DD320C"/>
                </a:solidFill>
                <a:latin typeface="Lora"/>
              </a:rPr>
              <a:t>на відміну від наддержави не є абсолютною і розвинута нерівномірно</a:t>
            </a:r>
            <a:endParaRPr lang="en-US" sz="4400" b="1" spc="72" dirty="0">
              <a:solidFill>
                <a:srgbClr val="DD320C"/>
              </a:solidFill>
              <a:latin typeface="Lora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936516-8931-8D4A-8E09-BBEA7646A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50" t="-739" r="10202" b="739"/>
          <a:stretch/>
        </p:blipFill>
        <p:spPr>
          <a:xfrm>
            <a:off x="750783" y="4483100"/>
            <a:ext cx="6918536" cy="5665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tx2">
                <a:lumMod val="40000"/>
                <a:lumOff val="60000"/>
              </a:schemeClr>
            </a:gs>
            <a:gs pos="26992">
              <a:schemeClr val="accent5">
                <a:lumMod val="20000"/>
                <a:lumOff val="80000"/>
              </a:schemeClr>
            </a:gs>
            <a:gs pos="31000">
              <a:schemeClr val="accent5">
                <a:lumMod val="20000"/>
                <a:lumOff val="80000"/>
              </a:schemeClr>
            </a:gs>
            <a:gs pos="58000">
              <a:schemeClr val="accent5">
                <a:lumMod val="20000"/>
                <a:lumOff val="80000"/>
              </a:schemeClr>
            </a:gs>
            <a:gs pos="86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360674"/>
            <a:ext cx="16965931" cy="693373"/>
            <a:chOff x="0" y="9525"/>
            <a:chExt cx="8777914" cy="1459203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"/>
              <a:ext cx="8777914" cy="1423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78"/>
                </a:lnSpc>
              </a:pPr>
              <a:endParaRPr lang="en-US" sz="3600" b="1" i="0" spc="72" dirty="0">
                <a:solidFill>
                  <a:srgbClr val="DD320C"/>
                </a:solidFill>
                <a:latin typeface="Lor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C3C039-D2F2-D34C-919E-8E1713DDA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8" y="435683"/>
            <a:ext cx="6553200" cy="5002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9A3FA6E6-00FA-294B-BDCF-8009C3E20EF7}"/>
              </a:ext>
            </a:extLst>
          </p:cNvPr>
          <p:cNvGrpSpPr/>
          <p:nvPr/>
        </p:nvGrpSpPr>
        <p:grpSpPr>
          <a:xfrm>
            <a:off x="533400" y="5749680"/>
            <a:ext cx="6793229" cy="3612399"/>
            <a:chOff x="-257812" y="1038307"/>
            <a:chExt cx="9035726" cy="1044507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4572504D-2365-9A4A-98BA-845E0DB89E2A}"/>
                </a:ext>
              </a:extLst>
            </p:cNvPr>
            <p:cNvSpPr txBox="1"/>
            <p:nvPr/>
          </p:nvSpPr>
          <p:spPr>
            <a:xfrm>
              <a:off x="-257812" y="2762158"/>
              <a:ext cx="7550232" cy="8721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800" b="1" i="0" spc="72" dirty="0">
                  <a:solidFill>
                    <a:srgbClr val="002060"/>
                  </a:solidFill>
                  <a:latin typeface="Lora"/>
                </a:rPr>
                <a:t>Японія – економічний гігант, однак за конституцією позбавлена права мати армію  сучасного типу, не входить до числа постійних членів РБ ООН, обмежено бере участь у миротворчих операціях</a:t>
              </a:r>
              <a:endParaRPr lang="en-US" sz="2800" b="1" i="0" spc="72" dirty="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7EA10467-7A64-A14F-9442-9333DE0F0DFE}"/>
                </a:ext>
              </a:extLst>
            </p:cNvPr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D2A75D41-AD35-3D42-BF24-84A150FE57B1}"/>
              </a:ext>
            </a:extLst>
          </p:cNvPr>
          <p:cNvGrpSpPr/>
          <p:nvPr/>
        </p:nvGrpSpPr>
        <p:grpSpPr>
          <a:xfrm>
            <a:off x="6960869" y="5957724"/>
            <a:ext cx="5257800" cy="3447098"/>
            <a:chOff x="0" y="9525"/>
            <a:chExt cx="8777914" cy="7254414"/>
          </a:xfrm>
        </p:grpSpPr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95A08FED-2566-EC47-88F5-580CBF67F722}"/>
                </a:ext>
              </a:extLst>
            </p:cNvPr>
            <p:cNvSpPr txBox="1"/>
            <p:nvPr/>
          </p:nvSpPr>
          <p:spPr>
            <a:xfrm>
              <a:off x="0" y="9525"/>
              <a:ext cx="8777914" cy="7254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2800" b="1" i="0" spc="72" dirty="0">
                  <a:solidFill>
                    <a:schemeClr val="bg2">
                      <a:lumMod val="25000"/>
                    </a:schemeClr>
                  </a:solidFill>
                  <a:latin typeface="Lora"/>
                </a:rPr>
                <a:t>Франція – економічно розвинена країна, постійний член РБ ООН, однак не має космічних військ, інформаційна міць будується на імпортній техніці та програмовому продукті</a:t>
              </a:r>
              <a:endParaRPr lang="en-US" sz="2800" b="1" i="0" spc="72" dirty="0">
                <a:solidFill>
                  <a:schemeClr val="bg2">
                    <a:lumMod val="25000"/>
                  </a:schemeClr>
                </a:solidFill>
                <a:latin typeface="Lora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E517202B-6BDC-7C45-8D9F-B99BD1F8030C}"/>
                </a:ext>
              </a:extLst>
            </p:cNvPr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185D0F-89B1-F949-A1AC-6F550605E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69" y="358159"/>
            <a:ext cx="5080000" cy="5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AEC1AB-EB1D-7449-AD47-4448B88A4693}"/>
              </a:ext>
            </a:extLst>
          </p:cNvPr>
          <p:cNvSpPr/>
          <p:nvPr/>
        </p:nvSpPr>
        <p:spPr>
          <a:xfrm>
            <a:off x="12912572" y="5696114"/>
            <a:ext cx="464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spc="72" dirty="0">
                <a:solidFill>
                  <a:srgbClr val="DD320C"/>
                </a:solidFill>
                <a:latin typeface="Lora"/>
              </a:rPr>
              <a:t>Канада – економічно потужна країна, однак не має ядерної зброї, інформаційна міць за рахунок імпорту, в культурно-ідеологічному просторі взагалі не представлена</a:t>
            </a:r>
            <a:endParaRPr lang="en-US" sz="2800" b="1" spc="72" dirty="0">
              <a:solidFill>
                <a:srgbClr val="DD320C"/>
              </a:solidFill>
              <a:latin typeface="Lor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187694-D8AA-544D-A132-5DA0520A9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93" t="2029" r="-844" b="-2029"/>
          <a:stretch/>
        </p:blipFill>
        <p:spPr>
          <a:xfrm>
            <a:off x="12655552" y="305547"/>
            <a:ext cx="5609588" cy="5185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3475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tx2">
                <a:lumMod val="20000"/>
                <a:lumOff val="80000"/>
              </a:schemeClr>
            </a:gs>
            <a:gs pos="26992">
              <a:schemeClr val="accent5">
                <a:lumMod val="20000"/>
                <a:lumOff val="80000"/>
              </a:schemeClr>
            </a:gs>
            <a:gs pos="31000">
              <a:schemeClr val="accent5">
                <a:lumMod val="20000"/>
                <a:lumOff val="80000"/>
              </a:schemeClr>
            </a:gs>
            <a:gs pos="58000">
              <a:schemeClr val="accent5">
                <a:lumMod val="60000"/>
                <a:lumOff val="40000"/>
              </a:schemeClr>
            </a:gs>
            <a:gs pos="86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2600" y="176024"/>
            <a:ext cx="8766918" cy="9638536"/>
            <a:chOff x="0" y="-479360"/>
            <a:chExt cx="8937269" cy="14758827"/>
          </a:xfrm>
        </p:grpSpPr>
        <p:sp>
          <p:nvSpPr>
            <p:cNvPr id="3" name="TextBox 3"/>
            <p:cNvSpPr txBox="1"/>
            <p:nvPr/>
          </p:nvSpPr>
          <p:spPr>
            <a:xfrm>
              <a:off x="159355" y="-479360"/>
              <a:ext cx="8777914" cy="14758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78"/>
                </a:lnSpc>
              </a:pPr>
              <a:r>
                <a:rPr lang="uk-UA" sz="4815" b="1" spc="72" dirty="0">
                  <a:solidFill>
                    <a:srgbClr val="002060"/>
                  </a:solidFill>
                  <a:latin typeface="Lora"/>
                </a:rPr>
                <a:t>На </a:t>
              </a:r>
              <a:r>
                <a:rPr lang="uk-UA" sz="4815" b="1" spc="72" dirty="0">
                  <a:solidFill>
                    <a:srgbClr val="FF0000"/>
                  </a:solidFill>
                  <a:latin typeface="Lora"/>
                </a:rPr>
                <a:t>регіональному рівні експансії  </a:t>
              </a:r>
              <a:r>
                <a:rPr lang="uk-UA" sz="4815" b="1" spc="72" dirty="0">
                  <a:solidFill>
                    <a:srgbClr val="002060"/>
                  </a:solidFill>
                  <a:latin typeface="Lora"/>
                </a:rPr>
                <a:t>статусність </a:t>
              </a:r>
              <a:r>
                <a:rPr lang="uk-UA" sz="4815" b="1" spc="72" dirty="0">
                  <a:solidFill>
                    <a:srgbClr val="DD320C"/>
                  </a:solidFill>
                  <a:latin typeface="Lora"/>
                </a:rPr>
                <a:t>наддержав </a:t>
              </a:r>
              <a:r>
                <a:rPr lang="uk-UA" sz="4815" b="1" spc="72" dirty="0">
                  <a:solidFill>
                    <a:srgbClr val="002060"/>
                  </a:solidFill>
                  <a:latin typeface="Lora"/>
                </a:rPr>
                <a:t>та </a:t>
              </a:r>
              <a:r>
                <a:rPr lang="uk-UA" sz="4815" b="1" spc="72" dirty="0">
                  <a:solidFill>
                    <a:srgbClr val="DD320C"/>
                  </a:solidFill>
                  <a:latin typeface="Lora"/>
                </a:rPr>
                <a:t>великих </a:t>
              </a:r>
              <a:r>
                <a:rPr lang="uk-UA" sz="4815" b="1" spc="72" dirty="0">
                  <a:solidFill>
                    <a:srgbClr val="002060"/>
                  </a:solidFill>
                  <a:latin typeface="Lora"/>
                </a:rPr>
                <a:t>держав повторюється, але в меншому масштабі – </a:t>
              </a:r>
              <a:r>
                <a:rPr lang="uk-UA" sz="4815" b="1" spc="72" dirty="0">
                  <a:solidFill>
                    <a:srgbClr val="DD320C"/>
                  </a:solidFill>
                  <a:latin typeface="Lora"/>
                </a:rPr>
                <a:t>регіональному</a:t>
              </a:r>
            </a:p>
            <a:p>
              <a:pPr algn="l">
                <a:lnSpc>
                  <a:spcPts val="5778"/>
                </a:lnSpc>
              </a:pPr>
              <a:endParaRPr lang="uk-UA" sz="4815" b="1" spc="72" dirty="0">
                <a:solidFill>
                  <a:srgbClr val="DD320C"/>
                </a:solidFill>
                <a:latin typeface="Lora"/>
              </a:endParaRPr>
            </a:p>
            <a:p>
              <a:pPr algn="l"/>
              <a:r>
                <a:rPr lang="uk-UA" sz="3600" b="1" i="0" spc="72" dirty="0">
                  <a:solidFill>
                    <a:srgbClr val="DD320C"/>
                  </a:solidFill>
                  <a:latin typeface="Lora"/>
                </a:rPr>
                <a:t>Регіональна наддержава </a:t>
              </a:r>
              <a:r>
                <a:rPr lang="uk-UA" sz="3600" b="1" i="0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має можливість здійснювати повномасштабну експансію в усіх рівнях геопростору певного регіону</a:t>
              </a:r>
            </a:p>
            <a:p>
              <a:pPr algn="l"/>
              <a:endParaRPr lang="uk-UA" sz="3600" b="1" spc="72" dirty="0">
                <a:solidFill>
                  <a:srgbClr val="DD320C"/>
                </a:solidFill>
                <a:latin typeface="Lora"/>
              </a:endParaRPr>
            </a:p>
            <a:p>
              <a:pPr algn="l"/>
              <a:r>
                <a:rPr lang="uk-UA" sz="3600" b="1" spc="72" dirty="0">
                  <a:solidFill>
                    <a:srgbClr val="DD320C"/>
                  </a:solidFill>
                  <a:latin typeface="Lora"/>
                </a:rPr>
                <a:t>Регіональна велика держава – </a:t>
              </a:r>
              <a:r>
                <a:rPr lang="uk-UA" sz="3600" b="1" spc="72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аналог великої держави на регіональному рівні</a:t>
              </a:r>
              <a:endParaRPr lang="en-US" sz="3600" b="1" i="0" spc="72" dirty="0">
                <a:solidFill>
                  <a:schemeClr val="tx2">
                    <a:lumMod val="75000"/>
                  </a:schemeClr>
                </a:solidFill>
                <a:latin typeface="Lora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8307"/>
              <a:ext cx="8777914" cy="430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502470-7193-034D-8DB0-E0831906C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9" t="23729" r="10509" b="6779"/>
          <a:stretch/>
        </p:blipFill>
        <p:spPr>
          <a:xfrm>
            <a:off x="304800" y="153164"/>
            <a:ext cx="5462526" cy="36715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161629-F8C6-D14C-8379-D5EB7B3D5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520">
            <a:off x="6009822" y="90547"/>
            <a:ext cx="3276600" cy="58315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3D8388-9C76-1D47-B7DD-8E85CE1D3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6" t="21250" r="11563"/>
          <a:stretch/>
        </p:blipFill>
        <p:spPr>
          <a:xfrm rot="237617">
            <a:off x="485218" y="2685320"/>
            <a:ext cx="6205476" cy="45824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080502-C86F-174E-A73B-BEC6CBEC2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6156">
            <a:off x="3581882" y="5741506"/>
            <a:ext cx="5689600" cy="4267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C0566B-6968-5E4C-9268-7D28A5FD4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7" y="7156492"/>
            <a:ext cx="5390610" cy="30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88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17789</TotalTime>
  <Words>610</Words>
  <Application>Microsoft Macintosh PowerPoint</Application>
  <PresentationFormat>Произвольный</PresentationFormat>
  <Paragraphs>52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Calibri</vt:lpstr>
      <vt:lpstr>Lora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Company Overview</dc:title>
  <dc:creator>user</dc:creator>
  <cp:lastModifiedBy>Microsoft Office User</cp:lastModifiedBy>
  <cp:revision>77</cp:revision>
  <dcterms:created xsi:type="dcterms:W3CDTF">2006-08-16T00:00:00Z</dcterms:created>
  <dcterms:modified xsi:type="dcterms:W3CDTF">2024-04-16T18:29:32Z</dcterms:modified>
  <dc:identifier>DADXYsyJLYc</dc:identifier>
</cp:coreProperties>
</file>