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9" r:id="rId6"/>
    <p:sldId id="257" r:id="rId7"/>
    <p:sldId id="278" r:id="rId8"/>
    <p:sldId id="262" r:id="rId9"/>
    <p:sldId id="27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61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1" autoAdjust="0"/>
  </p:normalViewPr>
  <p:slideViewPr>
    <p:cSldViewPr snapToGrid="0" showGuides="1">
      <p:cViewPr varScale="1">
        <p:scale>
          <a:sx n="78" d="100"/>
          <a:sy n="78" d="100"/>
        </p:scale>
        <p:origin x="633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16.10.2023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‹№›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‹№›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‹№›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‹№›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505159"/>
            <a:ext cx="5427705" cy="2219691"/>
          </a:xfrm>
        </p:spPr>
        <p:txBody>
          <a:bodyPr rtlCol="0" anchor="ctr"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Організація і основні форми навчального процесу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 </a:t>
            </a:r>
          </a:p>
        </p:txBody>
      </p:sp>
      <p:pic>
        <p:nvPicPr>
          <p:cNvPr id="4" name="Місце для зображення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42F26-EDA0-410C-9D6D-68B3DCFD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F5120-2DA4-4409-86EE-6DAC46432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096" y="2567866"/>
            <a:ext cx="4914900" cy="457199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Курсовий проект (КП)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навчальної дисципліни – це творче індивідуальне завдання, кінцевим результатом виконання якого є розробка нового продукту (пристрою, обладнання, технологічного процесу, механізму, апаратних і програмних засобів тощо (або їх окремих частин)). Курсовий проект містить розрахунково-пояснювальну записку, креслення та інші матеріали, які визначаються завданням на курсове проектування. Курсовий проект виконується студентом самостійно під керівництвом викладача протягом визначеного терміну в одному семестрі згідно з технічним завданням на основі знань та умінь, набутих з даної та суміжних дисциплін, а також матеріалів промислових підприємств і науково-дослідних установ, патентів тощо.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64E069-49BD-410B-81C5-DE7CEB6AA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8328" y="2567866"/>
            <a:ext cx="4914900" cy="457199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Курсова робота (КР)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індивідуальне завдання, яке передбачає розробку сукупності документів (розрахунково-пояснювальної або пояснювальної записки, при необхідності – графічного, ілюстративного матеріалу) та є творчим або репродуктивним рішенням конкретної задачі щодо об’єктів діяльності фахівця (пристроїв, обладнань, технологічних процесів, механізмів, апаратних та програмних засобів, або їх окремих частин; економічних, соціальних, лінгвістичних проблем тощо), виконаним студентом самостійно під керівництвом викладача згідно із завданням, на основі набутих з даної та суміжних дисциплін знань та умінь.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E82CA1-1801-4376-8BEF-0618241E7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021" y="299976"/>
            <a:ext cx="3634439" cy="226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61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A9C61-4251-4569-860C-4D99DC9B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UA" dirty="0"/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DB2304F5-80FD-4EF6-AD6C-2BB39DAA51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r="19550"/>
          <a:stretch>
            <a:fillRect/>
          </a:stretch>
        </p:blipFill>
        <p:spPr>
          <a:xfrm>
            <a:off x="5983288" y="1600200"/>
            <a:ext cx="5602071" cy="45720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4DEF24E-3CEF-412E-9C6D-B8C199825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718" y="1600200"/>
            <a:ext cx="5388746" cy="4572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необхідним компонентом підготовки фахівців певного освітньо-кваліфікаційного рівня. Метою практики є оволодіння студентами сучасними методами, формами організації та знаряддями праці в галузі їх майбутньої професії, формування у них професійних умінь і навичок для прийняття самостійних рішень під час конкретної роботи в реальних виробничих умовах, виховання потреби систематично поновлювати свої знання та творчо їх застосовувати в практичній діяльності.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 з практики захищається студентом перед комісією, яка призначається на кафедрі. Студенту, який не виконав програму практики з поважних причин, може бути надано право проходження практики повторно. Студент, який отримав незадовільну оцінку з практики, відраховується з університету.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324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E1518-C2EC-4EF4-A2B9-7ACEAB0D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Наукова робота студентів та її значення для становлення особистості та висококваліфікованого фахівця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1B35D-AD16-4CDB-9B47-AB9414A0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Науково-дослідна робота студентів є невід’ємною складовою наукової діяльності університету і першим етапом у підготовці наукових кадрів. Вона є одним із важливих засобів підвищення якості підготовки фахівців з вищою освітою, сприяє розширенню загального та професійного світогляду.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Науково-дослідна робота студентів поділяється на три основні види залежно від змісту і характеру проведення: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науково-дослідна робота студентів, яка передбачена навчальними планами і програмами та є обов’язковою;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науково-дослідна робота студентів, що доповнює освітній процес (поза межами безпосередньої освітньої програми);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студентів, які проводяться в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позааудиторний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разом з науковцями університету.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470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3A6B9-4802-4DA2-A616-08753D7C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Організація самостійної роботи студентів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0584-26FF-4FB9-8CA9-8DF17FD21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Самостійну роботу розглядають як дидактичну форму навчання, що є системою організації педагогічних умов, які забезпечують управління навчальною діяльністю студентів. Проходить вона без участі викладача. Без умінь самостійної роботи молодий фахівець не зможе вдосконалюватись і відповідати вимогам професійної діяльності.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Керівництво процесом самостійної навчальної роботи має бути спрямоване не на примушування студентів до багатогодинного "сидіння за письмовим столом", а на формування в них потреби в самому процесі навчання, бажання вчитися раціонально, ефективно, оптимально й отримувати від цього насолоду.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цього необхідні такі умови: студент має знати програму на семестр, перелік і критерії оцінки не тільки знань, але й умінь, якими він має оволодіти; контролю й оцінюванню підлягає кожне самостійно виконане завдання кожного зі студентів; оцінка результатів самостійної роботи має бути гласною та аргументованою; позитивна психологічна атмосфера у групі має підтримувати раціонально організовану самостійну працю.</a:t>
            </a:r>
            <a:endParaRPr lang="ru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617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ДЯКУЮ ЗА УВАГУ!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 </a:t>
            </a:r>
          </a:p>
        </p:txBody>
      </p:sp>
      <p:pic>
        <p:nvPicPr>
          <p:cNvPr id="1026" name="Picture 2" descr="Якісна вища освіта є важливою складовою в житті кожної людини :: Державний  університет телекомунікацій">
            <a:extLst>
              <a:ext uri="{FF2B5EF4-FFF2-40B4-BE49-F238E27FC236}">
                <a16:creationId xmlns:a16="http://schemas.microsoft.com/office/drawing/2014/main" id="{43ADA306-FB0B-4BBB-825D-5F03FDF5D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90" y="1848774"/>
            <a:ext cx="4876740" cy="4406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A6B1B-20E4-4353-A3E5-DD56D5FD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42B48-2ECE-43AC-8D8E-F24ADCCD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організації навчального процесу у ЗВО.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 та обов’язки студента, який навчається у вищому навчальному закладі.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Технічні засоби, які використовуються для навчання (мультимедіа, нові комп’ютерні розробки).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та зміст лекцій, практичних занять, лабораторних занять, семінарських занять, курсових робіт та проектів, заліки та іспити, навчальна і виробнича практика та їх значення для навчання та засвоєння нових знань, навичок та вмінь.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Наукова робота студентів та її значення для становлення особистості та висококваліфікованого фахівця. 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 самостійної роботи студентів.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235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/>
              <a:t>Особливості організації навчального процесу у ЗВО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uk-UA" b="1"/>
              <a:t>Науково-методичне забезпечення навчального процесу </a:t>
            </a:r>
            <a:r>
              <a:rPr lang="uk-UA"/>
              <a:t>включає:</a:t>
            </a:r>
          </a:p>
          <a:p>
            <a:r>
              <a:rPr lang="uk-UA"/>
              <a:t>— державні стандарти освіти;</a:t>
            </a:r>
          </a:p>
          <a:p>
            <a:r>
              <a:rPr lang="uk-UA"/>
              <a:t>— навчальні плани;</a:t>
            </a:r>
          </a:p>
          <a:p>
            <a:r>
              <a:rPr lang="uk-UA"/>
              <a:t>— навчальні програми з усіх дисциплін;</a:t>
            </a:r>
          </a:p>
          <a:p>
            <a:r>
              <a:rPr lang="uk-UA"/>
              <a:t>— програми практик;</a:t>
            </a:r>
          </a:p>
          <a:p>
            <a:r>
              <a:rPr lang="uk-UA"/>
              <a:t>— підручники і навчальні посібники;</a:t>
            </a:r>
          </a:p>
          <a:p>
            <a:r>
              <a:rPr lang="uk-UA"/>
              <a:t>— контрольні роботи з навчальних дисциплін;</a:t>
            </a:r>
          </a:p>
          <a:p>
            <a:r>
              <a:rPr lang="uk-UA"/>
              <a:t>— контрольні завдання до семінарських, лабораторних і практичних занять;</a:t>
            </a:r>
          </a:p>
          <a:p>
            <a:r>
              <a:rPr lang="uk-UA"/>
              <a:t>— індивідуальні семестрові завдання для самостійної роботи;</a:t>
            </a:r>
          </a:p>
          <a:p>
            <a:r>
              <a:rPr lang="uk-UA"/>
              <a:t>— методичні матеріали з питання виконання курсових і дипломних робіт.</a:t>
            </a:r>
          </a:p>
          <a:p>
            <a:pPr rtl="0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466A2E-5678-48A2-B969-3FD9C8537DBE}"/>
              </a:ext>
            </a:extLst>
          </p:cNvPr>
          <p:cNvSpPr txBox="1"/>
          <p:nvPr/>
        </p:nvSpPr>
        <p:spPr>
          <a:xfrm>
            <a:off x="2512043" y="136985"/>
            <a:ext cx="7167914" cy="8373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2700" indent="450215" algn="ctr" hangingPunct="0">
              <a:lnSpc>
                <a:spcPct val="98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"СТУДЕНТ" З ЛАТИНСЬКОЇ – ЛЮДИНА, ЩО СТАРАННО ПРАЦЮЄ, УЧИТЬСЯ, ТОБТО ОВОЛОДІВАЄ ЗНАННЯМИ.</a:t>
            </a:r>
            <a:endPara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ts val="1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E7AAD-792F-4B0F-9B0C-4ACCBBA671D0}"/>
              </a:ext>
            </a:extLst>
          </p:cNvPr>
          <p:cNvSpPr txBox="1"/>
          <p:nvPr/>
        </p:nvSpPr>
        <p:spPr>
          <a:xfrm>
            <a:off x="381365" y="1808513"/>
            <a:ext cx="8449652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Протиріччя студентського віку</a:t>
            </a:r>
          </a:p>
          <a:p>
            <a:pPr marR="12700" lvl="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економічне протиріччя між різноманітністю бажань і можливістю їх здійснення;  </a:t>
            </a:r>
          </a:p>
          <a:p>
            <a:pPr lvl="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широта інформації вступає у протиріччя з глибиною її осмислення;  </a:t>
            </a:r>
          </a:p>
          <a:p>
            <a:pPr marR="12700" lvl="0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суперечливий характер розвитку психічних функцій та інтелекту позначається на успіхах у навчанні; </a:t>
            </a:r>
          </a:p>
          <a:p>
            <a:pPr marR="12700" lvl="0" hangingPunct="0">
              <a:spcAft>
                <a:spcPts val="6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риси студентського віку:  </a:t>
            </a:r>
          </a:p>
          <a:p>
            <a:pPr lvl="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становлення самостійності; </a:t>
            </a:r>
          </a:p>
          <a:p>
            <a:pPr lvl="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максималізм і категоричність; </a:t>
            </a:r>
          </a:p>
          <a:p>
            <a:pPr lvl="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ідеалу; </a:t>
            </a:r>
          </a:p>
          <a:p>
            <a:pPr lvl="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 кохання; </a:t>
            </a:r>
          </a:p>
          <a:p>
            <a:pPr lvl="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сім'ї; </a:t>
            </a:r>
          </a:p>
          <a:p>
            <a:pPr lvl="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оптимізм;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політичної свідомості. 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5858A-60B6-4418-8675-3004188D6B81}"/>
              </a:ext>
            </a:extLst>
          </p:cNvPr>
          <p:cNvSpPr txBox="1"/>
          <p:nvPr/>
        </p:nvSpPr>
        <p:spPr>
          <a:xfrm>
            <a:off x="1633441" y="1156790"/>
            <a:ext cx="8925117" cy="366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2700" indent="450215" algn="ctr" hangingPunct="0">
              <a:lnSpc>
                <a:spcPct val="99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Студентський вік припадає на другу фазу юності та початок зрілості людини.</a:t>
            </a:r>
            <a:endPara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94F73-B80F-4461-8938-851DC30D3044}"/>
              </a:ext>
            </a:extLst>
          </p:cNvPr>
          <p:cNvSpPr txBox="1"/>
          <p:nvPr/>
        </p:nvSpPr>
        <p:spPr>
          <a:xfrm>
            <a:off x="8137549" y="5051329"/>
            <a:ext cx="6186006" cy="1228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41600" lvl="0" hangingPunct="0">
              <a:lnSpc>
                <a:spcPct val="111000"/>
              </a:lnSpc>
              <a:spcAft>
                <a:spcPts val="0"/>
              </a:spcAf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Труднощі студентського віку: </a:t>
            </a:r>
            <a:endParaRPr lang="uk-UA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5"/>
              </a:lnSpc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дидактичні; </a:t>
            </a:r>
            <a:endParaRPr lang="uk-UA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buFont typeface="Symbol" panose="05050102010706020507" pitchFamily="18" charset="2"/>
              <a:buChar char="-"/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соціально-психологічні;</a:t>
            </a:r>
          </a:p>
          <a:p>
            <a:pPr marL="342900" lvl="0" indent="-342900" algn="just" hangingPunct="0">
              <a:buFont typeface="Symbol" panose="05050102010706020507" pitchFamily="18" charset="2"/>
              <a:buChar char="-"/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професійні. 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8736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Права та обов’язки студента, який навчається у вищому навчальному закладі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7250" y="1600200"/>
            <a:ext cx="5607122" cy="8239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62. Права осіб, які навчаються у закладах вищої освіти</a:t>
            </a:r>
            <a:endParaRPr lang="ru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250" y="2694279"/>
            <a:ext cx="5607122" cy="4234140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Особи, які навчаються у закладах вищої освіти, мають право на: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 форми навчання під час вступу до закладу вищої освіти;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безпечні і нешкідливі умови навчання, праці та побуту;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трудову діяльність 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позанавчальний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час;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додаткову оплачувану відпустку у зв’язку з навчанням за основним місцем роботи, скорочений робочий час та інші пільги, передбачені законодавством для осіб, які поєднують роботу з навчанням;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09" y="1600200"/>
            <a:ext cx="5607121" cy="823912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63.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навчаються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закладах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вищої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endParaRPr lang="ru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09" y="2667138"/>
            <a:ext cx="5607120" cy="3748088"/>
          </a:xfrm>
        </p:spPr>
        <p:txBody>
          <a:bodyPr rtlCol="0"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навчаються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закладах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вищої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зобов’язані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дотримуватися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законодавства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статуту та правил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внутрішнього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розпорядку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закладу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вищої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виконувати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виробничої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санітарії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протипожежної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передбачені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відповідними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правилами та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інструкціями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виконувати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індивідуального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навчального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плану (за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наявності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дотримуючись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академічної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доброчесності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досягати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визначених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відповідного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вищої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результатів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CE6CB4-C9BB-4734-A714-24317F087F33}"/>
              </a:ext>
            </a:extLst>
          </p:cNvPr>
          <p:cNvSpPr txBox="1"/>
          <p:nvPr/>
        </p:nvSpPr>
        <p:spPr>
          <a:xfrm>
            <a:off x="511409" y="413455"/>
            <a:ext cx="11169181" cy="590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1240" indent="450215"/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Права студента</a:t>
            </a:r>
            <a:endPara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вибір форми навчання;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безпечні і нешкідливі умови навчання, праці та побуту;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08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трудову діяльність 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позанавчальний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 та пільги, передбачені законодавством для осіб, які поєднують роботу з навчанням;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користування навчальною, науковою, виробничою, культурною, спортивною, побутовою, оздоровчою базою ВНЗ;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>
              <a:lnSpc>
                <a:spcPts val="5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творче самовираження;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участь в університетському самоврядуванні;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 пропозицій щодо умов і розмірів плати за навчання;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участь в об'єднаннях громадян;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участь у формуванні індивідуального навчального плану;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моральне та/або матеріальне заохочення за успіхи;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захист від будь-яких форм експлуатації та насильства;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канікулярну відпустку тривалістю не менше 8 календарних тижнів;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>
              <a:lnSpc>
                <a:spcPts val="5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отримання стипендій;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>
              <a:lnSpc>
                <a:spcPts val="2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пільговий проїзд;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забезпечення гуртожитком у порядку, встановленому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КабМіном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України;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0"/>
              </a:lnSpc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148840" indent="450215"/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Обов'язки студента</a:t>
            </a:r>
            <a:endPara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додержуватися законів, статуту та правил внутрішнього розпорядку вищого навчального закладу;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5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buFont typeface="Symbol" panose="05050102010706020507" pitchFamily="18" charset="2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виконувати графік навчального процесу та вимоги навчального плану.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6C566-E426-4A71-AEE4-D504842E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Технічні засоби, які використовуються для навчання (мультимедіа, нові комп’ютерні розробки)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5BE9DA-BB25-49ED-8C9E-1785A141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Технічні засоби навчання — необхідний чинник засвоєння знань. До них належать: дидактична техніка (кіно-, діапроектори, телевізори, відеомагнітофони, електрофони), аудіовізуальні засоби; екранні посібники статичної проекції (діафільми, діапозитиви, транспаранти, дидактичні матеріали для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епіпроекції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окремі посібники динамічної проекції (кінофільми, кінофрагменти та ін.),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фонопосібники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(диско- і магнітофонні записи), відеозаписи, радіо- і телевізійні передачі.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Активне застосування технічних засобів навчання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це не привілей окремих викладачів. Сучасні ТЗН стають невід'ємною частиною учбового процесу скрізь, де є захоплені своєю справою викладачі, де навчання стало творчістю. Там, де технічні засоби використовуються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систематично, вони сприяють підвищенню ефективності і якості навчання.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613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E3316-B13E-40E3-BEF8-A20202ED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Основними видами навчальних занять є: лекції, лабораторні, практичні, семінарські заняття, комп’ютерний практикум та консультації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EB87F-07FD-4A66-A100-5A20E64851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основний вид навчальних занять, призначених для викладення теоретичного матеріалу. Тематика лекцій визначається робочою програмою навчальної дисципліни.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Лекції проводяться лекторами – професорами і доцентами, а також провідними науковими працівниками та спеціалістами, запрошеними для читання лекцій.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EB69DD-501D-4839-9291-ABFF02666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Лабораторне заняття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вид навчального заняття, на якому студент під керівництвом викладача проводить натурні або імітаційні експерименти чи дослідження з метою практичного підтвердження окремих теоретичних положень, набуває практичних навичок роботи з лабораторним обладнанням, оснащенням, обчислювальною технікою, вимірювальною апаратурою, оволодіває методикою експериментальних досліджень у конкретній предметній галузі та обробки отриманих результатів.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Лабораторне заняття включає проведення контролю щодо підготовки студентів до виконання конкретної лабораторної роботи, виконання власне лабораторних досліджень, оформлення індивідуального звіту про виконану роботу та його захист.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83EEB2-4050-4E27-9355-93E4C439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01" y="3890153"/>
            <a:ext cx="4332298" cy="273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56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B0B99-F978-4527-9A13-2DEBFC64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46E85-0B9A-4D98-8620-A64D96F217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Практичне заняття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вид навчального заняття, на якому студенти під керівництвом викладача шляхом виконання певних відповідно сформульованих завдань закріплюють теоретичні положення навчальної дисципліни і набувають умінь та навичок їх практичного застосування.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Практичне заняття включає проведення контролю знань, умінь та навичок, постановку загальної проблеми (завдання) викладачем та її обговорення за участю студентів, розв’язання задач з їх обговоренням, вирішення контрольних завдань, їх перевірка та оцінювання.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DB2FE9-3EB3-4029-893E-61E73361DB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Семінарське заняття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вид навчального заняття, на якому викладач організує дискусію з попередньо визначених проблем. На підставі індивідуальних завдань (рефератів) студенти готують тези виступів з цих проблем.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кожному семінарському занятті викладач оцінює рівень підготовлених студентами рефератів, виступів, активність їх в дискусії, вміння формулювати та відстоювати свою позицію тощо. Оцінки за кожне семінарське заняття враховуються при визначенні підсумкової оцінки з даної навчальної дисципліни.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235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1627</Words>
  <Application>Microsoft Office PowerPoint</Application>
  <PresentationFormat>Широкий екран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Calibri</vt:lpstr>
      <vt:lpstr>Euphemia</vt:lpstr>
      <vt:lpstr>Plantagenet Cherokee</vt:lpstr>
      <vt:lpstr>Symbol</vt:lpstr>
      <vt:lpstr>Times New Roman</vt:lpstr>
      <vt:lpstr>Wingdings</vt:lpstr>
      <vt:lpstr>Научная литература 16 х 9</vt:lpstr>
      <vt:lpstr>Організація і основні форми навчального процесу</vt:lpstr>
      <vt:lpstr>Зміст</vt:lpstr>
      <vt:lpstr>Особливості організації навчального процесу у ЗВО</vt:lpstr>
      <vt:lpstr>Презентація PowerPoint</vt:lpstr>
      <vt:lpstr>Права та обов’язки студента, який навчається у вищому навчальному закладі</vt:lpstr>
      <vt:lpstr>Презентація PowerPoint</vt:lpstr>
      <vt:lpstr>Технічні засоби, які використовуються для навчання (мультимедіа, нові комп’ютерні розробки)</vt:lpstr>
      <vt:lpstr>Основними видами навчальних занять є: лекції, лабораторні, практичні, семінарські заняття, комп’ютерний практикум та консультації</vt:lpstr>
      <vt:lpstr> </vt:lpstr>
      <vt:lpstr> </vt:lpstr>
      <vt:lpstr> </vt:lpstr>
      <vt:lpstr>Наукова робота студентів та її значення для становлення особистості та висококваліфікованого фахівця</vt:lpstr>
      <vt:lpstr>Організація самостійної роботи студентів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2022-12-15T14:06:46Z</dcterms:created>
  <dcterms:modified xsi:type="dcterms:W3CDTF">2023-10-16T11:19:01Z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