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1E8D0C-A53C-45EB-A3A8-53097DB1A773}" v="907" dt="2021-04-20T20:30:28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5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5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xmlns="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0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7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xmlns="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xmlns="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9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0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xmlns="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2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6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4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2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839A9B9-F246-4779-A2BA-7AD3DAB541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34964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cs typeface="Calibri Light"/>
              </a:rPr>
              <a:t>Початкова </a:t>
            </a:r>
            <a:r>
              <a:rPr lang="ru-RU" sz="6000" b="1" dirty="0" err="1">
                <a:cs typeface="Calibri Light"/>
              </a:rPr>
              <a:t>освіта</a:t>
            </a:r>
            <a:r>
              <a:rPr lang="ru-RU" sz="6000" b="1" dirty="0">
                <a:cs typeface="Calibri Light"/>
              </a:rPr>
              <a:t> в </a:t>
            </a:r>
            <a:r>
              <a:rPr lang="ru-RU" sz="6000" b="1" dirty="0" err="1">
                <a:cs typeface="Calibri Light"/>
              </a:rPr>
              <a:t>Ірландії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521903"/>
            <a:ext cx="9144000" cy="1655762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ctr">
              <a:spcAft>
                <a:spcPts val="600"/>
              </a:spcAft>
            </a:pPr>
            <a:r>
              <a:rPr lang="ru-RU" dirty="0" err="1">
                <a:ea typeface="Meiryo"/>
              </a:rPr>
              <a:t>Підготувала</a:t>
            </a:r>
            <a:r>
              <a:rPr lang="ru-RU" dirty="0">
                <a:ea typeface="Meiryo"/>
              </a:rPr>
              <a:t>: студентка ф-т </a:t>
            </a:r>
            <a:r>
              <a:rPr lang="ru-RU" dirty="0" err="1">
                <a:ea typeface="Meiryo"/>
              </a:rPr>
              <a:t>соціальної</a:t>
            </a:r>
            <a:r>
              <a:rPr lang="ru-RU" dirty="0">
                <a:ea typeface="Meiryo"/>
              </a:rPr>
              <a:t> </a:t>
            </a:r>
            <a:r>
              <a:rPr lang="ru-RU" dirty="0" err="1">
                <a:ea typeface="Meiryo"/>
              </a:rPr>
              <a:t>педагогіки</a:t>
            </a:r>
            <a:r>
              <a:rPr lang="ru-RU" dirty="0">
                <a:ea typeface="Meiryo"/>
              </a:rPr>
              <a:t> та </a:t>
            </a:r>
            <a:r>
              <a:rPr lang="ru-RU" dirty="0" err="1">
                <a:ea typeface="Meiryo"/>
              </a:rPr>
              <a:t>психології</a:t>
            </a:r>
            <a:endParaRPr lang="ru-RU" dirty="0">
              <a:ea typeface="Meiryo"/>
            </a:endParaRPr>
          </a:p>
          <a:p>
            <a:pPr algn="ctr">
              <a:spcAft>
                <a:spcPts val="600"/>
              </a:spcAft>
            </a:pPr>
            <a:r>
              <a:rPr lang="ru-RU" dirty="0" err="1">
                <a:ea typeface="Meiryo"/>
              </a:rPr>
              <a:t>спеціальності</a:t>
            </a:r>
            <a:r>
              <a:rPr lang="ru-RU" dirty="0">
                <a:ea typeface="Meiryo"/>
              </a:rPr>
              <a:t> початкова </a:t>
            </a:r>
            <a:r>
              <a:rPr lang="ru-RU" dirty="0" err="1">
                <a:ea typeface="Meiryo"/>
              </a:rPr>
              <a:t>освіта</a:t>
            </a:r>
            <a:endParaRPr lang="ru-RU" dirty="0">
              <a:ea typeface="Meiryo"/>
            </a:endParaRPr>
          </a:p>
          <a:p>
            <a:pPr algn="ctr">
              <a:spcAft>
                <a:spcPts val="600"/>
              </a:spcAft>
            </a:pPr>
            <a:r>
              <a:rPr lang="ru-RU" dirty="0">
                <a:ea typeface="Meiryo"/>
              </a:rPr>
              <a:t>гр. 8.0130</a:t>
            </a:r>
          </a:p>
          <a:p>
            <a:pPr algn="ctr">
              <a:spcAft>
                <a:spcPts val="600"/>
              </a:spcAft>
            </a:pPr>
            <a:r>
              <a:rPr lang="ru-RU" dirty="0" err="1">
                <a:ea typeface="Meiryo"/>
              </a:rPr>
              <a:t>Черкас</a:t>
            </a:r>
            <a:r>
              <a:rPr lang="ru-RU" dirty="0">
                <a:ea typeface="Meiryo"/>
              </a:rPr>
              <a:t> Майя</a:t>
            </a:r>
            <a:endParaRPr lang="ru-RU" dirty="0">
              <a:ea typeface="Meiryo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89FF3C7-B796-4C63-BF20-B2EE568883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5896" y="1"/>
            <a:ext cx="11282409" cy="2930115"/>
          </a:xfrm>
          <a:custGeom>
            <a:avLst/>
            <a:gdLst>
              <a:gd name="connsiteX0" fmla="*/ 1277174 w 11282409"/>
              <a:gd name="connsiteY0" fmla="*/ 0 h 2930115"/>
              <a:gd name="connsiteX1" fmla="*/ 11077320 w 11282409"/>
              <a:gd name="connsiteY1" fmla="*/ 0 h 2930115"/>
              <a:gd name="connsiteX2" fmla="*/ 10933044 w 11282409"/>
              <a:gd name="connsiteY2" fmla="*/ 93916 h 2930115"/>
              <a:gd name="connsiteX3" fmla="*/ 11087630 w 11282409"/>
              <a:gd name="connsiteY3" fmla="*/ 165214 h 2930115"/>
              <a:gd name="connsiteX4" fmla="*/ 10401271 w 11282409"/>
              <a:gd name="connsiteY4" fmla="*/ 582307 h 2930115"/>
              <a:gd name="connsiteX5" fmla="*/ 11038163 w 11282409"/>
              <a:gd name="connsiteY5" fmla="*/ 511009 h 2930115"/>
              <a:gd name="connsiteX6" fmla="*/ 11004154 w 11282409"/>
              <a:gd name="connsiteY6" fmla="*/ 568047 h 2930115"/>
              <a:gd name="connsiteX7" fmla="*/ 10970146 w 11282409"/>
              <a:gd name="connsiteY7" fmla="*/ 625085 h 2930115"/>
              <a:gd name="connsiteX8" fmla="*/ 11270042 w 11282409"/>
              <a:gd name="connsiteY8" fmla="*/ 589437 h 2930115"/>
              <a:gd name="connsiteX9" fmla="*/ 11270042 w 11282409"/>
              <a:gd name="connsiteY9" fmla="*/ 650039 h 2930115"/>
              <a:gd name="connsiteX10" fmla="*/ 11177291 w 11282409"/>
              <a:gd name="connsiteY10" fmla="*/ 721337 h 2930115"/>
              <a:gd name="connsiteX11" fmla="*/ 11270042 w 11282409"/>
              <a:gd name="connsiteY11" fmla="*/ 703512 h 2930115"/>
              <a:gd name="connsiteX12" fmla="*/ 11282409 w 11282409"/>
              <a:gd name="connsiteY12" fmla="*/ 703512 h 2930115"/>
              <a:gd name="connsiteX13" fmla="*/ 11282409 w 11282409"/>
              <a:gd name="connsiteY13" fmla="*/ 981574 h 2930115"/>
              <a:gd name="connsiteX14" fmla="*/ 4053985 w 11282409"/>
              <a:gd name="connsiteY14" fmla="*/ 2928005 h 2930115"/>
              <a:gd name="connsiteX15" fmla="*/ 3386175 w 11282409"/>
              <a:gd name="connsiteY15" fmla="*/ 2892355 h 2930115"/>
              <a:gd name="connsiteX16" fmla="*/ 3228499 w 11282409"/>
              <a:gd name="connsiteY16" fmla="*/ 2774714 h 2930115"/>
              <a:gd name="connsiteX17" fmla="*/ 3389267 w 11282409"/>
              <a:gd name="connsiteY17" fmla="*/ 2717676 h 2930115"/>
              <a:gd name="connsiteX18" fmla="*/ 3883942 w 11282409"/>
              <a:gd name="connsiteY18" fmla="*/ 2535866 h 2930115"/>
              <a:gd name="connsiteX19" fmla="*/ 3401634 w 11282409"/>
              <a:gd name="connsiteY19" fmla="*/ 2564386 h 2930115"/>
              <a:gd name="connsiteX20" fmla="*/ 4087994 w 11282409"/>
              <a:gd name="connsiteY20" fmla="*/ 2414660 h 2930115"/>
              <a:gd name="connsiteX21" fmla="*/ 4285864 w 11282409"/>
              <a:gd name="connsiteY21" fmla="*/ 2336233 h 2930115"/>
              <a:gd name="connsiteX22" fmla="*/ 4091088 w 11282409"/>
              <a:gd name="connsiteY22" fmla="*/ 2304149 h 2930115"/>
              <a:gd name="connsiteX23" fmla="*/ 3148114 w 11282409"/>
              <a:gd name="connsiteY23" fmla="*/ 2400401 h 2930115"/>
              <a:gd name="connsiteX24" fmla="*/ 3058455 w 11282409"/>
              <a:gd name="connsiteY24" fmla="*/ 2411095 h 2930115"/>
              <a:gd name="connsiteX25" fmla="*/ 2443203 w 11282409"/>
              <a:gd name="connsiteY25" fmla="*/ 2336233 h 2930115"/>
              <a:gd name="connsiteX26" fmla="*/ 2786383 w 11282409"/>
              <a:gd name="connsiteY26" fmla="*/ 2257805 h 2930115"/>
              <a:gd name="connsiteX27" fmla="*/ 2390644 w 11282409"/>
              <a:gd name="connsiteY27" fmla="*/ 2211461 h 2930115"/>
              <a:gd name="connsiteX28" fmla="*/ 1911429 w 11282409"/>
              <a:gd name="connsiteY28" fmla="*/ 2168683 h 2930115"/>
              <a:gd name="connsiteX29" fmla="*/ 1416755 w 11282409"/>
              <a:gd name="connsiteY29" fmla="*/ 2026087 h 2930115"/>
              <a:gd name="connsiteX30" fmla="*/ 1070483 w 11282409"/>
              <a:gd name="connsiteY30" fmla="*/ 1979743 h 2930115"/>
              <a:gd name="connsiteX31" fmla="*/ 1104491 w 11282409"/>
              <a:gd name="connsiteY31" fmla="*/ 1854972 h 2930115"/>
              <a:gd name="connsiteX32" fmla="*/ 1039566 w 11282409"/>
              <a:gd name="connsiteY32" fmla="*/ 1748026 h 2930115"/>
              <a:gd name="connsiteX33" fmla="*/ 1623900 w 11282409"/>
              <a:gd name="connsiteY33" fmla="*/ 1694553 h 2930115"/>
              <a:gd name="connsiteX34" fmla="*/ 1401296 w 11282409"/>
              <a:gd name="connsiteY34" fmla="*/ 1676728 h 2930115"/>
              <a:gd name="connsiteX35" fmla="*/ 1302362 w 11282409"/>
              <a:gd name="connsiteY35" fmla="*/ 1623255 h 2930115"/>
              <a:gd name="connsiteX36" fmla="*/ 1385838 w 11282409"/>
              <a:gd name="connsiteY36" fmla="*/ 1566216 h 2930115"/>
              <a:gd name="connsiteX37" fmla="*/ 1756843 w 11282409"/>
              <a:gd name="connsiteY37" fmla="*/ 1377277 h 2930115"/>
              <a:gd name="connsiteX38" fmla="*/ 721120 w 11282409"/>
              <a:gd name="connsiteY38" fmla="*/ 1387972 h 2930115"/>
              <a:gd name="connsiteX39" fmla="*/ 857154 w 11282409"/>
              <a:gd name="connsiteY39" fmla="*/ 1323803 h 2930115"/>
              <a:gd name="connsiteX40" fmla="*/ 2285525 w 11282409"/>
              <a:gd name="connsiteY40" fmla="*/ 924536 h 2930115"/>
              <a:gd name="connsiteX41" fmla="*/ 2569963 w 11282409"/>
              <a:gd name="connsiteY41" fmla="*/ 874628 h 2930115"/>
              <a:gd name="connsiteX42" fmla="*/ 1803218 w 11282409"/>
              <a:gd name="connsiteY42" fmla="*/ 856803 h 2930115"/>
              <a:gd name="connsiteX43" fmla="*/ 625276 w 11282409"/>
              <a:gd name="connsiteY43" fmla="*/ 682124 h 2930115"/>
              <a:gd name="connsiteX44" fmla="*/ 736578 w 11282409"/>
              <a:gd name="connsiteY44" fmla="*/ 521703 h 2930115"/>
              <a:gd name="connsiteX45" fmla="*/ 155336 w 11282409"/>
              <a:gd name="connsiteY45" fmla="*/ 550222 h 2930115"/>
              <a:gd name="connsiteX46" fmla="*/ 421223 w 11282409"/>
              <a:gd name="connsiteY46" fmla="*/ 425451 h 2930115"/>
              <a:gd name="connsiteX47" fmla="*/ 201712 w 11282409"/>
              <a:gd name="connsiteY47" fmla="*/ 404062 h 2930115"/>
              <a:gd name="connsiteX48" fmla="*/ 3843 w 11282409"/>
              <a:gd name="connsiteY48" fmla="*/ 314939 h 2930115"/>
              <a:gd name="connsiteX49" fmla="*/ 829329 w 11282409"/>
              <a:gd name="connsiteY49" fmla="*/ 175909 h 2930115"/>
              <a:gd name="connsiteX50" fmla="*/ 1045749 w 11282409"/>
              <a:gd name="connsiteY50" fmla="*/ 47572 h 2930115"/>
              <a:gd name="connsiteX51" fmla="*/ 1172509 w 11282409"/>
              <a:gd name="connsiteY51" fmla="*/ 11924 h 2930115"/>
              <a:gd name="connsiteX52" fmla="*/ 1257531 w 11282409"/>
              <a:gd name="connsiteY52" fmla="*/ 7914 h 293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1282409" h="2930115">
                <a:moveTo>
                  <a:pt x="1277174" y="0"/>
                </a:moveTo>
                <a:lnTo>
                  <a:pt x="11077320" y="0"/>
                </a:lnTo>
                <a:lnTo>
                  <a:pt x="10933044" y="93916"/>
                </a:lnTo>
                <a:cubicBezTo>
                  <a:pt x="10973237" y="147389"/>
                  <a:pt x="11059805" y="83222"/>
                  <a:pt x="11087630" y="165214"/>
                </a:cubicBezTo>
                <a:cubicBezTo>
                  <a:pt x="10865028" y="304245"/>
                  <a:pt x="10660974" y="478924"/>
                  <a:pt x="10401271" y="582307"/>
                </a:cubicBezTo>
                <a:cubicBezTo>
                  <a:pt x="10614599" y="507443"/>
                  <a:pt x="10827927" y="543093"/>
                  <a:pt x="11038163" y="511009"/>
                </a:cubicBezTo>
                <a:cubicBezTo>
                  <a:pt x="11065988" y="553787"/>
                  <a:pt x="11019613" y="553787"/>
                  <a:pt x="11004154" y="568047"/>
                </a:cubicBezTo>
                <a:cubicBezTo>
                  <a:pt x="10988696" y="582307"/>
                  <a:pt x="10967053" y="593001"/>
                  <a:pt x="10970146" y="625085"/>
                </a:cubicBezTo>
                <a:cubicBezTo>
                  <a:pt x="11065988" y="639345"/>
                  <a:pt x="11171107" y="589437"/>
                  <a:pt x="11270042" y="589437"/>
                </a:cubicBezTo>
                <a:lnTo>
                  <a:pt x="11270042" y="650039"/>
                </a:lnTo>
                <a:cubicBezTo>
                  <a:pt x="11236032" y="671428"/>
                  <a:pt x="11192750" y="678558"/>
                  <a:pt x="11177291" y="721337"/>
                </a:cubicBezTo>
                <a:cubicBezTo>
                  <a:pt x="11208207" y="714208"/>
                  <a:pt x="11239125" y="710643"/>
                  <a:pt x="11270042" y="703512"/>
                </a:cubicBezTo>
                <a:lnTo>
                  <a:pt x="11282409" y="703512"/>
                </a:lnTo>
                <a:lnTo>
                  <a:pt x="11282409" y="981574"/>
                </a:lnTo>
                <a:cubicBezTo>
                  <a:pt x="9254245" y="2952959"/>
                  <a:pt x="4397165" y="2906615"/>
                  <a:pt x="4053985" y="2928005"/>
                </a:cubicBezTo>
                <a:cubicBezTo>
                  <a:pt x="3945776" y="2935134"/>
                  <a:pt x="3491294" y="2924439"/>
                  <a:pt x="3386175" y="2892355"/>
                </a:cubicBezTo>
                <a:cubicBezTo>
                  <a:pt x="3243956" y="2853141"/>
                  <a:pt x="3228499" y="2774714"/>
                  <a:pt x="3228499" y="2774714"/>
                </a:cubicBezTo>
                <a:cubicBezTo>
                  <a:pt x="3228499" y="2774714"/>
                  <a:pt x="3299608" y="2742630"/>
                  <a:pt x="3389267" y="2717676"/>
                </a:cubicBezTo>
                <a:cubicBezTo>
                  <a:pt x="3562404" y="2667768"/>
                  <a:pt x="3704623" y="2575080"/>
                  <a:pt x="3883942" y="2535866"/>
                </a:cubicBezTo>
                <a:cubicBezTo>
                  <a:pt x="3723173" y="2546561"/>
                  <a:pt x="3562404" y="2553691"/>
                  <a:pt x="3401634" y="2564386"/>
                </a:cubicBezTo>
                <a:cubicBezTo>
                  <a:pt x="3624237" y="2468133"/>
                  <a:pt x="3859208" y="2453874"/>
                  <a:pt x="4087994" y="2414660"/>
                </a:cubicBezTo>
                <a:cubicBezTo>
                  <a:pt x="4162197" y="2403966"/>
                  <a:pt x="4285864" y="2436049"/>
                  <a:pt x="4285864" y="2336233"/>
                </a:cubicBezTo>
                <a:cubicBezTo>
                  <a:pt x="4282774" y="2272064"/>
                  <a:pt x="4162197" y="2300584"/>
                  <a:pt x="4091088" y="2304149"/>
                </a:cubicBezTo>
                <a:cubicBezTo>
                  <a:pt x="3775732" y="2314843"/>
                  <a:pt x="3463469" y="2361187"/>
                  <a:pt x="3148114" y="2400401"/>
                </a:cubicBezTo>
                <a:cubicBezTo>
                  <a:pt x="3117196" y="2403966"/>
                  <a:pt x="3080097" y="2421790"/>
                  <a:pt x="3058455" y="2411095"/>
                </a:cubicBezTo>
                <a:cubicBezTo>
                  <a:pt x="2879135" y="2339797"/>
                  <a:pt x="2675082" y="2357622"/>
                  <a:pt x="2443203" y="2336233"/>
                </a:cubicBezTo>
                <a:cubicBezTo>
                  <a:pt x="2569963" y="2254241"/>
                  <a:pt x="2678173" y="2311278"/>
                  <a:pt x="2786383" y="2257805"/>
                </a:cubicBezTo>
                <a:cubicBezTo>
                  <a:pt x="2653440" y="2200766"/>
                  <a:pt x="2517405" y="2225722"/>
                  <a:pt x="2390644" y="2211461"/>
                </a:cubicBezTo>
                <a:cubicBezTo>
                  <a:pt x="2297893" y="2200766"/>
                  <a:pt x="1963988" y="2186507"/>
                  <a:pt x="1911429" y="2168683"/>
                </a:cubicBezTo>
                <a:cubicBezTo>
                  <a:pt x="1750660" y="2115209"/>
                  <a:pt x="1558974" y="2122339"/>
                  <a:pt x="1416755" y="2026087"/>
                </a:cubicBezTo>
                <a:cubicBezTo>
                  <a:pt x="1314728" y="1958354"/>
                  <a:pt x="1178693" y="2015393"/>
                  <a:pt x="1070483" y="1979743"/>
                </a:cubicBezTo>
                <a:cubicBezTo>
                  <a:pt x="1024107" y="1929835"/>
                  <a:pt x="1089033" y="1894186"/>
                  <a:pt x="1104491" y="1854972"/>
                </a:cubicBezTo>
                <a:cubicBezTo>
                  <a:pt x="1126133" y="1805064"/>
                  <a:pt x="1067391" y="1794370"/>
                  <a:pt x="1039566" y="1748026"/>
                </a:cubicBezTo>
                <a:cubicBezTo>
                  <a:pt x="1231252" y="1751591"/>
                  <a:pt x="1413663" y="1737331"/>
                  <a:pt x="1623900" y="1694553"/>
                </a:cubicBezTo>
                <a:cubicBezTo>
                  <a:pt x="1537332" y="1630384"/>
                  <a:pt x="1463130" y="1690987"/>
                  <a:pt x="1401296" y="1676728"/>
                </a:cubicBezTo>
                <a:cubicBezTo>
                  <a:pt x="1358012" y="1666033"/>
                  <a:pt x="1302362" y="1676728"/>
                  <a:pt x="1302362" y="1623255"/>
                </a:cubicBezTo>
                <a:cubicBezTo>
                  <a:pt x="1302362" y="1580476"/>
                  <a:pt x="1351829" y="1573345"/>
                  <a:pt x="1385838" y="1566216"/>
                </a:cubicBezTo>
                <a:cubicBezTo>
                  <a:pt x="1518781" y="1541262"/>
                  <a:pt x="1648633" y="1509178"/>
                  <a:pt x="1756843" y="1377277"/>
                </a:cubicBezTo>
                <a:cubicBezTo>
                  <a:pt x="1407480" y="1334499"/>
                  <a:pt x="1048840" y="1502049"/>
                  <a:pt x="721120" y="1387972"/>
                </a:cubicBezTo>
                <a:cubicBezTo>
                  <a:pt x="748945" y="1313109"/>
                  <a:pt x="813871" y="1327368"/>
                  <a:pt x="857154" y="1323803"/>
                </a:cubicBezTo>
                <a:cubicBezTo>
                  <a:pt x="1147775" y="1291720"/>
                  <a:pt x="2127849" y="903147"/>
                  <a:pt x="2285525" y="924536"/>
                </a:cubicBezTo>
                <a:cubicBezTo>
                  <a:pt x="2381369" y="935231"/>
                  <a:pt x="2480304" y="928101"/>
                  <a:pt x="2569963" y="874628"/>
                </a:cubicBezTo>
                <a:cubicBezTo>
                  <a:pt x="2678173" y="810460"/>
                  <a:pt x="1988721" y="945926"/>
                  <a:pt x="1803218" y="856803"/>
                </a:cubicBezTo>
                <a:cubicBezTo>
                  <a:pt x="1713559" y="814024"/>
                  <a:pt x="956090" y="689253"/>
                  <a:pt x="625276" y="682124"/>
                </a:cubicBezTo>
                <a:cubicBezTo>
                  <a:pt x="656194" y="614390"/>
                  <a:pt x="770587" y="617955"/>
                  <a:pt x="736578" y="521703"/>
                </a:cubicBezTo>
                <a:cubicBezTo>
                  <a:pt x="557259" y="514574"/>
                  <a:pt x="365573" y="575176"/>
                  <a:pt x="155336" y="550222"/>
                </a:cubicBezTo>
                <a:cubicBezTo>
                  <a:pt x="229537" y="464666"/>
                  <a:pt x="337746" y="471795"/>
                  <a:pt x="421223" y="425451"/>
                </a:cubicBezTo>
                <a:cubicBezTo>
                  <a:pt x="356297" y="361283"/>
                  <a:pt x="275913" y="400497"/>
                  <a:pt x="201712" y="404062"/>
                </a:cubicBezTo>
                <a:cubicBezTo>
                  <a:pt x="136786" y="407627"/>
                  <a:pt x="-27075" y="318505"/>
                  <a:pt x="3843" y="314939"/>
                </a:cubicBezTo>
                <a:cubicBezTo>
                  <a:pt x="282096" y="293551"/>
                  <a:pt x="551076" y="197299"/>
                  <a:pt x="829329" y="175909"/>
                </a:cubicBezTo>
                <a:cubicBezTo>
                  <a:pt x="922080" y="168779"/>
                  <a:pt x="1027200" y="175909"/>
                  <a:pt x="1045749" y="47572"/>
                </a:cubicBezTo>
                <a:cubicBezTo>
                  <a:pt x="1048840" y="11924"/>
                  <a:pt x="1039566" y="4795"/>
                  <a:pt x="1172509" y="11924"/>
                </a:cubicBezTo>
                <a:cubicBezTo>
                  <a:pt x="1198789" y="13707"/>
                  <a:pt x="1228933" y="14598"/>
                  <a:pt x="1257531" y="791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687AFE0E-B37D-4531-AFE8-231C8348EA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6AF0D0-ACE5-45A4-92DE-085AB280B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71450" cy="16274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Особливість ірландських початкових шкіл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82B41C-88F7-4AFD-88F9-56921E144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754833"/>
            <a:ext cx="5146721" cy="44652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Чіткий розпорядок і пильна увага до кожної дитини. </a:t>
            </a:r>
          </a:p>
          <a:p>
            <a:r>
              <a:rPr lang="en-US" sz="2400"/>
              <a:t>До кожної дитини прикріплений опікун (tutor), який особисто відповідає за розв’язання всіх можливих питань і проблем.  </a:t>
            </a:r>
          </a:p>
          <a:p>
            <a:r>
              <a:rPr lang="en-US" sz="2400"/>
              <a:t>Тьютор інформує батьків стосовно успішності їхньої дитини, її поведінки, фізичного та психічного самопочуття.</a:t>
            </a:r>
          </a:p>
        </p:txBody>
      </p:sp>
      <p:pic>
        <p:nvPicPr>
          <p:cNvPr id="5" name="Рисунок 5" descr="Изображение выглядит как текст, комната, спальня&#10;&#10;Автоматически созданное описание">
            <a:extLst>
              <a:ext uri="{FF2B5EF4-FFF2-40B4-BE49-F238E27FC236}">
                <a16:creationId xmlns:a16="http://schemas.microsoft.com/office/drawing/2014/main" xmlns="" id="{1C7FE8DC-035D-41BD-B0CB-4EC2A6B76C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6152" r="10338" b="1"/>
          <a:stretch/>
        </p:blipFill>
        <p:spPr>
          <a:xfrm>
            <a:off x="6101338" y="2015168"/>
            <a:ext cx="5283866" cy="421044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26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raphic 1">
            <a:extLst>
              <a:ext uri="{FF2B5EF4-FFF2-40B4-BE49-F238E27FC236}">
                <a16:creationId xmlns:a16="http://schemas.microsoft.com/office/drawing/2014/main" xmlns="" id="{0D57E7FA-E8FC-45AC-868F-CDC814493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96B16DC8-121A-40B5-9489-98D143CF8C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E7A15F-0E2E-4CFE-BC6B-01511A8F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063296"/>
            <a:ext cx="9144000" cy="120869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/>
              <a:t>Дякую за увагу!</a:t>
            </a:r>
          </a:p>
        </p:txBody>
      </p:sp>
      <p:pic>
        <p:nvPicPr>
          <p:cNvPr id="5" name="Рисунок 5" descr="Изображение выглядит как хищная птица, птица, желтый, смотрит&#10;&#10;Автоматически созданное описание">
            <a:extLst>
              <a:ext uri="{FF2B5EF4-FFF2-40B4-BE49-F238E27FC236}">
                <a16:creationId xmlns:a16="http://schemas.microsoft.com/office/drawing/2014/main" xmlns="" id="{9E47DFF2-B988-4D8F-B53D-BEAA133984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439" r="3" b="8754"/>
          <a:stretch/>
        </p:blipFill>
        <p:spPr>
          <a:xfrm>
            <a:off x="3459422" y="598250"/>
            <a:ext cx="5470628" cy="3193741"/>
          </a:xfrm>
          <a:custGeom>
            <a:avLst/>
            <a:gdLst/>
            <a:ahLst/>
            <a:cxnLst/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5360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9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xmlns="" id="{94C5663A-0CE3-4AEE-B47E-FB68D9EBFE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1D57EA-5907-42F3-B0D0-5FC733DA7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Ірландія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91C5B1-005E-4595-B6DA-F2EC45C1B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333" y="2175146"/>
            <a:ext cx="4707492" cy="43612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600"/>
              <a:t>Розташована в Атлантичному океані, на захід від Великобританії, на острові Ірландія. </a:t>
            </a:r>
          </a:p>
          <a:p>
            <a:r>
              <a:rPr lang="en-US" sz="2600"/>
              <a:t>Республіка з президентською формою правління та двопалатним парламентом.</a:t>
            </a:r>
          </a:p>
        </p:txBody>
      </p:sp>
      <p:pic>
        <p:nvPicPr>
          <p:cNvPr id="5" name="Рисунок 5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0A8E9F41-1411-4FA9-9BBB-71E8094002C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7520" r="17359" b="1"/>
          <a:stretch/>
        </p:blipFill>
        <p:spPr>
          <a:xfrm>
            <a:off x="4726728" y="10"/>
            <a:ext cx="7472381" cy="6857990"/>
          </a:xfrm>
          <a:custGeom>
            <a:avLst/>
            <a:gdLst/>
            <a:ahLst/>
            <a:cxnLst/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7252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F541DB91-0B10-46D9-B34B-7BFF960260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9CF7FE1C-8BC5-4B0C-A2BC-93AB72C90F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rgbClr val="FF7700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A5E5B7-9C70-4AD6-A35C-EF07EBFF1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156" y="365125"/>
            <a:ext cx="5827643" cy="143343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/>
              <a:t>Державний прапор Ірландії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C5348CDC-3599-4739-AF4C-0F60A7F4BAE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12787" y="3271938"/>
            <a:ext cx="4899004" cy="245669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F0496D-F86D-4C9C-8B00-5FA6198EA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6835" y="2055813"/>
            <a:ext cx="5827644" cy="41211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Зелений колір уособлює кельтів.</a:t>
            </a:r>
          </a:p>
          <a:p>
            <a:r>
              <a:rPr lang="en-US"/>
              <a:t>Оранжевий – протестантів. </a:t>
            </a:r>
          </a:p>
          <a:p>
            <a:r>
              <a:rPr lang="en-US"/>
              <a:t>Білий – символ чистоти взаємовідносин між ірландцями-католиками і ірландцями-протестантами.</a:t>
            </a:r>
          </a:p>
        </p:txBody>
      </p:sp>
    </p:spTree>
    <p:extLst>
      <p:ext uri="{BB962C8B-B14F-4D97-AF65-F5344CB8AC3E}">
        <p14:creationId xmlns:p14="http://schemas.microsoft.com/office/powerpoint/2010/main" val="149710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129E7E-728A-4BDF-941F-B79EE4919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Державні мови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A2BB51-4571-4881-9225-FA11948560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/>
              <a:t>Ірландська (гелік)</a:t>
            </a:r>
          </a:p>
          <a:p>
            <a:r>
              <a:rPr lang="ru-RU"/>
              <a:t>Англійська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E2DDA6-740D-43A9-9B9F-570DEC7EF7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>
                <a:ea typeface="+mn-lt"/>
                <a:cs typeface="+mn-lt"/>
              </a:rPr>
              <a:t>Гелік є однією з кельтських мов. На сьогоднішній день в Ірландії цю мову вивчають у школі, нею розмовляють на радіо й телебаченні. </a:t>
            </a:r>
          </a:p>
          <a:p>
            <a:r>
              <a:rPr lang="ru-RU">
                <a:ea typeface="+mn-lt"/>
                <a:cs typeface="+mn-lt"/>
              </a:rPr>
              <a:t>На обох мовах – геліку і англійській – часто виконані написи на вивісках, дорожніх покажчиках.</a:t>
            </a:r>
            <a:endParaRPr lang="ru-RU"/>
          </a:p>
        </p:txBody>
      </p:sp>
      <p:pic>
        <p:nvPicPr>
          <p:cNvPr id="5" name="Рисунок 5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0A2EC3C5-7DC7-4562-B9C9-1CA5299AA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8" y="3427777"/>
            <a:ext cx="5791199" cy="306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58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9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11" name="Rectangle 11">
            <a:extLst>
              <a:ext uri="{FF2B5EF4-FFF2-40B4-BE49-F238E27FC236}">
                <a16:creationId xmlns:a16="http://schemas.microsoft.com/office/drawing/2014/main" xmlns="" id="{94C5663A-0CE3-4AEE-B47E-FB68D9EBFE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042191-8A78-49EB-BA30-CDE601EAD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52" y="523276"/>
            <a:ext cx="4937528" cy="203734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Система освіти в Ірландії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4B99C5-90FE-4698-9022-B2E7D199A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371" y="2462693"/>
            <a:ext cx="4074888" cy="407370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400"/>
              <a:t> Складається з трьох </a:t>
            </a:r>
            <a:r>
              <a:rPr lang="en-US" sz="2400" dirty="0"/>
              <a:t>рівнів: </a:t>
            </a:r>
            <a:endParaRPr lang="ru-RU" sz="2400" dirty="0"/>
          </a:p>
          <a:p>
            <a:r>
              <a:rPr lang="en-US" sz="2400"/>
              <a:t>початковий (Primary) – 6 або 8 років;</a:t>
            </a:r>
          </a:p>
          <a:p>
            <a:r>
              <a:rPr lang="en-US" sz="2400"/>
              <a:t>середній (Secondary) – 5 або 6 років; </a:t>
            </a:r>
          </a:p>
          <a:p>
            <a:r>
              <a:rPr lang="en-US" sz="2400"/>
              <a:t>третій рівень (Third-level), який поєднує вищу та професійну освіту.</a:t>
            </a:r>
          </a:p>
        </p:txBody>
      </p:sp>
      <p:pic>
        <p:nvPicPr>
          <p:cNvPr id="5" name="Рисунок 5" descr="Изображение выглядит как текст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xmlns="" id="{D65D11AF-5623-4FAD-AA5A-A98F87145A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1004" r="16539"/>
          <a:stretch/>
        </p:blipFill>
        <p:spPr>
          <a:xfrm>
            <a:off x="4726728" y="10"/>
            <a:ext cx="7472381" cy="6857990"/>
          </a:xfrm>
          <a:custGeom>
            <a:avLst/>
            <a:gdLst/>
            <a:ahLst/>
            <a:cxnLst/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7491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94C5663A-0CE3-4AEE-B47E-FB68D9EBFE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A73B8A-E0A0-4C36-9C70-EBEB7943D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Початкова освіта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1046EB3-56A1-4E6E-A8AB-A33EA85F3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050" y="2534580"/>
            <a:ext cx="3442285" cy="42030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/>
              <a:t>За законом діти повинні відвідувати школу з 6 років, але є випадки, коли дитину віддають у школу у віці 4-х років.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E07FDC0A-5DB3-4F99-BDC6-855DF20A68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1821" r="14359" b="-1"/>
          <a:stretch/>
        </p:blipFill>
        <p:spPr>
          <a:xfrm>
            <a:off x="4726728" y="10"/>
            <a:ext cx="7472381" cy="6857990"/>
          </a:xfrm>
          <a:custGeom>
            <a:avLst/>
            <a:gdLst/>
            <a:ahLst/>
            <a:cxnLst/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161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79BB35BC-D5C2-4C8B-A22A-A71E61919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E8637D-1DA6-4B25-9E72-C3C418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1335" y="408257"/>
            <a:ext cx="4840010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Два етапи початкової освіти в Ірландії</a:t>
            </a:r>
          </a:p>
        </p:txBody>
      </p:sp>
      <p:pic>
        <p:nvPicPr>
          <p:cNvPr id="5" name="Рисунок 5" descr="Изображение выглядит как текст, человек&#10;&#10;Автоматически созданное описание">
            <a:extLst>
              <a:ext uri="{FF2B5EF4-FFF2-40B4-BE49-F238E27FC236}">
                <a16:creationId xmlns:a16="http://schemas.microsoft.com/office/drawing/2014/main" xmlns="" id="{2E1DC402-7334-4884-9D9C-3FE54E7F1E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1601" r="21988" b="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01263C-47B9-414C-B564-8523A68A7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13788" y="2333297"/>
            <a:ext cx="4840010" cy="38436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/>
              <a:t>Montessori School (як одна з форм своєрідної підготовки до вступу в початкову школу - Primary School) – від 2,5 до 6 років.</a:t>
            </a:r>
          </a:p>
          <a:p>
            <a:r>
              <a:rPr lang="en-US" sz="2600"/>
              <a:t>Primary School - від 4 до 12 років.</a:t>
            </a:r>
          </a:p>
        </p:txBody>
      </p:sp>
    </p:spTree>
    <p:extLst>
      <p:ext uri="{BB962C8B-B14F-4D97-AF65-F5344CB8AC3E}">
        <p14:creationId xmlns:p14="http://schemas.microsoft.com/office/powerpoint/2010/main" val="379331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9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xmlns="" id="{F541DB91-0B10-46D9-B34B-7BFF960260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3">
            <a:extLst>
              <a:ext uri="{FF2B5EF4-FFF2-40B4-BE49-F238E27FC236}">
                <a16:creationId xmlns:a16="http://schemas.microsoft.com/office/drawing/2014/main" xmlns="" id="{9CF7FE1C-8BC5-4B0C-A2BC-93AB72C90F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rgbClr val="FF0065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75996E-9FE6-47C4-B890-78C7F3B43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156" y="365125"/>
            <a:ext cx="6158322" cy="12752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/>
              <a:t>Обов'язкові предмети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5C9F6BD5-2C5A-4DDE-A4D4-0212824E04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3466" y="2380396"/>
            <a:ext cx="4841495" cy="382283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87F5D1-D3B2-481A-B352-F93683AF8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9326" y="1998304"/>
            <a:ext cx="5827644" cy="41211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/>
              <a:t>Англійська та ірландська мови </a:t>
            </a:r>
          </a:p>
          <a:p>
            <a:r>
              <a:rPr lang="en-US" sz="2600"/>
              <a:t>Математика</a:t>
            </a:r>
          </a:p>
          <a:p>
            <a:r>
              <a:rPr lang="en-US" sz="2600"/>
              <a:t>Музика</a:t>
            </a:r>
          </a:p>
          <a:p>
            <a:r>
              <a:rPr lang="en-US" sz="2600"/>
              <a:t>Релігія</a:t>
            </a:r>
          </a:p>
          <a:p>
            <a:r>
              <a:rPr lang="en-US" sz="2600"/>
              <a:t>Образотворче мистецтво </a:t>
            </a:r>
          </a:p>
          <a:p>
            <a:r>
              <a:rPr lang="en-US" sz="2600"/>
              <a:t>Суспільствознавство </a:t>
            </a:r>
          </a:p>
          <a:p>
            <a:r>
              <a:rPr lang="en-US" sz="2600"/>
              <a:t>Ремесла</a:t>
            </a:r>
          </a:p>
        </p:txBody>
      </p:sp>
    </p:spTree>
    <p:extLst>
      <p:ext uri="{BB962C8B-B14F-4D97-AF65-F5344CB8AC3E}">
        <p14:creationId xmlns:p14="http://schemas.microsoft.com/office/powerpoint/2010/main" val="326476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9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11" name="Rectangle 11">
            <a:extLst>
              <a:ext uri="{FF2B5EF4-FFF2-40B4-BE49-F238E27FC236}">
                <a16:creationId xmlns:a16="http://schemas.microsoft.com/office/drawing/2014/main" xmlns="" id="{79BB35BC-D5C2-4C8B-A22A-A71E61919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C274C1-E84D-4EF1-8F16-549EDD2A8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Тривалість навчального року</a:t>
            </a:r>
          </a:p>
        </p:txBody>
      </p:sp>
      <p:pic>
        <p:nvPicPr>
          <p:cNvPr id="5" name="Рисунок 5" descr="Изображение выглядит как человек, ребенок, внутренний, группа&#10;&#10;Автоматически созданное описание">
            <a:extLst>
              <a:ext uri="{FF2B5EF4-FFF2-40B4-BE49-F238E27FC236}">
                <a16:creationId xmlns:a16="http://schemas.microsoft.com/office/drawing/2014/main" xmlns="" id="{E3E12E62-3AC9-417D-A3F7-9CD86C3EFD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1962" r="9173" b="-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2AE293-AAD3-4562-8130-F770FFCB9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13788" y="2333297"/>
            <a:ext cx="5271330" cy="407370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З вересня по червень.</a:t>
            </a:r>
          </a:p>
          <a:p>
            <a:r>
              <a:rPr lang="en-US" sz="2400"/>
              <a:t>Складається з трьох триместрів. </a:t>
            </a:r>
          </a:p>
          <a:p>
            <a:r>
              <a:rPr lang="en-US" sz="2400"/>
              <a:t>Канікули на Пасху та Різдво, а також літні канікули тривалістю 13 тижнів. </a:t>
            </a:r>
          </a:p>
          <a:p>
            <a:r>
              <a:rPr lang="en-US" sz="2400"/>
              <a:t>Після закінчення навчального року в початковій школі не передбачено офіційних іспитів.</a:t>
            </a:r>
          </a:p>
        </p:txBody>
      </p:sp>
    </p:spTree>
    <p:extLst>
      <p:ext uri="{BB962C8B-B14F-4D97-AF65-F5344CB8AC3E}">
        <p14:creationId xmlns:p14="http://schemas.microsoft.com/office/powerpoint/2010/main" val="41962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Широкоэкранный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 Light</vt:lpstr>
      <vt:lpstr>Century Gothic</vt:lpstr>
      <vt:lpstr>Elephant</vt:lpstr>
      <vt:lpstr>Meiryo</vt:lpstr>
      <vt:lpstr>BrushVTI</vt:lpstr>
      <vt:lpstr>Початкова освіта в Ірландії</vt:lpstr>
      <vt:lpstr>Ірландія</vt:lpstr>
      <vt:lpstr>Державний прапор Ірландії</vt:lpstr>
      <vt:lpstr>Державні мови</vt:lpstr>
      <vt:lpstr>Система освіти в Ірландії</vt:lpstr>
      <vt:lpstr>Початкова освіта</vt:lpstr>
      <vt:lpstr>Два етапи початкової освіти в Ірландії</vt:lpstr>
      <vt:lpstr>Обов'язкові предмети</vt:lpstr>
      <vt:lpstr>Тривалість навчального року</vt:lpstr>
      <vt:lpstr>Особливість ірландських початкових шкіл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Учетная запись Майкрософт</cp:lastModifiedBy>
  <cp:revision>186</cp:revision>
  <dcterms:created xsi:type="dcterms:W3CDTF">2021-04-20T19:04:34Z</dcterms:created>
  <dcterms:modified xsi:type="dcterms:W3CDTF">2021-04-29T11:20:14Z</dcterms:modified>
</cp:coreProperties>
</file>