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66" y="46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2D48F8E-4762-4997-8733-968AB56ACF1E}" type="datetimeFigureOut">
              <a:rPr lang="uk-UA" smtClean="0"/>
              <a:t>12.10.2023</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479A47A2-875A-4BF1-9A05-03F779CDC40D}"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2D48F8E-4762-4997-8733-968AB56ACF1E}" type="datetimeFigureOut">
              <a:rPr lang="uk-UA" smtClean="0"/>
              <a:t>12.10.2023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79A47A2-875A-4BF1-9A05-03F779CDC40D}"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2D48F8E-4762-4997-8733-968AB56ACF1E}" type="datetimeFigureOut">
              <a:rPr lang="uk-UA" smtClean="0"/>
              <a:t>12.10.2023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479A47A2-875A-4BF1-9A05-03F779CDC40D}"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B2D48F8E-4762-4997-8733-968AB56ACF1E}" type="datetimeFigureOut">
              <a:rPr lang="uk-UA" smtClean="0"/>
              <a:t>12.10.2023</a:t>
            </a:fld>
            <a:endParaRPr lang="uk-UA"/>
          </a:p>
        </p:txBody>
      </p:sp>
      <p:sp>
        <p:nvSpPr>
          <p:cNvPr id="9" name="Номер слайда 8"/>
          <p:cNvSpPr>
            <a:spLocks noGrp="1"/>
          </p:cNvSpPr>
          <p:nvPr>
            <p:ph type="sldNum" sz="quarter" idx="15"/>
          </p:nvPr>
        </p:nvSpPr>
        <p:spPr/>
        <p:txBody>
          <a:bodyPr rtlCol="0"/>
          <a:lstStyle/>
          <a:p>
            <a:fld id="{479A47A2-875A-4BF1-9A05-03F779CDC40D}" type="slidenum">
              <a:rPr lang="uk-UA" smtClean="0"/>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2D48F8E-4762-4997-8733-968AB56ACF1E}" type="datetimeFigureOut">
              <a:rPr lang="uk-UA" smtClean="0"/>
              <a:t>12.10.2023</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479A47A2-875A-4BF1-9A05-03F779CDC40D}"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B2D48F8E-4762-4997-8733-968AB56ACF1E}" type="datetimeFigureOut">
              <a:rPr lang="uk-UA" smtClean="0"/>
              <a:t>12.10.2023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479A47A2-875A-4BF1-9A05-03F779CDC40D}" type="slidenum">
              <a:rPr lang="uk-UA" smtClean="0"/>
              <a:t>‹#›</a:t>
            </a:fld>
            <a:endParaRPr lang="uk-UA"/>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B2D48F8E-4762-4997-8733-968AB56ACF1E}" type="datetimeFigureOut">
              <a:rPr lang="uk-UA" smtClean="0"/>
              <a:t>12.10.2023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479A47A2-875A-4BF1-9A05-03F779CDC40D}" type="slidenum">
              <a:rPr lang="uk-UA" smtClean="0"/>
              <a:t>‹#›</a:t>
            </a:fld>
            <a:endParaRPr lang="uk-UA"/>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B2D48F8E-4762-4997-8733-968AB56ACF1E}" type="datetimeFigureOut">
              <a:rPr lang="uk-UA" smtClean="0"/>
              <a:t>12.10.2023</a:t>
            </a:fld>
            <a:endParaRPr lang="uk-UA"/>
          </a:p>
        </p:txBody>
      </p:sp>
      <p:sp>
        <p:nvSpPr>
          <p:cNvPr id="7" name="Номер слайда 6"/>
          <p:cNvSpPr>
            <a:spLocks noGrp="1"/>
          </p:cNvSpPr>
          <p:nvPr>
            <p:ph type="sldNum" sz="quarter" idx="11"/>
          </p:nvPr>
        </p:nvSpPr>
        <p:spPr/>
        <p:txBody>
          <a:bodyPr rtlCol="0"/>
          <a:lstStyle/>
          <a:p>
            <a:fld id="{479A47A2-875A-4BF1-9A05-03F779CDC40D}" type="slidenum">
              <a:rPr lang="uk-UA" smtClean="0"/>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2D48F8E-4762-4997-8733-968AB56ACF1E}" type="datetimeFigureOut">
              <a:rPr lang="uk-UA" smtClean="0"/>
              <a:t>12.10.2023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479A47A2-875A-4BF1-9A05-03F779CDC40D}"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B2D48F8E-4762-4997-8733-968AB56ACF1E}" type="datetimeFigureOut">
              <a:rPr lang="uk-UA" smtClean="0"/>
              <a:t>12.10.2023</a:t>
            </a:fld>
            <a:endParaRPr lang="uk-UA"/>
          </a:p>
        </p:txBody>
      </p:sp>
      <p:sp>
        <p:nvSpPr>
          <p:cNvPr id="22" name="Номер слайда 21"/>
          <p:cNvSpPr>
            <a:spLocks noGrp="1"/>
          </p:cNvSpPr>
          <p:nvPr>
            <p:ph type="sldNum" sz="quarter" idx="15"/>
          </p:nvPr>
        </p:nvSpPr>
        <p:spPr/>
        <p:txBody>
          <a:bodyPr rtlCol="0"/>
          <a:lstStyle/>
          <a:p>
            <a:fld id="{479A47A2-875A-4BF1-9A05-03F779CDC40D}" type="slidenum">
              <a:rPr lang="uk-UA" smtClean="0"/>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2D48F8E-4762-4997-8733-968AB56ACF1E}" type="datetimeFigureOut">
              <a:rPr lang="uk-UA" smtClean="0"/>
              <a:t>12.10.2023</a:t>
            </a:fld>
            <a:endParaRPr lang="uk-UA"/>
          </a:p>
        </p:txBody>
      </p:sp>
      <p:sp>
        <p:nvSpPr>
          <p:cNvPr id="18" name="Номер слайда 17"/>
          <p:cNvSpPr>
            <a:spLocks noGrp="1"/>
          </p:cNvSpPr>
          <p:nvPr>
            <p:ph type="sldNum" sz="quarter" idx="11"/>
          </p:nvPr>
        </p:nvSpPr>
        <p:spPr/>
        <p:txBody>
          <a:bodyPr rtlCol="0"/>
          <a:lstStyle/>
          <a:p>
            <a:fld id="{479A47A2-875A-4BF1-9A05-03F779CDC40D}" type="slidenum">
              <a:rPr lang="uk-UA" smtClean="0"/>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2D48F8E-4762-4997-8733-968AB56ACF1E}" type="datetimeFigureOut">
              <a:rPr lang="uk-UA" smtClean="0"/>
              <a:t>12.10.2023</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79A47A2-875A-4BF1-9A05-03F779CDC40D}"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br>
              <a:rPr lang="uk-UA" b="0" dirty="0"/>
            </a:br>
            <a:r>
              <a:rPr lang="ru-RU" sz="4000" dirty="0">
                <a:solidFill>
                  <a:schemeClr val="accent1">
                    <a:lumMod val="75000"/>
                  </a:schemeClr>
                </a:solidFill>
              </a:rPr>
              <a:t>ТАКТИЧНІ ПРИЙОМИ ТА УМОВИ УСПІШНОГО ВЕДЕННЯ ПЕРЕГОВОРІВ </a:t>
            </a:r>
            <a:endParaRPr lang="uk-UA" sz="4000" dirty="0">
              <a:solidFill>
                <a:schemeClr val="accent1">
                  <a:lumMod val="75000"/>
                </a:schemeClr>
              </a:solidFill>
            </a:endParaRPr>
          </a:p>
        </p:txBody>
      </p:sp>
    </p:spTree>
    <p:extLst>
      <p:ext uri="{BB962C8B-B14F-4D97-AF65-F5344CB8AC3E}">
        <p14:creationId xmlns:p14="http://schemas.microsoft.com/office/powerpoint/2010/main" val="3392932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136904" cy="6408712"/>
          </a:xfrm>
        </p:spPr>
        <p:txBody>
          <a:bodyPr>
            <a:normAutofit fontScale="85000" lnSpcReduction="20000"/>
          </a:bodyPr>
          <a:lstStyle/>
          <a:p>
            <a:pPr marL="0" indent="0" algn="ctr">
              <a:buNone/>
            </a:pPr>
            <a:r>
              <a:rPr lang="uk-UA" b="1" noProof="1">
                <a:solidFill>
                  <a:schemeClr val="accent1">
                    <a:lumMod val="75000"/>
                  </a:schemeClr>
                </a:solidFill>
              </a:rPr>
              <a:t>Склад групи переговірників, вибір і підготовка місця зустрічі </a:t>
            </a:r>
          </a:p>
          <a:p>
            <a:pPr marL="0" indent="0" algn="just">
              <a:buNone/>
            </a:pPr>
            <a:endParaRPr lang="uk-UA" noProof="1"/>
          </a:p>
          <a:p>
            <a:pPr marL="0" indent="0" algn="just">
              <a:buNone/>
            </a:pPr>
            <a:r>
              <a:rPr lang="uk-UA" noProof="1"/>
              <a:t>Наступне важливе питання стосується складу групи переговірників. Зрозуміло, що переговірник може потребувати допомоги певних фахівців (консультантів зі спеціальної тактики, психологів, більш досвідчених колег тощо), тобто слід визначитися, як краще вести переговори – одноосібно чи групою. Особливої актуальності це набуває при переговорах з представниками політичних, релігійних чи інших змістовно-орієнтованих соціальних груп. </a:t>
            </a:r>
          </a:p>
          <a:p>
            <a:pPr marL="0" indent="0" algn="just">
              <a:buNone/>
            </a:pPr>
            <a:r>
              <a:rPr lang="uk-UA" noProof="1"/>
              <a:t>Слід врахувати наступні </a:t>
            </a:r>
            <a:r>
              <a:rPr lang="uk-UA" b="1" i="1" noProof="1"/>
              <a:t>переваги переговорів у складі команди</a:t>
            </a:r>
            <a:r>
              <a:rPr lang="uk-UA" noProof="1"/>
              <a:t>: </a:t>
            </a:r>
          </a:p>
          <a:p>
            <a:pPr marL="0" indent="0" algn="just">
              <a:buNone/>
            </a:pPr>
            <a:r>
              <a:rPr lang="uk-UA" noProof="1"/>
              <a:t>1. До складу команди входять фахівці, обізнані в різних питаннях, що знижує вірогідність помилок. </a:t>
            </a:r>
          </a:p>
          <a:p>
            <a:pPr marL="0" indent="0" algn="just">
              <a:buNone/>
            </a:pPr>
            <a:r>
              <a:rPr lang="uk-UA" noProof="1"/>
              <a:t>2. Забезпечується обмін позиціями та з’являється можливість чіткіше планувати свої дії. </a:t>
            </a:r>
          </a:p>
          <a:p>
            <a:pPr marL="0" indent="0" algn="just">
              <a:buNone/>
            </a:pPr>
            <a:r>
              <a:rPr lang="uk-UA" noProof="1"/>
              <a:t>3. Команда представляє значно більш сильну опозицію опонентам (наприклад, неможливість конкретної поступки пояснюється незгодою когось із фахівців). </a:t>
            </a:r>
          </a:p>
          <a:p>
            <a:pPr marL="0" indent="0" algn="just">
              <a:buNone/>
            </a:pPr>
            <a:r>
              <a:rPr lang="uk-UA" noProof="1"/>
              <a:t>4. Кожен із членів команди може відстежувати та “контролювати” відповідного “супротивника” з команди опонента. </a:t>
            </a:r>
          </a:p>
        </p:txBody>
      </p:sp>
    </p:spTree>
    <p:extLst>
      <p:ext uri="{BB962C8B-B14F-4D97-AF65-F5344CB8AC3E}">
        <p14:creationId xmlns:p14="http://schemas.microsoft.com/office/powerpoint/2010/main" val="3292388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Autofit/>
          </a:bodyPr>
          <a:lstStyle/>
          <a:p>
            <a:pPr marL="0" indent="0" algn="just">
              <a:buNone/>
            </a:pPr>
            <a:r>
              <a:rPr lang="uk-UA" sz="2000" b="1" i="1" noProof="1"/>
              <a:t>Недоліками командних переговорів є такі: </a:t>
            </a:r>
            <a:endParaRPr lang="uk-UA" sz="2000" noProof="1"/>
          </a:p>
          <a:p>
            <a:pPr marL="0" indent="0" algn="just">
              <a:buNone/>
            </a:pPr>
            <a:r>
              <a:rPr lang="uk-UA" sz="2000" noProof="1"/>
              <a:t>1. Опонент може виявити менш досвідчених чи підготовлених членів групи та саме їм адресувати свої питання, провокуючи або нерозумний крок, або зрив. </a:t>
            </a:r>
          </a:p>
          <a:p>
            <a:pPr marL="0" indent="0" algn="just">
              <a:buNone/>
            </a:pPr>
            <a:r>
              <a:rPr lang="uk-UA" sz="2000" noProof="1"/>
              <a:t>2. Відповідальність за прийняття неправильних рішень начебто особисто ніхто не несе, що дещо розхолоджує. </a:t>
            </a:r>
          </a:p>
          <a:p>
            <a:pPr marL="0" indent="0" algn="just">
              <a:buNone/>
            </a:pPr>
            <a:r>
              <a:rPr lang="uk-UA" sz="2000" noProof="1"/>
              <a:t>3. Опонент може послабити позиції через провокацію непорозумінь чи конфліктів серед деяких учасників групи (наприклад, він може звернутися до всіх і попросити висловитися по конкретному питанню ВСІХ членів команди). </a:t>
            </a:r>
          </a:p>
          <a:p>
            <a:pPr marL="0" indent="0" algn="just">
              <a:buNone/>
            </a:pPr>
            <a:r>
              <a:rPr lang="uk-UA" sz="2000" noProof="1"/>
              <a:t>4. Інколи у команді складніше швидко приймати одностайні рішення стосовно певних поступок. </a:t>
            </a:r>
          </a:p>
          <a:p>
            <a:pPr marL="0" indent="0" algn="just">
              <a:buNone/>
            </a:pPr>
            <a:r>
              <a:rPr lang="uk-UA" sz="2000" noProof="1"/>
              <a:t>Обираючи місце зустрічі, слід враховувати, що </a:t>
            </a:r>
            <a:r>
              <a:rPr lang="uk-UA" sz="2000" b="1" i="1" noProof="1"/>
              <a:t>зустріч на своїй території</a:t>
            </a:r>
            <a:r>
              <a:rPr lang="uk-UA" sz="2000" noProof="1"/>
              <a:t>, окрім психологічних, </a:t>
            </a:r>
            <a:r>
              <a:rPr lang="uk-UA" sz="2000" b="1" i="1" noProof="1"/>
              <a:t>має такі переваги</a:t>
            </a:r>
            <a:r>
              <a:rPr lang="uk-UA" sz="2000" noProof="1"/>
              <a:t>: </a:t>
            </a:r>
          </a:p>
          <a:p>
            <a:pPr marL="0" indent="0" algn="just">
              <a:buNone/>
            </a:pPr>
            <a:r>
              <a:rPr lang="uk-UA" sz="2000" noProof="1"/>
              <a:t>1. Завжди можна порадитися з партнерами чи особою, що доручила вести переговори, а при виникненні непередбачених обставин заручитися їхнім схваленням і підтримкою. </a:t>
            </a:r>
          </a:p>
        </p:txBody>
      </p:sp>
    </p:spTree>
    <p:extLst>
      <p:ext uri="{BB962C8B-B14F-4D97-AF65-F5344CB8AC3E}">
        <p14:creationId xmlns:p14="http://schemas.microsoft.com/office/powerpoint/2010/main" val="3292388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a:bodyPr>
          <a:lstStyle/>
          <a:p>
            <a:pPr marL="0" indent="0" algn="just">
              <a:buNone/>
            </a:pPr>
            <a:r>
              <a:rPr lang="uk-UA" sz="2000" noProof="1"/>
              <a:t>2. Опонент не має можливості за власною ініціативою згорнути переговори і піти, що було б не важко, якби він знаходився на своїй території. </a:t>
            </a:r>
          </a:p>
          <a:p>
            <a:pPr marL="0" indent="0" algn="just">
              <a:buNone/>
            </a:pPr>
            <a:r>
              <a:rPr lang="uk-UA" sz="2000" noProof="1"/>
              <a:t>1. Можна зосередитися винятково на переговорах, тоді як “у рідних стінах” занадто багато чого відволікає. </a:t>
            </a:r>
          </a:p>
          <a:p>
            <a:pPr marL="0" indent="0" algn="just">
              <a:buNone/>
            </a:pPr>
            <a:r>
              <a:rPr lang="uk-UA" sz="2000" noProof="1"/>
              <a:t>2. Можна притримати інформацію, пославшись на те, що її немає з собою. </a:t>
            </a:r>
          </a:p>
          <a:p>
            <a:pPr marL="0" indent="0" algn="just">
              <a:buNone/>
            </a:pPr>
            <a:r>
              <a:rPr lang="uk-UA" sz="2000" noProof="1"/>
              <a:t>3. Існує можливість “через голову” опонента звернутися безпосередньо до його керівництва. </a:t>
            </a:r>
          </a:p>
          <a:p>
            <a:pPr marL="0" indent="0" algn="just">
              <a:buNone/>
            </a:pPr>
            <a:r>
              <a:rPr lang="uk-UA" sz="2000" noProof="1"/>
              <a:t>4. Тягар організаційних питань лягає на опонента. </a:t>
            </a:r>
          </a:p>
          <a:p>
            <a:pPr marL="0" indent="0" algn="just">
              <a:buNone/>
            </a:pPr>
            <a:r>
              <a:rPr lang="uk-UA" sz="2000" noProof="1"/>
              <a:t>Щодо переваг “гри на чужому полі”: </a:t>
            </a:r>
          </a:p>
          <a:p>
            <a:pPr marL="0" indent="0" algn="just">
              <a:buNone/>
            </a:pPr>
            <a:r>
              <a:rPr lang="uk-UA" sz="2000" b="1" i="1" noProof="1"/>
              <a:t>Підготовка приміщення. </a:t>
            </a:r>
            <a:r>
              <a:rPr lang="uk-UA" sz="2000" noProof="1"/>
              <a:t>При підготовці приміщення до ділової зустрічі (переговорів) фахівці з наукової організації праці радять дотримуватися таких основних вимог: чистота, порядок, провітреність, відсутність шуму, сприятлива для обох сторін температура приміщення, комфортне освітлення. </a:t>
            </a:r>
          </a:p>
        </p:txBody>
      </p:sp>
    </p:spTree>
    <p:extLst>
      <p:ext uri="{BB962C8B-B14F-4D97-AF65-F5344CB8AC3E}">
        <p14:creationId xmlns:p14="http://schemas.microsoft.com/office/powerpoint/2010/main" val="3292388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fontScale="85000" lnSpcReduction="20000"/>
          </a:bodyPr>
          <a:lstStyle/>
          <a:p>
            <a:pPr marL="0" indent="0" algn="ctr">
              <a:buNone/>
            </a:pPr>
            <a:r>
              <a:rPr lang="uk-UA" b="1" noProof="1">
                <a:solidFill>
                  <a:schemeClr val="accent1">
                    <a:lumMod val="75000"/>
                  </a:schemeClr>
                </a:solidFill>
              </a:rPr>
              <a:t>Уміння слухати у переговорах </a:t>
            </a:r>
          </a:p>
          <a:p>
            <a:pPr marL="0" indent="0" algn="just">
              <a:buNone/>
            </a:pPr>
            <a:endParaRPr lang="uk-UA" noProof="1"/>
          </a:p>
          <a:p>
            <a:pPr marL="0" indent="0" algn="just">
              <a:buNone/>
            </a:pPr>
            <a:r>
              <a:rPr lang="uk-UA" noProof="1"/>
              <a:t>➢ Чи завжди концентруєтеся на тому, що говорить співбесідник? </a:t>
            </a:r>
          </a:p>
          <a:p>
            <a:pPr marL="0" indent="0" algn="just">
              <a:buNone/>
            </a:pPr>
            <a:r>
              <a:rPr lang="uk-UA" noProof="1"/>
              <a:t>➢ Чи є звичка переривати щохвилини співрозмовника, якщо з’явилася нова думка? </a:t>
            </a:r>
          </a:p>
          <a:p>
            <a:pPr marL="0" indent="0" algn="just">
              <a:buNone/>
            </a:pPr>
            <a:r>
              <a:rPr lang="uk-UA" noProof="1"/>
              <a:t>➢ Якщо щось незрозуміло, уточнюєте? Чи про себе вирішуєте розуміти по-своєму? </a:t>
            </a:r>
          </a:p>
          <a:p>
            <a:pPr marL="0" indent="0" algn="just">
              <a:buNone/>
            </a:pPr>
            <a:r>
              <a:rPr lang="uk-UA" b="1" noProof="1"/>
              <a:t>Уміння слухати – обов’язковий елемент успішних переговорів </a:t>
            </a:r>
            <a:endParaRPr lang="uk-UA" noProof="1"/>
          </a:p>
          <a:p>
            <a:pPr marL="0" indent="0" algn="just">
              <a:buNone/>
            </a:pPr>
            <a:r>
              <a:rPr lang="uk-UA" noProof="1"/>
              <a:t>Ця риса, яка на перший погляд є очевидною і простою, насправді для багатьох людей недосяжна. (Згадаємо хоч би поговірку: «Перші 5 років людина вчиться говорити, а потім усе життя – мовчати».) Декому цього відведеного терміну для такого навчання не вистачає.</a:t>
            </a:r>
          </a:p>
          <a:p>
            <a:pPr marL="0" indent="0" algn="just">
              <a:buNone/>
            </a:pPr>
            <a:r>
              <a:rPr lang="uk-UA" noProof="1"/>
              <a:t>«Слухати» і «уважно слухати» – це різні речі. Найперше можна здійснити самоперевірку: </a:t>
            </a:r>
          </a:p>
          <a:p>
            <a:pPr marL="0" indent="0" algn="just">
              <a:buNone/>
            </a:pPr>
            <a:r>
              <a:rPr lang="uk-UA" noProof="1"/>
              <a:t>Уважно слухати – означає не лише чути слова, а намагатися зрозуміти їх так, як їх розуміє оповідач. Складність уміти слухати до деякої міри пояснюється різницею між швидкістю мислення (500 слів / хвилину) та швидкістю мовлення (100–150 слів / хвилину). </a:t>
            </a:r>
          </a:p>
        </p:txBody>
      </p:sp>
    </p:spTree>
    <p:extLst>
      <p:ext uri="{BB962C8B-B14F-4D97-AF65-F5344CB8AC3E}">
        <p14:creationId xmlns:p14="http://schemas.microsoft.com/office/powerpoint/2010/main" val="3292388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20880" cy="6408712"/>
          </a:xfrm>
        </p:spPr>
        <p:txBody>
          <a:bodyPr>
            <a:noAutofit/>
          </a:bodyPr>
          <a:lstStyle/>
          <a:p>
            <a:pPr marL="0" indent="0" algn="just">
              <a:buNone/>
            </a:pPr>
            <a:r>
              <a:rPr lang="uk-UA" sz="2000" noProof="1"/>
              <a:t>Переконати співрозмовника у тому, що його уважно слухають, можуть прийоми «</a:t>
            </a:r>
            <a:r>
              <a:rPr lang="uk-UA" sz="2000" b="1" i="1" noProof="1"/>
              <a:t>активного слухання</a:t>
            </a:r>
            <a:r>
              <a:rPr lang="uk-UA" sz="2000" noProof="1"/>
              <a:t>»: показувати згоду киванням, мімікою, уточнюючими фразами (Погоджуюся з Вашою точкою зору…, Як я зрозумів, Ви вважаєте…), запитаннями (Якщо я не помиляюся…? ). Таким чином він отримує нагоду побачити, як зрозуміли його слова, і додатковий шанс з’ясувати можливі непорозуміння. Важливим елементом активного слухання є нотатки, що мають такі </a:t>
            </a:r>
            <a:r>
              <a:rPr lang="uk-UA" sz="2000" i="1" noProof="1"/>
              <a:t>переваги</a:t>
            </a:r>
            <a:r>
              <a:rPr lang="uk-UA" sz="2000" noProof="1"/>
              <a:t>: </a:t>
            </a:r>
          </a:p>
          <a:p>
            <a:pPr marL="0" indent="0" algn="just">
              <a:buNone/>
            </a:pPr>
            <a:r>
              <a:rPr lang="uk-UA" sz="2000" noProof="1"/>
              <a:t>• Дозволяють не переривати доповідь (або робити це не так часто). </a:t>
            </a:r>
          </a:p>
          <a:p>
            <a:pPr marL="0" indent="0" algn="just">
              <a:buNone/>
            </a:pPr>
            <a:r>
              <a:rPr lang="uk-UA" sz="2000" noProof="1"/>
              <a:t>• Дають можливість вилити на папір роздратування і заспокоїтися до виступу. </a:t>
            </a:r>
          </a:p>
          <a:p>
            <a:pPr marL="0" indent="0" algn="just">
              <a:buNone/>
            </a:pPr>
            <a:r>
              <a:rPr lang="uk-UA" sz="2000" noProof="1"/>
              <a:t>• Звільнити голову від запам’ятовування подій і зберігати їх на папері. </a:t>
            </a:r>
          </a:p>
          <a:p>
            <a:pPr marL="0" indent="0" algn="just">
              <a:buNone/>
            </a:pPr>
            <a:r>
              <a:rPr lang="uk-UA" sz="2000" noProof="1"/>
              <a:t>• Систематизувати почуте на головне і другорядне. </a:t>
            </a:r>
          </a:p>
          <a:p>
            <a:pPr marL="0" indent="0" algn="just">
              <a:buNone/>
            </a:pPr>
            <a:r>
              <a:rPr lang="uk-UA" sz="2000" noProof="1"/>
              <a:t>• Бути впевненим, що коли підійде черга, можна буде скористатися записами. </a:t>
            </a:r>
          </a:p>
          <a:p>
            <a:pPr marL="0" indent="0" algn="just">
              <a:buNone/>
            </a:pPr>
            <a:r>
              <a:rPr lang="uk-UA" sz="2000" noProof="1"/>
              <a:t>• Опонент відчує, що його слова поважають, оскільки вважають вартими до записування. </a:t>
            </a:r>
          </a:p>
        </p:txBody>
      </p:sp>
    </p:spTree>
    <p:extLst>
      <p:ext uri="{BB962C8B-B14F-4D97-AF65-F5344CB8AC3E}">
        <p14:creationId xmlns:p14="http://schemas.microsoft.com/office/powerpoint/2010/main" val="3292388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fontScale="85000" lnSpcReduction="10000"/>
          </a:bodyPr>
          <a:lstStyle/>
          <a:p>
            <a:pPr marL="0" indent="0" algn="just">
              <a:buNone/>
            </a:pPr>
            <a:r>
              <a:rPr lang="uk-UA" noProof="1"/>
              <a:t>Всесвітнє опитування показало, що лише 19% людей цінують у співрозмовнику вміння красиво говорити. 81% населення Землі куди вище цінує уміння слухати, а головне – чути. Проте навчитися красномовству набагато простіше, ніж навчитися чути співрозмовника. Для цього потрібен і психологічний ресурс, і певний самоконтроль, і розвинений емоційний інтелект. Останнє особливо важливо. </a:t>
            </a:r>
          </a:p>
          <a:p>
            <a:pPr marL="0" indent="0" algn="just">
              <a:buNone/>
            </a:pPr>
            <a:r>
              <a:rPr lang="uk-UA" b="1" i="1" noProof="1"/>
              <a:t>Перше, що необхідно, щоб почути оточуючих – це перестати перебивати. </a:t>
            </a:r>
            <a:r>
              <a:rPr lang="uk-UA" noProof="1"/>
              <a:t>Більшість людей до цього схильні, особливо, якщо люди в стані конфлікту, або якщо темою бесіди є якась проблема. </a:t>
            </a:r>
          </a:p>
          <a:p>
            <a:pPr marL="0" indent="0" algn="just">
              <a:buNone/>
            </a:pPr>
            <a:r>
              <a:rPr lang="uk-UA" b="1" i="1" noProof="1"/>
              <a:t>Друга важлива умова ефективної комунікації – це уміння стати на місце іншого. </a:t>
            </a:r>
            <a:r>
              <a:rPr lang="uk-UA" noProof="1"/>
              <a:t>Під час розмови або суперечки ми часто відстоюємо власні інтереси, свою точку зору, забуваючи, що істина може бути посередині, а може і на боці опонента. Щоб цю істину знайти, важливо враховувати контекст: особисті риси людини, її характер, життєву ситуацію. </a:t>
            </a:r>
          </a:p>
          <a:p>
            <a:pPr marL="0" indent="0" algn="just">
              <a:buNone/>
            </a:pPr>
            <a:r>
              <a:rPr lang="uk-UA" b="1" i="1" noProof="1"/>
              <a:t>Третя необхідна характеристика, без якої неможливо почути іншого – це терпіння. </a:t>
            </a:r>
            <a:r>
              <a:rPr lang="uk-UA" noProof="1"/>
              <a:t>Мабуть кожен зустрічався з неувагою співрозмовника: опонент поглядає на годинник під час </a:t>
            </a:r>
          </a:p>
        </p:txBody>
      </p:sp>
    </p:spTree>
    <p:extLst>
      <p:ext uri="{BB962C8B-B14F-4D97-AF65-F5344CB8AC3E}">
        <p14:creationId xmlns:p14="http://schemas.microsoft.com/office/powerpoint/2010/main" val="3292388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a:bodyPr>
          <a:lstStyle/>
          <a:p>
            <a:pPr marL="0" indent="0" algn="just">
              <a:buNone/>
            </a:pPr>
            <a:r>
              <a:rPr lang="uk-UA" sz="2000" noProof="1"/>
              <a:t>розмови, нагадує, що поспішає, або просто щось малює у блокноті під час діалогу. Така поведінка відштовхує, дратує і ніяк не сприяє конструктивній бесіді. Варто випрацювати особисте правило: немає бажання чи можливості – не починай розмову. А якщо сів за стіл переговорів, то не шкодуй часу й уваги, щоб вислухати і почути співрозмовника. </a:t>
            </a:r>
          </a:p>
          <a:p>
            <a:pPr marL="0" indent="0" algn="just">
              <a:buNone/>
            </a:pPr>
            <a:r>
              <a:rPr lang="uk-UA" sz="2000" b="1" i="1" noProof="1"/>
              <a:t>Четвертий фактор, що впливає на комунікацію – це невербальні прояви. </a:t>
            </a:r>
            <a:r>
              <a:rPr lang="uk-UA" sz="2000" noProof="1"/>
              <a:t>Багато людей їх недооцінюють. Схрещені на грудях руки сигналізують про закритість, нав’язливе бажання поправити волосся – про нервозність, уникання погляду в очі – про скритність. Для того, щоб направити бесіду в потрібне русло і привернути до себе співрозмовника, потрібно стежити за мовою тіла. Про неї написано багато книг, і вони варті того, щоб бути прочитаними. </a:t>
            </a:r>
          </a:p>
        </p:txBody>
      </p:sp>
    </p:spTree>
    <p:extLst>
      <p:ext uri="{BB962C8B-B14F-4D97-AF65-F5344CB8AC3E}">
        <p14:creationId xmlns:p14="http://schemas.microsoft.com/office/powerpoint/2010/main" val="1592714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861048"/>
            <a:ext cx="7848872" cy="2736304"/>
          </a:xfrm>
        </p:spPr>
        <p:txBody>
          <a:bodyPr>
            <a:normAutofit lnSpcReduction="10000"/>
          </a:bodyPr>
          <a:lstStyle/>
          <a:p>
            <a:pPr marL="0" indent="0" algn="ctr">
              <a:buNone/>
            </a:pPr>
            <a:r>
              <a:rPr lang="uk-UA" sz="2000" b="1" noProof="1">
                <a:solidFill>
                  <a:schemeClr val="accent1">
                    <a:lumMod val="75000"/>
                  </a:schemeClr>
                </a:solidFill>
              </a:rPr>
              <a:t>Ідентифікація конфлікту та рекомендації щодо його розв’язання </a:t>
            </a:r>
          </a:p>
          <a:p>
            <a:pPr marL="0" indent="0">
              <a:buNone/>
            </a:pPr>
            <a:endParaRPr lang="uk-UA" sz="2000" noProof="1"/>
          </a:p>
          <a:p>
            <a:pPr marL="0" indent="0" algn="just">
              <a:buNone/>
            </a:pPr>
            <a:r>
              <a:rPr lang="uk-UA" sz="2000" noProof="1"/>
              <a:t>Переговори чи посередництво мають будуватися на розумінні сутності конфлікту, його тенденцій чи закономірностей.</a:t>
            </a:r>
          </a:p>
          <a:p>
            <a:pPr marL="0" indent="0">
              <a:buNone/>
            </a:pPr>
            <a:r>
              <a:rPr lang="uk-UA" sz="2000" noProof="1"/>
              <a:t>Так, для ідентифікації конфлікту необхідно: </a:t>
            </a:r>
          </a:p>
          <a:p>
            <a:pPr marL="0" indent="0" algn="just">
              <a:buNone/>
            </a:pPr>
            <a:r>
              <a:rPr lang="uk-UA" sz="2000" noProof="1"/>
              <a:t>- </a:t>
            </a:r>
            <a:r>
              <a:rPr lang="uk-UA" sz="2000" i="1" noProof="1"/>
              <a:t>Визначити </a:t>
            </a:r>
            <a:r>
              <a:rPr lang="uk-UA" sz="2000" noProof="1"/>
              <a:t>для кожного учасника джерело (причини) виникнення конфлікту і його цілі;  </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96698"/>
            <a:ext cx="8291808" cy="353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92714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Autofit/>
          </a:bodyPr>
          <a:lstStyle/>
          <a:p>
            <a:pPr marL="0" indent="0" algn="just">
              <a:buNone/>
            </a:pPr>
            <a:r>
              <a:rPr lang="uk-UA" sz="2000" noProof="1"/>
              <a:t>- </a:t>
            </a:r>
            <a:r>
              <a:rPr lang="uk-UA" sz="2000" i="1" noProof="1"/>
              <a:t>Визначити </a:t>
            </a:r>
            <a:r>
              <a:rPr lang="uk-UA" sz="2000" noProof="1"/>
              <a:t>баланс раціональних і/або ірраціональних причин виникнення конфлікту; </a:t>
            </a:r>
          </a:p>
          <a:p>
            <a:pPr marL="0" indent="0" algn="just">
              <a:buNone/>
            </a:pPr>
            <a:r>
              <a:rPr lang="uk-UA" sz="2000" noProof="1"/>
              <a:t>- </a:t>
            </a:r>
            <a:r>
              <a:rPr lang="uk-UA" sz="2000" i="1" noProof="1"/>
              <a:t>Визначити </a:t>
            </a:r>
            <a:r>
              <a:rPr lang="uk-UA" sz="2000" noProof="1"/>
              <a:t>баланс базових, фундаментальних і/або несуттєвих, випадкових мотивів конфліктної поведінки; </a:t>
            </a:r>
          </a:p>
          <a:p>
            <a:pPr marL="0" indent="0" algn="just">
              <a:buNone/>
            </a:pPr>
            <a:r>
              <a:rPr lang="uk-UA" sz="2000" noProof="1"/>
              <a:t>- </a:t>
            </a:r>
            <a:r>
              <a:rPr lang="uk-UA" sz="2000" i="1" noProof="1"/>
              <a:t>Визначити </a:t>
            </a:r>
            <a:r>
              <a:rPr lang="uk-UA" sz="2000" noProof="1"/>
              <a:t>механізм одержання об'єктивної інформації щодо змісту і характеру конфлікту; </a:t>
            </a:r>
          </a:p>
          <a:p>
            <a:pPr marL="0" indent="0" algn="just">
              <a:buNone/>
            </a:pPr>
            <a:r>
              <a:rPr lang="uk-UA" sz="2000" noProof="1"/>
              <a:t>- </a:t>
            </a:r>
            <a:r>
              <a:rPr lang="uk-UA" sz="2000" i="1" noProof="1"/>
              <a:t>Визначити </a:t>
            </a:r>
            <a:r>
              <a:rPr lang="uk-UA" sz="2000" noProof="1"/>
              <a:t>механізм фальсифікації інформації щодо змісту й характеру конфлікту. </a:t>
            </a:r>
          </a:p>
          <a:p>
            <a:pPr marL="0" indent="0" algn="just">
              <a:buNone/>
            </a:pPr>
            <a:r>
              <a:rPr lang="uk-UA" sz="2000" noProof="1"/>
              <a:t>Слід враховувати, що будь-який конфлікт посилюється, якщо: </a:t>
            </a:r>
          </a:p>
          <a:p>
            <a:pPr marL="0" indent="0" algn="just">
              <a:buNone/>
            </a:pPr>
            <a:r>
              <a:rPr lang="uk-UA" sz="2000" noProof="1"/>
              <a:t>- збільшується кількість потенційних і/або реальних його учасників; </a:t>
            </a:r>
          </a:p>
          <a:p>
            <a:pPr marL="0" indent="0" algn="just">
              <a:buNone/>
            </a:pPr>
            <a:r>
              <a:rPr lang="uk-UA" sz="2000" noProof="1"/>
              <a:t>- серед його учасників домінує установка на перемогу будь-якою ціною; </a:t>
            </a:r>
          </a:p>
          <a:p>
            <a:pPr marL="0" indent="0" algn="just">
              <a:buNone/>
            </a:pPr>
            <a:r>
              <a:rPr lang="uk-UA" sz="2000" noProof="1"/>
              <a:t>- у ньому задіяні фундаментальні цінності (принципи), що визначають "обличчя" його учасників (ідеологічні забобоні, релігійні цінності, усталені традиції, гідність тощо); </a:t>
            </a:r>
          </a:p>
          <a:p>
            <a:pPr marL="0" indent="0" algn="just">
              <a:buNone/>
            </a:pPr>
            <a:r>
              <a:rPr lang="uk-UA" sz="2000" i="1" noProof="1"/>
              <a:t>- </a:t>
            </a:r>
            <a:r>
              <a:rPr lang="uk-UA" sz="2000" noProof="1"/>
              <a:t>у свідомості учасників домінує тип поведінки з ірраціональними цілями; </a:t>
            </a:r>
          </a:p>
        </p:txBody>
      </p:sp>
    </p:spTree>
    <p:extLst>
      <p:ext uri="{BB962C8B-B14F-4D97-AF65-F5344CB8AC3E}">
        <p14:creationId xmlns:p14="http://schemas.microsoft.com/office/powerpoint/2010/main" val="1592714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920880" cy="6264696"/>
          </a:xfrm>
        </p:spPr>
        <p:txBody>
          <a:bodyPr>
            <a:normAutofit lnSpcReduction="10000"/>
          </a:bodyPr>
          <a:lstStyle/>
          <a:p>
            <a:pPr marL="0" indent="0" algn="just">
              <a:buNone/>
            </a:pPr>
            <a:r>
              <a:rPr lang="uk-UA" sz="2000" i="1" noProof="1"/>
              <a:t>- </a:t>
            </a:r>
            <a:r>
              <a:rPr lang="uk-UA" sz="2000" noProof="1"/>
              <a:t>він невірно визначений і розвивається спонтанно, тобто, коли знаходяться у стадії становлення просторово-часові й ціннісно-смислові виміри конфлікту, коло реальних і потенційних його учасників, не легітимізовані їхні вимоги; </a:t>
            </a:r>
          </a:p>
          <a:p>
            <a:pPr marL="0" indent="0" algn="just">
              <a:buNone/>
            </a:pPr>
            <a:r>
              <a:rPr lang="uk-UA" sz="2000" noProof="1"/>
              <a:t>- суб'єкти відносин, від яких залежить його ліквідація, зволікають із прийняттям рішень; </a:t>
            </a:r>
          </a:p>
          <a:p>
            <a:pPr marL="0" indent="0" algn="just">
              <a:buNone/>
            </a:pPr>
            <a:r>
              <a:rPr lang="uk-UA" sz="2000" i="1" noProof="1"/>
              <a:t>- </a:t>
            </a:r>
            <a:r>
              <a:rPr lang="uk-UA" sz="2000" noProof="1"/>
              <a:t>існує дефіцит об'єктивної інформації щодо причин його виникнення; </a:t>
            </a:r>
          </a:p>
          <a:p>
            <a:pPr marL="0" indent="0" algn="just">
              <a:buNone/>
            </a:pPr>
            <a:r>
              <a:rPr lang="uk-UA" sz="2000" noProof="1"/>
              <a:t>- він сприяє дезінтеграції відносин. </a:t>
            </a:r>
          </a:p>
          <a:p>
            <a:pPr marL="0" indent="0" algn="just">
              <a:buNone/>
            </a:pPr>
            <a:r>
              <a:rPr lang="uk-UA" sz="2000" noProof="1"/>
              <a:t>Не варто рано відкривати карти, якщо опонент прагне продемонструвати кому-небудь (наприклад, керівнику), як добре і жорстко він веде переговори. Якщо занадто рано відкритися, він буде вважати це надмірною зацікавленістю. Краще дати опоненту відчути, що йому довелося ретельно потрудитися, щоб одержати поступку. </a:t>
            </a:r>
          </a:p>
          <a:p>
            <a:pPr marL="0" indent="0" algn="just">
              <a:buNone/>
            </a:pPr>
            <a:r>
              <a:rPr lang="uk-UA" sz="2000" noProof="1"/>
              <a:t>Іноді приходиться мати справу з опонентом, який заявляє настільки абсурдні претензії, що краще утриматися від будь-яких контрпропозицій, сподіваючись, що в ході переговорів його позиція змінитися. Хоча може бути корисним висунути таку ж безглузду пропозицію й у такий спосіб відновити рівновагу. </a:t>
            </a:r>
          </a:p>
        </p:txBody>
      </p:sp>
    </p:spTree>
    <p:extLst>
      <p:ext uri="{BB962C8B-B14F-4D97-AF65-F5344CB8AC3E}">
        <p14:creationId xmlns:p14="http://schemas.microsoft.com/office/powerpoint/2010/main" val="1592714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352928" cy="6264696"/>
          </a:xfrm>
        </p:spPr>
        <p:txBody>
          <a:bodyPr>
            <a:noAutofit/>
          </a:bodyPr>
          <a:lstStyle/>
          <a:p>
            <a:pPr marL="0" indent="0" algn="ctr">
              <a:buNone/>
            </a:pPr>
            <a:r>
              <a:rPr lang="uk-UA" sz="2000" b="1" noProof="1">
                <a:solidFill>
                  <a:schemeClr val="accent1">
                    <a:lumMod val="75000"/>
                  </a:schemeClr>
                </a:solidFill>
              </a:rPr>
              <a:t>Прийоми, що використовуються при позиційному торзі </a:t>
            </a:r>
          </a:p>
          <a:p>
            <a:pPr marL="0" indent="0" algn="just">
              <a:buNone/>
            </a:pPr>
            <a:endParaRPr lang="uk-UA" sz="2000" noProof="1">
              <a:solidFill>
                <a:schemeClr val="accent1">
                  <a:lumMod val="75000"/>
                </a:schemeClr>
              </a:solidFill>
            </a:endParaRPr>
          </a:p>
          <a:p>
            <a:pPr marL="0" indent="0" algn="just">
              <a:buNone/>
            </a:pPr>
            <a:r>
              <a:rPr lang="uk-UA" sz="2000" noProof="1"/>
              <a:t>Прийоми, які стосуються переговорів у рамках стратегії «позиційний торг», є найбільш відомими та характеризуються значною різноманітністю. </a:t>
            </a:r>
          </a:p>
          <a:p>
            <a:pPr marL="0" indent="0" algn="just">
              <a:buNone/>
            </a:pPr>
            <a:r>
              <a:rPr lang="uk-UA" sz="2000" noProof="1"/>
              <a:t>1. </a:t>
            </a:r>
            <a:r>
              <a:rPr lang="uk-UA" sz="2000" b="1" i="1" noProof="1"/>
              <a:t>Завищення вимог. </a:t>
            </a:r>
            <a:r>
              <a:rPr lang="uk-UA" sz="2000" noProof="1"/>
              <a:t>Опоненти починають переговори з висунення значно завищених вимог, на виконання яких вони і не розраховують. Після цього опоненти відступають до більш реальних вимог за допомогою серії поступок. При цьому також домагаються реальних поступок і від протилежної сторони. Однак, якщо початкова вимога буде надмірно завищеною, то вона швидше за все буде розцінена як неправомірна і не викличе у відповідь поступок. </a:t>
            </a:r>
          </a:p>
          <a:p>
            <a:pPr marL="0" indent="0" algn="just">
              <a:buNone/>
            </a:pPr>
            <a:r>
              <a:rPr lang="uk-UA" sz="2000" noProof="1"/>
              <a:t>2. </a:t>
            </a:r>
            <a:r>
              <a:rPr lang="uk-UA" sz="2000" b="1" i="1" noProof="1"/>
              <a:t>Розстановка хибних акцентів у власній позиції </a:t>
            </a:r>
            <a:r>
              <a:rPr lang="uk-UA" sz="2000" noProof="1"/>
              <a:t>полягає в тому, щоб продемонструвати крайню зацікавленість у вирішенні якогось незначного питання і в подальшому зняти вимоги по цьому пункту. Такого роду дії виглядають як поступка, що викликає відповідну поступку опонента. </a:t>
            </a:r>
          </a:p>
        </p:txBody>
      </p:sp>
    </p:spTree>
    <p:extLst>
      <p:ext uri="{BB962C8B-B14F-4D97-AF65-F5344CB8AC3E}">
        <p14:creationId xmlns:p14="http://schemas.microsoft.com/office/powerpoint/2010/main" val="3093389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280920" cy="6264696"/>
          </a:xfrm>
        </p:spPr>
        <p:txBody>
          <a:bodyPr>
            <a:noAutofit/>
          </a:bodyPr>
          <a:lstStyle/>
          <a:p>
            <a:pPr marL="0" indent="0" algn="just">
              <a:buNone/>
            </a:pPr>
            <a:r>
              <a:rPr lang="uk-UA" sz="2000" noProof="1"/>
              <a:t>Важко вести переговори з опонентом, позиція якого об'єктивно сильніша. Тут корисні такі рекомендації: </a:t>
            </a:r>
          </a:p>
          <a:p>
            <a:pPr marL="0" indent="0" algn="just">
              <a:buNone/>
            </a:pPr>
            <a:r>
              <a:rPr lang="uk-UA" sz="2000" noProof="1"/>
              <a:t>1. Апеляція до принципів (правових норм, принципів справедливості, рівності). </a:t>
            </a:r>
          </a:p>
          <a:p>
            <a:pPr marL="0" indent="0" algn="just">
              <a:buNone/>
            </a:pPr>
            <a:r>
              <a:rPr lang="uk-UA" sz="2000" noProof="1"/>
              <a:t>2. Апеляція до тривалих "історичних відносин" з даною стороною. </a:t>
            </a:r>
          </a:p>
          <a:p>
            <a:pPr marL="0" indent="0" algn="just">
              <a:buNone/>
            </a:pPr>
            <a:r>
              <a:rPr lang="uk-UA" sz="2000" noProof="1"/>
              <a:t>3. Апеляція до майбутніх перспективних відносин з опонентом (вигідність співробітництва в подальшому). </a:t>
            </a:r>
          </a:p>
          <a:p>
            <a:pPr marL="0" indent="0" algn="just">
              <a:buNone/>
            </a:pPr>
            <a:r>
              <a:rPr lang="uk-UA" sz="2000" noProof="1"/>
              <a:t>4. Звертання до суспільної думки. </a:t>
            </a:r>
          </a:p>
          <a:p>
            <a:pPr marL="0" indent="0" algn="just">
              <a:buNone/>
            </a:pPr>
            <a:r>
              <a:rPr lang="uk-UA" sz="2000" noProof="1"/>
              <a:t>5. Звертання за допомогою до посередника. </a:t>
            </a:r>
          </a:p>
          <a:p>
            <a:pPr marL="0" indent="0" algn="just">
              <a:buNone/>
            </a:pPr>
            <a:endParaRPr lang="uk-UA" sz="2000" noProof="1"/>
          </a:p>
          <a:p>
            <a:pPr marL="0" indent="0" algn="ctr">
              <a:buNone/>
            </a:pPr>
            <a:r>
              <a:rPr lang="uk-UA" sz="2000" b="1" noProof="1">
                <a:solidFill>
                  <a:schemeClr val="accent1">
                    <a:lumMod val="75000"/>
                  </a:schemeClr>
                </a:solidFill>
              </a:rPr>
              <a:t>Психологічні умови успішності переговорів </a:t>
            </a:r>
          </a:p>
          <a:p>
            <a:pPr marL="0" indent="0" algn="just">
              <a:buNone/>
            </a:pPr>
            <a:endParaRPr lang="uk-UA" sz="2000" noProof="1"/>
          </a:p>
          <a:p>
            <a:pPr marL="0" indent="0" algn="just">
              <a:buNone/>
            </a:pPr>
            <a:r>
              <a:rPr lang="uk-UA" sz="2000" noProof="1"/>
              <a:t>Існує ряд психологічних умов, що підвищують шанси на успіх при вирішенні міжособистісних конфліктів за допомогою переговорів. Переговори в умовах конфлікту, як правило, виявляються більш успішними, якщо: </a:t>
            </a:r>
          </a:p>
          <a:p>
            <a:pPr marL="0" indent="0" algn="just">
              <a:buNone/>
            </a:pPr>
            <a:r>
              <a:rPr lang="uk-UA" sz="2000" noProof="1"/>
              <a:t>• предмет конфлікту чітко визначений; </a:t>
            </a:r>
          </a:p>
          <a:p>
            <a:pPr marL="0" indent="0" algn="just">
              <a:buNone/>
            </a:pPr>
            <a:r>
              <a:rPr lang="uk-UA" sz="2000" noProof="1"/>
              <a:t>• сторони уникають використовувати погрози; </a:t>
            </a:r>
          </a:p>
        </p:txBody>
      </p:sp>
    </p:spTree>
    <p:extLst>
      <p:ext uri="{BB962C8B-B14F-4D97-AF65-F5344CB8AC3E}">
        <p14:creationId xmlns:p14="http://schemas.microsoft.com/office/powerpoint/2010/main" val="1592714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Autofit/>
          </a:bodyPr>
          <a:lstStyle/>
          <a:p>
            <a:pPr marL="0" indent="0" algn="just">
              <a:buNone/>
            </a:pPr>
            <a:r>
              <a:rPr lang="uk-UA" sz="2000" noProof="1"/>
              <a:t>• учасники намагаються відійти від розгляду конфлікту як ситуації з нульовою сумою; </a:t>
            </a:r>
          </a:p>
          <a:p>
            <a:pPr marL="0" indent="0" algn="just">
              <a:buNone/>
            </a:pPr>
            <a:r>
              <a:rPr lang="uk-UA" sz="2000" noProof="1"/>
              <a:t>• відносини сторін не зводяться лише до врегулювання конфлікту, а охоплюють багато областей, де інтереси сторін збігаються; </a:t>
            </a:r>
          </a:p>
          <a:p>
            <a:pPr marL="0" indent="0" algn="just">
              <a:buNone/>
            </a:pPr>
            <a:r>
              <a:rPr lang="uk-UA" sz="2000" noProof="1"/>
              <a:t>• ставки учасників не занадто високі; </a:t>
            </a:r>
          </a:p>
          <a:p>
            <a:pPr marL="0" indent="0" algn="just">
              <a:buNone/>
            </a:pPr>
            <a:r>
              <a:rPr lang="uk-UA" sz="2000" noProof="1"/>
              <a:t>• сили сторін приблизно рівні; </a:t>
            </a:r>
          </a:p>
          <a:p>
            <a:pPr marL="0" indent="0" algn="just">
              <a:buNone/>
            </a:pPr>
            <a:r>
              <a:rPr lang="uk-UA" sz="2000" noProof="1"/>
              <a:t>• обговорюється не надто велика кількість питань (одні питання не "гальмують" вирішення інших). </a:t>
            </a:r>
          </a:p>
          <a:p>
            <a:pPr marL="0" indent="0" algn="just">
              <a:buNone/>
            </a:pPr>
            <a:r>
              <a:rPr lang="uk-UA" sz="2000" noProof="1"/>
              <a:t>Тепер слід окреслити основоположні фундаментальні психологічні чинники, що визначають успішність переговорного процесу: </a:t>
            </a:r>
          </a:p>
          <a:p>
            <a:pPr marL="0" indent="0" algn="just">
              <a:buNone/>
            </a:pPr>
            <a:r>
              <a:rPr lang="uk-UA" sz="2000" noProof="1"/>
              <a:t>1. Вирішальний вплив на успішність переговорів здійснює особистісний чинник. </a:t>
            </a:r>
          </a:p>
          <a:p>
            <a:pPr marL="0" indent="0" algn="just">
              <a:buNone/>
            </a:pPr>
            <a:r>
              <a:rPr lang="uk-UA" sz="2000" noProof="1"/>
              <a:t>Серед особистісних якостей і властивостей, що сприяють конструктивному проведенню переговорів, зазвичай називають високі моральні якості, врівноважений характер, розвинені ораторські здібності, нервово-психічну стійкість, толерантність, нестандартне мислення, рішучість, скромність, професіоналізм і корпоративне почуття. </a:t>
            </a:r>
          </a:p>
        </p:txBody>
      </p:sp>
    </p:spTree>
    <p:extLst>
      <p:ext uri="{BB962C8B-B14F-4D97-AF65-F5344CB8AC3E}">
        <p14:creationId xmlns:p14="http://schemas.microsoft.com/office/powerpoint/2010/main" val="1592714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lnSpcReduction="10000"/>
          </a:bodyPr>
          <a:lstStyle/>
          <a:p>
            <a:pPr marL="0" indent="0" algn="just">
              <a:buNone/>
            </a:pPr>
            <a:r>
              <a:rPr lang="uk-UA" sz="2000" noProof="1"/>
              <a:t>2. Успіх переговорного процесу багато в чому залежить від діяльності посередника (якщо він залучається для вирішення проблеми). Це особливо важливо, коли посередник має справу з тривалим і складним міжособистісним конфліктом. </a:t>
            </a:r>
          </a:p>
          <a:p>
            <a:pPr marL="0" indent="0" algn="just">
              <a:buNone/>
            </a:pPr>
            <a:r>
              <a:rPr lang="uk-UA" sz="2000" noProof="1"/>
              <a:t>3. Чоловіки демонструють більш високу задоволеність собою і процесом переговорів із партнером протилежної статі. При переговорах в одностатевій парі (чоловік-чоловік) вони менше задоволені собою і процесом, проте більше задоволені досягнутими угодами. </a:t>
            </a:r>
          </a:p>
          <a:p>
            <a:pPr marL="0" indent="0" algn="just">
              <a:buNone/>
            </a:pPr>
            <a:r>
              <a:rPr lang="uk-UA" sz="2000" noProof="1"/>
              <a:t>4. Успіх на переговорах багато в чому залежить від врахування національних особливостей партнера, його стилю ведення переговорів. </a:t>
            </a:r>
          </a:p>
          <a:p>
            <a:pPr marL="0" indent="0" algn="just">
              <a:buNone/>
            </a:pPr>
            <a:r>
              <a:rPr lang="uk-UA" sz="2000" noProof="1"/>
              <a:t>5. Соціально-психологічна ефективність переговорів в діадах і тріадах розрізняється. Це обумовлено різними соціально-психологічними характеристиками таких типів взаємодії. Переговорний процес у діаді характеризується меншою стійкістю і більшою невизначеністю очікуваних результатів у порівнянні з тріадою, в якій роль третього учасника виконує спостерігач. У діадах відбувається зміщення уваги учасників із проблеми переговорів на емоційні аспекти взаємодії. </a:t>
            </a:r>
          </a:p>
        </p:txBody>
      </p:sp>
    </p:spTree>
    <p:extLst>
      <p:ext uri="{BB962C8B-B14F-4D97-AF65-F5344CB8AC3E}">
        <p14:creationId xmlns:p14="http://schemas.microsoft.com/office/powerpoint/2010/main" val="1592714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280920" cy="6336704"/>
          </a:xfrm>
        </p:spPr>
        <p:txBody>
          <a:bodyPr>
            <a:noAutofit/>
          </a:bodyPr>
          <a:lstStyle/>
          <a:p>
            <a:pPr marL="0" indent="0" algn="just">
              <a:buNone/>
            </a:pPr>
            <a:r>
              <a:rPr lang="uk-UA" sz="1950" noProof="1"/>
              <a:t>6. У діадах ефективніше, ніж у тріадах, проходять переговори стосовно особистих інтересів опонентів. У тріадах більш ефективними є переговори з більш абстрактних тем, коли присутність третьої особи змушує прислухатися до логіки партнера. </a:t>
            </a:r>
          </a:p>
          <a:p>
            <a:pPr marL="0" indent="0" algn="just">
              <a:buNone/>
            </a:pPr>
            <a:r>
              <a:rPr lang="uk-UA" sz="1950" noProof="1"/>
              <a:t>7. Коли необхідно вести переговори з усією групою, яка виступає єдиним опонентом у конфлікті, краще вести діалог не з усіма разом, а з окремими учасниками, звівши, таким чином, переговори до міжособистісного спілкування. На відміну від рядових членів, представники груп на переговорах не демонструють поляризації, а досягнутий результат є компромісом між вихідними позиціями. </a:t>
            </a:r>
          </a:p>
          <a:p>
            <a:pPr marL="0" indent="0" algn="just">
              <a:buNone/>
            </a:pPr>
            <a:r>
              <a:rPr lang="uk-UA" sz="1950" noProof="1"/>
              <a:t>8. Посилення контролю за спілкуванням, у тому числі невербального, дозволяє учасникам зменшити вплив емоцій на вибір варіанту рішення, що позитивно позначається на результаті взаємодії. </a:t>
            </a:r>
          </a:p>
          <a:p>
            <a:pPr marL="0" indent="0" algn="just">
              <a:buNone/>
            </a:pPr>
            <a:r>
              <a:rPr lang="uk-UA" sz="1950" noProof="1"/>
              <a:t>9. Тверда переговорна позиція може знизити вимоги іншої, більш слабкої сторони, та викликати в неї готовність погодитися на менше. Але з сильним опонентом жорстка позиція може призвести до ескалації конфронтації у відповідь. Тому зайва твердість зменшує шанси на угоду. </a:t>
            </a:r>
          </a:p>
        </p:txBody>
      </p:sp>
    </p:spTree>
    <p:extLst>
      <p:ext uri="{BB962C8B-B14F-4D97-AF65-F5344CB8AC3E}">
        <p14:creationId xmlns:p14="http://schemas.microsoft.com/office/powerpoint/2010/main" val="1592714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352928" cy="6408712"/>
          </a:xfrm>
        </p:spPr>
        <p:txBody>
          <a:bodyPr>
            <a:noAutofit/>
          </a:bodyPr>
          <a:lstStyle/>
          <a:p>
            <a:pPr marL="0" indent="0" algn="just">
              <a:buNone/>
            </a:pPr>
            <a:r>
              <a:rPr lang="uk-UA" sz="1900" noProof="1"/>
              <a:t>10. Наявність зовнішньої погрози для одного з учасників переговорів підвищує імовірність його поступок іншій стороні. Погроза повинна бути реальною, тобто ґрунтуватися на діях, а не на намірах. </a:t>
            </a:r>
          </a:p>
          <a:p>
            <a:pPr marL="0" indent="0" algn="just">
              <a:buNone/>
            </a:pPr>
            <a:r>
              <a:rPr lang="uk-UA" sz="1900" noProof="1"/>
              <a:t>11. З іншого боку, відсутність в опонентів бажання застосувати насильство може призвести до більш швидкого вирішення проблеми. Мирному вирішенню кризових ситуацій сприяє наявність у сторін можливості впливати один на одного ненасильницькими засобами. </a:t>
            </a:r>
          </a:p>
          <a:p>
            <a:pPr marL="0" indent="0" algn="just">
              <a:buNone/>
            </a:pPr>
            <a:r>
              <a:rPr lang="uk-UA" sz="1900" noProof="1"/>
              <a:t>12. Позитивно впливає на результативність переговорів взаємозалежність опонентів. Вона може виражатися в двох аспектах: між сторонами до конфлікту склалися міцні відносини і їм легше домовитися; сторони пов'язані перспективами спільного майбутнього, що оцінюються як важливі. </a:t>
            </a:r>
          </a:p>
          <a:p>
            <a:pPr marL="0" indent="0" algn="just">
              <a:buNone/>
            </a:pPr>
            <a:r>
              <a:rPr lang="uk-UA" sz="1900" noProof="1"/>
              <a:t>13. Результати переговорів істотно залежать від змісту переговорного процесу, тобто від проблеми обговорення. Чим більш абстрактною є обговорювана тема, тим легше учасникам дійти згоди, і навпаки. </a:t>
            </a:r>
          </a:p>
          <a:p>
            <a:pPr marL="0" indent="0" algn="just">
              <a:buNone/>
            </a:pPr>
            <a:r>
              <a:rPr lang="uk-UA" sz="1900" noProof="1"/>
              <a:t>14. Важливим чинником, що впливає на успіх переговорів, є час. Як правило, перемагає той, хто має у своєму розпорядженні час. Переговірник, що потрапив у цейтнот, приймає рішення експромтом, робить більше помилок. </a:t>
            </a:r>
          </a:p>
        </p:txBody>
      </p:sp>
    </p:spTree>
    <p:extLst>
      <p:ext uri="{BB962C8B-B14F-4D97-AF65-F5344CB8AC3E}">
        <p14:creationId xmlns:p14="http://schemas.microsoft.com/office/powerpoint/2010/main" val="2051307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136904" cy="6408712"/>
          </a:xfrm>
        </p:spPr>
        <p:txBody>
          <a:bodyPr>
            <a:noAutofit/>
          </a:bodyPr>
          <a:lstStyle/>
          <a:p>
            <a:pPr marL="0" indent="0" algn="just">
              <a:buNone/>
            </a:pPr>
            <a:r>
              <a:rPr lang="uk-UA" sz="2000" noProof="1"/>
              <a:t>15. Якщо переговори тривають занадто довго, а рішення не знаходиться, корисно оголосити перерву. Під час перерви можливе проведення необхідних консультацій. До речі, обідня перерва знімає рівень напруженості, робить людей більш поступливими. Іншим варіантом виходу з наміченого тупика може бути пропозиція відкласти складне питання на більш пізній час, після того, як інші простіші проблеми будуть вирішені. </a:t>
            </a:r>
          </a:p>
          <a:p>
            <a:pPr marL="0" indent="0" algn="just">
              <a:buNone/>
            </a:pPr>
            <a:r>
              <a:rPr lang="uk-UA" sz="2000" noProof="1"/>
              <a:t>16. Важливою психологічною умовою успіху на переговорах є грамотне застосування техніки і тактики аргументування. </a:t>
            </a:r>
          </a:p>
          <a:p>
            <a:pPr marL="0" indent="0" algn="just">
              <a:buNone/>
            </a:pPr>
            <a:endParaRPr lang="uk-UA" sz="2000" noProof="1"/>
          </a:p>
          <a:p>
            <a:pPr marL="0" indent="0" algn="ctr">
              <a:buNone/>
            </a:pPr>
            <a:r>
              <a:rPr lang="uk-UA" sz="2000" b="1" noProof="1">
                <a:solidFill>
                  <a:schemeClr val="accent1">
                    <a:lumMod val="75000"/>
                  </a:schemeClr>
                </a:solidFill>
              </a:rPr>
              <a:t>Поради переговорників-експертів </a:t>
            </a:r>
          </a:p>
          <a:p>
            <a:pPr marL="0" indent="0" algn="just">
              <a:buNone/>
            </a:pPr>
            <a:endParaRPr lang="uk-UA" sz="2000" noProof="1"/>
          </a:p>
          <a:p>
            <a:pPr marL="0" indent="0" algn="just">
              <a:buNone/>
            </a:pPr>
            <a:r>
              <a:rPr lang="uk-UA" sz="2000" b="1" noProof="1"/>
              <a:t>Ціль замість позиції. </a:t>
            </a:r>
            <a:r>
              <a:rPr lang="uk-UA" sz="2000" noProof="1"/>
              <a:t>Якщо під час переговорів відразу зайняти певну позицію, можна самому потрапити у власний капкан. Логіка розмови така (див. вище): кожен обдумує альтернативи власні та опонента; формулює цілі; описує вигоди. </a:t>
            </a:r>
          </a:p>
          <a:p>
            <a:pPr marL="0" indent="0" algn="just">
              <a:buNone/>
            </a:pPr>
            <a:r>
              <a:rPr lang="uk-UA" sz="2000" b="1" noProof="1"/>
              <a:t>Ніколи не приймати першої пропозиції </a:t>
            </a:r>
            <a:r>
              <a:rPr lang="uk-UA" sz="2000" noProof="1"/>
              <a:t>опонента, якою б вигідною вона не здавалася. Треба продовжувати переговори.</a:t>
            </a:r>
          </a:p>
        </p:txBody>
      </p:sp>
    </p:spTree>
    <p:extLst>
      <p:ext uri="{BB962C8B-B14F-4D97-AF65-F5344CB8AC3E}">
        <p14:creationId xmlns:p14="http://schemas.microsoft.com/office/powerpoint/2010/main" val="2051307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Autofit/>
          </a:bodyPr>
          <a:lstStyle/>
          <a:p>
            <a:pPr marL="0" indent="0" algn="just">
              <a:buNone/>
            </a:pPr>
            <a:r>
              <a:rPr lang="uk-UA" sz="1800" b="1" noProof="1"/>
              <a:t>Допомогти партнерові, щоб переконатися саму</a:t>
            </a:r>
            <a:r>
              <a:rPr lang="uk-UA" sz="1800" noProof="1"/>
              <a:t>. Говорити з позиції партнера, ставити його інтереси в центр аргументації. Вміло підбирати слова, епітети. Добре діє конкретика типу: «Це для Вас зекономить…%»; «У такий спосіб Вам гарантовано…». </a:t>
            </a:r>
          </a:p>
          <a:p>
            <a:pPr marL="0" indent="0" algn="just">
              <a:buNone/>
            </a:pPr>
            <a:r>
              <a:rPr lang="uk-UA" sz="1800" b="1" noProof="1"/>
              <a:t>Конструктивно використовувати власні переваги</a:t>
            </a:r>
            <a:r>
              <a:rPr lang="uk-UA" sz="1800" noProof="1"/>
              <a:t>. Не намагатися поставити опонента на коліна, а </a:t>
            </a:r>
            <a:r>
              <a:rPr lang="uk-UA" sz="1800" b="1" i="1" noProof="1"/>
              <a:t>порівняти його </a:t>
            </a:r>
            <a:r>
              <a:rPr lang="uk-UA" sz="1800" noProof="1"/>
              <a:t>(чи спільний) </a:t>
            </a:r>
            <a:r>
              <a:rPr lang="uk-UA" sz="1800" b="1" i="1" noProof="1"/>
              <a:t>виграш </a:t>
            </a:r>
            <a:r>
              <a:rPr lang="uk-UA" sz="1800" noProof="1"/>
              <a:t>від домовленості </a:t>
            </a:r>
            <a:r>
              <a:rPr lang="uk-UA" sz="1800" b="1" i="1" noProof="1"/>
              <a:t>з його програшем </a:t>
            </a:r>
            <a:r>
              <a:rPr lang="uk-UA" sz="1800" noProof="1"/>
              <a:t>у випадку недосягнення згоди. </a:t>
            </a:r>
          </a:p>
          <a:p>
            <a:pPr marL="0" indent="0" algn="just">
              <a:buNone/>
            </a:pPr>
            <a:r>
              <a:rPr lang="uk-UA" sz="1800" noProof="1"/>
              <a:t>Навіть, якщо </a:t>
            </a:r>
            <a:r>
              <a:rPr lang="uk-UA" sz="1800" b="1" i="1" noProof="1"/>
              <a:t>всі переваги належать Вам</a:t>
            </a:r>
            <a:r>
              <a:rPr lang="uk-UA" sz="1800" noProof="1"/>
              <a:t>, не можна розігрувати ситуації так, щоб опонент відчув себе приниженим і переможеним. Це тільки збільшить його спротив і породить бажання помсти. </a:t>
            </a:r>
          </a:p>
          <a:p>
            <a:pPr marL="0" indent="0" algn="just">
              <a:buNone/>
            </a:pPr>
            <a:r>
              <a:rPr lang="uk-UA" sz="1800" noProof="1"/>
              <a:t>У цій ситуації корисно </a:t>
            </a:r>
            <a:r>
              <a:rPr lang="uk-UA" sz="1800" b="1" i="1" noProof="1"/>
              <a:t>залучити третю (нейтральну) сторону</a:t>
            </a:r>
            <a:r>
              <a:rPr lang="uk-UA" sz="1800" noProof="1"/>
              <a:t>, яка може підсилити Ваші аргументи. </a:t>
            </a:r>
          </a:p>
          <a:p>
            <a:pPr marL="0" indent="0" algn="just">
              <a:buNone/>
            </a:pPr>
            <a:r>
              <a:rPr lang="uk-UA" sz="1800" b="1" noProof="1"/>
              <a:t>Якщо починаються труднощі: </a:t>
            </a:r>
            <a:endParaRPr lang="uk-UA" sz="1800" noProof="1"/>
          </a:p>
          <a:p>
            <a:pPr marL="0" indent="0" algn="just">
              <a:buNone/>
            </a:pPr>
            <a:r>
              <a:rPr lang="uk-UA" sz="1800" b="1" i="1" noProof="1"/>
              <a:t>Позбавити партнера його резервів</a:t>
            </a:r>
            <a:r>
              <a:rPr lang="uk-UA" sz="1800" noProof="1"/>
              <a:t>. Добре допомагають у цій ситуації анекдот, порівняння, фрази на зразок «Мій старий знайомий теж …», «Дехто у такому випадку…». Якщо причина вагань співпадає з тією, що прозвучала у розповіді, це допоможе зробити крок уперед. Адже відомо, що напруженість завжди зникає, якщо проблему показати у смішному гіпертрофованому вигляді. Однак, слід бути обережним, щоб не перейти межі доброго смаку і не зачепити необережним словом чутливі струни опонента. </a:t>
            </a:r>
          </a:p>
        </p:txBody>
      </p:sp>
    </p:spTree>
    <p:extLst>
      <p:ext uri="{BB962C8B-B14F-4D97-AF65-F5344CB8AC3E}">
        <p14:creationId xmlns:p14="http://schemas.microsoft.com/office/powerpoint/2010/main" val="20513079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064896" cy="6408712"/>
          </a:xfrm>
        </p:spPr>
        <p:txBody>
          <a:bodyPr>
            <a:normAutofit fontScale="77500" lnSpcReduction="20000"/>
          </a:bodyPr>
          <a:lstStyle/>
          <a:p>
            <a:pPr marL="0" indent="0" algn="just">
              <a:buNone/>
            </a:pPr>
            <a:r>
              <a:rPr lang="uk-UA" noProof="1"/>
              <a:t>- Перебільшувати, – слід реагувати відповідно до ситуації. </a:t>
            </a:r>
          </a:p>
          <a:p>
            <a:pPr marL="0" indent="0" algn="just">
              <a:buNone/>
            </a:pPr>
            <a:r>
              <a:rPr lang="uk-UA" noProof="1"/>
              <a:t>- Бути нахабним чи образливим. </a:t>
            </a:r>
          </a:p>
          <a:p>
            <a:pPr marL="0" indent="0" algn="just">
              <a:buNone/>
            </a:pPr>
            <a:r>
              <a:rPr lang="uk-UA" noProof="1"/>
              <a:t>- Вживати грубих висловів чи проклинати. </a:t>
            </a:r>
          </a:p>
          <a:p>
            <a:pPr marL="0" indent="0" algn="just">
              <a:buNone/>
            </a:pPr>
            <a:r>
              <a:rPr lang="uk-UA" noProof="1"/>
              <a:t>- Розповідати анекдоти «з бородою» (викликає жалість) або сальні жарти. </a:t>
            </a:r>
          </a:p>
          <a:p>
            <a:pPr marL="0" indent="0" algn="just">
              <a:buNone/>
            </a:pPr>
            <a:r>
              <a:rPr lang="uk-UA" noProof="1"/>
              <a:t>- Затягувати з нейтралізацією промахів, – якщо якийсь вислів був невдалим. </a:t>
            </a:r>
          </a:p>
          <a:p>
            <a:pPr marL="0" indent="0" algn="just">
              <a:buNone/>
            </a:pPr>
            <a:r>
              <a:rPr lang="uk-UA" noProof="1"/>
              <a:t>- Зловживати з блискавичними реакціями, особливо у присутності третіх осіб. </a:t>
            </a:r>
          </a:p>
          <a:p>
            <a:pPr marL="0" indent="0" algn="just">
              <a:buNone/>
            </a:pPr>
            <a:r>
              <a:rPr lang="uk-UA" b="1" i="1" noProof="1"/>
              <a:t>Не погрожувати, але застерігати</a:t>
            </a:r>
            <a:r>
              <a:rPr lang="uk-UA" noProof="1"/>
              <a:t>. Відмінність між цими поняттями лежить лише у підборі слів та інтонації: погроза є суб’єктивною і ворожою, а застереження – об’єктивне і доброзичливе. </a:t>
            </a:r>
          </a:p>
          <a:p>
            <a:pPr marL="0" indent="0" algn="just">
              <a:buNone/>
            </a:pPr>
            <a:r>
              <a:rPr lang="uk-UA" b="1" i="1" noProof="1"/>
              <a:t>Блискавично реагувати</a:t>
            </a:r>
            <a:r>
              <a:rPr lang="uk-UA" noProof="1"/>
              <a:t>. Така реакція може розрядити напругу і повернути опонента до доброго гумору. Однак, щоб не зашкодити, слід пам’ятати про </a:t>
            </a:r>
            <a:r>
              <a:rPr lang="uk-UA" i="1" noProof="1"/>
              <a:t>такі «</a:t>
            </a:r>
            <a:r>
              <a:rPr lang="uk-UA" b="1" i="1" noProof="1"/>
              <a:t>Не можна</a:t>
            </a:r>
            <a:r>
              <a:rPr lang="uk-UA" i="1" noProof="1"/>
              <a:t>»</a:t>
            </a:r>
            <a:r>
              <a:rPr lang="uk-UA" noProof="1"/>
              <a:t>: </a:t>
            </a:r>
          </a:p>
          <a:p>
            <a:pPr marL="0" indent="0" algn="just">
              <a:buNone/>
            </a:pPr>
            <a:r>
              <a:rPr lang="uk-UA" b="1" i="1" noProof="1"/>
              <a:t>Партнер блокує переговори </a:t>
            </a:r>
            <a:r>
              <a:rPr lang="uk-UA" noProof="1"/>
              <a:t>– ще раз проаналізувати, що може бути причиною; уточнити, які він насправді має завдання і цілі; дізнатись, які має альтернативи кожна сторона. Приклад: незважаючи на те, що завдяки ефективній роботі менеджера М. прибуток компанії зріс, шеф навіть думки не допускає про підвищення йому зарплати, але можна виторгувати інші пільги (приходити пізніше, додаткову відпустку чи додатковий вихідний зі збереженням оплати і т.д.). </a:t>
            </a:r>
          </a:p>
        </p:txBody>
      </p:sp>
    </p:spTree>
    <p:extLst>
      <p:ext uri="{BB962C8B-B14F-4D97-AF65-F5344CB8AC3E}">
        <p14:creationId xmlns:p14="http://schemas.microsoft.com/office/powerpoint/2010/main" val="20513079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rmAutofit fontScale="85000" lnSpcReduction="10000"/>
          </a:bodyPr>
          <a:lstStyle/>
          <a:p>
            <a:pPr marL="0" indent="0" algn="just">
              <a:buNone/>
            </a:pPr>
            <a:r>
              <a:rPr lang="uk-UA" b="1" i="1" noProof="1"/>
              <a:t>Партнер поводиться неадекватно </a:t>
            </a:r>
            <a:r>
              <a:rPr lang="uk-UA" noProof="1"/>
              <a:t>(грубо, нечесно) – інколи найкращим виходом є припинення переговорів. Однак, не завжди це можливо, тому пропонується вихід такий: </a:t>
            </a:r>
          </a:p>
          <a:p>
            <a:pPr marL="0" indent="0" algn="just">
              <a:buNone/>
            </a:pPr>
            <a:r>
              <a:rPr lang="uk-UA" noProof="1"/>
              <a:t>▪ Дати «випустити пару». </a:t>
            </a:r>
          </a:p>
          <a:p>
            <a:pPr marL="0" indent="0" algn="just">
              <a:buNone/>
            </a:pPr>
            <a:r>
              <a:rPr lang="uk-UA" noProof="1"/>
              <a:t>▪ Спробувати подумки грати роль спостерігача і переконати себе, що все це відбувається не з тобою, а кимось іншим. Тобі просто цікаво, а що насправді діється з опонентом? </a:t>
            </a:r>
          </a:p>
          <a:p>
            <a:pPr marL="0" indent="0" algn="just">
              <a:buNone/>
            </a:pPr>
            <a:r>
              <a:rPr lang="uk-UA" noProof="1"/>
              <a:t>▪ Кілька разів глибоко вдихнути. </a:t>
            </a:r>
          </a:p>
          <a:p>
            <a:pPr marL="0" indent="0" algn="just">
              <a:buNone/>
            </a:pPr>
            <a:r>
              <a:rPr lang="uk-UA" noProof="1"/>
              <a:t>▪ Сісти (стати) зручно і дивитися прямо в очі опоненту. </a:t>
            </a:r>
          </a:p>
          <a:p>
            <a:pPr marL="0" indent="0" algn="just">
              <a:buNone/>
            </a:pPr>
            <a:r>
              <a:rPr lang="uk-UA" noProof="1"/>
              <a:t>▪ Почати говорити тільки тоді, коли повністю заспокоївся. Говорити спокійно і по суті. «Як тільки ми відчули гнів під час дискусії, ми вже сперечаємося не за істину, а за себе» – Т. Карлейль. </a:t>
            </a:r>
          </a:p>
          <a:p>
            <a:pPr marL="0" indent="0" algn="just">
              <a:buNone/>
            </a:pPr>
            <a:r>
              <a:rPr lang="uk-UA" noProof="1"/>
              <a:t>▪ Якщо неможливо відразу заспокоїтися, – зробити якісь рухи (змінити положення голови, рук, ніг, взяти ручку і т.п.) або вийти під будь-яким приводом (проте це найгірший варіант із запропонованих). </a:t>
            </a:r>
          </a:p>
          <a:p>
            <a:pPr marL="0" indent="0" algn="just">
              <a:buNone/>
            </a:pPr>
            <a:r>
              <a:rPr lang="uk-UA" noProof="1"/>
              <a:t>▪ На образливі слова не реагувати ніяк, а сконцентруватися на тому, що говорилося перед тим: 1) подякувати за критику і відвертість; 2) попросити навести конкретні факти; 3) використовувати «золоті слова»; 4) підіграти критикану. </a:t>
            </a:r>
          </a:p>
        </p:txBody>
      </p:sp>
    </p:spTree>
    <p:extLst>
      <p:ext uri="{BB962C8B-B14F-4D97-AF65-F5344CB8AC3E}">
        <p14:creationId xmlns:p14="http://schemas.microsoft.com/office/powerpoint/2010/main" val="20513079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136904" cy="6264696"/>
          </a:xfrm>
        </p:spPr>
        <p:txBody>
          <a:bodyPr>
            <a:noAutofit/>
          </a:bodyPr>
          <a:lstStyle/>
          <a:p>
            <a:pPr marL="0" indent="0" algn="just">
              <a:buNone/>
            </a:pPr>
            <a:r>
              <a:rPr lang="uk-UA" sz="2000" noProof="1"/>
              <a:t>▪ Якщо не можеш позбутися бажання помститися, напиши все, що хотів би сказати опоненту і прочитай вдома перед дзеркалом, а потім порви на дрібні шматочки). </a:t>
            </a:r>
          </a:p>
          <a:p>
            <a:pPr marL="0" indent="0" algn="just">
              <a:buNone/>
            </a:pPr>
            <a:r>
              <a:rPr lang="uk-UA" sz="2000" b="1" i="1" noProof="1"/>
              <a:t>Партнер намагається ошукати. </a:t>
            </a:r>
            <a:endParaRPr lang="uk-UA" sz="2000" noProof="1"/>
          </a:p>
          <a:p>
            <a:pPr marL="0" indent="0" algn="just">
              <a:buNone/>
            </a:pPr>
            <a:r>
              <a:rPr lang="uk-UA" sz="2000" noProof="1"/>
              <a:t>Прийом 1. «Злий і добрий». Особливо слід бути обережним, якщо після очевидної агресії з’являється наступний представник команди опонентів і виявляє надзвичайну прихильність. Необхідно взяти тайм аут для збору додаткової інформації і обдумування. </a:t>
            </a:r>
          </a:p>
          <a:p>
            <a:pPr marL="0" indent="0" algn="just">
              <a:buNone/>
            </a:pPr>
            <a:r>
              <a:rPr lang="uk-UA" sz="2000" b="1" noProof="1"/>
              <a:t>Довести до завершення. </a:t>
            </a:r>
            <a:endParaRPr lang="uk-UA" sz="2000" noProof="1"/>
          </a:p>
          <a:p>
            <a:pPr marL="0" indent="0" algn="just">
              <a:buNone/>
            </a:pPr>
            <a:r>
              <a:rPr lang="uk-UA" sz="2000" noProof="1"/>
              <a:t>Навіть добре проведені переговори інколи через дрібницю не завершуються досягненням мети. Щоб в кінці була поставлена позитивна крапка, слід дослухатися таких порад: </a:t>
            </a:r>
          </a:p>
          <a:p>
            <a:pPr marL="0" indent="0" algn="just">
              <a:buNone/>
            </a:pPr>
            <a:r>
              <a:rPr lang="uk-UA" sz="2000" noProof="1"/>
              <a:t>• Протягом переговорів у опонента слід сформувати відчуття зацікавленості. </a:t>
            </a:r>
          </a:p>
          <a:p>
            <a:pPr marL="0" indent="0" algn="just">
              <a:buNone/>
            </a:pPr>
            <a:r>
              <a:rPr lang="uk-UA" sz="2000" noProof="1"/>
              <a:t>• Слід уникати випадкових свідків, вигляд чи міміка яких можуть викликати фальшиві підозри. </a:t>
            </a:r>
          </a:p>
          <a:p>
            <a:pPr marL="0" indent="0" algn="just">
              <a:buNone/>
            </a:pPr>
            <a:r>
              <a:rPr lang="uk-UA" sz="2000" noProof="1"/>
              <a:t>• Відзначити (підтвердити) успіх переговорів (наприклад, келихом шампанського). </a:t>
            </a:r>
          </a:p>
        </p:txBody>
      </p:sp>
    </p:spTree>
    <p:extLst>
      <p:ext uri="{BB962C8B-B14F-4D97-AF65-F5344CB8AC3E}">
        <p14:creationId xmlns:p14="http://schemas.microsoft.com/office/powerpoint/2010/main" val="2051307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496944" cy="6480720"/>
          </a:xfrm>
        </p:spPr>
        <p:txBody>
          <a:bodyPr>
            <a:noAutofit/>
          </a:bodyPr>
          <a:lstStyle/>
          <a:p>
            <a:pPr marL="0" indent="0" algn="just">
              <a:buNone/>
            </a:pPr>
            <a:r>
              <a:rPr lang="uk-UA" sz="2000" dirty="0"/>
              <a:t>3. </a:t>
            </a:r>
            <a:r>
              <a:rPr lang="uk-UA" sz="2000" b="1" i="1" dirty="0"/>
              <a:t>Вичікування </a:t>
            </a:r>
            <a:r>
              <a:rPr lang="uk-UA" sz="2000" dirty="0"/>
              <a:t>використовується, щоб змусити опонента першим висловити свою думку, а потім, залежно від отриманої інформації, сформулювати власну точку зору. </a:t>
            </a:r>
          </a:p>
          <a:p>
            <a:pPr marL="0" indent="0" algn="just">
              <a:buNone/>
            </a:pPr>
            <a:r>
              <a:rPr lang="uk-UA" sz="2000" dirty="0"/>
              <a:t>4. </a:t>
            </a:r>
            <a:r>
              <a:rPr lang="uk-UA" sz="2000" b="1" i="1" dirty="0"/>
              <a:t>"Салямі". </a:t>
            </a:r>
            <a:r>
              <a:rPr lang="uk-UA" sz="2000" dirty="0"/>
              <a:t>Інформація надається опонентові маленькими порціями. Цей̆ прийом використовується для того, щоб отримати якомога більше відомостӗ від опонента або затягнути переговори. </a:t>
            </a:r>
          </a:p>
          <a:p>
            <a:pPr marL="0" indent="0" algn="just">
              <a:buNone/>
            </a:pPr>
            <a:r>
              <a:rPr lang="uk-UA" sz="2000" dirty="0"/>
              <a:t>5. </a:t>
            </a:r>
            <a:r>
              <a:rPr lang="uk-UA" sz="2000" b="1" i="1" dirty="0"/>
              <a:t>«Моралізування» </a:t>
            </a:r>
            <a:r>
              <a:rPr lang="uk-UA" sz="2000" dirty="0"/>
              <a:t>використовується у тих випадках, коли один з учасників переговорів відчуває труднощі з контраргументацією або бажає психологічно придушити опонента. Суть цього прийому полягає в тому, що замість аргументів апелюють до вищих цінностей̆ і інтересів, починаючи з висловлювань типу: "Ви розумієте, на що Ви ідете?!" </a:t>
            </a:r>
          </a:p>
          <a:p>
            <a:pPr marL="0" indent="0" algn="just">
              <a:buNone/>
            </a:pPr>
            <a:r>
              <a:rPr lang="uk-UA" sz="2000" dirty="0"/>
              <a:t>6. </a:t>
            </a:r>
            <a:r>
              <a:rPr lang="uk-UA" sz="2000" b="1" i="1" dirty="0"/>
              <a:t>"Навмисний обман" </a:t>
            </a:r>
            <a:r>
              <a:rPr lang="uk-UA" sz="2000" dirty="0"/>
              <a:t>використовується або для досягнення, або для уникнення будь-яких наслідків і передбачає: </a:t>
            </a:r>
          </a:p>
          <a:p>
            <a:pPr marL="0" indent="0" algn="just">
              <a:buNone/>
            </a:pPr>
            <a:r>
              <a:rPr lang="uk-UA" sz="2000" dirty="0"/>
              <a:t>• спотворення інформації; </a:t>
            </a:r>
          </a:p>
          <a:p>
            <a:pPr marL="0" indent="0" algn="just">
              <a:buNone/>
            </a:pPr>
            <a:r>
              <a:rPr lang="uk-UA" sz="2000" dirty="0"/>
              <a:t>• повідомлення завідомо неправдивої інформації; </a:t>
            </a:r>
          </a:p>
          <a:p>
            <a:pPr marL="0" indent="0" algn="just">
              <a:buNone/>
            </a:pPr>
            <a:r>
              <a:rPr lang="uk-UA" sz="2000" dirty="0"/>
              <a:t>• відсутність повноважень для прийняття рішень з тих чи інших питань; </a:t>
            </a:r>
          </a:p>
          <a:p>
            <a:pPr marL="0" indent="0" algn="just">
              <a:buNone/>
            </a:pPr>
            <a:r>
              <a:rPr lang="uk-UA" sz="2000" dirty="0"/>
              <a:t>• відсутність намірів виконувати умови угоди. </a:t>
            </a:r>
          </a:p>
        </p:txBody>
      </p:sp>
    </p:spTree>
    <p:extLst>
      <p:ext uri="{BB962C8B-B14F-4D97-AF65-F5344CB8AC3E}">
        <p14:creationId xmlns:p14="http://schemas.microsoft.com/office/powerpoint/2010/main" val="32923880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064896" cy="6408712"/>
          </a:xfrm>
        </p:spPr>
        <p:txBody>
          <a:bodyPr>
            <a:normAutofit fontScale="92500" lnSpcReduction="20000"/>
          </a:bodyPr>
          <a:lstStyle/>
          <a:p>
            <a:pPr marL="0" indent="0" algn="just">
              <a:buNone/>
            </a:pPr>
            <a:r>
              <a:rPr lang="uk-UA" sz="2000" noProof="1"/>
              <a:t>• Через певний період довідатися, чи не виникло у опонента якихсь питань, проблем. </a:t>
            </a:r>
          </a:p>
          <a:p>
            <a:pPr marL="0" indent="0" algn="ctr">
              <a:buNone/>
            </a:pPr>
            <a:endParaRPr lang="uk-UA" sz="2000" b="1" noProof="1">
              <a:solidFill>
                <a:schemeClr val="accent1">
                  <a:lumMod val="75000"/>
                </a:schemeClr>
              </a:solidFill>
            </a:endParaRPr>
          </a:p>
          <a:p>
            <a:pPr marL="0" indent="0" algn="ctr">
              <a:buNone/>
            </a:pPr>
            <a:r>
              <a:rPr lang="uk-UA" sz="2000" b="1" noProof="1">
                <a:solidFill>
                  <a:schemeClr val="accent1">
                    <a:lumMod val="75000"/>
                  </a:schemeClr>
                </a:solidFill>
              </a:rPr>
              <a:t>ЕФЕКТИВНІ ПЕРЕГОВІРНІ ТАКТИКИ </a:t>
            </a:r>
          </a:p>
          <a:p>
            <a:pPr marL="0" indent="0" algn="ctr">
              <a:buNone/>
            </a:pPr>
            <a:endParaRPr lang="uk-UA" sz="2000" b="1" noProof="1">
              <a:solidFill>
                <a:schemeClr val="accent1">
                  <a:lumMod val="75000"/>
                </a:schemeClr>
              </a:solidFill>
            </a:endParaRPr>
          </a:p>
          <a:p>
            <a:pPr marL="0" indent="0" algn="just">
              <a:buNone/>
            </a:pPr>
            <a:r>
              <a:rPr lang="uk-UA" sz="2000" b="1" noProof="1"/>
              <a:t>Англійський професор. </a:t>
            </a:r>
            <a:r>
              <a:rPr lang="uk-UA" sz="2000" noProof="1"/>
              <a:t>Це одна з найбільш дієвих і сильних відповідей на провокації та маніпуляції опонента. Головна характеристика – завдяки позиції благородного дворянина стає очевидною невихованість і відсутність культури опонента. Діє подібно до холодного душу, оскільки всім стає зрозуміло, наскільки опонент програє в грі, яку затіяв. Підсилює дію тактики її публічне використання. </a:t>
            </a:r>
          </a:p>
          <a:p>
            <a:pPr marL="0" indent="0" algn="just">
              <a:buNone/>
            </a:pPr>
            <a:r>
              <a:rPr lang="uk-UA" sz="2000" b="1" noProof="1"/>
              <a:t>Варіант 1. Толерантний англійський професор. </a:t>
            </a:r>
            <a:endParaRPr lang="uk-UA" sz="2000" noProof="1"/>
          </a:p>
          <a:p>
            <a:pPr marL="0" indent="0" algn="just">
              <a:buNone/>
            </a:pPr>
            <a:r>
              <a:rPr lang="uk-UA" sz="2000" b="1" i="1" noProof="1"/>
              <a:t>Прийом 1.1. «Золоті слова» </a:t>
            </a:r>
            <a:endParaRPr lang="uk-UA" sz="2000" noProof="1"/>
          </a:p>
          <a:p>
            <a:pPr marL="0" indent="0" algn="just">
              <a:buNone/>
            </a:pPr>
            <a:r>
              <a:rPr lang="uk-UA" sz="2000" noProof="1"/>
              <a:t>• Я Вас розумію, але хотілося б подивитися на проблему з іншого боку… </a:t>
            </a:r>
          </a:p>
          <a:p>
            <a:pPr marL="0" indent="0" algn="just">
              <a:buNone/>
            </a:pPr>
            <a:r>
              <a:rPr lang="uk-UA" sz="2000" noProof="1"/>
              <a:t>• Ви знаєте, все це дуже цікаво, але хотілося б, щоб і мої аргументи вислухали… </a:t>
            </a:r>
          </a:p>
          <a:p>
            <a:pPr marL="0" indent="0" algn="just">
              <a:buNone/>
            </a:pPr>
            <a:r>
              <a:rPr lang="uk-UA" sz="2000" noProof="1"/>
              <a:t>• Я знаю, що Ви мудра людина, і, впевнений, якщо Ви мене уважно вислухаєте, зробите правильні висновки. </a:t>
            </a:r>
          </a:p>
          <a:p>
            <a:pPr marL="0" indent="0" algn="just">
              <a:buNone/>
            </a:pPr>
            <a:r>
              <a:rPr lang="uk-UA" sz="2000" noProof="1"/>
              <a:t>• Я поділяю Вашу точку зору, але, здається, наведених аргументів недостатньо. </a:t>
            </a:r>
          </a:p>
        </p:txBody>
      </p:sp>
    </p:spTree>
    <p:extLst>
      <p:ext uri="{BB962C8B-B14F-4D97-AF65-F5344CB8AC3E}">
        <p14:creationId xmlns:p14="http://schemas.microsoft.com/office/powerpoint/2010/main" val="2051307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Autofit/>
          </a:bodyPr>
          <a:lstStyle/>
          <a:p>
            <a:pPr marL="0" indent="0" algn="just">
              <a:buNone/>
            </a:pPr>
            <a:r>
              <a:rPr lang="uk-UA" sz="2000" b="1" i="1" noProof="1"/>
              <a:t>Прийом 1.2. «Запитання» </a:t>
            </a:r>
            <a:endParaRPr lang="uk-UA" sz="2000" noProof="1"/>
          </a:p>
          <a:p>
            <a:pPr marL="0" indent="0" algn="just">
              <a:buNone/>
            </a:pPr>
            <a:r>
              <a:rPr lang="uk-UA" sz="2000" noProof="1"/>
              <a:t>• А Вам не здається? </a:t>
            </a:r>
          </a:p>
          <a:p>
            <a:pPr marL="0" indent="0" algn="just">
              <a:buNone/>
            </a:pPr>
            <a:r>
              <a:rPr lang="uk-UA" sz="2000" noProof="1"/>
              <a:t>• А Ви дійсно впевнені, що вибраний Вами тон справді підходить до ситуації? </a:t>
            </a:r>
          </a:p>
          <a:p>
            <a:pPr marL="0" indent="0" algn="just">
              <a:buNone/>
            </a:pPr>
            <a:r>
              <a:rPr lang="uk-UA" sz="2000" noProof="1"/>
              <a:t>• Вибачте, Ви дійсно маєте вагомі підстави для цього тону, чи це Ваш специфічний стиль спілкування? </a:t>
            </a:r>
          </a:p>
          <a:p>
            <a:pPr marL="0" indent="0" algn="just">
              <a:buNone/>
            </a:pPr>
            <a:r>
              <a:rPr lang="uk-UA" sz="2000" noProof="1"/>
              <a:t>• Вибачте, … те, що Ви говорите відноситься до фактів, чи це Ваше особисте сприйняття? </a:t>
            </a:r>
          </a:p>
          <a:p>
            <a:pPr marL="0" indent="0" algn="just">
              <a:buNone/>
            </a:pPr>
            <a:r>
              <a:rPr lang="uk-UA" sz="2000" b="1" noProof="1"/>
              <a:t>Варіант 2. Жорсткий англійський професор. </a:t>
            </a:r>
            <a:endParaRPr lang="uk-UA" sz="2000" noProof="1"/>
          </a:p>
          <a:p>
            <a:pPr marL="0" indent="0" algn="just">
              <a:buNone/>
            </a:pPr>
            <a:r>
              <a:rPr lang="uk-UA" sz="2000" b="1" i="1" noProof="1"/>
              <a:t>Прийом 2.1. «Демонстрація правди» </a:t>
            </a:r>
            <a:endParaRPr lang="uk-UA" sz="2000" noProof="1"/>
          </a:p>
          <a:p>
            <a:pPr marL="0" indent="0" algn="just">
              <a:buNone/>
            </a:pPr>
            <a:r>
              <a:rPr lang="uk-UA" sz="2000" noProof="1"/>
              <a:t>З’ясовуються справжні мотиви опонента і демонструються присутнім: </a:t>
            </a:r>
          </a:p>
          <a:p>
            <a:pPr marL="0" indent="0" algn="just">
              <a:buNone/>
            </a:pPr>
            <a:r>
              <a:rPr lang="uk-UA" sz="2000" noProof="1"/>
              <a:t>• «Так, але це не узгоджується з тими </a:t>
            </a:r>
            <a:r>
              <a:rPr lang="uk-UA" sz="2000" b="1" noProof="1"/>
              <a:t>фактами</a:t>
            </a:r>
            <a:r>
              <a:rPr lang="uk-UA" sz="2000" noProof="1"/>
              <a:t>, які є моєму розпорядженні». </a:t>
            </a:r>
          </a:p>
          <a:p>
            <a:pPr marL="0" indent="0" algn="just">
              <a:buNone/>
            </a:pPr>
            <a:r>
              <a:rPr lang="uk-UA" sz="2000" noProof="1"/>
              <a:t>• А ось на цьому пункті мені доведеться наполягати і боюся, що це надто м’яко сказано (У. Черчілль) </a:t>
            </a:r>
          </a:p>
          <a:p>
            <a:pPr marL="0" indent="0" algn="just">
              <a:buNone/>
            </a:pPr>
            <a:r>
              <a:rPr lang="uk-UA" sz="2000" b="1" i="1" noProof="1"/>
              <a:t>Прийом 2.2. Гумор і сарказм </a:t>
            </a:r>
            <a:r>
              <a:rPr lang="uk-UA" sz="2000" noProof="1"/>
              <a:t>над критичними зауваженнями у вигляді цитат, прислів’їв. </a:t>
            </a:r>
          </a:p>
        </p:txBody>
      </p:sp>
    </p:spTree>
    <p:extLst>
      <p:ext uri="{BB962C8B-B14F-4D97-AF65-F5344CB8AC3E}">
        <p14:creationId xmlns:p14="http://schemas.microsoft.com/office/powerpoint/2010/main" val="10866579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Autofit/>
          </a:bodyPr>
          <a:lstStyle/>
          <a:p>
            <a:pPr marL="0" indent="0" algn="just">
              <a:buNone/>
            </a:pPr>
            <a:r>
              <a:rPr lang="uk-UA" sz="2000" noProof="1"/>
              <a:t>• Знаєте приказку? – Своєї точки зору не змінює або мертвий або нерозумний. Ви не належите ні до перших, ні до других, тому спробуємо порозумітися☺ </a:t>
            </a:r>
          </a:p>
          <a:p>
            <a:pPr marL="0" indent="0" algn="just">
              <a:buNone/>
            </a:pPr>
            <a:r>
              <a:rPr lang="uk-UA" sz="2000" noProof="1"/>
              <a:t>• Коли Ч. Чапліна запитали, як він ставиться до нападок преси, він відповів: «Я завжди заспокоюю себе думкою, що оси ніколи не накидаються на погані плоди». </a:t>
            </a:r>
          </a:p>
          <a:p>
            <a:pPr marL="0" indent="0" algn="just">
              <a:buNone/>
            </a:pPr>
            <a:r>
              <a:rPr lang="uk-UA" sz="2000" noProof="1"/>
              <a:t>• Знаєте, у цій ситуації мені згадуються слова Аристотеля: «Достоїнство словесного виразу – бути ясним і не бути низьким». Мені здається </a:t>
            </a:r>
            <a:r>
              <a:rPr lang="uk-UA" sz="2000" b="1" i="1" noProof="1"/>
              <a:t>нам з Вами </a:t>
            </a:r>
            <a:r>
              <a:rPr lang="uk-UA" sz="2000" noProof="1"/>
              <a:t>варто взяти це на озброєння. </a:t>
            </a:r>
          </a:p>
          <a:p>
            <a:pPr marL="0" indent="0" algn="just">
              <a:buNone/>
            </a:pPr>
            <a:r>
              <a:rPr lang="uk-UA" sz="2000" noProof="1"/>
              <a:t>• Критика була б жахливою зброєю для будь-кого, якби вона, на щастя, сама не була об’єктом критики – сказав якось В. Г. Белінський, тому дозвольте я Вам відповім… </a:t>
            </a:r>
          </a:p>
          <a:p>
            <a:pPr marL="0" indent="0" algn="just">
              <a:buNone/>
            </a:pPr>
            <a:r>
              <a:rPr lang="uk-UA" sz="2000" b="1" noProof="1"/>
              <a:t>Ефект Пігмаліона</a:t>
            </a:r>
            <a:r>
              <a:rPr lang="uk-UA" sz="2000" noProof="1"/>
              <a:t>. Дуже добре працює на початку переговорів завдяки позитивному програмуванню. Приклади: </a:t>
            </a:r>
          </a:p>
          <a:p>
            <a:pPr marL="0" indent="0" algn="just">
              <a:buNone/>
            </a:pPr>
            <a:r>
              <a:rPr lang="uk-UA" sz="2000" noProof="1"/>
              <a:t>• Не мені Вам говорити, Ви це знаєте краще за мене… </a:t>
            </a:r>
          </a:p>
          <a:p>
            <a:pPr marL="0" indent="0" algn="just">
              <a:buNone/>
            </a:pPr>
            <a:r>
              <a:rPr lang="uk-UA" sz="2000" noProof="1"/>
              <a:t>• Ви в цих питаннях достатньо компетентні, тому впевнений, що вислухавши мене… </a:t>
            </a:r>
          </a:p>
          <a:p>
            <a:pPr marL="0" indent="0" algn="just">
              <a:buNone/>
            </a:pPr>
            <a:r>
              <a:rPr lang="uk-UA" sz="2000" noProof="1"/>
              <a:t>• Досвід роботи з Вами мене переконав, що я маю справу з професіоналом… </a:t>
            </a:r>
          </a:p>
        </p:txBody>
      </p:sp>
    </p:spTree>
    <p:extLst>
      <p:ext uri="{BB962C8B-B14F-4D97-AF65-F5344CB8AC3E}">
        <p14:creationId xmlns:p14="http://schemas.microsoft.com/office/powerpoint/2010/main" val="10866579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7992888" cy="6408712"/>
          </a:xfrm>
        </p:spPr>
        <p:txBody>
          <a:bodyPr>
            <a:normAutofit/>
          </a:bodyPr>
          <a:lstStyle/>
          <a:p>
            <a:pPr marL="0" indent="0" algn="just">
              <a:buNone/>
            </a:pPr>
            <a:r>
              <a:rPr lang="uk-UA" sz="2000" noProof="1"/>
              <a:t>Вас завжди вирізняла обов’язковість і надійність… І цього разу Ви також залишилися вірними своїм принципам… </a:t>
            </a:r>
          </a:p>
          <a:p>
            <a:pPr marL="0" indent="0" algn="just">
              <a:buNone/>
            </a:pPr>
            <a:r>
              <a:rPr lang="uk-UA" sz="2000" b="1" noProof="1"/>
              <a:t>Зміщення наголосу</a:t>
            </a:r>
            <a:r>
              <a:rPr lang="uk-UA" sz="2000" noProof="1"/>
              <a:t>. Відповідаючи на провокації і роблячи зауваження опоненту, краще за все говорити про свої відчуття, а не про нього чи його дії. Говорячи про свої відчуття, Ви стимулюєте його співчуття і обеззброюєте його агресію. Для порівняння:</a:t>
            </a:r>
          </a:p>
          <a:p>
            <a:pPr marL="0" indent="0" algn="just">
              <a:buNone/>
            </a:pPr>
            <a:endParaRPr lang="uk-UA" sz="2000" noProof="1"/>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543235"/>
            <a:ext cx="8640960" cy="3099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6657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a:bodyPr>
          <a:lstStyle/>
          <a:p>
            <a:pPr marL="0" indent="0" algn="just">
              <a:buNone/>
            </a:pPr>
            <a:r>
              <a:rPr lang="uk-UA" sz="2000" b="1" noProof="1"/>
              <a:t>Критеріальні слова.</a:t>
            </a:r>
          </a:p>
          <a:p>
            <a:pPr marL="0" indent="0" algn="just">
              <a:buNone/>
            </a:pPr>
            <a:r>
              <a:rPr lang="uk-UA" sz="2000" noProof="1"/>
              <a:t>• Йде якась аргументація недоліків…(наприклад, Ваш товар поганої якості, тому що….) </a:t>
            </a:r>
          </a:p>
          <a:p>
            <a:pPr marL="0" indent="0" algn="just">
              <a:buNone/>
            </a:pPr>
            <a:r>
              <a:rPr lang="uk-UA" sz="2000" b="1" i="1" noProof="1"/>
              <a:t>Відповідь</a:t>
            </a:r>
            <a:r>
              <a:rPr lang="uk-UA" sz="2000" noProof="1"/>
              <a:t>: Ви знаєте, ми з Вами обидва зацікавлені у вирішенні цієї проблеми. Дозвольте, я покажу конкретно… </a:t>
            </a:r>
          </a:p>
          <a:p>
            <a:pPr marL="0" indent="0" algn="just">
              <a:buNone/>
            </a:pPr>
            <a:r>
              <a:rPr lang="uk-UA" sz="2000" noProof="1"/>
              <a:t>• Я працюю лише з …(наприклад, порядними) людьми! </a:t>
            </a:r>
          </a:p>
          <a:p>
            <a:pPr marL="0" indent="0" algn="just">
              <a:buNone/>
            </a:pPr>
            <a:r>
              <a:rPr lang="uk-UA" sz="2000" b="1" i="1" noProof="1"/>
              <a:t>Відповідь</a:t>
            </a:r>
            <a:r>
              <a:rPr lang="uk-UA" sz="2000" noProof="1"/>
              <a:t>: Приємно дізнатися, що і в цьому ми з Вами однодумці! </a:t>
            </a:r>
          </a:p>
          <a:p>
            <a:pPr marL="0" indent="0" algn="just">
              <a:buNone/>
            </a:pPr>
            <a:r>
              <a:rPr lang="uk-UA" sz="2000" noProof="1"/>
              <a:t>• Я не думаю, що те що Ви говорите буде для мене корисним… </a:t>
            </a:r>
          </a:p>
          <a:p>
            <a:pPr marL="0" indent="0" algn="just">
              <a:buNone/>
            </a:pPr>
            <a:r>
              <a:rPr lang="uk-UA" sz="2000" b="1" i="1" noProof="1"/>
              <a:t>Відповідь</a:t>
            </a:r>
            <a:r>
              <a:rPr lang="uk-UA" sz="2000" noProof="1"/>
              <a:t>: Ви знаєте, містер Х теж так думав, однак зараз… </a:t>
            </a:r>
          </a:p>
          <a:p>
            <a:pPr marL="0" indent="0" algn="just">
              <a:buNone/>
            </a:pPr>
            <a:r>
              <a:rPr lang="uk-UA" sz="2000" b="1" noProof="1"/>
              <a:t>Метод Сократа</a:t>
            </a:r>
            <a:r>
              <a:rPr lang="uk-UA" sz="2000" noProof="1"/>
              <a:t>. Шляхом акцентування на вигодах для опонента, вибудувати логічний ланцюжок причинно-наслідкових зв’язків і змусити його кілька разів сказати «так». Після чого перейти до головного.</a:t>
            </a:r>
          </a:p>
          <a:p>
            <a:pPr marL="0" indent="0" algn="just">
              <a:buNone/>
            </a:pPr>
            <a:endParaRPr lang="uk-UA" sz="2000" noProof="1"/>
          </a:p>
          <a:p>
            <a:pPr marL="0" indent="0" algn="just">
              <a:buNone/>
            </a:pPr>
            <a:endParaRPr lang="uk-UA" sz="2000" noProof="1"/>
          </a:p>
        </p:txBody>
      </p:sp>
    </p:spTree>
    <p:extLst>
      <p:ext uri="{BB962C8B-B14F-4D97-AF65-F5344CB8AC3E}">
        <p14:creationId xmlns:p14="http://schemas.microsoft.com/office/powerpoint/2010/main" val="10866579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564904"/>
            <a:ext cx="7467600" cy="1143000"/>
          </a:xfrm>
        </p:spPr>
        <p:txBody>
          <a:bodyPr/>
          <a:lstStyle/>
          <a:p>
            <a:pPr algn="ctr"/>
            <a:r>
              <a:rPr lang="uk-UA" b="1" dirty="0">
                <a:solidFill>
                  <a:schemeClr val="accent1">
                    <a:lumMod val="75000"/>
                  </a:schemeClr>
                </a:solidFill>
              </a:rPr>
              <a:t>Дякую за увагу!</a:t>
            </a:r>
          </a:p>
        </p:txBody>
      </p:sp>
    </p:spTree>
    <p:extLst>
      <p:ext uri="{BB962C8B-B14F-4D97-AF65-F5344CB8AC3E}">
        <p14:creationId xmlns:p14="http://schemas.microsoft.com/office/powerpoint/2010/main" val="417226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424936" cy="6264696"/>
          </a:xfrm>
        </p:spPr>
        <p:txBody>
          <a:bodyPr>
            <a:normAutofit/>
          </a:bodyPr>
          <a:lstStyle/>
          <a:p>
            <a:pPr marL="0" indent="0" algn="just">
              <a:buNone/>
            </a:pPr>
            <a:r>
              <a:rPr lang="uk-UA" sz="2000" noProof="1"/>
              <a:t>7. </a:t>
            </a:r>
            <a:r>
              <a:rPr lang="uk-UA" sz="2000" b="1" i="1" noProof="1"/>
              <a:t>Висування підвищених вимог. </a:t>
            </a:r>
            <a:r>
              <a:rPr lang="uk-UA" sz="2000" noProof="1"/>
              <a:t>Якщо один з учасників переговорів погоджується з внесеними пропозиціями, інший̆ учасник може вдатися до висування все нових і нових вимог. </a:t>
            </a:r>
          </a:p>
          <a:p>
            <a:pPr marL="0" indent="0" algn="just">
              <a:buNone/>
            </a:pPr>
            <a:r>
              <a:rPr lang="uk-UA" sz="2000" noProof="1"/>
              <a:t>8. </a:t>
            </a:r>
            <a:r>
              <a:rPr lang="uk-UA" sz="2000" b="1" i="1" noProof="1"/>
              <a:t>Висування вимог в останню хвилину </a:t>
            </a:r>
            <a:r>
              <a:rPr lang="uk-UA" sz="2000" noProof="1"/>
              <a:t>– прийом використовується наприкінці переговорів, коли залишається тільки укласти угоду. У цій ситуації один з учасників висуває нові вимоги, розраховуючи на те, що його опонент піде на поступки заради збереження досягнутого результату. </a:t>
            </a:r>
          </a:p>
          <a:p>
            <a:pPr marL="0" indent="0" algn="just">
              <a:buNone/>
            </a:pPr>
            <a:r>
              <a:rPr lang="uk-UA" sz="2000" noProof="1"/>
              <a:t>9. </a:t>
            </a:r>
            <a:r>
              <a:rPr lang="uk-UA" sz="2000" b="1" i="1" noProof="1"/>
              <a:t>Подвійне тлумачення. </a:t>
            </a:r>
            <a:r>
              <a:rPr lang="uk-UA" sz="2000" noProof="1"/>
              <a:t>При виробленні підсумкового документа одна зі сторін "закладає" в нього формулювання з подвійним змістом. Згодом такий̆ прийом дозволяє трактувати угоду в своїх інтересах. </a:t>
            </a:r>
          </a:p>
          <a:p>
            <a:pPr marL="0" indent="0" algn="just">
              <a:buNone/>
            </a:pPr>
            <a:r>
              <a:rPr lang="uk-UA" sz="2000" noProof="1"/>
              <a:t>10. </a:t>
            </a:r>
            <a:r>
              <a:rPr lang="uk-UA" sz="2000" b="1" i="1" noProof="1"/>
              <a:t>Тиск на опонента </a:t>
            </a:r>
            <a:r>
              <a:rPr lang="uk-UA" sz="2000" noProof="1"/>
              <a:t>застосовується з метою домогтися від нього поступок і змусити погодитися на запропоноване рішення. Реалізувати такий̆ прийом дозволяють такі маніпуляції: </a:t>
            </a:r>
          </a:p>
          <a:p>
            <a:pPr marL="0" indent="0" algn="just">
              <a:buNone/>
            </a:pPr>
            <a:r>
              <a:rPr lang="uk-UA" sz="2000" noProof="1"/>
              <a:t>• наголошення на можливості припинення переговорів; </a:t>
            </a:r>
          </a:p>
          <a:p>
            <a:pPr marL="0" indent="0" algn="just">
              <a:buNone/>
            </a:pPr>
            <a:r>
              <a:rPr lang="uk-UA" sz="2000" noProof="1"/>
              <a:t>• демонстрація сили; </a:t>
            </a:r>
          </a:p>
          <a:p>
            <a:pPr marL="0" indent="0" algn="just">
              <a:buNone/>
            </a:pPr>
            <a:r>
              <a:rPr lang="uk-UA" sz="2000" noProof="1"/>
              <a:t>• пред'явлення ультиматуму; </a:t>
            </a:r>
          </a:p>
          <a:p>
            <a:pPr marL="0" indent="0" algn="just">
              <a:buNone/>
            </a:pPr>
            <a:r>
              <a:rPr lang="uk-UA" sz="2000" noProof="1"/>
              <a:t>• попередження про наслідки, які є неприємними для опонента. </a:t>
            </a:r>
          </a:p>
        </p:txBody>
      </p:sp>
    </p:spTree>
    <p:extLst>
      <p:ext uri="{BB962C8B-B14F-4D97-AF65-F5344CB8AC3E}">
        <p14:creationId xmlns:p14="http://schemas.microsoft.com/office/powerpoint/2010/main" val="3292388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064896" cy="6408712"/>
          </a:xfrm>
        </p:spPr>
        <p:txBody>
          <a:bodyPr>
            <a:noAutofit/>
          </a:bodyPr>
          <a:lstStyle/>
          <a:p>
            <a:pPr marL="0" indent="0" algn="ctr">
              <a:buNone/>
            </a:pPr>
            <a:r>
              <a:rPr lang="uk-UA" sz="1700" b="1" dirty="0">
                <a:solidFill>
                  <a:schemeClr val="accent1">
                    <a:lumMod val="75000"/>
                  </a:schemeClr>
                </a:solidFill>
              </a:rPr>
              <a:t>Прийоми</a:t>
            </a:r>
            <a:r>
              <a:rPr lang="uk-UA" sz="1700" dirty="0">
                <a:solidFill>
                  <a:schemeClr val="accent1">
                    <a:lumMod val="75000"/>
                  </a:schemeClr>
                </a:solidFill>
              </a:rPr>
              <a:t>, </a:t>
            </a:r>
            <a:r>
              <a:rPr lang="uk-UA" sz="1700" b="1" dirty="0">
                <a:solidFill>
                  <a:schemeClr val="accent1">
                    <a:lumMod val="75000"/>
                  </a:schemeClr>
                </a:solidFill>
              </a:rPr>
              <a:t>що використовуються при конструктивних переговорах </a:t>
            </a:r>
          </a:p>
          <a:p>
            <a:pPr marL="0" indent="0" algn="just">
              <a:buNone/>
            </a:pPr>
            <a:endParaRPr lang="uk-UA" sz="1700" dirty="0"/>
          </a:p>
          <a:p>
            <a:pPr marL="0" indent="0" algn="just">
              <a:buNone/>
            </a:pPr>
            <a:r>
              <a:rPr lang="uk-UA" sz="1700" dirty="0"/>
              <a:t>Якщо використання першої групи прийомів демонструє ставлення до опонента як до супротивника, то друга група прийомів орієнтована на партнерський̆ підхід. </a:t>
            </a:r>
          </a:p>
          <a:p>
            <a:pPr marL="0" indent="0" algn="just">
              <a:buNone/>
            </a:pPr>
            <a:r>
              <a:rPr lang="uk-UA" sz="1700" dirty="0"/>
              <a:t>1. </a:t>
            </a:r>
            <a:r>
              <a:rPr lang="uk-UA" sz="1700" b="1" i="1" dirty="0"/>
              <a:t>Поступове підвищення складності обговорюваних питань. </a:t>
            </a:r>
            <a:r>
              <a:rPr lang="uk-UA" sz="1700" dirty="0"/>
              <a:t>Обговорення починається з тих питань, які викликають </a:t>
            </a:r>
            <a:r>
              <a:rPr lang="uk-UA" sz="1700" dirty="0" err="1"/>
              <a:t>найменші</a:t>
            </a:r>
            <a:r>
              <a:rPr lang="uk-UA" sz="1700" dirty="0"/>
              <a:t> розбіжності, а потім учасники переговорів переходять до більш складних проблем. Використання цього прийому дозволяє уникнути активної протидії сторін з самого початку переговорів і сформувати сприятливу атмосферу. </a:t>
            </a:r>
          </a:p>
          <a:p>
            <a:pPr marL="0" indent="0" algn="just">
              <a:buNone/>
            </a:pPr>
            <a:r>
              <a:rPr lang="uk-UA" sz="1700" dirty="0"/>
              <a:t>2. </a:t>
            </a:r>
            <a:r>
              <a:rPr lang="uk-UA" sz="1700" b="1" i="1" dirty="0"/>
              <a:t>Поділ проблеми на окремі складові. </a:t>
            </a:r>
            <a:r>
              <a:rPr lang="uk-UA" sz="1700" dirty="0"/>
              <a:t>У проблемі виділяються окремі аспекти, за якими поступово досягається взаємна згода. </a:t>
            </a:r>
          </a:p>
          <a:p>
            <a:pPr marL="0" indent="0" algn="just">
              <a:buNone/>
            </a:pPr>
            <a:r>
              <a:rPr lang="uk-UA" sz="1700" dirty="0"/>
              <a:t>3. </a:t>
            </a:r>
            <a:r>
              <a:rPr lang="uk-UA" sz="1700" b="1" i="1" dirty="0"/>
              <a:t>Винесення спірних питань "за дужки" </a:t>
            </a:r>
            <a:r>
              <a:rPr lang="uk-UA" sz="1700" dirty="0"/>
              <a:t>використовується, якщо виникають труднощі з досягненням угоди з усього комплексу проблем. Спірні питання не розглядаються, що дозволяє досягти часткових домовленостей̆. </a:t>
            </a:r>
          </a:p>
          <a:p>
            <a:pPr marL="0" indent="0" algn="just">
              <a:buNone/>
            </a:pPr>
            <a:r>
              <a:rPr lang="uk-UA" sz="1700" dirty="0"/>
              <a:t>4. </a:t>
            </a:r>
            <a:r>
              <a:rPr lang="uk-UA" sz="1700" b="1" i="1" dirty="0"/>
              <a:t>"Один ріже, інший вибирає</a:t>
            </a:r>
            <a:r>
              <a:rPr lang="uk-UA" sz="1700" dirty="0"/>
              <a:t>" – прийом заснований̆ на принципі справедливості розділу: одному надається право розділити (спірне </a:t>
            </a:r>
            <a:r>
              <a:rPr lang="uk-UA" sz="1700" dirty="0" err="1"/>
              <a:t>майно</a:t>
            </a:r>
            <a:r>
              <a:rPr lang="uk-UA" sz="1700" dirty="0"/>
              <a:t>, повноваження, територію, функції і </a:t>
            </a:r>
            <a:r>
              <a:rPr lang="uk-UA" sz="1700" dirty="0" err="1"/>
              <a:t>т.д</a:t>
            </a:r>
            <a:r>
              <a:rPr lang="uk-UA" sz="1700" dirty="0"/>
              <a:t>.), а іншому – вибрати з двох частин одну. Сенс цього прийому полягає в такому: перший̆, побоюючись отримати меншу частку, буде прагнути до того, щоб розділити максимально точно. </a:t>
            </a:r>
          </a:p>
        </p:txBody>
      </p:sp>
    </p:spTree>
    <p:extLst>
      <p:ext uri="{BB962C8B-B14F-4D97-AF65-F5344CB8AC3E}">
        <p14:creationId xmlns:p14="http://schemas.microsoft.com/office/powerpoint/2010/main" val="3292388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88640"/>
            <a:ext cx="8280920" cy="6408712"/>
          </a:xfrm>
        </p:spPr>
        <p:txBody>
          <a:bodyPr>
            <a:normAutofit fontScale="85000" lnSpcReduction="20000"/>
          </a:bodyPr>
          <a:lstStyle/>
          <a:p>
            <a:pPr marL="0" indent="0" algn="just">
              <a:buNone/>
            </a:pPr>
            <a:r>
              <a:rPr lang="uk-UA" noProof="1"/>
              <a:t>5. </a:t>
            </a:r>
            <a:r>
              <a:rPr lang="uk-UA" b="1" i="1" noProof="1"/>
              <a:t>Акцент на спільності. </a:t>
            </a:r>
            <a:r>
              <a:rPr lang="uk-UA" noProof="1"/>
              <a:t>Вказуються ті аспекти, які об'єднують опонентів: </a:t>
            </a:r>
          </a:p>
          <a:p>
            <a:pPr marL="0" indent="0" algn="just">
              <a:buNone/>
            </a:pPr>
            <a:r>
              <a:rPr lang="uk-UA" noProof="1"/>
              <a:t>• зацікавленість у позитивному результаті переговорів; </a:t>
            </a:r>
          </a:p>
          <a:p>
            <a:pPr marL="0" indent="0" algn="just">
              <a:buNone/>
            </a:pPr>
            <a:r>
              <a:rPr lang="uk-UA" noProof="1"/>
              <a:t>• взаємозалежність опонентів; </a:t>
            </a:r>
          </a:p>
          <a:p>
            <a:pPr marL="0" indent="0" algn="just">
              <a:buNone/>
            </a:pPr>
            <a:r>
              <a:rPr lang="uk-UA" noProof="1"/>
              <a:t>• прагнення уникнути матеріальних і моральних втрат; </a:t>
            </a:r>
          </a:p>
          <a:p>
            <a:pPr marL="0" indent="0" algn="just">
              <a:buNone/>
            </a:pPr>
            <a:r>
              <a:rPr lang="uk-UA" noProof="1"/>
              <a:t>• наявність тривалих відносин між сторонами. </a:t>
            </a:r>
          </a:p>
          <a:p>
            <a:pPr marL="0" indent="0" algn="just">
              <a:buNone/>
            </a:pPr>
            <a:endParaRPr lang="uk-UA" noProof="1"/>
          </a:p>
          <a:p>
            <a:pPr marL="0" indent="0" algn="ctr">
              <a:buNone/>
            </a:pPr>
            <a:r>
              <a:rPr lang="uk-UA" b="1" noProof="1">
                <a:solidFill>
                  <a:schemeClr val="accent1">
                    <a:lumMod val="75000"/>
                  </a:schemeClr>
                </a:solidFill>
              </a:rPr>
              <a:t>Прийоми, що носять двоїстий характер </a:t>
            </a:r>
          </a:p>
          <a:p>
            <a:pPr marL="0" indent="0" algn="just">
              <a:buNone/>
            </a:pPr>
            <a:endParaRPr lang="uk-UA" b="1" noProof="1"/>
          </a:p>
          <a:p>
            <a:pPr marL="0" indent="0" algn="just">
              <a:buNone/>
            </a:pPr>
            <a:r>
              <a:rPr lang="uk-UA" noProof="1"/>
              <a:t>Можна виділити і третю групу прийомів, які подібні за своїми проявами, але мають різний зміст залежно від того, в рамках якої стратегії використовуються. </a:t>
            </a:r>
          </a:p>
          <a:p>
            <a:pPr marL="0" indent="0" algn="just">
              <a:buNone/>
            </a:pPr>
            <a:r>
              <a:rPr lang="uk-UA" noProof="1"/>
              <a:t>1. </a:t>
            </a:r>
            <a:r>
              <a:rPr lang="uk-UA" b="1" i="1" noProof="1"/>
              <a:t>Попередження заперечень </a:t>
            </a:r>
            <a:r>
              <a:rPr lang="uk-UA" noProof="1"/>
              <a:t>– прийом зводиться до того, що учасник переговорів, який розпочинає обговорення, вказує на свої слабкі сторони, не чекаючи, коли це зробить опонент. Використання цього прийому в рамках торгу певною мірою вибиває у опонента грунт з-під ніг і викликає необхідність коригування доводів "на ходу". При прагненні вести конструктивні переговори цей прийом сигналізує про бажання уникнути гострої конфронтації, визнання певної правомірності претензій опонента. </a:t>
            </a:r>
          </a:p>
          <a:p>
            <a:pPr marL="0" indent="0" algn="just">
              <a:buNone/>
            </a:pPr>
            <a:r>
              <a:rPr lang="uk-UA" noProof="1"/>
              <a:t>2. </a:t>
            </a:r>
            <a:r>
              <a:rPr lang="uk-UA" b="1" i="1" noProof="1"/>
              <a:t>Притримання аргументів </a:t>
            </a:r>
            <a:r>
              <a:rPr lang="uk-UA" noProof="1"/>
              <a:t>полягає в тому, що всі наявні аргументи висловлюються не відразу, а поетапно. </a:t>
            </a:r>
          </a:p>
        </p:txBody>
      </p:sp>
    </p:spTree>
    <p:extLst>
      <p:ext uri="{BB962C8B-B14F-4D97-AF65-F5344CB8AC3E}">
        <p14:creationId xmlns:p14="http://schemas.microsoft.com/office/powerpoint/2010/main" val="3292388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136904" cy="6264696"/>
          </a:xfrm>
        </p:spPr>
        <p:txBody>
          <a:bodyPr>
            <a:normAutofit fontScale="85000" lnSpcReduction="20000"/>
          </a:bodyPr>
          <a:lstStyle/>
          <a:p>
            <a:pPr marL="0" indent="0" algn="just">
              <a:buNone/>
            </a:pPr>
            <a:r>
              <a:rPr lang="uk-UA" noProof="1"/>
              <a:t>Якщо учасники переговорів орієнтуються на позиційний торг, то цей прийом дозволяє їм "притримати" частину аргументів, щоб використовувати їх у більш складній ситуації. При веденні конструктивних переговорів має місце інший варіант даного прийому. Притримання аргументів полегшує сприйняття інформації, дозволяє уникнути ігнорування того чи іншого аргументу опонентом. </a:t>
            </a:r>
          </a:p>
          <a:p>
            <a:pPr marL="0" indent="0" algn="just">
              <a:buNone/>
            </a:pPr>
            <a:r>
              <a:rPr lang="uk-UA" noProof="1"/>
              <a:t>3. </a:t>
            </a:r>
            <a:r>
              <a:rPr lang="uk-UA" b="1" i="1" noProof="1"/>
              <a:t>Повернення до дискусії </a:t>
            </a:r>
            <a:r>
              <a:rPr lang="uk-UA" noProof="1"/>
              <a:t>– прийом зводиться до того, що питання, які вже обговорювалися, знову виносяться на порядок денний. У ситуації торгу цей прийом використовується для того, щоб затягнути переговорний процес. Учасники переговорів, що орієнтуються на партнерський підхід, використовують цей прийом у тому випадку, якщо для когось із них питання дійсно залишилося незрозумілим. </a:t>
            </a:r>
          </a:p>
          <a:p>
            <a:pPr marL="0" indent="0" algn="just">
              <a:buNone/>
            </a:pPr>
            <a:r>
              <a:rPr lang="uk-UA" noProof="1"/>
              <a:t>4. </a:t>
            </a:r>
            <a:r>
              <a:rPr lang="uk-UA" b="1" i="1" noProof="1"/>
              <a:t>Пакетування </a:t>
            </a:r>
            <a:r>
              <a:rPr lang="uk-UA" noProof="1"/>
              <a:t>полягає в тому, що кілька питань пов'язуються і пропонуються до розгляду разом (у вигляді пакету). "Пакет" у рамках торгу включає як привабливі, так і малоприйнятні для опонента пропозиції. Таку "пакетну угоду" називають "продаж з додатком". Сторона, яка пропонує "пакет", виходить з того, що опонент, зацікавлений у декількох речах, прийме і інші. У рамках конструктивних переговорів цей прийом має інший зміст. Тут "пакет" орієнтований на ув'язку інтересів з можливим виграшем для всіх учасників. </a:t>
            </a:r>
          </a:p>
        </p:txBody>
      </p:sp>
    </p:spTree>
    <p:extLst>
      <p:ext uri="{BB962C8B-B14F-4D97-AF65-F5344CB8AC3E}">
        <p14:creationId xmlns:p14="http://schemas.microsoft.com/office/powerpoint/2010/main" val="3292388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7848872" cy="6264696"/>
          </a:xfrm>
        </p:spPr>
        <p:txBody>
          <a:bodyPr>
            <a:normAutofit fontScale="85000" lnSpcReduction="20000"/>
          </a:bodyPr>
          <a:lstStyle/>
          <a:p>
            <a:pPr marL="0" indent="0" algn="just">
              <a:buNone/>
            </a:pPr>
            <a:r>
              <a:rPr lang="uk-UA" noProof="1"/>
              <a:t>5. </a:t>
            </a:r>
            <a:r>
              <a:rPr lang="uk-UA" b="1" i="1" noProof="1"/>
              <a:t>Тактика формування блоків </a:t>
            </a:r>
            <a:r>
              <a:rPr lang="uk-UA" noProof="1"/>
              <a:t>використовується на багатосторонніх переговорах і полягає в узгодженні своїх дій з іншими учасниками, які виступають єдиним блоком. Якщо опоненти орієнтуються на партнерський підхід, то цей прийом дозволяє спочатку знайти рішення для групи учасників і тим самим полегшити пошук кінцевого рішення. При позиційному торзі прийом тактики формування блоків використовується для об'єднання зусиль, які забезпечують реалізацію інтересів протилежної сторони за допомогою створення своєрідних блоків. </a:t>
            </a:r>
          </a:p>
          <a:p>
            <a:pPr marL="0" indent="0" algn="just">
              <a:buNone/>
            </a:pPr>
            <a:r>
              <a:rPr lang="uk-UA" noProof="1"/>
              <a:t>6. </a:t>
            </a:r>
            <a:r>
              <a:rPr lang="uk-UA" b="1" i="1" noProof="1"/>
              <a:t>"Відхід" (тактика уникання) </a:t>
            </a:r>
            <a:r>
              <a:rPr lang="uk-UA" noProof="1"/>
              <a:t>може виражатися в переведенні обговорення на іншу тему або інше питання, а також у проханні відкласти розгляд проблеми. В рамках позиційного торгу застосовується з метою: </a:t>
            </a:r>
          </a:p>
          <a:p>
            <a:pPr marL="0" indent="0" algn="just">
              <a:buNone/>
            </a:pPr>
            <a:r>
              <a:rPr lang="uk-UA" noProof="1"/>
              <a:t>• не дати опонентові точної інформації; </a:t>
            </a:r>
          </a:p>
          <a:p>
            <a:pPr marL="0" indent="0" algn="just">
              <a:buNone/>
            </a:pPr>
            <a:r>
              <a:rPr lang="uk-UA" noProof="1"/>
              <a:t>• нс вступати в дискусію, якщо, наприклад, позиція з певного питання погано опрацьована; </a:t>
            </a:r>
          </a:p>
          <a:p>
            <a:pPr marL="0" indent="0" algn="just">
              <a:buNone/>
            </a:pPr>
            <a:r>
              <a:rPr lang="uk-UA" noProof="1"/>
              <a:t>• відхилити в непрямій формі небажану пропозицію; </a:t>
            </a:r>
          </a:p>
          <a:p>
            <a:pPr marL="0" indent="0" algn="just">
              <a:buNone/>
            </a:pPr>
            <a:r>
              <a:rPr lang="uk-UA" noProof="1"/>
              <a:t>• затягнути переговори. </a:t>
            </a:r>
          </a:p>
          <a:p>
            <a:pPr marL="0" indent="0" algn="just">
              <a:buNone/>
            </a:pPr>
            <a:r>
              <a:rPr lang="uk-UA" noProof="1"/>
              <a:t>Учасники переговорів на основі взаємного врахування інтересів використовують "догляд" в тих випадках, коли необхідно обміркувати пропозицію або узгодити питання з іншими особами. </a:t>
            </a:r>
          </a:p>
        </p:txBody>
      </p:sp>
    </p:spTree>
    <p:extLst>
      <p:ext uri="{BB962C8B-B14F-4D97-AF65-F5344CB8AC3E}">
        <p14:creationId xmlns:p14="http://schemas.microsoft.com/office/powerpoint/2010/main" val="3292388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16632"/>
            <a:ext cx="7920880" cy="6264696"/>
          </a:xfrm>
        </p:spPr>
        <p:txBody>
          <a:bodyPr>
            <a:normAutofit lnSpcReduction="10000"/>
          </a:bodyPr>
          <a:lstStyle/>
          <a:p>
            <a:pPr marL="0" indent="0" algn="just">
              <a:buNone/>
            </a:pPr>
            <a:r>
              <a:rPr lang="uk-UA" sz="2000" b="1" i="1" noProof="1"/>
              <a:t>Підсумкова оцінка тактичних прийомів. </a:t>
            </a:r>
            <a:r>
              <a:rPr lang="uk-UA" sz="2000" noProof="1"/>
              <a:t>Характеристика тактичних прийомів, що використовуються на різних етапах ведення переговорів, дозволяє звернути увагу на важливий аспект, який відрізняє одні прийоми від інших. Цей критерій – </a:t>
            </a:r>
            <a:r>
              <a:rPr lang="uk-UA" sz="2000" b="1" i="1" noProof="1"/>
              <a:t>мета, заради досягнення якої використовується той чи інший прийом. </a:t>
            </a:r>
            <a:r>
              <a:rPr lang="uk-UA" sz="2000" noProof="1"/>
              <a:t>І ці цілі полягають або в бажанні полегшити досягнення взаємовигідного результату, або в прагненні до одностороннього виграшу. </a:t>
            </a:r>
          </a:p>
          <a:p>
            <a:pPr marL="0" indent="0" algn="just">
              <a:buNone/>
            </a:pPr>
            <a:r>
              <a:rPr lang="uk-UA" sz="2000" noProof="1"/>
              <a:t>У першому випадку дії учасників переговорів говорять скоріше про щирість і відкритість, а використовувані при цьому тактичні прийоми </a:t>
            </a:r>
            <a:r>
              <a:rPr lang="uk-UA" sz="2000" b="1" i="1" noProof="1"/>
              <a:t>коректні. </a:t>
            </a:r>
            <a:r>
              <a:rPr lang="uk-UA" sz="2000" noProof="1"/>
              <a:t>Якщо ж опоненти орієнтовані на отримання односторонніх переваг, то їх дії часто носять прихований характер. Прийоми, які при цьому використовуються, називають по-різному: неприпустимими, спекулятивними, недозволеними. Але найточніше їх суть відображає термін </a:t>
            </a:r>
            <a:r>
              <a:rPr lang="uk-UA" sz="2000" b="1" i="1" noProof="1"/>
              <a:t>"маніпулятивні". </a:t>
            </a:r>
            <a:r>
              <a:rPr lang="uk-UA" sz="2000" noProof="1"/>
              <a:t>Маніпуляцію можна визначити як вид психологічного впливу, спрямованого на приховане спонукання іншого до здійснення певних дій. Для того щоб нейтралізувати маніпулятивний вплив, передусім необхідно знання прийомів такого впливу і своєчасне їх виявлення. </a:t>
            </a:r>
          </a:p>
        </p:txBody>
      </p:sp>
    </p:spTree>
    <p:extLst>
      <p:ext uri="{BB962C8B-B14F-4D97-AF65-F5344CB8AC3E}">
        <p14:creationId xmlns:p14="http://schemas.microsoft.com/office/powerpoint/2010/main" val="32923880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96</TotalTime>
  <Words>5436</Words>
  <Application>Microsoft Office PowerPoint</Application>
  <PresentationFormat>Экран (4:3)</PresentationFormat>
  <Paragraphs>228</Paragraphs>
  <Slides>35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Century Schoolbook</vt:lpstr>
      <vt:lpstr>Wingdings</vt:lpstr>
      <vt:lpstr>Wingdings 2</vt:lpstr>
      <vt:lpstr>Эркер</vt:lpstr>
      <vt:lpstr> ТАКТИЧНІ ПРИЙОМИ ТА УМОВИ УСПІШНОГО ВЕДЕННЯ ПЕРЕГОВОРІВ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ТАКТИЧНІ ПРИЙОМИ ТА УМОВИ УСПІШНОГО ВЕДЕННЯ ПЕРЕГОВОРІВ</dc:title>
  <dc:creator>Azso</dc:creator>
  <cp:lastModifiedBy>Admin</cp:lastModifiedBy>
  <cp:revision>34</cp:revision>
  <dcterms:created xsi:type="dcterms:W3CDTF">2023-10-11T07:45:43Z</dcterms:created>
  <dcterms:modified xsi:type="dcterms:W3CDTF">2023-10-12T06:26:09Z</dcterms:modified>
</cp:coreProperties>
</file>