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5" autoAdjust="0"/>
    <p:restoredTop sz="94660"/>
  </p:normalViewPr>
  <p:slideViewPr>
    <p:cSldViewPr>
      <p:cViewPr varScale="1">
        <p:scale>
          <a:sx n="76" d="100"/>
          <a:sy n="76" d="100"/>
        </p:scale>
        <p:origin x="1922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Серебристая дымка\Serebristaya_Dymka.jpg">
            <a:extLst>
              <a:ext uri="{FF2B5EF4-FFF2-40B4-BE49-F238E27FC236}">
                <a16:creationId xmlns:a16="http://schemas.microsoft.com/office/drawing/2014/main" id="{97F459AB-4D24-4A22-B0C3-FF410DE23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836713"/>
            <a:ext cx="5396136" cy="136815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852936"/>
            <a:ext cx="5392688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44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28799"/>
            <a:ext cx="7221488" cy="51113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1385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Серебристая дымка\Serebristaya_Dymka_Slide.jpg">
            <a:extLst>
              <a:ext uri="{FF2B5EF4-FFF2-40B4-BE49-F238E27FC236}">
                <a16:creationId xmlns:a16="http://schemas.microsoft.com/office/drawing/2014/main" id="{42A302D6-7599-4EDF-8E52-6959E012E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>
            <a:extLst>
              <a:ext uri="{FF2B5EF4-FFF2-40B4-BE49-F238E27FC236}">
                <a16:creationId xmlns:a16="http://schemas.microsoft.com/office/drawing/2014/main" id="{DE00975A-F087-4337-BD0E-FCE2B3CE89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63713" y="260350"/>
            <a:ext cx="7221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заголовка</a:t>
            </a:r>
          </a:p>
        </p:txBody>
      </p:sp>
      <p:sp>
        <p:nvSpPr>
          <p:cNvPr id="1028" name="Текст 2">
            <a:extLst>
              <a:ext uri="{FF2B5EF4-FFF2-40B4-BE49-F238E27FC236}">
                <a16:creationId xmlns:a16="http://schemas.microsoft.com/office/drawing/2014/main" id="{94D7B6DA-077E-4BB0-988A-964484A03D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763713" y="1628775"/>
            <a:ext cx="72215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текста</a:t>
            </a:r>
          </a:p>
          <a:p>
            <a:pPr lvl="1"/>
            <a:r>
              <a:rPr lang="ru-RU" altLang="ru-UA"/>
              <a:t>Второй уровень</a:t>
            </a:r>
          </a:p>
          <a:p>
            <a:pPr lvl="2"/>
            <a:r>
              <a:rPr lang="ru-RU" altLang="ru-UA"/>
              <a:t>Третий уровень</a:t>
            </a:r>
          </a:p>
          <a:p>
            <a:pPr lvl="3"/>
            <a:r>
              <a:rPr lang="ru-RU" altLang="ru-UA"/>
              <a:t>Четвертый уровень</a:t>
            </a:r>
          </a:p>
          <a:p>
            <a:pPr lvl="4"/>
            <a:r>
              <a:rPr lang="ru-RU" altLang="ru-UA"/>
              <a:t>Пятый уровень</a:t>
            </a:r>
          </a:p>
        </p:txBody>
      </p:sp>
      <p:sp>
        <p:nvSpPr>
          <p:cNvPr id="1029" name="TextBox 7">
            <a:extLst>
              <a:ext uri="{FF2B5EF4-FFF2-40B4-BE49-F238E27FC236}">
                <a16:creationId xmlns:a16="http://schemas.microsoft.com/office/drawing/2014/main" id="{B875D358-0A11-496F-BFEB-6BB1A1600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6602413"/>
            <a:ext cx="1319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UA" sz="1200">
                <a:solidFill>
                  <a:srgbClr val="7F7F7F"/>
                </a:solidFill>
              </a:rPr>
              <a:t>ProPowerPoint.Ru</a:t>
            </a:r>
            <a:endParaRPr lang="ru-RU" altLang="ru-UA" sz="120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2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38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5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5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7" Type="http://schemas.openxmlformats.org/officeDocument/2006/relationships/image" Target="../media/image64.e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63.emf"/><Relationship Id="rId4" Type="http://schemas.openxmlformats.org/officeDocument/2006/relationships/oleObject" Target="../embeddings/oleObject6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6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6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3BC4255C-922D-4DB5-AC14-2A392D38E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9" y="116632"/>
            <a:ext cx="7987680" cy="1368425"/>
          </a:xfrm>
        </p:spPr>
        <p:txBody>
          <a:bodyPr/>
          <a:lstStyle/>
          <a:p>
            <a:r>
              <a:rPr lang="ru-UA" altLang="ru-UA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Хімічні</a:t>
            </a:r>
            <a:r>
              <a:rPr lang="ru-UA" altLang="ru-UA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altLang="ru-UA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UA" altLang="ru-UA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altLang="ru-UA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полімерів</a:t>
            </a:r>
            <a:endParaRPr lang="ru-UA" altLang="ru-UA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551332-3011-4BB3-81E6-91CADE498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748464" cy="3024336"/>
          </a:xfrm>
        </p:spPr>
        <p:txBody>
          <a:bodyPr rtlCol="0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uk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</a:t>
            </a:r>
            <a:endParaRPr lang="ru-UA" sz="6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uk-UA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Особливості хімічних реакцій полімерів.</a:t>
            </a:r>
            <a:endParaRPr lang="ru-UA" sz="6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UA" sz="6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uk-UA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Реакції, які протікають без зміни ступеня полімеризації </a:t>
            </a:r>
            <a:endParaRPr lang="ru-UA" sz="6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(внутрішньо-молекулярні та </a:t>
            </a:r>
            <a:r>
              <a:rPr lang="uk-UA" sz="6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полімераналогічні</a:t>
            </a:r>
            <a:r>
              <a:rPr lang="uk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перетворення полімерів)</a:t>
            </a:r>
            <a:r>
              <a:rPr lang="ru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UA" sz="6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uk-UA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Реакції, що приводять до збільшення ступеня полімеризації </a:t>
            </a:r>
            <a:endParaRPr lang="ru-UA" sz="6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(зшивання і затвердіння полімерів, отримання блок- і прищеплених </a:t>
            </a:r>
            <a:r>
              <a:rPr lang="uk-UA" sz="6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UA" sz="6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uk-UA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Реакції, що приводять до зменшення ступеня полімеризації </a:t>
            </a:r>
            <a:endParaRPr lang="ru-UA" sz="6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(деструкція полімерів).</a:t>
            </a:r>
            <a:endParaRPr lang="ru-UA" sz="6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5C17113-DCA2-40B3-9102-501D316931DD}"/>
              </a:ext>
            </a:extLst>
          </p:cNvPr>
          <p:cNvSpPr txBox="1">
            <a:spLocks/>
          </p:cNvSpPr>
          <p:nvPr/>
        </p:nvSpPr>
        <p:spPr bwMode="auto">
          <a:xfrm>
            <a:off x="8671249" y="133812"/>
            <a:ext cx="387840" cy="28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AD6D48-E4EB-492F-BD49-B18EB5408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88642"/>
            <a:ext cx="7221488" cy="6551477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а) утворення нових функціональних груп: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UA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</a:t>
            </a:r>
            <a: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час 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гідроліз</a:t>
            </a:r>
            <a: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полівінілацетату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(ПВА) в лужному середовищі</a:t>
            </a:r>
            <a: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</a:t>
            </a:r>
            <a:r>
              <a:rPr lang="ru-UA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ують</a:t>
            </a:r>
            <a: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полівінілов</a:t>
            </a:r>
            <a:r>
              <a:rPr lang="ru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ий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спирт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(ПВС).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</a:t>
            </a:r>
            <a:r>
              <a:rPr lang="uk-UA" sz="1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полівінілхлориду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(ПВХ)</a:t>
            </a:r>
            <a: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допомогою арґентум ацетату</a:t>
            </a:r>
            <a: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UA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отримують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полівінілацетат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C68D6F-3F30-4560-9809-DCEC4AD02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17728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80D0AD5-9DC2-4E4F-9973-D87C04AF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7545" y="44371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9FB96B0-5590-41DD-B50D-8D46254E5F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73885"/>
              </p:ext>
            </p:extLst>
          </p:nvPr>
        </p:nvGraphicFramePr>
        <p:xfrm>
          <a:off x="2411760" y="4932411"/>
          <a:ext cx="57467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128120" imgH="588240" progId="ChemDraw.Document.6.0">
                  <p:embed/>
                </p:oleObj>
              </mc:Choice>
              <mc:Fallback>
                <p:oleObj r:id="rId2" imgW="4128120" imgH="58824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39FB96B0-5590-41DD-B50D-8D46254E5F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932411"/>
                        <a:ext cx="57467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E1354A5D-751B-4686-B94E-520CFE7997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816439"/>
              </p:ext>
            </p:extLst>
          </p:nvPr>
        </p:nvGraphicFramePr>
        <p:xfrm>
          <a:off x="2051720" y="1665468"/>
          <a:ext cx="6286993" cy="1191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4" imgW="4019400" imgH="762120" progId="Paint.Picture">
                  <p:embed/>
                </p:oleObj>
              </mc:Choice>
              <mc:Fallback>
                <p:oleObj name="Точечный рисунок" r:id="rId4" imgW="4019400" imgH="762120" progId="Paint.Picture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E1354A5D-751B-4686-B94E-520CFE7997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1665468"/>
                        <a:ext cx="6286993" cy="1191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76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76C6ECE-5E0D-40BE-BF0E-A8A1CB503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б) ведення нових функціональних груп.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ведення хлору до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поліетилену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утворенням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полівінілхлориду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(ПВС):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в) циклізація.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ацетилюванні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полівінілового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спирту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(ПВС)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дві функціональні групи реагують </a:t>
            </a:r>
            <a:b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одною молекулою низь</a:t>
            </a:r>
            <a: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молекулярної сполуки.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595B219-FA94-49E3-B428-E4ADE20C0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546" y="1340767"/>
            <a:ext cx="91341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9631219-4082-47D4-AF75-D97E48C0C1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664409"/>
              </p:ext>
            </p:extLst>
          </p:nvPr>
        </p:nvGraphicFramePr>
        <p:xfrm>
          <a:off x="1903140" y="1772816"/>
          <a:ext cx="6942584" cy="9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010760" imgH="563760" progId="ChemDraw.Document.6.0">
                  <p:embed/>
                </p:oleObj>
              </mc:Choice>
              <mc:Fallback>
                <p:oleObj r:id="rId2" imgW="4010760" imgH="56376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89631219-4082-47D4-AF75-D97E48C0C1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140" y="1772816"/>
                        <a:ext cx="6942584" cy="997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7B991732-15AC-430B-8A00-D7BD0E979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48691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7285C0A-2B69-4A09-8FC0-CD1247262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968574"/>
              </p:ext>
            </p:extLst>
          </p:nvPr>
        </p:nvGraphicFramePr>
        <p:xfrm>
          <a:off x="1897218" y="4653136"/>
          <a:ext cx="6817943" cy="115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591520" imgH="923040" progId="ChemDraw.Document.6.0">
                  <p:embed/>
                </p:oleObj>
              </mc:Choice>
              <mc:Fallback>
                <p:oleObj r:id="rId4" imgW="5591520" imgH="92304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57285C0A-2B69-4A09-8FC0-CD1247262B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218" y="4653136"/>
                        <a:ext cx="6817943" cy="11521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251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28FCD9-7BC2-4434-AC23-B7442F8AB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16632"/>
            <a:ext cx="7380312" cy="6623487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  <a:tab pos="3284855" algn="ctr"/>
              </a:tabLst>
            </a:pP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Реакції, які призводять </a:t>
            </a:r>
            <a:br>
              <a:rPr lang="ru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збільшення ступеня полімеризації </a:t>
            </a: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  <a:tab pos="3284855" algn="ctr"/>
              </a:tabLst>
            </a:pPr>
            <a:r>
              <a:rPr lang="ru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зшивання і затвердіння полімерів, </a:t>
            </a:r>
            <a:br>
              <a:rPr lang="ru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 блок- і привитих </a:t>
            </a: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  <a:tab pos="3284855" algn="ctr"/>
              </a:tabLst>
            </a:pP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 зшивання призводять </a:t>
            </a:r>
            <a:br>
              <a:rPr lang="ru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збільшення ступеня полімеризації полімеру.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spc="-1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 зшивання використовуються в промисловості </a:t>
            </a:r>
            <a:br>
              <a:rPr lang="ru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рідкосітчастих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еластомерів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шляхом вулканізації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каучуків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Поперечні зв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язки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між макромолекулами можуть мати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ковалентну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іонну, іонно-координаційну природу,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також виникати за рахунок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Н-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зв’язків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Зшивання ковалентними зв</a:t>
            </a:r>
            <a:r>
              <a:rPr lang="ru-RU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язками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називається </a:t>
            </a:r>
            <a:endParaRPr lang="ru-UA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хімічним зшиванням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яке є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необоротним процесом.</a:t>
            </a:r>
            <a:endParaRPr lang="ru-UA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Зшивання іонними та іонно-координаційними зв’язками,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також за рахунок Н-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зв’язків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називається 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фізичним зшиванням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яке є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оборотним процесом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(зв’язки лабільні, тобто стійкі за певних умов).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  <a:tab pos="3284855" algn="ctr"/>
              </a:tabLst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85027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56080E-7DD2-489C-AFC2-78FC4E99F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Хімічне зшивання</a:t>
            </a:r>
            <a:endParaRPr lang="ru-UA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 зшивання можуть здійснюватися двома шляхами: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мимоволі під час синтезу полімерів або в результаті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побічних реакцій при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полімераналог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чних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перетвореннях;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результаті спеціальних направлених реакцій (зокрема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синтезі полімерів).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Зшивання при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полімеризації та поліконденсації можна розглядати лише як реакції щодо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різних можливостей отримання зшитих полімерів 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(тільки для розгляду). </a:t>
            </a:r>
            <a:endParaRPr lang="ru-UA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spc="-5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 b="1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Але </a:t>
            </a:r>
            <a:r>
              <a:rPr lang="ru-UA" sz="1800" b="1" spc="-5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їх</a:t>
            </a:r>
            <a:r>
              <a:rPr lang="ru-UA" sz="1800" b="1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b="1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відносять до хімічних реакцій полімерів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38093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CAAD8C-073E-4CFB-9539-211379B8A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380312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Зшивання при полімеризації 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сополімеризація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стиролу з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дивінілбензеном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результаті утворюється зшитий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який використовують як основу </a:t>
            </a:r>
            <a:b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отриманні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йонно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-обмінних смол.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D9EBA2B-414B-4A26-8E19-EDC1B371D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11967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CF49955-D502-4849-8336-5DD2DCEBD2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129288"/>
              </p:ext>
            </p:extLst>
          </p:nvPr>
        </p:nvGraphicFramePr>
        <p:xfrm>
          <a:off x="2555776" y="1196751"/>
          <a:ext cx="5904656" cy="424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051800" imgH="2866320" progId="ChemDraw.Document.6.0">
                  <p:embed/>
                </p:oleObj>
              </mc:Choice>
              <mc:Fallback>
                <p:oleObj r:id="rId2" imgW="4051800" imgH="286632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5CF49955-D502-4849-8336-5DD2DCEBD2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196751"/>
                        <a:ext cx="5904656" cy="42459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442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E0721C-ECAB-4A85-BA37-9F8D0DC70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332657"/>
            <a:ext cx="7221488" cy="640746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Зшивання при поліконденсації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UA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зшитих структур необхідно, </a:t>
            </a:r>
            <a:b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щоб один з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мономерів був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трьохфункціональним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b="1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отримання зшитих складних поліефірів можливе при взаємодії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дикарбонової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кислоти з двох- та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трьохфункціональними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спиртами. </a:t>
            </a:r>
            <a:b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UA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цьому макромолекули сполучаються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один з одним складно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ефірн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зв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язком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(реакція е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терифікації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41DFC60-AEB4-49E4-BE5B-83FC797B9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36450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7E7818E-CCE2-45C4-989B-E78195186D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442915"/>
              </p:ext>
            </p:extLst>
          </p:nvPr>
        </p:nvGraphicFramePr>
        <p:xfrm>
          <a:off x="2715733" y="3182393"/>
          <a:ext cx="59372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795640" imgH="469440" progId="ChemDraw.Document.6.0">
                  <p:embed/>
                </p:oleObj>
              </mc:Choice>
              <mc:Fallback>
                <p:oleObj r:id="rId2" imgW="5795640" imgH="46944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F7E7818E-CCE2-45C4-989B-E78195186D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733" y="3182393"/>
                        <a:ext cx="59372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0352DEE0-98D4-4F73-8246-6482057FF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473" y="3887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8630F2C-C6C3-40CD-B18E-C2E839381E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927743"/>
              </p:ext>
            </p:extLst>
          </p:nvPr>
        </p:nvGraphicFramePr>
        <p:xfrm>
          <a:off x="2806457" y="3793568"/>
          <a:ext cx="5135949" cy="275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447440" imgH="2352240" progId="ChemDraw.Document.6.0">
                  <p:embed/>
                </p:oleObj>
              </mc:Choice>
              <mc:Fallback>
                <p:oleObj r:id="rId4" imgW="4447440" imgH="235224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F8630F2C-C6C3-40CD-B18E-C2E839381E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457" y="3793568"/>
                        <a:ext cx="5135949" cy="2759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303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769DC8E-DDFC-4DC5-B024-209131B2C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332657"/>
            <a:ext cx="7221488" cy="640746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Зшивання полімерів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проводять двома основними шляхами: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шляхом взаємодії функціональних груп або атомів </a:t>
            </a:r>
            <a:b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різних макромолекул.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b="1" spc="-1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r>
              <a:rPr lang="uk-UA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 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 зшитих полімерів з </a:t>
            </a:r>
            <a:r>
              <a:rPr lang="uk-UA" sz="1800" spc="-1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полівінілового</a:t>
            </a:r>
            <a:r>
              <a:rPr lang="uk-UA" sz="1800" spc="-1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спирту 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(ПВС) (при нагріванні у присутності </a:t>
            </a:r>
            <a:r>
              <a:rPr lang="ru-RU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ru-RU" sz="1800" spc="-1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ru-RU" sz="1800" spc="-1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  <a:endParaRPr lang="ru-UA" sz="1800" spc="-1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spc="-1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spc="-1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spc="-1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spc="-1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spc="-1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spc="-1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spc="-1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spc="-1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 мають обмежене застосування, оскільки утворюють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малу кількість містків і супроводжуються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побічними реакціями деструкції.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61B1FAD-78CE-4ACB-B947-B8A34AF84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DF76198-A684-4B9E-A02F-A8857155FE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460898"/>
              </p:ext>
            </p:extLst>
          </p:nvPr>
        </p:nvGraphicFramePr>
        <p:xfrm>
          <a:off x="2771800" y="2492896"/>
          <a:ext cx="5807447" cy="2119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308400" imgH="1185840" progId="ChemDraw.Document.6.0">
                  <p:embed/>
                </p:oleObj>
              </mc:Choice>
              <mc:Fallback>
                <p:oleObj r:id="rId2" imgW="3308400" imgH="118584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DDF76198-A684-4B9E-A02F-A8857155FE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492896"/>
                        <a:ext cx="5807447" cy="21190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959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65B883A-0DCD-4206-8FF6-C4FC5C496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зшивання двох макромолекул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поліетилену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допомогою γ-опромінення: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при обробці лінійних полімерів «агентами, які зшивають» − низькомолекулярними сполуками.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 обумовлено наступними перевагами реакцій другого типу: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можливість проводити зшивання в потрібний момент (після формування, нанесення герметиків, покриттів, клеїв);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можливість отримувати будь-яку кількість зшивань при різній довжині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зшиваючих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містків, що дозволяє варіювати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густину сітки.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реакцій другого типу відноситься 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вулканізація </a:t>
            </a:r>
            <a:r>
              <a:rPr lang="ru-RU" sz="1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каучу</a:t>
            </a:r>
            <a:r>
              <a:rPr lang="uk-UA" sz="1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ків</a:t>
            </a:r>
            <a:r>
              <a:rPr lang="uk-UA" sz="1800" b="1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яка супроводжується </a:t>
            </a:r>
            <a:b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утворенням тривимірних продуктів.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050B1A4-2731-41B8-9FBD-B2A2E5BD6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33983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AAA6083-33F7-4530-B451-3FE8AB2029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618489"/>
              </p:ext>
            </p:extLst>
          </p:nvPr>
        </p:nvGraphicFramePr>
        <p:xfrm>
          <a:off x="2339752" y="980728"/>
          <a:ext cx="575945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674520" imgH="819000" progId="ChemDraw.Document.6.0">
                  <p:embed/>
                </p:oleObj>
              </mc:Choice>
              <mc:Fallback>
                <p:oleObj r:id="rId2" imgW="3674520" imgH="81900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AAAA6083-33F7-4530-B451-3FE8AB2029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980728"/>
                        <a:ext cx="5759450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7643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6DAE7A-EDF3-4A4D-AD90-84F62315B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88641"/>
            <a:ext cx="7221488" cy="6551478"/>
          </a:xfrm>
        </p:spPr>
        <p:txBody>
          <a:bodyPr/>
          <a:lstStyle/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Вулканізація: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під дією </a:t>
            </a: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Сульфуру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Вулканізація </a:t>
            </a:r>
            <a:r>
              <a:rPr lang="uk-UA" sz="1800" i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процес утворення тривимірних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продуктів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результаті зшивання макромолекул поперечними зв’язками.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Вулканізація може здійснюватися під дією «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зшиваючих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агентів» (наприклад,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Сульфуру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під дією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випромінювань</a:t>
            </a:r>
            <a:r>
              <a:rPr lang="ru-UA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радикалів.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spc="-1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Розрізняють </a:t>
            </a:r>
            <a:r>
              <a:rPr lang="uk-UA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вулканізацію під дією </a:t>
            </a:r>
            <a:r>
              <a:rPr lang="uk-UA" sz="1800" b="1" spc="-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Сульфуру</a:t>
            </a:r>
            <a:r>
              <a:rPr lang="uk-UA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ru-UA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</a:t>
            </a:r>
            <a:r>
              <a:rPr lang="uk-UA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вулканізацію без додавання </a:t>
            </a:r>
            <a:r>
              <a:rPr lang="uk-UA" sz="1800" b="1" spc="-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Сульфуру</a:t>
            </a:r>
            <a:r>
              <a:rPr lang="uk-UA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k-UA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А)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Зшивання суміші </a:t>
            </a:r>
            <a:r>
              <a:rPr lang="uk-UA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каучуків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uk-UA" sz="1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полібутадієн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b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 дією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молекул </a:t>
            </a:r>
            <a:r>
              <a:rPr lang="uk-UA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Сульфуру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=1-8) </a:t>
            </a:r>
            <a:b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температури 130-160 </a:t>
            </a:r>
            <a:r>
              <a:rPr lang="uk-UA" sz="1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(загальний випадок)</a:t>
            </a:r>
            <a: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B56B55B-66EB-4C41-A46C-904684547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50131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FA14A9B-125E-4005-AD2B-C9DA86D048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922856"/>
              </p:ext>
            </p:extLst>
          </p:nvPr>
        </p:nvGraphicFramePr>
        <p:xfrm>
          <a:off x="1851250" y="4653137"/>
          <a:ext cx="7221488" cy="174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268520" imgH="1017720" progId="ChemDraw.Document.6.0">
                  <p:embed/>
                </p:oleObj>
              </mc:Choice>
              <mc:Fallback>
                <p:oleObj r:id="rId2" imgW="4268520" imgH="101772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DFA14A9B-125E-4005-AD2B-C9DA86D048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250" y="4653137"/>
                        <a:ext cx="7221488" cy="17442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699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43A364-6CB1-4F94-A83E-777E929CC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8"/>
            <a:ext cx="7221488" cy="647947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зшивання суміші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каучуків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полібутадієн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b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 дією 2 молекул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Сульфуру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800100" algn="l"/>
              </a:tabLst>
            </a:pPr>
            <a:r>
              <a:rPr lang="uk-UA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Вулканізація без </a:t>
            </a:r>
            <a:r>
              <a:rPr lang="uk-UA" sz="1800" b="1" spc="-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Сульфуру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вулканізація </a:t>
            </a:r>
            <a:r>
              <a:rPr lang="uk-UA" sz="1800" spc="-1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хлорованого поліетилену </a:t>
            </a:r>
            <a:endParaRPr lang="ru-UA" sz="1800" spc="-1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присутності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оксидів металів (цинку оксиду):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F965532-D327-4D83-A300-68FC08CF1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4666" y="1052735"/>
            <a:ext cx="99632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CFE9063-E401-4E71-94B4-456A93093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413008"/>
              </p:ext>
            </p:extLst>
          </p:nvPr>
        </p:nvGraphicFramePr>
        <p:xfrm>
          <a:off x="2051720" y="1052736"/>
          <a:ext cx="6528279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247280" imgH="1017720" progId="ChemDraw.Document.6.0">
                  <p:embed/>
                </p:oleObj>
              </mc:Choice>
              <mc:Fallback>
                <p:oleObj r:id="rId2" imgW="4247280" imgH="101772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7CFE9063-E401-4E71-94B4-456A93093A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052736"/>
                        <a:ext cx="6528279" cy="1584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6CE5B9CC-98A7-49C3-8B87-D448EDAFB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1753" y="4464240"/>
            <a:ext cx="9710677" cy="4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AF56C93-B7D0-460C-9F7F-4B1613A886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674581"/>
              </p:ext>
            </p:extLst>
          </p:nvPr>
        </p:nvGraphicFramePr>
        <p:xfrm>
          <a:off x="1848669" y="4464240"/>
          <a:ext cx="7136507" cy="1538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034600" imgH="1067040" progId="ChemDraw.Document.6.0">
                  <p:embed/>
                </p:oleObj>
              </mc:Choice>
              <mc:Fallback>
                <p:oleObj r:id="rId4" imgW="5034600" imgH="106704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4AF56C93-B7D0-460C-9F7F-4B1613A886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669" y="4464240"/>
                        <a:ext cx="7136507" cy="15384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308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DE836-98E9-42A4-83AE-FDD413CC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3" y="47036"/>
            <a:ext cx="7799456" cy="1010645"/>
          </a:xfrm>
        </p:spPr>
        <p:txBody>
          <a:bodyPr/>
          <a:lstStyle/>
          <a:p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Реакції, які протікають 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 зміни ступеня полімеризації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внутрішньомолекулярні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полімераналогічні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перетворення полімерів)</a:t>
            </a:r>
            <a:br>
              <a:rPr lang="ru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41F934-7908-4E5E-9AE3-473A58498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3" y="1393063"/>
            <a:ext cx="7884368" cy="534705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Внутрішньомолекулярні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перетворення полімерів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 функціональних груп або атомів однієї макромолекули,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які призводять до зміни будови макромолекули 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(під дією світла, опромінення, хімічних реагентів).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spcAft>
                <a:spcPts val="1000"/>
              </a:spcAft>
              <a:buNone/>
            </a:pP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Внутрішньомолекулярні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перетворення впливають 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механізм синтезу полімерів, які можуть мати небажану будову, або необхідну будову.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spcAft>
                <a:spcPts val="1000"/>
              </a:spcAft>
              <a:buNone/>
            </a:pP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Типи </a:t>
            </a:r>
            <a:r>
              <a:rPr lang="uk-UA" sz="1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внутрішньомолекулярних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перетворень:</a:t>
            </a:r>
          </a:p>
          <a:p>
            <a:pPr marL="450215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Перегрупування бічних груп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синтезі полімерів (циклізація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полівінілхлориду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під дією низькомолекулярного реагенту (цинку)):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spcAft>
                <a:spcPts val="100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8DB1FA45-69F8-4277-B730-AF7D8C2BBCFA}"/>
              </a:ext>
            </a:extLst>
          </p:cNvPr>
          <p:cNvSpPr txBox="1">
            <a:spLocks/>
          </p:cNvSpPr>
          <p:nvPr/>
        </p:nvSpPr>
        <p:spPr bwMode="auto">
          <a:xfrm>
            <a:off x="8671249" y="133812"/>
            <a:ext cx="387840" cy="28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69640A9-44BA-48EB-962C-B2C85AF7A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499" y="58003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90407F8-B386-43E2-BE35-D0FFF0FCA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205750"/>
              </p:ext>
            </p:extLst>
          </p:nvPr>
        </p:nvGraphicFramePr>
        <p:xfrm>
          <a:off x="1976233" y="5689213"/>
          <a:ext cx="6710170" cy="1050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640040" imgH="711720" progId="ChemDraw.Document.6.0">
                  <p:embed/>
                </p:oleObj>
              </mc:Choice>
              <mc:Fallback>
                <p:oleObj r:id="rId2" imgW="4640040" imgH="711720" progId="ChemDraw.Document.6.0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790407F8-B386-43E2-BE35-D0FFF0FCA2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233" y="5689213"/>
                        <a:ext cx="6710170" cy="1050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613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B38579-A867-4397-AFAC-C8BB0E75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8"/>
            <a:ext cx="7221488" cy="6479471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Вулканізація під дією радикальних ініціаторів або </a:t>
            </a:r>
            <a:b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-випромінювання.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механізм реакції полягає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відриві рухомого атома (наприклад, Гідрогену) від макромолекули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утворенням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макрорадикала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Подальша рекомбінація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макрорадикалів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приводить до зшитих структур: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E3D808E-2F7E-4039-B2C8-45A657D4A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26369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22642AC-2271-4F9A-B18C-DC13F11F41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444390"/>
              </p:ext>
            </p:extLst>
          </p:nvPr>
        </p:nvGraphicFramePr>
        <p:xfrm>
          <a:off x="1826038" y="2367094"/>
          <a:ext cx="709678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272840" imgH="681120" progId="ChemDraw.Document.6.0">
                  <p:embed/>
                </p:oleObj>
              </mc:Choice>
              <mc:Fallback>
                <p:oleObj r:id="rId2" imgW="4272840" imgH="68112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522642AC-2271-4F9A-B18C-DC13F11F41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038" y="2367094"/>
                        <a:ext cx="7096788" cy="1152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0535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1E6E5A-911D-4647-B37A-233D59213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88641"/>
            <a:ext cx="7221488" cy="6551478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Затвердіння полімерів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Затвердіння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</a:t>
            </a:r>
            <a:r>
              <a:rPr lang="uk-UA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 процес необоротного перетворення рідких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реакційноздатних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олігомерів в тверді, нерозчинні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неплавкі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трьохвимірні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полімери.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Затвердіння широко використовуються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густосітчастих полімерів у виробництві пластиків, лаків, герметиків, клеїв. Утворення зшитих і затверділих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полімерів приводить до великого збільшення ступеню полімеризації, оскільки утворюється гігантська макромолекула</a:t>
            </a:r>
            <a:r>
              <a:rPr lang="uk-UA" sz="1800" i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Затвердіння проводять шляхом взаємодії рідких смол,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 мають невисокі молекулярні маси з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затверджувачами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якості яких використовуються низькомолекулярні та високомолекулярні сполуки.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Зшивання полімерів різко міняє властивості полімерів.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14673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0BD654-ADF6-4DA0-8B03-D40801885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 переході від лінійних до сітчастих полімерів втрачається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розчинність і плавкість полімеру. 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Чим більше густина просторової сітки, тим більше твердість, щільність, межа міцності на розтягування, менше відносне подовження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міняються діелектричні властивості полімеру.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Затвердіння відбувається за рахунок реакцій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між функціональними групами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затверджувача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функціональними групами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або подвійними зв’язками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форполімера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олігомера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здатного утворювати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полімер).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здійснення затвердіння необхідно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щоб функціональність компонентів була як мінімум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рівна двом; один компонент або обидва містив деяку кількість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трьохфункціональних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молекул. 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Ступінь зшивання визначається 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співвідношенням </a:t>
            </a:r>
            <a:b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двох- і </a:t>
            </a:r>
            <a:r>
              <a:rPr lang="uk-UA" sz="1800" spc="-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трьохфункціональних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spc="-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сполук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затверділого полімеру необхідна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мала кількість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затверджувача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(0,1-1,0% від маси полімеру).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54160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0A05F1A-7675-4B44-9F5F-C331EDC62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332657"/>
            <a:ext cx="7221488" cy="640746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Приклади реакцій затвердіння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затвердіння поліефірів, що містять подвійні зв’язки, </a:t>
            </a:r>
            <a:b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допомогою стиролу (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затверджувача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і радикального ініціатора: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Структура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форполімеру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Структура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затверджувача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61F88EE-7324-4171-A36B-B41A881CA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23488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DFBCFB4-0CA9-4217-9148-12FC267AC4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121179"/>
              </p:ext>
            </p:extLst>
          </p:nvPr>
        </p:nvGraphicFramePr>
        <p:xfrm>
          <a:off x="3625244" y="2462156"/>
          <a:ext cx="3498375" cy="792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10680" imgH="470160" progId="ChemDraw.Document.6.0">
                  <p:embed/>
                </p:oleObj>
              </mc:Choice>
              <mc:Fallback>
                <p:oleObj r:id="rId2" imgW="2110680" imgH="47016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9DFBCFB4-0CA9-4217-9148-12FC267AC4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244" y="2462156"/>
                        <a:ext cx="3498375" cy="792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>
            <a:extLst>
              <a:ext uri="{FF2B5EF4-FFF2-40B4-BE49-F238E27FC236}">
                <a16:creationId xmlns:a16="http://schemas.microsoft.com/office/drawing/2014/main" id="{5041498A-D31A-4253-ADBF-C5938AF72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45091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9128762-6EAF-44B2-AD1E-ADBAA5BB4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387364"/>
              </p:ext>
            </p:extLst>
          </p:nvPr>
        </p:nvGraphicFramePr>
        <p:xfrm>
          <a:off x="4350829" y="4221088"/>
          <a:ext cx="1594470" cy="193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21960" imgH="1103040" progId="ChemDraw.Document.6.0">
                  <p:embed/>
                </p:oleObj>
              </mc:Choice>
              <mc:Fallback>
                <p:oleObj r:id="rId4" imgW="921960" imgH="1103040" progId="ChemDraw.Document.6.0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59128762-6EAF-44B2-AD1E-ADBAA5BB4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0829" y="4221088"/>
                        <a:ext cx="1594470" cy="1938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123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EC039C-3281-4A4F-B898-FE53C21F6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0"/>
            <a:ext cx="7221488" cy="674011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Реакція затвердіння: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Зшита сітчаста структура: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01A4528-200A-4C73-A8CD-BB54E0285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9807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DB1EFF3-EE24-4520-A5DF-DBDEF2F3DC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686153"/>
              </p:ext>
            </p:extLst>
          </p:nvPr>
        </p:nvGraphicFramePr>
        <p:xfrm>
          <a:off x="2627784" y="557241"/>
          <a:ext cx="5424072" cy="1468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340960" imgH="1417680" progId="ChemDraw.Document.6.0">
                  <p:embed/>
                </p:oleObj>
              </mc:Choice>
              <mc:Fallback>
                <p:oleObj r:id="rId2" imgW="5340960" imgH="141768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DDB1EFF3-EE24-4520-A5DF-DBDEF2F3DC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557241"/>
                        <a:ext cx="5424072" cy="14687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A484FA7B-7DFF-4E85-8689-7261FC37BDA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705282" y="2245443"/>
            <a:ext cx="73035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032FD49-447E-41FC-8482-3AAE9350FE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084284"/>
              </p:ext>
            </p:extLst>
          </p:nvPr>
        </p:nvGraphicFramePr>
        <p:xfrm>
          <a:off x="2637074" y="2776139"/>
          <a:ext cx="4967288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774040" imgH="4088520" progId="ChemDraw.Document.6.0">
                  <p:embed/>
                </p:oleObj>
              </mc:Choice>
              <mc:Fallback>
                <p:oleObj r:id="rId4" imgW="5774040" imgH="408852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3032FD49-447E-41FC-8482-3AAE9350FE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074" y="2776139"/>
                        <a:ext cx="4967288" cy="3581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4774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A23E3F-EEE0-4FDA-A531-743D9758C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332657"/>
            <a:ext cx="7221488" cy="640746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реакція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затвердіння епоксидної смоли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Структура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затверджувача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uk-UA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uk-UA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(аліфатичний амін)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Реакція затвердіння: взаємодія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поліетиленоксиду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аміном: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Зшита сітчаста структура затверділої епоксидної смоли: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6A354EF-117E-4AFF-88F7-9634213BA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22768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93657C0-E63B-412C-96A2-F4AFF8911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048483"/>
              </p:ext>
            </p:extLst>
          </p:nvPr>
        </p:nvGraphicFramePr>
        <p:xfrm>
          <a:off x="3056682" y="1988840"/>
          <a:ext cx="46355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610440" imgH="1280880" progId="ChemDraw.Document.6.0">
                  <p:embed/>
                </p:oleObj>
              </mc:Choice>
              <mc:Fallback>
                <p:oleObj r:id="rId2" imgW="3610440" imgH="128088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F93657C0-E63B-412C-96A2-F4AFF8911F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682" y="1988840"/>
                        <a:ext cx="46355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D322C4F8-E4DF-401F-9E54-523628221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46531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859A3D6-8983-44D7-A187-66E5679F1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512789"/>
              </p:ext>
            </p:extLst>
          </p:nvPr>
        </p:nvGraphicFramePr>
        <p:xfrm>
          <a:off x="2843808" y="4653136"/>
          <a:ext cx="507365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104360" imgH="1280880" progId="ChemDraw.Document.6.0">
                  <p:embed/>
                </p:oleObj>
              </mc:Choice>
              <mc:Fallback>
                <p:oleObj r:id="rId4" imgW="4104360" imgH="128088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1859A3D6-8983-44D7-A187-66E5679F16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653136"/>
                        <a:ext cx="5073650" cy="161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708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3A67A1-13E2-476A-9445-4646456B6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b="1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реакція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затвердіння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новолачних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феноло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-формальдегідних смол.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99FABB8-125B-49D8-9AA2-761CCB379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11247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47FA575-073E-4F96-9F56-3FCF35DD53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65580"/>
              </p:ext>
            </p:extLst>
          </p:nvPr>
        </p:nvGraphicFramePr>
        <p:xfrm>
          <a:off x="2483768" y="1124744"/>
          <a:ext cx="58801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882370" imgH="1686668" progId="ChemDraw.Document.6.0">
                  <p:embed/>
                </p:oleObj>
              </mc:Choice>
              <mc:Fallback>
                <p:oleObj r:id="rId2" imgW="5882370" imgH="1686668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C47FA575-073E-4F96-9F56-3FCF35DD53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124744"/>
                        <a:ext cx="5880100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1F2D4F54-AD35-4AEC-9B02-0DCC40557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29969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8667A7BA-9B76-43AF-AC3D-E199CC42C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424114"/>
              </p:ext>
            </p:extLst>
          </p:nvPr>
        </p:nvGraphicFramePr>
        <p:xfrm>
          <a:off x="2339752" y="2996952"/>
          <a:ext cx="611505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312057" imgH="3028004" progId="ChemDraw.Document.6.0">
                  <p:embed/>
                </p:oleObj>
              </mc:Choice>
              <mc:Fallback>
                <p:oleObj r:id="rId4" imgW="6312057" imgH="3028004" progId="ChemDraw.Document.6.0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8667A7BA-9B76-43AF-AC3D-E199CC42C0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996952"/>
                        <a:ext cx="6115050" cy="293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388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EEC6D0-E513-4FD6-AA1B-BA4DC6BFA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 блок і привитих </a:t>
            </a: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spc="-1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Блоксополімери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прищеплені </a:t>
            </a:r>
            <a:r>
              <a:rPr lang="uk-UA" sz="1800" spc="-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сополімери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відрізняються </a:t>
            </a:r>
            <a:b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 статистичних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наявністю довгих відрізків ланок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ланцюга, що містять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мономірні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ланки одного типу:</a:t>
            </a:r>
            <a:endParaRPr lang="en-US" sz="1800" spc="-5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Статистичний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Привитий </a:t>
            </a: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94533E2-7CA0-496F-972E-C6BE7002C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25649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87316C1-B205-46E4-B297-ABF6BB54B5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533137"/>
              </p:ext>
            </p:extLst>
          </p:nvPr>
        </p:nvGraphicFramePr>
        <p:xfrm>
          <a:off x="2915816" y="2515941"/>
          <a:ext cx="5911667" cy="463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26520" imgH="172440" progId="ChemDraw.Document.6.0">
                  <p:embed/>
                </p:oleObj>
              </mc:Choice>
              <mc:Fallback>
                <p:oleObj r:id="rId2" imgW="2126520" imgH="17244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587316C1-B205-46E4-B297-ABF6BB54B5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515941"/>
                        <a:ext cx="5911667" cy="4633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1ABBCCA9-F12A-4562-8C0C-D2AE5306F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418" y="33788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20C76EA-2EC6-49D8-B272-F1F2077EE8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719573"/>
              </p:ext>
            </p:extLst>
          </p:nvPr>
        </p:nvGraphicFramePr>
        <p:xfrm>
          <a:off x="1984844" y="3574459"/>
          <a:ext cx="7015140" cy="495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584080" imgH="172440" progId="ChemDraw.Document.6.0">
                  <p:embed/>
                </p:oleObj>
              </mc:Choice>
              <mc:Fallback>
                <p:oleObj r:id="rId4" imgW="2584080" imgH="17244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920C76EA-2EC6-49D8-B272-F1F2077EE8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844" y="3574459"/>
                        <a:ext cx="7015140" cy="495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A5A678F1-976C-44E8-9ACC-4DE77DCCC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45197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135009D7-B9CE-414B-BBB9-7C0E4A7788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890531"/>
              </p:ext>
            </p:extLst>
          </p:nvPr>
        </p:nvGraphicFramePr>
        <p:xfrm>
          <a:off x="3275856" y="4993933"/>
          <a:ext cx="4507666" cy="1207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152080" imgH="563040" progId="ChemDraw.Document.6.0">
                  <p:embed/>
                </p:oleObj>
              </mc:Choice>
              <mc:Fallback>
                <p:oleObj r:id="rId6" imgW="2152080" imgH="563040" progId="ChemDraw.Document.6.0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135009D7-B9CE-414B-BBB9-7C0E4A7788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993933"/>
                        <a:ext cx="4507666" cy="1207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0502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CCF2FA-7863-48B7-9C5C-D33263671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Блоксополімери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зшиті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сополімери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відрізняються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властивостями від статистичних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Блок- і зшиті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сополімери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зазвичай поєднують властивості компонентів (блоків або основних ланцюгів і зшитих ланцюгів),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статистичні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сополімери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 проявляють властивостей, характерних індивідуальним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компонентам.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блок- і зшитих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підходять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 прямої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сополімерізації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використовуються реакції хімічних перетворень полімерів,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які здійснюються 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двома основними способами: </a:t>
            </a: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реакціями в системі полімер − мономер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реакціями в системі полімер − полімер.</a:t>
            </a: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09891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B21DEB-B203-4E9A-B18F-08BAC4C9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16633"/>
            <a:ext cx="7221488" cy="6623486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Реакції в системі полімер – мономер: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блок- і зшитих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необхідно </a:t>
            </a:r>
            <a:br>
              <a:rPr lang="en-US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макромолекулі 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створити реакційні центри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en-US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яких відбувається полімеризація.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цих цілей використовується радикальна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полімеризація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рідше − іонна полімеризація.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Радикальну атаку макромолекул можна здійснювати в одну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дві стадії і залежно від цього виходитимуть різні продукти.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А) Радикальна полімеризація (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одностадійний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метод).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мономері В розчиняють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що складається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ланок А, і додають радикальний ініціатор. </a:t>
            </a:r>
            <a:br>
              <a:rPr lang="en-US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дією радикала, що утворився при розкладі ініціатора, відбувається радикальна полімеризація мономера В.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Потім здійснюється передача ланцюгу від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макрорадикалу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ланцюга з ланок В на полімер з ланок А шляхом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відриву рухомого атома Гідрогену. </a:t>
            </a:r>
            <a:endParaRPr lang="en-US" sz="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результаті в основному ланцюзі полімеру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ланок А утворюється радикал і відбувається прищеплена полімеризація мономера В.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9236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D28245-1E02-420F-BA62-E5DEA780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88640"/>
            <a:ext cx="7221488" cy="6551479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Ізомерні перетворення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Характерні для полімерів, які містять ненасичені зв’язки в основних ланцюгах і бічних групах. В результаті ізомерних перетворень елементний склад не змінюється.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а) циклізація</a:t>
            </a:r>
            <a:r>
              <a:rPr 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поліакрилонітрилу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температури 470-540 </a:t>
            </a:r>
            <a:r>
              <a:rPr lang="uk-UA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без доступу повітря з розривом потрійних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зв’язків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б) </a:t>
            </a: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цис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-транс-ізомеризація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(спостерігається при опроміненні розчинів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каучуків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УФ-світлом,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γ-опроміненням або нагріванням в присутності сенсибілізаторів (речовин, які утворюють радикали під дією світла).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D7F0E1D-CEAA-4B42-9B4B-C266C08C2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29249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8BF0D91-8C05-4D8B-BA26-C1CF0A9B65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425495"/>
              </p:ext>
            </p:extLst>
          </p:nvPr>
        </p:nvGraphicFramePr>
        <p:xfrm>
          <a:off x="1906904" y="2564904"/>
          <a:ext cx="7221488" cy="100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984920" imgH="605520" progId="ChemDraw.Document.6.0">
                  <p:embed/>
                </p:oleObj>
              </mc:Choice>
              <mc:Fallback>
                <p:oleObj r:id="rId2" imgW="4984920" imgH="60552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8BF0D91-8C05-4D8B-BA26-C1CF0A9B65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904" y="2564904"/>
                        <a:ext cx="7221488" cy="1008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561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46B6CC0-8DB4-4F8D-9154-3C73D875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88641"/>
            <a:ext cx="7221488" cy="655147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uk-UA" sz="1800" spc="-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прививка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стиролу до полібутадієну </a:t>
            </a:r>
            <a:b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відбувається за схемою: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8AC451C-063E-4242-BFFD-B5C9D678A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9087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80E5266-ABF6-4AC2-A291-8D548A783E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517459"/>
              </p:ext>
            </p:extLst>
          </p:nvPr>
        </p:nvGraphicFramePr>
        <p:xfrm>
          <a:off x="3584206" y="1051637"/>
          <a:ext cx="42354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392280" imgH="1143000" progId="ChemDraw.Document.6.0">
                  <p:embed/>
                </p:oleObj>
              </mc:Choice>
              <mc:Fallback>
                <p:oleObj r:id="rId2" imgW="3392280" imgH="114300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580E5266-ABF6-4AC2-A291-8D548A783E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206" y="1051637"/>
                        <a:ext cx="423545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3E1646EA-92D3-4168-B38B-EE955E187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268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8B59BF9-32CD-470F-9673-8A37E9138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548169"/>
              </p:ext>
            </p:extLst>
          </p:nvPr>
        </p:nvGraphicFramePr>
        <p:xfrm>
          <a:off x="3053489" y="3064506"/>
          <a:ext cx="501015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804840" imgH="1103040" progId="ChemDraw.Document.6.0">
                  <p:embed/>
                </p:oleObj>
              </mc:Choice>
              <mc:Fallback>
                <p:oleObj r:id="rId4" imgW="3804840" imgH="110304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18B59BF9-32CD-470F-9673-8A37E9138A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3489" y="3064506"/>
                        <a:ext cx="5010150" cy="147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EA867D14-857F-4D94-802B-205DA3D57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46289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59929FA7-5FCC-472A-A9E6-9D1C4F1D97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350229"/>
              </p:ext>
            </p:extLst>
          </p:nvPr>
        </p:nvGraphicFramePr>
        <p:xfrm>
          <a:off x="2267744" y="4956142"/>
          <a:ext cx="6259445" cy="1740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635800" imgH="1532880" progId="ChemDraw.Document.6.0">
                  <p:embed/>
                </p:oleObj>
              </mc:Choice>
              <mc:Fallback>
                <p:oleObj r:id="rId6" imgW="5635800" imgH="1532880" progId="ChemDraw.Document.6.0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59929FA7-5FCC-472A-A9E6-9D1C4F1D97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956142"/>
                        <a:ext cx="6259445" cy="17405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2155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639B19-106C-4348-9E88-3E1D27BB7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16633"/>
            <a:ext cx="7221488" cy="6623486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Отриманий прищеплений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називається 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бутад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іє</a:t>
            </a: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н-п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-стирол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де першим в назві вказується мономер, який утворює основний полімерний ланцюг,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другим − прищеплений мономер.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endParaRPr lang="en-US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результаті розглянутого </a:t>
            </a:r>
            <a:r>
              <a:rPr lang="ru-RU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одностадійного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методу </a:t>
            </a:r>
            <a:endParaRPr lang="en-US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утворюється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суміш продуктів, що складається з прищепленого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сополімера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гомополімера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ланок мономера А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гомополімера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ланок мономера В.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Ефективність такого методу отримання прищепленого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сополімеру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залежить від швидкості передачі ланцюгу на полімер, який визначається температурою, співвідношенням полімеру і мономера,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концентрацією ініціатора, рухливістю відірваного від ланцюга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атома, реакційною здатністю мономера В і полімеру.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 характеризується технологічною простотою і широко застосовується в промисловості.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18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3C88B0-5657-441D-A993-49D9EB16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404665"/>
            <a:ext cx="7221488" cy="633545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en-US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загальному вигляді 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uk-UA" sz="1800" b="1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прививку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шляхом </a:t>
            </a:r>
            <a:br>
              <a:rPr lang="en-US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передачі ланцюга можна показати за допомогою схеми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E03B1C7-C66A-4F83-BAB5-F060F27F4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3" y="1988839"/>
            <a:ext cx="99448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35DCBDA-8C45-4FFC-B85C-EA46810105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167139"/>
              </p:ext>
            </p:extLst>
          </p:nvPr>
        </p:nvGraphicFramePr>
        <p:xfrm>
          <a:off x="1749125" y="1772816"/>
          <a:ext cx="7116656" cy="2402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461480" imgH="1474560" progId="ChemDraw.Document.6.0">
                  <p:embed/>
                </p:oleObj>
              </mc:Choice>
              <mc:Fallback>
                <p:oleObj r:id="rId2" imgW="4461480" imgH="147456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35DCBDA-8C45-4FFC-B85C-EA46810105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125" y="1772816"/>
                        <a:ext cx="7116656" cy="24025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042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C74768-DCE0-4433-ABD5-85D878A42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88641"/>
            <a:ext cx="7221488" cy="6551478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Б)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Радикальна полімеризація (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двохстадійний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метод)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Отримати прищеплений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без домішок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можна шляхом проведення реакції в дві стадії.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першій стадії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діють вільними радикалами (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uk-UA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∙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або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-випромінюванням,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потім на 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другій стадії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 вводять мономер В.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Реакція здійснюється за схемою: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Цей метод дозволяє отримати чистий привитий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однак швидкість реакції в цьому випадку менше, 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ніж при опроміненні суміші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полімеру і мономеру.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0D0533E-7F47-4F42-88C1-8512317DA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08B6874-1472-4704-A3EB-593D3374EB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397480"/>
              </p:ext>
            </p:extLst>
          </p:nvPr>
        </p:nvGraphicFramePr>
        <p:xfrm>
          <a:off x="1867320" y="3464380"/>
          <a:ext cx="7117856" cy="867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627520" imgH="672840" progId="ChemDraw.Document.6.0">
                  <p:embed/>
                </p:oleObj>
              </mc:Choice>
              <mc:Fallback>
                <p:oleObj r:id="rId2" imgW="5627520" imgH="67284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F08B6874-1472-4704-A3EB-593D3374EB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7320" y="3464380"/>
                        <a:ext cx="7117856" cy="8678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698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8FA4B5-733F-448D-B46C-3FCA38EC3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В)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Механохімічний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синтез.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проводять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механічну деструкцію сумішей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гомополімера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 складається з ланок мономера А, з мономером В.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результаті механічної деструкції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гомополімера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утворюються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макрорадикали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на яких протікає полімеризація мономера В: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   ~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BBB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~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Механічну деструкцію полімерів проводять шляхом вальцювання, подрібнення, екструзії,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вібропомолу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опромінюванні ультразвуком, </a:t>
            </a:r>
            <a:b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заморожуванні розчинів полімерів та їх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розморожуванні та ін. </a:t>
            </a:r>
            <a:b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проведенні таких реакцій необхідно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враховувати протікання побічних реакцій деструкції і рекомбінації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макрорадикалів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12B2108-5C41-4997-8C3C-173B2EED1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230" y="2804742"/>
            <a:ext cx="94158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75E4B54-C023-44B5-85C4-4C6D9FFEDB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279152"/>
              </p:ext>
            </p:extLst>
          </p:nvPr>
        </p:nvGraphicFramePr>
        <p:xfrm>
          <a:off x="1965229" y="2876100"/>
          <a:ext cx="7019947" cy="709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22360" imgH="497160" progId="ChemDraw.Document.6.0">
                  <p:embed/>
                </p:oleObj>
              </mc:Choice>
              <mc:Fallback>
                <p:oleObj r:id="rId2" imgW="5022360" imgH="49716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475E4B54-C023-44B5-85C4-4C6D9FFEDB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229" y="2876100"/>
                        <a:ext cx="7019947" cy="7091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098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FC99A2-B364-41E7-ABC0-A1A10C4D0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8"/>
            <a:ext cx="7221488" cy="6479471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Реакції в системі полімер-полімер: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Основою цього методу отримання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прищеплених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є взаємодія полімерів або олігомерів шляхом конденсації функціональних груп або шляхом рекомбінації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макрорадикалів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різних полімерів.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А)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Конденсаційний метод.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прищеплених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можливе за допомогою реакцій функціональних груп різних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тобто коли функціональні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групи одного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гомополімера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здатні реагувати з функціональними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групами іншого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гомополімера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Якщо функціональні групи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є кінцевими, 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 утворюються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блоксополімери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34815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4CDB6B-7E3E-4AF7-A927-E5668D610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332657"/>
            <a:ext cx="7221488" cy="640746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одержання привитого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сополімеру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шляхом конденсації функціональних груп різних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25C798E-25D3-4A81-A494-70349AEBF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15567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B208E3-4938-4C5F-9533-7037B3674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62" y="30149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9670680D-4D7F-4F2E-8600-3E93F90758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544456"/>
              </p:ext>
            </p:extLst>
          </p:nvPr>
        </p:nvGraphicFramePr>
        <p:xfrm>
          <a:off x="2051719" y="1452448"/>
          <a:ext cx="6442147" cy="126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4788000" imgH="654120" progId="Paint.Picture">
                  <p:embed/>
                </p:oleObj>
              </mc:Choice>
              <mc:Fallback>
                <p:oleObj name="Точечный рисунок" r:id="rId2" imgW="4788000" imgH="654120" progId="Paint.Picture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9670680D-4D7F-4F2E-8600-3E93F90758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1719" y="1452448"/>
                        <a:ext cx="6442147" cy="1266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7A207E8-80DF-4FE5-8AA5-A7C9F94D9B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075954"/>
              </p:ext>
            </p:extLst>
          </p:nvPr>
        </p:nvGraphicFramePr>
        <p:xfrm>
          <a:off x="2051720" y="3327751"/>
          <a:ext cx="6442147" cy="144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4" imgW="3943440" imgH="882720" progId="Paint.Picture">
                  <p:embed/>
                </p:oleObj>
              </mc:Choice>
              <mc:Fallback>
                <p:oleObj name="Точечный рисунок" r:id="rId4" imgW="3943440" imgH="882720" progId="Paint.Picture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C7A207E8-80DF-4FE5-8AA5-A7C9F94D9B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3327751"/>
                        <a:ext cx="6442147" cy="144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061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DCD694-8E35-4901-9BB8-B30F82EDE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404665"/>
            <a:ext cx="7221488" cy="6335454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отримання привитого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можливо і за допомогою низькомолекулярних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біфункціональних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зшиваючих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агентів (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діізоцианатів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діамінів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дихлорангідридів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Взаємодія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полівінілового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спирту,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діазоціанату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спирту: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Перевагою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такого способу отримання прищеплених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є можливість використання в якості бічних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ланцюгів готових полімерів з необхідними властивостями,</a:t>
            </a:r>
            <a:endParaRPr lang="en-US" sz="1800" spc="-5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недоліками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є низька швидкість конденсації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невеликі виходи прищеплених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унаслідок важкості проведення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 до повного перетворення реагентів.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A5C534F-DB2B-43F7-AB89-8D04138D5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25649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E6E1E1F-5E0A-41A0-BF1A-1D86634C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397072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F1F707D6-9486-49FF-96BA-637F8FADA0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695007"/>
              </p:ext>
            </p:extLst>
          </p:nvPr>
        </p:nvGraphicFramePr>
        <p:xfrm>
          <a:off x="2411760" y="2171400"/>
          <a:ext cx="6297392" cy="953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4444920" imgH="673200" progId="Paint.Picture">
                  <p:embed/>
                </p:oleObj>
              </mc:Choice>
              <mc:Fallback>
                <p:oleObj name="Точечный рисунок" r:id="rId2" imgW="4444920" imgH="673200" progId="Paint.Picture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F1F707D6-9486-49FF-96BA-637F8FADA0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11760" y="2171400"/>
                        <a:ext cx="6297392" cy="953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3289FFA9-3156-43DC-B95A-523983080B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732612"/>
              </p:ext>
            </p:extLst>
          </p:nvPr>
        </p:nvGraphicFramePr>
        <p:xfrm>
          <a:off x="3110492" y="3297250"/>
          <a:ext cx="4269820" cy="1427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4" imgW="3911760" imgH="1308240" progId="Paint.Picture">
                  <p:embed/>
                </p:oleObj>
              </mc:Choice>
              <mc:Fallback>
                <p:oleObj name="Точечный рисунок" r:id="rId4" imgW="3911760" imgH="1308240" progId="Paint.Picture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3289FFA9-3156-43DC-B95A-523983080B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10492" y="3297250"/>
                        <a:ext cx="4269820" cy="1427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629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51D0614-3E7D-4374-A75D-815FE902A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Введення функціональних груп в макромолекули.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Якщо в полімерах немає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реакційноздатних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функціональних груп </a:t>
            </a:r>
            <a:b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прищеплених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то необхідні функціональні групи можуть бути введені в полімери декількома способами: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Сополімерізація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початкового мономера з невеликими добавками іншого мономера, що містить функціональні групи.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метилметакрилат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сополімеризують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невеликою кількістю акрилової кислоти і отримують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що містить в макромолекулах </a:t>
            </a:r>
            <a:b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невелику кількість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карбоксильних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груп: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715F69A-714D-43D3-8FF9-0DBFE5E69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8212" y="4005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79278F7-FD42-491B-A1A5-6AD5DC13A2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923253"/>
              </p:ext>
            </p:extLst>
          </p:nvPr>
        </p:nvGraphicFramePr>
        <p:xfrm>
          <a:off x="3659212" y="4289963"/>
          <a:ext cx="37211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660760" imgH="830880" progId="ChemDraw.Document.6.0">
                  <p:embed/>
                </p:oleObj>
              </mc:Choice>
              <mc:Fallback>
                <p:oleObj r:id="rId2" imgW="2660760" imgH="83088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79278F7-FD42-491B-A1A5-6AD5DC13A2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212" y="4289963"/>
                        <a:ext cx="3721100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61AA009A-3991-4EF3-922B-1C014343A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53012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7E5C90F-2007-43D4-8DC9-CFCB19B65D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554117"/>
              </p:ext>
            </p:extLst>
          </p:nvPr>
        </p:nvGraphicFramePr>
        <p:xfrm>
          <a:off x="2699792" y="5640917"/>
          <a:ext cx="5168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188240" imgH="830880" progId="ChemDraw.Document.6.0">
                  <p:embed/>
                </p:oleObj>
              </mc:Choice>
              <mc:Fallback>
                <p:oleObj r:id="rId4" imgW="4188240" imgH="83088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37E5C90F-2007-43D4-8DC9-CFCB19B65D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640917"/>
                        <a:ext cx="5168900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4798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13CC60-0EF1-4623-9A2E-99D50D0EC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Функціональні групи до складу макромолекул полімерів можна ввести шляхом реакцій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полімераналог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чних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перетворень.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частковий гідроліз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нітр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льних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груп в макромолекулах 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поліакрилонітрилу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(ПАН) призводять </a:t>
            </a:r>
            <a:b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появи в ланцюзі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карбоксильних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груп: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717D193-CF3A-42A1-A33E-EA195C50F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24928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2A99693-E441-45AE-970F-96DEFDACD4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211227"/>
              </p:ext>
            </p:extLst>
          </p:nvPr>
        </p:nvGraphicFramePr>
        <p:xfrm>
          <a:off x="1979868" y="2450214"/>
          <a:ext cx="6789127" cy="1368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850920" imgH="756720" progId="ChemDraw.Document.6.0">
                  <p:embed/>
                </p:oleObj>
              </mc:Choice>
              <mc:Fallback>
                <p:oleObj r:id="rId2" imgW="3850920" imgH="75672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E2A99693-E441-45AE-970F-96DEFDACD4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868" y="2450214"/>
                        <a:ext cx="6789127" cy="13681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7BA42F3C-7185-428F-85EF-4D5463895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5258" y="45951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7911EDC-BBC9-4A62-88A5-EE17598CC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488721"/>
              </p:ext>
            </p:extLst>
          </p:nvPr>
        </p:nvGraphicFramePr>
        <p:xfrm>
          <a:off x="2237767" y="4595166"/>
          <a:ext cx="6273328" cy="1325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674160" imgH="756720" progId="ChemDraw.Document.6.0">
                  <p:embed/>
                </p:oleObj>
              </mc:Choice>
              <mc:Fallback>
                <p:oleObj r:id="rId4" imgW="3674160" imgH="75672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37911EDC-BBC9-4A62-88A5-EE17598CC5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767" y="4595166"/>
                        <a:ext cx="6273328" cy="13254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556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29C994-044B-42A3-9ED0-D41780F07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88641"/>
            <a:ext cx="7221488" cy="6551478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Цис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-транс-ізомеризація відбувається в 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три етапи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етап: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приєднання до 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цис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-ізомеру полі</a:t>
            </a:r>
            <a:r>
              <a:rPr lang="ru-UA" sz="1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бутадієну</a:t>
            </a:r>
            <a:b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радикалу з розривом подвійного зв’язку: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етап: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конформаційне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перетворення радикалу: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етап: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відщеплення радикалу з утворенням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транс-ізомеру полі</a:t>
            </a:r>
            <a:r>
              <a:rPr lang="ru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бутадієну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AFF918-8C8A-46CD-9019-10AAF2F72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014" y="1556791"/>
            <a:ext cx="86867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831FBAD-B371-4AA9-A9DC-74F4384ED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116148"/>
              </p:ext>
            </p:extLst>
          </p:nvPr>
        </p:nvGraphicFramePr>
        <p:xfrm>
          <a:off x="1936998" y="1268760"/>
          <a:ext cx="6874867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944160" imgH="558360" progId="ChemDraw.Document.6.0">
                  <p:embed/>
                </p:oleObj>
              </mc:Choice>
              <mc:Fallback>
                <p:oleObj r:id="rId2" imgW="3944160" imgH="55836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4831FBAD-B371-4AA9-A9DC-74F4384EDD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998" y="1268760"/>
                        <a:ext cx="6874867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A8DEE2BD-9358-4334-9C9F-8F581909B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19" y="3219444"/>
            <a:ext cx="94287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BF5F130-3208-40B3-A32B-3184235A01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68830"/>
              </p:ext>
            </p:extLst>
          </p:nvPr>
        </p:nvGraphicFramePr>
        <p:xfrm>
          <a:off x="2205416" y="2970660"/>
          <a:ext cx="6184081" cy="144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349800" imgH="739080" progId="ChemDraw.Document.6.0">
                  <p:embed/>
                </p:oleObj>
              </mc:Choice>
              <mc:Fallback>
                <p:oleObj r:id="rId4" imgW="3349800" imgH="73908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ABF5F130-3208-40B3-A32B-3184235A01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416" y="2970660"/>
                        <a:ext cx="6184081" cy="1443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5E272172-7FF3-4B61-8C99-1AE39A72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164" y="56376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FE8DE38A-9238-4968-82D3-EC6F95234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127121"/>
              </p:ext>
            </p:extLst>
          </p:nvPr>
        </p:nvGraphicFramePr>
        <p:xfrm>
          <a:off x="2336319" y="5300844"/>
          <a:ext cx="5922274" cy="1252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663000" imgH="764280" progId="ChemDraw.Document.6.0">
                  <p:embed/>
                </p:oleObj>
              </mc:Choice>
              <mc:Fallback>
                <p:oleObj r:id="rId6" imgW="3663000" imgH="764280" progId="ChemDraw.Document.6.0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FE8DE38A-9238-4968-82D3-EC6F952341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319" y="5300844"/>
                        <a:ext cx="5922274" cy="12524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767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FE680A-8730-49F2-9965-9100F98DA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332657"/>
            <a:ext cx="7221488" cy="640746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частковий лужний гідроліз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поліакриламіду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акрилоаміда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натрій акрилатом: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Полімери з функціональними групами можуть бути отримані при використанні ініціаторів, що містять ці </a:t>
            </a:r>
            <a:r>
              <a:rPr lang="uk-UA" sz="18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групи. </a:t>
            </a:r>
            <a:endParaRPr lang="en-US" sz="1800" spc="-5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spc="-5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розкладі таких ініціаторів утворюються вільні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радикали, що містять функціональні групи.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C54C7BB-4443-423A-A87A-FE4B53BEB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1" y="1268759"/>
            <a:ext cx="93231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A44C397-AF0E-42D6-B100-513AA6F45C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864488"/>
              </p:ext>
            </p:extLst>
          </p:nvPr>
        </p:nvGraphicFramePr>
        <p:xfrm>
          <a:off x="1979712" y="1268760"/>
          <a:ext cx="6840760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030200" imgH="623520" progId="ChemDraw.Document.6.0">
                  <p:embed/>
                </p:oleObj>
              </mc:Choice>
              <mc:Fallback>
                <p:oleObj r:id="rId2" imgW="4030200" imgH="62352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7A44C397-AF0E-42D6-B100-513AA6F45C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268760"/>
                        <a:ext cx="6840760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D7B6180-E582-467C-B861-473EEF254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73" y="4509120"/>
            <a:ext cx="8310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4C355EE-7B4B-4944-A7AF-3F1F998F6B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915863"/>
              </p:ext>
            </p:extLst>
          </p:nvPr>
        </p:nvGraphicFramePr>
        <p:xfrm>
          <a:off x="1763688" y="4509121"/>
          <a:ext cx="7221488" cy="504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951360" imgH="262080" progId="ChemDraw.Document.6.0">
                  <p:embed/>
                </p:oleObj>
              </mc:Choice>
              <mc:Fallback>
                <p:oleObj r:id="rId4" imgW="3951360" imgH="26208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E4C355EE-7B4B-4944-A7AF-3F1F998F6B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509121"/>
                        <a:ext cx="7221488" cy="5046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DA95809-5BBF-46FB-88C6-306EF279F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703" y="5438245"/>
            <a:ext cx="94491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DF95AB1F-3C11-413A-BDC4-39002D049F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747213"/>
              </p:ext>
            </p:extLst>
          </p:nvPr>
        </p:nvGraphicFramePr>
        <p:xfrm>
          <a:off x="1870703" y="5438245"/>
          <a:ext cx="6952991" cy="825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751640" imgH="551160" progId="ChemDraw.Document.6.0">
                  <p:embed/>
                </p:oleObj>
              </mc:Choice>
              <mc:Fallback>
                <p:oleObj r:id="rId6" imgW="4751640" imgH="551160" progId="ChemDraw.Document.6.0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DF95AB1F-3C11-413A-BDC4-39002D049F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703" y="5438245"/>
                        <a:ext cx="6952991" cy="8253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708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1C02B7-AE41-4FD3-AB38-BE6DFA22D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"/>
            <a:ext cx="7221488" cy="6740118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Б) Рекомбінація </a:t>
            </a: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макрорадикалів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механічних діях на полімер (вальцювання, екструзія, 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дія ультразвуку, гідравлічний удар та ін.) макромолекули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розриваються з утворенням активних осколків ланцюгів.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Механічною деструкцією суміші двох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гомополімерів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отримують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макрорадикали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різними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ланками А і В. Потім в результаті рекомбінації різних за природою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макрорадикалів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утворюються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блоксополімери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загальний випадок рекомбінації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макрорадикалів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Зазвичай </a:t>
            </a:r>
            <a:r>
              <a:rPr lang="uk-UA" sz="1800" spc="-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механохімічний</a:t>
            </a: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метод застосовують </a:t>
            </a:r>
            <a:b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різних еластомерів з малими добавками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жорстко ланцюгових полімерів з метою поліпшення їх фізико-механічних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властивостей (міцності, жорсткості та ін.),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підвищення ударної міцності ряду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жорстко ланцюгових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полімерів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поліакринітрил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полістирол) шляхом додавання </a:t>
            </a:r>
            <a:br>
              <a:rPr lang="en-US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них малих добавок еластомерів.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механодеструкції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утворення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ускладнюється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реакціями передачі ланцюгу,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диспропорціонування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ін.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Ці реакції приводять до отримання суміші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розгалужених і зшитих полімерів.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EC768E7-9168-4916-ADBF-C3169C00F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36450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8FC27E1-340C-4CE7-A824-A46A18335E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233412"/>
              </p:ext>
            </p:extLst>
          </p:nvPr>
        </p:nvGraphicFramePr>
        <p:xfrm>
          <a:off x="2915816" y="2911351"/>
          <a:ext cx="54038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544640" imgH="504720" progId="ChemDraw.Document.6.0">
                  <p:embed/>
                </p:oleObj>
              </mc:Choice>
              <mc:Fallback>
                <p:oleObj r:id="rId2" imgW="4544640" imgH="50472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88FC27E1-340C-4CE7-A824-A46A18335E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911351"/>
                        <a:ext cx="540385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797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8BC2B-F5DE-405F-820E-C823C251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Реакції, які призводять до зменшення ступеня полімеризації (деструкція полімерів)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3CF0BC-851A-4D95-882C-044A9C04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196753"/>
            <a:ext cx="7380312" cy="5543366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Деструкція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− це руйнування полімерів під дією фізичних і хімічних агентів.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еструкція зменшує молекулярну масу</a:t>
            </a:r>
            <a: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погіршує фізичні та механічні властивості полімерів, </a:t>
            </a:r>
            <a:b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робить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їх непридатними до застосування.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Деструкц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використовується в цілях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b="1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цінних низькомолекулярних речовин </a:t>
            </a:r>
            <a:b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амінокислот з білків; глюкози з крохмалю);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часткового зниження молекулярної маси полімерів з метою полегшення їх переробки і застосування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рахунок зниження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в’язкості при переході від високомолекулярних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сполук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низькомолекулярних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сполук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визначення будови полімерів за продуктами їх деструкції (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ланцюгах натурального каучуку ланки за типом «голова до хвоста» утворювався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лавуліновий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ангідрид (або кислота); у разі поєднання ланок за типом «голова до голови» утворю</a:t>
            </a:r>
            <a:r>
              <a:rPr lang="ru-UA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є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ться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продукт деструкції</a:t>
            </a:r>
            <a: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бурштинов</a:t>
            </a:r>
            <a:r>
              <a:rPr lang="ru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ий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ангідрид;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spcAft>
                <a:spcPts val="100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4)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блок-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прищеплених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сополімерів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4892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218B1-3260-42B4-B151-32025555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713" y="260350"/>
            <a:ext cx="7380287" cy="864394"/>
          </a:xfrm>
        </p:spPr>
        <p:txBody>
          <a:bodyPr/>
          <a:lstStyle/>
          <a:p>
            <a:r>
              <a:rPr lang="uk-UA" sz="2000" spc="-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Залежно від механізму розрізняють </a:t>
            </a:r>
            <a:r>
              <a:rPr lang="uk-UA" sz="2000" b="1" spc="-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деструкцію</a:t>
            </a:r>
            <a:r>
              <a:rPr lang="ru-UA" sz="2000" b="1" spc="-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spc="-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законом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випадку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ланцюгову деструкцію.</a:t>
            </a:r>
            <a:br>
              <a:rPr lang="ru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7B7FBA-EA2C-4998-8878-09A67FA03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124745"/>
            <a:ext cx="7221488" cy="5615374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Деструкція за законом випадку</a:t>
            </a:r>
            <a:r>
              <a:rPr lang="uk-UA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протікає шляхом незалежних </a:t>
            </a:r>
            <a:r>
              <a:rPr lang="uk-UA" sz="20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розривів основного ланцюга з утворенням макромолекул меншої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довжини</a:t>
            </a:r>
            <a:r>
              <a:rPr lang="ru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 дією хімічних реагентів</a:t>
            </a:r>
            <a:r>
              <a:rPr lang="ru-UA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кислот, лугів </a:t>
            </a:r>
            <a:r>
              <a:rPr lang="ru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 для поліамідів, полісахаридів). </a:t>
            </a:r>
            <a:endParaRPr lang="ru-UA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Ланцюгова деструкція</a:t>
            </a:r>
            <a:r>
              <a:rPr lang="uk-UA" sz="2000" i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здійснюється під дією активних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центрів радикального типу, тепла, світла, радіації. Деструкція може протікати глибоко, аж до утворення мономерів.</a:t>
            </a:r>
            <a:endParaRPr lang="ru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2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Деполімеризація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− процес послідовного відщеплення </a:t>
            </a: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мономерних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ланок від ланцюга. </a:t>
            </a:r>
            <a:br>
              <a:rPr lang="ru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954828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44994-7A3D-42D6-8642-9E341F7D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Деполімеризація</a:t>
            </a:r>
            <a:r>
              <a:rPr lang="uk-UA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характерна </a:t>
            </a:r>
            <a:r>
              <a:rPr lang="ru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</a:t>
            </a: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</a:t>
            </a:r>
            <a:r>
              <a:rPr lang="ru-UA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ів</a:t>
            </a:r>
            <a:r>
              <a:rPr lang="ru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ru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UA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</a:t>
            </a:r>
            <a:r>
              <a:rPr lang="ru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UA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мають</a:t>
            </a:r>
            <a:r>
              <a:rPr lang="ru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невисоку теплоту полімеризації </a:t>
            </a:r>
            <a:br>
              <a:rPr lang="ru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(50-60 </a:t>
            </a:r>
            <a:r>
              <a:rPr lang="uk-UA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кдж</a:t>
            </a: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/моль)</a:t>
            </a:r>
            <a:b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UA" sz="18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2CF261C-A5F7-4FFC-8AC9-255B3606E1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6140"/>
              </p:ext>
            </p:extLst>
          </p:nvPr>
        </p:nvGraphicFramePr>
        <p:xfrm>
          <a:off x="1763713" y="1628775"/>
          <a:ext cx="7221537" cy="34564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0135">
                  <a:extLst>
                    <a:ext uri="{9D8B030D-6E8A-4147-A177-3AD203B41FA5}">
                      <a16:colId xmlns:a16="http://schemas.microsoft.com/office/drawing/2014/main" val="1458380917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133011431"/>
                    </a:ext>
                  </a:extLst>
                </a:gridCol>
                <a:gridCol w="2685058">
                  <a:extLst>
                    <a:ext uri="{9D8B030D-6E8A-4147-A177-3AD203B41FA5}">
                      <a16:colId xmlns:a16="http://schemas.microsoft.com/office/drawing/2014/main" val="3151550535"/>
                    </a:ext>
                  </a:extLst>
                </a:gridCol>
              </a:tblGrid>
              <a:tr h="742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Полімер</a:t>
                      </a:r>
                      <a:endParaRPr lang="ru-UA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-1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Теплота </a:t>
                      </a:r>
                      <a:r>
                        <a:rPr lang="ru-RU" sz="2000" spc="-1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полі</a:t>
                      </a:r>
                      <a:r>
                        <a:rPr lang="ru-RU" sz="2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меризації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кДж/моль</a:t>
                      </a:r>
                      <a:endParaRPr lang="ru-UA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-1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Продукти деструкції</a:t>
                      </a:r>
                      <a:endParaRPr lang="ru-UA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340390"/>
                  </a:ext>
                </a:extLst>
              </a:tr>
              <a:tr h="409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UA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UA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UA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1022315"/>
                  </a:ext>
                </a:extLst>
              </a:tr>
              <a:tr h="409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ПММА</a:t>
                      </a:r>
                      <a:endParaRPr lang="ru-UA" sz="2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42-55</a:t>
                      </a:r>
                      <a:endParaRPr lang="ru-UA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Мономер &gt; 90%</a:t>
                      </a:r>
                      <a:endParaRPr lang="ru-UA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7636008"/>
                  </a:ext>
                </a:extLst>
              </a:tr>
              <a:tr h="409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ПМС</a:t>
                      </a:r>
                      <a:endParaRPr lang="ru-UA" sz="2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UA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Мономер &gt; 90%</a:t>
                      </a:r>
                      <a:endParaRPr lang="ru-UA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8187153"/>
                  </a:ext>
                </a:extLst>
              </a:tr>
              <a:tr h="742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UA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95-105</a:t>
                      </a:r>
                      <a:endParaRPr lang="ru-UA" sz="2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Мономер &lt; 1%, </a:t>
                      </a:r>
                      <a:r>
                        <a:rPr lang="ru-RU" sz="2000" b="1" spc="-1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олігомери</a:t>
                      </a:r>
                      <a:endParaRPr lang="ru-UA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2435532"/>
                  </a:ext>
                </a:extLst>
              </a:tr>
              <a:tr h="742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ПМА</a:t>
                      </a:r>
                      <a:endParaRPr lang="ru-UA" sz="2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ru-UA" sz="2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Мономер &lt; 1%, </a:t>
                      </a:r>
                      <a:r>
                        <a:rPr lang="ru-RU" sz="2000" b="1" spc="-1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олігомери</a:t>
                      </a:r>
                      <a:endParaRPr lang="ru-UA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06274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A8DA437-C94E-410B-9EAD-83B423C60351}"/>
              </a:ext>
            </a:extLst>
          </p:cNvPr>
          <p:cNvSpPr txBox="1"/>
          <p:nvPr/>
        </p:nvSpPr>
        <p:spPr>
          <a:xfrm>
            <a:off x="1648321" y="5589240"/>
            <a:ext cx="745232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Деполімеризація</a:t>
            </a: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використовується в промисловості для </a:t>
            </a:r>
            <a:r>
              <a:rPr lang="ru-RU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ут</a:t>
            </a:r>
            <a:r>
              <a:rPr lang="uk-UA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илізації</a:t>
            </a: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полімерних відходів.</a:t>
            </a:r>
            <a:endParaRPr lang="ru-U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99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ACC27-2194-4FEA-BD5B-2DD1522C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60648"/>
            <a:ext cx="7221537" cy="794792"/>
          </a:xfrm>
        </p:spPr>
        <p:txBody>
          <a:bodyPr/>
          <a:lstStyle/>
          <a:p>
            <a:r>
              <a:rPr lang="uk-UA" sz="2000" spc="-1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Залежно від природи агент</a:t>
            </a:r>
            <a:r>
              <a:rPr lang="ru-UA" sz="2000" spc="-1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uk-UA" sz="2000" spc="-1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ru-UA" sz="2000" spc="-1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000" spc="-1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 викликає деструкцію,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розрізняють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хімічну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фізичну деструкцію.</a:t>
            </a:r>
            <a:endParaRPr lang="ru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470DD3-9619-4A1E-9822-21BE346C6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340769"/>
            <a:ext cx="7221488" cy="539935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Хімічна деструкція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здійснюється під дією хімічних реагентів. </a:t>
            </a:r>
            <a:b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UA" sz="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Гідроліз</a:t>
            </a:r>
            <a:r>
              <a:rPr lang="uk-UA" sz="1800" i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це розщеплювання ланцюгів при взаємодії з водою. Гідроліз деяких полімерів прискорюється </a:t>
            </a:r>
            <a:r>
              <a:rPr lang="ru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</a:t>
            </a:r>
            <a: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дією</a:t>
            </a:r>
            <a: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фермент</a:t>
            </a:r>
            <a:r>
              <a:rPr lang="ru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ів</a:t>
            </a:r>
            <a: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гідроліз природних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полімерів −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полісахаридів з утворенням моносахаридів;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ідроліз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білків </a:t>
            </a:r>
            <a: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-амінокислот.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гідроліз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поліаміду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Ацидоліз</a:t>
            </a:r>
            <a:r>
              <a:rPr lang="uk-UA" sz="18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це розщеплювання ланцюгів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 дією безводних кислот.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ацидоліз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складних поліефірів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0703325-3EA2-491A-B102-526C51F93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907" y="4149079"/>
            <a:ext cx="66436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4A8D8D9-CEF8-4AED-8155-8F4C9FE8ED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026498"/>
              </p:ext>
            </p:extLst>
          </p:nvPr>
        </p:nvGraphicFramePr>
        <p:xfrm>
          <a:off x="2376315" y="3726746"/>
          <a:ext cx="590465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76360" imgH="536400" progId="ChemDraw.Document.6.0">
                  <p:embed/>
                </p:oleObj>
              </mc:Choice>
              <mc:Fallback>
                <p:oleObj r:id="rId2" imgW="5076360" imgH="53640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A4A8D8D9-CEF8-4AED-8155-8F4C9FE8E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315" y="3726746"/>
                        <a:ext cx="5904657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CEF32D4-487F-4792-86A2-B06BB67D9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596" y="5661247"/>
            <a:ext cx="83317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5467DE2-4516-4BB3-A2F8-073C6FFDD9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048276"/>
              </p:ext>
            </p:extLst>
          </p:nvPr>
        </p:nvGraphicFramePr>
        <p:xfrm>
          <a:off x="2051720" y="5661248"/>
          <a:ext cx="6694869" cy="794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824440" imgH="677520" progId="ChemDraw.Document.6.0">
                  <p:embed/>
                </p:oleObj>
              </mc:Choice>
              <mc:Fallback>
                <p:oleObj r:id="rId4" imgW="5824440" imgH="67752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C5467DE2-4516-4BB3-A2F8-073C6FFDD9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5661248"/>
                        <a:ext cx="6694869" cy="7947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7706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B6F2D0-4658-478B-AEE1-73FF6878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332657"/>
            <a:ext cx="7221488" cy="640746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1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Алкоголіз</a:t>
            </a:r>
            <a:r>
              <a:rPr lang="uk-UA" sz="1800" i="1" spc="-1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розщеплювання ланцюгів під дією спиртів. </a:t>
            </a:r>
            <a:r>
              <a:rPr lang="uk-UA" sz="1800" b="1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Наприклад: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алкоголіз поліефіру: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Окиснювальна деструкція</a:t>
            </a:r>
            <a:r>
              <a:rPr lang="uk-UA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характерна для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карболанцюгових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гетероланцюгових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полімерів. Окиснення є ланцюговим процесом. </a:t>
            </a: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uk-UA" sz="1800" b="1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сновн</a:t>
            </a:r>
            <a:r>
              <a:rPr lang="ru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стаді</a:t>
            </a:r>
            <a:r>
              <a:rPr lang="ru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ї</a:t>
            </a:r>
            <a:r>
              <a:rPr lang="ru-UA" sz="1800" b="1" spc="-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ініціація, р</a:t>
            </a:r>
            <a:r>
              <a:rPr lang="ru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іст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ланцюга та обрив ланцюга. </a:t>
            </a: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Механізм і швидкість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окиснювальної деструкції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залежать від будови полімерів. </a:t>
            </a: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</a:t>
            </a:r>
            <a:r>
              <a:rPr lang="ru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ненасичені полімери </a:t>
            </a:r>
            <a:br>
              <a:rPr lang="ru-UA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окиснюються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швидше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насичених.</a:t>
            </a:r>
            <a:endParaRPr lang="ru-U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Ненасичені полімери при окисненні приєднують кисень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місцем подвійного зв’язку (I) або в результаті реакції з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-воднем (II).</a:t>
            </a:r>
            <a:endParaRPr lang="ru-U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3C0C4BA-88AE-40E8-BD4A-58DDD5C1F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12687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1AB881A-8F2C-46DE-841A-2CEAA68EB2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255461"/>
              </p:ext>
            </p:extLst>
          </p:nvPr>
        </p:nvGraphicFramePr>
        <p:xfrm>
          <a:off x="2056134" y="1516021"/>
          <a:ext cx="6636595" cy="688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100480" imgH="519480" progId="ChemDraw.Document.6.0">
                  <p:embed/>
                </p:oleObj>
              </mc:Choice>
              <mc:Fallback>
                <p:oleObj r:id="rId2" imgW="5100480" imgH="51948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E1AB881A-8F2C-46DE-841A-2CEAA68EB2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6134" y="1516021"/>
                        <a:ext cx="6636595" cy="6888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92289073-54CE-4DA1-AB9A-53A96290D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078" y="5578521"/>
            <a:ext cx="95063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936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16A26F-954C-4CA8-842F-EC4F02FF0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088" y="72307"/>
            <a:ext cx="7608912" cy="6496412"/>
          </a:xfrm>
        </p:spPr>
        <p:txBody>
          <a:bodyPr/>
          <a:lstStyle/>
          <a:p>
            <a:pPr marL="0" indent="0" algn="ctr">
              <a:buNone/>
            </a:pPr>
            <a:r>
              <a:rPr lang="ru-UA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uk-UA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ніціювання</a:t>
            </a:r>
            <a:r>
              <a:rPr lang="uk-UA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 маршрутом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uk-UA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k-UA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ru-UA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іст</a:t>
            </a:r>
            <a:r>
              <a:rPr lang="ru-UA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ланцюга за маршрутом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uk-UA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U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k-UA" sz="1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Обрив ланцюга рекомбінацією:</a:t>
            </a:r>
            <a:endParaRPr lang="ru-UA" sz="1800" b="1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k-UA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Ініціювання за маршрутом </a:t>
            </a:r>
            <a:r>
              <a:rPr lang="en-US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uk-UA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ru-UA" sz="18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іст</a:t>
            </a:r>
            <a:r>
              <a:rPr lang="uk-UA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ланцюга за маршрутом </a:t>
            </a:r>
            <a:r>
              <a:rPr lang="en-US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uk-UA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UA" sz="18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b="1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DE0BF07-2D6D-4DFC-B8A9-031337A14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-171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68B7FEF-5AFE-4A0B-B24D-1C7AF916C8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621172"/>
              </p:ext>
            </p:extLst>
          </p:nvPr>
        </p:nvGraphicFramePr>
        <p:xfrm>
          <a:off x="2699792" y="4676180"/>
          <a:ext cx="5460676" cy="729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312800" imgH="563040" progId="ChemDraw.Document.6.0">
                  <p:embed/>
                </p:oleObj>
              </mc:Choice>
              <mc:Fallback>
                <p:oleObj r:id="rId2" imgW="4312800" imgH="56304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E68B7FEF-5AFE-4A0B-B24D-1C7AF916C8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676180"/>
                        <a:ext cx="5460676" cy="7295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157D817-026C-47FA-8182-B1DA88C5AB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028636"/>
              </p:ext>
            </p:extLst>
          </p:nvPr>
        </p:nvGraphicFramePr>
        <p:xfrm>
          <a:off x="2648421" y="568964"/>
          <a:ext cx="6043079" cy="795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366800" imgH="563040" progId="ChemDraw.Document.6.0">
                  <p:embed/>
                </p:oleObj>
              </mc:Choice>
              <mc:Fallback>
                <p:oleObj r:id="rId4" imgW="4366800" imgH="563040" progId="ChemDraw.Document.6.0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B157D817-026C-47FA-8182-B1DA88C5AB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8421" y="568964"/>
                        <a:ext cx="6043079" cy="7957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72B83918-23A5-4942-9CE4-8140F3102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24744" y="2892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A985B1E-0427-47F1-A7E1-3B4CF6EFC3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968900"/>
              </p:ext>
            </p:extLst>
          </p:nvPr>
        </p:nvGraphicFramePr>
        <p:xfrm>
          <a:off x="2325676" y="1831283"/>
          <a:ext cx="6485990" cy="788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876560" imgH="575640" progId="ChemDraw.Document.6.0">
                  <p:embed/>
                </p:oleObj>
              </mc:Choice>
              <mc:Fallback>
                <p:oleObj r:id="rId6" imgW="4876560" imgH="575640" progId="ChemDraw.Document.6.0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5A985B1E-0427-47F1-A7E1-3B4CF6EFC3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76" y="1831283"/>
                        <a:ext cx="6485990" cy="788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CFC5942E-770E-41DF-BAC1-B3744EDD7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671" y="55172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8DB98BB1-42BB-41DB-A903-19FD18F17A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637144"/>
              </p:ext>
            </p:extLst>
          </p:nvPr>
        </p:nvGraphicFramePr>
        <p:xfrm>
          <a:off x="2325676" y="6066927"/>
          <a:ext cx="59372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5697360" imgH="567360" progId="ChemDraw.Document.6.0">
                  <p:embed/>
                </p:oleObj>
              </mc:Choice>
              <mc:Fallback>
                <p:oleObj r:id="rId8" imgW="5697360" imgH="567360" progId="ChemDraw.Document.6.0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8DB98BB1-42BB-41DB-A903-19FD18F17A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76" y="6066927"/>
                        <a:ext cx="593725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>
            <a:extLst>
              <a:ext uri="{FF2B5EF4-FFF2-40B4-BE49-F238E27FC236}">
                <a16:creationId xmlns:a16="http://schemas.microsoft.com/office/drawing/2014/main" id="{87B96E3B-E012-4FBB-9AC2-5EA90BC9C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705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378E9506-7905-40E6-8B33-04C5D20DD6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610855"/>
              </p:ext>
            </p:extLst>
          </p:nvPr>
        </p:nvGraphicFramePr>
        <p:xfrm>
          <a:off x="3822937" y="3251272"/>
          <a:ext cx="3196319" cy="106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161160" imgH="1026360" progId="ChemDraw.Document.6.0">
                  <p:embed/>
                </p:oleObj>
              </mc:Choice>
              <mc:Fallback>
                <p:oleObj r:id="rId10" imgW="3161160" imgH="1026360" progId="ChemDraw.Document.6.0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378E9506-7905-40E6-8B33-04C5D20DD6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937" y="3251272"/>
                        <a:ext cx="3196319" cy="1065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22370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D0A5D7-6943-4005-9A92-CC4D566FF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770" y="0"/>
            <a:ext cx="7562230" cy="6704739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Озоноліз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 розщеплювання макромолекул </a:t>
            </a:r>
            <a:b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фрагменти меншої 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довжини під дією озону. </a:t>
            </a: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Дія 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озону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багато еластомерів</a:t>
            </a:r>
            <a: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гуми</a:t>
            </a:r>
            <a:b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приводить до розтріскування</a:t>
            </a:r>
            <a: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тобто</a:t>
            </a:r>
            <a: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появ</a:t>
            </a:r>
            <a: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UA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тріщин</a:t>
            </a:r>
            <a: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spc="-5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 err="1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Озоноліз</a:t>
            </a:r>
            <a:r>
              <a:rPr lang="uk-UA" sz="1800" b="1" spc="-5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використовується 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промисловості </a:t>
            </a:r>
            <a:br>
              <a:rPr lang="ru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отримання з твердих полімерних відходів рідких низькомолекулярних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олігомерів з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реакційноздатними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групами,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які застосовуються як присадки до палив і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масел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b="1" spc="-5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озон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приєднується до подвійного зв’язку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утворенням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озонідів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які мають наступну будову.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схема реакції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озонолізу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натурального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каучука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57D5C0D-8A46-4A55-BF65-782D3B70D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40770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A200C89-6832-4715-AE93-3E13FBD2C3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025445"/>
              </p:ext>
            </p:extLst>
          </p:nvPr>
        </p:nvGraphicFramePr>
        <p:xfrm>
          <a:off x="3779912" y="3100705"/>
          <a:ext cx="3268077" cy="795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698200" imgH="646200" progId="ChemDraw.Document.6.0">
                  <p:embed/>
                </p:oleObj>
              </mc:Choice>
              <mc:Fallback>
                <p:oleObj r:id="rId2" imgW="2698200" imgH="64620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0A200C89-6832-4715-AE93-3E13FBD2C3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100705"/>
                        <a:ext cx="3268077" cy="7953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24940442-F017-4863-B464-34AD5F1B3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9952" y="55844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5217133-BFAD-4810-A9BA-ADE245E303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958932"/>
              </p:ext>
            </p:extLst>
          </p:nvPr>
        </p:nvGraphicFramePr>
        <p:xfrm>
          <a:off x="2420678" y="4464136"/>
          <a:ext cx="56705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660560" imgH="588600" progId="ChemDraw.Document.6.0">
                  <p:embed/>
                </p:oleObj>
              </mc:Choice>
              <mc:Fallback>
                <p:oleObj r:id="rId4" imgW="4660560" imgH="58860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15217133-BFAD-4810-A9BA-ADE245E303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678" y="4464136"/>
                        <a:ext cx="567055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4E17DC32-8716-41CD-8CB6-01F151E21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46" y="5581448"/>
            <a:ext cx="84337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4F89F11-A4AC-466F-B7AC-5E2A6A439C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300204"/>
              </p:ext>
            </p:extLst>
          </p:nvPr>
        </p:nvGraphicFramePr>
        <p:xfrm>
          <a:off x="3286770" y="5581449"/>
          <a:ext cx="4275460" cy="960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234240" imgH="715320" progId="ChemDraw.Document.6.0">
                  <p:embed/>
                </p:oleObj>
              </mc:Choice>
              <mc:Fallback>
                <p:oleObj r:id="rId6" imgW="3234240" imgH="715320" progId="ChemDraw.Document.6.0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A4F89F11-A4AC-466F-B7AC-5E2A6A439C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770" y="5581449"/>
                        <a:ext cx="4275460" cy="9605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8780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E1492B-334A-439A-97AC-72D57A256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 </a:t>
            </a:r>
            <a:r>
              <a:rPr lang="uk-UA" sz="18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окиснення насичених полімерів</a:t>
            </a:r>
            <a:endParaRPr lang="ru-UA" sz="1800" b="1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Насичені полімери стійкіші до дії кисню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проте під дією сонячного світла при підвищеній температурі насичені полімери окис</a:t>
            </a:r>
            <a:r>
              <a:rPr lang="ru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юються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окиснення полістиролу </a:t>
            </a:r>
            <a:b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 дією сонячного світла та високої температури: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2C01EE3-76C5-4A1A-8CA7-456D76B1F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1B84DF6-23BE-43B1-B274-DD19056EAC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070905"/>
              </p:ext>
            </p:extLst>
          </p:nvPr>
        </p:nvGraphicFramePr>
        <p:xfrm>
          <a:off x="1995441" y="2712545"/>
          <a:ext cx="7136862" cy="1236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932000" imgH="834480" progId="ChemDraw.Document.6.0">
                  <p:embed/>
                </p:oleObj>
              </mc:Choice>
              <mc:Fallback>
                <p:oleObj r:id="rId2" imgW="4932000" imgH="83448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81B84DF6-23BE-43B1-B274-DD19056EAC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41" y="2712545"/>
                        <a:ext cx="7136862" cy="1236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C43B44B8-6875-4287-8C7F-680AEC3F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8" y="41472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9AA649D-7AD6-4F41-90D5-1157A8EC8E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657382"/>
              </p:ext>
            </p:extLst>
          </p:nvPr>
        </p:nvGraphicFramePr>
        <p:xfrm>
          <a:off x="3313069" y="4447967"/>
          <a:ext cx="4047317" cy="1369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570760" imgH="851400" progId="ChemDraw.Document.6.0">
                  <p:embed/>
                </p:oleObj>
              </mc:Choice>
              <mc:Fallback>
                <p:oleObj r:id="rId4" imgW="2570760" imgH="85140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19AA649D-7AD6-4F41-90D5-1157A8EC8E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069" y="4447967"/>
                        <a:ext cx="4047317" cy="1369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966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F522D6-93D4-4163-9E02-C98D18BB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991" y="1"/>
            <a:ext cx="7221488" cy="6740118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в) міграція подвійних </a:t>
            </a: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зв’язків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уздовж основного ланцюга протікає при взаємодії ненасичених полімерів 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каталізаторами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йонного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типу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(взаємодія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полібутадієну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комплексами солей кобальту та нікелю (міграція подвійних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зв’язків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 6 положення </a:t>
            </a:r>
            <a:b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полібутадієні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 5 положення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indent="0" algn="ctr">
              <a:spcBef>
                <a:spcPts val="0"/>
              </a:spcBef>
              <a:spcAft>
                <a:spcPts val="1000"/>
              </a:spcAft>
              <a:buNone/>
            </a:pPr>
            <a:endParaRPr lang="uk-UA" sz="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spcBef>
                <a:spcPts val="0"/>
              </a:spcBef>
              <a:spcAft>
                <a:spcPts val="1000"/>
              </a:spcAft>
              <a:buNone/>
            </a:pPr>
            <a:endParaRPr lang="uk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г) утворення ненасичених </a:t>
            </a:r>
            <a:r>
              <a:rPr lang="uk-UA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зв’язків</a:t>
            </a:r>
            <a:r>
              <a:rPr lang="uk-UA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ідбувається шляхом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відщеплення низькомолекулярних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сполук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від полімерів при дії світла, тепла, опромінень високої енергії, в присутності кислот і основ (при дії на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полівінілхлорид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(ПВХ) натрію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метилату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в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результаті утворюється новий полімер – 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полівінілен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(з ненасиченими зв’язками):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2C5ABAF-3C2A-44C4-9BF0-64B842FA1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523" y="1628799"/>
            <a:ext cx="74811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67E1316-B921-4274-BBEB-1895566284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249496"/>
              </p:ext>
            </p:extLst>
          </p:nvPr>
        </p:nvGraphicFramePr>
        <p:xfrm>
          <a:off x="1992109" y="2276872"/>
          <a:ext cx="6980782" cy="80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000120" imgH="572040" progId="ChemDraw.Document.6.0">
                  <p:embed/>
                </p:oleObj>
              </mc:Choice>
              <mc:Fallback>
                <p:oleObj r:id="rId2" imgW="6000120" imgH="57204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367E1316-B921-4274-BBEB-1895566284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109" y="2276872"/>
                        <a:ext cx="6980782" cy="8082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A0E8E36-FC27-45B1-8151-08555D74F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697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A2026A1-51F6-461C-A2F6-513F325E43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342076"/>
              </p:ext>
            </p:extLst>
          </p:nvPr>
        </p:nvGraphicFramePr>
        <p:xfrm>
          <a:off x="1577340" y="5663521"/>
          <a:ext cx="7474963" cy="105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901040" imgH="587880" progId="ChemDraw.Document.6.0">
                  <p:embed/>
                </p:oleObj>
              </mc:Choice>
              <mc:Fallback>
                <p:oleObj r:id="rId4" imgW="4901040" imgH="587880" progId="ChemDraw.Document.6.0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CA2026A1-51F6-461C-A2F6-513F325E43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340" y="5663521"/>
                        <a:ext cx="7474963" cy="10572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50700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E36E7C-6070-41F7-A350-8A12093F3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88640"/>
            <a:ext cx="7221488" cy="6551479"/>
          </a:xfrm>
        </p:spPr>
        <p:txBody>
          <a:bodyPr/>
          <a:lstStyle/>
          <a:p>
            <a:pPr marL="0" indent="0" algn="ctr"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окиснення аморфного поліетилену: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2D1761-D2A8-4966-BEB9-CB67E9D03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8367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C3CDB57-96A8-4454-A184-A8A172DEBD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895342"/>
              </p:ext>
            </p:extLst>
          </p:nvPr>
        </p:nvGraphicFramePr>
        <p:xfrm>
          <a:off x="2638058" y="620688"/>
          <a:ext cx="555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987800" imgH="936000" progId="ChemDraw.Document.6.0">
                  <p:embed/>
                </p:oleObj>
              </mc:Choice>
              <mc:Fallback>
                <p:oleObj r:id="rId2" imgW="4987800" imgH="93600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DC3CDB57-96A8-4454-A184-A8A172DEBD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058" y="620688"/>
                        <a:ext cx="555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B5497830-9D02-48AF-9170-CFAE5809B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897" y="2254891"/>
            <a:ext cx="96069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216C914-05B1-498D-8512-669E2DA122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892454"/>
              </p:ext>
            </p:extLst>
          </p:nvPr>
        </p:nvGraphicFramePr>
        <p:xfrm>
          <a:off x="2999837" y="1883860"/>
          <a:ext cx="4749190" cy="742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826440" imgH="587880" progId="ChemDraw.Document.6.0">
                  <p:embed/>
                </p:oleObj>
              </mc:Choice>
              <mc:Fallback>
                <p:oleObj r:id="rId4" imgW="3826440" imgH="587880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8216C914-05B1-498D-8512-669E2DA122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837" y="1883860"/>
                        <a:ext cx="4749190" cy="7420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028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7C62B7-6BBF-471E-BE62-2231EE437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9"/>
            <a:ext cx="7221488" cy="64794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д) складні ізомерні перетворення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термічній обробці 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поліакрилонітрилу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(ПАН) 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температури 470-540 </a:t>
            </a:r>
            <a:r>
              <a:rPr lang="uk-UA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відбувається циклізація, 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потім за температури 670-770 </a:t>
            </a:r>
            <a:r>
              <a:rPr lang="uk-UA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– дегідрування 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утворенням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термостійкого полімеру «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сходинкового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типу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спостерігається розрив потрійних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зв’язків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потім відбувається подальше перетворення 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утворення подвійних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зв’язків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основному ланцюзі: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D03049F-F1C2-4E43-A672-8178DE848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2492896"/>
            <a:ext cx="102045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E447B54-814C-4D06-A5BE-50E9D01F72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331694"/>
              </p:ext>
            </p:extLst>
          </p:nvPr>
        </p:nvGraphicFramePr>
        <p:xfrm>
          <a:off x="1957412" y="3549200"/>
          <a:ext cx="6834040" cy="1540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418360" imgH="1192680" progId="ChemDraw.Document.6.0">
                  <p:embed/>
                </p:oleObj>
              </mc:Choice>
              <mc:Fallback>
                <p:oleObj r:id="rId2" imgW="5418360" imgH="119268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6E447B54-814C-4D06-A5BE-50E9D01F72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412" y="3549200"/>
                        <a:ext cx="6834040" cy="15403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197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913B4F-D66C-4202-BE8D-39E68DC35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16632"/>
            <a:ext cx="7221488" cy="6623487"/>
          </a:xfrm>
        </p:spPr>
        <p:txBody>
          <a:bodyPr/>
          <a:lstStyle/>
          <a:p>
            <a:pPr marL="0" indent="0" algn="ctr">
              <a:buNone/>
            </a:pPr>
            <a:r>
              <a:rPr lang="uk-UA" sz="1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Полімераналогічні</a:t>
            </a:r>
            <a:r>
              <a:rPr lang="uk-UA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перетворення полімерів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</a:p>
          <a:p>
            <a:pPr marL="0" indent="0" algn="ctr">
              <a:buNone/>
            </a:pP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хімічні реакції макромолекул з низькомолекулярними сполуками, які не змінюють довжину і будову основного ланцюга, </a:t>
            </a:r>
            <a:b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але змінюють природу функціональних груп.</a:t>
            </a:r>
          </a:p>
          <a:p>
            <a:pPr marL="0" indent="0" algn="ctr">
              <a:buNone/>
            </a:pPr>
            <a:endParaRPr lang="uk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Основними призначенням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полімераналогічних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перетворень є: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Отримання полімерів, які неможливо синтезувати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мономерів, які не відомі або ті, які важко синтезуються, не здатні полімеризуватися або погано полімеризуються.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результаті гідролізу </a:t>
            </a:r>
            <a:r>
              <a:rPr lang="uk-UA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полівінілацетату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(ПВА) отримують 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полівініловий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спирт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(ПВС).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Мономер для синтезу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полівінілового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спирту (вініловий спирт </a:t>
            </a:r>
            <a:b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існує у вільному вигляді), а одразу перетворюється в оцтовий альдегід. Полімеризацією мономера,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полівініловий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спирт неможливо отримати, а гідроліз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</a:t>
            </a:r>
            <a: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лацетату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 повному його завершенні призводить до отримання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полівінілового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спирту.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UA" sz="1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40BB0A1-85CA-4BA7-85C5-6C422131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54452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DEA62F6A-C78B-E104-A188-CC2583C92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590625"/>
              </p:ext>
            </p:extLst>
          </p:nvPr>
        </p:nvGraphicFramePr>
        <p:xfrm>
          <a:off x="2555776" y="5013176"/>
          <a:ext cx="6286993" cy="1191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4019400" imgH="762120" progId="Paint.Picture">
                  <p:embed/>
                </p:oleObj>
              </mc:Choice>
              <mc:Fallback>
                <p:oleObj name="Точечный рисунок" r:id="rId2" imgW="4019400" imgH="762120" progId="Paint.Picture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E1354A5D-751B-4686-B94E-520CFE7997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55776" y="5013176"/>
                        <a:ext cx="6286993" cy="1191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557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C8380E-79CF-4BFB-977B-0455992AD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225268"/>
            <a:ext cx="7452320" cy="6463625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результаті гідролізу </a:t>
            </a:r>
            <a:r>
              <a:rPr lang="uk-UA" sz="1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полівінілкарбонат</a:t>
            </a:r>
            <a:r>
              <a:rPr lang="ru-UA" sz="1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отримують</a:t>
            </a:r>
            <a:r>
              <a:rPr lang="ru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полігідроксометилен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315" indent="0" algn="ctr">
              <a:spcAft>
                <a:spcPts val="1000"/>
              </a:spcAft>
              <a:buNone/>
              <a:tabLst>
                <a:tab pos="800100" algn="l"/>
              </a:tabLst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Отримання полімерів з новими властивостями.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800100" algn="l"/>
              </a:tabLst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отримання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похідних целюлози </a:t>
            </a:r>
            <a:endParaRPr lang="ru-UA" sz="1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800100" algn="l"/>
              </a:tabLst>
            </a:pP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(нітрат і 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ацетатцелюлози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800100" algn="l"/>
              </a:tabLst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Із продуктів модифікації целюлози отримують папір,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800100" algn="l"/>
              </a:tabLst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вибухові речовини, пластмаси, штучний шовк,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800100" algn="l"/>
              </a:tabLst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штапельне волокно. 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800100" algn="l"/>
              </a:tabLst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Целюлоза є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поліциклічним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полімером, що містить велику кількість полярних </a:t>
            </a:r>
            <a: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–ОН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груп. Ці групи обумовлюють утворення міжмолекулярних </a:t>
            </a:r>
            <a:r>
              <a:rPr lang="uk-UA" sz="18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Н-</a:t>
            </a:r>
            <a:r>
              <a:rPr lang="uk-UA" sz="1800" spc="-5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зв’язків</a:t>
            </a:r>
            <a:r>
              <a:rPr lang="uk-UA" sz="18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що міцно сполучають </a:t>
            </a:r>
            <a:br>
              <a:rPr lang="ru-UA" sz="18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ланцюги між собою. Внаслідок цього 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целюлоза відрізняється дуже низькою розчинністю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плавиться </a:t>
            </a:r>
            <a:br>
              <a:rPr lang="ru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(розкладається до досягнення температури плавлення), </a:t>
            </a:r>
            <a:br>
              <a:rPr lang="ru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 не дозволяє переробляти полімер з розчинів і розплавів.</a:t>
            </a:r>
            <a:endParaRPr lang="ru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A8FA59A-666C-4053-B807-023D16E2B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13407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98357CD-D09F-4F89-8CAC-F7E5D43EF8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260678"/>
              </p:ext>
            </p:extLst>
          </p:nvPr>
        </p:nvGraphicFramePr>
        <p:xfrm>
          <a:off x="2771800" y="980728"/>
          <a:ext cx="56261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219480" imgH="854640" progId="ChemDraw.Document.6.0">
                  <p:embed/>
                </p:oleObj>
              </mc:Choice>
              <mc:Fallback>
                <p:oleObj r:id="rId2" imgW="3219480" imgH="854640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F98357CD-D09F-4F89-8CAC-F7E5D43EF8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980728"/>
                        <a:ext cx="5626100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2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A755BB-83DB-490D-A412-4F639917D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60648"/>
            <a:ext cx="7221488" cy="6479471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заміщенні атома Гідрогену ОН-груп унаслідок </a:t>
            </a:r>
            <a:r>
              <a:rPr lang="uk-UA" sz="20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етерифікації </a:t>
            </a:r>
            <a:r>
              <a:rPr lang="uk-U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 дією оцтового ангідриду </a:t>
            </a:r>
            <a:br>
              <a:rPr lang="ru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присутності каталізаторів (сульфатної і хлорної кислоти) </a:t>
            </a:r>
            <a:br>
              <a:rPr lang="ru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отримують більш розчинні і плавкі продукти, </a:t>
            </a:r>
            <a:br>
              <a:rPr lang="ru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які легко переробляються.</a:t>
            </a:r>
            <a:endParaRPr lang="ru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20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20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обробці целюлози сумішшю нітратної і сульфатної кислот і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невеликої кількості води </a:t>
            </a:r>
            <a:br>
              <a:rPr lang="ru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залежності від умов нітрування можна отримати продукти </a:t>
            </a:r>
            <a:b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різним ступенем етерифікації, </a:t>
            </a:r>
            <a:br>
              <a:rPr lang="ru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 мають різне застосування. </a:t>
            </a:r>
            <a:endParaRPr lang="ru-UA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Наприклад,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нітратцелюлози</a:t>
            </a:r>
            <a:r>
              <a:rPr lang="uk-UA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високим ступенем етерифікації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</a:t>
            </a:r>
            <a:r>
              <a:rPr lang="uk-U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піроксилін</a:t>
            </a:r>
            <a:r>
              <a:rPr lang="uk-UA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застосовується при виробництві пороху, </a:t>
            </a:r>
            <a:r>
              <a:rPr lang="uk-UA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нітратцелюлози</a:t>
            </a:r>
            <a:r>
              <a:rPr lang="uk-UA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меншим ступенем етерифікації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</a:t>
            </a:r>
            <a:r>
              <a:rPr lang="uk-UA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колоксилон</a:t>
            </a:r>
            <a:r>
              <a:rPr lang="uk-U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застосовується для виробництва плівки, </a:t>
            </a:r>
            <a:br>
              <a:rPr lang="ru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лаків і пластмас.</a:t>
            </a:r>
            <a:endParaRPr lang="ru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68275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Serebristay_Dymka</Template>
  <TotalTime>639</TotalTime>
  <Words>3385</Words>
  <Application>Microsoft Office PowerPoint</Application>
  <PresentationFormat>Экран (4:3)</PresentationFormat>
  <Paragraphs>570</Paragraphs>
  <Slides>50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6" baseType="lpstr">
      <vt:lpstr>Arial</vt:lpstr>
      <vt:lpstr>Calibri</vt:lpstr>
      <vt:lpstr>Times New Roman</vt:lpstr>
      <vt:lpstr>Тема Office</vt:lpstr>
      <vt:lpstr>CS ChemDraw Drawing</vt:lpstr>
      <vt:lpstr>Точечный рисунок</vt:lpstr>
      <vt:lpstr>Хімічні реакції полімерів</vt:lpstr>
      <vt:lpstr>  2. Реакції, які протікають без зміни ступеня полімеризації (внутрішньомолекулярні і полімераналогічні  перетворення полімерів)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Реакції, які призводять до зменшення ступеня полімеризації (деструкція полімерів)</vt:lpstr>
      <vt:lpstr>Залежно від механізму розрізняють деструкцію за законом випадку і ланцюгову деструкцію. </vt:lpstr>
      <vt:lpstr>Деполімеризація характерна для полімерів,  що мають невисоку теплоту полімеризації  (50-60 кдж/моль) </vt:lpstr>
      <vt:lpstr>Залежно від природи агенту,  що викликає деструкцію, розрізняють хімічну і фізичну деструкцію.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Серебристая дымка. Абстрактный</dc:subject>
  <dc:creator>Viktoriia Gencheva</dc:creator>
  <dc:description>http://propowerpoint.ru - Бесплатные шаблоны для презентаций. Полезные советы и уроки PowerPoint .</dc:description>
  <cp:lastModifiedBy>Gencheva.Viktoriia@renters.mans.edu.pl Gencheva</cp:lastModifiedBy>
  <cp:revision>19</cp:revision>
  <dcterms:created xsi:type="dcterms:W3CDTF">2021-11-03T07:55:10Z</dcterms:created>
  <dcterms:modified xsi:type="dcterms:W3CDTF">2025-10-05T16:29:07Z</dcterms:modified>
</cp:coreProperties>
</file>