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1" r:id="rId14"/>
    <p:sldId id="270" r:id="rId15"/>
    <p:sldId id="272" r:id="rId16"/>
    <p:sldId id="273" r:id="rId17"/>
    <p:sldId id="279" r:id="rId18"/>
    <p:sldId id="280" r:id="rId19"/>
    <p:sldId id="281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embeddedFontLst>
    <p:embeddedFont>
      <p:font typeface="Roboto" panose="02000000000000000000" pitchFamily="2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>
      <p:cViewPr varScale="1">
        <p:scale>
          <a:sx n="144" d="100"/>
          <a:sy n="144" d="100"/>
        </p:scale>
        <p:origin x="66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8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81644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06d781a56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06d781a56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A1%D1%82%D1%80%D0%B0%D1%82%D0%B5%D0%B3%D1%96%D1%87%D0%BD%D0%B8%D0%B9_%D0%BC%D0%B5%D0%BD%D0%B5%D0%B4%D0%B6%D0%BC%D0%B5%D0%BD%D1%82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4%D0%B8%D1%81%D1%82%D1%80%D0%B8%D0%B1%D1%83%D1%86%D1%96%D1%8F" TargetMode="External"/><Relationship Id="rId2" Type="http://schemas.openxmlformats.org/officeDocument/2006/relationships/hyperlink" Target="https://uk.wikipedia.org/wiki/%D0%95%D0%BA%D1%81%D0%BF%D0%B0%D0%BD%D1%81%D1%96%D1%8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uk.wikipedia.org/wiki/%D0%90%D0%B2%D1%82%D0%BE%D0%BC%D0%BE%D0%B1%D1%96%D0%BB%D0%B5%D0%B1%D1%83%D0%B4%D1%83%D0%B2%D0%B0%D0%BD%D0%BD%D1%8F" TargetMode="External"/><Relationship Id="rId4" Type="http://schemas.openxmlformats.org/officeDocument/2006/relationships/hyperlink" Target="https://uk.wikipedia.org/wiki/%D0%95%D0%BB%D0%B5%D0%BA%D1%82%D1%80%D0%BE%D0%BD%D1%96%D0%BA%D0%B0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44250" y="557550"/>
            <a:ext cx="8213700" cy="299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Стратег</a:t>
            </a:r>
            <a:r>
              <a:rPr lang="uk-UA" dirty="0" err="1" smtClean="0"/>
              <a:t>ічний</a:t>
            </a:r>
            <a:r>
              <a:rPr lang="uk-UA" dirty="0" smtClean="0"/>
              <a:t> менеджмент</a:t>
            </a:r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808600" y="4243764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Полусмяк Юлія Ігорівна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499264" cy="1797627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uk-UA" sz="1400" b="1" u="sng" dirty="0" smtClean="0">
                <a:solidFill>
                  <a:schemeClr val="bg2"/>
                </a:solidFill>
                <a:latin typeface="+mn-lt"/>
              </a:rPr>
              <a:t>Стратегія зростання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 є характерною для тих компаній, бізнес яких лише починається або розвивається. Ця стратегія передбачає вибір цільових сегментів, посилення інвестування, науково-дослідні розробки та інновації. Підприємства намагаються захопити найбільшу частку ринку, інвестуючи кошти з надією отримати у майбутньому великі прибутки.</a:t>
            </a:r>
            <a:endParaRPr lang="ru-RU" sz="14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" y="1896241"/>
            <a:ext cx="4572001" cy="158471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/>
            <a:r>
              <a:rPr lang="uk-UA" sz="1400" b="1" i="1" u="sng" dirty="0" smtClean="0">
                <a:solidFill>
                  <a:schemeClr val="bg2"/>
                </a:solidFill>
                <a:latin typeface="+mn-lt"/>
              </a:rPr>
              <a:t>Стратегія утримання</a:t>
            </a:r>
            <a:r>
              <a:rPr lang="uk-UA" sz="1400" b="1" u="sng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– це стратегія компаній, бізнес яких досягнув зрілості. Підприємства намагаються захищати свої позиції від конкурентів, знижувати витрати і ціни, шукати нові ринки збуту. Стратегія утримання пов’язана із здійсненням вибіркового інвестування і утримання балансу між витратами і доходами.</a:t>
            </a:r>
            <a:endParaRPr lang="ru-RU" sz="1400" dirty="0" smtClean="0">
              <a:solidFill>
                <a:schemeClr val="bg2"/>
              </a:solidFill>
              <a:latin typeface="+mn-lt"/>
            </a:endParaRPr>
          </a:p>
          <a:p>
            <a:endParaRPr lang="ru-RU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b="1" u="sng" dirty="0" smtClean="0">
                <a:solidFill>
                  <a:schemeClr val="bg2"/>
                </a:solidFill>
              </a:rPr>
              <a:t>За стадіями життєвого циклу бізнесу </a:t>
            </a:r>
            <a:r>
              <a:rPr lang="uk-UA" b="1" dirty="0" smtClean="0">
                <a:solidFill>
                  <a:schemeClr val="bg2"/>
                </a:solidFill>
              </a:rPr>
              <a:t>можна умовно виділити стратегії зростання, утримання і скорочення відповідно до основних стадій життєвого циклу галузі чи окремого продукту.</a:t>
            </a:r>
            <a:endParaRPr lang="ru-RU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3505200"/>
            <a:ext cx="4551219" cy="1638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b="1" i="1" u="sng" dirty="0" smtClean="0">
                <a:solidFill>
                  <a:schemeClr val="bg2"/>
                </a:solidFill>
              </a:rPr>
              <a:t>Стратегія скорочення</a:t>
            </a:r>
            <a:r>
              <a:rPr lang="uk-UA" b="1" u="sng" dirty="0" smtClean="0">
                <a:solidFill>
                  <a:schemeClr val="bg2"/>
                </a:solidFill>
              </a:rPr>
              <a:t> </a:t>
            </a:r>
            <a:r>
              <a:rPr lang="uk-UA" dirty="0" smtClean="0">
                <a:solidFill>
                  <a:schemeClr val="bg2"/>
                </a:solidFill>
              </a:rPr>
              <a:t>передбачає комплексні дії щодо поступового згортання бізнесу, що перейшов у завершальну стадію життєвого циклу. Можливі різні лінії поведінки цін і активізація маркетингових зусиль з метою продовження життєвого циклу або припинення будь-якого інвестування.</a:t>
            </a:r>
            <a:endParaRPr lang="ru-RU" dirty="0" smtClean="0">
              <a:solidFill>
                <a:schemeClr val="bg2"/>
              </a:solidFill>
            </a:endParaRPr>
          </a:p>
          <a:p>
            <a:pPr marL="4572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tabLst/>
              <a:defRPr/>
            </a:pP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+mn-lt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499264" cy="1797627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uk-UA" sz="1400" b="1" i="1" u="sng" dirty="0" smtClean="0">
                <a:solidFill>
                  <a:schemeClr val="bg2"/>
                </a:solidFill>
                <a:latin typeface="+mn-lt"/>
              </a:rPr>
              <a:t>Стратегія лідера</a:t>
            </a:r>
            <a:r>
              <a:rPr lang="uk-UA" sz="1400" b="1" u="sng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передбачає підтримання становища на ринку і зміцнення конкурентних позицій. Для лідерів у галузі можливі три </a:t>
            </a:r>
            <a:br>
              <a:rPr lang="uk-UA" sz="1400" dirty="0" smtClean="0">
                <a:solidFill>
                  <a:schemeClr val="bg2"/>
                </a:solidFill>
                <a:latin typeface="+mn-lt"/>
              </a:rPr>
            </a:b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стратегічні лінії поведінки:</a:t>
            </a:r>
            <a:r>
              <a:rPr lang="ru-RU" sz="1400" dirty="0" smtClean="0">
                <a:solidFill>
                  <a:schemeClr val="bg2"/>
                </a:solidFill>
                <a:latin typeface="+mn-lt"/>
              </a:rPr>
              <a:t/>
            </a:r>
            <a:br>
              <a:rPr lang="ru-RU" sz="1400" dirty="0" smtClean="0">
                <a:solidFill>
                  <a:schemeClr val="bg2"/>
                </a:solidFill>
                <a:latin typeface="+mn-lt"/>
              </a:rPr>
            </a:br>
            <a:r>
              <a:rPr lang="ru-RU" sz="1400" dirty="0" smtClean="0">
                <a:solidFill>
                  <a:schemeClr val="bg2"/>
                </a:solidFill>
                <a:latin typeface="+mn-lt"/>
              </a:rPr>
              <a:t>-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стратегія постійного наступу;</a:t>
            </a:r>
            <a:r>
              <a:rPr lang="ru-RU" sz="1400" dirty="0" smtClean="0">
                <a:solidFill>
                  <a:schemeClr val="bg2"/>
                </a:solidFill>
                <a:latin typeface="+mn-lt"/>
              </a:rPr>
              <a:t/>
            </a:r>
            <a:br>
              <a:rPr lang="ru-RU" sz="1400" dirty="0" smtClean="0">
                <a:solidFill>
                  <a:schemeClr val="bg2"/>
                </a:solidFill>
                <a:latin typeface="+mn-lt"/>
              </a:rPr>
            </a:br>
            <a:r>
              <a:rPr lang="ru-RU" sz="1400" dirty="0" smtClean="0">
                <a:solidFill>
                  <a:schemeClr val="bg2"/>
                </a:solidFill>
                <a:latin typeface="+mn-lt"/>
              </a:rPr>
              <a:t>-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стратегія захисту і зміцнення позицій;</a:t>
            </a:r>
            <a:r>
              <a:rPr lang="ru-RU" sz="1400" dirty="0" smtClean="0">
                <a:solidFill>
                  <a:schemeClr val="bg2"/>
                </a:solidFill>
                <a:latin typeface="+mn-lt"/>
              </a:rPr>
              <a:t/>
            </a:r>
            <a:br>
              <a:rPr lang="ru-RU" sz="1400" dirty="0" smtClean="0">
                <a:solidFill>
                  <a:schemeClr val="bg2"/>
                </a:solidFill>
                <a:latin typeface="+mn-lt"/>
              </a:rPr>
            </a:br>
            <a:r>
              <a:rPr lang="ru-RU" sz="1400" dirty="0" smtClean="0">
                <a:solidFill>
                  <a:schemeClr val="bg2"/>
                </a:solidFill>
                <a:latin typeface="+mn-lt"/>
              </a:rPr>
              <a:t>-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стратегія щодо перетворення фірм-претендентів на послідовників.</a:t>
            </a:r>
            <a:endParaRPr lang="ru-RU" sz="14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54678"/>
            <a:ext cx="4488873" cy="120025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/>
            <a:r>
              <a:rPr lang="uk-UA" sz="1400" b="1" i="1" u="sng" dirty="0" smtClean="0">
                <a:solidFill>
                  <a:schemeClr val="bg2"/>
                </a:solidFill>
                <a:latin typeface="+mn-lt"/>
              </a:rPr>
              <a:t>Стратегія претендента</a:t>
            </a:r>
            <a:r>
              <a:rPr lang="uk-UA" sz="1400" b="1" u="sng" dirty="0" smtClean="0">
                <a:solidFill>
                  <a:schemeClr val="bg2"/>
                </a:solidFill>
                <a:latin typeface="+mn-lt"/>
              </a:rPr>
              <a:t> (на лідерство) 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– це, як правило агресивна стратегія, спрямована на створення своїх власних конкурентних переваг, таких, яких не має лідер у галузі. Дуже рідко успіх приносить стратегія імітування поведінки лідера.</a:t>
            </a:r>
            <a:endParaRPr lang="ru-RU" sz="1400" dirty="0" smtClean="0">
              <a:solidFill>
                <a:schemeClr val="bg2"/>
              </a:solidFill>
              <a:latin typeface="+mn-lt"/>
            </a:endParaRPr>
          </a:p>
          <a:p>
            <a:endParaRPr lang="ru-RU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877153" y="0"/>
            <a:ext cx="4069419" cy="2961409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2"/>
                </a:solidFill>
              </a:rPr>
              <a:t>За конкурентною позицією на ринку розрізняють стратегію лідера, претендента, послідовника і новачка у галузі.</a:t>
            </a:r>
            <a:endParaRPr lang="ru-RU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3158837"/>
            <a:ext cx="4551219" cy="1638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b="1" i="1" u="sng" dirty="0" smtClean="0"/>
              <a:t>Стратегія послідовника</a:t>
            </a:r>
            <a:r>
              <a:rPr lang="uk-UA" b="1" u="sng" dirty="0" smtClean="0"/>
              <a:t> </a:t>
            </a:r>
            <a:r>
              <a:rPr lang="uk-UA" dirty="0" smtClean="0"/>
              <a:t>– це переважно сукупність дій, спрямованих на фокусування і диференціацію. Фірми-послідовники не намагаються виграти конкурентну боротьбу у лідера; вони прагнуть лише посісти ті сфери, на які у лідерів не вистачає ресурсів або які не належать до сфери їх стратегічних пріоритетів. Стратегія послідовника досить пасивна, оборонна.</a:t>
            </a:r>
            <a:endParaRPr lang="ru-RU" dirty="0" smtClean="0"/>
          </a:p>
          <a:p>
            <a:pPr marL="4572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tabLst/>
              <a:defRPr/>
            </a:pP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+mn-lt"/>
              <a:ea typeface="Roboto"/>
              <a:cs typeface="Roboto"/>
              <a:sym typeface="Roboto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779818" y="2150919"/>
            <a:ext cx="4364182" cy="1447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b="1" i="1" u="sng" dirty="0" smtClean="0"/>
              <a:t>Стратегія новачка</a:t>
            </a:r>
            <a:r>
              <a:rPr lang="uk-UA" b="1" u="sng" dirty="0" smtClean="0"/>
              <a:t> </a:t>
            </a:r>
            <a:r>
              <a:rPr lang="uk-UA" dirty="0" smtClean="0"/>
              <a:t>– фірма, яка намагається увійти у новий бізнес, залежить від здатності подолати вхідні бар’єри галузі. Якщо підприємство-новачок має значні фінансові ресурси, воно може реалізувати стратегію наступу, концентруючись на певних сегментах ринку і цілеспрямовано добиваючись зниження витрат або диференціації продукції. Іноді доцільно дотримуватися стратегії наступу за рахунок придбання давно існуючих фірм і використання набутого ними конкурентного потенціалу у власних цілях.</a:t>
            </a:r>
            <a:endParaRPr lang="ru-RU" dirty="0" smtClean="0"/>
          </a:p>
          <a:p>
            <a:pPr marL="4572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tabLst/>
              <a:defRPr/>
            </a:pP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+mn-lt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155865"/>
            <a:ext cx="4561609" cy="2182090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uk-UA" sz="1400" b="1" i="1" u="sng" dirty="0" smtClean="0">
                <a:latin typeface="+mn-lt"/>
              </a:rPr>
              <a:t>Стратегія мінімальних витрат</a:t>
            </a:r>
            <a:r>
              <a:rPr lang="uk-UA" sz="1400" b="1" u="sng" dirty="0" smtClean="0">
                <a:latin typeface="+mn-lt"/>
              </a:rPr>
              <a:t>, </a:t>
            </a:r>
            <a:r>
              <a:rPr lang="uk-UA" sz="1400" dirty="0" smtClean="0">
                <a:latin typeface="+mn-lt"/>
              </a:rPr>
              <a:t>що поширилася ще на початку 1970-х років, полягає у прагненні досягти мінімуму сукупних витрат на одиницю продукції і отримати прибуток вище середнього у галузі, незважаючи на наявність сильних чинників конкуренції. Таке становище захищає підприємство від суперництва конкурентів, оскільки завдяки низьким витратам воно може одержувати прибутки навіть після того як конкуренти її втратили в процесі боротьби за ринок. </a:t>
            </a:r>
            <a:endParaRPr lang="ru-RU" sz="14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363832"/>
            <a:ext cx="4551218" cy="1169077"/>
          </a:xfrm>
          <a:ln>
            <a:solidFill>
              <a:schemeClr val="tx1"/>
            </a:solidFill>
          </a:ln>
        </p:spPr>
        <p:txBody>
          <a:bodyPr/>
          <a:lstStyle/>
          <a:p>
            <a:pPr marL="0" algn="just"/>
            <a:r>
              <a:rPr lang="uk-UA" sz="1400" i="1" dirty="0" smtClean="0">
                <a:solidFill>
                  <a:schemeClr val="bg2"/>
                </a:solidFill>
                <a:latin typeface="+mn-lt"/>
              </a:rPr>
              <a:t>Стратегія диференціації</a:t>
            </a:r>
            <a:r>
              <a:rPr lang="uk-UA" sz="1400" dirty="0" smtClean="0">
                <a:solidFill>
                  <a:schemeClr val="bg2"/>
                </a:solidFill>
                <a:latin typeface="+mn-lt"/>
              </a:rPr>
              <a:t> полягає у виведенні на ринок такої продукції чи послуги, яка сприймається у межах певної галузі як щось унікальне, від інших пропозицій. Диференціація є корисною до тих пір, поки конкурентами не створено аналогічний товар</a:t>
            </a:r>
            <a:r>
              <a:rPr lang="uk-UA" sz="1400" dirty="0" smtClean="0"/>
              <a:t>.</a:t>
            </a:r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bg2"/>
                </a:solidFill>
              </a:rPr>
              <a:t>За способом досягнення конкурентних переваг виділяють три основні стратегії: </a:t>
            </a:r>
            <a:endParaRPr lang="ru-RU" b="1" dirty="0" smtClean="0">
              <a:solidFill>
                <a:schemeClr val="bg2"/>
              </a:solidFill>
            </a:endParaRPr>
          </a:p>
          <a:p>
            <a:pPr lvl="0" algn="ctr">
              <a:buNone/>
            </a:pPr>
            <a:r>
              <a:rPr lang="uk-UA" b="1" dirty="0" smtClean="0">
                <a:solidFill>
                  <a:schemeClr val="bg2"/>
                </a:solidFill>
              </a:rPr>
              <a:t>Стратегію мінімальних витрат;</a:t>
            </a:r>
            <a:endParaRPr lang="ru-RU" b="1" dirty="0" smtClean="0">
              <a:solidFill>
                <a:schemeClr val="bg2"/>
              </a:solidFill>
            </a:endParaRPr>
          </a:p>
          <a:p>
            <a:pPr lvl="0" algn="ctr">
              <a:buNone/>
            </a:pPr>
            <a:r>
              <a:rPr lang="uk-UA" b="1" dirty="0" smtClean="0">
                <a:solidFill>
                  <a:schemeClr val="bg2"/>
                </a:solidFill>
              </a:rPr>
              <a:t>Стратегію диференціації;</a:t>
            </a:r>
            <a:endParaRPr lang="ru-RU" b="1" dirty="0" smtClean="0">
              <a:solidFill>
                <a:schemeClr val="bg2"/>
              </a:solidFill>
            </a:endParaRPr>
          </a:p>
          <a:p>
            <a:pPr lvl="0" algn="ctr">
              <a:buNone/>
            </a:pPr>
            <a:r>
              <a:rPr lang="uk-UA" b="1" dirty="0" smtClean="0">
                <a:solidFill>
                  <a:schemeClr val="bg2"/>
                </a:solidFill>
              </a:rPr>
              <a:t>Стратегія зосередження.</a:t>
            </a:r>
            <a:endParaRPr lang="ru-RU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3505200"/>
            <a:ext cx="4551219" cy="1638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i="1" dirty="0" smtClean="0"/>
              <a:t>Стратегія зосередження</a:t>
            </a:r>
            <a:r>
              <a:rPr lang="uk-UA" dirty="0" smtClean="0"/>
              <a:t> може набувати багатьох форм і полягає у фокусуванні уваги на конкретній групі покупців, сегменту ринку, товарній номенклатурі або ж на географічному регіоні. Мета стратегії зосередження – найкраще обслуговувати конкретну цільову групу і досягти конкурентних переваг у вузькому секторі.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8208"/>
            <a:ext cx="4561609" cy="1839191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/>
            <a:r>
              <a:rPr lang="uk-UA" sz="1400" b="1" i="1" u="sng" dirty="0" smtClean="0">
                <a:latin typeface="+mn-lt"/>
              </a:rPr>
              <a:t>Стратегія вузької спеціалізації</a:t>
            </a:r>
            <a:r>
              <a:rPr lang="uk-UA" sz="1400" b="1" u="sng" dirty="0" smtClean="0">
                <a:latin typeface="+mn-lt"/>
              </a:rPr>
              <a:t> </a:t>
            </a:r>
            <a:r>
              <a:rPr lang="uk-UA" sz="1400" dirty="0" smtClean="0">
                <a:latin typeface="+mn-lt"/>
              </a:rPr>
              <a:t>характерна для більшості компаній, які розпочинають свій бізнес, але залишається актуальною лише для деяких із них на стадії перетворення у великі фірми. Ця стратегія має низку корисних переваг, пов`язаних організацією і управлінням, але є ризикованою для підприємства – якщо галузь потрапляє у кризу, підприємство потерпає від збитків або банкрутує.</a:t>
            </a:r>
            <a:endParaRPr lang="ru-RU" sz="1400" dirty="0"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chemeClr val="bg2"/>
                </a:solidFill>
              </a:rPr>
              <a:t>За рівнем глобалізації бізнесу розрізняють стратегії вузької спеціалізації і диверсифікації.</a:t>
            </a:r>
            <a:endParaRPr lang="ru-RU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2362199"/>
            <a:ext cx="4582391" cy="2313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b="1" i="1" u="sng" dirty="0" smtClean="0"/>
              <a:t>Стратегія диверсифікації</a:t>
            </a:r>
            <a:r>
              <a:rPr lang="uk-UA" b="1" u="sng" dirty="0" smtClean="0"/>
              <a:t> </a:t>
            </a:r>
            <a:r>
              <a:rPr lang="uk-UA" dirty="0" smtClean="0"/>
              <a:t>передбачає розвиток бізнесу у декількох сферах чи галузях, пов`язаних одна з одною технічно чи непов’язаних. У деяких випадках диверсифікація набуває інших форм, наприклад, багатонаціональна диверсифікація. Диверсифікована компанія, яка має господарські підрозділи, що працюють у різних галузях, не дуже відчуває вплив ринкової кон’юнктури на якомусь окремому ринку – збитки в одній галузі компенсуються прибутками в інших.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7372" y="1518043"/>
            <a:ext cx="8222100" cy="767700"/>
          </a:xfrm>
        </p:spPr>
        <p:txBody>
          <a:bodyPr/>
          <a:lstStyle/>
          <a:p>
            <a:pPr algn="ctr"/>
            <a:r>
              <a:rPr lang="uk-UA" sz="1600" b="1" dirty="0" smtClean="0">
                <a:solidFill>
                  <a:schemeClr val="bg2"/>
                </a:solidFill>
              </a:rPr>
              <a:t>У процесі формування стратегії діяльності підприємства беруть участь вище керівництво, команда плановиків, керівники та спеціалісти підрозділів.</a:t>
            </a: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r>
              <a:rPr lang="uk-UA" sz="1600" b="1" dirty="0" smtClean="0">
                <a:solidFill>
                  <a:schemeClr val="bg2"/>
                </a:solidFill>
              </a:rPr>
              <a:t>Звісно, ідеальним є варіант, коли всі працівники організації залучаються до обговорення і формування стратегії підприємства. </a:t>
            </a:r>
            <a:r>
              <a:rPr lang="ru-RU" sz="1600" b="1" dirty="0" smtClean="0">
                <a:solidFill>
                  <a:schemeClr val="bg2"/>
                </a:solidFill>
              </a:rPr>
              <a:t/>
            </a:r>
            <a:br>
              <a:rPr lang="ru-RU" sz="1600" b="1" dirty="0" smtClean="0">
                <a:solidFill>
                  <a:schemeClr val="bg2"/>
                </a:solidFill>
              </a:rPr>
            </a:br>
            <a:r>
              <a:rPr lang="uk-UA" sz="1600" b="1" dirty="0" smtClean="0">
                <a:solidFill>
                  <a:schemeClr val="bg2"/>
                </a:solidFill>
              </a:rPr>
              <a:t>Вище керівництво є «архітектором» процесу формування стратегії, визначає його основні етапи і послідовність.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i="1" dirty="0" smtClean="0"/>
              <a:t>Завдання вищого менеджменту</a:t>
            </a:r>
            <a:r>
              <a:rPr lang="uk-UA" dirty="0" smtClean="0"/>
              <a:t> – зробити процес формування стратегії доступним і зрозумілим для працівників організації, сприяти максимальному залученню їх до розробки стратегії.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1600" b="1" dirty="0" smtClean="0">
                <a:solidFill>
                  <a:schemeClr val="bg2"/>
                </a:solidFill>
              </a:rPr>
              <a:t>У диверсифікованих компаніях існує чотири рівні менеджерів з питань формування та реалізації стратегії 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082" y="1714500"/>
            <a:ext cx="9008917" cy="2914775"/>
          </a:xfrm>
        </p:spPr>
        <p:txBody>
          <a:bodyPr/>
          <a:lstStyle/>
          <a:p>
            <a:pPr lvl="0" algn="just"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1. Виконавчий директор або інший керівник вищої ланки управління, який несе основну відповідальність і керує прийняттям стратегічних рішень;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 lvl="0" algn="just"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2. Менеджери, які відповідають за прибутки чи збитки окремих виробничих підрозділів;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 lvl="0" algn="just"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3. Функціональні менеджери в межах виробничого підрозділу, які керують окремими напрямками діяльності підприємства (виробництво, маркетинг, фінанси, НДДКР, персонал тощо); їх завдання полягає у забезпеченні єдиної стратегії для організаційних одиниць і прийнятті </a:t>
            </a:r>
            <a:r>
              <a:rPr lang="uk-UA" sz="1600" b="1" dirty="0" err="1" smtClean="0">
                <a:solidFill>
                  <a:schemeClr val="bg2"/>
                </a:solidFill>
              </a:rPr>
              <a:t>стратегіч</a:t>
            </a:r>
            <a:r>
              <a:rPr lang="uk-UA" sz="1600" b="1" dirty="0" smtClean="0">
                <a:solidFill>
                  <a:schemeClr val="bg2"/>
                </a:solidFill>
              </a:rPr>
              <a:t> них рішень у підпорядкованій сфері діяльності;</a:t>
            </a:r>
            <a:endParaRPr lang="ru-RU" sz="1600" b="1" dirty="0" smtClean="0">
              <a:solidFill>
                <a:schemeClr val="bg2"/>
              </a:solidFill>
            </a:endParaRPr>
          </a:p>
          <a:p>
            <a:pPr lvl="0" algn="just">
              <a:buNone/>
            </a:pPr>
            <a:r>
              <a:rPr lang="uk-UA" sz="1600" b="1" dirty="0" smtClean="0">
                <a:solidFill>
                  <a:schemeClr val="bg2"/>
                </a:solidFill>
              </a:rPr>
              <a:t>4. Менеджери основних оперативних підрозділів підприємства, які несуть основну відповідальність за детальний розвиток стратегічних планів у підзвітній сфері та реалізацію загального стратегічного плану на своєму рівні.</a:t>
            </a:r>
            <a:endParaRPr lang="ru-RU" sz="1600" b="1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291" y="832243"/>
            <a:ext cx="8222100" cy="767700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bg2"/>
                </a:solidFill>
              </a:rPr>
              <a:t/>
            </a:r>
            <a:br>
              <a:rPr lang="ru-RU" sz="1800" b="1" dirty="0" smtClean="0">
                <a:solidFill>
                  <a:schemeClr val="bg2"/>
                </a:solidFill>
              </a:rPr>
            </a:br>
            <a:r>
              <a:rPr lang="uk-UA" sz="1800" b="1" dirty="0" smtClean="0">
                <a:solidFill>
                  <a:schemeClr val="bg2"/>
                </a:solidFill>
              </a:rPr>
              <a:t>Для того щоб домогтися оптимального функціонування, підприємство повинне вибрати </a:t>
            </a:r>
            <a:r>
              <a:rPr lang="uk-UA" sz="1800" b="1" dirty="0" smtClean="0">
                <a:solidFill>
                  <a:schemeClr val="bg2"/>
                </a:solidFill>
              </a:rPr>
              <a:t>вірну стратегію</a:t>
            </a:r>
            <a:r>
              <a:rPr lang="uk-UA" sz="1800" b="1" dirty="0" smtClean="0">
                <a:solidFill>
                  <a:schemeClr val="bg2"/>
                </a:solidFill>
              </a:rPr>
              <a:t>, </a:t>
            </a:r>
            <a:r>
              <a:rPr lang="uk-UA" sz="1800" b="1" dirty="0" smtClean="0">
                <a:solidFill>
                  <a:schemeClr val="bg2"/>
                </a:solidFill>
              </a:rPr>
              <a:t>яка, </a:t>
            </a:r>
            <a:r>
              <a:rPr lang="uk-UA" sz="1800" b="1" dirty="0" smtClean="0">
                <a:solidFill>
                  <a:schemeClr val="bg2"/>
                </a:solidFill>
              </a:rPr>
              <a:t>у свою чергу, повинна будуватися на сильних позиціях і використанні можливостей. Для вибору стратегій </a:t>
            </a:r>
            <a:r>
              <a:rPr lang="uk-UA" sz="1800" b="1" u="sng" dirty="0" smtClean="0">
                <a:solidFill>
                  <a:schemeClr val="bg2"/>
                </a:solidFill>
              </a:rPr>
              <a:t>застосовуються різні моделі. </a:t>
            </a:r>
            <a:r>
              <a:rPr lang="uk-UA" sz="1800" b="1" dirty="0" smtClean="0">
                <a:solidFill>
                  <a:schemeClr val="bg2"/>
                </a:solidFill>
              </a:rPr>
              <a:t>Розглянемо найбільш відомі з них.</a:t>
            </a:r>
            <a:r>
              <a:rPr lang="ru-RU" sz="1800" b="1" dirty="0" smtClean="0">
                <a:solidFill>
                  <a:schemeClr val="bg2"/>
                </a:solidFill>
              </a:rPr>
              <a:t/>
            </a:r>
            <a:br>
              <a:rPr lang="ru-RU" sz="1800" b="1" dirty="0" smtClean="0">
                <a:solidFill>
                  <a:schemeClr val="bg2"/>
                </a:solidFill>
              </a:rPr>
            </a:br>
            <a:endParaRPr lang="ru-RU" sz="1800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52155"/>
            <a:ext cx="9143999" cy="2675784"/>
          </a:xfrm>
        </p:spPr>
        <p:txBody>
          <a:bodyPr/>
          <a:lstStyle/>
          <a:p>
            <a:pPr algn="just">
              <a:buAutoNum type="arabicPeriod"/>
            </a:pPr>
            <a:r>
              <a:rPr lang="uk-UA" sz="1600" dirty="0" smtClean="0">
                <a:solidFill>
                  <a:schemeClr val="bg2"/>
                </a:solidFill>
              </a:rPr>
              <a:t>Матриця </a:t>
            </a:r>
            <a:r>
              <a:rPr lang="uk-UA" sz="1600" dirty="0" smtClean="0">
                <a:solidFill>
                  <a:schemeClr val="bg2"/>
                </a:solidFill>
              </a:rPr>
              <a:t>можливостей </a:t>
            </a:r>
            <a:r>
              <a:rPr lang="uk-UA" sz="1600" dirty="0" err="1" smtClean="0">
                <a:solidFill>
                  <a:schemeClr val="bg2"/>
                </a:solidFill>
              </a:rPr>
              <a:t>І.Ансоффа</a:t>
            </a:r>
            <a:r>
              <a:rPr lang="uk-UA" sz="1600" dirty="0" smtClean="0">
                <a:solidFill>
                  <a:schemeClr val="bg2"/>
                </a:solidFill>
              </a:rPr>
              <a:t> (за товарами / ринками) </a:t>
            </a:r>
            <a:r>
              <a:rPr lang="uk-UA" sz="1600" dirty="0" smtClean="0">
                <a:solidFill>
                  <a:schemeClr val="bg2"/>
                </a:solidFill>
              </a:rPr>
              <a:t>- </a:t>
            </a:r>
            <a:r>
              <a:rPr lang="ru-RU" dirty="0" err="1"/>
              <a:t>аналітичний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 </a:t>
            </a:r>
            <a:r>
              <a:rPr lang="ru-RU" dirty="0" err="1">
                <a:hlinkClick r:id="rId2" tooltip="Стратегічний менеджмент"/>
              </a:rPr>
              <a:t>стратегічного</a:t>
            </a:r>
            <a:r>
              <a:rPr lang="ru-RU" dirty="0">
                <a:hlinkClick r:id="rId2" tooltip="Стратегічний менеджмент"/>
              </a:rPr>
              <a:t> менеджменту</a:t>
            </a:r>
            <a:r>
              <a:rPr lang="ru-RU" dirty="0"/>
              <a:t>, </a:t>
            </a:r>
            <a:r>
              <a:rPr lang="ru-RU" dirty="0" smtClean="0"/>
              <a:t>і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 товару на ринку</a:t>
            </a:r>
            <a:r>
              <a:rPr lang="ru-RU" dirty="0" smtClean="0"/>
              <a:t>.</a:t>
            </a:r>
          </a:p>
          <a:p>
            <a:pPr marL="114300" indent="0" algn="just">
              <a:buNone/>
            </a:pPr>
            <a:r>
              <a:rPr lang="uk-UA" dirty="0"/>
              <a:t>Матриця </a:t>
            </a:r>
            <a:r>
              <a:rPr lang="uk-UA" dirty="0" err="1"/>
              <a:t>Ансоффа</a:t>
            </a:r>
            <a:r>
              <a:rPr lang="uk-UA" dirty="0"/>
              <a:t> являє собою поле, утворене двома осями - горизонтальною віссю «товари компанії» (поділяються на існуючі і нові) і вертикальною віссю «ринки компанії», які також поділяються на існуючі та </a:t>
            </a:r>
            <a:r>
              <a:rPr lang="uk-UA" dirty="0" smtClean="0"/>
              <a:t>нові. </a:t>
            </a:r>
            <a:r>
              <a:rPr lang="uk-UA" dirty="0"/>
              <a:t>На перетині цих двох осей утворюються чотири квадранти.</a:t>
            </a:r>
            <a:endParaRPr lang="uk-UA" sz="1600" dirty="0" smtClean="0">
              <a:solidFill>
                <a:schemeClr val="bg2"/>
              </a:solidFill>
            </a:endParaRPr>
          </a:p>
          <a:p>
            <a:pPr algn="just">
              <a:buAutoNum type="arabicPeriod"/>
            </a:pPr>
            <a:endParaRPr lang="uk-UA" sz="1600" dirty="0">
              <a:solidFill>
                <a:schemeClr val="bg2"/>
              </a:solidFill>
            </a:endParaRPr>
          </a:p>
          <a:p>
            <a:pPr algn="just">
              <a:buAutoNum type="arabicPeriod"/>
            </a:pPr>
            <a:endParaRPr lang="ru-RU" sz="1600" dirty="0" smtClean="0">
              <a:solidFill>
                <a:schemeClr val="bg2"/>
              </a:solidFill>
            </a:endParaRPr>
          </a:p>
          <a:p>
            <a:pPr algn="just"/>
            <a:endParaRPr lang="uk-UA" b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30" y="90774"/>
            <a:ext cx="9096170" cy="2831302"/>
          </a:xfrm>
        </p:spPr>
        <p:txBody>
          <a:bodyPr/>
          <a:lstStyle/>
          <a:p>
            <a:r>
              <a:rPr lang="uk-UA" sz="1400" b="1" dirty="0"/>
              <a:t>Стратегія проникнення на ринок</a:t>
            </a:r>
            <a:r>
              <a:rPr lang="uk-UA" sz="1400" dirty="0"/>
              <a:t> (існуючий товар - існуючий ринок)</a:t>
            </a:r>
          </a:p>
          <a:p>
            <a:pPr marL="114300" indent="0">
              <a:buNone/>
            </a:pPr>
            <a:r>
              <a:rPr lang="uk-UA" sz="1400" dirty="0"/>
              <a:t>Природна стратегія для більшості компаній, що прагнуть збільшити частку існуючих товарів на відповідному ринку. Розширення проникнення на ринок - це найочевидніша стратегія, її звичайне практичне вираження - прагнення збільшити продажі. Основними інструментами можуть бути: підвищення якості товарів, підвищення ефективності бізнес-процесів, залучення нових клієнтів за рахунок реклами. Джерелами зростання продажів також можуть бути: збільшення частоти використання товару (наприклад, за рахунок програм лояльності), збільшення кількості використання товару.</a:t>
            </a:r>
          </a:p>
          <a:p>
            <a:r>
              <a:rPr lang="uk-UA" sz="1400" b="1" dirty="0"/>
              <a:t>Стратегія розвитку ринку</a:t>
            </a:r>
            <a:r>
              <a:rPr lang="uk-UA" sz="1400" dirty="0"/>
              <a:t> (існуючий товар - новий ринок)</a:t>
            </a:r>
          </a:p>
          <a:p>
            <a:pPr marL="114300" indent="0" algn="just">
              <a:buNone/>
            </a:pPr>
            <a:r>
              <a:rPr lang="uk-UA" sz="1400" dirty="0"/>
              <a:t>Дана стратегія означає адаптацію та виведення існуючих товарів на нові ринки. Для успішного здійснення стратегії необхідно підтвердити наявність на новому ринку потенційних споживачів існуючих продуктів. Варіанти включають географічну </a:t>
            </a:r>
            <a:r>
              <a:rPr lang="uk-UA" sz="1400" dirty="0">
                <a:hlinkClick r:id="rId2" tooltip="Експансія"/>
              </a:rPr>
              <a:t>експансію</a:t>
            </a:r>
            <a:r>
              <a:rPr lang="uk-UA" sz="1400" dirty="0"/>
              <a:t>, використання нових каналів </a:t>
            </a:r>
            <a:r>
              <a:rPr lang="uk-UA" sz="1400" dirty="0">
                <a:hlinkClick r:id="rId3" tooltip="Дистрибуція"/>
              </a:rPr>
              <a:t>дистрибуції</a:t>
            </a:r>
            <a:r>
              <a:rPr lang="uk-UA" sz="1400" dirty="0"/>
              <a:t>, пошуку нових груп споживачів, які поки не є покупцями товару.</a:t>
            </a:r>
          </a:p>
          <a:p>
            <a:r>
              <a:rPr lang="uk-UA" sz="1400" b="1" dirty="0"/>
              <a:t>Стратегія розвитку товару</a:t>
            </a:r>
            <a:r>
              <a:rPr lang="uk-UA" sz="1400" dirty="0"/>
              <a:t> (новий товар - існуючий ринок)</a:t>
            </a:r>
          </a:p>
          <a:p>
            <a:pPr marL="114300" indent="0" algn="just">
              <a:buNone/>
            </a:pPr>
            <a:r>
              <a:rPr lang="uk-UA" sz="1400" dirty="0"/>
              <a:t>Пропозиція на існуючому ринку нових товарів - стратегія розвитку товару. У рамках цієї стратегії можливе виведення на ринок принципово нових продуктів, удосконалення старих, розширення лінійки товарів (різноманітність). Така стратегія типова для високотехнологічних компаній (</a:t>
            </a:r>
            <a:r>
              <a:rPr lang="uk-UA" sz="1400" dirty="0">
                <a:hlinkClick r:id="rId4" tooltip="Електроніка"/>
              </a:rPr>
              <a:t>електроніка</a:t>
            </a:r>
            <a:r>
              <a:rPr lang="uk-UA" sz="1400" dirty="0"/>
              <a:t>, </a:t>
            </a:r>
            <a:r>
              <a:rPr lang="uk-UA" sz="1400" dirty="0">
                <a:hlinkClick r:id="rId5" tooltip="Автомобілебудування"/>
              </a:rPr>
              <a:t>автомобілебудування</a:t>
            </a:r>
            <a:r>
              <a:rPr lang="uk-UA" sz="1400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19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6" name="Picture 4" descr="Використання матриць І. Ансоффа, BCG, GE/McKinsey, DPM, A.D. Little, Хассі,  Томпсона та Стрікленда. - Стратегічний менеджмент - Навчальні матеріали 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636" y="-66262"/>
            <a:ext cx="5308364" cy="3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2006662"/>
            <a:ext cx="388288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Стратегія диверсифікації</a:t>
            </a:r>
            <a:r>
              <a:rPr lang="uk-UA" dirty="0"/>
              <a:t> (новий продукт - новий ринок)</a:t>
            </a:r>
          </a:p>
          <a:p>
            <a:r>
              <a:rPr lang="uk-UA" dirty="0"/>
              <a:t>Вихід товару принципово нового типу на новий для компанії ринок. Найбільша витратна і ризикована стратегія. Використовується при вичерпанні можливостей зростання на існуючих ринках, зміну кон'юнктури ринку, при догляді компанії з існуючого ринку, вигідних можливостей і високою потенційною вигоді захоплення нового ринку.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4993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2265" y="1506425"/>
            <a:ext cx="8685351" cy="2654758"/>
          </a:xfrm>
        </p:spPr>
        <p:txBody>
          <a:bodyPr/>
          <a:lstStyle/>
          <a:p>
            <a:pPr algn="just">
              <a:buNone/>
            </a:pPr>
            <a:r>
              <a:rPr lang="uk-UA" dirty="0">
                <a:solidFill>
                  <a:schemeClr val="bg2"/>
                </a:solidFill>
              </a:rPr>
              <a:t>2. . Моделі стратегічного вибору в залежності від життєвого циклу продукту</a:t>
            </a:r>
          </a:p>
          <a:p>
            <a:pPr algn="just">
              <a:buNone/>
            </a:pPr>
            <a:r>
              <a:rPr lang="uk-UA" dirty="0">
                <a:solidFill>
                  <a:schemeClr val="bg2"/>
                </a:solidFill>
              </a:rPr>
              <a:t>3. Моделі стратегічного вибору на підставі циклу розвитку підприємства:</a:t>
            </a: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Стратегія зросту</a:t>
            </a:r>
            <a:endParaRPr lang="ru-RU" dirty="0">
              <a:solidFill>
                <a:schemeClr val="bg2"/>
              </a:solidFill>
            </a:endParaRP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Початкова стратегія</a:t>
            </a:r>
            <a:endParaRPr lang="ru-RU" dirty="0">
              <a:solidFill>
                <a:schemeClr val="bg2"/>
              </a:solidFill>
            </a:endParaRP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Стратегія проникнення</a:t>
            </a:r>
            <a:endParaRPr lang="ru-RU" dirty="0">
              <a:solidFill>
                <a:schemeClr val="bg2"/>
              </a:solidFill>
            </a:endParaRP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Стратегія прискореного росту</a:t>
            </a:r>
            <a:endParaRPr lang="ru-RU" dirty="0">
              <a:solidFill>
                <a:schemeClr val="bg2"/>
              </a:solidFill>
            </a:endParaRP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Стратегія перехідного періоду</a:t>
            </a:r>
            <a:endParaRPr lang="ru-RU" dirty="0">
              <a:solidFill>
                <a:schemeClr val="bg2"/>
              </a:solidFill>
            </a:endParaRPr>
          </a:p>
          <a:p>
            <a:pPr algn="just"/>
            <a:r>
              <a:rPr lang="uk-UA" i="1" dirty="0">
                <a:solidFill>
                  <a:schemeClr val="bg2"/>
                </a:solidFill>
              </a:rPr>
              <a:t>Диверсифікованість</a:t>
            </a:r>
          </a:p>
          <a:p>
            <a:pPr algn="just"/>
            <a:r>
              <a:rPr lang="uk-UA" i="1" dirty="0"/>
              <a:t>Стратегія стабілізації</a:t>
            </a:r>
            <a:endParaRPr lang="ru-RU" dirty="0"/>
          </a:p>
          <a:p>
            <a:pPr algn="just"/>
            <a:r>
              <a:rPr lang="uk-UA" i="1" dirty="0"/>
              <a:t>Стратегія виживання</a:t>
            </a:r>
            <a:endParaRPr lang="ru-RU" dirty="0"/>
          </a:p>
          <a:p>
            <a:pPr algn="just">
              <a:buNone/>
            </a:pPr>
            <a:r>
              <a:rPr lang="uk-UA" dirty="0"/>
              <a:t>4. Стратегії створення конкурентної переваги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6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uk-UA" sz="2800" b="1" i="1" dirty="0" smtClean="0">
                <a:solidFill>
                  <a:schemeClr val="bg2"/>
                </a:solidFill>
              </a:rPr>
              <a:t>Тема 5.  Стратегічні плани, проекти і програми</a:t>
            </a:r>
            <a:r>
              <a:rPr lang="ru-RU" sz="2800" b="1" dirty="0" smtClean="0">
                <a:solidFill>
                  <a:schemeClr val="bg2"/>
                </a:solidFill>
              </a:rPr>
              <a:t/>
            </a:r>
            <a:br>
              <a:rPr lang="ru-RU" sz="2800" b="1" dirty="0" smtClean="0">
                <a:solidFill>
                  <a:schemeClr val="bg2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>
              <a:solidFill>
                <a:schemeClr val="bg2"/>
              </a:solidFill>
            </a:endParaRPr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b="1" dirty="0" smtClean="0"/>
              <a:t>1. Фактори, які формують вибір стратегії</a:t>
            </a:r>
          </a:p>
          <a:p>
            <a:r>
              <a:rPr lang="uk-UA" b="1" dirty="0" smtClean="0"/>
              <a:t>2. Класифікація стратегій</a:t>
            </a:r>
          </a:p>
          <a:p>
            <a:r>
              <a:rPr lang="uk-UA" b="1" dirty="0" smtClean="0"/>
              <a:t>3. Організація формування стратегії на підприємстві</a:t>
            </a:r>
          </a:p>
          <a:p>
            <a:r>
              <a:rPr lang="uk-UA" b="1" dirty="0" smtClean="0"/>
              <a:t>4. Стратегічні плани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9555" y="1773603"/>
            <a:ext cx="8222100" cy="2710200"/>
          </a:xfrm>
        </p:spPr>
        <p:txBody>
          <a:bodyPr/>
          <a:lstStyle/>
          <a:p>
            <a:endParaRPr lang="ru-RU" b="1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6027" y="0"/>
            <a:ext cx="84062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4. Не дивлячись на багато загальних рис (цільова спрямованість, орієнтація на виконання комплексних стратегій, великі </a:t>
            </a:r>
            <a:r>
              <a:rPr lang="uk-UA" dirty="0" smtClean="0"/>
              <a:t>часові </a:t>
            </a:r>
            <a:r>
              <a:rPr lang="uk-UA" dirty="0" smtClean="0"/>
              <a:t>характеристики, необхідні для їх здійснення, характер вірогідності результатів, високий рівень витрат на дослідження і розробку і так далі), стратегічні плани і програми - це не одне і те ж 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4425" y="924791"/>
            <a:ext cx="6990484" cy="424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10589"/>
            <a:ext cx="9144000" cy="2655003"/>
          </a:xfrm>
        </p:spPr>
        <p:txBody>
          <a:bodyPr/>
          <a:lstStyle/>
          <a:p>
            <a:pPr algn="just"/>
            <a:r>
              <a:rPr lang="uk-UA" sz="1600" b="1" dirty="0" smtClean="0"/>
              <a:t>Стратегічна програма </a:t>
            </a:r>
            <a:r>
              <a:rPr lang="uk-UA" sz="1600" dirty="0" smtClean="0"/>
              <a:t>- це координуючий адресний документ, який є економічно і науково </a:t>
            </a:r>
            <a:r>
              <a:rPr lang="uk-UA" sz="1600" dirty="0" err="1" smtClean="0"/>
              <a:t>обгрунтованою</a:t>
            </a:r>
            <a:r>
              <a:rPr lang="uk-UA" sz="1600" dirty="0" smtClean="0"/>
              <a:t> системою зв'язаних між собою, і націлених на досягнення загальної мети різноманітних заходів (соціально-економічних, науково-технічних і організаційно господарських), злагоджених за термінами і виконавцями (співвиконавцями), а також забезпечених необхідними фінансовими і матеріально-технічними ресурсами.</a:t>
            </a:r>
            <a:endParaRPr lang="ru-RU" sz="1600" dirty="0" smtClean="0"/>
          </a:p>
          <a:p>
            <a:pPr algn="just"/>
            <a:r>
              <a:rPr lang="uk-UA" sz="1600" dirty="0" smtClean="0"/>
              <a:t>Програма складається з певних програмних заходів, зміст яких залежить від типу і спрямованості програми на виконання певних стратегій.</a:t>
            </a:r>
          </a:p>
          <a:p>
            <a:pPr algn="just"/>
            <a:r>
              <a:rPr lang="uk-UA" sz="1600" b="1" dirty="0" smtClean="0"/>
              <a:t>Проект</a:t>
            </a:r>
            <a:r>
              <a:rPr lang="uk-UA" sz="1600" dirty="0" smtClean="0"/>
              <a:t> - одноразова сукупність цілей, стратегій, задач і дій, що має системні характеристики щодо взаємозв'язку ресурсів, послідовності виконання робіт і залучення фахівців певного профілю.</a:t>
            </a:r>
            <a:endParaRPr lang="ru-RU" sz="1600" dirty="0" smtClean="0"/>
          </a:p>
          <a:p>
            <a:pPr algn="just"/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3252355" cy="4338354"/>
          </a:xfrm>
        </p:spPr>
        <p:txBody>
          <a:bodyPr/>
          <a:lstStyle/>
          <a:p>
            <a:pPr algn="just">
              <a:buNone/>
            </a:pPr>
            <a:r>
              <a:rPr lang="uk-UA" sz="1600" b="1" i="1" u="sng" dirty="0" smtClean="0">
                <a:solidFill>
                  <a:schemeClr val="bg2"/>
                </a:solidFill>
              </a:rPr>
              <a:t>Проекти повинні відповідати таким вимогам:</a:t>
            </a:r>
            <a:endParaRPr lang="ru-RU" sz="1600" b="1" i="1" u="sng" dirty="0" smtClean="0">
              <a:solidFill>
                <a:schemeClr val="bg2"/>
              </a:solidFill>
            </a:endParaRPr>
          </a:p>
          <a:p>
            <a:pPr algn="just"/>
            <a:r>
              <a:rPr lang="uk-UA" sz="1400" b="1" dirty="0" smtClean="0">
                <a:solidFill>
                  <a:schemeClr val="bg2"/>
                </a:solidFill>
              </a:rPr>
              <a:t>забезпечення одночасного виконання технічних, економічних, організаційних і інших вимог;</a:t>
            </a:r>
            <a:endParaRPr lang="ru-RU" sz="1400" b="1" dirty="0" smtClean="0">
              <a:solidFill>
                <a:schemeClr val="bg2"/>
              </a:solidFill>
            </a:endParaRPr>
          </a:p>
          <a:p>
            <a:pPr algn="just"/>
            <a:r>
              <a:rPr lang="uk-UA" sz="1400" b="1" dirty="0" smtClean="0">
                <a:solidFill>
                  <a:schemeClr val="bg2"/>
                </a:solidFill>
              </a:rPr>
              <a:t>наладка зовнішніх і внутрішніх взаємозв'язків: «цілі-задачі-ресурси», - що потребують чіткої координації робіт;</a:t>
            </a:r>
            <a:endParaRPr lang="ru-RU" sz="1400" b="1" dirty="0" smtClean="0">
              <a:solidFill>
                <a:schemeClr val="bg2"/>
              </a:solidFill>
            </a:endParaRPr>
          </a:p>
          <a:p>
            <a:pPr algn="just"/>
            <a:r>
              <a:rPr lang="uk-UA" sz="1400" b="1" dirty="0" smtClean="0">
                <a:solidFill>
                  <a:schemeClr val="bg2"/>
                </a:solidFill>
              </a:rPr>
              <a:t>визначення термінів початку і завершення проекту;</a:t>
            </a:r>
            <a:endParaRPr lang="ru-RU" sz="1400" b="1" dirty="0" smtClean="0">
              <a:solidFill>
                <a:schemeClr val="bg2"/>
              </a:solidFill>
            </a:endParaRPr>
          </a:p>
          <a:p>
            <a:pPr algn="just"/>
            <a:r>
              <a:rPr lang="uk-UA" sz="1400" b="1" dirty="0" smtClean="0">
                <a:solidFill>
                  <a:schemeClr val="bg2"/>
                </a:solidFill>
              </a:rPr>
              <a:t>подолання обмежень по критичних ресурсах;</a:t>
            </a:r>
            <a:endParaRPr lang="ru-RU" sz="1400" b="1" dirty="0" smtClean="0">
              <a:solidFill>
                <a:schemeClr val="bg2"/>
              </a:solidFill>
            </a:endParaRPr>
          </a:p>
          <a:p>
            <a:pPr algn="just"/>
            <a:r>
              <a:rPr lang="uk-UA" sz="1400" b="1" dirty="0" smtClean="0">
                <a:solidFill>
                  <a:schemeClr val="bg2"/>
                </a:solidFill>
              </a:rPr>
              <a:t>запобігання конфлікти в процесі виконання проектів серед виконавців різної професії.</a:t>
            </a:r>
            <a:endParaRPr lang="ru-RU" sz="1400" b="1" dirty="0" smtClean="0">
              <a:solidFill>
                <a:schemeClr val="bg2"/>
              </a:solidFill>
            </a:endParaRPr>
          </a:p>
          <a:p>
            <a:endParaRPr lang="ru-RU" sz="1400" b="1" dirty="0">
              <a:solidFill>
                <a:schemeClr val="bg2"/>
              </a:solidFill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3300" y="467591"/>
            <a:ext cx="5566632" cy="392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4309" y="341142"/>
            <a:ext cx="5839789" cy="371131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86200" y="4222067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dirty="0" smtClean="0"/>
              <a:t>Зміст і зв'язок стратегічних і поточних планів підприємств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33" y="2623019"/>
            <a:ext cx="2808000" cy="953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2"/>
                </a:solidFill>
              </a:rPr>
              <a:t>Послідовність розробки стратегічного плану підприємства (приклад)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7272" y="248793"/>
            <a:ext cx="6026728" cy="489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327" y="1169649"/>
            <a:ext cx="8222100" cy="767700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bg2"/>
                </a:solidFill>
              </a:rPr>
              <a:t>На стратегічний вибір впливають різні </a:t>
            </a:r>
            <a:r>
              <a:rPr lang="uk-UA" sz="2400" b="1" u="sng" dirty="0" smtClean="0">
                <a:solidFill>
                  <a:schemeClr val="bg2"/>
                </a:solidFill>
              </a:rPr>
              <a:t>ситуаційні фактори</a:t>
            </a:r>
            <a:r>
              <a:rPr lang="uk-UA" sz="2400" b="1" dirty="0" smtClean="0">
                <a:solidFill>
                  <a:schemeClr val="bg2"/>
                </a:solidFill>
              </a:rPr>
              <a:t>, які можуть складати велику кількість комбінацій. Найбільш значимими з них є: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14275"/>
            <a:ext cx="9144000" cy="2610884"/>
          </a:xfrm>
        </p:spPr>
        <p:txBody>
          <a:bodyPr/>
          <a:lstStyle/>
          <a:p>
            <a:pPr algn="just">
              <a:buNone/>
            </a:pPr>
            <a:r>
              <a:rPr lang="uk-UA" dirty="0" smtClean="0">
                <a:solidFill>
                  <a:schemeClr val="bg2"/>
                </a:solidFill>
              </a:rPr>
              <a:t>1. </a:t>
            </a:r>
            <a:r>
              <a:rPr lang="uk-UA" b="1" i="1" u="sng" dirty="0" smtClean="0">
                <a:solidFill>
                  <a:schemeClr val="bg2"/>
                </a:solidFill>
              </a:rPr>
              <a:t>Група факторів, які характеризують ринкову позицію фірм</a:t>
            </a:r>
            <a:r>
              <a:rPr lang="uk-UA" b="1" u="sng" dirty="0" smtClean="0">
                <a:solidFill>
                  <a:schemeClr val="bg2"/>
                </a:solidFill>
              </a:rPr>
              <a:t> </a:t>
            </a:r>
            <a:r>
              <a:rPr lang="uk-UA" dirty="0" smtClean="0">
                <a:solidFill>
                  <a:schemeClr val="bg2"/>
                </a:solidFill>
              </a:rPr>
              <a:t>– це положення підприємства в галузі та її потенціал з точки зору ринкових можливостей.</a:t>
            </a:r>
            <a:endParaRPr lang="ru-RU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bg2"/>
                </a:solidFill>
              </a:rPr>
              <a:t>2. </a:t>
            </a:r>
            <a:r>
              <a:rPr lang="uk-UA" b="1" i="1" u="sng" dirty="0" smtClean="0">
                <a:solidFill>
                  <a:schemeClr val="bg2"/>
                </a:solidFill>
              </a:rPr>
              <a:t>Масштаб діяльності організації </a:t>
            </a:r>
            <a:r>
              <a:rPr lang="uk-UA" dirty="0" smtClean="0">
                <a:solidFill>
                  <a:schemeClr val="bg2"/>
                </a:solidFill>
              </a:rPr>
              <a:t>– розмір виробничої діяльності підприємства, який впливає на вибір стратегії.</a:t>
            </a:r>
            <a:endParaRPr lang="ru-R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bg2"/>
                </a:solidFill>
              </a:rPr>
              <a:t>3. </a:t>
            </a:r>
            <a:r>
              <a:rPr lang="uk-UA" b="1" i="1" u="sng" dirty="0" smtClean="0">
                <a:solidFill>
                  <a:schemeClr val="bg2"/>
                </a:solidFill>
              </a:rPr>
              <a:t>Фактор часу</a:t>
            </a:r>
            <a:r>
              <a:rPr lang="uk-UA" b="1" u="sng" dirty="0" smtClean="0">
                <a:solidFill>
                  <a:schemeClr val="bg2"/>
                </a:solidFill>
              </a:rPr>
              <a:t>. </a:t>
            </a:r>
            <a:r>
              <a:rPr lang="uk-UA" dirty="0" smtClean="0">
                <a:solidFill>
                  <a:schemeClr val="bg2"/>
                </a:solidFill>
              </a:rPr>
              <a:t>Цей фактор при прийнятті рішення може сприяти успіху чи неуспіху підприємства. Реалізація гарної стратегії у невдалий момент може призвести до великих проблем.</a:t>
            </a:r>
          </a:p>
          <a:p>
            <a:pPr algn="just">
              <a:buNone/>
            </a:pPr>
            <a:r>
              <a:rPr lang="uk-UA" dirty="0" smtClean="0"/>
              <a:t>4</a:t>
            </a:r>
            <a:r>
              <a:rPr lang="uk-UA" dirty="0" smtClean="0">
                <a:solidFill>
                  <a:schemeClr val="bg2"/>
                </a:solidFill>
              </a:rPr>
              <a:t>. </a:t>
            </a:r>
            <a:r>
              <a:rPr lang="uk-UA" b="1" i="1" u="sng" dirty="0" smtClean="0">
                <a:solidFill>
                  <a:schemeClr val="bg2"/>
                </a:solidFill>
              </a:rPr>
              <a:t>Допустимий рівень ризику. </a:t>
            </a:r>
            <a:r>
              <a:rPr lang="uk-UA" dirty="0" smtClean="0">
                <a:solidFill>
                  <a:schemeClr val="bg2"/>
                </a:solidFill>
              </a:rPr>
              <a:t>Ризик є фактом існування любого підприємства але високий рівень ризику може руйнувати його. Для оцінки рівня ризику та вірогідність успіху при різних варіантах «продукт – ринок» може використовуватися матриця напрямків росту підприємства (рис. 1).</a:t>
            </a:r>
            <a:endParaRPr lang="ru-RU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2" name="Рисунок 1"/>
          <p:cNvPicPr>
            <a:picLocks noChangeAspect="1" noChangeArrowheads="1"/>
          </p:cNvPicPr>
          <p:nvPr/>
        </p:nvPicPr>
        <p:blipFill>
          <a:blip r:embed="rId2"/>
          <a:srcRect l="22021" t="28432" r="23372" b="10463"/>
          <a:stretch>
            <a:fillRect/>
          </a:stretch>
        </p:blipFill>
        <p:spPr bwMode="auto">
          <a:xfrm>
            <a:off x="399394" y="0"/>
            <a:ext cx="8279746" cy="518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2"/>
                </a:solidFill>
              </a:rPr>
              <a:t>2. Класифікація стратегій</a:t>
            </a:r>
            <a:r>
              <a:rPr lang="ru-RU" b="1" dirty="0" smtClean="0">
                <a:solidFill>
                  <a:schemeClr val="bg2"/>
                </a:solidFill>
              </a:rPr>
              <a:t/>
            </a:r>
            <a:br>
              <a:rPr lang="ru-RU" b="1" dirty="0" smtClean="0">
                <a:solidFill>
                  <a:schemeClr val="bg2"/>
                </a:solidFill>
              </a:rPr>
            </a:b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8676" y="1566042"/>
            <a:ext cx="8839200" cy="2895068"/>
          </a:xfrm>
        </p:spPr>
        <p:txBody>
          <a:bodyPr/>
          <a:lstStyle/>
          <a:p>
            <a:pPr algn="just"/>
            <a:r>
              <a:rPr lang="uk-UA" u="sng" dirty="0" smtClean="0">
                <a:solidFill>
                  <a:schemeClr val="bg2"/>
                </a:solidFill>
              </a:rPr>
              <a:t>Кожне підприємство, </a:t>
            </a:r>
            <a:r>
              <a:rPr lang="uk-UA" dirty="0" smtClean="0">
                <a:solidFill>
                  <a:schemeClr val="bg2"/>
                </a:solidFill>
              </a:rPr>
              <a:t>яке веде конкурентну боротьбу на ринку, </a:t>
            </a:r>
            <a:r>
              <a:rPr lang="uk-UA" u="sng" dirty="0" smtClean="0">
                <a:solidFill>
                  <a:schemeClr val="bg2"/>
                </a:solidFill>
              </a:rPr>
              <a:t>користується певною стратегію</a:t>
            </a:r>
            <a:r>
              <a:rPr lang="uk-UA" dirty="0" smtClean="0">
                <a:solidFill>
                  <a:schemeClr val="bg2"/>
                </a:solidFill>
              </a:rPr>
              <a:t>. Така стратегія може розроблятися експліцитно через процес планування або ж розгортатися приховано через діяльність різних підрозділів і відділів фірми. </a:t>
            </a:r>
            <a:endParaRPr lang="ru-RU" dirty="0" smtClean="0">
              <a:solidFill>
                <a:schemeClr val="bg2"/>
              </a:solidFill>
            </a:endParaRPr>
          </a:p>
          <a:p>
            <a:pPr algn="just"/>
            <a:r>
              <a:rPr lang="uk-UA" dirty="0" smtClean="0">
                <a:solidFill>
                  <a:schemeClr val="bg2"/>
                </a:solidFill>
              </a:rPr>
              <a:t>Для того, </a:t>
            </a:r>
            <a:r>
              <a:rPr lang="uk-UA" u="sng" dirty="0" smtClean="0">
                <a:solidFill>
                  <a:schemeClr val="bg2"/>
                </a:solidFill>
              </a:rPr>
              <a:t>щоб правильно сформулювати </a:t>
            </a:r>
            <a:r>
              <a:rPr lang="uk-UA" dirty="0" smtClean="0">
                <a:solidFill>
                  <a:schemeClr val="bg2"/>
                </a:solidFill>
              </a:rPr>
              <a:t>стратегію через експліцитний процес або ідентифікувати приховану стратегію</a:t>
            </a:r>
            <a:r>
              <a:rPr lang="uk-UA" b="1" u="sng" dirty="0" smtClean="0">
                <a:solidFill>
                  <a:schemeClr val="bg2"/>
                </a:solidFill>
              </a:rPr>
              <a:t>, необхідно знати, які ж види стратегій існують </a:t>
            </a:r>
            <a:r>
              <a:rPr lang="uk-UA" dirty="0" smtClean="0">
                <a:solidFill>
                  <a:schemeClr val="bg2"/>
                </a:solidFill>
              </a:rPr>
              <a:t>взагалі і які з них можуть бути вибрані для конкретного підприємства при тих чи інших обставинах. Система класифікації стратегій підприємства включає низку ознак, за якими стратегії </a:t>
            </a:r>
            <a:r>
              <a:rPr lang="uk-UA" u="sng" dirty="0" smtClean="0">
                <a:solidFill>
                  <a:schemeClr val="bg2"/>
                </a:solidFill>
              </a:rPr>
              <a:t>поділяються на окремі групи. </a:t>
            </a:r>
            <a:r>
              <a:rPr lang="uk-UA" dirty="0" smtClean="0">
                <a:solidFill>
                  <a:schemeClr val="bg2"/>
                </a:solidFill>
              </a:rPr>
              <a:t>Класифікація стратегій за різними ознаками наведена у таблиці 1.</a:t>
            </a:r>
            <a:endParaRPr lang="ru-RU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Рисунок 1"/>
          <p:cNvPicPr>
            <a:picLocks noChangeAspect="1" noChangeArrowheads="1"/>
          </p:cNvPicPr>
          <p:nvPr/>
        </p:nvPicPr>
        <p:blipFill>
          <a:blip r:embed="rId2"/>
          <a:srcRect l="21701" t="20947" r="22787" b="8719"/>
          <a:stretch>
            <a:fillRect/>
          </a:stretch>
        </p:blipFill>
        <p:spPr bwMode="auto">
          <a:xfrm>
            <a:off x="924910" y="93853"/>
            <a:ext cx="7073462" cy="504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914" y="1064546"/>
            <a:ext cx="8222100" cy="767700"/>
          </a:xfrm>
        </p:spPr>
        <p:txBody>
          <a:bodyPr/>
          <a:lstStyle/>
          <a:p>
            <a:pPr algn="ctr"/>
            <a:r>
              <a:rPr lang="uk-UA" sz="2000" b="1" dirty="0" smtClean="0">
                <a:solidFill>
                  <a:schemeClr val="bg2"/>
                </a:solidFill>
              </a:rPr>
              <a:t>За ієрархією в системі управління виділяють чотири види стратегій, які відповідають різним організаційним рівням компанії.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576550"/>
            <a:ext cx="9144000" cy="2916089"/>
          </a:xfrm>
        </p:spPr>
        <p:txBody>
          <a:bodyPr/>
          <a:lstStyle/>
          <a:p>
            <a:pPr algn="just">
              <a:buNone/>
            </a:pPr>
            <a:r>
              <a:rPr lang="uk-UA" sz="1600" b="1" i="1" u="sng" dirty="0" smtClean="0">
                <a:solidFill>
                  <a:schemeClr val="bg2"/>
                </a:solidFill>
              </a:rPr>
              <a:t>Корпоративна стратегія </a:t>
            </a:r>
            <a:r>
              <a:rPr lang="uk-UA" sz="1600" dirty="0" smtClean="0">
                <a:solidFill>
                  <a:schemeClr val="bg2"/>
                </a:solidFill>
              </a:rPr>
              <a:t>– це стратегія найвищого рівня для компанії і сфер її діяльності в цілому. Вона характерна для диверсифікованих компаній, вищий менеджмент яких повинен створювати високопродуктивний портфель господарських підрозділів і керувати ним; досягти синергізму серед споріднених господарських підрозділів і перетворювати його на конкурентну перевагу; визначити інвестиційні пріоритети і спрямовувати корпоративні ресурси у найпривабливіші сектори бізнесу.</a:t>
            </a:r>
          </a:p>
          <a:p>
            <a:pPr algn="just">
              <a:buNone/>
            </a:pPr>
            <a:r>
              <a:rPr lang="uk-UA" sz="1600" b="1" i="1" u="sng" dirty="0" smtClean="0">
                <a:solidFill>
                  <a:schemeClr val="bg2"/>
                </a:solidFill>
              </a:rPr>
              <a:t>Ділова стратегія </a:t>
            </a:r>
            <a:r>
              <a:rPr lang="uk-UA" sz="1600" dirty="0" smtClean="0">
                <a:solidFill>
                  <a:schemeClr val="bg2"/>
                </a:solidFill>
              </a:rPr>
              <a:t>– це стратегія найвищого рівня для вузькоспеціалізованих компаній або стратегія другого рівня для диверсифікованих компаній. Полягає у розробці заходів, спрямованих на посилення конкурентоспроможності і збереженні конкурентних переваг; формуванні механізму реагування на зовнішні змінні; об</a:t>
            </a:r>
            <a:r>
              <a:rPr lang="en-US" sz="1600" dirty="0" smtClean="0">
                <a:solidFill>
                  <a:schemeClr val="bg2"/>
                </a:solidFill>
              </a:rPr>
              <a:t>’</a:t>
            </a:r>
            <a:r>
              <a:rPr lang="uk-UA" sz="1600" dirty="0" smtClean="0">
                <a:solidFill>
                  <a:schemeClr val="bg2"/>
                </a:solidFill>
              </a:rPr>
              <a:t>єднанні стратегічних дій основних функціональних підрозділів; вирішенні специфічних питань і проблем, </a:t>
            </a:r>
            <a:r>
              <a:rPr lang="uk-UA" sz="1600" dirty="0" err="1" smtClean="0">
                <a:solidFill>
                  <a:schemeClr val="bg2"/>
                </a:solidFill>
              </a:rPr>
              <a:t>пов</a:t>
            </a:r>
            <a:r>
              <a:rPr lang="en-US" sz="1600" dirty="0" smtClean="0">
                <a:solidFill>
                  <a:schemeClr val="bg2"/>
                </a:solidFill>
              </a:rPr>
              <a:t>’</a:t>
            </a:r>
            <a:r>
              <a:rPr lang="uk-UA" sz="1600" dirty="0" err="1" smtClean="0">
                <a:solidFill>
                  <a:schemeClr val="bg2"/>
                </a:solidFill>
              </a:rPr>
              <a:t>язаних</a:t>
            </a:r>
            <a:r>
              <a:rPr lang="uk-UA" sz="1600" dirty="0" smtClean="0">
                <a:solidFill>
                  <a:schemeClr val="bg2"/>
                </a:solidFill>
              </a:rPr>
              <a:t> з бізнесом.</a:t>
            </a:r>
            <a:endParaRPr lang="ru-RU" sz="16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ru-RU" sz="1600" dirty="0" smtClean="0">
              <a:solidFill>
                <a:schemeClr val="bg2"/>
              </a:solidFill>
            </a:endParaRPr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uk-UA" b="1" u="sng" dirty="0" smtClean="0">
                <a:solidFill>
                  <a:schemeClr val="bg2"/>
                </a:solidFill>
              </a:rPr>
              <a:t>Функціональна стратегія </a:t>
            </a:r>
            <a:r>
              <a:rPr lang="uk-UA" dirty="0" smtClean="0">
                <a:solidFill>
                  <a:schemeClr val="bg2"/>
                </a:solidFill>
              </a:rPr>
              <a:t>існує окремо для кожного функціонального напряму діяльності диверсифікованої чи вузькоспеціалізованої компанії. Спрямовується на підтримку ділової стратегії і досягнення поставлених цілей. </a:t>
            </a:r>
            <a:endParaRPr lang="ru-RU" dirty="0" smtClean="0">
              <a:solidFill>
                <a:schemeClr val="bg2"/>
              </a:solidFill>
            </a:endParaRPr>
          </a:p>
          <a:p>
            <a:pPr algn="just"/>
            <a:r>
              <a:rPr lang="uk-UA" b="1" u="sng" dirty="0" smtClean="0">
                <a:solidFill>
                  <a:schemeClr val="bg2"/>
                </a:solidFill>
              </a:rPr>
              <a:t>Операційна стратегія</a:t>
            </a:r>
            <a:r>
              <a:rPr lang="uk-UA" dirty="0" smtClean="0">
                <a:solidFill>
                  <a:schemeClr val="bg2"/>
                </a:solidFill>
              </a:rPr>
              <a:t> є вужчою стратегією для окремих структурних одиниць. Повинна вирішувати специфічні проблеми, пов’язанні з досягненням поставлених перед окремими підрозділами компаній цілей.</a:t>
            </a:r>
            <a:endParaRPr lang="ru-RU" dirty="0" smtClean="0">
              <a:solidFill>
                <a:schemeClr val="bg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863" y="214864"/>
            <a:ext cx="4218709" cy="1468463"/>
          </a:xfrm>
          <a:ln>
            <a:solidFill>
              <a:schemeClr val="bg2"/>
            </a:solidFill>
          </a:ln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473" y="1989758"/>
            <a:ext cx="4045200" cy="1235100"/>
          </a:xfrm>
          <a:ln>
            <a:solidFill>
              <a:schemeClr val="bg2"/>
            </a:solidFill>
          </a:ln>
        </p:spPr>
        <p:txBody>
          <a:bodyPr/>
          <a:lstStyle/>
          <a:p>
            <a:r>
              <a:rPr lang="uk-UA" sz="1400" b="1" i="1" u="sng" dirty="0" smtClean="0">
                <a:solidFill>
                  <a:schemeClr val="bg2"/>
                </a:solidFill>
                <a:latin typeface="+mj-lt"/>
              </a:rPr>
              <a:t>Виробнича стратегія</a:t>
            </a:r>
            <a:r>
              <a:rPr lang="uk-UA" sz="1400" b="1" u="sng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uk-UA" sz="1400" dirty="0" smtClean="0">
                <a:solidFill>
                  <a:schemeClr val="bg2"/>
                </a:solidFill>
                <a:latin typeface="+mj-lt"/>
              </a:rPr>
              <a:t>– це загальний план нарощування виробничих потужностей і матеріально-технічного забезпечення виробничого процесу.</a:t>
            </a:r>
            <a:endParaRPr lang="ru-RU" sz="1400" dirty="0" smtClean="0">
              <a:solidFill>
                <a:schemeClr val="bg2"/>
              </a:solidFill>
              <a:latin typeface="+mj-lt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627773" y="301337"/>
            <a:ext cx="3892773" cy="4253045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>
                <a:solidFill>
                  <a:schemeClr val="bg2"/>
                </a:solidFill>
              </a:rPr>
              <a:t>За </a:t>
            </a:r>
            <a:r>
              <a:rPr lang="uk-UA" b="1" u="sng" dirty="0" smtClean="0">
                <a:solidFill>
                  <a:schemeClr val="bg2"/>
                </a:solidFill>
              </a:rPr>
              <a:t>функціональним критерієм </a:t>
            </a:r>
            <a:r>
              <a:rPr lang="uk-UA" b="1" dirty="0" smtClean="0">
                <a:solidFill>
                  <a:schemeClr val="bg2"/>
                </a:solidFill>
              </a:rPr>
              <a:t>виділяється ціла низка окремих стратегій, серед яких варто виділити маркетингову, виробничу, фінансову, організаційну та соціальну. Як свідчить практика, у ринковому середовищі перше місце серед інших посідає маркетингова стратегія, яка має найвищий пріоритет і розробляється першою.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728" y="314039"/>
            <a:ext cx="36887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u="sng" dirty="0" smtClean="0">
                <a:solidFill>
                  <a:schemeClr val="bg2"/>
                </a:solidFill>
              </a:rPr>
              <a:t>Маркетингова стратегія </a:t>
            </a:r>
            <a:r>
              <a:rPr lang="uk-UA" dirty="0" smtClean="0">
                <a:solidFill>
                  <a:schemeClr val="bg2"/>
                </a:solidFill>
              </a:rPr>
              <a:t>може бути визначена як загальний план узгодження маркетингових цілей фірми та її можливостей, визначення на цій основі тих товарів, які найбільшу цінність для споживача і найкращі перспективи збуту.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078182" y="1693718"/>
            <a:ext cx="176645" cy="301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2064327" y="3269674"/>
            <a:ext cx="176645" cy="301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204355" y="3576104"/>
            <a:ext cx="4087090" cy="143231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uk-UA" b="1" i="1" u="sng" dirty="0" smtClean="0"/>
              <a:t>Фінансова стратегія</a:t>
            </a:r>
            <a:r>
              <a:rPr lang="uk-UA" b="1" u="sng" dirty="0" smtClean="0"/>
              <a:t> </a:t>
            </a:r>
            <a:r>
              <a:rPr lang="uk-UA" dirty="0" smtClean="0"/>
              <a:t>– це загальний план визначення фінансових результатів і фінансових потреб, а також альтернативного вибору джерел фінансування з метою мінімізації вартості капіталу та максимізації прибутку.</a:t>
            </a:r>
            <a:endParaRPr lang="ru-RU" dirty="0" smtClean="0"/>
          </a:p>
          <a:p>
            <a:pPr marL="4572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tabLst/>
              <a:defRPr/>
            </a:pP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1704</Words>
  <Application>Microsoft Office PowerPoint</Application>
  <PresentationFormat>Экран (16:9)</PresentationFormat>
  <Paragraphs>87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Roboto</vt:lpstr>
      <vt:lpstr>Material</vt:lpstr>
      <vt:lpstr>Стратегічний менеджмент</vt:lpstr>
      <vt:lpstr>Тема 5.  Стратегічні плани, проекти і програми  </vt:lpstr>
      <vt:lpstr>На стратегічний вибір впливають різні ситуаційні фактори, які можуть складати велику кількість комбінацій. Найбільш значимими з них є: </vt:lpstr>
      <vt:lpstr>Презентация PowerPoint</vt:lpstr>
      <vt:lpstr>2. Класифікація стратегій </vt:lpstr>
      <vt:lpstr>Презентация PowerPoint</vt:lpstr>
      <vt:lpstr>За ієрархією в системі управління виділяють чотири види стратегій, які відповідають різним організаційним рівням компанії. </vt:lpstr>
      <vt:lpstr>Презентация PowerPoint</vt:lpstr>
      <vt:lpstr> </vt:lpstr>
      <vt:lpstr>Стратегія зростання є характерною для тих компаній, бізнес яких лише починається або розвивається. Ця стратегія передбачає вибір цільових сегментів, посилення інвестування, науково-дослідні розробки та інновації. Підприємства намагаються захопити найбільшу частку ринку, інвестуючи кошти з надією отримати у майбутньому великі прибутки.</vt:lpstr>
      <vt:lpstr>Стратегія лідера передбачає підтримання становища на ринку і зміцнення конкурентних позицій. Для лідерів у галузі можливі три  стратегічні лінії поведінки: - стратегія постійного наступу; - стратегія захисту і зміцнення позицій; - стратегія щодо перетворення фірм-претендентів на послідовників.</vt:lpstr>
      <vt:lpstr>Стратегія мінімальних витрат, що поширилася ще на початку 1970-х років, полягає у прагненні досягти мінімуму сукупних витрат на одиницю продукції і отримати прибуток вище середнього у галузі, незважаючи на наявність сильних чинників конкуренції. Таке становище захищає підприємство від суперництва конкурентів, оскільки завдяки низьким витратам воно може одержувати прибутки навіть після того як конкуренти її втратили в процесі боротьби за ринок. </vt:lpstr>
      <vt:lpstr>Стратегія вузької спеціалізації характерна для більшості компаній, які розпочинають свій бізнес, але залишається актуальною лише для деяких із них на стадії перетворення у великі фірми. Ця стратегія має низку корисних переваг, пов`язаних організацією і управлінням, але є ризикованою для підприємства – якщо галузь потрапляє у кризу, підприємство потерпає від збитків або банкрутує.</vt:lpstr>
      <vt:lpstr>У процесі формування стратегії діяльності підприємства беруть участь вище керівництво, команда плановиків, керівники та спеціалісти підрозділів. Звісно, ідеальним є варіант, коли всі працівники організації залучаються до обговорення і формування стратегії підприємства.  Вище керівництво є «архітектором» процесу формування стратегії, визначає його основні етапи і послідовність. </vt:lpstr>
      <vt:lpstr>У диверсифікованих компаніях існує чотири рівні менеджерів з питань формування та реалізації стратегії : </vt:lpstr>
      <vt:lpstr> Для того щоб домогтися оптимального функціонування, підприємство повинне вибрати вірну стратегію, яка, у свою чергу, повинна будуватися на сильних позиціях і використанні можливостей. Для вибору стратегій застосовуються різні моделі. Розглянемо найбільш відомі з них.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Послідовність розробки стратегічного плану підприємства (приклад)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Обладнання підприємств торівлі та послуг</dc:title>
  <cp:lastModifiedBy>RYZEN</cp:lastModifiedBy>
  <cp:revision>76</cp:revision>
  <dcterms:modified xsi:type="dcterms:W3CDTF">2020-10-20T08:08:07Z</dcterms:modified>
</cp:coreProperties>
</file>