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71" r:id="rId6"/>
    <p:sldId id="261" r:id="rId7"/>
    <p:sldId id="264" r:id="rId8"/>
    <p:sldId id="268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E2B2-55ED-4CC1-A021-723E472BCF59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B56F6-2A1F-4ADA-B800-FDE5FC77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6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B56F6-2A1F-4ADA-B800-FDE5FC77AF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7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30.09.2025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1475889"/>
            <a:ext cx="90730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ЗАПОРІЗЬКИЙ НАЦІОНАЛЬНИЙ УНІВЕРСИТЕТ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ФАКУЛЬТЕТ ФІЗИЧНОГО ВИХОВАННЯ, ЗДОРОВ'Я ТА ТУРИЗМУ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 КУРСУ </a:t>
            </a:r>
          </a:p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НАВЧАЛЬНОЇ ДИСЦИПЛІНИ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sz="2800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i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У </a:t>
            </a:r>
            <a:r>
              <a:rPr lang="uk-UA" sz="2800" b="1" i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ФІЗИЧНІЙ КУЛЬТУРІ І СПОРТІ</a:t>
            </a:r>
            <a:r>
              <a:rPr lang="uk-UA" sz="2800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endParaRPr lang="uk-UA" sz="2800" b="1" dirty="0" smtClean="0">
              <a:solidFill>
                <a:srgbClr val="B4DCF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ОСВІТНЬО-ПРОФЕСІЙНА ПРОГРАМА СПОРТ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 А7 Фізична культура і спорт</a:t>
            </a:r>
            <a:endParaRPr lang="ru-RU" b="1" dirty="0">
              <a:solidFill>
                <a:srgbClr val="B4DCF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7384"/>
            <a:ext cx="1695977" cy="169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91" y="254374"/>
            <a:ext cx="2040818" cy="117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0"/>
            <a:ext cx="7596336" cy="220486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0215" algn="l"/>
              </a:tabLst>
            </a:pPr>
            <a:endPara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0215" algn="l"/>
              </a:tabLst>
            </a:pPr>
            <a:r>
              <a:rPr lang="uk-UA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ОПИС </a:t>
            </a:r>
            <a:r>
              <a:rPr lang="uk-UA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НАВЧАЛЬНОЇ ДИСЦИПЛІНИ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0215" algn="l"/>
              </a:tabLst>
            </a:pPr>
            <a:r>
              <a:rPr lang="uk-UA" sz="2000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«Управління </a:t>
            </a:r>
            <a:r>
              <a:rPr lang="uk-UA" sz="2000" b="1" dirty="0" smtClean="0">
                <a:solidFill>
                  <a:srgbClr val="B4DC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фізичній культурі і спорті»</a:t>
            </a:r>
            <a:endParaRPr lang="uk-UA" sz="2000" b="1" dirty="0">
              <a:solidFill>
                <a:srgbClr val="B4DCF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ідготовки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магістрів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другого 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рівня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вищої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освіти</a:t>
            </a: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0215" algn="l"/>
              </a:tabLst>
            </a:pPr>
            <a:r>
              <a:rPr lang="uk-UA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Освітньо-професійна програма </a:t>
            </a:r>
            <a:r>
              <a:rPr lang="uk-UA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0215" algn="l"/>
              </a:tabLst>
            </a:pPr>
            <a:r>
              <a:rPr lang="uk-UA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 А7 Фізична культура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uk-UA" sz="1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uk-UA" sz="18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uk-UA" sz="1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600" b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dirty="0">
              <a:solidFill>
                <a:srgbClr val="B4DCF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0215" algn="l"/>
              </a:tabLst>
            </a:pPr>
            <a:endParaRPr lang="ru-RU" sz="1400" dirty="0">
              <a:solidFill>
                <a:srgbClr val="B4DCF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57640"/>
              </p:ext>
            </p:extLst>
          </p:nvPr>
        </p:nvGraphicFramePr>
        <p:xfrm>
          <a:off x="1" y="2242256"/>
          <a:ext cx="9144000" cy="480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676127"/>
                <a:gridCol w="3419873"/>
              </a:tblGrid>
              <a:tr h="861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</a:rPr>
                        <a:t>Найменування показників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Галузь знань, 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напрям підготовки,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</a:rPr>
                        <a:t> рівень вищої освіти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</a:rPr>
                        <a:t>Характеристика навчальної дисципліни</a:t>
                      </a:r>
                      <a:endParaRPr lang="ru-RU" dirty="0"/>
                    </a:p>
                  </a:txBody>
                  <a:tcPr/>
                </a:tc>
              </a:tr>
              <a:tr h="453751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</a:rPr>
                        <a:t>Кількість кредитів –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А Освіта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</a:rPr>
                        <a:t>Денна, заочна форми навчання</a:t>
                      </a:r>
                      <a:endParaRPr lang="ru-RU" dirty="0"/>
                    </a:p>
                  </a:txBody>
                  <a:tcPr/>
                </a:tc>
              </a:tr>
              <a:tr h="861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Змістових модулів – 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Спеціальність: А7 Фізична культура і спорт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Магістр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Цикл професійної 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</a:rPr>
                        <a:t>підготовки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</a:rPr>
                        <a:t>Рік підготовки: 1-й</a:t>
                      </a:r>
                      <a:endParaRPr lang="ru-RU" dirty="0"/>
                    </a:p>
                  </a:txBody>
                  <a:tcPr/>
                </a:tc>
              </a:tr>
              <a:tr h="91839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Загальна кількість годин – 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Лекції – </a:t>
                      </a:r>
                      <a:r>
                        <a:rPr lang="uk-UA" sz="1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uk-UA" sz="18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uk-UA" sz="1800" b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Практичні заняття </a:t>
                      </a:r>
                      <a:r>
                        <a:rPr lang="uk-UA" sz="1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28 </a:t>
                      </a:r>
                      <a:r>
                        <a:rPr lang="uk-UA" sz="18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uk-UA" sz="1800" b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5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Самостійна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робота – 78 </a:t>
                      </a:r>
                      <a:r>
                        <a:rPr lang="uk-UA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підсумкового контролю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uk-UA" sz="1800" i="1" dirty="0" smtClean="0">
                          <a:effectLst/>
                          <a:latin typeface="Times New Roman"/>
                        </a:rPr>
                        <a:t>Залік</a:t>
                      </a:r>
                      <a:endParaRPr lang="ru-RU" dirty="0"/>
                    </a:p>
                  </a:txBody>
                  <a:tcPr/>
                </a:tc>
              </a:tr>
              <a:tr h="517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1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87624" y="-27384"/>
            <a:ext cx="6768752" cy="18002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0215" algn="l"/>
              </a:tabLst>
            </a:pPr>
            <a:endParaRPr lang="uk-UA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0215" algn="l"/>
              </a:tabLst>
            </a:pPr>
            <a:endParaRPr lang="uk-UA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0215" algn="l"/>
              </a:tabLst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МЕТА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НАВЧАЛЬНОЇ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ДИСЦИПЛІ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 </a:t>
            </a:r>
            <a:endParaRPr lang="uk-UA" sz="1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15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uk-UA" sz="20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АВЛІННЯ У ФІЗИЧНІЙ КУЛЬТУРІ І СПОРТІ</a:t>
            </a:r>
            <a:r>
              <a:rPr lang="uk-UA" sz="15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1500" b="1" dirty="0">
              <a:solidFill>
                <a:srgbClr val="B4DCF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014812"/>
            <a:ext cx="8712968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uk-UA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Метою</a:t>
            </a: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викладання навчальної дисципліни є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формування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студентів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рівня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сучасних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теоретичних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практичних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знань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необхідних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оволодіння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основами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теорії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соціального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управління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фізичній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культурі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спорті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умовах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ринкової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економіки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>
              <a:lnSpc>
                <a:spcPct val="150000"/>
              </a:lnSpc>
            </a:pP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-27384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89" y="5431132"/>
            <a:ext cx="2385739" cy="142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252" y="548680"/>
            <a:ext cx="6400800" cy="1124744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0215" algn="l"/>
              </a:tabLst>
            </a:pPr>
            <a:endParaRPr lang="uk-UA" sz="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0215" algn="l"/>
              </a:tabLst>
            </a:pP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ЗАВДАННЯ НАВЧАЛЬНОЇ 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ДИСЦИ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ПЛІНИ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15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uk-UA" sz="20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АВЛІННЯ У ФІЗИЧНІЙ КУЛЬТУРІ І СПОРТІ»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808" y="2348880"/>
            <a:ext cx="8793688" cy="3693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знайомити студента з професійною термінологією в галузі управління у </a:t>
            </a:r>
            <a:r>
              <a:rPr lang="uk-UA" dirty="0" smtClean="0">
                <a:solidFill>
                  <a:schemeClr val="tx1"/>
                </a:solidFill>
                <a:latin typeface="Times New Roman"/>
              </a:rPr>
              <a:t>фізичній 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культурі і спорті;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  <a:latin typeface="Times New Roman"/>
              </a:rPr>
              <a:t>С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формувати сучасні знання загальних основ теорії управління колективом і вміння застосовувати ці знання в практичній діяльності керівника;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знайомити студентів з основами і особливостями фінансового менеджменту в спортивних організаціях, з основами підприємництва і бізнесу в спорті;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Знати 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основні положення з теорії та практичного майстерності «спортивного менеджменту», створити позитивне сприйняття ринкових відносин у сфері фізичної культури і спорту;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знайомити студентів з основними аспектами управління в сфері спорту з метою навчання способам покращення психологічного клімату і взаємин між людьми в спортивних організаціях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uk-UA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81419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75656" y="515496"/>
            <a:ext cx="6976864" cy="96928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Програмні результати навчання,  які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повинні </a:t>
            </a:r>
            <a:endParaRPr lang="uk-UA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досягти здобувачі  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186" y="1988840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160"/>
              </a:lnSpc>
              <a:buFont typeface="Wingdings" pitchFamily="2" charset="2"/>
              <a:buChar char="Ø"/>
            </a:pP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Приймати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ефективні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рішення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щодо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вирішення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проблем 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сфері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фізичноїкультури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 спорту,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генерувати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порівнювати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альтернативи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оцінювати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ризики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ресурсні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потреби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ts val="2160"/>
              </a:lnSpc>
              <a:buFont typeface="Wingdings" pitchFamily="2" charset="2"/>
              <a:buChar char="Ø"/>
            </a:pPr>
            <a:endParaRPr lang="uk-UA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lnSpc>
                <a:spcPts val="2160"/>
              </a:lnSpc>
              <a:buFont typeface="Wingdings" pitchFamily="2" charset="2"/>
              <a:buChar char="Ø"/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Вільно обговорювати результати професійної діяльності, досліджень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 інноваційних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сфері фізичної культури та спорту державною та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іноземною мовами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усно і письмово;</a:t>
            </a:r>
            <a:endParaRPr lang="uk-UA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ts val="2160"/>
              </a:lnSpc>
              <a:buFont typeface="Wingdings" pitchFamily="2" charset="2"/>
              <a:buChar char="Ø"/>
            </a:pPr>
            <a:endParaRPr lang="uk-UA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ts val="2160"/>
              </a:lnSpc>
              <a:buFont typeface="Wingdings" pitchFamily="2" charset="2"/>
              <a:buChar char="Ø"/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Зрозуміло і недвозначно доносити власні знання, висновки та аргументацію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 питань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фізичної культури та спорту до фахівців і нефахівців, зокрема до осіб,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 навчаються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160"/>
              </a:lnSpc>
            </a:pPr>
            <a:endParaRPr lang="uk-UA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447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7" y="5301208"/>
            <a:ext cx="23844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699592" y="260648"/>
            <a:ext cx="6400800" cy="96928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Програмні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компетентності,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які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повинні досягти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здобувачі  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44824"/>
            <a:ext cx="83529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 і викладати спеціалізовані навчальні дисципліни у закладах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освіти</a:t>
            </a: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Організовувати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ефективну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роботу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колективу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спрямовану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досягнення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визначених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цілей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економічних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правових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етичних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аспектів</a:t>
            </a:r>
            <a:r>
              <a:rPr lang="uk-UA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Розробляти та реалізовувати наукові і прикладні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спрямовані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розв’язання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проблем інноваційного характеру у сфері фізичної культури і спорту,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також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дотичні до неї міждисциплінарні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10134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89" y="5157192"/>
            <a:ext cx="23891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7934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ПРОГРАМА НАВЧАЛЬНОЇ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ДИСЦИПЛІНИ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 семестр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674437"/>
              </p:ext>
            </p:extLst>
          </p:nvPr>
        </p:nvGraphicFramePr>
        <p:xfrm>
          <a:off x="179512" y="908720"/>
          <a:ext cx="8784976" cy="602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4681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Змістовий</a:t>
                      </a: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модуль 1. </a:t>
                      </a:r>
                      <a:r>
                        <a:rPr lang="ru-RU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Теоретичні</a:t>
                      </a: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опнови</a:t>
                      </a: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 </a:t>
                      </a:r>
                      <a:r>
                        <a:rPr lang="ru-RU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галузі</a:t>
                      </a: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фізичної</a:t>
                      </a: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культури</a:t>
                      </a:r>
                      <a:r>
                        <a:rPr lang="ru-RU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і спорту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00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1. </a:t>
                      </a:r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Зародження міжгалузевої науки управління.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Понятійний апарат науки управління та сутність понять «управління» і «менеджмент».</a:t>
                      </a:r>
                      <a:r>
                        <a:rPr lang="uk-UA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Поняття про сферу фізичної культури і спорту. Сфера фізичної культур як об’єкт управління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uk-UA" sz="1400" b="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2</a:t>
                      </a:r>
                      <a:r>
                        <a:rPr lang="uk-UA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 Управління галуззю фізичного виховання і спорту як наука та навчальний предмет. Сучасні</a:t>
                      </a:r>
                      <a:r>
                        <a:rPr lang="uk-UA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концепції управління.</a:t>
                      </a:r>
                      <a:endParaRPr lang="uk-UA" sz="1400" b="0" i="0" noProof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3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Змістовий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модуль 2.  Система </a:t>
                      </a: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галуззю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фізичної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культури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і спорту </a:t>
                      </a:r>
                      <a:endParaRPr lang="uk-UA" sz="1400" b="1" i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05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3.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Сфера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фізичної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спорту як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система.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програмно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-нормативна база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фізичної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спорту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4.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Державні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фізичною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культурою і спортом в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Україні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Громадські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організації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сфері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фізичної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культури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спорту. </a:t>
                      </a:r>
                      <a:endParaRPr lang="uk-UA" sz="1400" b="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6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Змістовий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модуль 3.</a:t>
                      </a:r>
                      <a:r>
                        <a:rPr lang="ru-RU" sz="1400" b="1" i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Регламентування</a:t>
                      </a:r>
                      <a:r>
                        <a:rPr lang="ru-RU" sz="1400" b="1" i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діяльності</a:t>
                      </a:r>
                      <a:r>
                        <a:rPr lang="ru-RU" sz="1400" b="1" i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b="1" i="1" baseline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кадрове</a:t>
                      </a:r>
                      <a:r>
                        <a:rPr lang="ru-RU" sz="1400" b="1" i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забезпечення</a:t>
                      </a:r>
                      <a:r>
                        <a:rPr lang="ru-RU" sz="1400" b="1" i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сфери</a:t>
                      </a:r>
                      <a:endParaRPr lang="ru-RU" sz="1400" b="1" i="1" baseline="0" noProof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baseline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фізичної</a:t>
                      </a:r>
                      <a:r>
                        <a:rPr lang="ru-RU" sz="1400" b="1" i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культури</a:t>
                      </a:r>
                      <a:r>
                        <a:rPr lang="ru-RU" sz="1400" b="1" i="1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і спорту</a:t>
                      </a:r>
                      <a:endParaRPr lang="ru-RU" i="1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00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5.</a:t>
                      </a:r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Регламентування діяльності організацій сфери фізичної культури і спорту.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Організації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фізкультурно-спортивної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спрямованості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endParaRPr lang="uk-UA" sz="1400" b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6</a:t>
                      </a:r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Кадрове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забезпечення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ступенева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підготовка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фахівців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для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сфери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фізичної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і спорту в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Україні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Підготовка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наукових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кадрів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ефективне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використання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кадрових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ресурсів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сфері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фізичної</a:t>
                      </a:r>
                      <a:endParaRPr lang="ru-RU" sz="14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і спорту.</a:t>
                      </a:r>
                      <a:endParaRPr lang="uk-UA" sz="1400" b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6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Змістовий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модуль 4. </a:t>
                      </a: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Функції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галузі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фізичної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культури</a:t>
                      </a:r>
                      <a:r>
                        <a:rPr lang="ru-RU" sz="1400" b="1" i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і спорту</a:t>
                      </a:r>
                      <a:endParaRPr lang="uk-UA" sz="1400" b="1" i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467">
                <a:tc>
                  <a:txBody>
                    <a:bodyPr/>
                    <a:lstStyle/>
                    <a:p>
                      <a:pPr algn="just"/>
                      <a:r>
                        <a:rPr lang="uk-UA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7.</a:t>
                      </a:r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Класифікація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взаємозв’язок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функцій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управління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Принципи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методи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управлінської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діяльності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	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Тема 8. </a:t>
                      </a:r>
                      <a:r>
                        <a:rPr lang="ru-RU" sz="1400" b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1400" b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персоналом </a:t>
                      </a:r>
                      <a:r>
                        <a:rPr lang="ru-RU" sz="1400" b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організацій</a:t>
                      </a:r>
                      <a:r>
                        <a:rPr lang="ru-RU" sz="1400" b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галузі</a:t>
                      </a:r>
                      <a:r>
                        <a:rPr lang="ru-RU" sz="1400" b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фізичної</a:t>
                      </a:r>
                      <a:r>
                        <a:rPr lang="ru-RU" sz="1400" b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культури</a:t>
                      </a:r>
                      <a:r>
                        <a:rPr lang="ru-RU" sz="1400" b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спорту. </a:t>
                      </a:r>
                      <a:r>
                        <a:rPr lang="ru-RU" sz="1400" b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Стилі</a:t>
                      </a:r>
                      <a:r>
                        <a:rPr lang="ru-RU" sz="1400" b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конфліктними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ситуаціями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спортивних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організаціях</a:t>
                      </a:r>
                      <a:r>
                        <a:rPr lang="ru-RU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uk-UA" sz="1400" b="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7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5" y="546196"/>
            <a:ext cx="4638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ECTS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35100"/>
              </p:ext>
            </p:extLst>
          </p:nvPr>
        </p:nvGraphicFramePr>
        <p:xfrm>
          <a:off x="251520" y="1700808"/>
          <a:ext cx="8712969" cy="4320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992"/>
                <a:gridCol w="4280792"/>
                <a:gridCol w="2025185"/>
              </a:tblGrid>
              <a:tr h="632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шкалою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ECTS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шкалою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університету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/>
                </a:tc>
                <a:tc>
                  <a:txBody>
                    <a:bodyPr/>
                    <a:lstStyle/>
                    <a:p>
                      <a:pPr marL="0" lvl="2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0215" algn="l"/>
                          <a:tab pos="2706370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національною шкалою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/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– 100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(відмінно)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(відмінно)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– 89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(дуже добре)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(добре)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– 84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(добре)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– 74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(задовільно)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(задовільно)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– 69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(достатньо)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FX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– 59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(незадовільно – з можливістю повторного складання)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(незадовільно)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</a:tr>
              <a:tr h="356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34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41605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4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(незадовільно – з обов’язковим повторним курсом)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31" marR="2173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3" y="83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43" y="83"/>
            <a:ext cx="19319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0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ЗАПОРІЗЬКИЙ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НАЦІОНАЛЬНИЙ УНІВЕРСИТЕТ</a:t>
            </a:r>
            <a:b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ФАКУЛЬТЕТ ФІЗИЧНОГО ВИХОВАННЯ, ЗДОРОВ'Я ТА ТУРИЗМУ</a:t>
            </a:r>
            <a:b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9357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80" y="5157581"/>
            <a:ext cx="1937720" cy="169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" y="5422247"/>
            <a:ext cx="23891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6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622</TotalTime>
  <Words>761</Words>
  <Application>Microsoft Office PowerPoint</Application>
  <PresentationFormat>Экран (4:3)</PresentationFormat>
  <Paragraphs>119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ЗАПОРІЗЬКИЙ НАЦІОНАЛЬНИЙ УНІВЕРСИТЕТ ФАКУЛЬТЕТ ФІЗИЧНОГО ВИХОВАННЯ, ЗДОРОВ'Я ТА ТУРИЗМУ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Karaulova Svetlana</dc:creator>
  <cp:lastModifiedBy>RePack by Diakov</cp:lastModifiedBy>
  <cp:revision>59</cp:revision>
  <dcterms:created xsi:type="dcterms:W3CDTF">2021-11-08T16:08:37Z</dcterms:created>
  <dcterms:modified xsi:type="dcterms:W3CDTF">2025-09-30T07:43:21Z</dcterms:modified>
</cp:coreProperties>
</file>