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61" r:id="rId4"/>
    <p:sldId id="257" r:id="rId5"/>
    <p:sldId id="258" r:id="rId6"/>
    <p:sldId id="262" r:id="rId7"/>
    <p:sldId id="25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1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0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81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56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7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01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44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6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2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2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5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8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5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5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9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2F79DB-63A2-4082-86A7-574388652813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9CD8-7E69-4A57-A175-C5A22271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88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Історія скарбів: </a:t>
            </a:r>
            <a:r>
              <a:rPr lang="uk-UA" b="1" dirty="0" smtClean="0">
                <a:solidFill>
                  <a:srgbClr val="FF0000"/>
                </a:solidFill>
              </a:rPr>
              <a:t>антикваріат </a:t>
            </a:r>
            <a:r>
              <a:rPr lang="uk-UA" b="1" dirty="0" smtClean="0">
                <a:solidFill>
                  <a:srgbClr val="FF0000"/>
                </a:solidFill>
              </a:rPr>
              <a:t>та </a:t>
            </a:r>
            <a:r>
              <a:rPr lang="uk-UA" b="1" dirty="0" smtClean="0">
                <a:solidFill>
                  <a:srgbClr val="FF0000"/>
                </a:solidFill>
              </a:rPr>
              <a:t>колекціонування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Скриня зі скарбами — стоковий векто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16" y="2052638"/>
            <a:ext cx="5202744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2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222058"/>
            <a:ext cx="9404723" cy="1120709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rgbClr val="FF0000"/>
                </a:solidFill>
              </a:rPr>
              <a:t>Однією</a:t>
            </a:r>
            <a:r>
              <a:rPr lang="ru-RU" sz="2800" dirty="0">
                <a:solidFill>
                  <a:srgbClr val="FF0000"/>
                </a:solidFill>
              </a:rPr>
              <a:t> з </a:t>
            </a:r>
            <a:r>
              <a:rPr lang="ru-RU" sz="2800" dirty="0" err="1">
                <a:solidFill>
                  <a:srgbClr val="FF0000"/>
                </a:solidFill>
              </a:rPr>
              <a:t>найприємніших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фантазій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якими</a:t>
            </a:r>
            <a:r>
              <a:rPr lang="ru-RU" sz="2800" dirty="0">
                <a:solidFill>
                  <a:srgbClr val="FF0000"/>
                </a:solidFill>
              </a:rPr>
              <a:t> люди </a:t>
            </a:r>
            <a:r>
              <a:rPr lang="ru-RU" sz="2800" dirty="0" err="1">
                <a:solidFill>
                  <a:srgbClr val="FF0000"/>
                </a:solidFill>
              </a:rPr>
              <a:t>тішаться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споконвіку</a:t>
            </a:r>
            <a:r>
              <a:rPr lang="ru-RU" sz="2800" dirty="0">
                <a:solidFill>
                  <a:srgbClr val="FF0000"/>
                </a:solidFill>
              </a:rPr>
              <a:t>, є </a:t>
            </a:r>
            <a:r>
              <a:rPr lang="ru-RU" sz="2800" dirty="0" err="1">
                <a:solidFill>
                  <a:srgbClr val="FF0000"/>
                </a:solidFill>
              </a:rPr>
              <a:t>знайдення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кимось</a:t>
            </a:r>
            <a:r>
              <a:rPr lang="ru-RU" sz="2800" dirty="0">
                <a:solidFill>
                  <a:srgbClr val="FF0000"/>
                </a:solidFill>
              </a:rPr>
              <a:t> колись </a:t>
            </a:r>
            <a:r>
              <a:rPr lang="ru-RU" sz="2800" dirty="0" err="1">
                <a:solidFill>
                  <a:srgbClr val="FF0000"/>
                </a:solidFill>
              </a:rPr>
              <a:t>захованих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незліченних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скарбів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722" y="1591599"/>
            <a:ext cx="8207633" cy="4570304"/>
          </a:xfrm>
        </p:spPr>
        <p:txBody>
          <a:bodyPr>
            <a:normAutofit/>
          </a:bodyPr>
          <a:lstStyle/>
          <a:p>
            <a:r>
              <a:rPr lang="ru-RU" dirty="0" err="1"/>
              <a:t>Скарби</a:t>
            </a:r>
            <a:r>
              <a:rPr lang="ru-RU" dirty="0"/>
              <a:t> ховали й </a:t>
            </a:r>
            <a:r>
              <a:rPr lang="ru-RU" dirty="0" err="1"/>
              <a:t>шукали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, і в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фольклорі</a:t>
            </a:r>
            <a:r>
              <a:rPr lang="ru-RU" dirty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/>
              <a:t>десятки </a:t>
            </a:r>
            <a:r>
              <a:rPr lang="ru-RU" dirty="0" err="1"/>
              <a:t>надійних</a:t>
            </a:r>
            <a:r>
              <a:rPr lang="ru-RU" dirty="0"/>
              <a:t> </a:t>
            </a:r>
            <a:r>
              <a:rPr lang="ru-RU" dirty="0" err="1"/>
              <a:t>прикмет</a:t>
            </a:r>
            <a:r>
              <a:rPr lang="ru-RU" dirty="0"/>
              <a:t>,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прикмет</a:t>
            </a:r>
            <a:r>
              <a:rPr lang="ru-RU" dirty="0"/>
              <a:t>, </a:t>
            </a:r>
            <a:r>
              <a:rPr lang="ru-RU" dirty="0" err="1"/>
              <a:t>скарби</a:t>
            </a:r>
            <a:r>
              <a:rPr lang="ru-RU" dirty="0"/>
              <a:t> за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, як і </a:t>
            </a:r>
            <a:r>
              <a:rPr lang="ru-RU" dirty="0" err="1"/>
              <a:t>нині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діставалися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випадковим</a:t>
            </a:r>
            <a:r>
              <a:rPr lang="ru-RU" dirty="0"/>
              <a:t> людям,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знаходили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риючи</a:t>
            </a:r>
            <a:r>
              <a:rPr lang="ru-RU" dirty="0"/>
              <a:t> </a:t>
            </a:r>
            <a:r>
              <a:rPr lang="ru-RU" dirty="0" err="1"/>
              <a:t>колодязь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орючи</a:t>
            </a:r>
            <a:r>
              <a:rPr lang="ru-RU" dirty="0"/>
              <a:t> землю. </a:t>
            </a:r>
            <a:endParaRPr lang="ru-RU" dirty="0" smtClean="0"/>
          </a:p>
          <a:p>
            <a:r>
              <a:rPr lang="ru-RU" dirty="0"/>
              <a:t>У </a:t>
            </a:r>
            <a:r>
              <a:rPr lang="en-US" dirty="0"/>
              <a:t>XVIII </a:t>
            </a:r>
            <a:r>
              <a:rPr lang="ru-RU" dirty="0"/>
              <a:t>і </a:t>
            </a:r>
            <a:r>
              <a:rPr lang="en-US" dirty="0"/>
              <a:t>XIX </a:t>
            </a:r>
            <a:r>
              <a:rPr lang="ru-RU" dirty="0" err="1"/>
              <a:t>століттях</a:t>
            </a:r>
            <a:r>
              <a:rPr lang="ru-RU" dirty="0"/>
              <a:t> </a:t>
            </a:r>
            <a:r>
              <a:rPr lang="ru-RU" dirty="0" err="1"/>
              <a:t>пошуки</a:t>
            </a:r>
            <a:r>
              <a:rPr lang="ru-RU" dirty="0"/>
              <a:t> </a:t>
            </a:r>
            <a:r>
              <a:rPr lang="ru-RU" dirty="0" err="1"/>
              <a:t>скарбів</a:t>
            </a:r>
            <a:r>
              <a:rPr lang="ru-RU" dirty="0"/>
              <a:t> </a:t>
            </a:r>
            <a:r>
              <a:rPr lang="ru-RU" dirty="0" err="1"/>
              <a:t>набули</a:t>
            </a:r>
            <a:r>
              <a:rPr lang="ru-RU" dirty="0"/>
              <a:t> </a:t>
            </a:r>
            <a:r>
              <a:rPr lang="ru-RU" dirty="0" err="1"/>
              <a:t>чималого</a:t>
            </a:r>
            <a:r>
              <a:rPr lang="ru-RU" dirty="0"/>
              <a:t> </a:t>
            </a:r>
            <a:r>
              <a:rPr lang="ru-RU" dirty="0" err="1"/>
              <a:t>розмаху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маскувалися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археологію</a:t>
            </a:r>
            <a:r>
              <a:rPr lang="ru-RU" dirty="0"/>
              <a:t>. </a:t>
            </a:r>
            <a:r>
              <a:rPr lang="ru-RU" dirty="0" err="1"/>
              <a:t>Розкопували</a:t>
            </a:r>
            <a:r>
              <a:rPr lang="ru-RU" dirty="0"/>
              <a:t> </a:t>
            </a:r>
            <a:r>
              <a:rPr lang="ru-RU" dirty="0" err="1"/>
              <a:t>давні</a:t>
            </a:r>
            <a:r>
              <a:rPr lang="ru-RU" dirty="0"/>
              <a:t> </a:t>
            </a:r>
            <a:r>
              <a:rPr lang="ru-RU" dirty="0" err="1"/>
              <a:t>кургани</a:t>
            </a:r>
            <a:r>
              <a:rPr lang="ru-RU" dirty="0"/>
              <a:t> й городища,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археологічні</a:t>
            </a:r>
            <a:r>
              <a:rPr lang="ru-RU" dirty="0"/>
              <a:t> </a:t>
            </a:r>
            <a:r>
              <a:rPr lang="ru-RU" dirty="0" err="1"/>
              <a:t>шари</a:t>
            </a:r>
            <a:r>
              <a:rPr lang="ru-RU" dirty="0"/>
              <a:t> </a:t>
            </a:r>
            <a:r>
              <a:rPr lang="ru-RU" dirty="0" err="1"/>
              <a:t>безжально</a:t>
            </a:r>
            <a:r>
              <a:rPr lang="ru-RU" dirty="0"/>
              <a:t> </a:t>
            </a:r>
            <a:r>
              <a:rPr lang="ru-RU" dirty="0" err="1"/>
              <a:t>знищувалися</a:t>
            </a:r>
            <a:r>
              <a:rPr lang="ru-RU" dirty="0"/>
              <a:t>, а </a:t>
            </a:r>
            <a:r>
              <a:rPr lang="ru-RU" dirty="0" err="1"/>
              <a:t>предмети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дорогоцінних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і </a:t>
            </a:r>
            <a:r>
              <a:rPr lang="ru-RU" dirty="0" err="1"/>
              <a:t>каміння</a:t>
            </a:r>
            <a:r>
              <a:rPr lang="ru-RU" dirty="0"/>
              <a:t>, </a:t>
            </a:r>
            <a:r>
              <a:rPr lang="ru-RU" dirty="0" err="1"/>
              <a:t>подеколи</a:t>
            </a:r>
            <a:r>
              <a:rPr lang="ru-RU" dirty="0"/>
              <a:t> просто </a:t>
            </a:r>
            <a:r>
              <a:rPr lang="ru-RU" dirty="0" err="1"/>
              <a:t>викидалися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355" y="2323842"/>
            <a:ext cx="3650283" cy="27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7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5996"/>
          </a:xfrm>
        </p:spPr>
        <p:txBody>
          <a:bodyPr/>
          <a:lstStyle/>
          <a:p>
            <a:pPr algn="ctr"/>
            <a:r>
              <a:rPr lang="ru-RU" sz="2000" dirty="0" err="1">
                <a:solidFill>
                  <a:srgbClr val="FF0000"/>
                </a:solidFill>
              </a:rPr>
              <a:t>Антикваріат</a:t>
            </a:r>
            <a:r>
              <a:rPr lang="ru-RU" sz="2000" dirty="0">
                <a:solidFill>
                  <a:srgbClr val="FF0000"/>
                </a:solidFill>
              </a:rPr>
              <a:t> — </a:t>
            </a:r>
            <a:r>
              <a:rPr lang="ru-RU" sz="2000" dirty="0" err="1">
                <a:solidFill>
                  <a:srgbClr val="FF0000"/>
                </a:solidFill>
              </a:rPr>
              <a:t>збірна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назва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старовинних</a:t>
            </a:r>
            <a:r>
              <a:rPr lang="ru-RU" sz="2000" dirty="0">
                <a:solidFill>
                  <a:srgbClr val="FF0000"/>
                </a:solidFill>
              </a:rPr>
              <a:t> речей, </a:t>
            </a:r>
            <a:r>
              <a:rPr lang="ru-RU" sz="2000" dirty="0" err="1">
                <a:solidFill>
                  <a:srgbClr val="FF0000"/>
                </a:solidFill>
              </a:rPr>
              <a:t>що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становлять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історико-художню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цінність</a:t>
            </a:r>
            <a:r>
              <a:rPr lang="ru-RU" sz="2000" dirty="0">
                <a:solidFill>
                  <a:srgbClr val="FF0000"/>
                </a:solidFill>
              </a:rPr>
              <a:t>. Людей, </a:t>
            </a:r>
            <a:r>
              <a:rPr lang="ru-RU" sz="2000" dirty="0" err="1">
                <a:solidFill>
                  <a:srgbClr val="FF0000"/>
                </a:solidFill>
              </a:rPr>
              <a:t>які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займаються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збиранням</a:t>
            </a:r>
            <a:r>
              <a:rPr lang="ru-RU" sz="2000" dirty="0">
                <a:solidFill>
                  <a:srgbClr val="FF0000"/>
                </a:solidFill>
              </a:rPr>
              <a:t> і </a:t>
            </a:r>
            <a:r>
              <a:rPr lang="ru-RU" sz="2000" dirty="0" err="1">
                <a:solidFill>
                  <a:srgbClr val="FF0000"/>
                </a:solidFill>
              </a:rPr>
              <a:t>продажем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антикваріату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називають</a:t>
            </a:r>
            <a:r>
              <a:rPr lang="ru-RU" sz="2000" dirty="0">
                <a:solidFill>
                  <a:srgbClr val="FF0000"/>
                </a:solidFill>
              </a:rPr>
              <a:t> антикварами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58098"/>
            <a:ext cx="8946541" cy="4790302"/>
          </a:xfrm>
        </p:spPr>
        <p:txBody>
          <a:bodyPr>
            <a:noAutofit/>
          </a:bodyPr>
          <a:lstStyle/>
          <a:p>
            <a:r>
              <a:rPr lang="ru-RU" sz="1200" dirty="0" err="1"/>
              <a:t>Антикварні</a:t>
            </a:r>
            <a:r>
              <a:rPr lang="ru-RU" sz="1200" dirty="0"/>
              <a:t> </a:t>
            </a:r>
            <a:r>
              <a:rPr lang="ru-RU" sz="1200" dirty="0" err="1"/>
              <a:t>речі</a:t>
            </a:r>
            <a:r>
              <a:rPr lang="ru-RU" sz="1200" dirty="0"/>
              <a:t> (</a:t>
            </a:r>
            <a:r>
              <a:rPr lang="ru-RU" sz="1200" dirty="0" err="1"/>
              <a:t>Антикваріат</a:t>
            </a:r>
            <a:r>
              <a:rPr lang="ru-RU" sz="1200" dirty="0"/>
              <a:t>) — </a:t>
            </a:r>
            <a:r>
              <a:rPr lang="ru-RU" sz="1200" dirty="0" err="1"/>
              <a:t>культурні</a:t>
            </a:r>
            <a:r>
              <a:rPr lang="ru-RU" sz="1200" dirty="0"/>
              <a:t> </a:t>
            </a:r>
            <a:r>
              <a:rPr lang="ru-RU" sz="1200" dirty="0" err="1"/>
              <a:t>цінності</a:t>
            </a:r>
            <a:r>
              <a:rPr lang="ru-RU" sz="1200" dirty="0"/>
              <a:t> як </a:t>
            </a:r>
            <a:r>
              <a:rPr lang="ru-RU" sz="1200" dirty="0" err="1"/>
              <a:t>об'єкти</a:t>
            </a:r>
            <a:r>
              <a:rPr lang="ru-RU" sz="1200" dirty="0"/>
              <a:t> </a:t>
            </a:r>
            <a:r>
              <a:rPr lang="ru-RU" sz="1200" dirty="0" err="1"/>
              <a:t>матеріальної</a:t>
            </a:r>
            <a:r>
              <a:rPr lang="ru-RU" sz="1200" dirty="0"/>
              <a:t> та </a:t>
            </a:r>
            <a:r>
              <a:rPr lang="ru-RU" sz="1200" dirty="0" err="1"/>
              <a:t>духовної</a:t>
            </a:r>
            <a:r>
              <a:rPr lang="ru-RU" sz="1200" dirty="0"/>
              <a:t> </a:t>
            </a:r>
            <a:r>
              <a:rPr lang="ru-RU" sz="1200" dirty="0" err="1"/>
              <a:t>культури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мають</a:t>
            </a:r>
            <a:r>
              <a:rPr lang="ru-RU" sz="1200" dirty="0"/>
              <a:t> </a:t>
            </a:r>
            <a:r>
              <a:rPr lang="ru-RU" sz="1200" dirty="0" err="1"/>
              <a:t>художнє</a:t>
            </a:r>
            <a:r>
              <a:rPr lang="ru-RU" sz="1200" dirty="0"/>
              <a:t>, </a:t>
            </a:r>
            <a:r>
              <a:rPr lang="ru-RU" sz="1200" dirty="0" err="1"/>
              <a:t>історичне</a:t>
            </a:r>
            <a:r>
              <a:rPr lang="ru-RU" sz="1200" dirty="0"/>
              <a:t>, </a:t>
            </a:r>
            <a:r>
              <a:rPr lang="ru-RU" sz="1200" dirty="0" err="1"/>
              <a:t>етнографічне</a:t>
            </a:r>
            <a:r>
              <a:rPr lang="ru-RU" sz="1200" dirty="0"/>
              <a:t> та </a:t>
            </a:r>
            <a:r>
              <a:rPr lang="ru-RU" sz="1200" dirty="0" err="1"/>
              <a:t>наукове</a:t>
            </a:r>
            <a:r>
              <a:rPr lang="ru-RU" sz="1200" dirty="0"/>
              <a:t> </a:t>
            </a:r>
            <a:r>
              <a:rPr lang="ru-RU" sz="1200" dirty="0" err="1"/>
              <a:t>значення</a:t>
            </a:r>
            <a:r>
              <a:rPr lang="ru-RU" sz="1200" dirty="0"/>
              <a:t>, </a:t>
            </a:r>
            <a:r>
              <a:rPr lang="ru-RU" sz="1200" dirty="0" err="1"/>
              <a:t>підлягають</a:t>
            </a:r>
            <a:r>
              <a:rPr lang="ru-RU" sz="1200" dirty="0"/>
              <a:t> </a:t>
            </a:r>
            <a:r>
              <a:rPr lang="ru-RU" sz="1200" dirty="0" err="1"/>
              <a:t>збереженню</a:t>
            </a:r>
            <a:r>
              <a:rPr lang="ru-RU" sz="1200" dirty="0"/>
              <a:t>, </a:t>
            </a:r>
            <a:r>
              <a:rPr lang="ru-RU" sz="1200" dirty="0" err="1"/>
              <a:t>відтворенню</a:t>
            </a:r>
            <a:r>
              <a:rPr lang="ru-RU" sz="1200" dirty="0"/>
              <a:t> та </a:t>
            </a:r>
            <a:r>
              <a:rPr lang="ru-RU" sz="1200" dirty="0" err="1"/>
              <a:t>охороні</a:t>
            </a:r>
            <a:r>
              <a:rPr lang="ru-RU" sz="1200" dirty="0"/>
              <a:t> і </a:t>
            </a:r>
            <a:r>
              <a:rPr lang="ru-RU" sz="1200" dirty="0" err="1"/>
              <a:t>створені</a:t>
            </a:r>
            <a:r>
              <a:rPr lang="ru-RU" sz="1200" dirty="0"/>
              <a:t> </a:t>
            </a:r>
            <a:r>
              <a:rPr lang="ru-RU" sz="1200" dirty="0" err="1"/>
              <a:t>понад</a:t>
            </a:r>
            <a:r>
              <a:rPr lang="ru-RU" sz="1200" dirty="0"/>
              <a:t> 50 </a:t>
            </a:r>
            <a:r>
              <a:rPr lang="ru-RU" sz="1200" dirty="0" err="1"/>
              <a:t>років</a:t>
            </a:r>
            <a:r>
              <a:rPr lang="ru-RU" sz="1200" dirty="0"/>
              <a:t> тому, у тому </a:t>
            </a:r>
            <a:r>
              <a:rPr lang="ru-RU" sz="1200" dirty="0" err="1"/>
              <a:t>числі</a:t>
            </a:r>
            <a:r>
              <a:rPr lang="ru-RU" sz="1200" dirty="0"/>
              <a:t>:</a:t>
            </a:r>
          </a:p>
          <a:p>
            <a:endParaRPr lang="ru-RU" sz="1200" dirty="0"/>
          </a:p>
          <a:p>
            <a:r>
              <a:rPr lang="ru-RU" sz="1200" dirty="0"/>
              <a:t>а) </a:t>
            </a:r>
            <a:r>
              <a:rPr lang="ru-RU" sz="1200" dirty="0" err="1"/>
              <a:t>предмети</a:t>
            </a:r>
            <a:r>
              <a:rPr lang="ru-RU" sz="1200" dirty="0"/>
              <a:t> і </a:t>
            </a:r>
            <a:r>
              <a:rPr lang="ru-RU" sz="1200" dirty="0" err="1"/>
              <a:t>документи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пов'язані</a:t>
            </a:r>
            <a:r>
              <a:rPr lang="ru-RU" sz="1200" dirty="0"/>
              <a:t> з </a:t>
            </a:r>
            <a:r>
              <a:rPr lang="ru-RU" sz="1200" dirty="0" err="1"/>
              <a:t>розвитком</a:t>
            </a:r>
            <a:r>
              <a:rPr lang="ru-RU" sz="1200" dirty="0"/>
              <a:t> </a:t>
            </a:r>
            <a:r>
              <a:rPr lang="ru-RU" sz="1200" dirty="0" err="1"/>
              <a:t>суспільства</a:t>
            </a:r>
            <a:r>
              <a:rPr lang="ru-RU" sz="1200" dirty="0"/>
              <a:t> та </a:t>
            </a:r>
            <a:r>
              <a:rPr lang="ru-RU" sz="1200" dirty="0" err="1"/>
              <a:t>держави</a:t>
            </a:r>
            <a:r>
              <a:rPr lang="ru-RU" sz="1200" dirty="0"/>
              <a:t>, </a:t>
            </a:r>
            <a:r>
              <a:rPr lang="ru-RU" sz="1200" dirty="0" err="1"/>
              <a:t>історією</a:t>
            </a:r>
            <a:r>
              <a:rPr lang="ru-RU" sz="1200" dirty="0"/>
              <a:t> науки, </a:t>
            </a:r>
            <a:r>
              <a:rPr lang="ru-RU" sz="1200" dirty="0" err="1"/>
              <a:t>мистецтва</a:t>
            </a:r>
            <a:r>
              <a:rPr lang="ru-RU" sz="1200" dirty="0"/>
              <a:t> і </a:t>
            </a:r>
            <a:r>
              <a:rPr lang="ru-RU" sz="1200" dirty="0" err="1"/>
              <a:t>техніки</a:t>
            </a:r>
            <a:r>
              <a:rPr lang="ru-RU" sz="1200" dirty="0"/>
              <a:t>, а </a:t>
            </a:r>
            <a:r>
              <a:rPr lang="ru-RU" sz="1200" dirty="0" err="1"/>
              <a:t>також</a:t>
            </a:r>
            <a:r>
              <a:rPr lang="ru-RU" sz="1200" dirty="0"/>
              <a:t> з </a:t>
            </a:r>
            <a:r>
              <a:rPr lang="ru-RU" sz="1200" dirty="0" err="1"/>
              <a:t>життям</a:t>
            </a:r>
            <a:r>
              <a:rPr lang="ru-RU" sz="1200" dirty="0"/>
              <a:t> і </a:t>
            </a:r>
            <a:r>
              <a:rPr lang="ru-RU" sz="1200" dirty="0" err="1"/>
              <a:t>діяльністю</a:t>
            </a:r>
            <a:r>
              <a:rPr lang="ru-RU" sz="1200" dirty="0"/>
              <a:t> </a:t>
            </a:r>
            <a:r>
              <a:rPr lang="ru-RU" sz="1200" dirty="0" err="1"/>
              <a:t>видатних</a:t>
            </a:r>
            <a:r>
              <a:rPr lang="ru-RU" sz="1200" dirty="0"/>
              <a:t> </a:t>
            </a:r>
            <a:r>
              <a:rPr lang="ru-RU" sz="1200" dirty="0" err="1"/>
              <a:t>осіб</a:t>
            </a:r>
            <a:r>
              <a:rPr lang="ru-RU" sz="1200" dirty="0"/>
              <a:t>, </a:t>
            </a:r>
            <a:r>
              <a:rPr lang="ru-RU" sz="1200" dirty="0" err="1"/>
              <a:t>державних</a:t>
            </a:r>
            <a:r>
              <a:rPr lang="ru-RU" sz="1200" dirty="0"/>
              <a:t>, </a:t>
            </a:r>
            <a:r>
              <a:rPr lang="ru-RU" sz="1200" dirty="0" err="1"/>
              <a:t>політичних</a:t>
            </a:r>
            <a:r>
              <a:rPr lang="ru-RU" sz="1200" dirty="0"/>
              <a:t> і </a:t>
            </a:r>
            <a:r>
              <a:rPr lang="ru-RU" sz="1200" dirty="0" err="1"/>
              <a:t>громадських</a:t>
            </a:r>
            <a:r>
              <a:rPr lang="ru-RU" sz="1200" dirty="0"/>
              <a:t> </a:t>
            </a:r>
            <a:r>
              <a:rPr lang="ru-RU" sz="1200" dirty="0" err="1"/>
              <a:t>діячів</a:t>
            </a:r>
            <a:r>
              <a:rPr lang="ru-RU" sz="1200" dirty="0"/>
              <a:t>;</a:t>
            </a:r>
          </a:p>
          <a:p>
            <a:r>
              <a:rPr lang="ru-RU" sz="1200" dirty="0"/>
              <a:t>б) </a:t>
            </a:r>
            <a:r>
              <a:rPr lang="ru-RU" sz="1200" dirty="0" err="1"/>
              <a:t>художні</a:t>
            </a:r>
            <a:r>
              <a:rPr lang="ru-RU" sz="1200" dirty="0"/>
              <a:t> твори, у тому </a:t>
            </a:r>
            <a:r>
              <a:rPr lang="ru-RU" sz="1200" dirty="0" err="1"/>
              <a:t>числі</a:t>
            </a:r>
            <a:r>
              <a:rPr lang="ru-RU" sz="1200" dirty="0"/>
              <a:t>:</a:t>
            </a:r>
          </a:p>
          <a:p>
            <a:r>
              <a:rPr lang="ru-RU" sz="1200" dirty="0" err="1"/>
              <a:t>оригінальні</a:t>
            </a:r>
            <a:r>
              <a:rPr lang="ru-RU" sz="1200" dirty="0"/>
              <a:t> </a:t>
            </a:r>
            <a:r>
              <a:rPr lang="ru-RU" sz="1200" dirty="0" err="1"/>
              <a:t>художні</a:t>
            </a:r>
            <a:r>
              <a:rPr lang="ru-RU" sz="1200" dirty="0"/>
              <a:t> твори </a:t>
            </a:r>
            <a:r>
              <a:rPr lang="ru-RU" sz="1200" dirty="0" err="1"/>
              <a:t>живопису</a:t>
            </a:r>
            <a:r>
              <a:rPr lang="ru-RU" sz="1200" dirty="0"/>
              <a:t>, </a:t>
            </a:r>
            <a:r>
              <a:rPr lang="ru-RU" sz="1200" dirty="0" err="1"/>
              <a:t>графіки</a:t>
            </a:r>
            <a:r>
              <a:rPr lang="ru-RU" sz="1200" dirty="0"/>
              <a:t> та </a:t>
            </a:r>
            <a:r>
              <a:rPr lang="ru-RU" sz="1200" dirty="0" err="1"/>
              <a:t>скульптури</a:t>
            </a:r>
            <a:r>
              <a:rPr lang="ru-RU" sz="1200" dirty="0"/>
              <a:t>, </a:t>
            </a:r>
            <a:r>
              <a:rPr lang="ru-RU" sz="1200" dirty="0" err="1"/>
              <a:t>картини</a:t>
            </a:r>
            <a:r>
              <a:rPr lang="ru-RU" sz="1200" dirty="0"/>
              <a:t> та </a:t>
            </a:r>
            <a:r>
              <a:rPr lang="ru-RU" sz="1200" dirty="0" err="1"/>
              <a:t>малюнки</a:t>
            </a:r>
            <a:r>
              <a:rPr lang="ru-RU" sz="1200" dirty="0"/>
              <a:t> </a:t>
            </a:r>
            <a:r>
              <a:rPr lang="ru-RU" sz="1200" dirty="0" err="1"/>
              <a:t>повністю</a:t>
            </a:r>
            <a:r>
              <a:rPr lang="ru-RU" sz="1200" dirty="0"/>
              <a:t> </a:t>
            </a:r>
            <a:r>
              <a:rPr lang="ru-RU" sz="1200" dirty="0" err="1"/>
              <a:t>ручної</a:t>
            </a:r>
            <a:r>
              <a:rPr lang="ru-RU" sz="1200" dirty="0"/>
              <a:t> </a:t>
            </a:r>
            <a:r>
              <a:rPr lang="ru-RU" sz="1200" dirty="0" err="1"/>
              <a:t>роботи</a:t>
            </a:r>
            <a:r>
              <a:rPr lang="ru-RU" sz="1200" dirty="0"/>
              <a:t> на будь-</a:t>
            </a:r>
            <a:r>
              <a:rPr lang="ru-RU" sz="1200" dirty="0" err="1"/>
              <a:t>якій</a:t>
            </a:r>
            <a:r>
              <a:rPr lang="ru-RU" sz="1200" dirty="0"/>
              <a:t> </a:t>
            </a:r>
            <a:r>
              <a:rPr lang="ru-RU" sz="1200" dirty="0" err="1"/>
              <a:t>основі</a:t>
            </a:r>
            <a:r>
              <a:rPr lang="ru-RU" sz="1200" dirty="0"/>
              <a:t> та з будь-</a:t>
            </a:r>
            <a:r>
              <a:rPr lang="ru-RU" sz="1200" dirty="0" err="1"/>
              <a:t>яких</a:t>
            </a:r>
            <a:r>
              <a:rPr lang="ru-RU" sz="1200" dirty="0"/>
              <a:t> </a:t>
            </a:r>
            <a:r>
              <a:rPr lang="ru-RU" sz="1200" dirty="0" err="1"/>
              <a:t>матеріалів</a:t>
            </a:r>
            <a:r>
              <a:rPr lang="ru-RU" sz="1200" dirty="0"/>
              <a:t>;</a:t>
            </a:r>
          </a:p>
          <a:p>
            <a:r>
              <a:rPr lang="ru-RU" sz="1200" dirty="0" err="1"/>
              <a:t>оригінальні</a:t>
            </a:r>
            <a:r>
              <a:rPr lang="ru-RU" sz="1200" dirty="0"/>
              <a:t> </a:t>
            </a:r>
            <a:r>
              <a:rPr lang="ru-RU" sz="1200" dirty="0" err="1"/>
              <a:t>художні</a:t>
            </a:r>
            <a:r>
              <a:rPr lang="ru-RU" sz="1200" dirty="0"/>
              <a:t> </a:t>
            </a:r>
            <a:r>
              <a:rPr lang="ru-RU" sz="1200" dirty="0" err="1"/>
              <a:t>композиції</a:t>
            </a:r>
            <a:r>
              <a:rPr lang="ru-RU" sz="1200" dirty="0"/>
              <a:t> та </a:t>
            </a:r>
            <a:r>
              <a:rPr lang="ru-RU" sz="1200" dirty="0" err="1"/>
              <a:t>монтажі</a:t>
            </a:r>
            <a:r>
              <a:rPr lang="ru-RU" sz="1200" dirty="0"/>
              <a:t> з будь-</a:t>
            </a:r>
            <a:r>
              <a:rPr lang="ru-RU" sz="1200" dirty="0" err="1"/>
              <a:t>яких</a:t>
            </a:r>
            <a:r>
              <a:rPr lang="ru-RU" sz="1200" dirty="0"/>
              <a:t> </a:t>
            </a:r>
            <a:r>
              <a:rPr lang="ru-RU" sz="1200" dirty="0" err="1"/>
              <a:t>матеріалів</a:t>
            </a:r>
            <a:r>
              <a:rPr lang="ru-RU" sz="1200" dirty="0"/>
              <a:t>;</a:t>
            </a:r>
          </a:p>
          <a:p>
            <a:r>
              <a:rPr lang="ru-RU" sz="1200" dirty="0" err="1"/>
              <a:t>гравюри</a:t>
            </a:r>
            <a:r>
              <a:rPr lang="ru-RU" sz="1200" dirty="0"/>
              <a:t>, </a:t>
            </a:r>
            <a:r>
              <a:rPr lang="ru-RU" sz="1200" dirty="0" err="1"/>
              <a:t>естампи</a:t>
            </a:r>
            <a:r>
              <a:rPr lang="ru-RU" sz="1200" dirty="0"/>
              <a:t>, </a:t>
            </a:r>
            <a:r>
              <a:rPr lang="ru-RU" sz="1200" dirty="0" err="1"/>
              <a:t>літографії</a:t>
            </a:r>
            <a:r>
              <a:rPr lang="ru-RU" sz="1200" dirty="0"/>
              <a:t> та </a:t>
            </a:r>
            <a:r>
              <a:rPr lang="ru-RU" sz="1200" dirty="0" err="1"/>
              <a:t>їх</a:t>
            </a:r>
            <a:r>
              <a:rPr lang="ru-RU" sz="1200" dirty="0"/>
              <a:t> </a:t>
            </a:r>
            <a:r>
              <a:rPr lang="ru-RU" sz="1200" dirty="0" err="1"/>
              <a:t>оригінальні</a:t>
            </a:r>
            <a:r>
              <a:rPr lang="ru-RU" sz="1200" dirty="0"/>
              <a:t> </a:t>
            </a:r>
            <a:r>
              <a:rPr lang="ru-RU" sz="1200" dirty="0" err="1"/>
              <a:t>друковані</a:t>
            </a:r>
            <a:r>
              <a:rPr lang="ru-RU" sz="1200" dirty="0"/>
              <a:t> </a:t>
            </a:r>
            <a:r>
              <a:rPr lang="ru-RU" sz="1200" dirty="0" err="1"/>
              <a:t>форми</a:t>
            </a:r>
            <a:r>
              <a:rPr lang="ru-RU" sz="1200" dirty="0"/>
              <a:t>, твори декоративно-прикладного </a:t>
            </a:r>
            <a:r>
              <a:rPr lang="ru-RU" sz="1200" dirty="0" err="1"/>
              <a:t>мистецтва</a:t>
            </a:r>
            <a:r>
              <a:rPr lang="ru-RU" sz="1200" dirty="0"/>
              <a:t>, у тому </a:t>
            </a:r>
            <a:r>
              <a:rPr lang="ru-RU" sz="1200" dirty="0" err="1"/>
              <a:t>числі</a:t>
            </a:r>
            <a:r>
              <a:rPr lang="ru-RU" sz="1200" dirty="0"/>
              <a:t> </a:t>
            </a:r>
            <a:r>
              <a:rPr lang="ru-RU" sz="1200" dirty="0" err="1"/>
              <a:t>вироби</a:t>
            </a:r>
            <a:r>
              <a:rPr lang="ru-RU" sz="1200" dirty="0"/>
              <a:t> </a:t>
            </a:r>
            <a:r>
              <a:rPr lang="ru-RU" sz="1200" dirty="0" err="1"/>
              <a:t>традиційних</a:t>
            </a:r>
            <a:r>
              <a:rPr lang="ru-RU" sz="1200" dirty="0"/>
              <a:t> </a:t>
            </a:r>
            <a:r>
              <a:rPr lang="ru-RU" sz="1200" dirty="0" err="1"/>
              <a:t>народних</a:t>
            </a:r>
            <a:r>
              <a:rPr lang="ru-RU" sz="1200" dirty="0"/>
              <a:t> </a:t>
            </a:r>
            <a:r>
              <a:rPr lang="ru-RU" sz="1200" dirty="0" err="1"/>
              <a:t>промислів</a:t>
            </a:r>
            <a:r>
              <a:rPr lang="ru-RU" sz="1200" dirty="0"/>
              <a:t> та </a:t>
            </a:r>
            <a:r>
              <a:rPr lang="ru-RU" sz="1200" dirty="0" err="1"/>
              <a:t>інші</a:t>
            </a:r>
            <a:r>
              <a:rPr lang="ru-RU" sz="1200" dirty="0"/>
              <a:t> </a:t>
            </a:r>
            <a:r>
              <a:rPr lang="ru-RU" sz="1200" dirty="0" err="1"/>
              <a:t>художні</a:t>
            </a:r>
            <a:r>
              <a:rPr lang="ru-RU" sz="1200" dirty="0"/>
              <a:t> </a:t>
            </a:r>
            <a:r>
              <a:rPr lang="ru-RU" sz="1200" dirty="0" err="1"/>
              <a:t>вироби</a:t>
            </a:r>
            <a:r>
              <a:rPr lang="ru-RU" sz="1200" dirty="0"/>
              <a:t> </a:t>
            </a:r>
            <a:r>
              <a:rPr lang="ru-RU" sz="1200" dirty="0" err="1"/>
              <a:t>зі</a:t>
            </a:r>
            <a:r>
              <a:rPr lang="ru-RU" sz="1200" dirty="0"/>
              <a:t> </a:t>
            </a:r>
            <a:r>
              <a:rPr lang="ru-RU" sz="1200" dirty="0" err="1"/>
              <a:t>скла</a:t>
            </a:r>
            <a:r>
              <a:rPr lang="ru-RU" sz="1200" dirty="0"/>
              <a:t>, </a:t>
            </a:r>
            <a:r>
              <a:rPr lang="ru-RU" sz="1200" dirty="0" err="1"/>
              <a:t>кераміки</a:t>
            </a:r>
            <a:r>
              <a:rPr lang="ru-RU" sz="1200" dirty="0"/>
              <a:t>, дерева, </a:t>
            </a:r>
            <a:r>
              <a:rPr lang="ru-RU" sz="1200" dirty="0" err="1"/>
              <a:t>металу</a:t>
            </a:r>
            <a:r>
              <a:rPr lang="ru-RU" sz="1200" dirty="0"/>
              <a:t>, </a:t>
            </a:r>
            <a:r>
              <a:rPr lang="ru-RU" sz="1200" dirty="0" err="1"/>
              <a:t>кістки</a:t>
            </a:r>
            <a:r>
              <a:rPr lang="ru-RU" sz="1200" dirty="0"/>
              <a:t>, </a:t>
            </a:r>
            <a:r>
              <a:rPr lang="ru-RU" sz="1200" dirty="0" err="1"/>
              <a:t>тканини</a:t>
            </a:r>
            <a:r>
              <a:rPr lang="ru-RU" sz="1200" dirty="0"/>
              <a:t> та </a:t>
            </a:r>
            <a:r>
              <a:rPr lang="ru-RU" sz="1200" dirty="0" err="1"/>
              <a:t>інших</a:t>
            </a:r>
            <a:r>
              <a:rPr lang="ru-RU" sz="1200" dirty="0"/>
              <a:t> </a:t>
            </a:r>
            <a:r>
              <a:rPr lang="ru-RU" sz="1200" dirty="0" err="1"/>
              <a:t>матеріалів</a:t>
            </a:r>
            <a:r>
              <a:rPr lang="ru-RU" sz="1200" dirty="0"/>
              <a:t>;</a:t>
            </a:r>
          </a:p>
          <a:p>
            <a:r>
              <a:rPr lang="ru-RU" sz="1200" dirty="0"/>
              <a:t>в) </a:t>
            </a:r>
            <a:r>
              <a:rPr lang="ru-RU" sz="1200" dirty="0" err="1"/>
              <a:t>складові</a:t>
            </a:r>
            <a:r>
              <a:rPr lang="ru-RU" sz="1200" dirty="0"/>
              <a:t> </a:t>
            </a:r>
            <a:r>
              <a:rPr lang="ru-RU" sz="1200" dirty="0" err="1"/>
              <a:t>частини</a:t>
            </a:r>
            <a:r>
              <a:rPr lang="ru-RU" sz="1200" dirty="0"/>
              <a:t> та </a:t>
            </a:r>
            <a:r>
              <a:rPr lang="ru-RU" sz="1200" dirty="0" err="1"/>
              <a:t>фрагменти</a:t>
            </a:r>
            <a:r>
              <a:rPr lang="ru-RU" sz="1200" dirty="0"/>
              <a:t> </a:t>
            </a:r>
            <a:r>
              <a:rPr lang="ru-RU" sz="1200" dirty="0" err="1"/>
              <a:t>архітектурних</a:t>
            </a:r>
            <a:r>
              <a:rPr lang="ru-RU" sz="1200" dirty="0"/>
              <a:t>, </a:t>
            </a:r>
            <a:r>
              <a:rPr lang="ru-RU" sz="1200" dirty="0" err="1"/>
              <a:t>історичних</a:t>
            </a:r>
            <a:r>
              <a:rPr lang="ru-RU" sz="1200" dirty="0"/>
              <a:t>, </a:t>
            </a:r>
            <a:r>
              <a:rPr lang="ru-RU" sz="1200" dirty="0" err="1"/>
              <a:t>художніх</a:t>
            </a:r>
            <a:r>
              <a:rPr lang="ru-RU" sz="1200" dirty="0"/>
              <a:t> </a:t>
            </a:r>
            <a:r>
              <a:rPr lang="ru-RU" sz="1200" dirty="0" err="1"/>
              <a:t>пам'яток</a:t>
            </a:r>
            <a:r>
              <a:rPr lang="ru-RU" sz="1200" dirty="0"/>
              <a:t> і </a:t>
            </a:r>
            <a:r>
              <a:rPr lang="ru-RU" sz="1200" dirty="0" err="1"/>
              <a:t>пам'яток</a:t>
            </a:r>
            <a:r>
              <a:rPr lang="ru-RU" sz="1200" dirty="0"/>
              <a:t> монументального </a:t>
            </a:r>
            <a:r>
              <a:rPr lang="ru-RU" sz="1200" dirty="0" err="1"/>
              <a:t>мистецтва</a:t>
            </a:r>
            <a:r>
              <a:rPr lang="ru-RU" sz="1200" dirty="0"/>
              <a:t>;</a:t>
            </a:r>
          </a:p>
          <a:p>
            <a:r>
              <a:rPr lang="ru-RU" sz="1200" dirty="0"/>
              <a:t>г) </a:t>
            </a:r>
            <a:r>
              <a:rPr lang="ru-RU" sz="1200" dirty="0" err="1"/>
              <a:t>рідкісні</a:t>
            </a:r>
            <a:r>
              <a:rPr lang="ru-RU" sz="1200" dirty="0"/>
              <a:t> рукописи, </a:t>
            </a:r>
            <a:r>
              <a:rPr lang="ru-RU" sz="1200" dirty="0" err="1"/>
              <a:t>друковані</a:t>
            </a:r>
            <a:r>
              <a:rPr lang="ru-RU" sz="1200" dirty="0"/>
              <a:t> </a:t>
            </a:r>
            <a:r>
              <a:rPr lang="ru-RU" sz="1200" dirty="0" err="1"/>
              <a:t>видання</a:t>
            </a:r>
            <a:r>
              <a:rPr lang="ru-RU" sz="1200" dirty="0"/>
              <a:t> і </a:t>
            </a:r>
            <a:r>
              <a:rPr lang="ru-RU" sz="1200" dirty="0" err="1"/>
              <a:t>документальні</a:t>
            </a:r>
            <a:r>
              <a:rPr lang="ru-RU" sz="1200" dirty="0"/>
              <a:t> </a:t>
            </a:r>
            <a:r>
              <a:rPr lang="ru-RU" sz="1200" dirty="0" err="1"/>
              <a:t>пам'ятки</a:t>
            </a:r>
            <a:r>
              <a:rPr lang="ru-RU" sz="1200" dirty="0"/>
              <a:t>, у тому </a:t>
            </a:r>
            <a:r>
              <a:rPr lang="ru-RU" sz="1200" dirty="0" err="1"/>
              <a:t>числі</a:t>
            </a:r>
            <a:r>
              <a:rPr lang="ru-RU" sz="1200" dirty="0"/>
              <a:t> </a:t>
            </a:r>
            <a:r>
              <a:rPr lang="ru-RU" sz="1200" dirty="0" err="1"/>
              <a:t>інкунабули</a:t>
            </a:r>
            <a:r>
              <a:rPr lang="ru-RU" sz="1200" dirty="0"/>
              <a:t> та </a:t>
            </a:r>
            <a:r>
              <a:rPr lang="ru-RU" sz="1200" dirty="0" err="1"/>
              <a:t>інші</a:t>
            </a:r>
            <a:r>
              <a:rPr lang="ru-RU" sz="1200" dirty="0"/>
              <a:t> </a:t>
            </a:r>
            <a:r>
              <a:rPr lang="ru-RU" sz="1200" dirty="0" err="1"/>
              <a:t>видання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являють</a:t>
            </a:r>
            <a:r>
              <a:rPr lang="ru-RU" sz="1200" dirty="0"/>
              <a:t> собою </a:t>
            </a:r>
            <a:r>
              <a:rPr lang="ru-RU" sz="1200" dirty="0" err="1"/>
              <a:t>історичну</a:t>
            </a:r>
            <a:r>
              <a:rPr lang="ru-RU" sz="1200" dirty="0"/>
              <a:t>, </a:t>
            </a:r>
            <a:r>
              <a:rPr lang="ru-RU" sz="1200" dirty="0" err="1"/>
              <a:t>художню</a:t>
            </a:r>
            <a:r>
              <a:rPr lang="ru-RU" sz="1200" dirty="0"/>
              <a:t>, </a:t>
            </a:r>
            <a:r>
              <a:rPr lang="ru-RU" sz="1200" dirty="0" err="1"/>
              <a:t>наукову</a:t>
            </a:r>
            <a:r>
              <a:rPr lang="ru-RU" sz="1200" dirty="0"/>
              <a:t> та </a:t>
            </a:r>
            <a:r>
              <a:rPr lang="ru-RU" sz="1200" dirty="0" err="1"/>
              <a:t>культурну</a:t>
            </a:r>
            <a:r>
              <a:rPr lang="ru-RU" sz="1200" dirty="0"/>
              <a:t> </a:t>
            </a:r>
            <a:r>
              <a:rPr lang="ru-RU" sz="1200" dirty="0" err="1"/>
              <a:t>цінність</a:t>
            </a:r>
            <a:r>
              <a:rPr lang="ru-RU" sz="1200" dirty="0"/>
              <a:t>;</a:t>
            </a:r>
          </a:p>
          <a:p>
            <a:r>
              <a:rPr lang="ru-RU" sz="1200" dirty="0"/>
              <a:t>ґ) </a:t>
            </a:r>
            <a:r>
              <a:rPr lang="ru-RU" sz="1200" dirty="0" err="1"/>
              <a:t>архівні</a:t>
            </a:r>
            <a:r>
              <a:rPr lang="ru-RU" sz="1200" dirty="0"/>
              <a:t> </a:t>
            </a:r>
            <a:r>
              <a:rPr lang="ru-RU" sz="1200" dirty="0" err="1"/>
              <a:t>документи</a:t>
            </a:r>
            <a:r>
              <a:rPr lang="ru-RU" sz="1200" dirty="0"/>
              <a:t>, </a:t>
            </a:r>
            <a:r>
              <a:rPr lang="ru-RU" sz="1200" dirty="0" err="1"/>
              <a:t>уключаючи</a:t>
            </a:r>
            <a:r>
              <a:rPr lang="ru-RU" sz="1200" dirty="0"/>
              <a:t> </a:t>
            </a:r>
            <a:r>
              <a:rPr lang="ru-RU" sz="1200" dirty="0" err="1"/>
              <a:t>кіно</a:t>
            </a:r>
            <a:r>
              <a:rPr lang="ru-RU" sz="1200" dirty="0"/>
              <a:t>-, фото-, </a:t>
            </a:r>
            <a:r>
              <a:rPr lang="ru-RU" sz="1200" dirty="0" err="1"/>
              <a:t>фонодокументи</a:t>
            </a:r>
            <a:r>
              <a:rPr lang="ru-RU" sz="1200" dirty="0"/>
              <a:t>;</a:t>
            </a:r>
          </a:p>
          <a:p>
            <a:r>
              <a:rPr lang="ru-RU" sz="1200" dirty="0"/>
              <a:t>д) </a:t>
            </a:r>
            <a:r>
              <a:rPr lang="ru-RU" sz="1200" dirty="0" err="1"/>
              <a:t>унікальні</a:t>
            </a:r>
            <a:r>
              <a:rPr lang="ru-RU" sz="1200" dirty="0"/>
              <a:t> та </a:t>
            </a:r>
            <a:r>
              <a:rPr lang="ru-RU" sz="1200" dirty="0" err="1"/>
              <a:t>рідкісні</a:t>
            </a:r>
            <a:r>
              <a:rPr lang="ru-RU" sz="1200" dirty="0"/>
              <a:t> </a:t>
            </a:r>
            <a:r>
              <a:rPr lang="ru-RU" sz="1200" dirty="0" err="1"/>
              <a:t>музичні</a:t>
            </a:r>
            <a:r>
              <a:rPr lang="ru-RU" sz="1200" dirty="0"/>
              <a:t> </a:t>
            </a:r>
            <a:r>
              <a:rPr lang="ru-RU" sz="1200" dirty="0" err="1"/>
              <a:t>інструменти</a:t>
            </a:r>
            <a:r>
              <a:rPr lang="ru-RU" sz="1200" dirty="0"/>
              <a:t>;</a:t>
            </a:r>
          </a:p>
          <a:p>
            <a:r>
              <a:rPr lang="ru-RU" sz="1200" dirty="0"/>
              <a:t>е) </a:t>
            </a:r>
            <a:r>
              <a:rPr lang="ru-RU" sz="1200" dirty="0" err="1"/>
              <a:t>старовинні</a:t>
            </a:r>
            <a:r>
              <a:rPr lang="ru-RU" sz="1200" dirty="0"/>
              <a:t> </a:t>
            </a:r>
            <a:r>
              <a:rPr lang="ru-RU" sz="1200" dirty="0" err="1"/>
              <a:t>монети</a:t>
            </a:r>
            <a:r>
              <a:rPr lang="ru-RU" sz="1200" dirty="0"/>
              <a:t> та </a:t>
            </a:r>
            <a:r>
              <a:rPr lang="ru-RU" sz="1200" dirty="0" err="1"/>
              <a:t>інші</a:t>
            </a:r>
            <a:r>
              <a:rPr lang="ru-RU" sz="1200" dirty="0"/>
              <a:t> </a:t>
            </a:r>
            <a:r>
              <a:rPr lang="ru-RU" sz="1200" dirty="0" err="1"/>
              <a:t>предмети</a:t>
            </a:r>
            <a:r>
              <a:rPr lang="ru-RU" sz="1200" dirty="0"/>
              <a:t> </a:t>
            </a:r>
            <a:r>
              <a:rPr lang="ru-RU" sz="1200" dirty="0" err="1"/>
              <a:t>колекціонування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4837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Колекціонування</a:t>
            </a:r>
            <a:r>
              <a:rPr lang="ru-RU" sz="2400" b="1" dirty="0" smtClean="0"/>
              <a:t> </a:t>
            </a:r>
            <a:r>
              <a:rPr lang="ru-RU" sz="2400" b="1" dirty="0"/>
              <a:t>— </a:t>
            </a:r>
            <a:r>
              <a:rPr lang="ru-RU" sz="2400" b="1" dirty="0" err="1"/>
              <a:t>цілеспрямований</a:t>
            </a:r>
            <a:r>
              <a:rPr lang="ru-RU" sz="2400" b="1" dirty="0"/>
              <a:t> </a:t>
            </a:r>
            <a:r>
              <a:rPr lang="ru-RU" sz="2400" b="1" dirty="0" err="1"/>
              <a:t>збір</a:t>
            </a:r>
            <a:r>
              <a:rPr lang="ru-RU" sz="2400" b="1" dirty="0"/>
              <a:t>, як правило, </a:t>
            </a:r>
            <a:r>
              <a:rPr lang="ru-RU" sz="2400" b="1" dirty="0" err="1"/>
              <a:t>однорідних</a:t>
            </a:r>
            <a:r>
              <a:rPr lang="ru-RU" sz="2400" b="1" dirty="0"/>
              <a:t> </a:t>
            </a:r>
            <a:r>
              <a:rPr lang="ru-RU" sz="2400" b="1" dirty="0" err="1"/>
              <a:t>предметів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зазвичай</a:t>
            </a:r>
            <a:r>
              <a:rPr lang="ru-RU" sz="2400" b="1" dirty="0"/>
              <a:t> </a:t>
            </a:r>
            <a:r>
              <a:rPr lang="ru-RU" sz="2400" b="1" dirty="0" err="1"/>
              <a:t>мають</a:t>
            </a:r>
            <a:r>
              <a:rPr lang="ru-RU" sz="2400" b="1" dirty="0"/>
              <a:t> </a:t>
            </a:r>
            <a:r>
              <a:rPr lang="ru-RU" sz="2400" b="1" dirty="0" err="1"/>
              <a:t>наукову</a:t>
            </a:r>
            <a:r>
              <a:rPr lang="ru-RU" sz="2400" b="1" dirty="0"/>
              <a:t>, </a:t>
            </a:r>
            <a:r>
              <a:rPr lang="ru-RU" sz="2400" b="1" dirty="0" err="1"/>
              <a:t>історичну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художню</a:t>
            </a:r>
            <a:r>
              <a:rPr lang="ru-RU" sz="2400" b="1" dirty="0"/>
              <a:t> </a:t>
            </a:r>
            <a:r>
              <a:rPr lang="ru-RU" sz="2400" b="1" dirty="0" err="1"/>
              <a:t>цінність</a:t>
            </a:r>
            <a:r>
              <a:rPr lang="ru-RU" sz="2400" b="1" dirty="0"/>
              <a:t>.</a:t>
            </a:r>
          </a:p>
        </p:txBody>
      </p:sp>
      <p:pic>
        <p:nvPicPr>
          <p:cNvPr id="3074" name="Picture 2" descr="✈ Самые необычные и интересные коллекции путешествен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" y="1731426"/>
            <a:ext cx="4069331" cy="2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оллекция сов: erivler4 —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88" y="1731426"/>
            <a:ext cx="4186967" cy="367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расноярец продает коллекцию машинок за 850 тыс рублей - МК Красноярс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6" y="4321728"/>
            <a:ext cx="3545762" cy="265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041" y="3951778"/>
            <a:ext cx="3876377" cy="2907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1500" y="1268362"/>
            <a:ext cx="3478668" cy="3349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515" y="3865581"/>
            <a:ext cx="4058797" cy="30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/>
              <a:t>Предмети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колекціонування</a:t>
            </a:r>
            <a:r>
              <a:rPr lang="ru-RU" sz="2000" dirty="0" smtClean="0"/>
              <a:t> та </a:t>
            </a:r>
            <a:r>
              <a:rPr lang="ru-RU" sz="2000" dirty="0" err="1"/>
              <a:t>ї</a:t>
            </a:r>
            <a:r>
              <a:rPr lang="ru-RU" sz="2000" dirty="0" err="1" smtClean="0"/>
              <a:t>х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тісно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язані</a:t>
            </a:r>
            <a:r>
              <a:rPr lang="uk-UA" sz="2000" dirty="0" smtClean="0"/>
              <a:t> із суспільними, культурними та технологічними тенденціями </a:t>
            </a:r>
            <a:br>
              <a:rPr lang="uk-UA" sz="2000" dirty="0" smtClean="0"/>
            </a:br>
            <a:r>
              <a:rPr lang="uk-UA" sz="2000" dirty="0" smtClean="0"/>
              <a:t>Так, зацікавленість на початку ХХ ст. виробами з порцеляни відповідала естетичним та культурним запитам заможних міських родин;</a:t>
            </a:r>
            <a:br>
              <a:rPr lang="uk-UA" sz="2000" dirty="0" smtClean="0"/>
            </a:br>
            <a:r>
              <a:rPr lang="uk-UA" sz="2000" dirty="0" smtClean="0"/>
              <a:t>натомість колекції відео-ігор, стали реальністю наприкінці ХХ ст. та набули неабиякої культурної та матеріальної цінності</a:t>
            </a:r>
            <a:br>
              <a:rPr lang="uk-UA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0693" y="2609461"/>
            <a:ext cx="6160245" cy="3453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2480232"/>
            <a:ext cx="5046235" cy="42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5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128" y="248831"/>
            <a:ext cx="6055369" cy="634143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solidFill>
                  <a:srgbClr val="FFFF00"/>
                </a:solidFill>
              </a:rPr>
              <a:t>Головним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завданням</a:t>
            </a:r>
            <a:r>
              <a:rPr lang="ru-RU" b="1" dirty="0">
                <a:solidFill>
                  <a:srgbClr val="FFFF00"/>
                </a:solidFill>
              </a:rPr>
              <a:t> ринку </a:t>
            </a:r>
            <a:r>
              <a:rPr lang="ru-RU" b="1" dirty="0" err="1">
                <a:solidFill>
                  <a:srgbClr val="FFFF00"/>
                </a:solidFill>
              </a:rPr>
              <a:t>атикваріату</a:t>
            </a:r>
            <a:r>
              <a:rPr lang="ru-RU" b="1" dirty="0">
                <a:solidFill>
                  <a:srgbClr val="FFFF00"/>
                </a:solidFill>
              </a:rPr>
              <a:t> є </a:t>
            </a:r>
            <a:r>
              <a:rPr lang="ru-RU" b="1" dirty="0" err="1">
                <a:solidFill>
                  <a:srgbClr val="FFFF00"/>
                </a:solidFill>
              </a:rPr>
              <a:t>організація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діяльності</a:t>
            </a:r>
            <a:r>
              <a:rPr lang="ru-RU" b="1" dirty="0">
                <a:solidFill>
                  <a:srgbClr val="FFFF00"/>
                </a:solidFill>
              </a:rPr>
              <a:t>, яка </a:t>
            </a:r>
            <a:r>
              <a:rPr lang="ru-RU" b="1" dirty="0" err="1">
                <a:solidFill>
                  <a:srgbClr val="FFFF00"/>
                </a:solidFill>
              </a:rPr>
              <a:t>здійснюється</a:t>
            </a:r>
            <a:r>
              <a:rPr lang="ru-RU" b="1" dirty="0">
                <a:solidFill>
                  <a:srgbClr val="FFFF00"/>
                </a:solidFill>
              </a:rPr>
              <a:t> через </a:t>
            </a:r>
            <a:r>
              <a:rPr lang="ru-RU" b="1" dirty="0" err="1">
                <a:solidFill>
                  <a:srgbClr val="FFFF00"/>
                </a:solidFill>
              </a:rPr>
              <a:t>аукціони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виставки-продажі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антикварні</a:t>
            </a:r>
            <a:r>
              <a:rPr lang="ru-RU" b="1" dirty="0">
                <a:solidFill>
                  <a:srgbClr val="FFFF00"/>
                </a:solidFill>
              </a:rPr>
              <a:t> лавки,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забезпечує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реалізацію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товарів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регулювання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капіталу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послуг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інших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видів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міжнародної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діяльності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створення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сприятливих</a:t>
            </a:r>
            <a:r>
              <a:rPr lang="ru-RU" b="1" dirty="0">
                <a:solidFill>
                  <a:srgbClr val="FFFF00"/>
                </a:solidFill>
              </a:rPr>
              <a:t> умов для </a:t>
            </a:r>
            <a:r>
              <a:rPr lang="ru-RU" b="1" dirty="0" err="1">
                <a:solidFill>
                  <a:srgbClr val="FFFF00"/>
                </a:solidFill>
              </a:rPr>
              <a:t>розвитку</a:t>
            </a:r>
            <a:r>
              <a:rPr lang="ru-RU" b="1" dirty="0">
                <a:solidFill>
                  <a:srgbClr val="FFFF00"/>
                </a:solidFill>
              </a:rPr>
              <a:t> антикварного </a:t>
            </a:r>
            <a:r>
              <a:rPr lang="ru-RU" b="1" dirty="0" smtClean="0">
                <a:solidFill>
                  <a:srgbClr val="FFFF00"/>
                </a:solidFill>
              </a:rPr>
              <a:t>ринку</a:t>
            </a:r>
          </a:p>
          <a:p>
            <a:r>
              <a:rPr lang="ru-RU" b="1" dirty="0" err="1">
                <a:solidFill>
                  <a:srgbClr val="FFFF00"/>
                </a:solidFill>
              </a:rPr>
              <a:t>Світовий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ринок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антикваріату</a:t>
            </a:r>
            <a:r>
              <a:rPr lang="ru-RU" b="1" dirty="0">
                <a:solidFill>
                  <a:srgbClr val="FFFF00"/>
                </a:solidFill>
              </a:rPr>
              <a:t> є </a:t>
            </a:r>
            <a:r>
              <a:rPr lang="ru-RU" b="1" dirty="0" err="1">
                <a:solidFill>
                  <a:srgbClr val="FFFF00"/>
                </a:solidFill>
              </a:rPr>
              <a:t>специфічним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бо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він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має</a:t>
            </a:r>
            <a:r>
              <a:rPr lang="ru-RU" b="1" dirty="0">
                <a:solidFill>
                  <a:srgbClr val="FFFF00"/>
                </a:solidFill>
              </a:rPr>
              <a:t> справу з </a:t>
            </a:r>
            <a:r>
              <a:rPr lang="ru-RU" b="1" dirty="0" err="1">
                <a:solidFill>
                  <a:srgbClr val="FFFF00"/>
                </a:solidFill>
              </a:rPr>
              <a:t>одинарним</a:t>
            </a:r>
            <a:r>
              <a:rPr lang="ru-RU" b="1" dirty="0">
                <a:solidFill>
                  <a:srgbClr val="FFFF00"/>
                </a:solidFill>
              </a:rPr>
              <a:t> товаром: </a:t>
            </a:r>
            <a:r>
              <a:rPr lang="ru-RU" b="1" dirty="0" err="1">
                <a:solidFill>
                  <a:srgbClr val="FFFF00"/>
                </a:solidFill>
              </a:rPr>
              <a:t>кількість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старовинних</a:t>
            </a:r>
            <a:r>
              <a:rPr lang="ru-RU" b="1" dirty="0">
                <a:solidFill>
                  <a:srgbClr val="FFFF00"/>
                </a:solidFill>
              </a:rPr>
              <a:t> речей </a:t>
            </a:r>
            <a:r>
              <a:rPr lang="ru-RU" b="1" dirty="0" err="1">
                <a:solidFill>
                  <a:srgbClr val="FFFF00"/>
                </a:solidFill>
              </a:rPr>
              <a:t>залишається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незмінною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навіть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якщо</a:t>
            </a:r>
            <a:r>
              <a:rPr lang="ru-RU" b="1" dirty="0">
                <a:solidFill>
                  <a:srgbClr val="FFFF00"/>
                </a:solidFill>
              </a:rPr>
              <a:t> попит на них </a:t>
            </a:r>
            <a:r>
              <a:rPr lang="ru-RU" b="1" dirty="0" err="1">
                <a:solidFill>
                  <a:srgbClr val="FFFF00"/>
                </a:solidFill>
              </a:rPr>
              <a:t>зростає</a:t>
            </a:r>
            <a:r>
              <a:rPr lang="ru-RU" b="1" dirty="0">
                <a:solidFill>
                  <a:srgbClr val="FFFF00"/>
                </a:solidFill>
              </a:rPr>
              <a:t>. При </a:t>
            </a:r>
            <a:r>
              <a:rPr lang="ru-RU" b="1" dirty="0" err="1">
                <a:solidFill>
                  <a:srgbClr val="FFFF00"/>
                </a:solidFill>
              </a:rPr>
              <a:t>цьому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ціни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регулюються</a:t>
            </a:r>
            <a:r>
              <a:rPr lang="ru-RU" b="1" dirty="0">
                <a:solidFill>
                  <a:srgbClr val="FFFF00"/>
                </a:solidFill>
              </a:rPr>
              <a:t> не </a:t>
            </a:r>
            <a:r>
              <a:rPr lang="ru-RU" b="1" dirty="0" err="1">
                <a:solidFill>
                  <a:srgbClr val="FFFF00"/>
                </a:solidFill>
              </a:rPr>
              <a:t>тільки</a:t>
            </a:r>
            <a:r>
              <a:rPr lang="ru-RU" b="1" dirty="0">
                <a:solidFill>
                  <a:srgbClr val="FFFF00"/>
                </a:solidFill>
              </a:rPr>
              <a:t> попитом, а й модою, і не в </a:t>
            </a:r>
            <a:r>
              <a:rPr lang="ru-RU" b="1" dirty="0" err="1">
                <a:solidFill>
                  <a:srgbClr val="FFFF00"/>
                </a:solidFill>
              </a:rPr>
              <a:t>останню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чергу</a:t>
            </a:r>
            <a:r>
              <a:rPr lang="ru-RU" b="1" dirty="0">
                <a:solidFill>
                  <a:srgbClr val="FFFF00"/>
                </a:solidFill>
              </a:rPr>
              <a:t> — </a:t>
            </a:r>
            <a:r>
              <a:rPr lang="ru-RU" b="1" dirty="0" err="1">
                <a:solidFill>
                  <a:srgbClr val="FFFF00"/>
                </a:solidFill>
              </a:rPr>
              <a:t>особистими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пристрастями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колекціонерів</a:t>
            </a:r>
            <a:r>
              <a:rPr lang="ru-RU" b="1" dirty="0">
                <a:solidFill>
                  <a:srgbClr val="FFFF00"/>
                </a:solidFill>
              </a:rPr>
              <a:t>. У </a:t>
            </a:r>
            <a:r>
              <a:rPr lang="ru-RU" b="1" dirty="0" err="1">
                <a:solidFill>
                  <a:srgbClr val="FFFF00"/>
                </a:solidFill>
              </a:rPr>
              <a:t>зв'язку</a:t>
            </a:r>
            <a:r>
              <a:rPr lang="ru-RU" b="1" dirty="0">
                <a:solidFill>
                  <a:srgbClr val="FFFF00"/>
                </a:solidFill>
              </a:rPr>
              <a:t> з </a:t>
            </a:r>
            <a:r>
              <a:rPr lang="ru-RU" b="1" dirty="0" err="1">
                <a:solidFill>
                  <a:srgbClr val="FFFF00"/>
                </a:solidFill>
              </a:rPr>
              <a:t>цим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даний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ринок</a:t>
            </a:r>
            <a:r>
              <a:rPr lang="ru-RU" b="1" dirty="0">
                <a:solidFill>
                  <a:srgbClr val="FFFF00"/>
                </a:solidFill>
              </a:rPr>
              <a:t> по праву </a:t>
            </a:r>
            <a:r>
              <a:rPr lang="ru-RU" b="1" dirty="0" err="1">
                <a:solidFill>
                  <a:srgbClr val="FFFF00"/>
                </a:solidFill>
              </a:rPr>
              <a:t>називають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елітарним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err="1">
                <a:solidFill>
                  <a:srgbClr val="FFFF00"/>
                </a:solidFill>
              </a:rPr>
              <a:t>Особливості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ціноутворення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залежать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світових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економічних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тенденцій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регіональних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особливостей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кон'юнктури</a:t>
            </a:r>
            <a:r>
              <a:rPr lang="ru-RU" b="1" dirty="0">
                <a:solidFill>
                  <a:srgbClr val="FFFF00"/>
                </a:solidFill>
              </a:rPr>
              <a:t> і </a:t>
            </a:r>
            <a:r>
              <a:rPr lang="ru-RU" b="1" dirty="0" err="1">
                <a:solidFill>
                  <a:srgbClr val="FFFF00"/>
                </a:solidFill>
              </a:rPr>
              <a:t>моди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29" y="2257166"/>
            <a:ext cx="4232190" cy="423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6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ультфильм | Остров сокровищ | Первый Приднестров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3" y="1785330"/>
            <a:ext cx="8776435" cy="493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15925" y="21302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Потяг до </a:t>
            </a:r>
            <a:r>
              <a:rPr lang="ru-RU" sz="2800" b="1" dirty="0" err="1">
                <a:solidFill>
                  <a:srgbClr val="FFFF00"/>
                </a:solidFill>
              </a:rPr>
              <a:t>колекціонування</a:t>
            </a:r>
            <a:r>
              <a:rPr lang="ru-RU" sz="2800" b="1" dirty="0">
                <a:solidFill>
                  <a:srgbClr val="FFFF00"/>
                </a:solidFill>
              </a:rPr>
              <a:t> та </a:t>
            </a:r>
            <a:r>
              <a:rPr lang="ru-RU" sz="2800" b="1" dirty="0" err="1">
                <a:solidFill>
                  <a:srgbClr val="FFFF00"/>
                </a:solidFill>
              </a:rPr>
              <a:t>антикваріату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відкриває</a:t>
            </a:r>
            <a:r>
              <a:rPr lang="ru-RU" sz="2800" b="1" dirty="0">
                <a:solidFill>
                  <a:srgbClr val="FFFF00"/>
                </a:solidFill>
              </a:rPr>
              <a:t> для вас 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 err="1">
                <a:solidFill>
                  <a:srgbClr val="FFFF00"/>
                </a:solidFill>
              </a:rPr>
              <a:t>нове</a:t>
            </a:r>
            <a:r>
              <a:rPr lang="ru-RU" sz="2800" b="1" dirty="0">
                <a:solidFill>
                  <a:srgbClr val="FFFF00"/>
                </a:solidFill>
              </a:rPr>
              <a:t> коло </a:t>
            </a:r>
            <a:r>
              <a:rPr lang="ru-RU" sz="2800" b="1" dirty="0" err="1">
                <a:solidFill>
                  <a:srgbClr val="FFFF00"/>
                </a:solidFill>
              </a:rPr>
              <a:t>знайомств</a:t>
            </a:r>
            <a:r>
              <a:rPr lang="ru-RU" sz="2800" b="1" dirty="0">
                <a:solidFill>
                  <a:srgbClr val="FFFF00"/>
                </a:solidFill>
              </a:rPr>
              <a:t> та </a:t>
            </a:r>
            <a:r>
              <a:rPr lang="ru-RU" sz="2800" b="1" dirty="0" err="1">
                <a:solidFill>
                  <a:srgbClr val="FFFF00"/>
                </a:solidFill>
              </a:rPr>
              <a:t>знань</a:t>
            </a:r>
            <a:r>
              <a:rPr lang="ru-RU" sz="2800" b="1" dirty="0">
                <a:solidFill>
                  <a:srgbClr val="FFFF00"/>
                </a:solidFill>
              </a:rPr>
              <a:t>!!!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60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244</TotalTime>
  <Words>546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Історія скарбів: антикваріат та колекціонування</vt:lpstr>
      <vt:lpstr>Однією з найприємніших фантазій, якими люди тішаться споконвіку, є знайдення кимось колись захованих незліченних скарбів.</vt:lpstr>
      <vt:lpstr>Антикваріат — збірна назва старовинних речей, що становлять історико-художню цінність. Людей, які займаються збиранням і продажем антикваріату, називають антикварами</vt:lpstr>
      <vt:lpstr>Колекціонування — цілеспрямований збір, як правило, однорідних предметів, що зазвичай мають наукову, історичну або художню цінність.</vt:lpstr>
      <vt:lpstr>Предмети колекціонування та їх цінність тісно пов’язані із суспільними, культурними та технологічними тенденціями  Так, зацікавленість на початку ХХ ст. виробами з порцеляни відповідала естетичним та культурним запитам заможних міських родин; натомість колекції відео-ігор, стали реальністю наприкінці ХХ ст. та набули неабиякої культурної та матеріальної цінності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скарбів: антикваріат та колекціонування</dc:title>
  <dc:creator>User</dc:creator>
  <cp:lastModifiedBy>User</cp:lastModifiedBy>
  <cp:revision>19</cp:revision>
  <dcterms:created xsi:type="dcterms:W3CDTF">2020-11-28T10:52:14Z</dcterms:created>
  <dcterms:modified xsi:type="dcterms:W3CDTF">2020-11-28T14:57:08Z</dcterms:modified>
</cp:coreProperties>
</file>