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4" r:id="rId17"/>
    <p:sldId id="290" r:id="rId18"/>
    <p:sldId id="258" r:id="rId19"/>
    <p:sldId id="259" r:id="rId20"/>
    <p:sldId id="260" r:id="rId21"/>
    <p:sldId id="261" r:id="rId22"/>
    <p:sldId id="262" r:id="rId23"/>
    <p:sldId id="263" r:id="rId24"/>
    <p:sldId id="264" r:id="rId25"/>
    <p:sldId id="265" r:id="rId26"/>
    <p:sldId id="266" r:id="rId27"/>
    <p:sldId id="267" r:id="rId28"/>
    <p:sldId id="268" r:id="rId29"/>
    <p:sldId id="269" r:id="rId30"/>
    <p:sldId id="270" r:id="rId31"/>
    <p:sldId id="271" r:id="rId32"/>
    <p:sldId id="272" r:id="rId33"/>
    <p:sldId id="273" r:id="rId34"/>
    <p:sldId id="274" r:id="rId35"/>
    <p:sldId id="275" r:id="rId36"/>
    <p:sldId id="276" r:id="rId37"/>
    <p:sldId id="291" r:id="rId38"/>
    <p:sldId id="292" r:id="rId39"/>
    <p:sldId id="29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100835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1758821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339788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3546467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411130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67EC34E2-276E-43A7-8852-61A4C2F9789E}"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4040090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67EC34E2-276E-43A7-8852-61A4C2F9789E}" type="datetimeFigureOut">
              <a:rPr lang="en-US" smtClean="0"/>
              <a:t>1/17/2022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239013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67EC34E2-276E-43A7-8852-61A4C2F9789E}" type="datetimeFigureOut">
              <a:rPr lang="en-US" smtClean="0"/>
              <a:t>1/17/2022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3868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7EC34E2-276E-43A7-8852-61A4C2F9789E}" type="datetimeFigureOut">
              <a:rPr lang="en-US" smtClean="0"/>
              <a:t>1/17/2022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304168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7EC34E2-276E-43A7-8852-61A4C2F9789E}"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274602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7EC34E2-276E-43A7-8852-61A4C2F9789E}"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1AA0CAF-C245-47F7-B81F-ABE70AEE1938}" type="slidenum">
              <a:rPr lang="en-US" smtClean="0"/>
              <a:t>‹#›</a:t>
            </a:fld>
            <a:endParaRPr lang="en-US"/>
          </a:p>
        </p:txBody>
      </p:sp>
    </p:spTree>
    <p:extLst>
      <p:ext uri="{BB962C8B-B14F-4D97-AF65-F5344CB8AC3E}">
        <p14:creationId xmlns:p14="http://schemas.microsoft.com/office/powerpoint/2010/main" val="1469123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C34E2-276E-43A7-8852-61A4C2F9789E}" type="datetimeFigureOut">
              <a:rPr lang="en-US" smtClean="0"/>
              <a:t>1/17/2022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AA0CAF-C245-47F7-B81F-ABE70AEE1938}" type="slidenum">
              <a:rPr lang="en-US" smtClean="0"/>
              <a:t>‹#›</a:t>
            </a:fld>
            <a:endParaRPr lang="en-US"/>
          </a:p>
        </p:txBody>
      </p:sp>
    </p:spTree>
    <p:extLst>
      <p:ext uri="{BB962C8B-B14F-4D97-AF65-F5344CB8AC3E}">
        <p14:creationId xmlns:p14="http://schemas.microsoft.com/office/powerpoint/2010/main" val="761054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gmk.center/ua/news/metinvest-ekonomit-50-mln-na-rik-za-rahunok-proektiv-didzhitalizacii/"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6437" y="1122363"/>
            <a:ext cx="9951563" cy="2387600"/>
          </a:xfrm>
        </p:spPr>
        <p:txBody>
          <a:bodyPr>
            <a:normAutofit fontScale="90000"/>
          </a:bodyPr>
          <a:lstStyle/>
          <a:p>
            <a:r>
              <a:rPr lang="ru-RU" cap="all" dirty="0" err="1"/>
              <a:t>МЕТАЛУРГІЯ</a:t>
            </a:r>
            <a:r>
              <a:rPr lang="ru-RU" cap="all" dirty="0"/>
              <a:t> </a:t>
            </a:r>
            <a:r>
              <a:rPr lang="ru-RU" cap="all" dirty="0" err="1"/>
              <a:t>МАЙБУТНЬОГО</a:t>
            </a:r>
            <a:r>
              <a:rPr lang="ru-RU" cap="all" dirty="0"/>
              <a:t>: </a:t>
            </a:r>
            <a:r>
              <a:rPr lang="ru-RU" cap="all" dirty="0" err="1"/>
              <a:t>ЩО</a:t>
            </a:r>
            <a:r>
              <a:rPr lang="ru-RU" cap="all" dirty="0"/>
              <a:t> </a:t>
            </a:r>
            <a:r>
              <a:rPr lang="ru-RU" cap="all" dirty="0" err="1"/>
              <a:t>ЧЕКАЄ</a:t>
            </a:r>
            <a:r>
              <a:rPr lang="ru-RU" cap="all" dirty="0"/>
              <a:t> </a:t>
            </a:r>
            <a:r>
              <a:rPr lang="ru-RU" cap="all" dirty="0" err="1"/>
              <a:t>ГАЛУЗЬ</a:t>
            </a:r>
            <a:r>
              <a:rPr lang="ru-RU" cap="all" dirty="0"/>
              <a:t> В </a:t>
            </a:r>
            <a:r>
              <a:rPr lang="ru-RU" cap="all" dirty="0" err="1"/>
              <a:t>ЕПОХУ</a:t>
            </a:r>
            <a:r>
              <a:rPr lang="ru-RU" cap="all" dirty="0"/>
              <a:t> 4-Й </a:t>
            </a:r>
            <a:r>
              <a:rPr lang="ru-RU" cap="all" dirty="0" err="1"/>
              <a:t>ПРОМИСЛОВОЇ</a:t>
            </a:r>
            <a:r>
              <a:rPr lang="ru-RU" cap="all" dirty="0"/>
              <a:t> </a:t>
            </a:r>
            <a:r>
              <a:rPr lang="ru-RU" cap="all" dirty="0" err="1" smtClean="0"/>
              <a:t>РЕВОЛЮЦІЇ</a:t>
            </a:r>
            <a:endParaRPr lang="en-US" dirty="0"/>
          </a:p>
        </p:txBody>
      </p:sp>
      <p:sp>
        <p:nvSpPr>
          <p:cNvPr id="3" name="Подзаголовок 2"/>
          <p:cNvSpPr>
            <a:spLocks noGrp="1"/>
          </p:cNvSpPr>
          <p:nvPr>
            <p:ph type="subTitle" idx="1"/>
          </p:nvPr>
        </p:nvSpPr>
        <p:spPr/>
        <p:txBody>
          <a:bodyPr/>
          <a:lstStyle/>
          <a:p>
            <a:r>
              <a:rPr lang="uk-UA" b="1" dirty="0"/>
              <a:t>Сталева цифра: як металурги й гірники розвивають </a:t>
            </a:r>
            <a:r>
              <a:rPr lang="uk-UA" b="1" dirty="0" err="1"/>
              <a:t>IТ</a:t>
            </a:r>
            <a:r>
              <a:rPr lang="uk-UA" b="1" dirty="0"/>
              <a:t>-технології</a:t>
            </a:r>
            <a:endParaRPr lang="ru-RU" dirty="0"/>
          </a:p>
          <a:p>
            <a:r>
              <a:rPr lang="uk-UA" b="1" dirty="0"/>
              <a:t>За рівнем впровадження технологій Індустрії 4.0 компанії галузі є лідерами в Україні</a:t>
            </a:r>
            <a:endParaRPr lang="ru-RU" dirty="0"/>
          </a:p>
          <a:p>
            <a:endParaRPr lang="en-US" dirty="0"/>
          </a:p>
        </p:txBody>
      </p:sp>
    </p:spTree>
    <p:extLst>
      <p:ext uri="{BB962C8B-B14F-4D97-AF65-F5344CB8AC3E}">
        <p14:creationId xmlns:p14="http://schemas.microsoft.com/office/powerpoint/2010/main" val="3810069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1658"/>
            <a:ext cx="10907598" cy="6372519"/>
          </a:xfrm>
        </p:spPr>
        <p:txBody>
          <a:bodyPr>
            <a:normAutofit/>
          </a:bodyPr>
          <a:lstStyle/>
          <a:p>
            <a:pPr marL="0" indent="536575" algn="just">
              <a:buNone/>
            </a:pPr>
            <a:r>
              <a:rPr lang="uk-UA" dirty="0"/>
              <a:t>Н</a:t>
            </a:r>
            <a:r>
              <a:rPr lang="uk-UA" dirty="0" smtClean="0"/>
              <a:t>а </a:t>
            </a:r>
            <a:r>
              <a:rPr lang="uk-UA" dirty="0"/>
              <a:t>рудовидобувних підприємствах залишається актуальною автоматизація завантаження/розвантаження руди та інших залізничних вантажів, а також контроль за переміщенням людей та техніки в шахті. Також металурги активно впроваджують і цифрові системи спостереження і моніторингу.</a:t>
            </a:r>
            <a:endParaRPr lang="ru-RU" dirty="0"/>
          </a:p>
          <a:p>
            <a:pPr marL="0" indent="536575" algn="just">
              <a:buNone/>
            </a:pPr>
            <a:r>
              <a:rPr lang="uk-UA" dirty="0"/>
              <a:t>«Ми для великого металургійного холдингу впроваджували систему промислового відеоспостереження з використанням 450 </a:t>
            </a:r>
            <a:r>
              <a:rPr lang="uk-UA" dirty="0" err="1"/>
              <a:t>IP</a:t>
            </a:r>
            <a:r>
              <a:rPr lang="uk-UA" dirty="0"/>
              <a:t>-відеокамер виробництва </a:t>
            </a:r>
            <a:r>
              <a:rPr lang="uk-UA" dirty="0" err="1"/>
              <a:t>HanwhaTechwin</a:t>
            </a:r>
            <a:r>
              <a:rPr lang="uk-UA" dirty="0"/>
              <a:t> і </a:t>
            </a:r>
            <a:r>
              <a:rPr lang="uk-UA" dirty="0" err="1"/>
              <a:t>Axis</a:t>
            </a:r>
            <a:r>
              <a:rPr lang="uk-UA" dirty="0"/>
              <a:t>. Замовникам було необхідно відстежувати місце розташування рухомого складу, а також </a:t>
            </a:r>
            <a:r>
              <a:rPr lang="uk-UA" dirty="0" err="1"/>
              <a:t>моніторити</a:t>
            </a:r>
            <a:r>
              <a:rPr lang="uk-UA" dirty="0"/>
              <a:t> ситуацію навколо й усередині транспортного засобу – тепловоза або вантажівки. Для цього в нас є рішення, які дають змогу фіксувати інформацію про об’єкт, спостерігати за його переміщенням».</a:t>
            </a:r>
            <a:endParaRPr lang="ru-RU" dirty="0"/>
          </a:p>
          <a:p>
            <a:endParaRPr lang="en-US" dirty="0"/>
          </a:p>
        </p:txBody>
      </p:sp>
    </p:spTree>
    <p:extLst>
      <p:ext uri="{BB962C8B-B14F-4D97-AF65-F5344CB8AC3E}">
        <p14:creationId xmlns:p14="http://schemas.microsoft.com/office/powerpoint/2010/main" val="1316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1340"/>
            <a:ext cx="11077280" cy="6193411"/>
          </a:xfrm>
        </p:spPr>
        <p:txBody>
          <a:bodyPr/>
          <a:lstStyle/>
          <a:p>
            <a:pPr marL="0" indent="536575" algn="just">
              <a:buNone/>
            </a:pPr>
            <a:r>
              <a:rPr lang="uk-UA" dirty="0"/>
              <a:t>Насправді, автоматизувати й </a:t>
            </a:r>
            <a:r>
              <a:rPr lang="uk-UA" dirty="0" err="1"/>
              <a:t>цифровізувати</a:t>
            </a:r>
            <a:r>
              <a:rPr lang="uk-UA" dirty="0"/>
              <a:t> в металургії та видобутку руди можна й треба дуже багато – починаючи з офісних операцій, продажів і логістики, закінчуючи багатьма виробничими процесами. Але не всіма.</a:t>
            </a:r>
            <a:endParaRPr lang="ru-RU" dirty="0"/>
          </a:p>
          <a:p>
            <a:pPr marL="0" indent="536575" algn="just">
              <a:buNone/>
            </a:pPr>
            <a:r>
              <a:rPr lang="uk-UA" dirty="0"/>
              <a:t>«У </a:t>
            </a:r>
            <a:r>
              <a:rPr lang="uk-UA" dirty="0" err="1"/>
              <a:t>ГМК</a:t>
            </a:r>
            <a:r>
              <a:rPr lang="uk-UA" dirty="0"/>
              <a:t> є процеси, які поки що не піддаються інформатизації. Сам процес видобутку руди складно </a:t>
            </a:r>
            <a:r>
              <a:rPr lang="uk-UA" dirty="0" err="1"/>
              <a:t>цифровізувати</a:t>
            </a:r>
            <a:r>
              <a:rPr lang="uk-UA" dirty="0"/>
              <a:t>, автоматизувати зачистку заколів та їх передчасний обвал. Там весь процес видобутку спочатку здійснюється вибуховою хвилею. Складними є також процеси обліку видобутої сировини, облік втрат у процесі збагаченні або лиття».</a:t>
            </a:r>
            <a:endParaRPr lang="ru-RU" dirty="0"/>
          </a:p>
          <a:p>
            <a:pPr marL="0" indent="0" algn="just">
              <a:buNone/>
            </a:pPr>
            <a:endParaRPr lang="en-US" dirty="0"/>
          </a:p>
        </p:txBody>
      </p:sp>
    </p:spTree>
    <p:extLst>
      <p:ext uri="{BB962C8B-B14F-4D97-AF65-F5344CB8AC3E}">
        <p14:creationId xmlns:p14="http://schemas.microsoft.com/office/powerpoint/2010/main" val="2653023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0601"/>
            <a:ext cx="10515600" cy="1325563"/>
          </a:xfrm>
        </p:spPr>
        <p:txBody>
          <a:bodyPr>
            <a:normAutofit/>
          </a:bodyPr>
          <a:lstStyle/>
          <a:p>
            <a:r>
              <a:rPr lang="uk-UA" dirty="0"/>
              <a:t>Система управління виробничими процесами «Інтерпайп Сталі</a:t>
            </a:r>
            <a:r>
              <a:rPr lang="uk-UA" dirty="0" smtClean="0"/>
              <a:t>»</a:t>
            </a:r>
            <a:endParaRPr lang="en-US" dirty="0"/>
          </a:p>
        </p:txBody>
      </p:sp>
      <p:sp>
        <p:nvSpPr>
          <p:cNvPr id="3" name="Объект 2"/>
          <p:cNvSpPr>
            <a:spLocks noGrp="1"/>
          </p:cNvSpPr>
          <p:nvPr>
            <p:ph idx="1"/>
          </p:nvPr>
        </p:nvSpPr>
        <p:spPr>
          <a:xfrm>
            <a:off x="838200" y="1436163"/>
            <a:ext cx="11067854" cy="5332281"/>
          </a:xfrm>
        </p:spPr>
        <p:txBody>
          <a:bodyPr>
            <a:normAutofit fontScale="70000" lnSpcReduction="20000"/>
          </a:bodyPr>
          <a:lstStyle/>
          <a:p>
            <a:pPr marL="0" indent="0">
              <a:buNone/>
            </a:pPr>
            <a:r>
              <a:rPr lang="uk-UA" dirty="0"/>
              <a:t>Основні проекти компанії </a:t>
            </a:r>
            <a:r>
              <a:rPr lang="uk-UA" b="1" dirty="0"/>
              <a:t>«Інтерпайп»</a:t>
            </a:r>
            <a:r>
              <a:rPr lang="uk-UA" dirty="0"/>
              <a:t> у рамках </a:t>
            </a:r>
            <a:r>
              <a:rPr lang="uk-UA" dirty="0" err="1"/>
              <a:t>цифровізації</a:t>
            </a:r>
            <a:r>
              <a:rPr lang="uk-UA" dirty="0"/>
              <a:t>:</a:t>
            </a:r>
            <a:endParaRPr lang="ru-RU" dirty="0"/>
          </a:p>
          <a:p>
            <a:pPr lvl="0"/>
            <a:r>
              <a:rPr lang="uk-UA" dirty="0" err="1"/>
              <a:t>Smart</a:t>
            </a:r>
            <a:r>
              <a:rPr lang="uk-UA" dirty="0"/>
              <a:t> </a:t>
            </a:r>
            <a:r>
              <a:rPr lang="uk-UA" dirty="0" err="1"/>
              <a:t>Factory</a:t>
            </a:r>
            <a:r>
              <a:rPr lang="uk-UA" dirty="0"/>
              <a:t> («розумне» виробництво) – наскрізне планування виробництва за кожним замовленням від приймання замовлення до відвантаження готової продукції, </a:t>
            </a:r>
            <a:r>
              <a:rPr lang="uk-UA" dirty="0" err="1"/>
              <a:t>простежуваність</a:t>
            </a:r>
            <a:r>
              <a:rPr lang="uk-UA" dirty="0"/>
              <a:t> виготовлення продукції за всіма переділами в режимі онлайн.</a:t>
            </a:r>
            <a:endParaRPr lang="ru-RU" dirty="0"/>
          </a:p>
          <a:p>
            <a:pPr lvl="0"/>
            <a:r>
              <a:rPr lang="uk-UA" dirty="0" err="1"/>
              <a:t>Smart</a:t>
            </a:r>
            <a:r>
              <a:rPr lang="uk-UA" dirty="0"/>
              <a:t> </a:t>
            </a:r>
            <a:r>
              <a:rPr lang="uk-UA" dirty="0" err="1"/>
              <a:t>Logistics</a:t>
            </a:r>
            <a:r>
              <a:rPr lang="uk-UA" dirty="0"/>
              <a:t> – «розумне» управління ланцюжками поставок, у результаті чого знижуються простої авто під навантаження і мінімізуються помилки персоналу.</a:t>
            </a:r>
            <a:endParaRPr lang="ru-RU" dirty="0"/>
          </a:p>
          <a:p>
            <a:pPr lvl="0"/>
            <a:r>
              <a:rPr lang="uk-UA" dirty="0" err="1"/>
              <a:t>Predictive</a:t>
            </a:r>
            <a:r>
              <a:rPr lang="uk-UA" dirty="0"/>
              <a:t> </a:t>
            </a:r>
            <a:r>
              <a:rPr lang="uk-UA" dirty="0" err="1"/>
              <a:t>Maintenance</a:t>
            </a:r>
            <a:r>
              <a:rPr lang="uk-UA" dirty="0"/>
              <a:t> – прогнозне обслуговування обладнання. Це дає змогу здійснити перехід від системи </a:t>
            </a:r>
            <a:r>
              <a:rPr lang="uk-UA" i="1" dirty="0"/>
              <a:t>планово-запобіжних ремонтів</a:t>
            </a:r>
            <a:r>
              <a:rPr lang="uk-UA" dirty="0"/>
              <a:t> до </a:t>
            </a:r>
            <a:r>
              <a:rPr lang="uk-UA" i="1" dirty="0"/>
              <a:t>запобіжного</a:t>
            </a:r>
            <a:r>
              <a:rPr lang="uk-UA" dirty="0"/>
              <a:t> обслуговування тоді, коли в цьому виникла необхідність. Необхідні дані надходять до загальної системи від датчиків, встановлених на кожній одиниці обладнання, через промисловий інтернет речей. Аналіз великих даних дає змогу зробити правильний прогноз і вчасно закупити запчастини.</a:t>
            </a:r>
            <a:endParaRPr lang="ru-RU" dirty="0"/>
          </a:p>
          <a:p>
            <a:pPr lvl="0"/>
            <a:r>
              <a:rPr lang="uk-UA" dirty="0" err="1"/>
              <a:t>Mashine</a:t>
            </a:r>
            <a:r>
              <a:rPr lang="uk-UA" dirty="0"/>
              <a:t> </a:t>
            </a:r>
            <a:r>
              <a:rPr lang="uk-UA" dirty="0" err="1"/>
              <a:t>Vision</a:t>
            </a:r>
            <a:r>
              <a:rPr lang="uk-UA" dirty="0"/>
              <a:t> (машинний зір) – автоматичне розпізнавання й облік виготовлення продукції на виробничій лінії.</a:t>
            </a:r>
            <a:endParaRPr lang="ru-RU" dirty="0"/>
          </a:p>
          <a:p>
            <a:pPr lvl="0"/>
            <a:r>
              <a:rPr lang="uk-UA" dirty="0" err="1"/>
              <a:t>Mashine</a:t>
            </a:r>
            <a:r>
              <a:rPr lang="uk-UA" dirty="0"/>
              <a:t> </a:t>
            </a:r>
            <a:r>
              <a:rPr lang="uk-UA" dirty="0" err="1"/>
              <a:t>Learning</a:t>
            </a:r>
            <a:r>
              <a:rPr lang="uk-UA" dirty="0"/>
              <a:t> (машинне навчання) – розпізнавання та ідентифікація номенклатури та параметрів документів в </a:t>
            </a:r>
            <a:r>
              <a:rPr lang="uk-UA" dirty="0" err="1"/>
              <a:t>електроннму</a:t>
            </a:r>
            <a:r>
              <a:rPr lang="uk-UA" dirty="0"/>
              <a:t> документообігу.</a:t>
            </a:r>
            <a:endParaRPr lang="ru-RU" dirty="0"/>
          </a:p>
          <a:p>
            <a:pPr lvl="0"/>
            <a:r>
              <a:rPr lang="uk-UA" dirty="0" err="1"/>
              <a:t>Smart</a:t>
            </a:r>
            <a:r>
              <a:rPr lang="uk-UA" dirty="0"/>
              <a:t> </a:t>
            </a:r>
            <a:r>
              <a:rPr lang="uk-UA" dirty="0" err="1"/>
              <a:t>Devices</a:t>
            </a:r>
            <a:r>
              <a:rPr lang="uk-UA" dirty="0"/>
              <a:t> (розумні пристрої) – інструмент отримання інформації для планування й обліку. Використання, наприклад, «розумних» окулярів звільняє руки працівника й слугує інструментом отримання інформації та передавання «картинки».</a:t>
            </a:r>
            <a:endParaRPr lang="ru-RU" dirty="0"/>
          </a:p>
          <a:p>
            <a:pPr marL="0" indent="0">
              <a:buNone/>
            </a:pPr>
            <a:r>
              <a:rPr lang="uk-UA" dirty="0"/>
              <a:t>Найближчим часом «Інтерпайп» сфокусується на </a:t>
            </a:r>
            <a:r>
              <a:rPr lang="uk-UA" dirty="0" err="1"/>
              <a:t>діджиталізації</a:t>
            </a:r>
            <a:r>
              <a:rPr lang="uk-UA" dirty="0"/>
              <a:t> логістики та запустить онлайн-кабінет клієнта, в якому можна бачити статус і терміни виробництва своїх замовлень.</a:t>
            </a:r>
            <a:endParaRPr lang="ru-RU" dirty="0"/>
          </a:p>
          <a:p>
            <a:endParaRPr lang="en-US" dirty="0"/>
          </a:p>
        </p:txBody>
      </p:sp>
    </p:spTree>
    <p:extLst>
      <p:ext uri="{BB962C8B-B14F-4D97-AF65-F5344CB8AC3E}">
        <p14:creationId xmlns:p14="http://schemas.microsoft.com/office/powerpoint/2010/main" val="394973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00"/>
          </a:xfrm>
        </p:spPr>
        <p:txBody>
          <a:bodyPr>
            <a:normAutofit fontScale="90000"/>
          </a:bodyPr>
          <a:lstStyle/>
          <a:p>
            <a:r>
              <a:rPr lang="uk-UA" dirty="0"/>
              <a:t>Група </a:t>
            </a:r>
            <a:r>
              <a:rPr lang="uk-UA" b="1" dirty="0"/>
              <a:t>«Метінвест»</a:t>
            </a:r>
            <a:r>
              <a:rPr lang="uk-UA" dirty="0"/>
              <a:t> </a:t>
            </a:r>
            <a:endParaRPr lang="en-US" dirty="0"/>
          </a:p>
        </p:txBody>
      </p:sp>
      <p:sp>
        <p:nvSpPr>
          <p:cNvPr id="3" name="Объект 2"/>
          <p:cNvSpPr>
            <a:spLocks noGrp="1"/>
          </p:cNvSpPr>
          <p:nvPr>
            <p:ph idx="1"/>
          </p:nvPr>
        </p:nvSpPr>
        <p:spPr>
          <a:xfrm>
            <a:off x="838200" y="999241"/>
            <a:ext cx="10954732" cy="5740924"/>
          </a:xfrm>
        </p:spPr>
        <p:txBody>
          <a:bodyPr>
            <a:normAutofit/>
          </a:bodyPr>
          <a:lstStyle/>
          <a:p>
            <a:pPr marL="0" indent="0" algn="just">
              <a:buNone/>
            </a:pPr>
            <a:r>
              <a:rPr lang="uk-UA" dirty="0"/>
              <a:t>Група </a:t>
            </a:r>
            <a:r>
              <a:rPr lang="uk-UA" b="1" dirty="0"/>
              <a:t>«Метінвест»</a:t>
            </a:r>
            <a:r>
              <a:rPr lang="uk-UA" dirty="0"/>
              <a:t> виділила у 2018 році свій </a:t>
            </a:r>
            <a:r>
              <a:rPr lang="uk-UA" dirty="0" err="1"/>
              <a:t>IT</a:t>
            </a:r>
            <a:r>
              <a:rPr lang="uk-UA" dirty="0"/>
              <a:t>-напрям в окрему компанію – «Метінвест </a:t>
            </a:r>
            <a:r>
              <a:rPr lang="uk-UA" dirty="0" err="1"/>
              <a:t>Діджитал</a:t>
            </a:r>
            <a:r>
              <a:rPr lang="uk-UA" dirty="0"/>
              <a:t>». Ця компанія є як центром експертизи цифрових технологій всієї групи «Метінвест», так і працює зі сторонніми замовниками. Ключові цифрові проекти «Метінвесту»:</a:t>
            </a:r>
            <a:endParaRPr lang="ru-RU" dirty="0"/>
          </a:p>
          <a:p>
            <a:pPr lvl="0" algn="just"/>
            <a:r>
              <a:rPr lang="uk-UA" dirty="0"/>
              <a:t>Впровадження </a:t>
            </a:r>
            <a:r>
              <a:rPr lang="uk-UA" dirty="0" err="1"/>
              <a:t>SAP</a:t>
            </a:r>
            <a:r>
              <a:rPr lang="uk-UA" dirty="0"/>
              <a:t> </a:t>
            </a:r>
            <a:r>
              <a:rPr lang="uk-UA" dirty="0" err="1"/>
              <a:t>Success</a:t>
            </a:r>
            <a:r>
              <a:rPr lang="uk-UA" dirty="0"/>
              <a:t> </a:t>
            </a:r>
            <a:r>
              <a:rPr lang="uk-UA" dirty="0" err="1"/>
              <a:t>Factory</a:t>
            </a:r>
            <a:r>
              <a:rPr lang="uk-UA" dirty="0"/>
              <a:t> – системи управління продуктивністю та цілями персоналу, яка дає змогу давати завдання та </a:t>
            </a:r>
            <a:r>
              <a:rPr lang="uk-UA" dirty="0" err="1"/>
              <a:t>моніторити</a:t>
            </a:r>
            <a:r>
              <a:rPr lang="uk-UA" dirty="0"/>
              <a:t> </a:t>
            </a:r>
            <a:r>
              <a:rPr lang="uk-UA" dirty="0" err="1"/>
              <a:t>KPI</a:t>
            </a:r>
            <a:r>
              <a:rPr lang="uk-UA" dirty="0"/>
              <a:t> й інші показники ефективності роботи.</a:t>
            </a:r>
            <a:endParaRPr lang="ru-RU" dirty="0"/>
          </a:p>
          <a:p>
            <a:pPr lvl="0" algn="just"/>
            <a:r>
              <a:rPr lang="uk-UA" dirty="0"/>
              <a:t>Перенесення системи </a:t>
            </a:r>
            <a:r>
              <a:rPr lang="uk-UA" dirty="0" err="1"/>
              <a:t>SAP</a:t>
            </a:r>
            <a:r>
              <a:rPr lang="uk-UA" dirty="0"/>
              <a:t> на хмарну платформу. Міграція даних визнана найбільшою за обсягом у Центральній та Східній Європі: у хмарі працюють 138 систем і понад 18 тис. користувачів.</a:t>
            </a:r>
            <a:endParaRPr lang="ru-RU" dirty="0"/>
          </a:p>
          <a:p>
            <a:pPr lvl="0" algn="just"/>
            <a:r>
              <a:rPr lang="uk-UA" dirty="0"/>
              <a:t>Міграція </a:t>
            </a:r>
            <a:r>
              <a:rPr lang="uk-UA" dirty="0" err="1"/>
              <a:t>IT</a:t>
            </a:r>
            <a:r>
              <a:rPr lang="uk-UA" dirty="0"/>
              <a:t>-інфраструктури групи (680 серверів двох дата-центрів «Метінвесту») на хмарну платформу Microsoft </a:t>
            </a:r>
            <a:r>
              <a:rPr lang="uk-UA" dirty="0" err="1"/>
              <a:t>Azure</a:t>
            </a:r>
            <a:r>
              <a:rPr lang="uk-UA" dirty="0"/>
              <a:t>.</a:t>
            </a:r>
            <a:endParaRPr lang="ru-RU" dirty="0"/>
          </a:p>
          <a:p>
            <a:pPr algn="just"/>
            <a:endParaRPr lang="en-US" dirty="0"/>
          </a:p>
        </p:txBody>
      </p:sp>
    </p:spTree>
    <p:extLst>
      <p:ext uri="{BB962C8B-B14F-4D97-AF65-F5344CB8AC3E}">
        <p14:creationId xmlns:p14="http://schemas.microsoft.com/office/powerpoint/2010/main" val="751214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97962"/>
            <a:ext cx="10983012" cy="6532775"/>
          </a:xfrm>
        </p:spPr>
        <p:txBody>
          <a:bodyPr>
            <a:normAutofit fontScale="92500" lnSpcReduction="20000"/>
          </a:bodyPr>
          <a:lstStyle/>
          <a:p>
            <a:pPr marL="0" lvl="0" indent="536575" algn="just">
              <a:buNone/>
            </a:pPr>
            <a:r>
              <a:rPr lang="uk-UA" dirty="0"/>
              <a:t>Впровадження централізованої диспетчерської системи управління залізничними перевезеннями. Система працює на платформі </a:t>
            </a:r>
            <a:r>
              <a:rPr lang="uk-UA" dirty="0" err="1"/>
              <a:t>SAP</a:t>
            </a:r>
            <a:r>
              <a:rPr lang="uk-UA" dirty="0"/>
              <a:t> та інтегрується з програмними продуктами «Укрзалізниці».</a:t>
            </a:r>
            <a:endParaRPr lang="ru-RU" dirty="0"/>
          </a:p>
          <a:p>
            <a:pPr marL="0" lvl="0" indent="536575" algn="just">
              <a:buNone/>
            </a:pPr>
            <a:r>
              <a:rPr lang="uk-UA" dirty="0"/>
              <a:t>Використання </a:t>
            </a:r>
            <a:r>
              <a:rPr lang="uk-UA" dirty="0" err="1"/>
              <a:t>дронів</a:t>
            </a:r>
            <a:r>
              <a:rPr lang="uk-UA" dirty="0"/>
              <a:t> на </a:t>
            </a:r>
            <a:r>
              <a:rPr lang="uk-UA" dirty="0" err="1"/>
              <a:t>ГЗК</a:t>
            </a:r>
            <a:r>
              <a:rPr lang="uk-UA" dirty="0"/>
              <a:t> для контролю виконуваних робіт у кар’єрах, проведення оцінки обсягів сипучих матеріалів на складах, створення цифрових моделей комбінатів для подальшого планування будівельних робіт та інше.</a:t>
            </a:r>
            <a:endParaRPr lang="ru-RU" dirty="0"/>
          </a:p>
          <a:p>
            <a:pPr marL="0" lvl="0" indent="536575" algn="just">
              <a:buNone/>
            </a:pPr>
            <a:r>
              <a:rPr lang="uk-UA" dirty="0"/>
              <a:t>Автоматизація документообігу із застосуванням електронно-цифрового підпису (</a:t>
            </a:r>
            <a:r>
              <a:rPr lang="uk-UA" dirty="0" err="1"/>
              <a:t>ЕЦП</a:t>
            </a:r>
            <a:r>
              <a:rPr lang="uk-UA" dirty="0"/>
              <a:t>).</a:t>
            </a:r>
            <a:endParaRPr lang="ru-RU" dirty="0"/>
          </a:p>
          <a:p>
            <a:pPr marL="0" lvl="0" indent="536575" algn="just">
              <a:buNone/>
            </a:pPr>
            <a:r>
              <a:rPr lang="uk-UA" dirty="0"/>
              <a:t>Покращення якості прогнозування споживання газу на печах відпалу металу в цеху холодного прокату «Запоріжсталі» на базі машинного навчання.</a:t>
            </a:r>
            <a:endParaRPr lang="ru-RU" dirty="0"/>
          </a:p>
          <a:p>
            <a:pPr marL="0" indent="536575" algn="just">
              <a:buNone/>
            </a:pPr>
            <a:r>
              <a:rPr lang="uk-UA" dirty="0"/>
              <a:t>Станом на минулий рік загальна промислова автоматизація покрила близько 45% виробничих переділів і функцій «Метінвесту». На кожному підприємстві впроваджуються різні проекти автоматизації та цифрової трансформації.</a:t>
            </a:r>
            <a:endParaRPr lang="ru-RU" dirty="0"/>
          </a:p>
          <a:p>
            <a:pPr marL="0" indent="536575" algn="just">
              <a:buNone/>
            </a:pPr>
            <a:r>
              <a:rPr lang="uk-UA" dirty="0"/>
              <a:t>Такі зусилля компанії були відзначені в поточному році: «Метінвест» увійшов до топ-5 найкращих металургійних компаній світу за цифровим комунікаціям за версією </a:t>
            </a:r>
            <a:r>
              <a:rPr lang="uk-UA" dirty="0" err="1"/>
              <a:t>WorldSteel</a:t>
            </a:r>
            <a:r>
              <a:rPr lang="uk-UA" dirty="0"/>
              <a:t>.</a:t>
            </a:r>
            <a:endParaRPr lang="ru-RU" dirty="0"/>
          </a:p>
          <a:p>
            <a:pPr marL="0" indent="0" algn="just">
              <a:buNone/>
            </a:pPr>
            <a:endParaRPr lang="en-US" dirty="0"/>
          </a:p>
        </p:txBody>
      </p:sp>
    </p:spTree>
    <p:extLst>
      <p:ext uri="{BB962C8B-B14F-4D97-AF65-F5344CB8AC3E}">
        <p14:creationId xmlns:p14="http://schemas.microsoft.com/office/powerpoint/2010/main" val="3276448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1470" y="49408"/>
            <a:ext cx="10515600" cy="681250"/>
          </a:xfrm>
        </p:spPr>
        <p:txBody>
          <a:bodyPr>
            <a:normAutofit fontScale="90000"/>
          </a:bodyPr>
          <a:lstStyle/>
          <a:p>
            <a:r>
              <a:rPr lang="uk-UA" b="1" dirty="0"/>
              <a:t>«</a:t>
            </a:r>
            <a:r>
              <a:rPr lang="uk-UA" b="1" dirty="0" err="1"/>
              <a:t>АрселорМіттал</a:t>
            </a:r>
            <a:r>
              <a:rPr lang="uk-UA" b="1" dirty="0"/>
              <a:t> Кривий Ріг»</a:t>
            </a:r>
            <a:r>
              <a:rPr lang="uk-UA" dirty="0"/>
              <a:t> </a:t>
            </a:r>
            <a:endParaRPr lang="en-US" dirty="0"/>
          </a:p>
        </p:txBody>
      </p:sp>
      <p:sp>
        <p:nvSpPr>
          <p:cNvPr id="3" name="Объект 2"/>
          <p:cNvSpPr>
            <a:spLocks noGrp="1"/>
          </p:cNvSpPr>
          <p:nvPr>
            <p:ph idx="1"/>
          </p:nvPr>
        </p:nvSpPr>
        <p:spPr>
          <a:xfrm>
            <a:off x="499621" y="730658"/>
            <a:ext cx="10515600" cy="4351338"/>
          </a:xfrm>
        </p:spPr>
        <p:txBody>
          <a:bodyPr/>
          <a:lstStyle/>
          <a:p>
            <a:r>
              <a:rPr lang="uk-UA" dirty="0"/>
              <a:t>В </a:t>
            </a:r>
            <a:r>
              <a:rPr lang="uk-UA" b="1" dirty="0"/>
              <a:t>«</a:t>
            </a:r>
            <a:r>
              <a:rPr lang="uk-UA" b="1" dirty="0" err="1"/>
              <a:t>АрселорМіттал</a:t>
            </a:r>
            <a:r>
              <a:rPr lang="uk-UA" b="1" dirty="0"/>
              <a:t> Кривий Ріг»</a:t>
            </a:r>
            <a:r>
              <a:rPr lang="uk-UA" dirty="0"/>
              <a:t> називають такі ключові проекти автоматизації та </a:t>
            </a:r>
            <a:r>
              <a:rPr lang="uk-UA" dirty="0" err="1"/>
              <a:t>цифровізації</a:t>
            </a:r>
            <a:r>
              <a:rPr lang="uk-UA" dirty="0"/>
              <a:t> в 2019-2020 рр.:</a:t>
            </a:r>
            <a:endParaRPr lang="ru-RU" dirty="0"/>
          </a:p>
          <a:p>
            <a:endParaRPr lang="en-US" dirty="0"/>
          </a:p>
        </p:txBody>
      </p:sp>
    </p:spTree>
    <p:extLst>
      <p:ext uri="{BB962C8B-B14F-4D97-AF65-F5344CB8AC3E}">
        <p14:creationId xmlns:p14="http://schemas.microsoft.com/office/powerpoint/2010/main" val="2096205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en-US"/>
          </a:p>
        </p:txBody>
      </p:sp>
      <p:graphicFrame>
        <p:nvGraphicFramePr>
          <p:cNvPr id="4" name="Таблица 3"/>
          <p:cNvGraphicFramePr>
            <a:graphicFrameLocks noGrp="1"/>
          </p:cNvGraphicFramePr>
          <p:nvPr>
            <p:extLst>
              <p:ext uri="{D42A27DB-BD31-4B8C-83A1-F6EECF244321}">
                <p14:modId xmlns:p14="http://schemas.microsoft.com/office/powerpoint/2010/main" val="610914892"/>
              </p:ext>
            </p:extLst>
          </p:nvPr>
        </p:nvGraphicFramePr>
        <p:xfrm>
          <a:off x="190893" y="112865"/>
          <a:ext cx="11639746" cy="9785172"/>
        </p:xfrm>
        <a:graphic>
          <a:graphicData uri="http://schemas.openxmlformats.org/drawingml/2006/table">
            <a:tbl>
              <a:tblPr firstRow="1" firstCol="1" bandRow="1" bandCol="1">
                <a:tableStyleId>{22838BEF-8BB2-4498-84A7-C5851F593DF1}</a:tableStyleId>
              </a:tblPr>
              <a:tblGrid>
                <a:gridCol w="3023647">
                  <a:extLst>
                    <a:ext uri="{9D8B030D-6E8A-4147-A177-3AD203B41FA5}">
                      <a16:colId xmlns:a16="http://schemas.microsoft.com/office/drawing/2014/main" val="3720243539"/>
                    </a:ext>
                  </a:extLst>
                </a:gridCol>
                <a:gridCol w="8616099">
                  <a:extLst>
                    <a:ext uri="{9D8B030D-6E8A-4147-A177-3AD203B41FA5}">
                      <a16:colId xmlns:a16="http://schemas.microsoft.com/office/drawing/2014/main" val="1774620167"/>
                    </a:ext>
                  </a:extLst>
                </a:gridCol>
              </a:tblGrid>
              <a:tr h="0">
                <a:tc>
                  <a:txBody>
                    <a:bodyPr/>
                    <a:lstStyle/>
                    <a:p>
                      <a:pPr indent="450215" algn="just">
                        <a:lnSpc>
                          <a:spcPct val="100000"/>
                        </a:lnSpc>
                        <a:spcAft>
                          <a:spcPts val="0"/>
                        </a:spcAft>
                      </a:pPr>
                      <a:r>
                        <a:rPr lang="uk-UA" sz="1400" dirty="0" err="1">
                          <a:effectLst/>
                        </a:rPr>
                        <a:t>Проєкт</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nchor="ctr"/>
                </a:tc>
                <a:tc>
                  <a:txBody>
                    <a:bodyPr/>
                    <a:lstStyle/>
                    <a:p>
                      <a:pPr indent="450215" algn="just">
                        <a:lnSpc>
                          <a:spcPct val="100000"/>
                        </a:lnSpc>
                        <a:spcAft>
                          <a:spcPts val="0"/>
                        </a:spcAft>
                      </a:pPr>
                      <a:r>
                        <a:rPr lang="uk-UA" sz="1400">
                          <a:effectLst/>
                        </a:rPr>
                        <a:t>Ефект проєкту</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nchor="ctr"/>
                </a:tc>
                <a:extLst>
                  <a:ext uri="{0D108BD9-81ED-4DB2-BD59-A6C34878D82A}">
                    <a16:rowId xmlns:a16="http://schemas.microsoft.com/office/drawing/2014/main" val="461027644"/>
                  </a:ext>
                </a:extLst>
              </a:tr>
              <a:tr h="322748">
                <a:tc>
                  <a:txBody>
                    <a:bodyPr/>
                    <a:lstStyle/>
                    <a:p>
                      <a:pPr indent="450215" algn="just">
                        <a:lnSpc>
                          <a:spcPct val="100000"/>
                        </a:lnSpc>
                        <a:spcAft>
                          <a:spcPts val="0"/>
                        </a:spcAft>
                      </a:pPr>
                      <a:r>
                        <a:rPr lang="uk-UA" sz="1400">
                          <a:effectLst/>
                        </a:rPr>
                        <a:t>Модернізація автоматизованої системи управління технологічним процесом (АСУТП) підготовки шихти аглоцеху № 3</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Заміна застарілих </a:t>
                      </a:r>
                      <a:r>
                        <a:rPr lang="uk-UA" sz="1400" dirty="0" err="1">
                          <a:effectLst/>
                        </a:rPr>
                        <a:t>вагодозаторів</a:t>
                      </a:r>
                      <a:r>
                        <a:rPr lang="uk-UA" sz="1400" dirty="0">
                          <a:effectLst/>
                        </a:rPr>
                        <a:t> на сучасні виробництва компанії </a:t>
                      </a:r>
                      <a:r>
                        <a:rPr lang="uk-UA" sz="1400" dirty="0" err="1">
                          <a:effectLst/>
                        </a:rPr>
                        <a:t>Schenck</a:t>
                      </a:r>
                      <a:r>
                        <a:rPr lang="uk-UA" sz="1400" dirty="0">
                          <a:effectLst/>
                        </a:rPr>
                        <a:t>. Підвищення якості дозування шихтових матеріалів для виробництва агломерату</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1661825681"/>
                  </a:ext>
                </a:extLst>
              </a:tr>
              <a:tr h="389027">
                <a:tc>
                  <a:txBody>
                    <a:bodyPr/>
                    <a:lstStyle/>
                    <a:p>
                      <a:pPr indent="450215" algn="just">
                        <a:lnSpc>
                          <a:spcPct val="100000"/>
                        </a:lnSpc>
                        <a:spcAft>
                          <a:spcPts val="0"/>
                        </a:spcAft>
                      </a:pPr>
                      <a:r>
                        <a:rPr lang="uk-UA" sz="1400">
                          <a:effectLst/>
                        </a:rPr>
                        <a:t>Модернізація АСУТП прокатного цеху № 3</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Міграція </a:t>
                      </a:r>
                      <a:r>
                        <a:rPr lang="uk-UA" sz="1400" dirty="0" err="1">
                          <a:effectLst/>
                        </a:rPr>
                        <a:t>АСУТП</a:t>
                      </a:r>
                      <a:r>
                        <a:rPr lang="uk-UA" sz="1400" dirty="0">
                          <a:effectLst/>
                        </a:rPr>
                        <a:t> на базі </a:t>
                      </a:r>
                      <a:r>
                        <a:rPr lang="uk-UA" sz="1400" dirty="0" err="1">
                          <a:effectLst/>
                        </a:rPr>
                        <a:t>PLC</a:t>
                      </a:r>
                      <a:r>
                        <a:rPr lang="uk-UA" sz="1400" dirty="0">
                          <a:effectLst/>
                        </a:rPr>
                        <a:t> серії </a:t>
                      </a:r>
                      <a:r>
                        <a:rPr lang="uk-UA" sz="1400" dirty="0" err="1">
                          <a:effectLst/>
                        </a:rPr>
                        <a:t>Siematic</a:t>
                      </a:r>
                      <a:r>
                        <a:rPr lang="uk-UA" sz="1400" dirty="0">
                          <a:effectLst/>
                        </a:rPr>
                        <a:t> </a:t>
                      </a:r>
                      <a:r>
                        <a:rPr lang="uk-UA" sz="1400" dirty="0" err="1">
                          <a:effectLst/>
                        </a:rPr>
                        <a:t>S5</a:t>
                      </a:r>
                      <a:r>
                        <a:rPr lang="uk-UA" sz="1400" dirty="0">
                          <a:effectLst/>
                        </a:rPr>
                        <a:t> на </a:t>
                      </a:r>
                      <a:r>
                        <a:rPr lang="uk-UA" sz="1400" dirty="0" err="1">
                          <a:effectLst/>
                        </a:rPr>
                        <a:t>PLC</a:t>
                      </a:r>
                      <a:r>
                        <a:rPr lang="uk-UA" sz="1400" dirty="0">
                          <a:effectLst/>
                        </a:rPr>
                        <a:t> </a:t>
                      </a:r>
                      <a:r>
                        <a:rPr lang="uk-UA" sz="1400" dirty="0" err="1">
                          <a:effectLst/>
                        </a:rPr>
                        <a:t>Siematic</a:t>
                      </a:r>
                      <a:r>
                        <a:rPr lang="uk-UA" sz="1400" dirty="0">
                          <a:effectLst/>
                        </a:rPr>
                        <a:t> </a:t>
                      </a:r>
                      <a:r>
                        <a:rPr lang="uk-UA" sz="1400" dirty="0" err="1">
                          <a:effectLst/>
                        </a:rPr>
                        <a:t>S7</a:t>
                      </a:r>
                      <a:r>
                        <a:rPr lang="uk-UA" sz="1400" dirty="0">
                          <a:effectLst/>
                        </a:rPr>
                        <a:t>. Розширення функціоналу системи в частині інтеграції в загальну </a:t>
                      </a:r>
                      <a:r>
                        <a:rPr lang="uk-UA" sz="1400" dirty="0" err="1">
                          <a:effectLst/>
                        </a:rPr>
                        <a:t>АСУТП</a:t>
                      </a:r>
                      <a:r>
                        <a:rPr lang="uk-UA" sz="1400" dirty="0">
                          <a:effectLst/>
                        </a:rPr>
                        <a:t> систем управління приводами. Розширення інформаційної ємності </a:t>
                      </a:r>
                      <a:r>
                        <a:rPr lang="uk-UA" sz="1400" dirty="0" err="1">
                          <a:effectLst/>
                        </a:rPr>
                        <a:t>АСУТП</a:t>
                      </a:r>
                      <a:r>
                        <a:rPr lang="uk-UA" sz="1400" dirty="0">
                          <a:effectLst/>
                        </a:rPr>
                        <a:t> та її інтеграція з системами верхнього рівня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2154886233"/>
                  </a:ext>
                </a:extLst>
              </a:tr>
              <a:tr h="256470">
                <a:tc>
                  <a:txBody>
                    <a:bodyPr/>
                    <a:lstStyle/>
                    <a:p>
                      <a:pPr indent="450215" algn="just">
                        <a:lnSpc>
                          <a:spcPct val="100000"/>
                        </a:lnSpc>
                        <a:spcAft>
                          <a:spcPts val="0"/>
                        </a:spcAft>
                      </a:pPr>
                      <a:r>
                        <a:rPr lang="uk-UA" sz="1400">
                          <a:effectLst/>
                        </a:rPr>
                        <a:t>Система WEB-візуалізації параметрів технологічних процесів підприємства</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err="1">
                          <a:effectLst/>
                        </a:rPr>
                        <a:t>Діджиталізація</a:t>
                      </a:r>
                      <a:r>
                        <a:rPr lang="uk-UA" sz="1400" dirty="0">
                          <a:effectLst/>
                        </a:rPr>
                        <a:t> технологічних процесів для надання оперативної інформації про їх хід керівництву підприємства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3504472994"/>
                  </a:ext>
                </a:extLst>
              </a:tr>
              <a:tr h="389027">
                <a:tc>
                  <a:txBody>
                    <a:bodyPr/>
                    <a:lstStyle/>
                    <a:p>
                      <a:pPr indent="450215" algn="just">
                        <a:lnSpc>
                          <a:spcPct val="100000"/>
                        </a:lnSpc>
                        <a:spcAft>
                          <a:spcPts val="0"/>
                        </a:spcAft>
                      </a:pPr>
                      <a:r>
                        <a:rPr lang="uk-UA" sz="1400">
                          <a:effectLst/>
                        </a:rPr>
                        <a:t>Централізація і діджиталізація процесів зважування вантажів</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Створення центральної диспетчерської зважування вантажів з автоматизованими системами розпізнавання номерів вагонів і формування відвантажувальних документів. Розробка єдиної бази даних зважування та її інтеграція з системами </a:t>
                      </a:r>
                      <a:r>
                        <a:rPr lang="uk-UA" sz="1400" dirty="0" err="1">
                          <a:effectLst/>
                        </a:rPr>
                        <a:t>SAP</a:t>
                      </a:r>
                      <a:r>
                        <a:rPr lang="uk-UA" sz="1400" dirty="0">
                          <a:effectLst/>
                        </a:rPr>
                        <a:t>, </a:t>
                      </a:r>
                      <a:r>
                        <a:rPr lang="uk-UA" sz="1400" dirty="0" err="1">
                          <a:effectLst/>
                        </a:rPr>
                        <a:t>ERP</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3202223179"/>
                  </a:ext>
                </a:extLst>
              </a:tr>
              <a:tr h="322748">
                <a:tc>
                  <a:txBody>
                    <a:bodyPr/>
                    <a:lstStyle/>
                    <a:p>
                      <a:pPr indent="450215" algn="just">
                        <a:lnSpc>
                          <a:spcPct val="100000"/>
                        </a:lnSpc>
                        <a:spcAft>
                          <a:spcPts val="0"/>
                        </a:spcAft>
                      </a:pPr>
                      <a:r>
                        <a:rPr lang="uk-UA" sz="1400">
                          <a:effectLst/>
                        </a:rPr>
                        <a:t>Впровадження системи двухфакторной ідентифікації в рамках проекту з контролю й обліку доступу персоналу</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У результаті впровадження досягнуто 100% контроль доступу персоналу на територію «</a:t>
                      </a:r>
                      <a:r>
                        <a:rPr lang="uk-UA" sz="1400" dirty="0" err="1">
                          <a:effectLst/>
                        </a:rPr>
                        <a:t>АрселорМіттал</a:t>
                      </a:r>
                      <a:r>
                        <a:rPr lang="uk-UA" sz="1400" dirty="0">
                          <a:effectLst/>
                        </a:rPr>
                        <a:t> Кривий Ріг».</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3306530775"/>
                  </a:ext>
                </a:extLst>
              </a:tr>
              <a:tr h="521584">
                <a:tc>
                  <a:txBody>
                    <a:bodyPr/>
                    <a:lstStyle/>
                    <a:p>
                      <a:pPr indent="450215" algn="just">
                        <a:lnSpc>
                          <a:spcPct val="100000"/>
                        </a:lnSpc>
                        <a:spcAft>
                          <a:spcPts val="0"/>
                        </a:spcAft>
                      </a:pPr>
                      <a:r>
                        <a:rPr lang="uk-UA" sz="1400" dirty="0">
                          <a:effectLst/>
                        </a:rPr>
                        <a:t>Впровадження систем </a:t>
                      </a:r>
                      <a:r>
                        <a:rPr lang="uk-UA" sz="1400" dirty="0" err="1">
                          <a:effectLst/>
                        </a:rPr>
                        <a:t>АСУТП</a:t>
                      </a:r>
                      <a:r>
                        <a:rPr lang="uk-UA" sz="1400" dirty="0">
                          <a:effectLst/>
                        </a:rPr>
                        <a:t> у рамках стратегічних проектів: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У рамках будівництва технологічних агрегатів впроваджені </a:t>
                      </a:r>
                      <a:r>
                        <a:rPr lang="uk-UA" sz="1400" dirty="0" err="1">
                          <a:effectLst/>
                        </a:rPr>
                        <a:t>високорівневі</a:t>
                      </a:r>
                      <a:r>
                        <a:rPr lang="uk-UA" sz="1400" dirty="0">
                          <a:effectLst/>
                        </a:rPr>
                        <a:t> </a:t>
                      </a:r>
                      <a:r>
                        <a:rPr lang="uk-UA" sz="1400" dirty="0" err="1">
                          <a:effectLst/>
                        </a:rPr>
                        <a:t>АСУТП</a:t>
                      </a:r>
                      <a:r>
                        <a:rPr lang="uk-UA" sz="1400" dirty="0">
                          <a:effectLst/>
                        </a:rPr>
                        <a:t>. Забезпечено їх інтеграцію з системами </a:t>
                      </a:r>
                      <a:r>
                        <a:rPr lang="uk-UA" sz="1400" dirty="0" err="1">
                          <a:effectLst/>
                        </a:rPr>
                        <a:t>SAP</a:t>
                      </a:r>
                      <a:r>
                        <a:rPr lang="uk-UA" sz="1400" dirty="0">
                          <a:effectLst/>
                        </a:rPr>
                        <a:t>, </a:t>
                      </a:r>
                      <a:r>
                        <a:rPr lang="uk-UA" sz="1400" dirty="0" err="1">
                          <a:effectLst/>
                        </a:rPr>
                        <a:t>ERP</a:t>
                      </a:r>
                      <a:r>
                        <a:rPr lang="uk-UA" sz="1400" dirty="0">
                          <a:effectLst/>
                        </a:rPr>
                        <a:t>. </a:t>
                      </a:r>
                      <a:r>
                        <a:rPr lang="uk-UA" sz="1400" dirty="0" err="1">
                          <a:effectLst/>
                        </a:rPr>
                        <a:t>АСУТП</a:t>
                      </a:r>
                      <a:r>
                        <a:rPr lang="uk-UA" sz="1400" dirty="0">
                          <a:effectLst/>
                        </a:rPr>
                        <a:t> </a:t>
                      </a:r>
                      <a:r>
                        <a:rPr lang="uk-UA" sz="1400" dirty="0" err="1">
                          <a:effectLst/>
                        </a:rPr>
                        <a:t>МБЛЗ</a:t>
                      </a:r>
                      <a:r>
                        <a:rPr lang="uk-UA" sz="1400" dirty="0">
                          <a:effectLst/>
                        </a:rPr>
                        <a:t> 2,3 і </a:t>
                      </a:r>
                      <a:r>
                        <a:rPr lang="uk-UA" sz="1400" dirty="0" err="1">
                          <a:effectLst/>
                        </a:rPr>
                        <a:t>агломашин</a:t>
                      </a:r>
                      <a:r>
                        <a:rPr lang="uk-UA" sz="1400" dirty="0">
                          <a:effectLst/>
                        </a:rPr>
                        <a:t> №№ 1, 4 впроваджені на базі сучасних контролерів </a:t>
                      </a:r>
                      <a:r>
                        <a:rPr lang="uk-UA" sz="1400" dirty="0" err="1">
                          <a:effectLst/>
                        </a:rPr>
                        <a:t>Siemens</a:t>
                      </a:r>
                      <a:r>
                        <a:rPr lang="uk-UA" sz="1400" dirty="0">
                          <a:effectLst/>
                        </a:rPr>
                        <a:t> за участю компаній </a:t>
                      </a:r>
                      <a:r>
                        <a:rPr lang="uk-UA" sz="1400" dirty="0" err="1">
                          <a:effectLst/>
                        </a:rPr>
                        <a:t>SMS</a:t>
                      </a:r>
                      <a:r>
                        <a:rPr lang="uk-UA" sz="1400" dirty="0">
                          <a:effectLst/>
                        </a:rPr>
                        <a:t> і </a:t>
                      </a:r>
                      <a:r>
                        <a:rPr lang="uk-UA" sz="1400" dirty="0" err="1">
                          <a:effectLst/>
                        </a:rPr>
                        <a:t>Siemens</a:t>
                      </a:r>
                      <a:r>
                        <a:rPr lang="uk-UA" sz="1400" dirty="0">
                          <a:effectLst/>
                        </a:rPr>
                        <a:t> Україна. Проект </a:t>
                      </a:r>
                      <a:r>
                        <a:rPr lang="uk-UA" sz="1400" dirty="0" err="1">
                          <a:effectLst/>
                        </a:rPr>
                        <a:t>АСУТП</a:t>
                      </a:r>
                      <a:r>
                        <a:rPr lang="uk-UA" sz="1400" dirty="0">
                          <a:effectLst/>
                        </a:rPr>
                        <a:t> коксових </a:t>
                      </a:r>
                      <a:r>
                        <a:rPr lang="uk-UA" sz="1400" dirty="0" err="1">
                          <a:effectLst/>
                        </a:rPr>
                        <a:t>батарей</a:t>
                      </a:r>
                      <a:r>
                        <a:rPr lang="uk-UA" sz="1400" dirty="0">
                          <a:effectLst/>
                        </a:rPr>
                        <a:t> №№ 5, 6 реалізований на обладнанні фірми </a:t>
                      </a:r>
                      <a:r>
                        <a:rPr lang="uk-UA" sz="1400" dirty="0" err="1">
                          <a:effectLst/>
                        </a:rPr>
                        <a:t>Schneider</a:t>
                      </a:r>
                      <a:r>
                        <a:rPr lang="uk-UA" sz="1400" dirty="0">
                          <a:effectLst/>
                        </a:rPr>
                        <a:t> і є найбільшим проектом цієї компанії в Україні за останні 25 років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3771531901"/>
                  </a:ext>
                </a:extLst>
              </a:tr>
              <a:tr h="190191">
                <a:tc>
                  <a:txBody>
                    <a:bodyPr/>
                    <a:lstStyle/>
                    <a:p>
                      <a:pPr indent="450215" algn="just">
                        <a:lnSpc>
                          <a:spcPct val="100000"/>
                        </a:lnSpc>
                        <a:spcAft>
                          <a:spcPts val="0"/>
                        </a:spcAft>
                      </a:pPr>
                      <a:r>
                        <a:rPr lang="uk-UA" sz="1400">
                          <a:effectLst/>
                        </a:rPr>
                        <a:t>1. АСУТП машин непрерывного литья заготовок №№ 2, 3.</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868206237"/>
                  </a:ext>
                </a:extLst>
              </a:tr>
              <a:tr h="190191">
                <a:tc>
                  <a:txBody>
                    <a:bodyPr/>
                    <a:lstStyle/>
                    <a:p>
                      <a:pPr indent="450215" algn="just">
                        <a:lnSpc>
                          <a:spcPct val="100000"/>
                        </a:lnSpc>
                        <a:spcAft>
                          <a:spcPts val="0"/>
                        </a:spcAft>
                      </a:pPr>
                      <a:r>
                        <a:rPr lang="uk-UA" sz="1400">
                          <a:effectLst/>
                        </a:rPr>
                        <a:t>2. АСУТП коксовых батарей №№ 5, 6.</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1476689350"/>
                  </a:ext>
                </a:extLst>
              </a:tr>
              <a:tr h="190191">
                <a:tc>
                  <a:txBody>
                    <a:bodyPr/>
                    <a:lstStyle/>
                    <a:p>
                      <a:pPr indent="450215" algn="just">
                        <a:lnSpc>
                          <a:spcPct val="100000"/>
                        </a:lnSpc>
                        <a:spcAft>
                          <a:spcPts val="0"/>
                        </a:spcAft>
                      </a:pPr>
                      <a:r>
                        <a:rPr lang="uk-UA" sz="1400">
                          <a:effectLst/>
                        </a:rPr>
                        <a:t>3. АСУТП агломашин №№ 1, 4 аглоцеха № 2</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120155746"/>
                  </a:ext>
                </a:extLst>
              </a:tr>
              <a:tr h="389027">
                <a:tc>
                  <a:txBody>
                    <a:bodyPr/>
                    <a:lstStyle/>
                    <a:p>
                      <a:pPr indent="450215" algn="just">
                        <a:lnSpc>
                          <a:spcPct val="100000"/>
                        </a:lnSpc>
                        <a:spcAft>
                          <a:spcPts val="0"/>
                        </a:spcAft>
                      </a:pPr>
                      <a:r>
                        <a:rPr lang="uk-UA" sz="1400">
                          <a:effectLst/>
                        </a:rPr>
                        <a:t>Діджиталізація процесів технічного обслуговування, у тому числі пошуку несправностей, систем автоматизації</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Застосування QR-коду для організації оперативного доступу до технічної документації з використанням мобільних пристроїв з метою зменшення часу усунення несправностей в системах автоматизації та скорочення простоїв основного технологічного обладнання</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1696060139"/>
                  </a:ext>
                </a:extLst>
              </a:tr>
              <a:tr h="190191">
                <a:tc>
                  <a:txBody>
                    <a:bodyPr/>
                    <a:lstStyle/>
                    <a:p>
                      <a:pPr indent="450215" algn="just">
                        <a:lnSpc>
                          <a:spcPct val="100000"/>
                        </a:lnSpc>
                        <a:spcAft>
                          <a:spcPts val="0"/>
                        </a:spcAft>
                      </a:pPr>
                      <a:r>
                        <a:rPr lang="uk-UA" sz="1400">
                          <a:effectLst/>
                        </a:rPr>
                        <a:t>Впровадження інформаційної системи «Телеграм БОТ»</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1. Загальна довідкова інформація (у т.ч. в режимі запитання/відповідь)</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1120100902"/>
                  </a:ext>
                </a:extLst>
              </a:tr>
              <a:tr h="123912">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2. Оформлення відпусток</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3636928488"/>
                  </a:ext>
                </a:extLst>
              </a:tr>
              <a:tr h="123912">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3. Оформлення спецхарчування</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2651091088"/>
                  </a:ext>
                </a:extLst>
              </a:tr>
              <a:tr h="123912">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4. Отримання інформації з оплати праці</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2716399756"/>
                  </a:ext>
                </a:extLst>
              </a:tr>
              <a:tr h="123912">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5. Отримання інформації по медоглядів</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753762784"/>
                  </a:ext>
                </a:extLst>
              </a:tr>
              <a:tr h="123912">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a:effectLst/>
                        </a:rPr>
                        <a:t>6. Пенсійне забезпечення</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529138751"/>
                  </a:ext>
                </a:extLst>
              </a:tr>
              <a:tr h="256470">
                <a:tc>
                  <a:txBody>
                    <a:bodyPr/>
                    <a:lstStyle/>
                    <a:p>
                      <a:pPr indent="450215" algn="just">
                        <a:lnSpc>
                          <a:spcPct val="100000"/>
                        </a:lnSpc>
                        <a:spcAft>
                          <a:spcPts val="0"/>
                        </a:spcAft>
                      </a:pPr>
                      <a:r>
                        <a:rPr lang="uk-UA" sz="14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tc>
                  <a:txBody>
                    <a:bodyPr/>
                    <a:lstStyle/>
                    <a:p>
                      <a:pPr indent="450215" algn="just">
                        <a:lnSpc>
                          <a:spcPct val="100000"/>
                        </a:lnSpc>
                        <a:spcAft>
                          <a:spcPts val="0"/>
                        </a:spcAft>
                      </a:pPr>
                      <a:r>
                        <a:rPr lang="uk-UA" sz="1400" dirty="0">
                          <a:effectLst/>
                        </a:rPr>
                        <a:t>7. Подання заявок до дитячих оздоровчих таборів і пансіонатів підприємства (використовувалася до карантинних обмежень)</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8817" marR="28817" marT="28817" marB="28817"/>
                </a:tc>
                <a:extLst>
                  <a:ext uri="{0D108BD9-81ED-4DB2-BD59-A6C34878D82A}">
                    <a16:rowId xmlns:a16="http://schemas.microsoft.com/office/drawing/2014/main" val="4121832558"/>
                  </a:ext>
                </a:extLst>
              </a:tr>
            </a:tbl>
          </a:graphicData>
        </a:graphic>
      </p:graphicFrame>
    </p:spTree>
    <p:extLst>
      <p:ext uri="{BB962C8B-B14F-4D97-AF65-F5344CB8AC3E}">
        <p14:creationId xmlns:p14="http://schemas.microsoft.com/office/powerpoint/2010/main" val="1960937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81250"/>
          </a:xfrm>
        </p:spPr>
        <p:txBody>
          <a:bodyPr>
            <a:normAutofit fontScale="90000"/>
          </a:bodyPr>
          <a:lstStyle/>
          <a:p>
            <a:r>
              <a:rPr lang="uk-UA" b="1" dirty="0" err="1" smtClean="0"/>
              <a:t>Ferrexpo</a:t>
            </a:r>
            <a:endParaRPr lang="en-US" dirty="0"/>
          </a:p>
        </p:txBody>
      </p:sp>
      <p:sp>
        <p:nvSpPr>
          <p:cNvPr id="3" name="Объект 2"/>
          <p:cNvSpPr>
            <a:spLocks noGrp="1"/>
          </p:cNvSpPr>
          <p:nvPr>
            <p:ph idx="1"/>
          </p:nvPr>
        </p:nvSpPr>
        <p:spPr>
          <a:xfrm>
            <a:off x="838199" y="1046376"/>
            <a:ext cx="10964159" cy="5646655"/>
          </a:xfrm>
        </p:spPr>
        <p:txBody>
          <a:bodyPr>
            <a:normAutofit/>
          </a:bodyPr>
          <a:lstStyle/>
          <a:p>
            <a:pPr marL="0" indent="0" algn="just">
              <a:buNone/>
            </a:pPr>
            <a:r>
              <a:rPr lang="uk-UA" dirty="0"/>
              <a:t>Постійно впроваджує нові технології і компанія </a:t>
            </a:r>
            <a:r>
              <a:rPr lang="uk-UA" b="1" dirty="0" err="1"/>
              <a:t>Ferrexpo</a:t>
            </a:r>
            <a:r>
              <a:rPr lang="uk-UA" dirty="0"/>
              <a:t>. У липні поточного року </a:t>
            </a:r>
            <a:r>
              <a:rPr lang="uk-UA" dirty="0" err="1"/>
              <a:t>Єристівський</a:t>
            </a:r>
            <a:r>
              <a:rPr lang="uk-UA" dirty="0"/>
              <a:t> </a:t>
            </a:r>
            <a:r>
              <a:rPr lang="uk-UA" dirty="0" err="1"/>
              <a:t>ГЗК</a:t>
            </a:r>
            <a:r>
              <a:rPr lang="uk-UA" dirty="0"/>
              <a:t> запустив новий автоматичний диспетчерський центр для координації роботи основних технологічних процесів (вантаження і транспортування гірничої маси, розподіл транспорту, контроль продуктивності техніки та обладнання, буріння тощо). На базі центру є можливість впровадження управління роботи самоврядних самоскидів. Компанія планує реалізувати аналогічні проекти на Полтавському й </a:t>
            </a:r>
            <a:r>
              <a:rPr lang="uk-UA" dirty="0" err="1"/>
              <a:t>Бєланівському</a:t>
            </a:r>
            <a:r>
              <a:rPr lang="uk-UA" dirty="0"/>
              <a:t> </a:t>
            </a:r>
            <a:r>
              <a:rPr lang="uk-UA" dirty="0" err="1"/>
              <a:t>ГЗК</a:t>
            </a:r>
            <a:r>
              <a:rPr lang="uk-UA" dirty="0"/>
              <a:t>.</a:t>
            </a:r>
            <a:endParaRPr lang="ru-RU" dirty="0"/>
          </a:p>
          <a:p>
            <a:pPr marL="0" indent="0" algn="just">
              <a:buNone/>
            </a:pPr>
            <a:r>
              <a:rPr lang="uk-UA" dirty="0"/>
              <a:t>Ще раніше компанія «АМ </a:t>
            </a:r>
            <a:r>
              <a:rPr lang="uk-UA" dirty="0" err="1"/>
              <a:t>Интегратор</a:t>
            </a:r>
            <a:r>
              <a:rPr lang="uk-UA" dirty="0"/>
              <a:t> Груп» створила в компанії комплексну систему захисту інформації фінансового модуля, побудувала серверну інфраструктуру під </a:t>
            </a:r>
            <a:r>
              <a:rPr lang="uk-UA" dirty="0" err="1"/>
              <a:t>ERP</a:t>
            </a:r>
            <a:r>
              <a:rPr lang="uk-UA" dirty="0"/>
              <a:t>-систему та ввела в експлуатацію модуль для безпечного доступу до інтернету.</a:t>
            </a:r>
            <a:endParaRPr lang="ru-RU" dirty="0"/>
          </a:p>
          <a:p>
            <a:pPr marL="0" indent="0" algn="just">
              <a:buNone/>
            </a:pPr>
            <a:endParaRPr lang="en-US" dirty="0"/>
          </a:p>
        </p:txBody>
      </p:sp>
    </p:spTree>
    <p:extLst>
      <p:ext uri="{BB962C8B-B14F-4D97-AF65-F5344CB8AC3E}">
        <p14:creationId xmlns:p14="http://schemas.microsoft.com/office/powerpoint/2010/main" val="800715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00"/>
          </a:xfrm>
        </p:spPr>
        <p:txBody>
          <a:bodyPr>
            <a:normAutofit fontScale="90000"/>
          </a:bodyPr>
          <a:lstStyle/>
          <a:p>
            <a:r>
              <a:rPr lang="uk-UA" b="1" dirty="0"/>
              <a:t>Як ця система працює у Групі </a:t>
            </a:r>
            <a:r>
              <a:rPr lang="uk-UA" b="1" dirty="0" err="1"/>
              <a:t>НЛМК</a:t>
            </a:r>
            <a:r>
              <a:rPr lang="uk-UA" b="1" dirty="0" smtClean="0"/>
              <a:t>?</a:t>
            </a:r>
            <a:endParaRPr lang="en-US" dirty="0"/>
          </a:p>
        </p:txBody>
      </p:sp>
      <p:sp>
        <p:nvSpPr>
          <p:cNvPr id="3" name="Объект 2"/>
          <p:cNvSpPr>
            <a:spLocks noGrp="1"/>
          </p:cNvSpPr>
          <p:nvPr>
            <p:ph idx="1"/>
          </p:nvPr>
        </p:nvSpPr>
        <p:spPr>
          <a:xfrm>
            <a:off x="838199" y="895546"/>
            <a:ext cx="10992439" cy="5854046"/>
          </a:xfrm>
        </p:spPr>
        <p:txBody>
          <a:bodyPr>
            <a:normAutofit fontScale="85000" lnSpcReduction="10000"/>
          </a:bodyPr>
          <a:lstStyle/>
          <a:p>
            <a:pPr marL="0" indent="0" algn="just">
              <a:buNone/>
            </a:pPr>
            <a:r>
              <a:rPr lang="uk-UA" dirty="0"/>
              <a:t>У компанії за розвиток та впровадження нових технологій відповідає інноваційний блок, що складається з кількох центрів компетенцій, а взяти участь в інноваційному проекті може кожен співробітник компанії.</a:t>
            </a:r>
            <a:endParaRPr lang="ru-RU" dirty="0"/>
          </a:p>
          <a:p>
            <a:pPr marL="0" indent="0" algn="just">
              <a:buNone/>
            </a:pPr>
            <a:r>
              <a:rPr lang="uk-UA" dirty="0"/>
              <a:t>У дирекції з досліджень та розробок (</a:t>
            </a:r>
            <a:r>
              <a:rPr lang="uk-UA" dirty="0" err="1"/>
              <a:t>R&amp;D</a:t>
            </a:r>
            <a:r>
              <a:rPr lang="uk-UA" dirty="0"/>
              <a:t>) працюють над покращенням властивостей існуючих сталей, розробкою нових марок та нових технологій виробництва сталі.</a:t>
            </a:r>
            <a:endParaRPr lang="ru-RU" dirty="0"/>
          </a:p>
          <a:p>
            <a:pPr marL="0" indent="0" algn="just">
              <a:buNone/>
            </a:pPr>
            <a:r>
              <a:rPr lang="uk-UA" dirty="0"/>
              <a:t>У дирекції з цифрової трансформації створюють умови ефективної роботи продуктових команд, які розкривають цифровий потенціал виробництв і </a:t>
            </a:r>
            <a:r>
              <a:rPr lang="uk-UA" dirty="0" err="1"/>
              <a:t>функций</a:t>
            </a:r>
            <a:r>
              <a:rPr lang="uk-UA" dirty="0"/>
              <a:t>.</a:t>
            </a:r>
            <a:endParaRPr lang="ru-RU" dirty="0"/>
          </a:p>
          <a:p>
            <a:pPr marL="0" indent="0" algn="just">
              <a:buNone/>
            </a:pPr>
            <a:r>
              <a:rPr lang="uk-UA" dirty="0"/>
              <a:t>У Лабораторії інновацій зайняті пошуком інноваційних рішень щодо широкого спектру напрямків та технологій, які необхідні дивізіонам та функціям компанії для вирішення їхніх реальних проблем. У тому числі застосовується формат відкритих інновацій – робота із зовнішніми партнерами: венчурними фондами, інститутами розвитку та іншими профільними центрами експертизи.</a:t>
            </a:r>
            <a:endParaRPr lang="ru-RU" dirty="0"/>
          </a:p>
          <a:p>
            <a:pPr marL="0" indent="0" algn="just">
              <a:buNone/>
            </a:pPr>
            <a:r>
              <a:rPr lang="uk-UA" dirty="0"/>
              <a:t>Виходить, що вже зараз у Групі </a:t>
            </a:r>
            <a:r>
              <a:rPr lang="uk-UA" dirty="0" err="1"/>
              <a:t>НЛМК</a:t>
            </a:r>
            <a:r>
              <a:rPr lang="uk-UA" dirty="0"/>
              <a:t> окреслюють той контур майбутнього, у якому металургія розвиватиметься у наступні десятиліття. Погляньмо, з якими основними трендами фахівці компанії пов'язують можливий розвиток нашої галузі.</a:t>
            </a:r>
            <a:endParaRPr lang="ru-RU" dirty="0"/>
          </a:p>
          <a:p>
            <a:pPr marL="0" indent="0" algn="just">
              <a:buNone/>
            </a:pPr>
            <a:endParaRPr lang="en-US" dirty="0"/>
          </a:p>
        </p:txBody>
      </p:sp>
    </p:spTree>
    <p:extLst>
      <p:ext uri="{BB962C8B-B14F-4D97-AF65-F5344CB8AC3E}">
        <p14:creationId xmlns:p14="http://schemas.microsoft.com/office/powerpoint/2010/main" val="1977932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2141"/>
          </a:xfrm>
        </p:spPr>
        <p:txBody>
          <a:bodyPr>
            <a:normAutofit fontScale="90000"/>
          </a:bodyPr>
          <a:lstStyle/>
          <a:p>
            <a:r>
              <a:rPr lang="uk-UA" b="1" dirty="0"/>
              <a:t>ЗАСТОСУВАННЯ </a:t>
            </a:r>
            <a:r>
              <a:rPr lang="uk-UA" b="1" dirty="0" smtClean="0"/>
              <a:t>РОБОТОТЕХНІКИ</a:t>
            </a:r>
            <a:endParaRPr lang="en-US" dirty="0"/>
          </a:p>
        </p:txBody>
      </p:sp>
      <p:sp>
        <p:nvSpPr>
          <p:cNvPr id="3" name="Объект 2"/>
          <p:cNvSpPr>
            <a:spLocks noGrp="1"/>
          </p:cNvSpPr>
          <p:nvPr>
            <p:ph idx="1"/>
          </p:nvPr>
        </p:nvSpPr>
        <p:spPr>
          <a:xfrm>
            <a:off x="838200" y="867266"/>
            <a:ext cx="10888744" cy="5825765"/>
          </a:xfrm>
        </p:spPr>
        <p:txBody>
          <a:bodyPr>
            <a:normAutofit lnSpcReduction="10000"/>
          </a:bodyPr>
          <a:lstStyle/>
          <a:p>
            <a:pPr marL="0" indent="0" algn="just">
              <a:buNone/>
            </a:pPr>
            <a:r>
              <a:rPr lang="uk-UA" dirty="0"/>
              <a:t>Роботи, які нас цікавлять, не мають нічого спільного з двоногими машинами-кіборгами із голлівудських фільмів. Заводи майбутнього зацікавлені у промислових роботах (тих, що допомагають автоматизувати виробничий процес, головним чином це маніпулятори) та у роботах сервісних (ці виконують корисну роботу для людей та обладнання). Металургам нової промислової ери стануть у нагоді активні </a:t>
            </a:r>
            <a:r>
              <a:rPr lang="uk-UA" dirty="0" err="1"/>
              <a:t>екзоскелети</a:t>
            </a:r>
            <a:r>
              <a:rPr lang="uk-UA" dirty="0"/>
              <a:t>, роботи-прибиральники, логістичні роботи, автономні самоскиди та безпілотні літальні апарати для моніторингу стану доріг у кар'єрах.</a:t>
            </a:r>
            <a:endParaRPr lang="ru-RU" dirty="0"/>
          </a:p>
          <a:p>
            <a:pPr marL="0" indent="0" algn="just">
              <a:buNone/>
            </a:pPr>
            <a:r>
              <a:rPr lang="uk-UA" dirty="0"/>
              <a:t>У металургії, де люди можуть виконувати досить небезпечні операції, ідея замінити людину робота буде актуальною ще довго. «Залізний металург» зможе взяти на себе ризиковані процеси: роботу з гарячим металом, елементами верстатів, що рухаються, роботу з перевищенням фізичного навантаження. У </a:t>
            </a:r>
            <a:r>
              <a:rPr lang="uk-UA" dirty="0" err="1"/>
              <a:t>НЛМК</a:t>
            </a:r>
            <a:r>
              <a:rPr lang="uk-UA" dirty="0"/>
              <a:t> вже є кілька діючих роботів: вони відбирають проби сталі на </a:t>
            </a:r>
            <a:r>
              <a:rPr lang="uk-UA" dirty="0" err="1"/>
              <a:t>НЛМК</a:t>
            </a:r>
            <a:r>
              <a:rPr lang="uk-UA" dirty="0"/>
              <a:t>-Калуга та </a:t>
            </a:r>
            <a:r>
              <a:rPr lang="uk-UA" dirty="0" err="1"/>
              <a:t>НЛМК</a:t>
            </a:r>
            <a:r>
              <a:rPr lang="uk-UA" dirty="0"/>
              <a:t>-Урал.</a:t>
            </a:r>
            <a:endParaRPr lang="ru-RU" dirty="0"/>
          </a:p>
          <a:p>
            <a:pPr marL="0" indent="0" algn="just">
              <a:buNone/>
            </a:pPr>
            <a:endParaRPr lang="en-US" dirty="0"/>
          </a:p>
        </p:txBody>
      </p:sp>
    </p:spTree>
    <p:extLst>
      <p:ext uri="{BB962C8B-B14F-4D97-AF65-F5344CB8AC3E}">
        <p14:creationId xmlns:p14="http://schemas.microsoft.com/office/powerpoint/2010/main" val="15433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95926"/>
            <a:ext cx="10803903" cy="6306532"/>
          </a:xfrm>
        </p:spPr>
        <p:txBody>
          <a:bodyPr>
            <a:normAutofit/>
          </a:bodyPr>
          <a:lstStyle/>
          <a:p>
            <a:pPr marL="0" indent="536575" algn="just">
              <a:buNone/>
            </a:pPr>
            <a:r>
              <a:rPr lang="uk-UA" dirty="0"/>
              <a:t>Цифрова трансформація створює конкурентну перевагу: дає можливість підвищити продуктивність праці та якість продукції, знизити собівартість і скоротити втрати. Крім того, виробництво та продажі завдяки впровадженню цифрових технологій стають більш прозорими, зменшується вплив людського </a:t>
            </a:r>
            <a:r>
              <a:rPr lang="uk-UA" dirty="0" err="1"/>
              <a:t>фактора</a:t>
            </a:r>
            <a:r>
              <a:rPr lang="uk-UA" dirty="0"/>
              <a:t>.</a:t>
            </a:r>
            <a:endParaRPr lang="ru-RU" dirty="0"/>
          </a:p>
          <a:p>
            <a:pPr marL="0" indent="536575" algn="just">
              <a:buNone/>
            </a:pPr>
            <a:r>
              <a:rPr lang="uk-UA" dirty="0"/>
              <a:t>Дослідження свідчать, що один з нечисленних позитивних ефектів пандемії </a:t>
            </a:r>
            <a:r>
              <a:rPr lang="uk-UA" dirty="0" err="1"/>
              <a:t>коронавірусу</a:t>
            </a:r>
            <a:r>
              <a:rPr lang="uk-UA" dirty="0"/>
              <a:t> полягає в прискоренні </a:t>
            </a:r>
            <a:r>
              <a:rPr lang="uk-UA" dirty="0" err="1"/>
              <a:t>цифровізації</a:t>
            </a:r>
            <a:r>
              <a:rPr lang="uk-UA" dirty="0"/>
              <a:t> та роботизації бізнесу. Зокрема, про це, згідно з опитуванням компанії </a:t>
            </a:r>
            <a:r>
              <a:rPr lang="uk-UA" dirty="0" err="1"/>
              <a:t>KPMG</a:t>
            </a:r>
            <a:r>
              <a:rPr lang="uk-UA" dirty="0"/>
              <a:t> в Україні, кажуть 39% українських менеджерів (у світі – 80% опитаних). Водночас 30% вказали на те, що прогрес у </a:t>
            </a:r>
            <a:r>
              <a:rPr lang="uk-UA" dirty="0" err="1"/>
              <a:t>цифровізації</a:t>
            </a:r>
            <a:r>
              <a:rPr lang="uk-UA" dirty="0"/>
              <a:t> не просто прискорився, а переніс компанію на роки вперед.</a:t>
            </a:r>
            <a:endParaRPr lang="ru-RU" dirty="0"/>
          </a:p>
          <a:p>
            <a:pPr marL="0" indent="0" algn="just">
              <a:buNone/>
            </a:pPr>
            <a:endParaRPr lang="en-US" dirty="0"/>
          </a:p>
        </p:txBody>
      </p:sp>
    </p:spTree>
    <p:extLst>
      <p:ext uri="{BB962C8B-B14F-4D97-AF65-F5344CB8AC3E}">
        <p14:creationId xmlns:p14="http://schemas.microsoft.com/office/powerpoint/2010/main" val="3765703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2714"/>
          </a:xfrm>
        </p:spPr>
        <p:txBody>
          <a:bodyPr>
            <a:normAutofit fontScale="90000"/>
          </a:bodyPr>
          <a:lstStyle/>
          <a:p>
            <a:r>
              <a:rPr lang="uk-UA" b="1" dirty="0"/>
              <a:t>Чотири D </a:t>
            </a:r>
            <a:r>
              <a:rPr lang="uk-UA" b="1" dirty="0" smtClean="0"/>
              <a:t>роботизації</a:t>
            </a:r>
            <a:endParaRPr lang="en-US" dirty="0"/>
          </a:p>
        </p:txBody>
      </p:sp>
      <p:sp>
        <p:nvSpPr>
          <p:cNvPr id="3" name="Объект 2"/>
          <p:cNvSpPr>
            <a:spLocks noGrp="1"/>
          </p:cNvSpPr>
          <p:nvPr>
            <p:ph idx="1"/>
          </p:nvPr>
        </p:nvSpPr>
        <p:spPr>
          <a:xfrm>
            <a:off x="838200" y="961534"/>
            <a:ext cx="10879318" cy="5712643"/>
          </a:xfrm>
        </p:spPr>
        <p:txBody>
          <a:bodyPr>
            <a:normAutofit fontScale="92500" lnSpcReduction="10000"/>
          </a:bodyPr>
          <a:lstStyle/>
          <a:p>
            <a:pPr algn="just"/>
            <a:r>
              <a:rPr lang="uk-UA" dirty="0"/>
              <a:t>Експерти Міжнародної федерації робототехніки визначили типи завдань, котрим доцільно застосовувати робототехніку.</a:t>
            </a:r>
            <a:endParaRPr lang="ru-RU" dirty="0"/>
          </a:p>
          <a:p>
            <a:pPr lvl="0" algn="just"/>
            <a:r>
              <a:rPr lang="uk-UA" b="1" dirty="0" err="1"/>
              <a:t>Dull</a:t>
            </a:r>
            <a:r>
              <a:rPr lang="uk-UA" b="1" dirty="0"/>
              <a:t> (</a:t>
            </a:r>
            <a:r>
              <a:rPr lang="uk-UA" b="1" dirty="0" err="1"/>
              <a:t>томлюючі</a:t>
            </a:r>
            <a:r>
              <a:rPr lang="uk-UA" b="1" dirty="0"/>
              <a:t>):</a:t>
            </a:r>
            <a:r>
              <a:rPr lang="uk-UA" dirty="0"/>
              <a:t>повторювані та стомлюючі завдання з типовим алгоритмом, який роботи чудово вміють виконувати (сортування предметів, складання та зварювання типових деталей).</a:t>
            </a:r>
            <a:endParaRPr lang="ru-RU" dirty="0"/>
          </a:p>
          <a:p>
            <a:pPr lvl="0" algn="just"/>
            <a:r>
              <a:rPr lang="uk-UA" b="1" dirty="0" err="1"/>
              <a:t>Dirty</a:t>
            </a:r>
            <a:r>
              <a:rPr lang="uk-UA" b="1" dirty="0"/>
              <a:t> (брудні):</a:t>
            </a:r>
            <a:r>
              <a:rPr lang="uk-UA" dirty="0"/>
              <a:t>завдання, пов'язані з перебуванням у неприємних умовах праці, які просто повинні бути зроблені та від яких людей можна звільнити (каналізаційна розвідка, доїння корів, розтин та розвідка шахт).</a:t>
            </a:r>
            <a:endParaRPr lang="ru-RU" dirty="0"/>
          </a:p>
          <a:p>
            <a:pPr lvl="0" algn="just"/>
            <a:r>
              <a:rPr lang="uk-UA" b="1" dirty="0" err="1"/>
              <a:t>Dangerous</a:t>
            </a:r>
            <a:r>
              <a:rPr lang="uk-UA" b="1" dirty="0"/>
              <a:t> (небезпечні):</a:t>
            </a:r>
            <a:r>
              <a:rPr lang="uk-UA" dirty="0"/>
              <a:t>завдання, пов'язані з ризиком для здоров'я та життя людини (знешкодження мін, робота з гарячим металом, маніпуляції з радіаційно зараженими об'єктами).</a:t>
            </a:r>
            <a:endParaRPr lang="ru-RU" dirty="0"/>
          </a:p>
          <a:p>
            <a:pPr lvl="0" algn="just"/>
            <a:r>
              <a:rPr lang="uk-UA" b="1" dirty="0" err="1"/>
              <a:t>Dear</a:t>
            </a:r>
            <a:r>
              <a:rPr lang="uk-UA" b="1" dirty="0"/>
              <a:t> (дорогі):</a:t>
            </a:r>
            <a:r>
              <a:rPr lang="uk-UA" dirty="0"/>
              <a:t>цей пункт був доданий Ендрю </a:t>
            </a:r>
            <a:r>
              <a:rPr lang="uk-UA" dirty="0" err="1"/>
              <a:t>Макафі</a:t>
            </a:r>
            <a:r>
              <a:rPr lang="uk-UA" dirty="0"/>
              <a:t> та Еріком </a:t>
            </a:r>
            <a:r>
              <a:rPr lang="uk-UA" dirty="0" err="1"/>
              <a:t>Бріньйолфсоном</a:t>
            </a:r>
            <a:r>
              <a:rPr lang="uk-UA" dirty="0"/>
              <a:t> у їхній книзі «Машина, платформа, натовп. Наше цифрове майбутнє. Словом «дорогі» вони визначили відповідальні операції, де використання роботів дозволяє скоротити витрати чи підвищити ефективність процесів.</a:t>
            </a:r>
            <a:endParaRPr lang="ru-RU" dirty="0"/>
          </a:p>
          <a:p>
            <a:endParaRPr lang="en-US" dirty="0"/>
          </a:p>
        </p:txBody>
      </p:sp>
    </p:spTree>
    <p:extLst>
      <p:ext uri="{BB962C8B-B14F-4D97-AF65-F5344CB8AC3E}">
        <p14:creationId xmlns:p14="http://schemas.microsoft.com/office/powerpoint/2010/main" val="463927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91747"/>
            <a:ext cx="10515600" cy="520995"/>
          </a:xfrm>
        </p:spPr>
        <p:txBody>
          <a:bodyPr>
            <a:normAutofit fontScale="90000"/>
          </a:bodyPr>
          <a:lstStyle/>
          <a:p>
            <a:r>
              <a:rPr lang="uk-UA" b="1" dirty="0" err="1" smtClean="0"/>
              <a:t>3D</a:t>
            </a:r>
            <a:r>
              <a:rPr lang="uk-UA" b="1" dirty="0" smtClean="0"/>
              <a:t>-ДРУК</a:t>
            </a:r>
            <a:endParaRPr lang="en-US" dirty="0"/>
          </a:p>
        </p:txBody>
      </p:sp>
      <p:sp>
        <p:nvSpPr>
          <p:cNvPr id="3" name="Объект 2"/>
          <p:cNvSpPr>
            <a:spLocks noGrp="1"/>
          </p:cNvSpPr>
          <p:nvPr>
            <p:ph idx="1"/>
          </p:nvPr>
        </p:nvSpPr>
        <p:spPr>
          <a:xfrm>
            <a:off x="838200" y="716437"/>
            <a:ext cx="10907598" cy="6023728"/>
          </a:xfrm>
        </p:spPr>
        <p:txBody>
          <a:bodyPr>
            <a:normAutofit fontScale="92500" lnSpcReduction="10000"/>
          </a:bodyPr>
          <a:lstStyle/>
          <a:p>
            <a:pPr marL="0" indent="0" algn="just">
              <a:buNone/>
            </a:pPr>
            <a:r>
              <a:rPr lang="uk-UA" dirty="0"/>
              <a:t>Сучасний </a:t>
            </a:r>
            <a:r>
              <a:rPr lang="uk-UA" dirty="0" err="1"/>
              <a:t>3D</a:t>
            </a:r>
            <a:r>
              <a:rPr lang="uk-UA" dirty="0"/>
              <a:t>-принтер – це вже не іграшка для виготовлення сувенірів із пластику. Зараз його використовують у безлічі галузей, і працювати він може з різними матеріалами: металом, полімерами, формувальним піском, керамічним порошком і так далі. Не дивно, що ринок </a:t>
            </a:r>
            <a:r>
              <a:rPr lang="uk-UA" dirty="0" err="1"/>
              <a:t>3D</a:t>
            </a:r>
            <a:r>
              <a:rPr lang="uk-UA" dirty="0"/>
              <a:t>-принтерів сьогодні вже перевищує $10 млрд.</a:t>
            </a:r>
            <a:endParaRPr lang="ru-RU" dirty="0"/>
          </a:p>
          <a:p>
            <a:pPr marL="0" indent="0" algn="just">
              <a:buNone/>
            </a:pPr>
            <a:r>
              <a:rPr lang="uk-UA" dirty="0"/>
              <a:t>У чорній металургії </a:t>
            </a:r>
            <a:r>
              <a:rPr lang="uk-UA" dirty="0" err="1"/>
              <a:t>3D</a:t>
            </a:r>
            <a:r>
              <a:rPr lang="uk-UA" dirty="0"/>
              <a:t>-друк застосовується переважно у ремонтних комплексах. Через величезну номенклатуру деталей (а це тисячі позицій) їх найчастіше ефективніше робити самим, ніж закуповувати у стороннього виробника, чекати на виготовлення та доставки на майданчик. А якщо використовувати інженерне </a:t>
            </a:r>
            <a:r>
              <a:rPr lang="uk-UA" dirty="0" err="1"/>
              <a:t>3D</a:t>
            </a:r>
            <a:r>
              <a:rPr lang="uk-UA" dirty="0"/>
              <a:t>-моделювання, можна додатково оптимізувати геометрію деталі, наприклад, знизивши вагу або поліпшивши систему каналів охолодження. Все це дозволить надрукувати нову деталь, не виходячи із цеху.</a:t>
            </a:r>
            <a:endParaRPr lang="ru-RU" dirty="0"/>
          </a:p>
          <a:p>
            <a:pPr marL="0" indent="0" algn="just">
              <a:buNone/>
            </a:pPr>
            <a:r>
              <a:rPr lang="uk-UA" dirty="0"/>
              <a:t>Так, у фасонно-ливарному цеху </a:t>
            </a:r>
            <a:r>
              <a:rPr lang="uk-UA" dirty="0" err="1"/>
              <a:t>НЛМК</a:t>
            </a:r>
            <a:r>
              <a:rPr lang="uk-UA" dirty="0"/>
              <a:t> зараз освоюють технологію </a:t>
            </a:r>
            <a:r>
              <a:rPr lang="uk-UA" dirty="0" err="1"/>
              <a:t>3D</a:t>
            </a:r>
            <a:r>
              <a:rPr lang="uk-UA" dirty="0"/>
              <a:t>-друку піщаних форм для лиття деталей. Це дозволить скоротити витрати на закупівлю дорогих запасних частин, зокрема зі складною геометрією.</a:t>
            </a:r>
            <a:endParaRPr lang="ru-RU" dirty="0"/>
          </a:p>
          <a:p>
            <a:pPr marL="0" indent="0" algn="just">
              <a:buNone/>
            </a:pPr>
            <a:endParaRPr lang="en-US" dirty="0"/>
          </a:p>
        </p:txBody>
      </p:sp>
    </p:spTree>
    <p:extLst>
      <p:ext uri="{BB962C8B-B14F-4D97-AF65-F5344CB8AC3E}">
        <p14:creationId xmlns:p14="http://schemas.microsoft.com/office/powerpoint/2010/main" val="303714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20995"/>
          </a:xfrm>
        </p:spPr>
        <p:txBody>
          <a:bodyPr>
            <a:normAutofit fontScale="90000"/>
          </a:bodyPr>
          <a:lstStyle/>
          <a:p>
            <a:r>
              <a:rPr lang="uk-UA" b="1" dirty="0"/>
              <a:t>НОВА </a:t>
            </a:r>
            <a:r>
              <a:rPr lang="uk-UA" b="1" dirty="0" smtClean="0"/>
              <a:t>ЕНЕРГЕТИКА</a:t>
            </a:r>
            <a:endParaRPr lang="en-US" dirty="0"/>
          </a:p>
        </p:txBody>
      </p:sp>
      <p:sp>
        <p:nvSpPr>
          <p:cNvPr id="3" name="Объект 2"/>
          <p:cNvSpPr>
            <a:spLocks noGrp="1"/>
          </p:cNvSpPr>
          <p:nvPr>
            <p:ph idx="1"/>
          </p:nvPr>
        </p:nvSpPr>
        <p:spPr>
          <a:xfrm>
            <a:off x="762785" y="1165749"/>
            <a:ext cx="10945306" cy="5582108"/>
          </a:xfrm>
        </p:spPr>
        <p:txBody>
          <a:bodyPr>
            <a:normAutofit/>
          </a:bodyPr>
          <a:lstStyle/>
          <a:p>
            <a:pPr marL="0" indent="536575" algn="just">
              <a:buNone/>
            </a:pPr>
            <a:r>
              <a:rPr lang="uk-UA" dirty="0"/>
              <a:t>Жодне промислове підприємство зможе працювати без використання енергії, а металургії частка витрат за паливно-енергетичні ресурси може досягати 30% і більше. Наша галузь – одна з </a:t>
            </a:r>
            <a:r>
              <a:rPr lang="uk-UA" dirty="0" err="1"/>
              <a:t>найенергоємніших</a:t>
            </a:r>
            <a:r>
              <a:rPr lang="uk-UA" dirty="0"/>
              <a:t> у промисловості, тому основний вектор розвитку енергетики у металургії – це скорочення витрат на енергопостачання, насамперед за рахунок підвищення енергоефективності технологічних процесів.</a:t>
            </a:r>
            <a:endParaRPr lang="ru-RU" dirty="0"/>
          </a:p>
          <a:p>
            <a:pPr marL="0" indent="536575" algn="just">
              <a:buNone/>
            </a:pPr>
            <a:r>
              <a:rPr lang="uk-UA" dirty="0"/>
              <a:t>«Але незважаючи на те, що воднева енергетика – це радше реальність наступного десятиліття, ми вже зараз уважно вивчаємо технології виробництва водню та його використання як палива для металургійних агрегатів».</a:t>
            </a:r>
            <a:endParaRPr lang="ru-RU" dirty="0"/>
          </a:p>
          <a:p>
            <a:pPr algn="just"/>
            <a:endParaRPr lang="en-US" dirty="0"/>
          </a:p>
        </p:txBody>
      </p:sp>
    </p:spTree>
    <p:extLst>
      <p:ext uri="{BB962C8B-B14F-4D97-AF65-F5344CB8AC3E}">
        <p14:creationId xmlns:p14="http://schemas.microsoft.com/office/powerpoint/2010/main" val="623926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76590"/>
            <a:ext cx="10515600" cy="370166"/>
          </a:xfrm>
        </p:spPr>
        <p:txBody>
          <a:bodyPr>
            <a:normAutofit fontScale="90000"/>
          </a:bodyPr>
          <a:lstStyle/>
          <a:p>
            <a:r>
              <a:rPr lang="uk-UA" b="1" dirty="0"/>
              <a:t>ТЕХНОЛОГІЇ ДЛЯ ПРОМИСЛОВОЇ </a:t>
            </a:r>
            <a:r>
              <a:rPr lang="uk-UA" b="1" dirty="0" smtClean="0"/>
              <a:t>БЕЗПЕКИ</a:t>
            </a:r>
            <a:endParaRPr lang="en-US" dirty="0"/>
          </a:p>
        </p:txBody>
      </p:sp>
      <p:sp>
        <p:nvSpPr>
          <p:cNvPr id="3" name="Объект 2"/>
          <p:cNvSpPr>
            <a:spLocks noGrp="1"/>
          </p:cNvSpPr>
          <p:nvPr>
            <p:ph idx="1"/>
          </p:nvPr>
        </p:nvSpPr>
        <p:spPr>
          <a:xfrm>
            <a:off x="377073" y="876692"/>
            <a:ext cx="11736370" cy="5901179"/>
          </a:xfrm>
        </p:spPr>
        <p:txBody>
          <a:bodyPr>
            <a:normAutofit fontScale="77500" lnSpcReduction="20000"/>
          </a:bodyPr>
          <a:lstStyle/>
          <a:p>
            <a:pPr marL="0" indent="536575" algn="just">
              <a:buNone/>
            </a:pPr>
            <a:r>
              <a:rPr lang="uk-UA" dirty="0"/>
              <a:t>Здоров'я та життя співробітників є ключовою цінністю для Групи </a:t>
            </a:r>
            <a:r>
              <a:rPr lang="uk-UA" dirty="0" err="1"/>
              <a:t>НЛМК</a:t>
            </a:r>
            <a:r>
              <a:rPr lang="uk-UA" dirty="0"/>
              <a:t>, тому компанія також шукає інновації і в цій сфері. У цьому напрямі вже з'являється багато цікавих проектів. Наприклад, існують алгоритми, які за зображенням з камер відеоспостереження здатні визначити, чи є у робітника необхідні засоби захисту. Існують системи, які допомагають контролювати режими серцевого ритму у працівників. Робочий одягає футболку з </a:t>
            </a:r>
            <a:r>
              <a:rPr lang="uk-UA" dirty="0" err="1"/>
              <a:t>кардіоелектродами</a:t>
            </a:r>
            <a:r>
              <a:rPr lang="uk-UA" dirty="0"/>
              <a:t>, яка підключена до смартфона бездротовим способом. Якщо у нього починаються проблеми із серцевим ритмом, смартфон </a:t>
            </a:r>
            <a:r>
              <a:rPr lang="uk-UA" dirty="0" err="1"/>
              <a:t>передасть</a:t>
            </a:r>
            <a:r>
              <a:rPr lang="uk-UA" dirty="0"/>
              <a:t> цю інформацію на медичний операторський пульт. У </a:t>
            </a:r>
            <a:r>
              <a:rPr lang="uk-UA" dirty="0" err="1"/>
              <a:t>НЛМК</a:t>
            </a:r>
            <a:r>
              <a:rPr lang="uk-UA" dirty="0"/>
              <a:t> вже проводяться випробування системи, яка запобігає зіткненню кранів із перешкодою. Вона побудована на основі радіочастотних випромінювачів: обмінюючись сигналами, вони визначають відстань до об'єкта та швидкість крана, зупиняючи його у разі небезпечного зближення. Випробовували в компанії та систему, яка контролює появу персоналу в небезпечних виробничих зонах: спеціальні </a:t>
            </a:r>
            <a:r>
              <a:rPr lang="uk-UA" dirty="0" err="1"/>
              <a:t>трекери</a:t>
            </a:r>
            <a:r>
              <a:rPr lang="uk-UA" dirty="0"/>
              <a:t>, вбудовані в каску або браслет, показують розташування співробітника на </a:t>
            </a:r>
            <a:r>
              <a:rPr lang="uk-UA" dirty="0" err="1"/>
              <a:t>3D</a:t>
            </a:r>
            <a:r>
              <a:rPr lang="uk-UA" dirty="0"/>
              <a:t>-плані приміщення. З'явилося навіть рішення на основі браслета та технології </a:t>
            </a:r>
            <a:r>
              <a:rPr lang="uk-UA" dirty="0" err="1"/>
              <a:t>Bluetooth</a:t>
            </a:r>
            <a:r>
              <a:rPr lang="uk-UA" dirty="0"/>
              <a:t> </a:t>
            </a:r>
            <a:r>
              <a:rPr lang="uk-UA" dirty="0" err="1"/>
              <a:t>Low</a:t>
            </a:r>
            <a:r>
              <a:rPr lang="uk-UA" dirty="0"/>
              <a:t> </a:t>
            </a:r>
            <a:r>
              <a:rPr lang="uk-UA" dirty="0" err="1"/>
              <a:t>Energy</a:t>
            </a:r>
            <a:r>
              <a:rPr lang="uk-UA" dirty="0"/>
              <a:t> 5.0 – браслет сигналізує, якщо його господар порушує соціальну дистанцію, а також фіксує час, дату та унікальний ідентифікатор працівника. Це допомагає відновити його маршрут у разі поширення зараження. показують розташування співробітника на </a:t>
            </a:r>
            <a:r>
              <a:rPr lang="uk-UA" dirty="0" err="1"/>
              <a:t>3D</a:t>
            </a:r>
            <a:r>
              <a:rPr lang="uk-UA" dirty="0"/>
              <a:t>-плані приміщення. З'явилося навіть рішення на основі браслета та технології </a:t>
            </a:r>
            <a:r>
              <a:rPr lang="uk-UA" dirty="0" err="1"/>
              <a:t>Bluetooth</a:t>
            </a:r>
            <a:r>
              <a:rPr lang="uk-UA" dirty="0"/>
              <a:t> </a:t>
            </a:r>
            <a:r>
              <a:rPr lang="uk-UA" dirty="0" err="1"/>
              <a:t>Low</a:t>
            </a:r>
            <a:r>
              <a:rPr lang="uk-UA" dirty="0"/>
              <a:t> </a:t>
            </a:r>
            <a:r>
              <a:rPr lang="uk-UA" dirty="0" err="1"/>
              <a:t>Energy</a:t>
            </a:r>
            <a:r>
              <a:rPr lang="uk-UA" dirty="0"/>
              <a:t> 5.0 – браслет сигналізує, якщо його господар порушує соціальну дистанцію, а також фіксує час, дату та унікальний ідентифікатор працівника. Це допомагає відновити його маршрут у разі поширення зараження. показують розташування співробітника на </a:t>
            </a:r>
            <a:r>
              <a:rPr lang="uk-UA" dirty="0" err="1"/>
              <a:t>3D</a:t>
            </a:r>
            <a:r>
              <a:rPr lang="uk-UA" dirty="0"/>
              <a:t>-плані приміщення. З'явилося навіть рішення на основі браслета та технології </a:t>
            </a:r>
            <a:r>
              <a:rPr lang="uk-UA" dirty="0" err="1"/>
              <a:t>Bluetooth</a:t>
            </a:r>
            <a:r>
              <a:rPr lang="uk-UA" dirty="0"/>
              <a:t> </a:t>
            </a:r>
            <a:r>
              <a:rPr lang="uk-UA" dirty="0" err="1"/>
              <a:t>Low</a:t>
            </a:r>
            <a:r>
              <a:rPr lang="uk-UA" dirty="0"/>
              <a:t> </a:t>
            </a:r>
            <a:r>
              <a:rPr lang="uk-UA" dirty="0" err="1"/>
              <a:t>Energy</a:t>
            </a:r>
            <a:r>
              <a:rPr lang="uk-UA" dirty="0"/>
              <a:t> 5.0 – браслет сигналізує, якщо його господар порушує соціальну дистанцію, а також фіксує час, дату та унікальний ідентифікатор працівника. Це допомагає відновити його маршрут у разі поширення зараження.</a:t>
            </a:r>
            <a:endParaRPr lang="ru-RU" dirty="0"/>
          </a:p>
          <a:p>
            <a:pPr marL="0" indent="0" algn="just">
              <a:buNone/>
            </a:pPr>
            <a:endParaRPr lang="en-US" dirty="0"/>
          </a:p>
        </p:txBody>
      </p:sp>
    </p:spTree>
    <p:extLst>
      <p:ext uri="{BB962C8B-B14F-4D97-AF65-F5344CB8AC3E}">
        <p14:creationId xmlns:p14="http://schemas.microsoft.com/office/powerpoint/2010/main" val="3562395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00"/>
          </a:xfrm>
        </p:spPr>
        <p:txBody>
          <a:bodyPr>
            <a:normAutofit fontScale="90000"/>
          </a:bodyPr>
          <a:lstStyle/>
          <a:p>
            <a:r>
              <a:rPr lang="uk-UA" b="1" dirty="0"/>
              <a:t>ВІРТУАЛЬНА І ДОДАТКОВА </a:t>
            </a:r>
            <a:r>
              <a:rPr lang="uk-UA" b="1" dirty="0" smtClean="0"/>
              <a:t>РЕАЛЬНІСТЬ</a:t>
            </a:r>
            <a:endParaRPr lang="en-US" dirty="0"/>
          </a:p>
        </p:txBody>
      </p:sp>
      <p:sp>
        <p:nvSpPr>
          <p:cNvPr id="3" name="Объект 2"/>
          <p:cNvSpPr>
            <a:spLocks noGrp="1"/>
          </p:cNvSpPr>
          <p:nvPr>
            <p:ph idx="1"/>
          </p:nvPr>
        </p:nvSpPr>
        <p:spPr>
          <a:xfrm>
            <a:off x="480767" y="782426"/>
            <a:ext cx="11566689" cy="4264091"/>
          </a:xfrm>
        </p:spPr>
        <p:txBody>
          <a:bodyPr>
            <a:normAutofit fontScale="77500" lnSpcReduction="20000"/>
          </a:bodyPr>
          <a:lstStyle/>
          <a:p>
            <a:pPr marL="0" indent="0" algn="just">
              <a:buNone/>
            </a:pPr>
            <a:r>
              <a:rPr lang="uk-UA" dirty="0"/>
              <a:t>Такі технології використовуються не тільки в ігровій індустрії, а й у навчанні, медицині, промисловості. За оцінкою експертів, світовий ринок цих технологій у 2020 році наблизиться до 20 млрд. доларів. Звичайно, не залишиться осторонь і металургія. Вже сьогодні, використовуючи окуляри віртуальної реальності, можна змоделювати глибоке візуальне занурення у ситуацію, де людина стає учасником небезпечного інциденту, операції чи технологічного процесу та вчиться на них правильно реагувати. Технології доповненої реальності мають великий потенціал у технічному обслуговуванні та ремонтах: вони дозволяють виводити на окуляри технологічну карту або </a:t>
            </a:r>
            <a:r>
              <a:rPr lang="uk-UA" dirty="0" err="1"/>
              <a:t>відеоінструкції</a:t>
            </a:r>
            <a:r>
              <a:rPr lang="uk-UA" dirty="0"/>
              <a:t>. Так вже працюють у </a:t>
            </a:r>
            <a:r>
              <a:rPr lang="uk-UA" dirty="0" err="1"/>
              <a:t>Boeing</a:t>
            </a:r>
            <a:r>
              <a:rPr lang="uk-UA" dirty="0"/>
              <a:t>: там доповнену реальність використовували для встановлення провідного з'єднання електричних та електронних компонентів систем керування літака </a:t>
            </a:r>
            <a:r>
              <a:rPr lang="uk-UA" dirty="0" err="1"/>
              <a:t>Freighter</a:t>
            </a:r>
            <a:r>
              <a:rPr lang="uk-UA" dirty="0"/>
              <a:t> 787-8.</a:t>
            </a:r>
            <a:endParaRPr lang="ru-RU" dirty="0"/>
          </a:p>
          <a:p>
            <a:pPr marL="0" indent="0" algn="just">
              <a:buNone/>
            </a:pPr>
            <a:r>
              <a:rPr lang="uk-UA" dirty="0"/>
              <a:t>У ремонтній службі </a:t>
            </a:r>
            <a:r>
              <a:rPr lang="uk-UA" dirty="0" err="1"/>
              <a:t>НЛМК</a:t>
            </a:r>
            <a:r>
              <a:rPr lang="uk-UA" dirty="0"/>
              <a:t> зараз опрацьовується проект «Цифровий робітник». Він призначений для допомоги спеціалістам, які експлуатують складне обладнання. На екран спеціальних окулярів виводиться інструкція з роботи з обладнанням та послідовністю кроків. Також в окуляри вбудована камера: те, що бачить робітник, вона реально передає на монітор віддаленого експерта. При цьому експерт може допомогти робітнику, перебуваючи на будь-якій відстані. Таким чином скорочується кількість помилок під час експлуатації та ремонту обладнання.</a:t>
            </a:r>
            <a:endParaRPr lang="ru-RU" dirty="0"/>
          </a:p>
          <a:p>
            <a:pPr marL="0" indent="0" algn="just">
              <a:buNone/>
            </a:pPr>
            <a:endParaRPr lang="en-US" dirty="0"/>
          </a:p>
        </p:txBody>
      </p:sp>
      <p:pic>
        <p:nvPicPr>
          <p:cNvPr id="4" name="Рисунок 3" descr="https://up-pro.ru/image/catalog/library/strategy/tendencii/nlmk/nlmk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3067" y="3679825"/>
            <a:ext cx="2590800"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1314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err="1"/>
              <a:t>ПРЕДИКТИВНА</a:t>
            </a:r>
            <a:r>
              <a:rPr lang="uk-UA" b="1" dirty="0"/>
              <a:t> АНАЛІТИКА СТАНУ </a:t>
            </a:r>
            <a:r>
              <a:rPr lang="uk-UA" b="1" dirty="0" smtClean="0"/>
              <a:t>ОБЛАДНАННЯ</a:t>
            </a:r>
            <a:endParaRPr lang="en-US" dirty="0"/>
          </a:p>
        </p:txBody>
      </p:sp>
      <p:sp>
        <p:nvSpPr>
          <p:cNvPr id="3" name="Объект 2"/>
          <p:cNvSpPr>
            <a:spLocks noGrp="1"/>
          </p:cNvSpPr>
          <p:nvPr>
            <p:ph idx="1"/>
          </p:nvPr>
        </p:nvSpPr>
        <p:spPr/>
        <p:txBody>
          <a:bodyPr>
            <a:normAutofit fontScale="92500" lnSpcReduction="20000"/>
          </a:bodyPr>
          <a:lstStyle/>
          <a:p>
            <a:pPr marL="0" indent="0" algn="just">
              <a:buNone/>
            </a:pPr>
            <a:r>
              <a:rPr lang="uk-UA" dirty="0"/>
              <a:t>Робота будь-якого промислового обладнання має масу параметрів: кількість споживаної енергії, температура агрегату та його окремих елементів, швидкість обертання та вібрації рухомих вузлів, хімія та фізика внутрішніх рідин та газів та багато іншого.</a:t>
            </a:r>
            <a:endParaRPr lang="ru-RU" dirty="0"/>
          </a:p>
          <a:p>
            <a:pPr marL="0" indent="0" algn="just">
              <a:buNone/>
            </a:pPr>
            <a:r>
              <a:rPr lang="uk-UA" dirty="0"/>
              <a:t>Накопичивши певну кількість значень цих параметрів протягом тривалого терміну роботи устаткування, можна встановити їх залежність друг від друга. Крім того, можна зрозуміти, що станеться з обладнанням у майбутньому, якщо параметри почнуть змінювати значення. Займаються такою аналітикою спеціальні цифрові алгоритми, завдяки яким можна точніше планувати ремонти, прогнозуючи стан обладнання та скоротити ризики позапланових простоїв. На </a:t>
            </a:r>
            <a:r>
              <a:rPr lang="uk-UA" dirty="0" err="1"/>
              <a:t>Новолипецькому</a:t>
            </a:r>
            <a:r>
              <a:rPr lang="uk-UA" dirty="0"/>
              <a:t> комбінаті вже сьогодні на моталках стану 2000 року випробовується комплекс </a:t>
            </a:r>
            <a:r>
              <a:rPr lang="uk-UA" dirty="0" err="1"/>
              <a:t>предиктивної</a:t>
            </a:r>
            <a:r>
              <a:rPr lang="uk-UA" dirty="0"/>
              <a:t> </a:t>
            </a:r>
            <a:r>
              <a:rPr lang="uk-UA" dirty="0" err="1"/>
              <a:t>вібродіагностики</a:t>
            </a:r>
            <a:r>
              <a:rPr lang="uk-UA" dirty="0"/>
              <a:t>. Він визначає динаміку розвитку дефектів у часі та термін переходу дефекту у критичний стан.</a:t>
            </a:r>
            <a:endParaRPr lang="ru-RU" dirty="0"/>
          </a:p>
          <a:p>
            <a:pPr marL="0" indent="0" algn="just">
              <a:buNone/>
            </a:pPr>
            <a:endParaRPr lang="en-US" dirty="0"/>
          </a:p>
        </p:txBody>
      </p:sp>
    </p:spTree>
    <p:extLst>
      <p:ext uri="{BB962C8B-B14F-4D97-AF65-F5344CB8AC3E}">
        <p14:creationId xmlns:p14="http://schemas.microsoft.com/office/powerpoint/2010/main" val="4055180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20615"/>
          </a:xfrm>
        </p:spPr>
        <p:txBody>
          <a:bodyPr/>
          <a:lstStyle/>
          <a:p>
            <a:r>
              <a:rPr lang="uk-UA" b="1" dirty="0"/>
              <a:t>СТАЛЬ МАЙБУТНЬОГО: ЯКОЮ ВОНА </a:t>
            </a:r>
            <a:r>
              <a:rPr lang="uk-UA" b="1" dirty="0" smtClean="0"/>
              <a:t>БУДЕ</a:t>
            </a:r>
            <a:endParaRPr lang="en-US" dirty="0"/>
          </a:p>
        </p:txBody>
      </p:sp>
      <p:sp>
        <p:nvSpPr>
          <p:cNvPr id="3" name="Объект 2"/>
          <p:cNvSpPr>
            <a:spLocks noGrp="1"/>
          </p:cNvSpPr>
          <p:nvPr>
            <p:ph idx="1"/>
          </p:nvPr>
        </p:nvSpPr>
        <p:spPr>
          <a:xfrm>
            <a:off x="838199" y="1084082"/>
            <a:ext cx="10992439" cy="5627803"/>
          </a:xfrm>
        </p:spPr>
        <p:txBody>
          <a:bodyPr>
            <a:normAutofit fontScale="77500" lnSpcReduction="20000"/>
          </a:bodyPr>
          <a:lstStyle/>
          <a:p>
            <a:pPr marL="0" indent="0" algn="just">
              <a:buNone/>
            </a:pPr>
            <a:r>
              <a:rPr lang="uk-UA" dirty="0"/>
              <a:t>Усі тренди, про які ми писали вище, стосуються роботи металургійних підприємств. Але чи збережеться взагалі наша галузь промисловості у далекій перспективі? Чи залишиться у суспільства майбутнього потреба у сталі чи її </a:t>
            </a:r>
            <a:r>
              <a:rPr lang="uk-UA" dirty="0" err="1"/>
              <a:t>витіснять</a:t>
            </a:r>
            <a:r>
              <a:rPr lang="uk-UA" dirty="0"/>
              <a:t> інші матеріали? Експерти заспокоюють: поки що стали не боятися своїх найближчих конкурентів. А якщо дослідження з пошуку нових якостей стали будуть продовжуватися, вона взагалі зможе надовго залишитися в званні матеріалу номер один.</a:t>
            </a:r>
            <a:endParaRPr lang="ru-RU" dirty="0"/>
          </a:p>
          <a:p>
            <a:pPr marL="0" indent="0" algn="just">
              <a:buNone/>
            </a:pPr>
            <a:r>
              <a:rPr lang="uk-UA" dirty="0"/>
              <a:t>Переваги легких сплавів і композитів – менша маса, але вони програють стали з цілого ряду механічних характеристик. Кераміка має високу </a:t>
            </a:r>
            <a:r>
              <a:rPr lang="uk-UA" dirty="0" err="1"/>
              <a:t>зносо</a:t>
            </a:r>
            <a:r>
              <a:rPr lang="uk-UA" dirty="0"/>
              <a:t>-і жаростійкість, але при цьому дуже тендітна і не витримує циклічних навантажень; пластики – легкі та пластичні, але мають знижену міцність, а також легко руйнуються під впливом температури. Сталь ж, крім значно більших обсягів виробництва за меншої собівартості продукції, поєднує у собі перераховані показники і за загальної сукупності якостей немає аналогів. Тому її безперечно можна вважати матеріалом майбутнього. Причому це буде сталь з різними властивостями: вже зараз ведуться розробки, які дозволять створювати сталі з необхідним для того чи іншого застосування рівнем властивостей. Нещодавно було підраховано, що у своєму розвитку виробництво сталі за останні 20 років пройшло більший шлях, ніж за все </a:t>
            </a:r>
            <a:r>
              <a:rPr lang="uk-UA" dirty="0" err="1"/>
              <a:t>ХХ</a:t>
            </a:r>
            <a:r>
              <a:rPr lang="uk-UA" dirty="0"/>
              <a:t> століття. Тому зараз у світі спостерігається зворотна тенденція: сталь починає витісняти інші матеріали із окремих областей. Так, розробка </a:t>
            </a:r>
            <a:r>
              <a:rPr lang="uk-UA" dirty="0" err="1"/>
              <a:t>надвисокоміцних</a:t>
            </a:r>
            <a:r>
              <a:rPr lang="uk-UA" dirty="0"/>
              <a:t> сталей (</a:t>
            </a:r>
            <a:r>
              <a:rPr lang="uk-UA" dirty="0" err="1"/>
              <a:t>AHSS</a:t>
            </a:r>
            <a:r>
              <a:rPr lang="uk-UA" dirty="0"/>
              <a:t>, </a:t>
            </a:r>
            <a:r>
              <a:rPr lang="uk-UA" dirty="0" err="1"/>
              <a:t>TRIP</a:t>
            </a:r>
            <a:r>
              <a:rPr lang="uk-UA" dirty="0"/>
              <a:t>, </a:t>
            </a:r>
            <a:r>
              <a:rPr lang="uk-UA" dirty="0" err="1"/>
              <a:t>TWIP</a:t>
            </a:r>
            <a:r>
              <a:rPr lang="uk-UA" dirty="0"/>
              <a:t>) та нових технологій їх обробки дозволила значно полегшити масу деталей кузова автомобіля. Це спричинило помітне скорочення застосування легких сплавів і композитів в </a:t>
            </a:r>
            <a:r>
              <a:rPr lang="uk-UA" dirty="0" err="1"/>
              <a:t>автопромі</a:t>
            </a:r>
            <a:r>
              <a:rPr lang="uk-UA" dirty="0"/>
              <a:t>.</a:t>
            </a:r>
            <a:endParaRPr lang="ru-RU" dirty="0"/>
          </a:p>
          <a:p>
            <a:pPr marL="0" indent="0" algn="just">
              <a:buNone/>
            </a:pPr>
            <a:endParaRPr lang="en-US" dirty="0"/>
          </a:p>
        </p:txBody>
      </p:sp>
    </p:spTree>
    <p:extLst>
      <p:ext uri="{BB962C8B-B14F-4D97-AF65-F5344CB8AC3E}">
        <p14:creationId xmlns:p14="http://schemas.microsoft.com/office/powerpoint/2010/main" val="919672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433633"/>
            <a:ext cx="11086707" cy="6306532"/>
          </a:xfrm>
        </p:spPr>
        <p:txBody>
          <a:bodyPr>
            <a:normAutofit fontScale="92500" lnSpcReduction="20000"/>
          </a:bodyPr>
          <a:lstStyle/>
          <a:p>
            <a:pPr marL="0" indent="536575" algn="just">
              <a:buNone/>
            </a:pPr>
            <a:r>
              <a:rPr lang="uk-UA" dirty="0"/>
              <a:t>У сучасному матеріалознавстві вже зараз чимало тенденцій, які раніше вважалися неможливими. Наприклад, щоб сталь не іржавіла, до неї в процесі виплавки зазвичай додають дуже дорогі ніобій, титан і ванадій. Виявилося, що їх можна замінити на мідь. За певних умов термічної обробки сталі утворюються частинки унікального з'єднання з залізом – перенасиченого твердого розчину міді в решітці заліза. </a:t>
            </a:r>
            <a:r>
              <a:rPr lang="uk-UA" dirty="0" err="1"/>
              <a:t>Наночастинки</a:t>
            </a:r>
            <a:r>
              <a:rPr lang="uk-UA" dirty="0"/>
              <a:t> міді розподіляються за обсягом сталі і дають їй таку саму стійкість до корозії, як і дорожчі добавки. Таке кероване формування </a:t>
            </a:r>
            <a:r>
              <a:rPr lang="uk-UA" dirty="0" err="1"/>
              <a:t>наночастинок</a:t>
            </a:r>
            <a:r>
              <a:rPr lang="uk-UA" dirty="0"/>
              <a:t> в обсязі сталі – один із перспективних трендів галузевого матеріалознавства, що активно розвивається.</a:t>
            </a:r>
            <a:endParaRPr lang="ru-RU" dirty="0"/>
          </a:p>
          <a:p>
            <a:pPr marL="0" indent="536575" algn="just">
              <a:buNone/>
            </a:pPr>
            <a:r>
              <a:rPr lang="uk-UA" dirty="0"/>
              <a:t>Не виключено, що металургія майбутнього почне працювати зі сталями, у яких будуть й інші унікальні властивості, – їхня поява залежить від того, які якості стали затребувані у наших клієнтів. Наприклад, аморфні сталі – це сталі, які мають кристалічної структури, але мають гранично низькими магнітними втратами до 0,2 Вт/кг.</a:t>
            </a:r>
            <a:endParaRPr lang="ru-RU" dirty="0"/>
          </a:p>
          <a:p>
            <a:pPr marL="0" indent="536575" algn="just">
              <a:buNone/>
            </a:pPr>
            <a:r>
              <a:rPr lang="uk-UA" dirty="0"/>
              <a:t>Розвиток металургійної галузі не може йти окремо від інших: металурги мають не лише вирішувати поточні завдання, а й уже зараз думати про майбутнє разом із клієнтами. Інновації – відкрита екосистема: у світі, де налагоджений обмін інформацією, спільне експертне вивчення проблем та аналітичне прогнозування, ви не тільки не відстанете від прогресу, а й опинитеся в його авангарді.</a:t>
            </a:r>
            <a:endParaRPr lang="ru-RU" dirty="0"/>
          </a:p>
          <a:p>
            <a:pPr marL="0" indent="0" algn="just">
              <a:buNone/>
            </a:pPr>
            <a:endParaRPr lang="en-US" dirty="0"/>
          </a:p>
        </p:txBody>
      </p:sp>
    </p:spTree>
    <p:extLst>
      <p:ext uri="{BB962C8B-B14F-4D97-AF65-F5344CB8AC3E}">
        <p14:creationId xmlns:p14="http://schemas.microsoft.com/office/powerpoint/2010/main" val="3348456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2141"/>
          </a:xfrm>
        </p:spPr>
        <p:txBody>
          <a:bodyPr>
            <a:normAutofit fontScale="90000"/>
          </a:bodyPr>
          <a:lstStyle/>
          <a:p>
            <a:r>
              <a:rPr lang="uk-UA" b="1" dirty="0" smtClean="0"/>
              <a:t>ДУМКИ</a:t>
            </a:r>
            <a:endParaRPr lang="en-US" dirty="0"/>
          </a:p>
        </p:txBody>
      </p:sp>
      <p:sp>
        <p:nvSpPr>
          <p:cNvPr id="3" name="Объект 2"/>
          <p:cNvSpPr>
            <a:spLocks noGrp="1"/>
          </p:cNvSpPr>
          <p:nvPr>
            <p:ph idx="1"/>
          </p:nvPr>
        </p:nvSpPr>
        <p:spPr>
          <a:xfrm>
            <a:off x="838200" y="942680"/>
            <a:ext cx="10954732" cy="5722071"/>
          </a:xfrm>
        </p:spPr>
        <p:txBody>
          <a:bodyPr>
            <a:normAutofit fontScale="85000" lnSpcReduction="20000"/>
          </a:bodyPr>
          <a:lstStyle/>
          <a:p>
            <a:pPr marL="0" indent="0" algn="just">
              <a:buNone/>
            </a:pPr>
            <a:r>
              <a:rPr lang="uk-UA" dirty="0"/>
              <a:t>Є кілька ключових трендів, які визначать подальший розвиток галузі: водневу енергетику, утилізацію вторинного тепла металургійних процесів, використання відновлюваних джерел та зберігання енергії. Кожен із них несе у собі величезний потенціал.</a:t>
            </a:r>
            <a:endParaRPr lang="ru-RU" dirty="0"/>
          </a:p>
          <a:p>
            <a:pPr marL="0" indent="0" algn="just">
              <a:buNone/>
            </a:pPr>
            <a:r>
              <a:rPr lang="uk-UA" dirty="0"/>
              <a:t>Енергоефективність нерозривно пов'язана з кліматичним повісткою, оскільки зниження енергоспоживання, насамперед вуглеводнів, скорочує емісію парникових газів. Останнім часом і в чорній металургії, і в енергетиці все частіше стали говорити про водень як паливо майбутнього. Головна цінність від застосування водню в металургії – це можливість відмовитися від використання вуглецевих видів палива (вугілля, кокс, природний газ). Орієнтація на проекти водневої металургії стає довгостроковим трендом. Наприклад, у рамках ініціативи </a:t>
            </a:r>
            <a:r>
              <a:rPr lang="uk-UA" dirty="0" err="1"/>
              <a:t>HYBRIT</a:t>
            </a:r>
            <a:r>
              <a:rPr lang="uk-UA" dirty="0"/>
              <a:t> (учасники – компанії </a:t>
            </a:r>
            <a:r>
              <a:rPr lang="uk-UA" dirty="0" err="1"/>
              <a:t>SSAB</a:t>
            </a:r>
            <a:r>
              <a:rPr lang="uk-UA" dirty="0"/>
              <a:t>, </a:t>
            </a:r>
            <a:r>
              <a:rPr lang="uk-UA" dirty="0" err="1"/>
              <a:t>LKAB</a:t>
            </a:r>
            <a:r>
              <a:rPr lang="uk-UA" dirty="0"/>
              <a:t>, </a:t>
            </a:r>
            <a:r>
              <a:rPr lang="uk-UA" dirty="0" err="1"/>
              <a:t>Vattenfall</a:t>
            </a:r>
            <a:r>
              <a:rPr lang="uk-UA" dirty="0"/>
              <a:t>) планується розпочати виробництво сталі із застосуванням водню у 2035 році. Однак водень поки обходиться дорожче, ніж паливо, що містить вуглецю, а реального зниження емісії </a:t>
            </a:r>
            <a:r>
              <a:rPr lang="uk-UA" dirty="0" err="1"/>
              <a:t>СО2</a:t>
            </a:r>
            <a:r>
              <a:rPr lang="uk-UA" dirty="0"/>
              <a:t> можна досягти лише за використання «зеленої» енергії з відновлюваних джерел виробництва водню. Але незважаючи на те, що воднева енергетика – це радше реальність наступного десятиліття, ми вже зараз уважно вивчаємо технології виробництва водню та його використання як палива для металургійних агрегатів.</a:t>
            </a:r>
            <a:endParaRPr lang="ru-RU" dirty="0"/>
          </a:p>
          <a:p>
            <a:pPr marL="0" indent="0" algn="just">
              <a:buNone/>
            </a:pPr>
            <a:endParaRPr lang="en-US" dirty="0"/>
          </a:p>
        </p:txBody>
      </p:sp>
    </p:spTree>
    <p:extLst>
      <p:ext uri="{BB962C8B-B14F-4D97-AF65-F5344CB8AC3E}">
        <p14:creationId xmlns:p14="http://schemas.microsoft.com/office/powerpoint/2010/main" val="1650758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2804"/>
            <a:ext cx="10935878" cy="6372520"/>
          </a:xfrm>
        </p:spPr>
        <p:txBody>
          <a:bodyPr>
            <a:normAutofit fontScale="85000" lnSpcReduction="20000"/>
          </a:bodyPr>
          <a:lstStyle/>
          <a:p>
            <a:pPr marL="0" indent="0" algn="just">
              <a:buNone/>
            </a:pPr>
            <a:r>
              <a:rPr lang="uk-UA" dirty="0"/>
              <a:t>Наслідуючи принципи мінімізації впливу на навколишнє середовище та підвищення ефективності використання ресурсів, ми також регулярно оцінюємо варіанти ефективної утилізації вторинних енергоресурсів на майданчиках Групи. Так, наприклад, у металургійних процесах існує безліч джерел вторинного тепла (сляби, шлаки, нагрівальні печі, димові гази), яке можна використовувати для вироблення тепло- або електроенергії для потреб підприємства. Найбільший інвестиційний проект Стратегії 2022 – нова утилізаційна електростанція – приклад такої технології, як паливо вона використовуватиме вторинні металургійні гази.</a:t>
            </a:r>
            <a:endParaRPr lang="ru-RU" dirty="0"/>
          </a:p>
          <a:p>
            <a:pPr marL="0" indent="0" algn="just">
              <a:buNone/>
            </a:pPr>
            <a:r>
              <a:rPr lang="uk-UA" dirty="0"/>
              <a:t>Питання накопичення та зберігання електроенергії також знаходиться на порядку денному. Відповідні технології активно розвиваються, вартість зберігання знижується, а обсяги накопичувачів зростають. Тому ми також </a:t>
            </a:r>
            <a:r>
              <a:rPr lang="uk-UA" dirty="0" err="1"/>
              <a:t>моніторимо</a:t>
            </a:r>
            <a:r>
              <a:rPr lang="uk-UA" dirty="0"/>
              <a:t> технологічні тренди в цій галузі та регулярно оцінюємо можливість застосування відповідних рішень у рамках Групи.</a:t>
            </a:r>
            <a:endParaRPr lang="ru-RU" dirty="0"/>
          </a:p>
          <a:p>
            <a:pPr marL="0" indent="0" algn="just">
              <a:buNone/>
            </a:pPr>
            <a:r>
              <a:rPr lang="uk-UA" dirty="0"/>
              <a:t>Можна впевнено сказати, що у майбутньому збережеться попит на високоміцні сталі. Наведу приклад: </a:t>
            </a:r>
            <a:r>
              <a:rPr lang="uk-UA" dirty="0" err="1"/>
              <a:t>Tesla</a:t>
            </a:r>
            <a:r>
              <a:rPr lang="uk-UA" dirty="0"/>
              <a:t> </a:t>
            </a:r>
            <a:r>
              <a:rPr lang="uk-UA" dirty="0" err="1"/>
              <a:t>Cybertruck</a:t>
            </a:r>
            <a:r>
              <a:rPr lang="uk-UA" dirty="0"/>
              <a:t>, футуристичний пікап від </a:t>
            </a:r>
            <a:r>
              <a:rPr lang="uk-UA" dirty="0" err="1"/>
              <a:t>Tesla</a:t>
            </a:r>
            <a:r>
              <a:rPr lang="uk-UA" dirty="0"/>
              <a:t>, представлений у листопаді 2019 року, повністю виготовлений із </a:t>
            </a:r>
            <a:r>
              <a:rPr lang="uk-UA" dirty="0" err="1"/>
              <a:t>понад­високоміцної</a:t>
            </a:r>
            <a:r>
              <a:rPr lang="uk-UA" dirty="0"/>
              <a:t> сталі. Кузов автомобіля виготовлений із надтвердої холоднокатаної нержавіючої сталі </a:t>
            </a:r>
            <a:r>
              <a:rPr lang="uk-UA" dirty="0" err="1"/>
              <a:t>30Х</a:t>
            </a:r>
            <a:r>
              <a:rPr lang="uk-UA" dirty="0"/>
              <a:t>. </a:t>
            </a:r>
            <a:r>
              <a:rPr lang="uk-UA" dirty="0" err="1"/>
              <a:t>Маск</a:t>
            </a:r>
            <a:r>
              <a:rPr lang="uk-UA" dirty="0"/>
              <a:t> уточнив, що </a:t>
            </a:r>
            <a:r>
              <a:rPr lang="uk-UA" dirty="0" err="1"/>
              <a:t>30Х</a:t>
            </a:r>
            <a:r>
              <a:rPr lang="uk-UA" dirty="0"/>
              <a:t> - це умовне позначення нової марки сталі 300-ї серії, яка для підвищення міцності піддається багатостадійному загартування. Така сталь повинна штампуватись на пресі – кузов </a:t>
            </a:r>
            <a:r>
              <a:rPr lang="uk-UA" dirty="0" err="1"/>
              <a:t>Tesla</a:t>
            </a:r>
            <a:r>
              <a:rPr lang="uk-UA" dirty="0"/>
              <a:t> </a:t>
            </a:r>
            <a:r>
              <a:rPr lang="uk-UA" dirty="0" err="1"/>
              <a:t>Cybertruck</a:t>
            </a:r>
            <a:r>
              <a:rPr lang="uk-UA" dirty="0"/>
              <a:t> виготовлений з єдиного листа товщиною 3 мм, складеного в кількох місцях. Навіть згинання вимагає глибокого зазору на внутрішній стороні згину. Таке ось </a:t>
            </a:r>
            <a:r>
              <a:rPr lang="uk-UA" dirty="0" err="1"/>
              <a:t>орігамі</a:t>
            </a:r>
            <a:r>
              <a:rPr lang="uk-UA" dirty="0"/>
              <a:t> для дорослих.</a:t>
            </a:r>
            <a:endParaRPr lang="ru-RU" dirty="0"/>
          </a:p>
          <a:p>
            <a:pPr marL="0" indent="0" algn="just">
              <a:buNone/>
            </a:pPr>
            <a:endParaRPr lang="en-US" dirty="0"/>
          </a:p>
        </p:txBody>
      </p:sp>
    </p:spTree>
    <p:extLst>
      <p:ext uri="{BB962C8B-B14F-4D97-AF65-F5344CB8AC3E}">
        <p14:creationId xmlns:p14="http://schemas.microsoft.com/office/powerpoint/2010/main" val="184898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8219" y="3274209"/>
            <a:ext cx="11566687" cy="3447102"/>
          </a:xfrm>
        </p:spPr>
        <p:txBody>
          <a:bodyPr>
            <a:normAutofit fontScale="85000" lnSpcReduction="20000"/>
          </a:bodyPr>
          <a:lstStyle/>
          <a:p>
            <a:pPr marL="0" indent="536575" algn="just">
              <a:buNone/>
            </a:pPr>
            <a:r>
              <a:rPr lang="uk-UA" dirty="0"/>
              <a:t>«Металургія – традиційна та консервативна галузь». Досить часто такі заяви можна почути з найвищих трибун конференцій. Так, бізнес металургів залежить від сотень хімічних та фізичних процесів, будівництво доменної печі може тривати кілька років, а сталь як матеріал почали використовувати ще до нашої ери. Але ті, хто дорікає металургії у консерватизмі, швидше за все, давно не були на сучасному виробництві, де цифрові технології вже давно стали частиною виробничих процесів. Але світ змінюється дуже швидко, і встигати за швидкістю змін це справжній виклик для багатьох.</a:t>
            </a:r>
            <a:endParaRPr lang="ru-RU" dirty="0"/>
          </a:p>
          <a:p>
            <a:pPr marL="0" indent="536575" algn="just">
              <a:buNone/>
            </a:pPr>
            <a:r>
              <a:rPr lang="uk-UA" dirty="0"/>
              <a:t>Для планування майбутніх інновацій потрібна серйозна аналітична робота та системний підхід, адже ставки дуже високі. Так формується справжня інноваційна екосистема, у якій, як і екосистемі біологічної, кожен елемент пов'язані друг з одним впливає загальне розвиток і процвітання.</a:t>
            </a:r>
            <a:endParaRPr lang="ru-RU" dirty="0"/>
          </a:p>
          <a:p>
            <a:pPr marL="0" indent="0" algn="just">
              <a:buNone/>
            </a:pPr>
            <a:endParaRPr lang="en-US" dirty="0"/>
          </a:p>
        </p:txBody>
      </p:sp>
      <p:pic>
        <p:nvPicPr>
          <p:cNvPr id="1026" name="Рисунок 4" descr="https://up-pro.ru/image/catalog/library/strategy/tendencii/nlmk/nlmk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9815" y="226210"/>
            <a:ext cx="582136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9086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3633"/>
            <a:ext cx="10879318" cy="6259398"/>
          </a:xfrm>
        </p:spPr>
        <p:txBody>
          <a:bodyPr>
            <a:normAutofit/>
          </a:bodyPr>
          <a:lstStyle/>
          <a:p>
            <a:pPr marL="0" indent="0" algn="just">
              <a:buNone/>
            </a:pPr>
            <a:r>
              <a:rPr lang="uk-UA" dirty="0"/>
              <a:t>Будуть потрібні сталі з підвищеною корозійною стійкістю. Це, наприклад, атмосферостійкі сталі, сталі, стійкі у різних ґрунтах, або ті, які використовують для транспортування корозійних середовищ, таких як газ та нафта. Великий потенціал має напрямок з виробництва прокату з різними функціональними покриттями. Наприклад, покриття, що самовідновлюються, або антибактеріальні. Це дозволить збільшити термін експлуатації виробів із такого прокату. Ще один важливий напрямок – </a:t>
            </a:r>
            <a:r>
              <a:rPr lang="uk-UA" dirty="0" err="1"/>
              <a:t>енергогенерація</a:t>
            </a:r>
            <a:r>
              <a:rPr lang="uk-UA" dirty="0"/>
              <a:t> та енергозбереження. У </a:t>
            </a:r>
            <a:r>
              <a:rPr lang="uk-UA" dirty="0" err="1"/>
              <a:t>НЛМК</a:t>
            </a:r>
            <a:r>
              <a:rPr lang="uk-UA" dirty="0"/>
              <a:t> вже зараз йдуть роботи зі створення покриттів на сталеву черепицю, які здатні під впливом сонячного світла виробляти електроенергію.</a:t>
            </a:r>
            <a:endParaRPr lang="ru-RU" dirty="0"/>
          </a:p>
          <a:p>
            <a:pPr marL="0" indent="0" algn="just">
              <a:buNone/>
            </a:pPr>
            <a:r>
              <a:rPr lang="uk-UA" dirty="0"/>
              <a:t>Кероване формування </a:t>
            </a:r>
            <a:r>
              <a:rPr lang="uk-UA" dirty="0" err="1"/>
              <a:t>нанорозмірних</a:t>
            </a:r>
            <a:r>
              <a:rPr lang="uk-UA" dirty="0"/>
              <a:t> частинок обсягом сталі – це тренд сучасного матеріалознавства, який є перспективним і активно розвивається.</a:t>
            </a:r>
            <a:endParaRPr lang="ru-RU" dirty="0"/>
          </a:p>
          <a:p>
            <a:pPr marL="0" indent="0" algn="just">
              <a:buNone/>
            </a:pPr>
            <a:endParaRPr lang="en-US" dirty="0"/>
          </a:p>
        </p:txBody>
      </p:sp>
    </p:spTree>
    <p:extLst>
      <p:ext uri="{BB962C8B-B14F-4D97-AF65-F5344CB8AC3E}">
        <p14:creationId xmlns:p14="http://schemas.microsoft.com/office/powerpoint/2010/main" val="984912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30421"/>
          </a:xfrm>
        </p:spPr>
        <p:txBody>
          <a:bodyPr>
            <a:normAutofit fontScale="90000"/>
          </a:bodyPr>
          <a:lstStyle/>
          <a:p>
            <a:r>
              <a:rPr lang="uk-UA" dirty="0" err="1" smtClean="0"/>
              <a:t>Стойленського</a:t>
            </a:r>
            <a:r>
              <a:rPr lang="uk-UA" dirty="0" smtClean="0"/>
              <a:t> </a:t>
            </a:r>
            <a:r>
              <a:rPr lang="uk-UA" dirty="0" err="1" smtClean="0"/>
              <a:t>ГЗК</a:t>
            </a:r>
            <a:endParaRPr lang="en-US" dirty="0"/>
          </a:p>
        </p:txBody>
      </p:sp>
      <p:sp>
        <p:nvSpPr>
          <p:cNvPr id="3" name="Объект 2"/>
          <p:cNvSpPr>
            <a:spLocks noGrp="1"/>
          </p:cNvSpPr>
          <p:nvPr>
            <p:ph idx="1"/>
          </p:nvPr>
        </p:nvSpPr>
        <p:spPr>
          <a:xfrm>
            <a:off x="838200" y="1046375"/>
            <a:ext cx="10907598" cy="5722070"/>
          </a:xfrm>
        </p:spPr>
        <p:txBody>
          <a:bodyPr>
            <a:normAutofit fontScale="92500" lnSpcReduction="20000"/>
          </a:bodyPr>
          <a:lstStyle/>
          <a:p>
            <a:pPr marL="0" indent="0" algn="just" fontAlgn="base">
              <a:buNone/>
            </a:pPr>
            <a:r>
              <a:rPr lang="uk-UA" dirty="0"/>
              <a:t>У кар'єрі </a:t>
            </a:r>
            <a:r>
              <a:rPr lang="uk-UA" dirty="0" err="1"/>
              <a:t>Стойленського</a:t>
            </a:r>
            <a:r>
              <a:rPr lang="uk-UA" dirty="0"/>
              <a:t> </a:t>
            </a:r>
            <a:r>
              <a:rPr lang="uk-UA" dirty="0" err="1"/>
              <a:t>ГЗК</a:t>
            </a:r>
            <a:r>
              <a:rPr lang="uk-UA" dirty="0"/>
              <a:t> розпочався пілотний проект запровадження системи позиціонування персоналу. Система підвищить рівень безпеки відкритих гірських робіт, оскільки дозволить своєчасно реагувати на надзвичайні ситуації за рахунок моніторингу та аналізу дій персоналу та роботи обладнання. Система в режимі реального часу визначає місце розташування працівників у кар'єрі, автоматично видає змінні завдання на виконання робіт та контролює результати. Вона також попереджає диспетчера про знаходження або наближення працівників до небезпечних зон та порушення режимів експлуатації обладнання.</a:t>
            </a:r>
            <a:endParaRPr lang="ru-RU" dirty="0"/>
          </a:p>
          <a:p>
            <a:pPr marL="0" indent="0" algn="just">
              <a:buNone/>
            </a:pPr>
            <a:r>
              <a:rPr lang="uk-UA" dirty="0"/>
              <a:t>«Останні глобальні дослідження у металургії показують, що показники здоров'я та безпеки співробітників покращуються дедалі повільніше. Це актуально і для російських компаній, якщо судити з їх опублікованих звітів про частоту травм. </a:t>
            </a:r>
            <a:r>
              <a:rPr lang="uk-UA" dirty="0" err="1"/>
              <a:t>Цифровізація</a:t>
            </a:r>
            <a:r>
              <a:rPr lang="uk-UA" dirty="0"/>
              <a:t> допоможе компаніям впритул наблизитися до нульового рівня травм і смертей на виробництві завдяки використанню </a:t>
            </a:r>
            <a:r>
              <a:rPr lang="uk-UA" dirty="0" err="1"/>
              <a:t>трекінгу</a:t>
            </a:r>
            <a:r>
              <a:rPr lang="uk-UA" dirty="0"/>
              <a:t>, </a:t>
            </a:r>
            <a:r>
              <a:rPr lang="uk-UA" dirty="0" err="1"/>
              <a:t>відеоаналітики</a:t>
            </a:r>
            <a:r>
              <a:rPr lang="uk-UA" dirty="0"/>
              <a:t>, алгоритмів запобігання нещасним випадкам, </a:t>
            </a:r>
            <a:r>
              <a:rPr lang="uk-UA" dirty="0" err="1"/>
              <a:t>дронов</a:t>
            </a:r>
            <a:r>
              <a:rPr lang="uk-UA" dirty="0"/>
              <a:t> і роботів», — зазначає Ніколас </a:t>
            </a:r>
            <a:r>
              <a:rPr lang="uk-UA" dirty="0" err="1"/>
              <a:t>Гутьєррес</a:t>
            </a:r>
            <a:r>
              <a:rPr lang="uk-UA" dirty="0"/>
              <a:t>. Цифрові технології дозволяють, наприклад, вивести навчання у галузі охорони праці та техніки безпеки на новий рівень за рахунок рішень на базі доповненої реальності (</a:t>
            </a:r>
            <a:r>
              <a:rPr lang="uk-UA" dirty="0" err="1"/>
              <a:t>VR</a:t>
            </a:r>
            <a:r>
              <a:rPr lang="uk-UA" dirty="0"/>
              <a:t>/</a:t>
            </a:r>
            <a:r>
              <a:rPr lang="uk-UA" dirty="0" err="1"/>
              <a:t>AR</a:t>
            </a:r>
            <a:r>
              <a:rPr lang="uk-UA" dirty="0"/>
              <a:t>), </a:t>
            </a:r>
            <a:endParaRPr lang="en-US" dirty="0"/>
          </a:p>
        </p:txBody>
      </p:sp>
    </p:spTree>
    <p:extLst>
      <p:ext uri="{BB962C8B-B14F-4D97-AF65-F5344CB8AC3E}">
        <p14:creationId xmlns:p14="http://schemas.microsoft.com/office/powerpoint/2010/main" val="3558583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1175"/>
            <a:ext cx="10515600" cy="652970"/>
          </a:xfrm>
        </p:spPr>
        <p:txBody>
          <a:bodyPr>
            <a:normAutofit fontScale="90000"/>
          </a:bodyPr>
          <a:lstStyle/>
          <a:p>
            <a:r>
              <a:rPr lang="uk-UA" dirty="0" smtClean="0"/>
              <a:t>"</a:t>
            </a:r>
            <a:r>
              <a:rPr lang="uk-UA" dirty="0" err="1" smtClean="0"/>
              <a:t>Северсталь</a:t>
            </a:r>
            <a:r>
              <a:rPr lang="uk-UA" dirty="0" smtClean="0"/>
              <a:t>"</a:t>
            </a:r>
            <a:endParaRPr lang="en-US" dirty="0"/>
          </a:p>
        </p:txBody>
      </p:sp>
      <p:sp>
        <p:nvSpPr>
          <p:cNvPr id="3" name="Объект 2"/>
          <p:cNvSpPr>
            <a:spLocks noGrp="1"/>
          </p:cNvSpPr>
          <p:nvPr>
            <p:ph idx="1"/>
          </p:nvPr>
        </p:nvSpPr>
        <p:spPr>
          <a:xfrm>
            <a:off x="838200" y="829559"/>
            <a:ext cx="10983012" cy="5891752"/>
          </a:xfrm>
        </p:spPr>
        <p:txBody>
          <a:bodyPr>
            <a:normAutofit/>
          </a:bodyPr>
          <a:lstStyle/>
          <a:p>
            <a:pPr marL="0" indent="0" algn="just">
              <a:buNone/>
            </a:pPr>
            <a:r>
              <a:rPr lang="uk-UA" dirty="0"/>
              <a:t>"</a:t>
            </a:r>
            <a:r>
              <a:rPr lang="uk-UA" dirty="0" err="1"/>
              <a:t>Северсталь</a:t>
            </a:r>
            <a:r>
              <a:rPr lang="uk-UA" dirty="0"/>
              <a:t>" запустила послугу комп'ютерного моделювання для зовнішніх клієнтів. Центр комп'ютерного моделювання за допомогою математичного та комп'ютерного аналізу здійснює розрахунки характеристик виробів та обладнання, розрахунки на міцність, визначає спеціальні властивості матеріалів. Технології, що використовуються центром, також дозволяють моделювати переробку та випробування матеріалів та виконувати проекти в галузі прокатки та правки, гідро- та газодинаміки, трубного виробництва та штампування. За повідомленнями ЗМІ, компанія розпочала реорганізацію, яка дозволить їй швидше адаптуватися під бажання клієнта: він має отримувати не лише сталь, а й вирішення своїх завдань. Крім того, «</a:t>
            </a:r>
            <a:r>
              <a:rPr lang="uk-UA" dirty="0" err="1"/>
              <a:t>Северсталь</a:t>
            </a:r>
            <a:r>
              <a:rPr lang="uk-UA" dirty="0"/>
              <a:t>» першою в Росії відкрила інтернет-магазин і в 2018 році продала через нього близько 2,5 млн т сталі. Це майже третина загального обсягу продажу компанії»,</a:t>
            </a:r>
            <a:endParaRPr lang="ru-RU" dirty="0"/>
          </a:p>
          <a:p>
            <a:pPr marL="0" indent="0" algn="just">
              <a:buNone/>
            </a:pPr>
            <a:endParaRPr lang="en-US" dirty="0"/>
          </a:p>
        </p:txBody>
      </p:sp>
    </p:spTree>
    <p:extLst>
      <p:ext uri="{BB962C8B-B14F-4D97-AF65-F5344CB8AC3E}">
        <p14:creationId xmlns:p14="http://schemas.microsoft.com/office/powerpoint/2010/main" val="2969941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2141"/>
          </a:xfrm>
        </p:spPr>
        <p:txBody>
          <a:bodyPr>
            <a:normAutofit fontScale="90000"/>
          </a:bodyPr>
          <a:lstStyle/>
          <a:p>
            <a:r>
              <a:rPr lang="uk-UA" dirty="0" err="1" smtClean="0"/>
              <a:t>ММК</a:t>
            </a:r>
            <a:endParaRPr lang="en-US" dirty="0"/>
          </a:p>
        </p:txBody>
      </p:sp>
      <p:sp>
        <p:nvSpPr>
          <p:cNvPr id="3" name="Объект 2"/>
          <p:cNvSpPr>
            <a:spLocks noGrp="1"/>
          </p:cNvSpPr>
          <p:nvPr>
            <p:ph idx="1"/>
          </p:nvPr>
        </p:nvSpPr>
        <p:spPr>
          <a:xfrm>
            <a:off x="838200" y="989814"/>
            <a:ext cx="10954732" cy="5731497"/>
          </a:xfrm>
        </p:spPr>
        <p:txBody>
          <a:bodyPr>
            <a:normAutofit fontScale="92500" lnSpcReduction="10000"/>
          </a:bodyPr>
          <a:lstStyle/>
          <a:p>
            <a:pPr marL="0" indent="0" algn="just">
              <a:buNone/>
            </a:pPr>
            <a:r>
              <a:rPr lang="uk-UA" dirty="0"/>
              <a:t>У </a:t>
            </a:r>
            <a:r>
              <a:rPr lang="uk-UA" dirty="0" err="1"/>
              <a:t>ММК</a:t>
            </a:r>
            <a:r>
              <a:rPr lang="uk-UA" dirty="0"/>
              <a:t> запроваджено перший програмний робот, створений спеціалістами центру компетенцій </a:t>
            </a:r>
            <a:r>
              <a:rPr lang="uk-UA" dirty="0" err="1"/>
              <a:t>RPA</a:t>
            </a:r>
            <a:r>
              <a:rPr lang="uk-UA" dirty="0"/>
              <a:t> та інновацій ТОВ «</a:t>
            </a:r>
            <a:r>
              <a:rPr lang="uk-UA" dirty="0" err="1"/>
              <a:t>ММК-Інформсервіс</a:t>
            </a:r>
            <a:r>
              <a:rPr lang="uk-UA" dirty="0"/>
              <a:t>» на базі інноваційної технології </a:t>
            </a:r>
            <a:r>
              <a:rPr lang="uk-UA" dirty="0" err="1"/>
              <a:t>RPA</a:t>
            </a:r>
            <a:r>
              <a:rPr lang="uk-UA" dirty="0"/>
              <a:t> (</a:t>
            </a:r>
            <a:r>
              <a:rPr lang="uk-UA" dirty="0" err="1"/>
              <a:t>Robotic</a:t>
            </a:r>
            <a:r>
              <a:rPr lang="uk-UA" dirty="0"/>
              <a:t> </a:t>
            </a:r>
            <a:r>
              <a:rPr lang="uk-UA" dirty="0" err="1"/>
              <a:t>Process</a:t>
            </a:r>
            <a:r>
              <a:rPr lang="uk-UA" dirty="0"/>
              <a:t> </a:t>
            </a:r>
            <a:r>
              <a:rPr lang="uk-UA" dirty="0" err="1"/>
              <a:t>Automation</a:t>
            </a:r>
            <a:r>
              <a:rPr lang="uk-UA" dirty="0"/>
              <a:t>). Він розроблений для організації ефективної взаємодії комерційної дирекції </a:t>
            </a:r>
            <a:r>
              <a:rPr lang="uk-UA" dirty="0" err="1"/>
              <a:t>ММК</a:t>
            </a:r>
            <a:r>
              <a:rPr lang="uk-UA" dirty="0"/>
              <a:t> із постачальниками металобрухту. Робот обробляє електронну пошту, що входить від постачальників, виконує пошук по базах </a:t>
            </a:r>
            <a:r>
              <a:rPr lang="uk-UA" dirty="0" err="1"/>
              <a:t>РЗ</a:t>
            </a:r>
            <a:r>
              <a:rPr lang="uk-UA" dirty="0"/>
              <a:t> для перевірки статусу відправки вантажних вагонів на адресу ПАТ «</a:t>
            </a:r>
            <a:r>
              <a:rPr lang="uk-UA" dirty="0" err="1"/>
              <a:t>ММК</a:t>
            </a:r>
            <a:r>
              <a:rPr lang="uk-UA" dirty="0"/>
              <a:t>», інформує фахівців комерційної дирекції про результати перевірки, формує звіти. «Проекти на базі штучного інтелекту набирають популярності й у металургійній галузі. Подібні роботи будуть не тільки розуміти терміни постачання і коли надійде оплата від постачальника, але й допоможуть прогнозувати необхідність ремонту обладнання, стежити за якістю продукції. забезпечувати промислову безпеку на виробництві», - прогнозує Олексій Леонтович. Роботизація рутинних операцій в адміністративних процесах - дуже популярний напрямок сьогодні, рішення на базі </a:t>
            </a:r>
            <a:r>
              <a:rPr lang="uk-UA" dirty="0" err="1"/>
              <a:t>RPA</a:t>
            </a:r>
            <a:r>
              <a:rPr lang="uk-UA" dirty="0"/>
              <a:t> пілотують або впроваджують більше 80% опитаних </a:t>
            </a:r>
            <a:r>
              <a:rPr lang="uk-UA" dirty="0" err="1"/>
              <a:t>КПМГ</a:t>
            </a:r>
            <a:r>
              <a:rPr lang="uk-UA" dirty="0"/>
              <a:t> компаній, додає Олена </a:t>
            </a:r>
            <a:r>
              <a:rPr lang="uk-UA" dirty="0" err="1"/>
              <a:t>Устюгова</a:t>
            </a:r>
            <a:r>
              <a:rPr lang="uk-UA" dirty="0"/>
              <a:t>.</a:t>
            </a:r>
            <a:endParaRPr lang="ru-RU" dirty="0"/>
          </a:p>
          <a:p>
            <a:pPr marL="0" indent="0" algn="just">
              <a:buNone/>
            </a:pPr>
            <a:endParaRPr lang="en-US" dirty="0"/>
          </a:p>
        </p:txBody>
      </p:sp>
    </p:spTree>
    <p:extLst>
      <p:ext uri="{BB962C8B-B14F-4D97-AF65-F5344CB8AC3E}">
        <p14:creationId xmlns:p14="http://schemas.microsoft.com/office/powerpoint/2010/main" val="823896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2141"/>
          </a:xfrm>
        </p:spPr>
        <p:txBody>
          <a:bodyPr>
            <a:normAutofit fontScale="90000"/>
          </a:bodyPr>
          <a:lstStyle/>
          <a:p>
            <a:r>
              <a:rPr lang="uk-UA" dirty="0" smtClean="0"/>
              <a:t>«</a:t>
            </a:r>
            <a:r>
              <a:rPr lang="uk-UA" dirty="0" err="1" smtClean="0"/>
              <a:t>Металоінвест</a:t>
            </a:r>
            <a:r>
              <a:rPr lang="uk-UA" dirty="0" smtClean="0"/>
              <a:t>»</a:t>
            </a:r>
            <a:endParaRPr lang="en-US" dirty="0"/>
          </a:p>
        </p:txBody>
      </p:sp>
      <p:sp>
        <p:nvSpPr>
          <p:cNvPr id="3" name="Объект 2"/>
          <p:cNvSpPr>
            <a:spLocks noGrp="1"/>
          </p:cNvSpPr>
          <p:nvPr>
            <p:ph idx="1"/>
          </p:nvPr>
        </p:nvSpPr>
        <p:spPr>
          <a:xfrm>
            <a:off x="838199" y="933254"/>
            <a:ext cx="10964159" cy="5797484"/>
          </a:xfrm>
        </p:spPr>
        <p:txBody>
          <a:bodyPr>
            <a:normAutofit/>
          </a:bodyPr>
          <a:lstStyle/>
          <a:p>
            <a:pPr marL="0" indent="0" algn="just">
              <a:buNone/>
            </a:pPr>
            <a:r>
              <a:rPr lang="uk-UA" dirty="0"/>
              <a:t>На гірничо-збагачувальних комбінатах «</a:t>
            </a:r>
            <a:r>
              <a:rPr lang="uk-UA" dirty="0" err="1"/>
              <a:t>Металоінвесту</a:t>
            </a:r>
            <a:r>
              <a:rPr lang="uk-UA" dirty="0"/>
              <a:t>» в останні роки застосовуються комп'ютерні технології гірничого проектування та геологічного моделювання. Побудовано цифрову модель поверхні кар'єру, організовано сучасну технологію її підтримки та оновлення. Впроваджено систему </a:t>
            </a:r>
            <a:r>
              <a:rPr lang="uk-UA" dirty="0" err="1"/>
              <a:t>Modular</a:t>
            </a:r>
            <a:r>
              <a:rPr lang="uk-UA" dirty="0"/>
              <a:t>, що дозволяє підвищити продуктивність гірничої техніки, та автоматизовану систему управління буровими роботами, що використовує високоточне позиціонування бурових верстатів за допомогою </a:t>
            </a:r>
            <a:r>
              <a:rPr lang="uk-UA" dirty="0" err="1"/>
              <a:t>ГЛОНАСС</a:t>
            </a:r>
            <a:r>
              <a:rPr lang="uk-UA" dirty="0"/>
              <a:t>. Для забезпечення візуального контролю виробничих процесів та підвищення рівня безпеки робіт у кар'єрі спроектовано систему відеоспостереження з побудовою оптоволоконних ліній зв'язку. Вона дозволяє віддалено контролювати проведення вибухів у кар'єрі та використання техніки на виробничих ділянках.</a:t>
            </a:r>
            <a:endParaRPr lang="ru-RU" dirty="0"/>
          </a:p>
          <a:p>
            <a:pPr marL="0" indent="0" algn="just">
              <a:buNone/>
            </a:pPr>
            <a:endParaRPr lang="en-US" dirty="0"/>
          </a:p>
        </p:txBody>
      </p:sp>
    </p:spTree>
    <p:extLst>
      <p:ext uri="{BB962C8B-B14F-4D97-AF65-F5344CB8AC3E}">
        <p14:creationId xmlns:p14="http://schemas.microsoft.com/office/powerpoint/2010/main" val="2623623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5926"/>
            <a:ext cx="11030146" cy="6268825"/>
          </a:xfrm>
        </p:spPr>
        <p:txBody>
          <a:bodyPr>
            <a:normAutofit fontScale="92500" lnSpcReduction="10000"/>
          </a:bodyPr>
          <a:lstStyle/>
          <a:p>
            <a:pPr marL="0" indent="0" algn="just" fontAlgn="base">
              <a:buNone/>
            </a:pPr>
            <a:r>
              <a:rPr lang="uk-UA" dirty="0"/>
              <a:t>У січні 2017 року розпочав роботу багатофункціональний загальний центр обслуговування (</a:t>
            </a:r>
            <a:r>
              <a:rPr lang="uk-UA" dirty="0" err="1"/>
              <a:t>МФ</a:t>
            </a:r>
            <a:r>
              <a:rPr lang="uk-UA" dirty="0"/>
              <a:t> </a:t>
            </a:r>
            <a:r>
              <a:rPr lang="uk-UA" dirty="0" err="1"/>
              <a:t>ОЦО</a:t>
            </a:r>
            <a:r>
              <a:rPr lang="uk-UA" dirty="0"/>
              <a:t>) – ТОВ «</a:t>
            </a:r>
            <a:r>
              <a:rPr lang="uk-UA" dirty="0" err="1"/>
              <a:t>Металоінвест</a:t>
            </a:r>
            <a:r>
              <a:rPr lang="uk-UA" dirty="0"/>
              <a:t> корпоративний сервіс» (</a:t>
            </a:r>
            <a:r>
              <a:rPr lang="uk-UA" dirty="0" err="1"/>
              <a:t>МКС</a:t>
            </a:r>
            <a:r>
              <a:rPr lang="uk-UA" dirty="0"/>
              <a:t>). У </a:t>
            </a:r>
            <a:r>
              <a:rPr lang="uk-UA" dirty="0" err="1"/>
              <a:t>МКС</a:t>
            </a:r>
            <a:r>
              <a:rPr lang="uk-UA" dirty="0"/>
              <a:t> консолідовано низку функцій, таких як бухгалтерський, податковий облік та звітність; кадрове адміністрування та розрахунок заробітної плати; казначейство; супровід закупівельної діяльності; юридична підтримка; економічна безпека. У </a:t>
            </a:r>
            <a:r>
              <a:rPr lang="uk-UA" dirty="0" err="1"/>
              <a:t>МКС</a:t>
            </a:r>
            <a:r>
              <a:rPr lang="uk-UA" dirty="0"/>
              <a:t> активно триває процес автоматизації, повідомили у компанії. Він включає створення автоматизованої системи обліку первинних документів (</a:t>
            </a:r>
            <a:r>
              <a:rPr lang="uk-UA" dirty="0" err="1"/>
              <a:t>АСУПД</a:t>
            </a:r>
            <a:r>
              <a:rPr lang="uk-UA" dirty="0"/>
              <a:t>) та автоматизованої системи обліку робочого часу. </a:t>
            </a:r>
            <a:r>
              <a:rPr lang="uk-UA" dirty="0" err="1"/>
              <a:t>АСУПД</a:t>
            </a:r>
            <a:r>
              <a:rPr lang="uk-UA" dirty="0"/>
              <a:t> дозволяє знизити трудовитрати на обробку первинних документів. Система обліку робочого часу виявляє "вузькі" місця у завантаженні співробітників. У 2018 році завершено другу чергу проекту, в рамках якої підключено систему автоматичного введення та розпізнавання документів, інтеграцію з обліковою системою </a:t>
            </a:r>
            <a:r>
              <a:rPr lang="uk-UA" dirty="0" err="1"/>
              <a:t>SAP</a:t>
            </a:r>
            <a:r>
              <a:rPr lang="uk-UA" dirty="0"/>
              <a:t> </a:t>
            </a:r>
            <a:r>
              <a:rPr lang="uk-UA" dirty="0" err="1"/>
              <a:t>ERP</a:t>
            </a:r>
            <a:r>
              <a:rPr lang="uk-UA" dirty="0"/>
              <a:t>. У поточному році планується роботизувати близько 40 бізнес-процесів у всіх напрямках діяльності </a:t>
            </a:r>
            <a:r>
              <a:rPr lang="uk-UA" dirty="0" err="1"/>
              <a:t>МФ</a:t>
            </a:r>
            <a:r>
              <a:rPr lang="uk-UA" dirty="0"/>
              <a:t> </a:t>
            </a:r>
            <a:r>
              <a:rPr lang="uk-UA" dirty="0" err="1"/>
              <a:t>ОЦО</a:t>
            </a:r>
            <a:r>
              <a:rPr lang="uk-UA" dirty="0"/>
              <a:t>.</a:t>
            </a:r>
            <a:endParaRPr lang="ru-RU" dirty="0"/>
          </a:p>
          <a:p>
            <a:pPr marL="0" indent="0" algn="just" fontAlgn="base">
              <a:buNone/>
            </a:pPr>
            <a:r>
              <a:rPr lang="uk-UA" dirty="0"/>
              <a:t>«</a:t>
            </a:r>
            <a:r>
              <a:rPr lang="uk-UA" dirty="0" err="1"/>
              <a:t>Цифровізація</a:t>
            </a:r>
            <a:r>
              <a:rPr lang="uk-UA" dirty="0"/>
              <a:t> та автоматизація традиційно дають значний та економічно обґрунтований ефект у багатьох секторах, що забезпечують металургійне виробництво, таких як транспортна та складська логістика, енергетика, закупівлі», — пояснює Олександр Олійник.</a:t>
            </a:r>
            <a:endParaRPr lang="ru-RU" dirty="0"/>
          </a:p>
          <a:p>
            <a:pPr marL="0" indent="0" algn="just">
              <a:buNone/>
            </a:pPr>
            <a:endParaRPr lang="en-US" dirty="0"/>
          </a:p>
        </p:txBody>
      </p:sp>
    </p:spTree>
    <p:extLst>
      <p:ext uri="{BB962C8B-B14F-4D97-AF65-F5344CB8AC3E}">
        <p14:creationId xmlns:p14="http://schemas.microsoft.com/office/powerpoint/2010/main" val="3314759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1260" y="-77935"/>
            <a:ext cx="10515600" cy="803799"/>
          </a:xfrm>
        </p:spPr>
        <p:txBody>
          <a:bodyPr/>
          <a:lstStyle/>
          <a:p>
            <a:r>
              <a:rPr lang="uk-UA" b="1" dirty="0"/>
              <a:t>Цифрові </a:t>
            </a:r>
            <a:r>
              <a:rPr lang="uk-UA" b="1" dirty="0" smtClean="0"/>
              <a:t>проблеми</a:t>
            </a:r>
            <a:endParaRPr lang="en-US" dirty="0"/>
          </a:p>
        </p:txBody>
      </p:sp>
      <p:sp>
        <p:nvSpPr>
          <p:cNvPr id="3" name="Объект 2"/>
          <p:cNvSpPr>
            <a:spLocks noGrp="1"/>
          </p:cNvSpPr>
          <p:nvPr>
            <p:ph idx="1"/>
          </p:nvPr>
        </p:nvSpPr>
        <p:spPr>
          <a:xfrm>
            <a:off x="301658" y="791852"/>
            <a:ext cx="11708090" cy="5872899"/>
          </a:xfrm>
        </p:spPr>
        <p:txBody>
          <a:bodyPr>
            <a:normAutofit/>
          </a:bodyPr>
          <a:lstStyle/>
          <a:p>
            <a:pPr marL="0" indent="0" algn="just">
              <a:buNone/>
            </a:pPr>
            <a:r>
              <a:rPr lang="uk-UA" dirty="0"/>
              <a:t>За даними опитування </a:t>
            </a:r>
            <a:r>
              <a:rPr lang="uk-UA" dirty="0" err="1"/>
              <a:t>KPMG</a:t>
            </a:r>
            <a:r>
              <a:rPr lang="uk-UA" dirty="0"/>
              <a:t> в Україні, основні перепони </a:t>
            </a:r>
            <a:r>
              <a:rPr lang="uk-UA" dirty="0" err="1"/>
              <a:t>цифровізації</a:t>
            </a:r>
            <a:r>
              <a:rPr lang="uk-UA" dirty="0"/>
              <a:t> – дефіцит капіталу (22%, у світі лише 7%) і відсутність узгодженого погляду на ключові технологічні тренди (14%).</a:t>
            </a:r>
            <a:endParaRPr lang="ru-RU" dirty="0"/>
          </a:p>
          <a:p>
            <a:pPr marL="0" indent="0" algn="just">
              <a:buNone/>
            </a:pPr>
            <a:r>
              <a:rPr lang="uk-UA" dirty="0"/>
              <a:t>Утім, в українських реаліях ключова проблема – застаріле обладнання </a:t>
            </a:r>
            <a:r>
              <a:rPr lang="uk-UA" dirty="0" err="1"/>
              <a:t>метпідприємств</a:t>
            </a:r>
            <a:r>
              <a:rPr lang="uk-UA" dirty="0"/>
              <a:t>. Зношеність основних засобів у металургії становить 70%, у видобутку металевих руд – близько 60%. При цьому цей показник загалом по країні – 61%, у промисловості – 66%.</a:t>
            </a:r>
            <a:endParaRPr lang="ru-RU" dirty="0"/>
          </a:p>
          <a:p>
            <a:pPr marL="0" indent="0" algn="just">
              <a:buNone/>
            </a:pPr>
            <a:r>
              <a:rPr lang="uk-UA" dirty="0"/>
              <a:t>Металургія та видобуток руди – дуже капіталомістке виробництво. Але постійні кризи та мінлива кон’юнктура світових ринків послаблюють інвестиційні можливості підприємств </a:t>
            </a:r>
            <a:r>
              <a:rPr lang="uk-UA" dirty="0" err="1"/>
              <a:t>ГМК</a:t>
            </a:r>
            <a:r>
              <a:rPr lang="uk-UA" dirty="0" smtClean="0"/>
              <a:t>.</a:t>
            </a:r>
            <a:endParaRPr lang="ru-RU" dirty="0"/>
          </a:p>
        </p:txBody>
      </p:sp>
    </p:spTree>
    <p:extLst>
      <p:ext uri="{BB962C8B-B14F-4D97-AF65-F5344CB8AC3E}">
        <p14:creationId xmlns:p14="http://schemas.microsoft.com/office/powerpoint/2010/main" val="36715625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0510"/>
            <a:ext cx="10841610" cy="6334813"/>
          </a:xfrm>
        </p:spPr>
        <p:txBody>
          <a:bodyPr>
            <a:normAutofit/>
          </a:bodyPr>
          <a:lstStyle/>
          <a:p>
            <a:pPr marL="0" indent="0" algn="just">
              <a:buNone/>
            </a:pPr>
            <a:r>
              <a:rPr lang="uk-UA" dirty="0"/>
              <a:t>«Навіть у найбільших компаній українського </a:t>
            </a:r>
            <a:r>
              <a:rPr lang="uk-UA" dirty="0" err="1"/>
              <a:t>ГМК</a:t>
            </a:r>
            <a:r>
              <a:rPr lang="uk-UA" dirty="0"/>
              <a:t> не так багато інвестиційних ресурсів, а ті, що є, вони намагаються вкладати в переозброєння виробництва й екологічні проекти».</a:t>
            </a:r>
            <a:endParaRPr lang="ru-RU" dirty="0"/>
          </a:p>
          <a:p>
            <a:pPr marL="0" indent="0" algn="just">
              <a:buNone/>
            </a:pPr>
            <a:r>
              <a:rPr lang="uk-UA" dirty="0"/>
              <a:t>Ще однією проблемою є слабке розуміння і проникнення знань щодо Індустрії 4.0 і серед </a:t>
            </a:r>
            <a:r>
              <a:rPr lang="uk-UA" dirty="0" err="1"/>
              <a:t>IT</a:t>
            </a:r>
            <a:r>
              <a:rPr lang="uk-UA" dirty="0"/>
              <a:t>-департаментів, і серед менеджменту.</a:t>
            </a:r>
            <a:endParaRPr lang="ru-RU" dirty="0"/>
          </a:p>
          <a:p>
            <a:pPr marL="0" indent="0" algn="just">
              <a:buNone/>
            </a:pPr>
            <a:r>
              <a:rPr lang="uk-UA" dirty="0"/>
              <a:t>«Багато хто вважає, що 4.0 – це «іграшки» для </a:t>
            </a:r>
            <a:r>
              <a:rPr lang="uk-UA" dirty="0" err="1"/>
              <a:t>айтішників</a:t>
            </a:r>
            <a:r>
              <a:rPr lang="uk-UA" dirty="0"/>
              <a:t>. Звісно, </a:t>
            </a:r>
            <a:r>
              <a:rPr lang="uk-UA" dirty="0" err="1"/>
              <a:t>IT</a:t>
            </a:r>
            <a:r>
              <a:rPr lang="uk-UA" dirty="0"/>
              <a:t>-департаменти компанії беруть участь у створенні рішення, але вони не є замовниками. Замовником впровадження 4.0 може бути тільки менеджмент компанії. Менеджмент бачить, що є плоди автоматизації, але він не розуміє, який ефект дає впровадження рішень рівня 4.0. І це позначається на виділенні бюджетів. Якщо я не розумію, який це дає ефект, то ці питання я не фінансую. Коли ж менеджмент розуміє, що дає 4.0, тоді одразу доходить висновку, що це потрібно робити терміново, ще вчора».</a:t>
            </a:r>
            <a:endParaRPr lang="ru-RU" dirty="0"/>
          </a:p>
          <a:p>
            <a:pPr marL="0" indent="0" algn="just">
              <a:buNone/>
            </a:pPr>
            <a:endParaRPr lang="en-US" dirty="0"/>
          </a:p>
        </p:txBody>
      </p:sp>
    </p:spTree>
    <p:extLst>
      <p:ext uri="{BB962C8B-B14F-4D97-AF65-F5344CB8AC3E}">
        <p14:creationId xmlns:p14="http://schemas.microsoft.com/office/powerpoint/2010/main" val="2135167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67162"/>
            <a:ext cx="10515600" cy="520995"/>
          </a:xfrm>
        </p:spPr>
        <p:txBody>
          <a:bodyPr>
            <a:normAutofit fontScale="90000"/>
          </a:bodyPr>
          <a:lstStyle/>
          <a:p>
            <a:r>
              <a:rPr lang="uk-UA" b="1" dirty="0"/>
              <a:t>Ефект «цифри</a:t>
            </a:r>
            <a:r>
              <a:rPr lang="uk-UA" b="1" dirty="0" smtClean="0"/>
              <a:t>»</a:t>
            </a:r>
            <a:endParaRPr lang="en-US" dirty="0"/>
          </a:p>
        </p:txBody>
      </p:sp>
      <p:sp>
        <p:nvSpPr>
          <p:cNvPr id="3" name="Объект 2"/>
          <p:cNvSpPr>
            <a:spLocks noGrp="1"/>
          </p:cNvSpPr>
          <p:nvPr>
            <p:ph idx="1"/>
          </p:nvPr>
        </p:nvSpPr>
        <p:spPr>
          <a:xfrm>
            <a:off x="838200" y="1018094"/>
            <a:ext cx="11001866" cy="5618375"/>
          </a:xfrm>
        </p:spPr>
        <p:txBody>
          <a:bodyPr>
            <a:normAutofit fontScale="92500" lnSpcReduction="10000"/>
          </a:bodyPr>
          <a:lstStyle/>
          <a:p>
            <a:pPr marL="0" indent="0" algn="just">
              <a:buNone/>
            </a:pPr>
            <a:r>
              <a:rPr lang="uk-UA" dirty="0"/>
              <a:t>Цифровий ефект вимірюється комплексно – в показниках і характеристиках рівня продажів і якості продукції, обслуговування клієнтів, зниження втрат. За словами </a:t>
            </a:r>
            <a:r>
              <a:rPr lang="uk-UA" b="1" dirty="0"/>
              <a:t>Юрія </a:t>
            </a:r>
            <a:r>
              <a:rPr lang="uk-UA" b="1" dirty="0" err="1"/>
              <a:t>Риженкова</a:t>
            </a:r>
            <a:r>
              <a:rPr lang="uk-UA" dirty="0"/>
              <a:t>, генерального директора «Метінвесту», група економить </a:t>
            </a:r>
            <a:r>
              <a:rPr lang="uk-UA" u="sng" dirty="0">
                <a:hlinkClick r:id="rId2"/>
              </a:rPr>
              <a:t>близько $50 млн на рік</a:t>
            </a:r>
            <a:r>
              <a:rPr lang="uk-UA" dirty="0"/>
              <a:t> за рахунок проектів </a:t>
            </a:r>
            <a:r>
              <a:rPr lang="uk-UA" dirty="0" err="1"/>
              <a:t>цифровізації</a:t>
            </a:r>
            <a:r>
              <a:rPr lang="uk-UA" dirty="0"/>
              <a:t>. Зокрема, йдеться про такі новації:</a:t>
            </a:r>
            <a:endParaRPr lang="ru-RU" dirty="0"/>
          </a:p>
          <a:p>
            <a:pPr marL="0" lvl="0" indent="0" algn="just">
              <a:buNone/>
            </a:pPr>
            <a:r>
              <a:rPr lang="uk-UA" dirty="0"/>
              <a:t>Математичне моделювання оптимального складу вугільної шихти для виробництва коксу. Ефект – зниження вартості вугільної шихти на 1,1%. Економія – $20 млн.</a:t>
            </a:r>
            <a:endParaRPr lang="ru-RU" dirty="0"/>
          </a:p>
          <a:p>
            <a:pPr marL="0" lvl="0" indent="0" algn="just">
              <a:buNone/>
            </a:pPr>
            <a:r>
              <a:rPr lang="uk-UA" dirty="0"/>
              <a:t>Використання штучного інтелекту для управління температурою в доменних печах. Ефект – зниження вмісту кремнію в чавуні з 0,65% до 0,50%. Економія – $30 млн.</a:t>
            </a:r>
            <a:endParaRPr lang="ru-RU" dirty="0"/>
          </a:p>
          <a:p>
            <a:pPr marL="0" indent="0" algn="just">
              <a:buNone/>
            </a:pPr>
            <a:r>
              <a:rPr lang="uk-UA" dirty="0"/>
              <a:t>Раніше на одному з галузевих заходів розповів про ефект впровадження технологій 4.0 (станом на кінець минулого року): продажі до країн Європи зросли на 62%, в США – на 22%. Енерговитрати на виробництво сталі скоротилися на 45%, простої автотранспорту знизилися втричі.</a:t>
            </a:r>
            <a:endParaRPr lang="ru-RU" dirty="0"/>
          </a:p>
          <a:p>
            <a:pPr marL="0" indent="0" algn="just">
              <a:buNone/>
            </a:pPr>
            <a:endParaRPr lang="en-US" dirty="0"/>
          </a:p>
        </p:txBody>
      </p:sp>
    </p:spTree>
    <p:extLst>
      <p:ext uri="{BB962C8B-B14F-4D97-AF65-F5344CB8AC3E}">
        <p14:creationId xmlns:p14="http://schemas.microsoft.com/office/powerpoint/2010/main" val="1291598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461913"/>
            <a:ext cx="11039573" cy="6212264"/>
          </a:xfrm>
        </p:spPr>
        <p:txBody>
          <a:bodyPr>
            <a:normAutofit/>
          </a:bodyPr>
          <a:lstStyle/>
          <a:p>
            <a:pPr marL="0" indent="0" algn="just">
              <a:buNone/>
            </a:pPr>
            <a:r>
              <a:rPr lang="uk-UA" dirty="0"/>
              <a:t>Незважаючи на всі переваги </a:t>
            </a:r>
            <a:r>
              <a:rPr lang="uk-UA" dirty="0" err="1"/>
              <a:t>цифровізації</a:t>
            </a:r>
            <a:r>
              <a:rPr lang="uk-UA" dirty="0"/>
              <a:t>, світові витрати на впровадження ІТ підпали під оптимізацію. За оцінками компанії </a:t>
            </a:r>
            <a:r>
              <a:rPr lang="uk-UA" dirty="0" err="1"/>
              <a:t>Gartner</a:t>
            </a:r>
            <a:r>
              <a:rPr lang="uk-UA" dirty="0"/>
              <a:t>, за підсумками поточного року очікується падіння витрат на ІТ в світі на 5,4% – до $3,6 трлн. Однак уже у 2021-му можна очікувати зростання на 4% – до $3,8 трлн.</a:t>
            </a:r>
            <a:endParaRPr lang="ru-RU" dirty="0"/>
          </a:p>
          <a:p>
            <a:pPr marL="0" indent="0" algn="just">
              <a:buNone/>
            </a:pPr>
            <a:r>
              <a:rPr lang="uk-UA" dirty="0"/>
              <a:t>Ефект від </a:t>
            </a:r>
            <a:r>
              <a:rPr lang="uk-UA" dirty="0" err="1"/>
              <a:t>цифровізації</a:t>
            </a:r>
            <a:r>
              <a:rPr lang="uk-UA" dirty="0"/>
              <a:t> очевидний, процес у країні загалом йде повільно, але через це перспективи і можливості цифрової трансформації величезні.</a:t>
            </a:r>
            <a:endParaRPr lang="ru-RU" dirty="0"/>
          </a:p>
          <a:p>
            <a:pPr marL="0" indent="0" algn="just">
              <a:buNone/>
            </a:pPr>
            <a:r>
              <a:rPr lang="uk-UA" dirty="0"/>
              <a:t>«У цих компаній </a:t>
            </a:r>
            <a:r>
              <a:rPr lang="uk-UA" dirty="0" err="1"/>
              <a:t>ГМК</a:t>
            </a:r>
            <a:r>
              <a:rPr lang="uk-UA" dirty="0"/>
              <a:t>, на відміну великих бізнесів з інших галузей, є розуміння необхідності прагнути до впровадження Індустрії 4.0, тобто певний рівень зрілості. Відповідно, і перспективи </a:t>
            </a:r>
            <a:r>
              <a:rPr lang="uk-UA" dirty="0" err="1"/>
              <a:t>діджиталізації</a:t>
            </a:r>
            <a:r>
              <a:rPr lang="uk-UA" dirty="0"/>
              <a:t> в </a:t>
            </a:r>
            <a:r>
              <a:rPr lang="uk-UA" dirty="0" err="1"/>
              <a:t>ГМК</a:t>
            </a:r>
            <a:r>
              <a:rPr lang="uk-UA" dirty="0"/>
              <a:t> величезні. Чим більше у нас буде таких передових компаній, тим швидше будуть підтягуватися і розвиватися інші галузі».</a:t>
            </a:r>
            <a:endParaRPr lang="ru-RU" dirty="0"/>
          </a:p>
          <a:p>
            <a:pPr marL="0" indent="0" algn="just">
              <a:buNone/>
            </a:pPr>
            <a:endParaRPr lang="en-US" dirty="0"/>
          </a:p>
        </p:txBody>
      </p:sp>
    </p:spTree>
    <p:extLst>
      <p:ext uri="{BB962C8B-B14F-4D97-AF65-F5344CB8AC3E}">
        <p14:creationId xmlns:p14="http://schemas.microsoft.com/office/powerpoint/2010/main" val="217665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45580"/>
          </a:xfrm>
        </p:spPr>
        <p:txBody>
          <a:bodyPr>
            <a:normAutofit fontScale="90000"/>
          </a:bodyPr>
          <a:lstStyle/>
          <a:p>
            <a:r>
              <a:rPr lang="uk-UA" b="1" dirty="0"/>
              <a:t>Поточний </a:t>
            </a:r>
            <a:r>
              <a:rPr lang="uk-UA" b="1" dirty="0" smtClean="0"/>
              <a:t>рівень</a:t>
            </a:r>
            <a:endParaRPr lang="en-US" dirty="0"/>
          </a:p>
        </p:txBody>
      </p:sp>
      <p:sp>
        <p:nvSpPr>
          <p:cNvPr id="3" name="Объект 2"/>
          <p:cNvSpPr>
            <a:spLocks noGrp="1"/>
          </p:cNvSpPr>
          <p:nvPr>
            <p:ph idx="1"/>
          </p:nvPr>
        </p:nvSpPr>
        <p:spPr>
          <a:xfrm>
            <a:off x="838199" y="904972"/>
            <a:ext cx="11011293" cy="5844619"/>
          </a:xfrm>
        </p:spPr>
        <p:txBody>
          <a:bodyPr>
            <a:normAutofit fontScale="92500" lnSpcReduction="20000"/>
          </a:bodyPr>
          <a:lstStyle/>
          <a:p>
            <a:pPr marL="0" indent="631825" algn="just">
              <a:buNone/>
            </a:pPr>
            <a:r>
              <a:rPr lang="uk-UA" dirty="0"/>
              <a:t>Розмір бюджетів на </a:t>
            </a:r>
            <a:r>
              <a:rPr lang="uk-UA" dirty="0" err="1"/>
              <a:t>цифровізацію</a:t>
            </a:r>
            <a:r>
              <a:rPr lang="uk-UA" dirty="0"/>
              <a:t> компаній </a:t>
            </a:r>
            <a:r>
              <a:rPr lang="uk-UA" dirty="0" err="1"/>
              <a:t>ГМК</a:t>
            </a:r>
            <a:r>
              <a:rPr lang="uk-UA" dirty="0"/>
              <a:t> невідомий. Але сумарно їх можна оцінити в десятки мільйонів доларів, чимало з яких приховані в рамках спільних інвестиційних проектів. За деякими даними, одна з великих компаній </a:t>
            </a:r>
            <a:r>
              <a:rPr lang="uk-UA" dirty="0" err="1"/>
              <a:t>ГМК</a:t>
            </a:r>
            <a:r>
              <a:rPr lang="uk-UA" dirty="0"/>
              <a:t> виділяє на свої цифрові проекти на рік приблизно 0,6% від валової виручки. Утім, у різних компаній – різні потреби в цифровому розвитку.</a:t>
            </a:r>
            <a:endParaRPr lang="ru-RU" dirty="0"/>
          </a:p>
          <a:p>
            <a:pPr marL="0" indent="631825" algn="just">
              <a:buNone/>
            </a:pPr>
            <a:r>
              <a:rPr lang="uk-UA" dirty="0"/>
              <a:t>Принаймні, за даними </a:t>
            </a:r>
            <a:r>
              <a:rPr lang="uk-UA" dirty="0" err="1"/>
              <a:t>Держстату</a:t>
            </a:r>
            <a:r>
              <a:rPr lang="uk-UA" dirty="0"/>
              <a:t> за 2010-2018 рр., українські компанії </a:t>
            </a:r>
            <a:r>
              <a:rPr lang="uk-UA" dirty="0" err="1"/>
              <a:t>ГМК</a:t>
            </a:r>
            <a:r>
              <a:rPr lang="uk-UA" dirty="0"/>
              <a:t> інвестували в програмне забезпечення в середньому $4-5 млн. Пік був у 2013-му – $5,9 млн. Проте слід враховувати, що інноваційні інвестиції частково йдуть у машини й обладнання.</a:t>
            </a:r>
            <a:endParaRPr lang="ru-RU" dirty="0"/>
          </a:p>
          <a:p>
            <a:pPr marL="0" indent="631825" algn="just">
              <a:buNone/>
            </a:pPr>
            <a:r>
              <a:rPr lang="uk-UA" dirty="0"/>
              <a:t>Основні фонди вітчизняних гірничо-металургійних підприємств переважно складаються з обладнання радянських часів. А отже, загалом українську металургію важко назвати високотехнологічної галуззю. На промислових підприємствах України навіть рівень базової автоматизації – а це технології 3.0 – у середньому не перевищує 50%.</a:t>
            </a:r>
            <a:endParaRPr lang="ru-RU" dirty="0"/>
          </a:p>
          <a:p>
            <a:pPr marL="0" indent="631825" algn="just">
              <a:buNone/>
            </a:pPr>
            <a:r>
              <a:rPr lang="uk-UA" dirty="0"/>
              <a:t>Однак професійний рівень фахівців, рівень автоматизації та запитів на автоматизацію в </a:t>
            </a:r>
            <a:r>
              <a:rPr lang="uk-UA" dirty="0" err="1"/>
              <a:t>ГМК</a:t>
            </a:r>
            <a:r>
              <a:rPr lang="uk-UA" dirty="0"/>
              <a:t> високий. Прагнення підвищити свій цифровий рівень виділяє галузь серед інших</a:t>
            </a:r>
            <a:r>
              <a:rPr lang="uk-UA" dirty="0" smtClean="0"/>
              <a:t>.</a:t>
            </a:r>
            <a:endParaRPr lang="ru-RU" dirty="0"/>
          </a:p>
        </p:txBody>
      </p:sp>
    </p:spTree>
    <p:extLst>
      <p:ext uri="{BB962C8B-B14F-4D97-AF65-F5344CB8AC3E}">
        <p14:creationId xmlns:p14="http://schemas.microsoft.com/office/powerpoint/2010/main" val="75234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11084"/>
            <a:ext cx="11039573" cy="6391373"/>
          </a:xfrm>
        </p:spPr>
        <p:txBody>
          <a:bodyPr>
            <a:normAutofit fontScale="92500"/>
          </a:bodyPr>
          <a:lstStyle/>
          <a:p>
            <a:pPr marL="0" indent="536575" algn="just">
              <a:buNone/>
            </a:pPr>
            <a:r>
              <a:rPr lang="uk-UA" dirty="0"/>
              <a:t>Ситуація із впровадженням цифрових технологій на кожному підприємстві </a:t>
            </a:r>
            <a:r>
              <a:rPr lang="uk-UA" dirty="0" err="1"/>
              <a:t>ГМК</a:t>
            </a:r>
            <a:r>
              <a:rPr lang="uk-UA" dirty="0"/>
              <a:t> відрізняється. Деякі вже рухаються в цьому напрямку, як, наприклад, «Інтерпайп» (для них </a:t>
            </a:r>
            <a:r>
              <a:rPr lang="uk-UA" dirty="0" err="1"/>
              <a:t>IT-Enterprise</a:t>
            </a:r>
            <a:r>
              <a:rPr lang="uk-UA" dirty="0"/>
              <a:t> робить усі проекти </a:t>
            </a:r>
            <a:r>
              <a:rPr lang="uk-UA" dirty="0" err="1"/>
              <a:t>цифровізації</a:t>
            </a:r>
            <a:r>
              <a:rPr lang="uk-UA" dirty="0"/>
              <a:t>). Інші дивляться в бік впровадження нових технологій і вже роблять необхідні кроки. Наприклад, компанія «Метінвест».</a:t>
            </a:r>
            <a:endParaRPr lang="ru-RU" dirty="0"/>
          </a:p>
          <a:p>
            <a:pPr marL="0" indent="536575" algn="just">
              <a:buNone/>
            </a:pPr>
            <a:r>
              <a:rPr lang="uk-UA" dirty="0"/>
              <a:t>Для підприємств </a:t>
            </a:r>
            <a:r>
              <a:rPr lang="uk-UA" dirty="0" err="1"/>
              <a:t>ГМК</a:t>
            </a:r>
            <a:r>
              <a:rPr lang="uk-UA" dirty="0"/>
              <a:t> характерний безперервний виробничий цикл. А в таких випадках дуже важливий принцип безперебійності роботи всіх складових. Зростання обсягів даних, підвищення вимог до реакції, масштаби виробництва висувають підвищені вимоги в ІТ-інфраструктурі та її безпеці.</a:t>
            </a:r>
            <a:endParaRPr lang="ru-RU" dirty="0"/>
          </a:p>
          <a:p>
            <a:pPr marL="0" indent="536575" algn="just">
              <a:buNone/>
            </a:pPr>
            <a:r>
              <a:rPr lang="uk-UA" dirty="0"/>
              <a:t>«З цієї причини в </a:t>
            </a:r>
            <a:r>
              <a:rPr lang="uk-UA" dirty="0" err="1"/>
              <a:t>ГМК</a:t>
            </a:r>
            <a:r>
              <a:rPr lang="uk-UA" dirty="0"/>
              <a:t> стежать за регулярним оновленням серверного парку та систем зберігання даних, розширенням пропускної спроможності й захисту корпоративної мережі, вдосконаленням </a:t>
            </a:r>
            <a:r>
              <a:rPr lang="uk-UA" dirty="0" err="1"/>
              <a:t>ERP</a:t>
            </a:r>
            <a:r>
              <a:rPr lang="uk-UA" dirty="0"/>
              <a:t>-систем (</a:t>
            </a:r>
            <a:r>
              <a:rPr lang="uk-UA" dirty="0" err="1"/>
              <a:t>Enterprise</a:t>
            </a:r>
            <a:r>
              <a:rPr lang="uk-UA" dirty="0"/>
              <a:t> </a:t>
            </a:r>
            <a:r>
              <a:rPr lang="uk-UA" dirty="0" err="1"/>
              <a:t>Resource</a:t>
            </a:r>
            <a:r>
              <a:rPr lang="uk-UA" dirty="0"/>
              <a:t> </a:t>
            </a:r>
            <a:r>
              <a:rPr lang="uk-UA" dirty="0" err="1"/>
              <a:t>Planning</a:t>
            </a:r>
            <a:r>
              <a:rPr lang="uk-UA" dirty="0"/>
              <a:t> – система управління ресурсами компанії). На жаль, нестабільність загальноекономічної ситуації накладає свій відбиток на можливості підприємств</a:t>
            </a:r>
            <a:r>
              <a:rPr lang="uk-UA" dirty="0" smtClean="0"/>
              <a:t>»</a:t>
            </a:r>
            <a:r>
              <a:rPr lang="en-US" dirty="0" smtClean="0"/>
              <a:t>.</a:t>
            </a:r>
            <a:endParaRPr lang="ru-RU" dirty="0"/>
          </a:p>
        </p:txBody>
      </p:sp>
    </p:spTree>
    <p:extLst>
      <p:ext uri="{BB962C8B-B14F-4D97-AF65-F5344CB8AC3E}">
        <p14:creationId xmlns:p14="http://schemas.microsoft.com/office/powerpoint/2010/main" val="785263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38882"/>
            <a:ext cx="10515600" cy="539848"/>
          </a:xfrm>
        </p:spPr>
        <p:txBody>
          <a:bodyPr>
            <a:normAutofit fontScale="90000"/>
          </a:bodyPr>
          <a:lstStyle/>
          <a:p>
            <a:r>
              <a:rPr lang="uk-UA" b="1" dirty="0"/>
              <a:t>Напрями </a:t>
            </a:r>
            <a:r>
              <a:rPr lang="uk-UA" b="1" dirty="0" smtClean="0"/>
              <a:t>впровадження</a:t>
            </a:r>
            <a:endParaRPr lang="en-US" dirty="0"/>
          </a:p>
        </p:txBody>
      </p:sp>
      <p:sp>
        <p:nvSpPr>
          <p:cNvPr id="3" name="Объект 2"/>
          <p:cNvSpPr>
            <a:spLocks noGrp="1"/>
          </p:cNvSpPr>
          <p:nvPr>
            <p:ph idx="1"/>
          </p:nvPr>
        </p:nvSpPr>
        <p:spPr>
          <a:xfrm>
            <a:off x="641023" y="678730"/>
            <a:ext cx="11293311" cy="6179270"/>
          </a:xfrm>
        </p:spPr>
        <p:txBody>
          <a:bodyPr/>
          <a:lstStyle/>
          <a:p>
            <a:pPr marL="0" indent="536575" algn="just">
              <a:buNone/>
            </a:pPr>
            <a:r>
              <a:rPr lang="uk-UA" dirty="0"/>
              <a:t>Основними інструментами цифрової трансформації для металургії є впровадження аналізу великих даних, штучний інтелект і машинне навчання, промисловий інтернет речей, предикативна аналітика, машинний зір, віртуальна й доповнена реальність. Важливо, щоб усе це тією чи іншою мірою було об’єднано в єдину інформаційну систему.</a:t>
            </a:r>
            <a:endParaRPr lang="ru-RU" dirty="0"/>
          </a:p>
          <a:p>
            <a:pPr marL="0" indent="536575" algn="just">
              <a:buNone/>
            </a:pPr>
            <a:r>
              <a:rPr lang="uk-UA" dirty="0"/>
              <a:t>Здавалося б, як можна </a:t>
            </a:r>
            <a:r>
              <a:rPr lang="uk-UA" dirty="0" err="1"/>
              <a:t>цифровізувати</a:t>
            </a:r>
            <a:r>
              <a:rPr lang="uk-UA" dirty="0"/>
              <a:t> обладнання випуску минулого століття? Виявляється, можна. Дані із застарілого обладнання можна зчитувати за допомогою сучасних датчиків і передавати цю інформацію в систему для моніторингу та аналізу.</a:t>
            </a:r>
            <a:endParaRPr lang="ru-RU" dirty="0"/>
          </a:p>
          <a:p>
            <a:pPr algn="just"/>
            <a:endParaRPr lang="en-US" dirty="0"/>
          </a:p>
        </p:txBody>
      </p:sp>
    </p:spTree>
    <p:extLst>
      <p:ext uri="{BB962C8B-B14F-4D97-AF65-F5344CB8AC3E}">
        <p14:creationId xmlns:p14="http://schemas.microsoft.com/office/powerpoint/2010/main" val="40633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5078" y="348792"/>
            <a:ext cx="11284670" cy="6400800"/>
          </a:xfrm>
        </p:spPr>
        <p:txBody>
          <a:bodyPr>
            <a:normAutofit/>
          </a:bodyPr>
          <a:lstStyle/>
          <a:p>
            <a:pPr marL="0" indent="536575" algn="just">
              <a:buNone/>
            </a:pPr>
            <a:r>
              <a:rPr lang="uk-UA" dirty="0"/>
              <a:t>«В «Інтерпайп Сталі» ми працювали на рівні </a:t>
            </a:r>
            <a:r>
              <a:rPr lang="uk-UA" dirty="0" err="1"/>
              <a:t>MES</a:t>
            </a:r>
            <a:r>
              <a:rPr lang="uk-UA" dirty="0"/>
              <a:t>-системи (</a:t>
            </a:r>
            <a:r>
              <a:rPr lang="uk-UA" dirty="0" err="1"/>
              <a:t>Manufacturing</a:t>
            </a:r>
            <a:r>
              <a:rPr lang="uk-UA" dirty="0"/>
              <a:t> </a:t>
            </a:r>
            <a:r>
              <a:rPr lang="uk-UA" dirty="0" err="1"/>
              <a:t>Execution</a:t>
            </a:r>
            <a:r>
              <a:rPr lang="uk-UA" dirty="0"/>
              <a:t> </a:t>
            </a:r>
            <a:r>
              <a:rPr lang="uk-UA" dirty="0" err="1"/>
              <a:t>System</a:t>
            </a:r>
            <a:r>
              <a:rPr lang="uk-UA" dirty="0"/>
              <a:t> – система управління виробничими процесами), інтеграції з обладнанням і зняття інформації з датчиків. На виробництві встановлено більше 26 тис. датчиків – на годину знімають понад мільйон різних параметрів».</a:t>
            </a:r>
            <a:endParaRPr lang="ru-RU" dirty="0"/>
          </a:p>
          <a:p>
            <a:pPr marL="0" indent="536575" algn="just">
              <a:buNone/>
            </a:pPr>
            <a:r>
              <a:rPr lang="uk-UA" dirty="0"/>
              <a:t>Нові технології, наприклад, у процесі виплавки сталі можна використовувати для зберігання історії параметрів плавок, щоб спрогнозувати результат. Або, наприклад, за допомогою машинного навчання визначити початковий склад сплаву й параметри плавки, щоб домогтися певної якості. Це дасть змогу знизити витрати сировини, оптимізувати склад елементів, спрогнозувати якість продукції та ін.</a:t>
            </a:r>
            <a:endParaRPr lang="ru-RU" dirty="0"/>
          </a:p>
        </p:txBody>
      </p:sp>
    </p:spTree>
    <p:extLst>
      <p:ext uri="{BB962C8B-B14F-4D97-AF65-F5344CB8AC3E}">
        <p14:creationId xmlns:p14="http://schemas.microsoft.com/office/powerpoint/2010/main" val="165880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61912"/>
            <a:ext cx="11001866" cy="6146277"/>
          </a:xfrm>
        </p:spPr>
        <p:txBody>
          <a:bodyPr>
            <a:normAutofit lnSpcReduction="10000"/>
          </a:bodyPr>
          <a:lstStyle/>
          <a:p>
            <a:pPr marL="0" indent="442913" algn="just">
              <a:buNone/>
            </a:pPr>
            <a:r>
              <a:rPr lang="uk-UA" dirty="0"/>
              <a:t>Найглибше відставання в </a:t>
            </a:r>
            <a:r>
              <a:rPr lang="uk-UA" dirty="0" err="1"/>
              <a:t>ГМК</a:t>
            </a:r>
            <a:r>
              <a:rPr lang="uk-UA" dirty="0"/>
              <a:t> – в частині інвестицій в системи управління і комплексні системи. У цьому аспекті Україна відстає практично у всіх галузях, особливо якщо порівняти з рештою світу. За словами Владислава Масла, для підприємств </a:t>
            </a:r>
            <a:r>
              <a:rPr lang="uk-UA" dirty="0" err="1"/>
              <a:t>ГМК</a:t>
            </a:r>
            <a:r>
              <a:rPr lang="uk-UA" dirty="0"/>
              <a:t> актуальними є такі завдання з інформатизації:</a:t>
            </a:r>
            <a:endParaRPr lang="ru-RU" dirty="0"/>
          </a:p>
          <a:p>
            <a:pPr algn="just"/>
            <a:r>
              <a:rPr lang="uk-UA" dirty="0"/>
              <a:t>Централізація розрізнених даних (нормативно-довідкова інформація </a:t>
            </a:r>
            <a:r>
              <a:rPr lang="uk-UA" dirty="0" err="1"/>
              <a:t>ТМЦ</a:t>
            </a:r>
            <a:r>
              <a:rPr lang="uk-UA" dirty="0"/>
              <a:t>, контрагентів, ціноутворення, груп продукції, людей, </a:t>
            </a:r>
            <a:r>
              <a:rPr lang="uk-UA" dirty="0" err="1"/>
              <a:t>доступів</a:t>
            </a:r>
            <a:r>
              <a:rPr lang="uk-UA" dirty="0"/>
              <a:t> та ін.).</a:t>
            </a:r>
            <a:endParaRPr lang="ru-RU" dirty="0"/>
          </a:p>
          <a:p>
            <a:pPr algn="just"/>
            <a:r>
              <a:rPr lang="uk-UA" dirty="0"/>
              <a:t>Забезпечення чітких комунікацій між підрозділами: як на рівні поточного документообігу, так і на рівні прийняття/узгодження/контролю виконання управлінських рішень.</a:t>
            </a:r>
            <a:endParaRPr lang="ru-RU" dirty="0"/>
          </a:p>
          <a:p>
            <a:pPr algn="just"/>
            <a:r>
              <a:rPr lang="uk-UA" dirty="0"/>
              <a:t>Централізація інформаційних потоків – консолідована звітність.</a:t>
            </a:r>
            <a:endParaRPr lang="ru-RU" dirty="0"/>
          </a:p>
          <a:p>
            <a:pPr algn="just"/>
            <a:r>
              <a:rPr lang="uk-UA" dirty="0"/>
              <a:t>Бізнес-аналітика (</a:t>
            </a:r>
            <a:r>
              <a:rPr lang="uk-UA" dirty="0" err="1"/>
              <a:t>BI</a:t>
            </a:r>
            <a:r>
              <a:rPr lang="uk-UA" dirty="0"/>
              <a:t>) – аналіз і прогнозування виробничих і комерційних процесів.</a:t>
            </a:r>
            <a:endParaRPr lang="ru-RU" dirty="0"/>
          </a:p>
          <a:p>
            <a:pPr algn="just"/>
            <a:r>
              <a:rPr lang="uk-UA" dirty="0"/>
              <a:t>Автоматизація рутинних процесів.</a:t>
            </a:r>
            <a:endParaRPr lang="ru-RU" dirty="0"/>
          </a:p>
          <a:p>
            <a:endParaRPr lang="en-US" dirty="0"/>
          </a:p>
        </p:txBody>
      </p:sp>
    </p:spTree>
    <p:extLst>
      <p:ext uri="{BB962C8B-B14F-4D97-AF65-F5344CB8AC3E}">
        <p14:creationId xmlns:p14="http://schemas.microsoft.com/office/powerpoint/2010/main" val="233767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4524"/>
            <a:ext cx="11030146" cy="6325385"/>
          </a:xfrm>
        </p:spPr>
        <p:txBody>
          <a:bodyPr>
            <a:normAutofit/>
          </a:bodyPr>
          <a:lstStyle/>
          <a:p>
            <a:pPr marL="0" indent="442913" algn="just">
              <a:buNone/>
            </a:pPr>
            <a:r>
              <a:rPr lang="uk-UA" dirty="0"/>
              <a:t>Якщо говорити про окремі сегменти </a:t>
            </a:r>
            <a:r>
              <a:rPr lang="uk-UA" dirty="0" err="1"/>
              <a:t>ГМК</a:t>
            </a:r>
            <a:r>
              <a:rPr lang="uk-UA" dirty="0"/>
              <a:t>, то модернізація металургійних виробництв спричиняє розширення пов’язаних </a:t>
            </a:r>
            <a:r>
              <a:rPr lang="uk-UA" dirty="0" err="1"/>
              <a:t>IT</a:t>
            </a:r>
            <a:r>
              <a:rPr lang="uk-UA" dirty="0"/>
              <a:t>-проектів.</a:t>
            </a:r>
            <a:endParaRPr lang="ru-RU" dirty="0"/>
          </a:p>
          <a:p>
            <a:pPr marL="0" indent="442913" algn="just">
              <a:buNone/>
            </a:pPr>
            <a:r>
              <a:rPr lang="uk-UA" dirty="0"/>
              <a:t>«Зріс попит на системи зберігання й обробки інформації, захищені системи передачі інформації, рішення з автоматизації бізнес-процесів. Особливо актуальними стали запити на забезпечення збереження корпоративних даних – резервні системи зберігання, копіювання корпоративних даних у хмару, технології </a:t>
            </a:r>
            <a:r>
              <a:rPr lang="uk-UA" dirty="0" err="1"/>
              <a:t>кіберзахисту</a:t>
            </a:r>
            <a:r>
              <a:rPr lang="uk-UA" dirty="0"/>
              <a:t> даних».</a:t>
            </a:r>
            <a:endParaRPr lang="ru-RU" dirty="0"/>
          </a:p>
          <a:p>
            <a:pPr marL="0" indent="442913" algn="just">
              <a:buNone/>
            </a:pPr>
            <a:r>
              <a:rPr lang="uk-UA" dirty="0"/>
              <a:t>Також стабільною залишилася потреба в системах безпеки (особливо систем контролю доступу та моніторингу периметра) й мережевих технологіях. Замовники почали виявляти обережний, але відчутно зростаючий інтерес до </a:t>
            </a:r>
            <a:r>
              <a:rPr lang="uk-UA" dirty="0" err="1"/>
              <a:t>гіперконвергентних</a:t>
            </a:r>
            <a:r>
              <a:rPr lang="uk-UA" dirty="0"/>
              <a:t> </a:t>
            </a:r>
            <a:r>
              <a:rPr lang="uk-UA" dirty="0" err="1"/>
              <a:t>інфраструктур</a:t>
            </a:r>
            <a:r>
              <a:rPr lang="uk-UA" dirty="0"/>
              <a:t>, що об’єднує в єдину систему сховище, обчислювальні й мережеві ресурси, що спрощує процеси управління, захисту й масштабування.</a:t>
            </a:r>
            <a:endParaRPr lang="ru-RU" dirty="0"/>
          </a:p>
          <a:p>
            <a:pPr marL="0" indent="0" algn="just">
              <a:buNone/>
            </a:pPr>
            <a:endParaRPr lang="en-US" dirty="0"/>
          </a:p>
        </p:txBody>
      </p:sp>
    </p:spTree>
    <p:extLst>
      <p:ext uri="{BB962C8B-B14F-4D97-AF65-F5344CB8AC3E}">
        <p14:creationId xmlns:p14="http://schemas.microsoft.com/office/powerpoint/2010/main" val="9392019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5341</Words>
  <Application>Microsoft Office PowerPoint</Application>
  <PresentationFormat>Широкоэкранный</PresentationFormat>
  <Paragraphs>164</Paragraphs>
  <Slides>39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39</vt:i4>
      </vt:variant>
    </vt:vector>
  </HeadingPairs>
  <TitlesOfParts>
    <vt:vector size="44" baseType="lpstr">
      <vt:lpstr>Arial</vt:lpstr>
      <vt:lpstr>Calibri</vt:lpstr>
      <vt:lpstr>Calibri Light</vt:lpstr>
      <vt:lpstr>Times New Roman</vt:lpstr>
      <vt:lpstr>Тема Office</vt:lpstr>
      <vt:lpstr>МЕТАЛУРГІЯ МАЙБУТНЬОГО: ЩО ЧЕКАЄ ГАЛУЗЬ В ЕПОХУ 4-Й ПРОМИСЛОВОЇ РЕВОЛЮЦІЇ</vt:lpstr>
      <vt:lpstr>Презентация PowerPoint</vt:lpstr>
      <vt:lpstr>Презентация PowerPoint</vt:lpstr>
      <vt:lpstr>Поточний рівень</vt:lpstr>
      <vt:lpstr>Презентация PowerPoint</vt:lpstr>
      <vt:lpstr>Напрями впровадження</vt:lpstr>
      <vt:lpstr>Презентация PowerPoint</vt:lpstr>
      <vt:lpstr>Презентация PowerPoint</vt:lpstr>
      <vt:lpstr>Презентация PowerPoint</vt:lpstr>
      <vt:lpstr>Презентация PowerPoint</vt:lpstr>
      <vt:lpstr>Презентация PowerPoint</vt:lpstr>
      <vt:lpstr>Система управління виробничими процесами «Інтерпайп Сталі»</vt:lpstr>
      <vt:lpstr>Група «Метінвест» </vt:lpstr>
      <vt:lpstr>Презентация PowerPoint</vt:lpstr>
      <vt:lpstr>«АрселорМіттал Кривий Ріг» </vt:lpstr>
      <vt:lpstr>Презентация PowerPoint</vt:lpstr>
      <vt:lpstr>Ferrexpo</vt:lpstr>
      <vt:lpstr>Як ця система працює у Групі НЛМК?</vt:lpstr>
      <vt:lpstr>ЗАСТОСУВАННЯ РОБОТОТЕХНІКИ</vt:lpstr>
      <vt:lpstr>Чотири D роботизації</vt:lpstr>
      <vt:lpstr>3D-ДРУК</vt:lpstr>
      <vt:lpstr>НОВА ЕНЕРГЕТИКА</vt:lpstr>
      <vt:lpstr>ТЕХНОЛОГІЇ ДЛЯ ПРОМИСЛОВОЇ БЕЗПЕКИ</vt:lpstr>
      <vt:lpstr>ВІРТУАЛЬНА І ДОДАТКОВА РЕАЛЬНІСТЬ</vt:lpstr>
      <vt:lpstr>ПРЕДИКТИВНА АНАЛІТИКА СТАНУ ОБЛАДНАННЯ</vt:lpstr>
      <vt:lpstr>СТАЛЬ МАЙБУТНЬОГО: ЯКОЮ ВОНА БУДЕ</vt:lpstr>
      <vt:lpstr>Презентация PowerPoint</vt:lpstr>
      <vt:lpstr>ДУМКИ</vt:lpstr>
      <vt:lpstr>Презентация PowerPoint</vt:lpstr>
      <vt:lpstr>Презентация PowerPoint</vt:lpstr>
      <vt:lpstr>Стойленського ГЗК</vt:lpstr>
      <vt:lpstr>"Северсталь"</vt:lpstr>
      <vt:lpstr>ММК</vt:lpstr>
      <vt:lpstr>«Металоінвест»</vt:lpstr>
      <vt:lpstr>Презентация PowerPoint</vt:lpstr>
      <vt:lpstr>Цифрові проблеми</vt:lpstr>
      <vt:lpstr>Презентация PowerPoint</vt:lpstr>
      <vt:lpstr>Ефект «цифри»</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МЕТАЛУРГІЯ МАЙБУТНЬОГО: ЩО ЧЕКАЄ ГАЛУЗЬ В ЕПОХУ 4-Й ПРОМИСЛОВОЇ РЕВОЛЮЦІЇ</dc:title>
  <dc:creator>nazarkirichenko08@gmail.com</dc:creator>
  <cp:lastModifiedBy>nazarkirichenko08@gmail.com</cp:lastModifiedBy>
  <cp:revision>5</cp:revision>
  <dcterms:created xsi:type="dcterms:W3CDTF">2022-01-17T14:34:06Z</dcterms:created>
  <dcterms:modified xsi:type="dcterms:W3CDTF">2022-01-17T16:26:32Z</dcterms:modified>
</cp:coreProperties>
</file>