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71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53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5984" y="2519974"/>
            <a:ext cx="8361229" cy="2098226"/>
          </a:xfrm>
        </p:spPr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Спеціальні розділи електродинаміки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129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716530" y="5796362"/>
            <a:ext cx="1097280" cy="60490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1511" y="388098"/>
            <a:ext cx="9336024" cy="758952"/>
          </a:xfrm>
        </p:spPr>
        <p:txBody>
          <a:bodyPr/>
          <a:lstStyle/>
          <a:p>
            <a:r>
              <a:rPr lang="ru-RU" b="1" dirty="0" err="1"/>
              <a:t>Індуктивність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42925" y="1165573"/>
            <a:ext cx="10466832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Розглянемо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замкнутий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контур,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тече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струм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Позначимо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силу струму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контурі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За законом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Біо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Савара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-Лапласа,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кожна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ділянка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dl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контуру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утворює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поле, вектор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якого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dB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прямо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пропорційний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струму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контурі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dB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~ 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7675" indent="1588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Результуючий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вектор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кожній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точці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простору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дорівнює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інтегралу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7675" indent="1588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контуру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пропорційна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струму.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010" y="3025644"/>
            <a:ext cx="1333500" cy="61722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1144905" y="4062454"/>
            <a:ext cx="961263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натягнутої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контур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поверхні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можна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потік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вектора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магнітної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розраховують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шляхом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інтегрування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вектора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поверхні</a:t>
            </a:r>
            <a:endParaRPr lang="ru-RU" dirty="0"/>
          </a:p>
        </p:txBody>
      </p:sp>
      <p:pic>
        <p:nvPicPr>
          <p:cNvPr id="11" name="Рисунок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134" y="3005079"/>
            <a:ext cx="1531620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1205103" y="4807269"/>
            <a:ext cx="9804654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Величина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потоку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буде прямо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пропорційною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струму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контурі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величина потоку вектора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поверхню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натягнуту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замкнутий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контур, прямо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пропорційна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струму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контурі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830" y="5884249"/>
            <a:ext cx="868680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Прямоугольник 13"/>
          <p:cNvSpPr/>
          <p:nvPr/>
        </p:nvSpPr>
        <p:spPr>
          <a:xfrm>
            <a:off x="1497330" y="6401264"/>
            <a:ext cx="7948422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коефіцієнт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пропорційності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називають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індуктивністю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8913" y="2187515"/>
            <a:ext cx="3074670" cy="1888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6055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935736" y="259097"/>
            <a:ext cx="1075944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Розрахуємо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індуктивність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соленоїда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площа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перерізу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довжина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витків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Величина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дорівнює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812" y="1079754"/>
            <a:ext cx="1112520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Прямоугольник 15"/>
          <p:cNvSpPr/>
          <p:nvPr/>
        </p:nvSpPr>
        <p:spPr>
          <a:xfrm>
            <a:off x="1255776" y="1734693"/>
            <a:ext cx="6096000" cy="157414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сила струму, </a:t>
            </a:r>
            <a:r>
              <a:rPr lang="ru-RU" dirty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μ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проникність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речовини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осердя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соленоїда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витків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одиницю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довжини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соленоїда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всередині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соленоїда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однорідне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тому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потік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вектора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один виток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дорівнює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Рисунок 1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452" y="3390900"/>
            <a:ext cx="1813560" cy="441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044" y="944156"/>
            <a:ext cx="4631436" cy="2364686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Прямоугольник 18"/>
          <p:cNvSpPr/>
          <p:nvPr/>
        </p:nvSpPr>
        <p:spPr>
          <a:xfrm>
            <a:off x="1255776" y="3993901"/>
            <a:ext cx="7275576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пронизує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витки, тому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потік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дорівнює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Рисунок 1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452" y="4543638"/>
            <a:ext cx="3230880" cy="43434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Прямоугольник 20"/>
          <p:cNvSpPr/>
          <p:nvPr/>
        </p:nvSpPr>
        <p:spPr>
          <a:xfrm>
            <a:off x="1255776" y="5067656"/>
            <a:ext cx="6617208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чином,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індуктивність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соленоїда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формулою: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2" name="Рисунок 21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452" y="5546030"/>
            <a:ext cx="1257300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Прямоугольник 22"/>
          <p:cNvSpPr/>
          <p:nvPr/>
        </p:nvSpPr>
        <p:spPr>
          <a:xfrm>
            <a:off x="7946136" y="4372914"/>
            <a:ext cx="4014216" cy="216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більшими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величини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проникності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речовини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осердя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витків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площі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перерізу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соленоїда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буде величина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індуктивності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сильніше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ньому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проявлятися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явище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406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9536"/>
          </a:xfrm>
        </p:spPr>
        <p:txBody>
          <a:bodyPr/>
          <a:lstStyle/>
          <a:p>
            <a:r>
              <a:rPr lang="ru-RU" b="1" dirty="0"/>
              <a:t>ЕРС </a:t>
            </a:r>
            <a:r>
              <a:rPr lang="ru-RU" b="1" dirty="0" err="1"/>
              <a:t>самоіндукції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26592" y="1355889"/>
            <a:ext cx="10750296" cy="216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струм в замкнутому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контурі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нестаціонарний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dirty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ǂ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утворене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ним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буде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нестаціонарним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Величина потоку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вектора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поверхню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натягнуту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контур, буде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від часу, </a:t>
            </a:r>
            <a:r>
              <a:rPr lang="ru-RU" dirty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Ф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dirty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ǂ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тому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dirty="0" err="1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Ф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/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dt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ǂ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потоку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призводить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виникнення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контурі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ЕРС. Коли ЕРС в замкнутому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контурі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утворює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поле,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струм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контуру, то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ЕРС називають ЕРС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Підставимо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вираз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потоку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рівняння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закону Фарадея,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отримаємо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ЕРС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прямо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пропорційна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швидкості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струму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контурі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294" y="3691873"/>
            <a:ext cx="1379220" cy="78486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/>
        </p:nvSpPr>
        <p:spPr>
          <a:xfrm>
            <a:off x="2588514" y="4192853"/>
            <a:ext cx="9481566" cy="216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ЕРС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виникає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завдяки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утворенню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змінним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полем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вихрового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Згідно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правилом Ленца,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вихрове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поле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контурі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протидіє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струму.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сила струму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зростає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вихрове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поле буде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протилежним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струму, і,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навпаки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коли сила струму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зменшується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вихрове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поле буде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буде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уздовж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струму.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швидкість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струму становить 1 А/с, то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котушці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індуктивністю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Гн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утворюється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ЕРС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величина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дорівнює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одному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вольту, 1 В.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068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7563" y="290284"/>
            <a:ext cx="393389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Явище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магнітоелектричної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68680" y="766674"/>
            <a:ext cx="11045952" cy="3055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Утворення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змінним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полем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називають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явищем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магнітоелектричної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Розглянемо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приклад конденсатора,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підключений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кола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струмом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Коли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 то заряд обкладок конденсатора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змінюється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часом,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dq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dt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ǂ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заряд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додатно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зарядженої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обкладки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зростає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Як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показують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експериментальних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вимірювань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заряд конденсатора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залежить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від часу,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dq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dt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ǂ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 то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середині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конденсатора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утворюється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нестаціонарне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вихрове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поле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замкнутими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лініями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лежать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площинах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паралельних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обкладок конденсатора,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струму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знаків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зарядів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обкладок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конденсатора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супроводжується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протилежний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конденсаторі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обкладки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розділені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діелектриком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тому струму провідності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всередині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конденсатора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Спостережуване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експериментах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всередині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конденсатора, очевидно, не може бути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утворене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струмом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провідності.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322" y="3822638"/>
            <a:ext cx="8128254" cy="241356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/>
        </p:nvSpPr>
        <p:spPr>
          <a:xfrm>
            <a:off x="771144" y="6332591"/>
            <a:ext cx="10732008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Заряд обкладок конденсатора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нерухомий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може стати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362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8408" y="419202"/>
            <a:ext cx="10835640" cy="4202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чином, можна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припустити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поля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всередині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конденсатора 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поле, яке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утворене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зарядами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обкладок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ідею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вперше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сформулював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Максвел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заряд обкладок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змінюється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часом, то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середині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конденсатора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обкладками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утворюється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нестаціонарне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поле.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просторово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однорідне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але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змінюється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часом.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характеризують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вектором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напруженості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 або вектором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Експерименти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показали,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поле,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утворене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нестаціонарним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полем, не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залежить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від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поляризації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діелектрика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пластинами конденсатора. Це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виникнення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пов’язане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вектором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поля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Вектор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не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залежить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від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поляризації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діелектрика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утворюється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сторонніми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зарядами. Для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всередині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конденсатора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сторонніми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заряди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обкладок,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616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416" y="384048"/>
            <a:ext cx="9601200" cy="758952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Рівняння</a:t>
            </a:r>
            <a:r>
              <a:rPr lang="ru-RU" b="1" dirty="0"/>
              <a:t> </a:t>
            </a:r>
            <a:r>
              <a:rPr lang="ru-RU" b="1" dirty="0" err="1"/>
              <a:t>Максвела</a:t>
            </a:r>
            <a:r>
              <a:rPr lang="ru-RU" b="1" dirty="0"/>
              <a:t> в </a:t>
            </a:r>
            <a:r>
              <a:rPr lang="ru-RU" b="1" dirty="0" err="1"/>
              <a:t>інтегральній</a:t>
            </a:r>
            <a:r>
              <a:rPr lang="ru-RU" b="1" dirty="0"/>
              <a:t> </a:t>
            </a:r>
            <a:r>
              <a:rPr lang="ru-RU" b="1" dirty="0" err="1"/>
              <a:t>формі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42416" y="1209829"/>
            <a:ext cx="10890504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Рівняння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Максвела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інтегральній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містять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чотири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рівняння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відповідають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законам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явищам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електромагнетизму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Перше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рівняння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 Фарадея, друге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рівняння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струму,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третє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рівняння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констатує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відсутність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зарядів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четверте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рівняння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закону Кулона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24" y="2213304"/>
            <a:ext cx="3558540" cy="326803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Прямоугольник 15"/>
          <p:cNvSpPr/>
          <p:nvPr/>
        </p:nvSpPr>
        <p:spPr>
          <a:xfrm>
            <a:off x="4319016" y="2320219"/>
            <a:ext cx="7751064" cy="4537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Перше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рівняння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Максвела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описує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явище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електромагнітної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утворює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вихрове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поле,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циркуляція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вектора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напруженості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вихрового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дорівнює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швидкості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потоку,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взятій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від’ємним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знаком.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другим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рівнянням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Максвела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циркуляція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вектора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напруженості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дорівнює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потоків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векторів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густини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струму провідності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густини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струму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зміщення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Згідно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третім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рівнянням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Максвела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виконується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збереження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ліній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поля: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ліній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магнітної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виходять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замкнутої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поверхні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виходять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дорівнює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ліній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входять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поверхні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(входять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Четверте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рівняння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Максвела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закону Кулона.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заряди,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інтенсивність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«строго»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обернена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квадрату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відстані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зарядами.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49808" y="5481341"/>
            <a:ext cx="3517392" cy="137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вектори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напруженості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електричного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полів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вектори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електричного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полів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вектор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густини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струму.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11224" y="2251992"/>
            <a:ext cx="2456688" cy="911831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303895" y="3190458"/>
            <a:ext cx="2671346" cy="911831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917148" y="4102289"/>
            <a:ext cx="1444840" cy="64507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917148" y="4805132"/>
            <a:ext cx="1444840" cy="71489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25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МОДУЛЬ </a:t>
            </a:r>
            <a:r>
              <a:rPr lang="uk-UA" dirty="0"/>
              <a:t>6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ru-RU" b="1" dirty="0"/>
              <a:t>ІНДУКЦІЙНІ ЯВИЩА, ЕЛЕКТРОМАГНІТНЕ ПОЛЕ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3584" y="2606040"/>
            <a:ext cx="9601200" cy="3581400"/>
          </a:xfrm>
        </p:spPr>
        <p:txBody>
          <a:bodyPr>
            <a:normAutofit fontScale="70000" lnSpcReduction="2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ЕЛЕКТРОМАГНІТНЕ ПОЛЕ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ЯВИЩЕ ЕЛЕКТРОМАГНІТНОЇ ІНДУКЦІЇ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 ФАРАДЕЯ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ВИХРОВЕ ЕЛЕКТРИЧНЕ ПОЛЕ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 ФАРАДЕЯ У ДИФЕРЕНЦІАЛЬНІЙ ФОРМІ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ІНДУКТИВНІСТЬ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ЕРС САМОІНДУКЦІЇ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РІВНЯННЯ МАКСВЕЛА В ІНТЕГРАЛЬНІЙ ФОРМІ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599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912" y="447847"/>
            <a:ext cx="9601200" cy="1485900"/>
          </a:xfrm>
        </p:spPr>
        <p:txBody>
          <a:bodyPr/>
          <a:lstStyle/>
          <a:p>
            <a:pPr marL="0" indent="0"/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Електромагнітне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поле</a:t>
            </a:r>
            <a:endParaRPr lang="ru-RU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36320" y="1388710"/>
            <a:ext cx="9765792" cy="2759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Електромагнітне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поле –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це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фізичне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поле, яке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здатне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чинити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силову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дію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на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заряди, 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та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магнітні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диполі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Воно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утворене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електричним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та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магнітним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полями,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які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випадку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електромагнітного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поля не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існують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незалежно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одне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від одного і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взаємно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пов’язані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між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собою через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індукцію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–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поле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породжує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магнітне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поле, 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магнітне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поле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породжує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поле.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Електромагнітне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поле може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існувати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без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зарядів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та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струмів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Характеризується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векторами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напруженості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поля та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індукції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магнітного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поля,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E</a:t>
            </a: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NewRomanPS-ItalicMT"/>
              </a:rPr>
              <a:t>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та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B</a:t>
            </a: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NewRomanPS-Italic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відповідно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Описується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електромагнітне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поле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рівняннями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Максвела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What is electromagnetic energy and how does it work? - I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545" y="3730879"/>
            <a:ext cx="4133088" cy="2925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60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7112" y="417907"/>
            <a:ext cx="5156861" cy="4676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err="1">
                <a:latin typeface="TimesNewRomanPS-BoldMT"/>
                <a:ea typeface="Calibri" panose="020F0502020204030204" pitchFamily="34" charset="0"/>
                <a:cs typeface="TimesNewRomanPS-BoldMT"/>
              </a:rPr>
              <a:t>Явище</a:t>
            </a:r>
            <a:r>
              <a:rPr lang="ru-RU" sz="2400" b="1" dirty="0">
                <a:latin typeface="TimesNewRomanPS-BoldMT"/>
                <a:ea typeface="Calibri" panose="020F0502020204030204" pitchFamily="34" charset="0"/>
                <a:cs typeface="TimesNewRomanPS-BoldMT"/>
              </a:rPr>
              <a:t> </a:t>
            </a:r>
            <a:r>
              <a:rPr lang="ru-RU" sz="2400" b="1" dirty="0" err="1">
                <a:latin typeface="TimesNewRomanPS-BoldMT"/>
                <a:ea typeface="Calibri" panose="020F0502020204030204" pitchFamily="34" charset="0"/>
                <a:cs typeface="TimesNewRomanPS-BoldMT"/>
              </a:rPr>
              <a:t>електромагнітної</a:t>
            </a:r>
            <a:r>
              <a:rPr lang="ru-RU" sz="2400" b="1" dirty="0">
                <a:latin typeface="TimesNewRomanPS-BoldMT"/>
                <a:ea typeface="Calibri" panose="020F0502020204030204" pitchFamily="34" charset="0"/>
                <a:cs typeface="TimesNewRomanPS-BoldMT"/>
              </a:rPr>
              <a:t> </a:t>
            </a:r>
            <a:r>
              <a:rPr lang="ru-RU" sz="2400" b="1" dirty="0" err="1">
                <a:latin typeface="TimesNewRomanPS-BoldMT"/>
                <a:ea typeface="Calibri" panose="020F0502020204030204" pitchFamily="34" charset="0"/>
                <a:cs typeface="TimesNewRomanPS-BoldMT"/>
              </a:rPr>
              <a:t>індукції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53743" y="1058141"/>
            <a:ext cx="10747248" cy="2496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Явищем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електромагнітної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індукції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називають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утворення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електрорушійної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сили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 замкнутому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контурі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Під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дією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електрорушійної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сили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контурі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виникає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струм,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який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називають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індукційним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струмом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Вперше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це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явище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було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установлене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Фарадеєм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який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розглянув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всі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можливі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випадки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індукування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магнітним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полем ЕРС.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Перший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випадок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: ЕРС і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індукційний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струм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виникають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коли контур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рухається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стаціонарному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(</a:t>
            </a:r>
            <a:r>
              <a:rPr lang="ru-RU" sz="2000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B</a:t>
            </a:r>
            <a:r>
              <a:rPr lang="ru-RU" sz="2000" dirty="0">
                <a:latin typeface="TimesNewRomanPSMT"/>
                <a:ea typeface="Calibri" panose="020F0502020204030204" pitchFamily="34" charset="0"/>
                <a:cs typeface="TimesNewRomanPSMT"/>
              </a:rPr>
              <a:t>(</a:t>
            </a:r>
            <a:r>
              <a:rPr lang="ru-RU" sz="2000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t</a:t>
            </a:r>
            <a:r>
              <a:rPr lang="ru-RU" sz="2000" dirty="0">
                <a:latin typeface="TimesNewRomanPSMT"/>
                <a:ea typeface="Calibri" panose="020F0502020204030204" pitchFamily="34" charset="0"/>
                <a:cs typeface="TimesNewRomanPSMT"/>
              </a:rPr>
              <a:t>) </a:t>
            </a:r>
            <a:r>
              <a:rPr lang="ru-RU" sz="2000" dirty="0">
                <a:latin typeface="SymbolMT"/>
                <a:ea typeface="Calibri" panose="020F0502020204030204" pitchFamily="34" charset="0"/>
                <a:cs typeface="SymbolMT"/>
              </a:rPr>
              <a:t>= </a:t>
            </a:r>
            <a:r>
              <a:rPr lang="ru-RU" sz="2000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const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)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магнітному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полі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наприклад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обертається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магнітному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полі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Напрямок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обертання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позначено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стрілкою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вісь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обертання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позначена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пунктиром.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742" y="3726942"/>
            <a:ext cx="6234025" cy="278358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7287768" y="3654895"/>
            <a:ext cx="4370832" cy="2529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Другий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випадок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: ЕРС і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індукційний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струм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виникають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нерухомому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контурі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який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розміщено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в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нестаціонарному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магнітному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полі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i="1" dirty="0" smtClean="0">
                <a:latin typeface="TimesNewRomanPS-ItalicMT"/>
                <a:ea typeface="Calibri" panose="020F0502020204030204" pitchFamily="34" charset="0"/>
                <a:cs typeface="TimesNewRomanPS-ItalicMT"/>
              </a:rPr>
              <a:t>B</a:t>
            </a:r>
            <a:r>
              <a:rPr lang="ru-RU" sz="2000" dirty="0" smtClean="0">
                <a:latin typeface="TimesNewRomanPSMT"/>
                <a:ea typeface="Calibri" panose="020F0502020204030204" pitchFamily="34" charset="0"/>
                <a:cs typeface="TimesNewRomanPSMT"/>
              </a:rPr>
              <a:t>(</a:t>
            </a:r>
            <a:r>
              <a:rPr lang="ru-RU" sz="2000" i="1" dirty="0" smtClean="0">
                <a:latin typeface="TimesNewRomanPS-ItalicMT"/>
                <a:ea typeface="Calibri" panose="020F0502020204030204" pitchFamily="34" charset="0"/>
                <a:cs typeface="TimesNewRomanPS-ItalicMT"/>
              </a:rPr>
              <a:t>t</a:t>
            </a:r>
            <a:r>
              <a:rPr lang="ru-RU" sz="2000" dirty="0">
                <a:latin typeface="TimesNewRomanPSMT"/>
                <a:ea typeface="Calibri" panose="020F0502020204030204" pitchFamily="34" charset="0"/>
                <a:cs typeface="TimesNewRomanPSMT"/>
              </a:rPr>
              <a:t>) </a:t>
            </a:r>
            <a:r>
              <a:rPr lang="ru-RU" sz="2000" dirty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ǂ</a:t>
            </a:r>
            <a:r>
              <a:rPr lang="ru-RU" sz="2000" dirty="0">
                <a:latin typeface="SymbolMT"/>
                <a:ea typeface="Calibri" panose="020F0502020204030204" pitchFamily="34" charset="0"/>
                <a:cs typeface="SymbolMT"/>
              </a:rPr>
              <a:t> </a:t>
            </a:r>
            <a:r>
              <a:rPr lang="ru-RU" sz="2000" i="1" dirty="0" err="1" smtClean="0">
                <a:latin typeface="TimesNewRomanPS-ItalicMT"/>
                <a:ea typeface="Calibri" panose="020F0502020204030204" pitchFamily="34" charset="0"/>
                <a:cs typeface="TimesNewRomanPS-ItalicMT"/>
              </a:rPr>
              <a:t>const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як показано на рис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Третій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випадок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: ЕРС і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індукційний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струм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виникають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коли з 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часом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змінюється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форма контуру.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942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874264" y="1335669"/>
            <a:ext cx="1522476" cy="98071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874264" y="4052594"/>
            <a:ext cx="1874520" cy="9075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981456" y="385235"/>
            <a:ext cx="8775192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imesNewRomanPS-ItalicMT"/>
                <a:ea typeface="Calibri" panose="020F0502020204030204" pitchFamily="34" charset="0"/>
                <a:cs typeface="TimesNewRomanPS-ItalicMT"/>
              </a:rPr>
              <a:t>Закон Фарадея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можна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сформулювати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наступним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чином: </a:t>
            </a:r>
            <a:endParaRPr lang="ru-RU" dirty="0" smtClean="0">
              <a:latin typeface="TimesNewRomanPSMT"/>
              <a:ea typeface="Calibri" panose="020F0502020204030204" pitchFamily="34" charset="0"/>
              <a:cs typeface="TimesNewRomanPSMT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величина ЕРС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індукції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дорівнює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швидкості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зміни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магнітного</a:t>
            </a:r>
            <a:endParaRPr lang="ru-RU" dirty="0" smtClean="0">
              <a:latin typeface="TimesNewRomanPSMT"/>
              <a:ea typeface="Calibri" panose="020F0502020204030204" pitchFamily="34" charset="0"/>
              <a:cs typeface="TimesNewRomanPSMT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потоку,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взятій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з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від’ємним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знаком: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804" y="1433594"/>
            <a:ext cx="1203960" cy="78486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Прямоугольник 12"/>
          <p:cNvSpPr/>
          <p:nvPr/>
        </p:nvSpPr>
        <p:spPr>
          <a:xfrm>
            <a:off x="678552" y="2279799"/>
            <a:ext cx="10640568" cy="670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Величина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магнітного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потоку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визначається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інтегруванням</a:t>
            </a:r>
            <a:endParaRPr lang="ru-RU" dirty="0" smtClean="0">
              <a:latin typeface="TimesNewRomanPSMT"/>
              <a:ea typeface="Calibri" panose="020F0502020204030204" pitchFamily="34" charset="0"/>
              <a:cs typeface="TimesNewRomanPSMT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                            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по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поверхні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,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натягнутій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на контур: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104" y="2827258"/>
            <a:ext cx="1280160" cy="70866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Прямоугольник 14"/>
          <p:cNvSpPr/>
          <p:nvPr/>
        </p:nvSpPr>
        <p:spPr>
          <a:xfrm>
            <a:off x="853068" y="3636988"/>
            <a:ext cx="514576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Закон Фарадея можна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записати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вигляді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804" y="4147667"/>
            <a:ext cx="1615440" cy="70866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981456" y="5161712"/>
            <a:ext cx="10640568" cy="1508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Величину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сили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індукційного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струму можна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знайти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допомогою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ділення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ЕРС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індукції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опір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провідника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відповідності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до закону Ома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.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Напрямок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індукційного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струму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визначається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 правилом Ленца.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Магнітне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поле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індукційного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струму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протидіє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зміні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магнітного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потоку,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компенсує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його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Закон электромагнитной индукции Фарадея: значение, задачи, формулы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733" y="493776"/>
            <a:ext cx="4125747" cy="325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533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7455408" y="3063985"/>
            <a:ext cx="3209544" cy="1417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156985" y="338781"/>
            <a:ext cx="4336765" cy="530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Вихрове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електричне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поле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4508" y="1014050"/>
            <a:ext cx="8279220" cy="216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Виникнення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індукційного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струму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носії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струму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провідника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стороння сила,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утворена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завдяки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змінному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полю.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явище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спостерігається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провідника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рухається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сторонньою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сила Лоренца.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Розглянемо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контур,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рухається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швидкістю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ru-RU" dirty="0">
                <a:latin typeface="Times New Roman" panose="02020603050405020304" pitchFamily="18" charset="0"/>
                <a:ea typeface="MT-Extra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вектор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позначимо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рухомий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заряд-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носій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струму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провідника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сила Лоренца,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440" y="1137342"/>
            <a:ext cx="1786128" cy="74477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Прямоугольник 14"/>
          <p:cNvSpPr/>
          <p:nvPr/>
        </p:nvSpPr>
        <p:spPr>
          <a:xfrm>
            <a:off x="974508" y="3470275"/>
            <a:ext cx="6096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Вектор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напруженості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сторонньої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визначимо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відношення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сторонньої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заряду,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1274" y="2175085"/>
            <a:ext cx="2467356" cy="68452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974508" y="424015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ЕРС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яку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утворює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зовнішнє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магнітне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поле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рухомому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провіднику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можна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знайти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шляхом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інтегрування</a:t>
            </a:r>
            <a:endParaRPr lang="ru-RU" dirty="0"/>
          </a:p>
        </p:txBody>
      </p:sp>
      <p:pic>
        <p:nvPicPr>
          <p:cNvPr id="18" name="Рисунок 1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046" y="3226625"/>
            <a:ext cx="2906268" cy="101353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Прямоугольник 18"/>
          <p:cNvSpPr/>
          <p:nvPr/>
        </p:nvSpPr>
        <p:spPr>
          <a:xfrm>
            <a:off x="698933" y="4998322"/>
            <a:ext cx="9751404" cy="1804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Величина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ЕРС буде такою самою,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розраховувати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закону Фарадея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нерухомий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контур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знаходиться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нестаціонарному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ЕРС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виникає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рахунок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вихрового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60061" y="4563324"/>
            <a:ext cx="4149643" cy="2256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579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52" y="87630"/>
            <a:ext cx="5044440" cy="350596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5765292" y="169737"/>
            <a:ext cx="6213348" cy="394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вихрового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 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часом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нестаціонарне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поле,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dirty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ǂ </a:t>
            </a:r>
            <a:r>
              <a:rPr lang="ru-RU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Силові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лінії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вихрового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 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замкненими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кривими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Вектор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напруженості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вихрового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дотичний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силових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ліній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Напрямок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силових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ліній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залежить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від характеру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часової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вектора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поля. Коли вектор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модуля вектора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поля,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| /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dt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&gt;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зменшення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| /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dt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&lt;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 то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напрямок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силових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ліній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змінюється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протилежний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Циркуляція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вихрового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 не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дорівнює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нулю: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9888" y="3918949"/>
            <a:ext cx="1158240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720852" y="4252659"/>
            <a:ext cx="11164824" cy="216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u="sng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змінне</a:t>
            </a:r>
            <a:r>
              <a:rPr lang="ru-RU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магнітне</a:t>
            </a:r>
            <a:r>
              <a:rPr lang="ru-RU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поле є </a:t>
            </a:r>
            <a:r>
              <a:rPr lang="ru-RU" u="sng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джерелом</a:t>
            </a:r>
            <a:r>
              <a:rPr lang="ru-RU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вихрового</a:t>
            </a:r>
            <a:r>
              <a:rPr lang="ru-RU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електричного</a:t>
            </a:r>
            <a:r>
              <a:rPr lang="ru-RU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</a:t>
            </a: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u="sng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Вихрове</a:t>
            </a:r>
            <a:r>
              <a:rPr lang="ru-RU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електричне</a:t>
            </a:r>
            <a:r>
              <a:rPr lang="ru-RU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поле не є </a:t>
            </a:r>
            <a:r>
              <a:rPr lang="ru-RU" u="sng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потенціальним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Нагадаємо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поле,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утворене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нерухомими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електричними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зарядами, 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потенціальним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циркуляція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вектора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напруженості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дорівнює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нулю.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Явище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утворення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ЕРС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змінним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полем 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фізичним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створюють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трансформатори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без яких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важко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уявити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передачу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електроенергії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від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електростанцій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мільйонів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споживачів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43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1086" y="246438"/>
            <a:ext cx="5864491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 Фарадея у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диференціальній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формі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17448" y="855091"/>
            <a:ext cx="10805160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Розглянемо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нестаціонарне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поле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dirty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ǂ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Нестаціонарне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утворює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оточуючому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вихрове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поле. Це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поле чинить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силову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заряди,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причому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сила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дорівнює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 </a:t>
            </a:r>
            <a:r>
              <a:rPr lang="ru-RU" dirty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=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qE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заряд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переміщувати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замкнутому контуру, то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полем робота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дорівнювати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746" y="2254124"/>
            <a:ext cx="3070860" cy="83058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914522" y="3205951"/>
            <a:ext cx="10808085" cy="670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відношення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вихровим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полем при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переміщенні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заряду по замкнутому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контурі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величини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заряду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отримаємо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вираз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ЕРС: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746" y="3995841"/>
            <a:ext cx="1242060" cy="71628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Прямоугольник 13"/>
          <p:cNvSpPr/>
          <p:nvPr/>
        </p:nvSpPr>
        <p:spPr>
          <a:xfrm>
            <a:off x="597586" y="4841377"/>
            <a:ext cx="612776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Підставимо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вираз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закон Фарадея,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отримаємо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086" y="5373476"/>
            <a:ext cx="2118360" cy="67818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Прямоугольник 15"/>
          <p:cNvSpPr/>
          <p:nvPr/>
        </p:nvSpPr>
        <p:spPr>
          <a:xfrm>
            <a:off x="597586" y="6257917"/>
            <a:ext cx="5535812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Скористаємось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математичною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теоремою Стокса: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Рисунок 1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497" y="6120795"/>
            <a:ext cx="2042160" cy="6629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2463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554480" y="5341051"/>
            <a:ext cx="1773936" cy="11481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752" y="172212"/>
            <a:ext cx="2438400" cy="7162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789432" y="1027193"/>
            <a:ext cx="1002792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 контур не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змінюється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часом, то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похідну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часом можна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внести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інтегралу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662" y="1670304"/>
            <a:ext cx="2354580" cy="7924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063752" y="2717199"/>
            <a:ext cx="10411968" cy="2265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враховано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вектор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 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функцією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від часу та координат,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ru-RU" dirty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=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інтегральна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виконується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будь-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контуру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довільної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тому повинна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виконуватися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підінтегральних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виразів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кожній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точці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простору ротор вектора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напруженості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дорівнює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взятій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від’ємним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знаком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частинній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похідній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часом від вектора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932" y="5539132"/>
            <a:ext cx="1399032" cy="75193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4162044" y="5424390"/>
            <a:ext cx="6096000" cy="9814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вираз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називають 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законом Фарадея в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диференціальній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або 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першим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рівнянням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Максвела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02347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5022</TotalTime>
  <Words>1746</Words>
  <Application>Microsoft Office PowerPoint</Application>
  <PresentationFormat>Широкоэкранный</PresentationFormat>
  <Paragraphs>101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Calibri</vt:lpstr>
      <vt:lpstr>Franklin Gothic Book</vt:lpstr>
      <vt:lpstr>MT-Extra</vt:lpstr>
      <vt:lpstr>SymbolMT</vt:lpstr>
      <vt:lpstr>Times New Roman</vt:lpstr>
      <vt:lpstr>TimesNewRomanPS-BoldMT</vt:lpstr>
      <vt:lpstr>TimesNewRomanPS-ItalicMT</vt:lpstr>
      <vt:lpstr>TimesNewRomanPSMT</vt:lpstr>
      <vt:lpstr>Crop</vt:lpstr>
      <vt:lpstr>   Спеціальні розділи електродинаміки</vt:lpstr>
      <vt:lpstr>МОДУЛЬ 6 ІНДУКЦІЙНІ ЯВИЩА, ЕЛЕКТРОМАГНІТНЕ ПОЛЕ</vt:lpstr>
      <vt:lpstr>Електромагнітне поле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Індуктивність</vt:lpstr>
      <vt:lpstr>Презентация PowerPoint</vt:lpstr>
      <vt:lpstr>ЕРС самоіндукції</vt:lpstr>
      <vt:lpstr>Презентация PowerPoint</vt:lpstr>
      <vt:lpstr>Презентация PowerPoint</vt:lpstr>
      <vt:lpstr>Рівняння Максвела в інтегральній формі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Спеціальні розділи електродинаміки</dc:title>
  <dc:creator>Алина</dc:creator>
  <cp:lastModifiedBy>Алина</cp:lastModifiedBy>
  <cp:revision>116</cp:revision>
  <dcterms:created xsi:type="dcterms:W3CDTF">2021-09-05T15:12:34Z</dcterms:created>
  <dcterms:modified xsi:type="dcterms:W3CDTF">2021-11-23T08:50:04Z</dcterms:modified>
</cp:coreProperties>
</file>