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handoutMasterIdLst>
    <p:handoutMasterId r:id="rId7"/>
  </p:handoutMasterIdLst>
  <p:sldIdLst>
    <p:sldId id="257" r:id="rId2"/>
    <p:sldId id="259" r:id="rId3"/>
    <p:sldId id="261" r:id="rId4"/>
    <p:sldId id="370" r:id="rId5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uk-UA" dirty="0"/>
            <a:t>Групові завдання,</a:t>
          </a:r>
          <a:br>
            <a:rPr lang="uk-UA" dirty="0"/>
          </a:br>
          <a:r>
            <a:rPr lang="uk-UA" dirty="0"/>
            <a:t>Кейси</a:t>
          </a:r>
          <a:br>
            <a:rPr lang="uk-UA" dirty="0"/>
          </a:br>
          <a:endParaRPr lang="ru" dirty="0"/>
        </a:p>
      </dgm:t>
    </dgm:pt>
    <dgm:pt modelId="{CAD7EF86-FB23-41F6-BF42-040B36DEFDB1}" type="par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 rtlCol="0"/>
        <a:lstStyle/>
        <a:p>
          <a:pPr rtl="0"/>
          <a:endParaRPr lang="en-US"/>
        </a:p>
      </dgm:t>
    </dgm:pt>
    <dgm:pt modelId="{49225C73-1633-42F1-AB3B-7CB183E5F8B8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uk-UA" dirty="0"/>
            <a:t>Ділові ігри, імітаційний метод </a:t>
          </a:r>
          <a:endParaRPr lang="ru" dirty="0"/>
        </a:p>
      </dgm:t>
    </dgm:pt>
    <dgm:pt modelId="{1A0E2090-1D4F-438A-8766-B6030CE01ADD}" type="par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 rtlCol="0"/>
        <a:lstStyle/>
        <a:p>
          <a:pPr rtl="0"/>
          <a:endParaRPr lang="en-US"/>
        </a:p>
      </dgm:t>
    </dgm:pt>
    <dgm:pt modelId="{1C383F32-22E8-4F62-A3E0-BDC3D5F48992}">
      <dgm:prSet/>
      <dgm:spPr/>
      <dgm:t>
        <a:bodyPr rtlCol="0"/>
        <a:lstStyle/>
        <a:p>
          <a:pPr rtl="0">
            <a:lnSpc>
              <a:spcPct val="100000"/>
            </a:lnSpc>
            <a:defRPr cap="all"/>
          </a:pPr>
          <a:r>
            <a:rPr lang="uk-UA" dirty="0"/>
            <a:t>Демонстративний матеріал</a:t>
          </a:r>
          <a:endParaRPr lang="ru" dirty="0"/>
        </a:p>
      </dgm:t>
    </dgm:pt>
    <dgm:pt modelId="{A7920A2F-3244-4159-AF04-6A1D38B7B317}" type="par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 rtlCol="0"/>
        <a:lstStyle/>
        <a:p>
          <a:pPr rtl="0"/>
          <a:endParaRPr lang="en-US"/>
        </a:p>
      </dgm:t>
    </dgm:pt>
    <dgm:pt modelId="{50B3CE7C-E10B-4E23-BD93-03664997C932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DE9CE479-E4AE-4283-AEF1-10C1535B4324}" type="pres">
      <dgm:prSet presAssocID="{40FC4FFE-8987-4A26-B7F4-8A516F18ADAE}" presName="compNode" presStyleCnt="0"/>
      <dgm:spPr/>
    </dgm:pt>
    <dgm:pt modelId="{B59FCF02-CAD2-4D6F-9542-AD86711168CA}" type="pres">
      <dgm:prSet presAssocID="{40FC4FFE-8987-4A26-B7F4-8A516F18ADAE}" presName="iconBgRect" presStyleLbl="bgShp" presStyleIdx="0" presStyleCnt="3"/>
      <dgm:spPr/>
    </dgm:pt>
    <dgm:pt modelId="{7C175B98-93F4-4D7C-BB95-1514AB879CD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downward trend"/>
        </a:ext>
      </dgm:extLst>
    </dgm:pt>
    <dgm:pt modelId="{677A3090-5F01-43FD-9FA6-C0420AD80FD6}" type="pres">
      <dgm:prSet presAssocID="{40FC4FFE-8987-4A26-B7F4-8A516F18ADAE}" presName="spaceRect" presStyleCnt="0"/>
      <dgm:spPr/>
    </dgm:pt>
    <dgm:pt modelId="{127117FB-F8A7-4A20-A8A7-EC686DDC76D0}" type="pres">
      <dgm:prSet presAssocID="{40FC4FFE-8987-4A26-B7F4-8A516F18ADAE}" presName="textRect" presStyleLbl="revTx" presStyleIdx="0" presStyleCnt="3">
        <dgm:presLayoutVars>
          <dgm:chMax val="1"/>
          <dgm:chPref val="1"/>
        </dgm:presLayoutVars>
      </dgm:prSet>
      <dgm:spPr/>
    </dgm:pt>
    <dgm:pt modelId="{FD1EED9C-83D3-41AD-A09B-D3B36354168F}" type="pres">
      <dgm:prSet presAssocID="{5B62599A-5C9B-48E7-896E-EA782AC60C8B}" presName="sibTrans" presStyleCnt="0"/>
      <dgm:spPr/>
    </dgm:pt>
    <dgm:pt modelId="{C998AB0A-577D-44AA-A068-F634DDE7BD47}" type="pres">
      <dgm:prSet presAssocID="{49225C73-1633-42F1-AB3B-7CB183E5F8B8}" presName="compNode" presStyleCnt="0"/>
      <dgm:spPr/>
    </dgm:pt>
    <dgm:pt modelId="{BCD8CDD9-0C56-4401-ADB1-8B48DAB2C96F}" type="pres">
      <dgm:prSet presAssocID="{49225C73-1633-42F1-AB3B-7CB183E5F8B8}" presName="iconBgRect" presStyleLbl="bgShp" presStyleIdx="1" presStyleCnt="3"/>
      <dgm:spPr/>
    </dgm:pt>
    <dgm:pt modelId="{DB4CA7C4-FCA1-4127-B20A-2A5C031A3CF4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bar chart"/>
        </a:ext>
      </dgm:extLst>
    </dgm:pt>
    <dgm:pt modelId="{9B0C8FBF-0BDD-48A5-967E-F3FE71659F6A}" type="pres">
      <dgm:prSet presAssocID="{49225C73-1633-42F1-AB3B-7CB183E5F8B8}" presName="spaceRect" presStyleCnt="0"/>
      <dgm:spPr/>
    </dgm:pt>
    <dgm:pt modelId="{7E6FE37A-5DB0-4899-9FCB-0CE39BC185F8}" type="pres">
      <dgm:prSet presAssocID="{49225C73-1633-42F1-AB3B-7CB183E5F8B8}" presName="textRect" presStyleLbl="revTx" presStyleIdx="1" presStyleCnt="3">
        <dgm:presLayoutVars>
          <dgm:chMax val="1"/>
          <dgm:chPref val="1"/>
        </dgm:presLayoutVars>
      </dgm:prSet>
      <dgm:spPr/>
    </dgm:pt>
    <dgm:pt modelId="{5A266296-0042-402F-92EF-D59AB148E92E}" type="pres">
      <dgm:prSet presAssocID="{9646853A-8964-4519-A5B1-0B7D18B2983D}" presName="sibTrans" presStyleCnt="0"/>
      <dgm:spPr/>
    </dgm:pt>
    <dgm:pt modelId="{ECFA770B-DE2C-4683-A038-58D0FE44BC27}" type="pres">
      <dgm:prSet presAssocID="{1C383F32-22E8-4F62-A3E0-BDC3D5F48992}" presName="compNode" presStyleCnt="0"/>
      <dgm:spPr/>
    </dgm:pt>
    <dgm:pt modelId="{FF93E135-77D6-48A0-8871-9BC93D705D06}" type="pres">
      <dgm:prSet presAssocID="{1C383F32-22E8-4F62-A3E0-BDC3D5F48992}" presName="iconBgRect" presStyleLbl="bgShp" presStyleIdx="2" presStyleCnt="3"/>
      <dgm:spPr/>
    </dgm:pt>
    <dgm:pt modelId="{39509775-983E-4110-B989-EE2CD6514BE0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493B43B2-705C-4AE5-8A77-D8DEEDA1B5CF}" type="pres">
      <dgm:prSet presAssocID="{1C383F32-22E8-4F62-A3E0-BDC3D5F48992}" presName="spaceRect" presStyleCnt="0"/>
      <dgm:spPr/>
    </dgm:pt>
    <dgm:pt modelId="{1AEDC777-00B3-41D7-9AE1-23D741E941C3}" type="pres">
      <dgm:prSet presAssocID="{1C383F32-22E8-4F62-A3E0-BDC3D5F4899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7A710F69-5154-4855-ACF5-BC7C1BF85A80}" type="presOf" srcId="{49225C73-1633-42F1-AB3B-7CB183E5F8B8}" destId="{7E6FE37A-5DB0-4899-9FCB-0CE39BC185F8}" srcOrd="0" destOrd="0" presId="urn:microsoft.com/office/officeart/2018/5/layout/IconCircleLabel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676D3A6A-6EA7-4483-BB12-0BD4A7D7AF9D}" type="presOf" srcId="{01A66772-F185-4D58-B8BB-E9370D7A7A2B}" destId="{50B3CE7C-E10B-4E23-BD93-03664997C932}" srcOrd="0" destOrd="0" presId="urn:microsoft.com/office/officeart/2018/5/layout/IconCircleLabelList"/>
    <dgm:cxn modelId="{1496FC70-DB8B-48D4-98DE-DD2856E389EE}" type="presOf" srcId="{1C383F32-22E8-4F62-A3E0-BDC3D5F48992}" destId="{1AEDC777-00B3-41D7-9AE1-23D741E941C3}" srcOrd="0" destOrd="0" presId="urn:microsoft.com/office/officeart/2018/5/layout/IconCircleLabelList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355227E3-55E0-4343-BC8D-FC0EB1694F48}" type="presOf" srcId="{40FC4FFE-8987-4A26-B7F4-8A516F18ADAE}" destId="{127117FB-F8A7-4A20-A8A7-EC686DDC76D0}" srcOrd="0" destOrd="0" presId="urn:microsoft.com/office/officeart/2018/5/layout/IconCircleLabelList"/>
    <dgm:cxn modelId="{555498CB-3ED1-404E-A25F-EB243EFC5FB1}" type="presParOf" srcId="{50B3CE7C-E10B-4E23-BD93-03664997C932}" destId="{DE9CE479-E4AE-4283-AEF1-10C1535B4324}" srcOrd="0" destOrd="0" presId="urn:microsoft.com/office/officeart/2018/5/layout/IconCircleLabelList"/>
    <dgm:cxn modelId="{11F12D49-CD08-4D50-BD13-3ECBC3A476A4}" type="presParOf" srcId="{DE9CE479-E4AE-4283-AEF1-10C1535B4324}" destId="{B59FCF02-CAD2-4D6F-9542-AD86711168CA}" srcOrd="0" destOrd="0" presId="urn:microsoft.com/office/officeart/2018/5/layout/IconCircleLabelList"/>
    <dgm:cxn modelId="{F443A659-540B-487B-97F9-49219CF60D6B}" type="presParOf" srcId="{DE9CE479-E4AE-4283-AEF1-10C1535B4324}" destId="{7C175B98-93F4-4D7C-BB95-1514AB879CD5}" srcOrd="1" destOrd="0" presId="urn:microsoft.com/office/officeart/2018/5/layout/IconCircleLabelList"/>
    <dgm:cxn modelId="{A503D7AB-7D64-4163-93B5-1CEEDAE81823}" type="presParOf" srcId="{DE9CE479-E4AE-4283-AEF1-10C1535B4324}" destId="{677A3090-5F01-43FD-9FA6-C0420AD80FD6}" srcOrd="2" destOrd="0" presId="urn:microsoft.com/office/officeart/2018/5/layout/IconCircleLabelList"/>
    <dgm:cxn modelId="{780188ED-7DCE-45BB-B6AF-91BE48969612}" type="presParOf" srcId="{DE9CE479-E4AE-4283-AEF1-10C1535B4324}" destId="{127117FB-F8A7-4A20-A8A7-EC686DDC76D0}" srcOrd="3" destOrd="0" presId="urn:microsoft.com/office/officeart/2018/5/layout/IconCircleLabelList"/>
    <dgm:cxn modelId="{155719F8-A89B-4E96-BC49-C48BC717F480}" type="presParOf" srcId="{50B3CE7C-E10B-4E23-BD93-03664997C932}" destId="{FD1EED9C-83D3-41AD-A09B-D3B36354168F}" srcOrd="1" destOrd="0" presId="urn:microsoft.com/office/officeart/2018/5/layout/IconCircleLabelList"/>
    <dgm:cxn modelId="{2772E199-56B0-4310-A55E-67D00CA3E59E}" type="presParOf" srcId="{50B3CE7C-E10B-4E23-BD93-03664997C932}" destId="{C998AB0A-577D-44AA-A068-F634DDE7BD47}" srcOrd="2" destOrd="0" presId="urn:microsoft.com/office/officeart/2018/5/layout/IconCircleLabelList"/>
    <dgm:cxn modelId="{4E351D18-D97F-4B92-A608-2E9600B91C28}" type="presParOf" srcId="{C998AB0A-577D-44AA-A068-F634DDE7BD47}" destId="{BCD8CDD9-0C56-4401-ADB1-8B48DAB2C96F}" srcOrd="0" destOrd="0" presId="urn:microsoft.com/office/officeart/2018/5/layout/IconCircleLabelList"/>
    <dgm:cxn modelId="{B3DC724C-4569-4E9D-BD5A-49E4CD991FD0}" type="presParOf" srcId="{C998AB0A-577D-44AA-A068-F634DDE7BD47}" destId="{DB4CA7C4-FCA1-4127-B20A-2A5C031A3CF4}" srcOrd="1" destOrd="0" presId="urn:microsoft.com/office/officeart/2018/5/layout/IconCircleLabelList"/>
    <dgm:cxn modelId="{AD1AB552-CCE0-4911-BB9E-5D4A60B21F4F}" type="presParOf" srcId="{C998AB0A-577D-44AA-A068-F634DDE7BD47}" destId="{9B0C8FBF-0BDD-48A5-967E-F3FE71659F6A}" srcOrd="2" destOrd="0" presId="urn:microsoft.com/office/officeart/2018/5/layout/IconCircleLabelList"/>
    <dgm:cxn modelId="{8558F796-2D01-40FE-A21A-7530EEBC3BC3}" type="presParOf" srcId="{C998AB0A-577D-44AA-A068-F634DDE7BD47}" destId="{7E6FE37A-5DB0-4899-9FCB-0CE39BC185F8}" srcOrd="3" destOrd="0" presId="urn:microsoft.com/office/officeart/2018/5/layout/IconCircleLabelList"/>
    <dgm:cxn modelId="{1532E2BE-82E9-40A4-A6F7-40B60FC879AE}" type="presParOf" srcId="{50B3CE7C-E10B-4E23-BD93-03664997C932}" destId="{5A266296-0042-402F-92EF-D59AB148E92E}" srcOrd="3" destOrd="0" presId="urn:microsoft.com/office/officeart/2018/5/layout/IconCircleLabelList"/>
    <dgm:cxn modelId="{3A7F4DB9-1469-4F58-B633-24B7EEE084D1}" type="presParOf" srcId="{50B3CE7C-E10B-4E23-BD93-03664997C932}" destId="{ECFA770B-DE2C-4683-A038-58D0FE44BC27}" srcOrd="4" destOrd="0" presId="urn:microsoft.com/office/officeart/2018/5/layout/IconCircleLabelList"/>
    <dgm:cxn modelId="{91311827-CDAC-4BA8-B4A3-117AFD1CEE2D}" type="presParOf" srcId="{ECFA770B-DE2C-4683-A038-58D0FE44BC27}" destId="{FF93E135-77D6-48A0-8871-9BC93D705D06}" srcOrd="0" destOrd="0" presId="urn:microsoft.com/office/officeart/2018/5/layout/IconCircleLabelList"/>
    <dgm:cxn modelId="{83B7CA40-11B7-4507-8422-A40F02D469B2}" type="presParOf" srcId="{ECFA770B-DE2C-4683-A038-58D0FE44BC27}" destId="{39509775-983E-4110-B989-EE2CD6514BE0}" srcOrd="1" destOrd="0" presId="urn:microsoft.com/office/officeart/2018/5/layout/IconCircleLabelList"/>
    <dgm:cxn modelId="{A44BB251-01EB-4DEF-A28C-6D495183E4DC}" type="presParOf" srcId="{ECFA770B-DE2C-4683-A038-58D0FE44BC27}" destId="{493B43B2-705C-4AE5-8A77-D8DEEDA1B5CF}" srcOrd="2" destOrd="0" presId="urn:microsoft.com/office/officeart/2018/5/layout/IconCircleLabelList"/>
    <dgm:cxn modelId="{1EFA52DF-3C80-4DAA-BED6-AFE2F81796B2}" type="presParOf" srcId="{ECFA770B-DE2C-4683-A038-58D0FE44BC27}" destId="{1AEDC777-00B3-41D7-9AE1-23D741E941C3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CF02-CAD2-4D6F-9542-AD86711168CA}">
      <dsp:nvSpPr>
        <dsp:cNvPr id="0" name=""/>
        <dsp:cNvSpPr/>
      </dsp:nvSpPr>
      <dsp:spPr>
        <a:xfrm>
          <a:off x="616949" y="310305"/>
          <a:ext cx="1818562" cy="1818562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175B98-93F4-4D7C-BB95-1514AB879CD5}">
      <dsp:nvSpPr>
        <dsp:cNvPr id="0" name=""/>
        <dsp:cNvSpPr/>
      </dsp:nvSpPr>
      <dsp:spPr>
        <a:xfrm>
          <a:off x="1004512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7117FB-F8A7-4A20-A8A7-EC686DDC76D0}">
      <dsp:nvSpPr>
        <dsp:cNvPr id="0" name=""/>
        <dsp:cNvSpPr/>
      </dsp:nvSpPr>
      <dsp:spPr>
        <a:xfrm>
          <a:off x="35606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6667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uk-UA" sz="1500" kern="1200" dirty="0"/>
            <a:t>Групові завдання,</a:t>
          </a:r>
          <a:br>
            <a:rPr lang="uk-UA" sz="1500" kern="1200" dirty="0"/>
          </a:br>
          <a:r>
            <a:rPr lang="uk-UA" sz="1500" kern="1200" dirty="0"/>
            <a:t>Кейси</a:t>
          </a:r>
          <a:br>
            <a:rPr lang="uk-UA" sz="1500" kern="1200" dirty="0"/>
          </a:br>
          <a:endParaRPr lang="ru" sz="1500" kern="1200" dirty="0"/>
        </a:p>
      </dsp:txBody>
      <dsp:txXfrm>
        <a:off x="35606" y="2695306"/>
        <a:ext cx="2981250" cy="720000"/>
      </dsp:txXfrm>
    </dsp:sp>
    <dsp:sp modelId="{BCD8CDD9-0C56-4401-ADB1-8B48DAB2C96F}">
      <dsp:nvSpPr>
        <dsp:cNvPr id="0" name=""/>
        <dsp:cNvSpPr/>
      </dsp:nvSpPr>
      <dsp:spPr>
        <a:xfrm>
          <a:off x="4119918" y="310305"/>
          <a:ext cx="1818562" cy="181856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4CA7C4-FCA1-4127-B20A-2A5C031A3CF4}">
      <dsp:nvSpPr>
        <dsp:cNvPr id="0" name=""/>
        <dsp:cNvSpPr/>
      </dsp:nvSpPr>
      <dsp:spPr>
        <a:xfrm>
          <a:off x="4507481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FE37A-5DB0-4899-9FCB-0CE39BC185F8}">
      <dsp:nvSpPr>
        <dsp:cNvPr id="0" name=""/>
        <dsp:cNvSpPr/>
      </dsp:nvSpPr>
      <dsp:spPr>
        <a:xfrm>
          <a:off x="3538574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6667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uk-UA" sz="1500" kern="1200" dirty="0"/>
            <a:t>Ділові ігри, імітаційний метод </a:t>
          </a:r>
          <a:endParaRPr lang="ru" sz="1500" kern="1200" dirty="0"/>
        </a:p>
      </dsp:txBody>
      <dsp:txXfrm>
        <a:off x="3538574" y="2695306"/>
        <a:ext cx="2981250" cy="720000"/>
      </dsp:txXfrm>
    </dsp:sp>
    <dsp:sp modelId="{FF93E135-77D6-48A0-8871-9BC93D705D06}">
      <dsp:nvSpPr>
        <dsp:cNvPr id="0" name=""/>
        <dsp:cNvSpPr/>
      </dsp:nvSpPr>
      <dsp:spPr>
        <a:xfrm>
          <a:off x="7622887" y="310305"/>
          <a:ext cx="1818562" cy="181856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509775-983E-4110-B989-EE2CD6514BE0}">
      <dsp:nvSpPr>
        <dsp:cNvPr id="0" name=""/>
        <dsp:cNvSpPr/>
      </dsp:nvSpPr>
      <dsp:spPr>
        <a:xfrm>
          <a:off x="8010450" y="697868"/>
          <a:ext cx="1043437" cy="104343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EDC777-00B3-41D7-9AE1-23D741E941C3}">
      <dsp:nvSpPr>
        <dsp:cNvPr id="0" name=""/>
        <dsp:cNvSpPr/>
      </dsp:nvSpPr>
      <dsp:spPr>
        <a:xfrm>
          <a:off x="7041543" y="2695306"/>
          <a:ext cx="2981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rtlCol="0" anchor="t" anchorCtr="0">
          <a:noAutofit/>
        </a:bodyPr>
        <a:lstStyle/>
        <a:p>
          <a:pPr marL="0" lvl="0" indent="0" algn="ctr" defTabSz="666750" rtl="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uk-UA" sz="1500" kern="1200" dirty="0"/>
            <a:t>Демонстративний матеріал</a:t>
          </a:r>
          <a:endParaRPr lang="ru" sz="1500" kern="1200" dirty="0"/>
        </a:p>
      </dsp:txBody>
      <dsp:txXfrm>
        <a:off x="7041543" y="2695306"/>
        <a:ext cx="2981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t>27.01.2023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t>27.01.2023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506E9A3-1561-45B7-908B-DACC52528ABB}" type="datetime1">
              <a:rPr lang="ru-RU" smtClean="0"/>
              <a:t>27.01.2023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B999-6CB2-48D4-8AF6-3D1A5D13436B}" type="datetime1">
              <a:rPr lang="ru-RU" smtClean="0"/>
              <a:t>27.01.2023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98DB-1092-48C4-AD4E-BD3E9D2E2345}" type="datetime1">
              <a:rPr lang="ru-RU" smtClean="0"/>
              <a:t>27.01.2023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t>27.01.2023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B2CE4EA-3B49-4A00-ADF3-7C7272A626C1}" type="datetime1">
              <a:rPr lang="ru-RU" smtClean="0"/>
              <a:t>27.01.2023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848F-27AD-43B9-904C-1CF05D24EB3C}" type="datetime1">
              <a:rPr lang="ru-RU" smtClean="0"/>
              <a:t>27.01.2023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90412-2DE5-405A-816E-F08FB54EB168}" type="datetime1">
              <a:rPr lang="ru-RU" smtClean="0"/>
              <a:t>27.01.2023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D7CB-4DC1-4BB7-BF00-4C36160857E0}" type="datetime1">
              <a:rPr lang="ru-RU" smtClean="0"/>
              <a:t>27.01.2023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0D38F-E364-4ED4-9BF4-D7F00FFBE76A}" type="datetime1">
              <a:rPr lang="ru-RU" smtClean="0"/>
              <a:t>27.01.2023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183FEFD-AB08-4CB5-AE4D-2F6B12D8E3B0}" type="datetime1">
              <a:rPr lang="ru-RU" smtClean="0"/>
              <a:t>27.01.2023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BEA1583-5CEF-4E36-A7FC-D34B7E954D76}" type="datetime1">
              <a:rPr lang="ru-RU" smtClean="0"/>
              <a:t>27.01.2023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t>27.01.2023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0" y="36013"/>
            <a:ext cx="12191979" cy="6857990"/>
          </a:xfrm>
          <a:prstGeom prst="rect">
            <a:avLst/>
          </a:prstGeom>
        </p:spPr>
      </p:pic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2076" y="2519822"/>
            <a:ext cx="5019574" cy="1630907"/>
          </a:xfrm>
        </p:spPr>
        <p:txBody>
          <a:bodyPr rtlCol="0">
            <a:normAutofit fontScale="90000"/>
          </a:bodyPr>
          <a:lstStyle/>
          <a:p>
            <a:r>
              <a:rPr lang="uk-UA" sz="2000" dirty="0"/>
              <a:t>Презентація курсу</a:t>
            </a:r>
            <a:br>
              <a:rPr lang="uk-UA" sz="2000" dirty="0"/>
            </a:br>
            <a:r>
              <a:rPr lang="ru-RU" sz="2000" b="1" dirty="0">
                <a:effectLst/>
              </a:rPr>
              <a:t>"</a:t>
            </a:r>
            <a:r>
              <a:rPr lang="ru-RU" sz="2000" b="1" dirty="0"/>
              <a:t> </a:t>
            </a:r>
            <a:r>
              <a:rPr lang="uk-UA" sz="44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ОРГАНІЗАЦІЯ МАРКЕТИНГОВИХ ПРОЕКТІВ НА ІНТЕРНЕТ РИНКУ</a:t>
            </a:r>
            <a:endParaRPr lang="ru" sz="44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E4417E59-587C-5CE7-5F66-0EDC6CFD04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0305" y="5020379"/>
            <a:ext cx="8936846" cy="457201"/>
          </a:xfrm>
        </p:spPr>
        <p:txBody>
          <a:bodyPr/>
          <a:lstStyle/>
          <a:p>
            <a:pPr algn="r"/>
            <a:r>
              <a:rPr lang="ru-RU" dirty="0"/>
              <a:t>Доц. Малтиз В.В.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89282" y="679794"/>
            <a:ext cx="8534400" cy="1507067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ПЕРЕВАГИ МАРКЕТИНГОВИХ ІНФОРМАЦІЙНИХ СИСТЕМ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84311" y="2693232"/>
            <a:ext cx="10018713" cy="3124201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1"/>
                </a:solidFill>
              </a:rPr>
              <a:t>Невисока вартість</a:t>
            </a:r>
          </a:p>
          <a:p>
            <a:r>
              <a:rPr lang="uk-UA" dirty="0">
                <a:solidFill>
                  <a:schemeClr val="tx1"/>
                </a:solidFill>
              </a:rPr>
              <a:t>Ширше і точніше охоплення ЦА</a:t>
            </a:r>
          </a:p>
          <a:p>
            <a:r>
              <a:rPr lang="uk-UA" dirty="0">
                <a:solidFill>
                  <a:schemeClr val="tx1"/>
                </a:solidFill>
              </a:rPr>
              <a:t>Швидке інформування</a:t>
            </a:r>
          </a:p>
          <a:p>
            <a:r>
              <a:rPr lang="uk-UA" dirty="0">
                <a:solidFill>
                  <a:schemeClr val="tx1"/>
                </a:solidFill>
              </a:rPr>
              <a:t>Швидкий зворотній зв’язок </a:t>
            </a:r>
          </a:p>
          <a:p>
            <a:r>
              <a:rPr lang="uk-UA" dirty="0">
                <a:solidFill>
                  <a:schemeClr val="tx1"/>
                </a:solidFill>
              </a:rPr>
              <a:t>Ефективний спосіб просування товарів у карантинних умовах</a:t>
            </a:r>
          </a:p>
          <a:p>
            <a:r>
              <a:rPr lang="uk-UA" dirty="0">
                <a:solidFill>
                  <a:schemeClr val="tx1"/>
                </a:solidFill>
              </a:rPr>
              <a:t>Наявність інструментів для швидкої </a:t>
            </a:r>
            <a:r>
              <a:rPr lang="uk-UA" dirty="0" err="1">
                <a:solidFill>
                  <a:schemeClr val="tx1"/>
                </a:solidFill>
              </a:rPr>
              <a:t>розкрутни</a:t>
            </a:r>
            <a:r>
              <a:rPr lang="uk-UA" dirty="0">
                <a:solidFill>
                  <a:schemeClr val="tx1"/>
                </a:solidFill>
              </a:rPr>
              <a:t> бізнесу</a:t>
            </a:r>
          </a:p>
          <a:p>
            <a:r>
              <a:rPr lang="uk-UA" dirty="0">
                <a:solidFill>
                  <a:schemeClr val="tx1"/>
                </a:solidFill>
              </a:rPr>
              <a:t>Автоматизовані бізнес-процеси</a:t>
            </a:r>
          </a:p>
          <a:p>
            <a:r>
              <a:rPr lang="uk-UA" dirty="0">
                <a:solidFill>
                  <a:schemeClr val="tx1"/>
                </a:solidFill>
              </a:rPr>
              <a:t>Наявність безкоштовних методів просування</a:t>
            </a:r>
          </a:p>
          <a:p>
            <a:endParaRPr lang="uk-UA" dirty="0"/>
          </a:p>
          <a:p>
            <a:endParaRPr lang="en-US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594" y="6323804"/>
            <a:ext cx="1971429" cy="3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492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919D0-F177-4BBA-9A0B-DBA69E2ED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447" y="1046005"/>
            <a:ext cx="10058400" cy="1371600"/>
          </a:xfrm>
        </p:spPr>
        <p:txBody>
          <a:bodyPr rtlCol="0">
            <a:normAutofit fontScale="90000"/>
          </a:bodyPr>
          <a:lstStyle/>
          <a:p>
            <a:pPr algn="ctr"/>
            <a:r>
              <a:rPr lang="uk-UA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 НАВЧАННЯ:</a:t>
            </a:r>
            <a:br>
              <a:rPr lang="uk-UA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dirty="0"/>
              <a:t>Під час вивчення дисципліни використовуються такі сучасні методи навчання:</a:t>
            </a:r>
            <a:br>
              <a:rPr lang="uk-UA" sz="4000" dirty="0"/>
            </a:br>
            <a:endParaRPr lang="ru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104215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8933" y="695648"/>
            <a:ext cx="8534400" cy="1507067"/>
          </a:xfrm>
        </p:spPr>
        <p:txBody>
          <a:bodyPr>
            <a:normAutofit/>
          </a:bodyPr>
          <a:lstStyle/>
          <a:p>
            <a:pPr lvl="0"/>
            <a:r>
              <a:rPr lang="uk-UA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результаті вивчення дисципліни студент зможе: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3418" y="2075542"/>
            <a:ext cx="9807291" cy="378823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</a:pPr>
            <a:r>
              <a:rPr lang="uk-UA" sz="1500" dirty="0"/>
              <a:t>Опанувати методи організації маркетингових </a:t>
            </a:r>
            <a:r>
              <a:rPr lang="uk-UA" sz="1500" dirty="0" err="1"/>
              <a:t>проєктів</a:t>
            </a:r>
            <a:r>
              <a:rPr lang="uk-UA" sz="1500" dirty="0"/>
              <a:t> , інтернет просування</a:t>
            </a:r>
          </a:p>
          <a:p>
            <a:pPr marL="0" indent="0">
              <a:spcBef>
                <a:spcPts val="0"/>
              </a:spcBef>
            </a:pPr>
            <a:r>
              <a:rPr lang="uk-UA" sz="1500" dirty="0"/>
              <a:t>Набути необхідні знаннями в галузі планування маркетингової діяльності в мережі Інтернет; </a:t>
            </a:r>
          </a:p>
          <a:p>
            <a:pPr marL="0" indent="0">
              <a:spcBef>
                <a:spcPts val="0"/>
              </a:spcBef>
            </a:pPr>
            <a:r>
              <a:rPr lang="uk-UA" sz="1500" dirty="0"/>
              <a:t>формувати вмінь і навичок використання інструментів </a:t>
            </a:r>
            <a:r>
              <a:rPr lang="uk-UA" sz="1500" dirty="0" err="1"/>
              <a:t>інтернетмаркетингу</a:t>
            </a:r>
            <a:r>
              <a:rPr lang="uk-UA" sz="1500" dirty="0"/>
              <a:t> при веденні підприємницької діяльності;</a:t>
            </a:r>
          </a:p>
          <a:p>
            <a:pPr marL="0" indent="0">
              <a:spcBef>
                <a:spcPts val="0"/>
              </a:spcBef>
            </a:pPr>
            <a:r>
              <a:rPr lang="uk-UA" sz="1500" dirty="0"/>
              <a:t>Вміти застосовувати сучасні програмні продукти, інформаційні системи і технології в своїй професійній діяльності; </a:t>
            </a:r>
          </a:p>
          <a:p>
            <a:pPr marL="0" indent="0">
              <a:spcBef>
                <a:spcPts val="0"/>
              </a:spcBef>
            </a:pPr>
            <a:r>
              <a:rPr lang="uk-UA" sz="1500" dirty="0"/>
              <a:t>Усвідомлення Інтернету як засобу комунікації в сфері масових інтеграційних систем; </a:t>
            </a:r>
          </a:p>
          <a:p>
            <a:pPr marL="0" indent="0">
              <a:spcBef>
                <a:spcPts val="0"/>
              </a:spcBef>
            </a:pPr>
            <a:r>
              <a:rPr lang="uk-UA" sz="1500" dirty="0"/>
              <a:t>Знати можливості, ключовими технологіями комунікаційної роботи в Інтернеті в контексті завдань, які стоять перед фахівцем з реклами та </a:t>
            </a:r>
            <a:r>
              <a:rPr lang="uk-UA" sz="1500" dirty="0" err="1"/>
              <a:t>зв'язків</a:t>
            </a:r>
            <a:r>
              <a:rPr lang="uk-UA" sz="1500" dirty="0"/>
              <a:t> із громадськістю; </a:t>
            </a:r>
          </a:p>
          <a:p>
            <a:pPr marL="0" indent="0">
              <a:spcBef>
                <a:spcPts val="0"/>
              </a:spcBef>
            </a:pPr>
            <a:r>
              <a:rPr lang="uk-UA" sz="1500" dirty="0"/>
              <a:t> Оперувати комунікаційною роботою в Інтернеті; </a:t>
            </a:r>
          </a:p>
          <a:p>
            <a:pPr marL="0" indent="0">
              <a:spcBef>
                <a:spcPts val="0"/>
              </a:spcBef>
            </a:pPr>
            <a:r>
              <a:rPr lang="uk-UA" sz="1500" dirty="0"/>
              <a:t>Набути вміння та навички роботи з пошуковими системами; </a:t>
            </a:r>
          </a:p>
          <a:p>
            <a:pPr marL="0" indent="0">
              <a:spcBef>
                <a:spcPts val="0"/>
              </a:spcBef>
            </a:pPr>
            <a:r>
              <a:rPr lang="uk-UA" sz="1500" dirty="0"/>
              <a:t>Знати основні види реклами та </a:t>
            </a:r>
            <a:r>
              <a:rPr lang="en-US" sz="1500" dirty="0"/>
              <a:t>PR-</a:t>
            </a:r>
            <a:r>
              <a:rPr lang="uk-UA" sz="1500" dirty="0"/>
              <a:t>діяльності в Інтернеті; </a:t>
            </a:r>
          </a:p>
          <a:p>
            <a:pPr marL="0" indent="0">
              <a:spcBef>
                <a:spcPts val="0"/>
              </a:spcBef>
            </a:pPr>
            <a:r>
              <a:rPr lang="uk-UA" sz="1500" dirty="0"/>
              <a:t>Оформлювати </a:t>
            </a:r>
            <a:r>
              <a:rPr lang="uk-UA" sz="1500" dirty="0" err="1"/>
              <a:t>копірайтерські</a:t>
            </a:r>
            <a:r>
              <a:rPr lang="uk-UA" sz="1500" dirty="0"/>
              <a:t> тексти;</a:t>
            </a:r>
          </a:p>
          <a:p>
            <a:pPr marL="0" indent="0">
              <a:spcBef>
                <a:spcPts val="0"/>
              </a:spcBef>
            </a:pPr>
            <a:r>
              <a:rPr lang="uk-UA" sz="1500" dirty="0"/>
              <a:t>Формувати ефективні канали розповсюдження маркетингової інформації</a:t>
            </a:r>
            <a:br>
              <a:rPr lang="uk-UA" sz="1500" dirty="0"/>
            </a:br>
            <a:r>
              <a:rPr lang="uk-UA" sz="1500" dirty="0"/>
              <a:t>Згідно з вимогами освітньо-професійної  програми студенти повинні досягти такої </a:t>
            </a:r>
            <a:r>
              <a:rPr lang="uk-UA" sz="1500" b="1" dirty="0"/>
              <a:t>компетентності</a:t>
            </a:r>
            <a:r>
              <a:rPr lang="uk-UA" sz="1500" dirty="0"/>
              <a:t>: оперувати основами маркетингу, визначати проблеми інтернет маркетингу та вирішувати їх.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1594" y="6313713"/>
            <a:ext cx="1971429" cy="3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808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89_TF78438558" id="{9E57F44F-DA93-4254-91DF-B1426C3EFFA1}" vid="{65451059-DDF1-4B5B-9523-2E5E6136842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{72723E64-FB71-46AD-856E-E1BF25CA75D7}tf78438558_win32</Template>
  <TotalTime>5</TotalTime>
  <Words>229</Words>
  <Application>Microsoft Office PowerPoint</Application>
  <PresentationFormat>Широкоэкранный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Calibri</vt:lpstr>
      <vt:lpstr>Century Gothic</vt:lpstr>
      <vt:lpstr>Garamond</vt:lpstr>
      <vt:lpstr>Times New Roman</vt:lpstr>
      <vt:lpstr>СавонVTI</vt:lpstr>
      <vt:lpstr>Презентація курсу " ОРГАНІЗАЦІЯ МАРКЕТИНГОВИХ ПРОЕКТІВ НА ІНТЕРНЕТ РИНКУ</vt:lpstr>
      <vt:lpstr>ПЕРЕВАГИ МАРКЕТИНГОВИХ ІНФОРМАЦІЙНИХ СИСТЕМ</vt:lpstr>
      <vt:lpstr>МЕТОДИ НАВЧАННЯ: Під час вивчення дисципліни використовуються такі сучасні методи навчання: </vt:lpstr>
      <vt:lpstr>У результаті вивчення дисципліни студент зможе: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" ОРГАНІЗАЦІЯ МАРКЕТИНГОВИХ ПРОЕКТІВ НА ІНТЕРНЕТ РИНКУ</dc:title>
  <dc:creator>Victoria</dc:creator>
  <cp:lastModifiedBy>Victoria</cp:lastModifiedBy>
  <cp:revision>2</cp:revision>
  <dcterms:created xsi:type="dcterms:W3CDTF">2023-01-27T19:45:24Z</dcterms:created>
  <dcterms:modified xsi:type="dcterms:W3CDTF">2023-01-27T19:51:16Z</dcterms:modified>
</cp:coreProperties>
</file>