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5C4C2CA-48B3-4D40-BC06-AFECDCA51BC4}" type="datetimeFigureOut">
              <a:rPr lang="uk-UA" smtClean="0"/>
              <a:t>12.07.2020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EB8B2F-2F0B-4201-B391-8633928E1CF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423944" cy="331236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Викладач </a:t>
            </a:r>
            <a:r>
              <a:rPr lang="uk-UA" b="1" dirty="0"/>
              <a:t>закладу вищої освіти як організатор освітнього </a:t>
            </a:r>
            <a:r>
              <a:rPr lang="uk-UA" b="1" dirty="0" smtClean="0"/>
              <a:t>процесу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8062912" cy="160858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Підготувала</a:t>
            </a:r>
          </a:p>
          <a:p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магістр групи 8.0359-р-з</a:t>
            </a:r>
          </a:p>
          <a:p>
            <a:r>
              <a:rPr lang="uk-U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Лигаркова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О.М.</a:t>
            </a:r>
          </a:p>
          <a:p>
            <a:endParaRPr lang="uk-UA" dirty="0"/>
          </a:p>
        </p:txBody>
      </p:sp>
      <p:pic>
        <p:nvPicPr>
          <p:cNvPr id="1026" name="Picture 2" descr="Картинки по запросу викла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4680520" cy="2793901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9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928992" cy="139903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Ознаки педагогічного професіоналізму викладача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висока професійна кваліфікація і </a:t>
            </a:r>
            <a:r>
              <a:rPr lang="uk-UA" dirty="0" smtClean="0"/>
              <a:t>компетентність</a:t>
            </a:r>
            <a:endParaRPr lang="uk-UA" dirty="0"/>
          </a:p>
          <a:p>
            <a:r>
              <a:rPr lang="uk-UA" dirty="0" smtClean="0"/>
              <a:t>володіння </a:t>
            </a:r>
            <a:r>
              <a:rPr lang="uk-UA" dirty="0"/>
              <a:t>ефективними професійними вміннями і навичками, алгоритмами і способами успішного розв'язання професійних </a:t>
            </a:r>
            <a:r>
              <a:rPr lang="uk-UA" dirty="0" smtClean="0"/>
              <a:t>завдань</a:t>
            </a:r>
            <a:endParaRPr lang="uk-UA" dirty="0"/>
          </a:p>
          <a:p>
            <a:r>
              <a:rPr lang="de-DE" dirty="0" smtClean="0"/>
              <a:t> </a:t>
            </a:r>
            <a:r>
              <a:rPr lang="uk-UA" dirty="0"/>
              <a:t>творчий </a:t>
            </a:r>
            <a:r>
              <a:rPr lang="uk-UA" dirty="0" smtClean="0"/>
              <a:t>підхід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262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Оцінка якості викладання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25805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uk-UA" sz="1800" dirty="0" err="1"/>
              <a:t>Критеріальні</a:t>
            </a:r>
            <a:r>
              <a:rPr lang="uk-UA" sz="1800" dirty="0"/>
              <a:t> блоки оцінки якості освіти (за Ю.А.</a:t>
            </a:r>
            <a:r>
              <a:rPr lang="uk-UA" sz="1800" dirty="0" err="1"/>
              <a:t>Конаржевським</a:t>
            </a:r>
            <a:r>
              <a:rPr lang="uk-UA" sz="1800" dirty="0"/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77542"/>
              </p:ext>
            </p:extLst>
          </p:nvPr>
        </p:nvGraphicFramePr>
        <p:xfrm>
          <a:off x="395536" y="1772816"/>
          <a:ext cx="8496944" cy="4829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Критерії навченості</a:t>
                      </a:r>
                    </a:p>
                    <a:p>
                      <a:endParaRPr lang="uk-UA" sz="16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Критерії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особистісного</a:t>
                      </a:r>
                      <a:r>
                        <a:rPr lang="ru-RU" sz="1600" dirty="0" smtClean="0"/>
                        <a:t> і </a:t>
                      </a:r>
                      <a:r>
                        <a:rPr lang="ru-RU" sz="1600" dirty="0" err="1" smtClean="0"/>
                        <a:t>фізичного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розвитку</a:t>
                      </a:r>
                      <a:r>
                        <a:rPr lang="ru-RU" sz="1600" dirty="0" smtClean="0"/>
                        <a:t> </a:t>
                      </a:r>
                      <a:endParaRPr lang="uk-UA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Динамічні й процесуальні компоненти </a:t>
                      </a:r>
                      <a:endParaRPr lang="uk-UA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Статистичні процесуальні дані</a:t>
                      </a:r>
                    </a:p>
                    <a:p>
                      <a:endParaRPr lang="uk-UA" sz="16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200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рівень оволодіння технологією розумової праці;  знання учнями фактичного матеріалу;</a:t>
                      </a:r>
                    </a:p>
                    <a:p>
                      <a:r>
                        <a:rPr lang="uk-UA" sz="1600" b="1" dirty="0" smtClean="0"/>
                        <a:t>  уміння використовувати на практиці отриманий матеріал;</a:t>
                      </a:r>
                    </a:p>
                    <a:p>
                      <a:r>
                        <a:rPr lang="uk-UA" sz="1600" b="1" dirty="0" smtClean="0"/>
                        <a:t>  уміння самостійно добувати знання</a:t>
                      </a:r>
                      <a:endParaRPr lang="uk-UA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 рівень вихованості;</a:t>
                      </a:r>
                    </a:p>
                    <a:p>
                      <a:r>
                        <a:rPr lang="uk-UA" sz="1600" b="1" dirty="0" smtClean="0"/>
                        <a:t>  особливості фізичного виховання; </a:t>
                      </a:r>
                    </a:p>
                    <a:p>
                      <a:r>
                        <a:rPr lang="uk-UA" sz="1600" b="1" dirty="0" smtClean="0"/>
                        <a:t> особливості розумового розвитку; </a:t>
                      </a:r>
                    </a:p>
                    <a:p>
                      <a:r>
                        <a:rPr lang="uk-UA" sz="1600" b="1" dirty="0" smtClean="0"/>
                        <a:t> навички й уміння розумової праці;</a:t>
                      </a:r>
                    </a:p>
                    <a:p>
                      <a:r>
                        <a:rPr lang="uk-UA" sz="1600" b="1" dirty="0" smtClean="0"/>
                        <a:t>  ставлення до навчання; </a:t>
                      </a:r>
                    </a:p>
                    <a:p>
                      <a:r>
                        <a:rPr lang="uk-UA" sz="1600" b="1" dirty="0" smtClean="0"/>
                        <a:t> інтереси, плани, вольові якості</a:t>
                      </a:r>
                      <a:endParaRPr lang="uk-UA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 </a:t>
                      </a:r>
                      <a:r>
                        <a:rPr lang="uk-UA" sz="1600" b="1" dirty="0" smtClean="0"/>
                        <a:t>діяльність адміністрації з управління; </a:t>
                      </a:r>
                    </a:p>
                    <a:p>
                      <a:r>
                        <a:rPr lang="uk-UA" sz="1600" b="1" dirty="0" smtClean="0"/>
                        <a:t> стан методичної роботи; </a:t>
                      </a:r>
                    </a:p>
                    <a:p>
                      <a:r>
                        <a:rPr lang="uk-UA" sz="1600" b="1" dirty="0" err="1" smtClean="0"/>
                        <a:t>стан</a:t>
                      </a:r>
                      <a:r>
                        <a:rPr lang="uk-UA" sz="1600" b="1" dirty="0" smtClean="0"/>
                        <a:t> якості викладання; </a:t>
                      </a:r>
                    </a:p>
                    <a:p>
                      <a:r>
                        <a:rPr lang="uk-UA" sz="1600" b="1" dirty="0" smtClean="0"/>
                        <a:t> стан педагогічної допомоги дитячим організаціям</a:t>
                      </a:r>
                      <a:endParaRPr lang="uk-UA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 стан </a:t>
                      </a:r>
                      <a:r>
                        <a:rPr lang="ru-RU" sz="1600" b="1" dirty="0" err="1" smtClean="0"/>
                        <a:t>відвідуваності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навчальних</a:t>
                      </a:r>
                      <a:r>
                        <a:rPr lang="ru-RU" sz="1600" b="1" dirty="0" smtClean="0"/>
                        <a:t> занять</a:t>
                      </a:r>
                      <a:r>
                        <a:rPr lang="ru-RU" sz="1600" b="1" smtClean="0"/>
                        <a:t>;  </a:t>
                      </a:r>
                      <a:r>
                        <a:rPr lang="ru-RU" sz="1600" b="1" dirty="0" err="1" smtClean="0"/>
                        <a:t>діяльність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колективу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щодо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організаційного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забезпечення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законодавства</a:t>
                      </a:r>
                      <a:r>
                        <a:rPr lang="ru-RU" sz="1600" b="1" dirty="0" smtClean="0"/>
                        <a:t> в </a:t>
                      </a:r>
                      <a:r>
                        <a:rPr lang="ru-RU" sz="1600" b="1" dirty="0" err="1" smtClean="0"/>
                        <a:t>галузі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освіти</a:t>
                      </a:r>
                      <a:endParaRPr lang="uk-UA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Робочий час викладача</a:t>
            </a: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Графік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робочого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часу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викладачів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визначається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розкладом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аудиторних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навчальних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занять,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консультацій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графіком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проведення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конт­рольних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заходів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іншими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видами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робіт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передбаченими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індивіду­альним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робочим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планом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викладача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endParaRPr lang="ru-RU" sz="2400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Час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виконання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робіт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які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не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перед­бачені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графіком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визначається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у порядку,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встановленому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вищим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закладом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освіти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з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урахуванням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особливостей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спеціальностей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та форм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навчання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Викладач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зобов'язаний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дотримуватись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встановленого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йому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графіка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i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робочого</a:t>
            </a:r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часу.</a:t>
            </a:r>
          </a:p>
          <a:p>
            <a:r>
              <a:rPr lang="ru-RU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01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59752"/>
            <a:ext cx="7639712" cy="3849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b="1" dirty="0"/>
              <a:t>Сутність поняття «педагогічний професіоналізм викладача» вищої </a:t>
            </a:r>
            <a:r>
              <a:rPr lang="uk-UA" sz="2000" b="1" dirty="0" smtClean="0"/>
              <a:t>школи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 </a:t>
            </a:r>
            <a:r>
              <a:rPr lang="uk-UA" sz="2000" b="1" dirty="0"/>
              <a:t>Завдання, права та обов’язки викладача </a:t>
            </a:r>
            <a:r>
              <a:rPr lang="uk-UA" sz="2000" b="1" dirty="0" smtClean="0"/>
              <a:t>університету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Основні </a:t>
            </a:r>
            <a:r>
              <a:rPr lang="uk-UA" sz="2000" b="1" dirty="0"/>
              <a:t>напрями діяльності викладача закладу вищої </a:t>
            </a:r>
            <a:r>
              <a:rPr lang="uk-UA" sz="2000" b="1" dirty="0" smtClean="0"/>
              <a:t>освіти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Психологічна </a:t>
            </a:r>
            <a:r>
              <a:rPr lang="uk-UA" sz="2000" b="1" dirty="0"/>
              <a:t>структура педагогічної </a:t>
            </a:r>
            <a:r>
              <a:rPr lang="uk-UA" sz="2000" b="1" dirty="0" smtClean="0"/>
              <a:t>діяльності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Педагогічний </a:t>
            </a:r>
            <a:r>
              <a:rPr lang="uk-UA" sz="2000" b="1" dirty="0"/>
              <a:t>професіоналізм </a:t>
            </a:r>
            <a:r>
              <a:rPr lang="uk-UA" sz="2000" b="1" dirty="0" smtClean="0"/>
              <a:t>викладача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 </a:t>
            </a:r>
            <a:r>
              <a:rPr lang="uk-UA" sz="2000" b="1" dirty="0"/>
              <a:t>Оцінка якості </a:t>
            </a:r>
            <a:r>
              <a:rPr lang="uk-UA" sz="2000" b="1" dirty="0" smtClean="0"/>
              <a:t>викладання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 smtClean="0"/>
              <a:t> </a:t>
            </a:r>
            <a:r>
              <a:rPr lang="uk-UA" sz="2000" b="1" dirty="0"/>
              <a:t>Кар’єра та планування робочого </a:t>
            </a:r>
            <a:r>
              <a:rPr lang="uk-UA" sz="2000" b="1" dirty="0" smtClean="0"/>
              <a:t>часу</a:t>
            </a:r>
            <a:endParaRPr lang="uk-UA" sz="2000" b="1" dirty="0"/>
          </a:p>
          <a:p>
            <a:endParaRPr lang="uk-UA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47780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139220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82552" y="95672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357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pPr algn="ctr"/>
            <a:r>
              <a:rPr lang="ru-RU" sz="3200" b="1" dirty="0" err="1" smtClean="0"/>
              <a:t>Педагогічний</a:t>
            </a:r>
            <a:r>
              <a:rPr lang="ru-RU" sz="3200" b="1" dirty="0" smtClean="0"/>
              <a:t> </a:t>
            </a:r>
            <a:r>
              <a:rPr lang="ru-RU" sz="3200" b="1" dirty="0" err="1"/>
              <a:t>професіоналізм</a:t>
            </a:r>
            <a:r>
              <a:rPr lang="ru-RU" sz="3200" b="1" dirty="0"/>
              <a:t> — </a:t>
            </a:r>
            <a:r>
              <a:rPr lang="ru-RU" sz="3200" b="1" dirty="0" err="1"/>
              <a:t>уміння</a:t>
            </a:r>
            <a:r>
              <a:rPr lang="ru-RU" sz="3200" b="1" dirty="0"/>
              <a:t> </a:t>
            </a:r>
            <a:r>
              <a:rPr lang="ru-RU" sz="3200" b="1" dirty="0" err="1" smtClean="0"/>
              <a:t>викладача</a:t>
            </a:r>
            <a:r>
              <a:rPr lang="ru-RU" sz="3200" b="1" dirty="0" smtClean="0"/>
              <a:t> </a:t>
            </a:r>
            <a:r>
              <a:rPr lang="ru-RU" sz="3200" b="1" dirty="0" err="1"/>
              <a:t>мислити</a:t>
            </a:r>
            <a:r>
              <a:rPr lang="ru-RU" sz="3200" b="1" dirty="0"/>
              <a:t> та </a:t>
            </a:r>
            <a:r>
              <a:rPr lang="ru-RU" sz="3200" b="1" dirty="0" err="1"/>
              <a:t>діяти</a:t>
            </a:r>
            <a:r>
              <a:rPr lang="ru-RU" sz="3200" b="1" dirty="0"/>
              <a:t> </a:t>
            </a:r>
            <a:r>
              <a:rPr lang="ru-RU" sz="3200" b="1" dirty="0" err="1" smtClean="0"/>
              <a:t>професійно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501317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sz="2400" i="1" dirty="0" smtClean="0">
              <a:solidFill>
                <a:schemeClr val="accent1">
                  <a:lumMod val="20000"/>
                  <a:lumOff val="80000"/>
                </a:schemeClr>
              </a:solidFill>
              <a:latin typeface="Bookman Old Style" pitchFamily="18" charset="0"/>
              <a:cs typeface="MV Boli" pitchFamily="2" charset="0"/>
            </a:endParaRPr>
          </a:p>
        </p:txBody>
      </p:sp>
      <p:sp>
        <p:nvSpPr>
          <p:cNvPr id="5" name="Блок-схема: сопоставление 4"/>
          <p:cNvSpPr/>
          <p:nvPr/>
        </p:nvSpPr>
        <p:spPr>
          <a:xfrm>
            <a:off x="395536" y="307504"/>
            <a:ext cx="457200" cy="91440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867608" y="2132856"/>
            <a:ext cx="7272808" cy="1224136"/>
          </a:xfrm>
          <a:prstGeom prst="snip2DiagRect">
            <a:avLst/>
          </a:prstGeom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4008" indent="0">
              <a:buNone/>
            </a:pP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Всі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люди в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рівній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мірі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мають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право на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освіту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і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повинні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користуватися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плодами науки.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Фрідріх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  <a:cs typeface="MV Boli" pitchFamily="2" charset="0"/>
              </a:rPr>
              <a:t>Енгельс</a:t>
            </a:r>
            <a:endParaRPr lang="ru-RU" b="1" i="1" dirty="0" smtClean="0">
              <a:solidFill>
                <a:schemeClr val="bg1"/>
              </a:solidFill>
              <a:latin typeface="Bookman Old Style" pitchFamily="18" charset="0"/>
              <a:cs typeface="MV Boli" pitchFamily="2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96728" y="5151432"/>
            <a:ext cx="7560840" cy="1224136"/>
          </a:xfrm>
          <a:prstGeom prst="snip2DiagRect">
            <a:avLst/>
          </a:prstGeom>
          <a:effectLst/>
          <a:scene3d>
            <a:camera prst="isometricOffAxis1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4008" indent="0">
              <a:buNone/>
            </a:pPr>
            <a:r>
              <a:rPr lang="uk-UA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Треба багато вчитися, щоб знати хоч трохи. Шарль Луї Монтеск'є</a:t>
            </a:r>
          </a:p>
          <a:p>
            <a:pPr marL="64008" indent="0">
              <a:buNone/>
            </a:pPr>
            <a:endParaRPr lang="uk-UA" b="1" i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  <a:cs typeface="MV Boli" pitchFamily="2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867608" y="3697584"/>
            <a:ext cx="7272808" cy="1296144"/>
          </a:xfrm>
          <a:prstGeom prst="snip2DiagRect">
            <a:avLst/>
          </a:prstGeom>
          <a:effectLst/>
          <a:scene3d>
            <a:camera prst="isometricOffAxis1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Хто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осягає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нове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плекаючи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старе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, той 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може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 бути 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вчителем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.   </a:t>
            </a:r>
            <a:r>
              <a:rPr lang="ru-RU" b="1" i="1" dirty="0" err="1">
                <a:solidFill>
                  <a:schemeClr val="bg1"/>
                </a:solidFill>
                <a:latin typeface="Bookman Old Style" pitchFamily="18" charset="0"/>
              </a:rPr>
              <a:t>Конфуцій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36128" y="404664"/>
            <a:ext cx="5976664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р</a:t>
            </a:r>
            <a:r>
              <a:rPr lang="ru-RU" b="1" dirty="0" err="1" smtClean="0">
                <a:latin typeface="+mn-lt"/>
              </a:rPr>
              <a:t>иси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особистості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професійного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викладача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107504" y="2668920"/>
            <a:ext cx="3528392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цілеспрямованість</a:t>
            </a:r>
            <a:endParaRPr lang="uk-UA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547664" y="1628800"/>
            <a:ext cx="648072" cy="982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619888" y="2348880"/>
            <a:ext cx="3456384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err="1"/>
              <a:t>в</a:t>
            </a:r>
            <a:r>
              <a:rPr lang="uk-UA" sz="2000" b="1" dirty="0" err="1" smtClean="0"/>
              <a:t>рівнаваженість</a:t>
            </a:r>
            <a:endParaRPr lang="uk-UA" sz="2000" b="1" dirty="0"/>
          </a:p>
        </p:txBody>
      </p:sp>
      <p:sp>
        <p:nvSpPr>
          <p:cNvPr id="13" name="Овал 12"/>
          <p:cNvSpPr/>
          <p:nvPr/>
        </p:nvSpPr>
        <p:spPr>
          <a:xfrm>
            <a:off x="6228184" y="3525024"/>
            <a:ext cx="27146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г</a:t>
            </a:r>
            <a:r>
              <a:rPr lang="uk-UA" sz="2000" b="1" dirty="0" smtClean="0"/>
              <a:t>уманність </a:t>
            </a:r>
            <a:endParaRPr lang="uk-UA" sz="20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644008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16216" y="1844824"/>
            <a:ext cx="86409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915816" y="1988840"/>
            <a:ext cx="432048" cy="2654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13936" y="4653136"/>
            <a:ext cx="393917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толерантність</a:t>
            </a:r>
            <a:endParaRPr lang="uk-UA" b="1" dirty="0"/>
          </a:p>
        </p:txBody>
      </p:sp>
      <p:cxnSp>
        <p:nvCxnSpPr>
          <p:cNvPr id="23" name="Прямая со стрелкой 22"/>
          <p:cNvCxnSpPr>
            <a:endCxn id="24" idx="0"/>
          </p:cNvCxnSpPr>
          <p:nvPr/>
        </p:nvCxnSpPr>
        <p:spPr>
          <a:xfrm>
            <a:off x="5287568" y="1939688"/>
            <a:ext cx="1192644" cy="2522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932040" y="4462081"/>
            <a:ext cx="3096344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справедливість</a:t>
            </a:r>
            <a:endParaRPr lang="uk-UA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2339752" y="1844824"/>
            <a:ext cx="1008112" cy="4126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40192" y="5661248"/>
            <a:ext cx="2387592" cy="12024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гуманність</a:t>
            </a:r>
            <a:endParaRPr lang="uk-UA" b="1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3635896" y="2120280"/>
            <a:ext cx="383368" cy="1752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3059832" y="3799129"/>
            <a:ext cx="2186552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ерудиція</a:t>
            </a:r>
            <a:endParaRPr lang="uk-UA" b="1" dirty="0"/>
          </a:p>
        </p:txBody>
      </p:sp>
      <p:sp>
        <p:nvSpPr>
          <p:cNvPr id="50" name="Овал 49"/>
          <p:cNvSpPr/>
          <p:nvPr/>
        </p:nvSpPr>
        <p:spPr>
          <a:xfrm>
            <a:off x="4153108" y="5877272"/>
            <a:ext cx="2007676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доброта</a:t>
            </a:r>
            <a:endParaRPr lang="uk-UA" b="1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4932040" y="1939688"/>
            <a:ext cx="224906" cy="403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6588224" y="5805264"/>
            <a:ext cx="2426568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тактовність</a:t>
            </a:r>
            <a:endParaRPr lang="uk-UA" b="1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6876256" y="1628800"/>
            <a:ext cx="792088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77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Завдання викладача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рганізаційні</a:t>
            </a:r>
          </a:p>
          <a:p>
            <a:r>
              <a:rPr lang="uk-UA" dirty="0" smtClean="0"/>
              <a:t>інформаційні</a:t>
            </a:r>
          </a:p>
          <a:p>
            <a:r>
              <a:rPr lang="uk-UA" dirty="0"/>
              <a:t>т</a:t>
            </a:r>
            <a:r>
              <a:rPr lang="uk-UA" dirty="0" smtClean="0"/>
              <a:t>рансформаційні</a:t>
            </a:r>
          </a:p>
          <a:p>
            <a:r>
              <a:rPr lang="uk-UA" dirty="0" smtClean="0"/>
              <a:t>мобілізуючі</a:t>
            </a:r>
          </a:p>
          <a:p>
            <a:r>
              <a:rPr lang="uk-UA" dirty="0"/>
              <a:t>о</a:t>
            </a:r>
            <a:r>
              <a:rPr lang="uk-UA" dirty="0" smtClean="0"/>
              <a:t>рієнтовно-регулятивні</a:t>
            </a:r>
          </a:p>
          <a:p>
            <a:pPr marL="64008" indent="0">
              <a:buNone/>
            </a:pPr>
            <a:endParaRPr lang="uk-UA" dirty="0" smtClean="0"/>
          </a:p>
          <a:p>
            <a:pPr marL="64008" indent="0"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08" y="3789040"/>
            <a:ext cx="3439656" cy="26327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1187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785242"/>
          </a:xfrm>
        </p:spPr>
        <p:txBody>
          <a:bodyPr/>
          <a:lstStyle/>
          <a:p>
            <a:r>
              <a:rPr lang="uk-UA" b="1" dirty="0" smtClean="0"/>
              <a:t>Обов’язки викладача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lnSpcReduction="10000"/>
          </a:bodyPr>
          <a:lstStyle/>
          <a:p>
            <a:r>
              <a:rPr lang="uk-UA" sz="2000" b="1" dirty="0"/>
              <a:t>забезпечувати викладання на високому </a:t>
            </a:r>
            <a:r>
              <a:rPr lang="uk-UA" sz="2000" b="1" dirty="0" smtClean="0"/>
              <a:t>науково-теоретичному </a:t>
            </a:r>
            <a:r>
              <a:rPr lang="uk-UA" sz="2000" b="1" dirty="0"/>
              <a:t>і методичному рівні навчальних дисциплін відповідної освітньої програми за спеціальністю, провадити наукову діяльність </a:t>
            </a:r>
            <a:endParaRPr lang="uk-UA" sz="2000" b="1" dirty="0" smtClean="0"/>
          </a:p>
          <a:p>
            <a:r>
              <a:rPr lang="ru-RU" sz="2000" b="1" dirty="0" err="1"/>
              <a:t>підвищувати</a:t>
            </a:r>
            <a:r>
              <a:rPr lang="ru-RU" sz="2000" b="1" dirty="0"/>
              <a:t> </a:t>
            </a:r>
            <a:r>
              <a:rPr lang="ru-RU" sz="2000" b="1" dirty="0" err="1"/>
              <a:t>професійний</a:t>
            </a:r>
            <a:r>
              <a:rPr lang="ru-RU" sz="2000" b="1" dirty="0"/>
              <a:t> </a:t>
            </a:r>
            <a:r>
              <a:rPr lang="ru-RU" sz="2000" b="1" dirty="0" err="1"/>
              <a:t>рівень</a:t>
            </a:r>
            <a:r>
              <a:rPr lang="ru-RU" sz="2000" b="1" dirty="0"/>
              <a:t>, </a:t>
            </a:r>
            <a:r>
              <a:rPr lang="ru-RU" sz="2000" b="1" dirty="0" err="1"/>
              <a:t>педагогічну</a:t>
            </a:r>
            <a:r>
              <a:rPr lang="ru-RU" sz="2000" b="1" dirty="0"/>
              <a:t> </a:t>
            </a:r>
            <a:r>
              <a:rPr lang="ru-RU" sz="2000" b="1" dirty="0" err="1"/>
              <a:t>майстерність</a:t>
            </a:r>
            <a:r>
              <a:rPr lang="ru-RU" sz="2000" b="1" dirty="0"/>
              <a:t>, </a:t>
            </a:r>
            <a:r>
              <a:rPr lang="ru-RU" sz="2000" b="1" dirty="0" err="1"/>
              <a:t>наукову</a:t>
            </a:r>
            <a:r>
              <a:rPr lang="ru-RU" sz="2000" b="1" dirty="0"/>
              <a:t> </a:t>
            </a:r>
            <a:r>
              <a:rPr lang="ru-RU" sz="2000" b="1" dirty="0" err="1" smtClean="0"/>
              <a:t>кваліфікацію</a:t>
            </a:r>
            <a:endParaRPr lang="ru-RU" sz="2000" b="1" dirty="0" smtClean="0"/>
          </a:p>
          <a:p>
            <a:r>
              <a:rPr lang="uk-UA" sz="2000" b="1" dirty="0"/>
              <a:t>дотримуватися норм педагогічної етики, моралі, поважати гідність осіб, які навчаються у вищих навчальних закладах, прищеплювати їм любов до України, виховувати їх у дусі українського патріотизму і поваги до Конституції України та державних символів </a:t>
            </a:r>
            <a:r>
              <a:rPr lang="uk-UA" sz="2000" b="1" dirty="0" smtClean="0"/>
              <a:t>України</a:t>
            </a:r>
          </a:p>
          <a:p>
            <a:r>
              <a:rPr lang="ru-RU" sz="2000" b="1" dirty="0" err="1"/>
              <a:t>розвивати</a:t>
            </a:r>
            <a:r>
              <a:rPr lang="ru-RU" sz="2000" b="1" dirty="0"/>
              <a:t> в </a:t>
            </a:r>
            <a:r>
              <a:rPr lang="ru-RU" sz="2000" b="1" dirty="0" err="1"/>
              <a:t>осіб</a:t>
            </a:r>
            <a:r>
              <a:rPr lang="ru-RU" sz="2000" b="1" dirty="0"/>
              <a:t>, </a:t>
            </a:r>
            <a:r>
              <a:rPr lang="ru-RU" sz="2000" b="1" dirty="0" err="1"/>
              <a:t>які</a:t>
            </a:r>
            <a:r>
              <a:rPr lang="ru-RU" sz="2000" b="1" dirty="0"/>
              <a:t> </a:t>
            </a:r>
            <a:r>
              <a:rPr lang="ru-RU" sz="2000" b="1" dirty="0" err="1"/>
              <a:t>навчаються</a:t>
            </a:r>
            <a:r>
              <a:rPr lang="ru-RU" sz="2000" b="1" dirty="0"/>
              <a:t> у </a:t>
            </a:r>
            <a:r>
              <a:rPr lang="ru-RU" sz="2000" b="1" dirty="0" err="1"/>
              <a:t>вищих</a:t>
            </a:r>
            <a:r>
              <a:rPr lang="ru-RU" sz="2000" b="1" dirty="0"/>
              <a:t> </a:t>
            </a:r>
            <a:r>
              <a:rPr lang="ru-RU" sz="2000" b="1" dirty="0" err="1"/>
              <a:t>навчальних</a:t>
            </a:r>
            <a:r>
              <a:rPr lang="ru-RU" sz="2000" b="1" dirty="0"/>
              <a:t> закладах, </a:t>
            </a:r>
            <a:r>
              <a:rPr lang="ru-RU" sz="2000" b="1" dirty="0" err="1"/>
              <a:t>самостійність</a:t>
            </a:r>
            <a:r>
              <a:rPr lang="ru-RU" sz="2000" b="1" dirty="0"/>
              <a:t>, </a:t>
            </a:r>
            <a:r>
              <a:rPr lang="ru-RU" sz="2000" b="1" dirty="0" err="1"/>
              <a:t>ініціативу</a:t>
            </a:r>
            <a:r>
              <a:rPr lang="ru-RU" sz="2000" b="1" dirty="0"/>
              <a:t>, </a:t>
            </a:r>
            <a:r>
              <a:rPr lang="ru-RU" sz="2000" b="1" dirty="0" err="1"/>
              <a:t>творчі</a:t>
            </a:r>
            <a:r>
              <a:rPr lang="ru-RU" sz="2000" b="1" dirty="0"/>
              <a:t> </a:t>
            </a:r>
            <a:r>
              <a:rPr lang="ru-RU" sz="2000" b="1" dirty="0" err="1" smtClean="0"/>
              <a:t>здібності</a:t>
            </a:r>
            <a:endParaRPr lang="ru-RU" sz="2000" b="1" dirty="0" smtClean="0"/>
          </a:p>
          <a:p>
            <a:r>
              <a:rPr lang="ru-RU" sz="2000" b="1" dirty="0" err="1"/>
              <a:t>дотримуватися</a:t>
            </a:r>
            <a:r>
              <a:rPr lang="ru-RU" sz="2000" b="1" dirty="0"/>
              <a:t> статуту </a:t>
            </a:r>
            <a:r>
              <a:rPr lang="ru-RU" sz="2000" b="1" dirty="0" err="1"/>
              <a:t>вищого</a:t>
            </a:r>
            <a:r>
              <a:rPr lang="ru-RU" sz="2000" b="1" dirty="0"/>
              <a:t> </a:t>
            </a:r>
            <a:r>
              <a:rPr lang="ru-RU" sz="2000" b="1" dirty="0" err="1"/>
              <a:t>навчального</a:t>
            </a:r>
            <a:r>
              <a:rPr lang="ru-RU" sz="2000" b="1" dirty="0"/>
              <a:t> закладу, </a:t>
            </a:r>
            <a:r>
              <a:rPr lang="ru-RU" sz="2000" b="1" dirty="0" err="1"/>
              <a:t>законів</a:t>
            </a:r>
            <a:r>
              <a:rPr lang="ru-RU" sz="2000" b="1" dirty="0"/>
              <a:t>, </a:t>
            </a:r>
            <a:r>
              <a:rPr lang="ru-RU" sz="2000" b="1" dirty="0" err="1"/>
              <a:t>інших</a:t>
            </a:r>
            <a:r>
              <a:rPr lang="ru-RU" sz="2000" b="1" dirty="0"/>
              <a:t> нормативно-</a:t>
            </a:r>
            <a:r>
              <a:rPr lang="ru-RU" sz="2000" b="1" dirty="0" err="1"/>
              <a:t>правових</a:t>
            </a:r>
            <a:r>
              <a:rPr lang="ru-RU" sz="2000" b="1" dirty="0"/>
              <a:t> </a:t>
            </a:r>
            <a:r>
              <a:rPr lang="ru-RU" sz="2000" b="1" dirty="0" err="1"/>
              <a:t>актів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98355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Права викладача на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000" b="1" dirty="0"/>
              <a:t>вільний вибір форм, методів, засобів навчання чи наукової діяльності, виявлення педагогічної і наукової ініціативи</a:t>
            </a:r>
            <a:r>
              <a:rPr lang="uk-UA" sz="2000" b="1" dirty="0" smtClean="0"/>
              <a:t>;</a:t>
            </a:r>
          </a:p>
          <a:p>
            <a:r>
              <a:rPr lang="uk-UA" sz="2000" b="1" dirty="0"/>
              <a:t>індивідуальну педагогічну і наукову </a:t>
            </a:r>
            <a:r>
              <a:rPr lang="uk-UA" sz="2000" b="1" dirty="0" smtClean="0"/>
              <a:t>діяльність;</a:t>
            </a:r>
          </a:p>
          <a:p>
            <a:r>
              <a:rPr lang="uk-UA" sz="2000" b="1" dirty="0"/>
              <a:t>одержання всіх інформаційних, навчально-методичних та інших </a:t>
            </a:r>
            <a:r>
              <a:rPr lang="uk-UA" sz="2000" b="1" dirty="0" smtClean="0"/>
              <a:t>матеріалів; </a:t>
            </a:r>
          </a:p>
          <a:p>
            <a:r>
              <a:rPr lang="ru-RU" sz="2000" b="1" dirty="0"/>
              <a:t>участь у </a:t>
            </a:r>
            <a:r>
              <a:rPr lang="ru-RU" sz="2000" b="1" dirty="0" err="1"/>
              <a:t>громадському</a:t>
            </a:r>
            <a:r>
              <a:rPr lang="ru-RU" sz="2000" b="1" dirty="0"/>
              <a:t> </a:t>
            </a:r>
            <a:r>
              <a:rPr lang="ru-RU" sz="2000" b="1" dirty="0" err="1"/>
              <a:t>самоврядуванні</a:t>
            </a:r>
            <a:r>
              <a:rPr lang="ru-RU" sz="2000" b="1" dirty="0"/>
              <a:t>, </a:t>
            </a:r>
            <a:r>
              <a:rPr lang="ru-RU" sz="2000" b="1" dirty="0" err="1"/>
              <a:t>виборах</a:t>
            </a:r>
            <a:r>
              <a:rPr lang="ru-RU" sz="2000" b="1" dirty="0"/>
              <a:t> </a:t>
            </a:r>
            <a:r>
              <a:rPr lang="ru-RU" sz="2000" b="1" dirty="0" err="1"/>
              <a:t>керівних</a:t>
            </a:r>
            <a:r>
              <a:rPr lang="ru-RU" sz="2000" b="1" dirty="0"/>
              <a:t> </a:t>
            </a:r>
            <a:r>
              <a:rPr lang="ru-RU" sz="2000" b="1" dirty="0" err="1"/>
              <a:t>органів</a:t>
            </a:r>
            <a:r>
              <a:rPr lang="ru-RU" sz="2000" b="1" dirty="0"/>
              <a:t> </a:t>
            </a:r>
            <a:r>
              <a:rPr lang="ru-RU" sz="2000" b="1" dirty="0" err="1"/>
              <a:t>університету</a:t>
            </a:r>
            <a:r>
              <a:rPr lang="ru-RU" sz="2000" b="1" dirty="0"/>
              <a:t> </a:t>
            </a:r>
            <a:r>
              <a:rPr lang="ru-RU" sz="2000" b="1" dirty="0" smtClean="0"/>
              <a:t>та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структурних</a:t>
            </a:r>
            <a:r>
              <a:rPr lang="ru-RU" sz="2000" b="1" dirty="0"/>
              <a:t> </a:t>
            </a:r>
            <a:r>
              <a:rPr lang="ru-RU" sz="2000" b="1" dirty="0" err="1"/>
              <a:t>підрозділів</a:t>
            </a:r>
            <a:r>
              <a:rPr lang="ru-RU" sz="2000" b="1" dirty="0"/>
              <a:t>; </a:t>
            </a:r>
            <a:endParaRPr lang="ru-RU" sz="2000" b="1" dirty="0" smtClean="0"/>
          </a:p>
          <a:p>
            <a:r>
              <a:rPr lang="ru-RU" sz="2000" b="1" dirty="0" err="1"/>
              <a:t>користування</a:t>
            </a:r>
            <a:r>
              <a:rPr lang="ru-RU" sz="2000" b="1" dirty="0"/>
              <a:t> </a:t>
            </a:r>
            <a:r>
              <a:rPr lang="ru-RU" sz="2000" b="1" dirty="0" err="1"/>
              <a:t>всіма</a:t>
            </a:r>
            <a:r>
              <a:rPr lang="ru-RU" sz="2000" b="1" dirty="0"/>
              <a:t> видами </a:t>
            </a:r>
            <a:r>
              <a:rPr lang="ru-RU" sz="2000" b="1" dirty="0" err="1"/>
              <a:t>послуг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їх</a:t>
            </a:r>
            <a:r>
              <a:rPr lang="ru-RU" sz="2000" b="1" dirty="0"/>
              <a:t>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надавати</a:t>
            </a:r>
            <a:r>
              <a:rPr lang="ru-RU" sz="2000" b="1" dirty="0"/>
              <a:t> </a:t>
            </a:r>
            <a:r>
              <a:rPr lang="ru-RU" sz="2000" b="1" dirty="0" err="1" smtClean="0"/>
              <a:t>університет</a:t>
            </a:r>
            <a:r>
              <a:rPr lang="ru-RU" sz="2000" b="1" dirty="0" smtClean="0"/>
              <a:t>;</a:t>
            </a:r>
          </a:p>
          <a:p>
            <a:r>
              <a:rPr lang="uk-UA" sz="2000" b="1" dirty="0"/>
              <a:t>користування подовженою оплачуваною відпусткою; </a:t>
            </a:r>
            <a:endParaRPr lang="uk-UA" sz="2000" b="1" dirty="0" smtClean="0"/>
          </a:p>
          <a:p>
            <a:r>
              <a:rPr lang="uk-UA" sz="2000" b="1" dirty="0"/>
              <a:t>захист професійної честі, гідності; </a:t>
            </a:r>
            <a:endParaRPr lang="uk-UA" sz="2000" b="1" dirty="0" smtClean="0"/>
          </a:p>
          <a:p>
            <a:r>
              <a:rPr lang="uk-UA" sz="2000" b="1" dirty="0"/>
              <a:t>підвищення кваліфікації, перепідготовку, вільний вибір змісту, програм, форм навчання і наукової діяльності, організації та установ, які здійснюють підвищення кваліфікації і перепідготовку; </a:t>
            </a:r>
            <a:endParaRPr lang="uk-UA" sz="2000" b="1" dirty="0" smtClean="0"/>
          </a:p>
          <a:p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62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1127108" y="1556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447568" y="2535200"/>
            <a:ext cx="176814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н</a:t>
            </a:r>
            <a:r>
              <a:rPr lang="uk-UA" b="1" dirty="0" smtClean="0"/>
              <a:t>авчальна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896392" y="1542846"/>
            <a:ext cx="484632" cy="3043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950576" y="4576544"/>
            <a:ext cx="237626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дослідницька</a:t>
            </a:r>
            <a:endParaRPr lang="uk-UA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256640" y="1595696"/>
            <a:ext cx="484632" cy="1499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4418836" y="3094716"/>
            <a:ext cx="216024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виховна</a:t>
            </a:r>
            <a:endParaRPr lang="uk-UA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380312" y="1484784"/>
            <a:ext cx="484632" cy="3240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6078424" y="4777704"/>
            <a:ext cx="273630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методична</a:t>
            </a:r>
            <a:endParaRPr lang="uk-UA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85256"/>
            <a:ext cx="8280920" cy="13715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Основні напрями діяльності викладача закладу вищої освіти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354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399032"/>
          </a:xfrm>
        </p:spPr>
        <p:txBody>
          <a:bodyPr/>
          <a:lstStyle/>
          <a:p>
            <a:r>
              <a:rPr lang="uk-UA" b="1" dirty="0"/>
              <a:t>Види </a:t>
            </a:r>
            <a:r>
              <a:rPr lang="uk-UA" b="1" dirty="0" smtClean="0"/>
              <a:t>педагогічної діяльності</a:t>
            </a:r>
            <a:endParaRPr lang="uk-UA" b="1" dirty="0"/>
          </a:p>
        </p:txBody>
      </p:sp>
      <p:sp>
        <p:nvSpPr>
          <p:cNvPr id="4" name="Цилиндр 3"/>
          <p:cNvSpPr/>
          <p:nvPr/>
        </p:nvSpPr>
        <p:spPr>
          <a:xfrm>
            <a:off x="527032" y="1700808"/>
            <a:ext cx="1512168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навчальна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2267744" y="2420888"/>
            <a:ext cx="144016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виховна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6645896" y="1916832"/>
            <a:ext cx="2235696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організаторська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3801608" y="3196932"/>
            <a:ext cx="2808312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пропагандистська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611560" y="4370804"/>
            <a:ext cx="2592288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консультативна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6645896" y="4509120"/>
            <a:ext cx="1880192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управлінська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4067944" y="4957136"/>
            <a:ext cx="1778496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bg1"/>
                </a:solidFill>
              </a:rPr>
              <a:t>самоосвітня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86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854</TotalTime>
  <Words>555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Bookman Old Style</vt:lpstr>
      <vt:lpstr>Century Gothic</vt:lpstr>
      <vt:lpstr>MV Boli</vt:lpstr>
      <vt:lpstr>Verdana</vt:lpstr>
      <vt:lpstr>Wingdings</vt:lpstr>
      <vt:lpstr>Wingdings 2</vt:lpstr>
      <vt:lpstr>Яркая</vt:lpstr>
      <vt:lpstr>   Викладач закладу вищої освіти як організатор освітнього процесу </vt:lpstr>
      <vt:lpstr>План </vt:lpstr>
      <vt:lpstr>Педагогічний професіоналізм — уміння викладача мислити та діяти професійно </vt:lpstr>
      <vt:lpstr>Презентация PowerPoint</vt:lpstr>
      <vt:lpstr>Завдання викладача</vt:lpstr>
      <vt:lpstr>Обов’язки викладача</vt:lpstr>
      <vt:lpstr>Права викладача на</vt:lpstr>
      <vt:lpstr>Презентация PowerPoint</vt:lpstr>
      <vt:lpstr>Види педагогічної діяльності</vt:lpstr>
      <vt:lpstr>Ознаки педагогічного професіоналізму викладача</vt:lpstr>
      <vt:lpstr>Оцінка якості викладання</vt:lpstr>
      <vt:lpstr>Робочий час викладача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Викладач закладу вищої освіти як організатор освітнього процесу</dc:title>
  <dc:creator>Пользователь Windows</dc:creator>
  <cp:lastModifiedBy>Home-PC</cp:lastModifiedBy>
  <cp:revision>21</cp:revision>
  <dcterms:created xsi:type="dcterms:W3CDTF">2019-11-11T19:09:34Z</dcterms:created>
  <dcterms:modified xsi:type="dcterms:W3CDTF">2020-07-12T17:48:02Z</dcterms:modified>
</cp:coreProperties>
</file>