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73" r:id="rId5"/>
    <p:sldId id="257" r:id="rId6"/>
    <p:sldId id="258" r:id="rId7"/>
    <p:sldId id="259" r:id="rId8"/>
    <p:sldId id="261" r:id="rId9"/>
    <p:sldId id="263" r:id="rId10"/>
    <p:sldId id="262" r:id="rId11"/>
    <p:sldId id="265" r:id="rId12"/>
    <p:sldId id="275" r:id="rId13"/>
    <p:sldId id="264" r:id="rId14"/>
    <p:sldId id="267" r:id="rId15"/>
    <p:sldId id="277" r:id="rId16"/>
    <p:sldId id="28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9A70F1-ABD2-4DBA-8EDC-ED06BDA0B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74A2BA1-2196-40A0-BC91-4FD37C07C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9CE42F-AED3-4D83-B84E-7E1032A6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55011A9-03DE-474D-B102-2AA4F761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C659AC-8B46-4FE1-A31B-9968686D7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6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0BEF36-3C83-457D-B9F4-40FCA742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C906CDE-292C-488C-BD2B-DB3DF4537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3A8313-2DCD-46D9-A9CA-DE1A9D2B0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2179A0-FD29-4B4E-BB08-AC6A4EEA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FC92B5D-4CA6-46D6-9D1D-0E2182EA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63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1130067-E2C5-4C80-BBFB-4EC8FE104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81C377D-55B2-490F-854E-280DEF395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76C27E-0B91-4A7A-9E13-D7E56E5B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47AB0EA-5626-45C2-BCBF-93010FC74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045C57-FD0C-4517-9280-61C33ADC6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14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F8E83F-212F-434C-AB9C-C8A1B7582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C97E505-FE02-4BEF-99BA-2ED1E1C86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B34698-DEB8-44B6-A22B-A0CDA3CE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64BFA97-7241-4A65-ADC0-2CF3388F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8851BAC-9500-4E01-80A0-894E1E4E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AFB8F-FF8A-470B-8DF7-4A1F1E51DD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624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97A7A7-759F-4F34-8508-711ABFE5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E433204-6F18-4031-AFEE-FE7B0362E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07E796-D3DB-4C4A-A478-CD19EEA4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D100EB8-35B6-4B15-95D0-772B6A345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0F0E08-042D-46F1-9BF3-CE765C63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54A7D-9790-4A4D-881A-1B6658235B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288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CF583D-DB28-4E78-A359-0210A9D5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E63CDF-CF51-4EA5-AFBF-6C3A737B6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8BE050-7AEF-4AF4-A44F-717BBA24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6FCD35-8BB3-4B1A-A5AC-E0CBA64C9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7775137-4924-483E-8F75-686F2E78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5247F-F564-4D52-8723-25CA60A5E7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872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BA84E5-686B-4938-B57B-F3A3E32A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D8D227-187A-4597-8588-9CF487CDF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C2F49B1-CC7B-4E70-9723-DE8372E35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C2F4EF-693B-47C6-AE02-17C3817D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5CB2ECD-2EDF-4A76-94AE-D1EA19E5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DF6134B-B089-4C70-BC40-47536AB8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E1DF2-51AA-480C-9EA2-DBC28D33E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880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D3E5E4-7930-43D2-89F1-18D6AF00B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3601903-D0E3-431B-ACC2-A5EA5C22F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2DEB52E-4B65-49E7-BFF4-81C96786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8FD2F85-9D5D-46CE-A66B-67B279DEC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7734DFE-FCBB-4FD0-A9D7-5812E3E5D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8B6B35E-8F1D-4DBD-847F-874579DC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C82DA8F-C579-4769-939E-84D1376E9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C48E1AB-EE44-43EC-BAFF-FC9B3B10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F860B-9FA3-47A1-92FD-B16695FD14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4704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C8961C-A1F3-47FC-86A4-DBEE57F3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F19596C-F85F-4647-BEF0-052D6DDD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176F618-6CEF-49FA-B992-AD08191EA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0CAEEBA-86F4-4413-A006-BF70B889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CDB49-12B3-4A33-82FC-200F6D5231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851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B209BCB-42B6-4102-8A87-EA1486209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5EADA7F-2481-4CCA-BB70-393C0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B554047-23D0-4F53-B533-1634F886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CCF9-A9BE-4BFC-8A66-B6E0AEC658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5004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32163E-2957-4AE4-8D47-0736507C6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AFDD3D-01B1-4FF2-9F75-343773FC7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5257162-D4A0-4121-AA0E-6E9B1E8F1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0CE9CE-3193-4AC3-82F8-5ED274EB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CBA1617-64A9-405B-A6B7-3B2F0CDE3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364252B-26EA-4D21-ABCE-26ED4CF8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8DB5D-AE3C-4B58-9338-A4DD50D60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71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841789-3A4D-42DC-B1CC-E63C70E3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5210DBC-15A6-4D19-A70C-4EF8AA768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324C373-158F-4D65-87D0-3C585575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66CF44-FF52-4EF8-8EB2-31761A477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55013F-7806-4F67-9BDF-417C0292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859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67EB8-6E2A-4FBA-8F87-09AC3F76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AECC8D6-51B0-48C5-A373-9189EBAD7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A42216B-0A28-4A4A-A710-8A82726AA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46C8277-286D-4685-97FA-8D02B24D5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CD48B08-EFFA-4BD5-86B8-27A5F779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EE4A132-F34D-4009-8CE9-1BE42A3B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6680B-AA22-4BF2-9652-58A0FFFCD0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7598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4C4697-B257-4673-9D57-57221673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BFC3494-CC7F-4A66-B947-0E765B96E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8F43860-85F8-4FED-9DE3-78FA4105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6CF456-C8AE-4609-8962-62C7C61B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7D421F-B2AC-4D75-9DE0-CABD2F59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5F227-8402-4801-8804-336AA63B2F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6266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55E70A0-6FFD-461E-88BF-E87B6E021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7720628-DE69-40A9-9A09-4AAB99991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68D429-8F3E-4FED-AF7F-E9621F76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90C6323-DFAF-4FF2-98A5-1E88BB73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0B651B4-C317-475E-9C6A-9E2CE1D3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BD26F-26A3-46BE-8DC3-27E93AAED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207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DD5E59-9F7F-4D87-B1B1-AC60D2358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B2EC50A-3188-4F22-AA0D-A62B27338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3C23A4E-B7D5-4A0E-B302-AAB32CEA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2B9CB7-1D6C-4C57-964E-04B22F39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2976B40-8FF3-4F8F-9233-A0DC2696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70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87FD1E-FA11-4722-A4EA-5F4E1BDD9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AF8151-2B1B-41DD-A69A-15581E178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A13FAE0-5190-493D-B096-9BC7B820F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4DA04AF-466F-4936-AB7F-A3A3683C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B6CD67E-977D-4900-9FFB-D849AE2B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6FBA6E-CFA3-429B-B89D-1F5639C39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6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92A248-E5E5-4F01-BECF-B0EAADB6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027E5AE-875E-4723-B757-910B4AE26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78BEB79-841A-4068-91AC-0E9CDEACB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3D2EA4F-9F93-4DFF-A16B-6EFC53DAF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F4BA5E1-A537-4A95-A7E9-43AFEA6E1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85BB156-9C15-45DA-B1D3-73E9A207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CDF7DC6-E60E-4BB9-A211-6547B024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C7C1418-1B3B-4B79-9D28-51B87C5D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1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BDB269-3B5B-403C-8EB9-FDD5D228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3D8A67D-A883-47F4-9D64-BEA0938A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4A26053-4E06-4FDB-9469-E0DE7200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C0D4F8E-F3BB-4019-B046-7A04586E3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1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35F733E-7427-4F62-86E6-3BAAD5F8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04A1B1C-B9CE-42D6-9F91-1C500463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254AAB3-1EB8-45AF-9065-9188C234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69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49E645-8402-4F77-9B7E-3D5D9C81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5535AA-AFBD-4327-8FD6-5C7486A62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3DCD831-9196-481B-AC72-77932C6D5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77DE6F-7A6E-42BA-81BD-5133152A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5439E7F-8393-4366-8F93-D4E153A63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2621934-10DA-4B2C-A88A-07201DC2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8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5327CD-ECF5-476E-AB6D-AD3FEAB6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3D5DAE3-8DB0-4C22-A334-5852D3B00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165B9AF-1F00-42A5-9E2B-D5AA7C741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4DE12D8-7817-48C1-BFEA-EDD66E12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B3C50D0-8FBE-4D34-8340-18D57FCA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29DE60-9C9A-4CFD-A516-8BB8EC66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4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9EFE1D-6CCE-4D31-A57C-9EF7327BD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578311D-DD4C-4E03-83FA-C41F10DF4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A7438FE-AA8B-4FED-8329-293D91C8E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0DE11-A30C-438C-B198-FB5F374D5246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76FAC87-972C-4C71-BBC6-AE5223CBD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ECB3A13-7F53-4AE6-AF82-269807A2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0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0168C627-A3C6-4C6F-B471-3CC012B33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0DE6D8D8-6684-4FF2-9B24-FF8B1DDAE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C98503B9-6122-41EA-89BD-BC085775A7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0A3A16EB-7652-41BF-BABF-E06E7AA0C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27E8C48E-D2B3-4BDB-A391-39C0A59958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21CDC0-FC06-40B7-81E7-E9FFFC9A01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45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B70F6A-3157-4597-A649-A575C1ADDF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</a:t>
            </a:r>
            <a:r>
              <a:rPr lang="uk-UA" sz="4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очистки газоподібних відходів та ґрунту</a:t>
            </a:r>
            <a:endParaRPr lang="ru-RU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40877D-32D3-425D-A493-B87EFB855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План</a:t>
            </a:r>
          </a:p>
          <a:p>
            <a:endParaRPr lang="ru-RU" dirty="0"/>
          </a:p>
          <a:p>
            <a:pPr algn="l"/>
            <a:r>
              <a:rPr lang="ru-RU" dirty="0"/>
              <a:t>1.	</a:t>
            </a:r>
            <a:r>
              <a:rPr lang="ru-RU" dirty="0" err="1"/>
              <a:t>Біотехнологія</a:t>
            </a:r>
            <a:r>
              <a:rPr lang="ru-RU" dirty="0"/>
              <a:t> очистки </a:t>
            </a:r>
            <a:r>
              <a:rPr lang="ru-RU" dirty="0" err="1"/>
              <a:t>газоподібних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.</a:t>
            </a:r>
          </a:p>
          <a:p>
            <a:pPr algn="l"/>
            <a:r>
              <a:rPr lang="ru-RU" dirty="0"/>
              <a:t>2.	</a:t>
            </a:r>
            <a:r>
              <a:rPr lang="ru-RU" dirty="0" err="1"/>
              <a:t>Методи</a:t>
            </a:r>
            <a:r>
              <a:rPr lang="ru-RU" dirty="0"/>
              <a:t> очистки </a:t>
            </a:r>
            <a:r>
              <a:rPr lang="ru-RU" dirty="0" err="1"/>
              <a:t>ґрунту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314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5053CB-CAF4-4C2A-8BD0-2AA719A3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способи комплексної очистки повітря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DDABFC-0B3F-411A-8063-687A8B89F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 </a:t>
            </a:r>
            <a:r>
              <a:rPr lang="ru-RU" i="1" dirty="0">
                <a:solidFill>
                  <a:srgbClr val="FF0000"/>
                </a:solidFill>
              </a:rPr>
              <a:t>На </a:t>
            </a:r>
            <a:r>
              <a:rPr lang="ru-RU" i="1" dirty="0" err="1">
                <a:solidFill>
                  <a:srgbClr val="FF0000"/>
                </a:solidFill>
              </a:rPr>
              <a:t>основі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ростучої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суспензії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мікроорганізмів</a:t>
            </a:r>
            <a:r>
              <a:rPr lang="ru-RU" dirty="0"/>
              <a:t>. </a:t>
            </a:r>
          </a:p>
          <a:p>
            <a:r>
              <a:rPr lang="ru-RU" dirty="0" err="1"/>
              <a:t>Пропускання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насичене</a:t>
            </a:r>
            <a:r>
              <a:rPr lang="ru-RU" dirty="0"/>
              <a:t> </a:t>
            </a:r>
            <a:r>
              <a:rPr lang="ru-RU" dirty="0" err="1"/>
              <a:t>сірководнем</a:t>
            </a:r>
            <a:r>
              <a:rPr lang="ru-RU" dirty="0"/>
              <a:t>, </a:t>
            </a:r>
            <a:r>
              <a:rPr lang="ru-RU" dirty="0" err="1"/>
              <a:t>сірчаним</a:t>
            </a:r>
            <a:r>
              <a:rPr lang="ru-RU" dirty="0"/>
              <a:t> </a:t>
            </a:r>
            <a:r>
              <a:rPr lang="ru-RU" dirty="0" err="1"/>
              <a:t>ангідридом</a:t>
            </a:r>
            <a:r>
              <a:rPr lang="ru-RU" dirty="0"/>
              <a:t> парами </a:t>
            </a:r>
            <a:r>
              <a:rPr lang="ru-RU" dirty="0" err="1"/>
              <a:t>сірки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крізь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інтенсивну</a:t>
            </a:r>
            <a:r>
              <a:rPr lang="ru-RU" dirty="0">
                <a:solidFill>
                  <a:srgbClr val="FF0000"/>
                </a:solidFill>
              </a:rPr>
              <a:t> культуру </a:t>
            </a:r>
            <a:r>
              <a:rPr lang="ru-RU" dirty="0" err="1">
                <a:solidFill>
                  <a:srgbClr val="FF0000"/>
                </a:solidFill>
              </a:rPr>
              <a:t>мікроводорості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Chlorella</a:t>
            </a:r>
            <a:r>
              <a:rPr lang="en-US" dirty="0"/>
              <a:t>, </a:t>
            </a:r>
            <a:r>
              <a:rPr lang="ru-RU" dirty="0"/>
              <a:t>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контакту </a:t>
            </a:r>
            <a:r>
              <a:rPr lang="ru-RU" dirty="0" err="1"/>
              <a:t>суспензії</a:t>
            </a:r>
            <a:r>
              <a:rPr lang="ru-RU" dirty="0"/>
              <a:t> з </a:t>
            </a:r>
            <a:r>
              <a:rPr lang="ru-RU" dirty="0" err="1"/>
              <a:t>повітрям</a:t>
            </a:r>
            <a:r>
              <a:rPr lang="ru-RU" dirty="0"/>
              <a:t> (очистка 100 %).</a:t>
            </a:r>
          </a:p>
          <a:p>
            <a:r>
              <a:rPr lang="ru-RU" dirty="0"/>
              <a:t>2)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i="1" dirty="0">
                <a:solidFill>
                  <a:srgbClr val="FF0000"/>
                </a:solidFill>
              </a:rPr>
              <a:t>очистки </a:t>
            </a:r>
            <a:r>
              <a:rPr lang="ru-RU" i="1" dirty="0" err="1">
                <a:solidFill>
                  <a:srgbClr val="FF0000"/>
                </a:solidFill>
              </a:rPr>
              <a:t>стоків</a:t>
            </a:r>
            <a:r>
              <a:rPr lang="ru-RU" i="1" dirty="0">
                <a:solidFill>
                  <a:srgbClr val="FF0000"/>
                </a:solidFill>
              </a:rPr>
              <a:t> і </a:t>
            </a:r>
            <a:r>
              <a:rPr lang="ru-RU" i="1" dirty="0" err="1">
                <a:solidFill>
                  <a:srgbClr val="FF0000"/>
                </a:solidFill>
              </a:rPr>
              <a:t>забрудненого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повітря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аліфатичних</a:t>
            </a:r>
            <a:r>
              <a:rPr lang="ru-RU" dirty="0"/>
              <a:t> кислот, </a:t>
            </a:r>
            <a:r>
              <a:rPr lang="ru-RU" dirty="0" err="1"/>
              <a:t>спиртів</a:t>
            </a:r>
            <a:r>
              <a:rPr lang="ru-RU" dirty="0"/>
              <a:t>, </a:t>
            </a:r>
            <a:r>
              <a:rPr lang="ru-RU" dirty="0" err="1"/>
              <a:t>альдегідів</a:t>
            </a:r>
            <a:r>
              <a:rPr lang="ru-RU" dirty="0"/>
              <a:t>,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у </a:t>
            </a:r>
            <a:r>
              <a:rPr lang="ru-RU" dirty="0" err="1">
                <a:solidFill>
                  <a:srgbClr val="FF0000"/>
                </a:solidFill>
              </a:rPr>
              <a:t>аеротенках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з </a:t>
            </a:r>
            <a:r>
              <a:rPr lang="ru-RU" dirty="0" err="1"/>
              <a:t>активним</a:t>
            </a:r>
            <a:r>
              <a:rPr lang="ru-RU" dirty="0"/>
              <a:t> мулом (для </a:t>
            </a:r>
            <a:r>
              <a:rPr lang="ru-RU" dirty="0" err="1"/>
              <a:t>фармацевтичних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).</a:t>
            </a:r>
          </a:p>
          <a:p>
            <a:r>
              <a:rPr lang="ru-RU" dirty="0"/>
              <a:t>3) Для </a:t>
            </a:r>
            <a:r>
              <a:rPr lang="ru-RU" dirty="0" err="1">
                <a:solidFill>
                  <a:srgbClr val="FF0000"/>
                </a:solidFill>
              </a:rPr>
              <a:t>детоксикації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цианіду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в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викидах</a:t>
            </a:r>
            <a:r>
              <a:rPr lang="ru-RU" dirty="0"/>
              <a:t> </a:t>
            </a:r>
            <a:r>
              <a:rPr lang="ru-RU" dirty="0" err="1"/>
              <a:t>запропоновані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реагентів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активного мулу до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руйнують</a:t>
            </a:r>
            <a:r>
              <a:rPr lang="ru-RU" dirty="0"/>
              <a:t> </a:t>
            </a:r>
            <a:r>
              <a:rPr lang="ru-RU" dirty="0" err="1"/>
              <a:t>цианіди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18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2F3BA25-033B-4389-82FA-6C03B575568C}"/>
              </a:ext>
            </a:extLst>
          </p:cNvPr>
          <p:cNvSpPr/>
          <p:nvPr/>
        </p:nvSpPr>
        <p:spPr>
          <a:xfrm>
            <a:off x="2743200" y="381000"/>
            <a:ext cx="7056438" cy="5025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Забруднення ґрунту </a:t>
            </a:r>
            <a:r>
              <a:rPr lang="uk-UA" altLang="ru-RU" sz="28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полютантами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1D221156-06DF-4D4D-A23D-0D5477016C5E}"/>
              </a:ext>
            </a:extLst>
          </p:cNvPr>
          <p:cNvCxnSpPr/>
          <p:nvPr/>
        </p:nvCxnSpPr>
        <p:spPr>
          <a:xfrm>
            <a:off x="2135189" y="981075"/>
            <a:ext cx="81375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038C1F2D-68BF-4577-A0F0-72D67BD1E18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86200" y="4776064"/>
            <a:ext cx="1072582" cy="42109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CD0EFFF8-A866-4147-AC10-5E8D446AC66D}"/>
              </a:ext>
            </a:extLst>
          </p:cNvPr>
          <p:cNvCxnSpPr/>
          <p:nvPr/>
        </p:nvCxnSpPr>
        <p:spPr>
          <a:xfrm>
            <a:off x="6019800" y="990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0FF47592-FC07-442D-A4FF-999C7987EA02}"/>
              </a:ext>
            </a:extLst>
          </p:cNvPr>
          <p:cNvCxnSpPr>
            <a:cxnSpLocks/>
          </p:cNvCxnSpPr>
          <p:nvPr/>
        </p:nvCxnSpPr>
        <p:spPr>
          <a:xfrm>
            <a:off x="6271419" y="4072685"/>
            <a:ext cx="0" cy="321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B9F0D739-C417-4930-BD35-BF257B20E865}"/>
              </a:ext>
            </a:extLst>
          </p:cNvPr>
          <p:cNvCxnSpPr/>
          <p:nvPr/>
        </p:nvCxnSpPr>
        <p:spPr>
          <a:xfrm>
            <a:off x="6167438" y="83661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xmlns="" id="{CDADDAA3-22AD-4E56-B3DE-CC8E2E6C20B1}"/>
              </a:ext>
            </a:extLst>
          </p:cNvPr>
          <p:cNvSpPr/>
          <p:nvPr/>
        </p:nvSpPr>
        <p:spPr>
          <a:xfrm>
            <a:off x="3937001" y="1283359"/>
            <a:ext cx="44196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Поверхня ґрунту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xmlns="" id="{C65D1FF4-7AF9-46FB-A3F5-CEFB5E485841}"/>
              </a:ext>
            </a:extLst>
          </p:cNvPr>
          <p:cNvSpPr/>
          <p:nvPr/>
        </p:nvSpPr>
        <p:spPr>
          <a:xfrm>
            <a:off x="4343399" y="3381991"/>
            <a:ext cx="3537857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Водоносний горизонт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xmlns="" id="{4D87AC95-13A8-4E05-B630-05A1A3CA7F39}"/>
              </a:ext>
            </a:extLst>
          </p:cNvPr>
          <p:cNvSpPr/>
          <p:nvPr/>
        </p:nvSpPr>
        <p:spPr>
          <a:xfrm>
            <a:off x="8049369" y="5177362"/>
            <a:ext cx="23622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Накопичення в </a:t>
            </a:r>
            <a:r>
              <a:rPr lang="uk-UA" altLang="ru-RU" dirty="0">
                <a:solidFill>
                  <a:srgbClr val="000000"/>
                </a:solidFill>
              </a:rPr>
              <a:t>н</a:t>
            </a:r>
            <a:r>
              <a:rPr kumimoji="0" lang="uk-UA" alt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ижніх</a:t>
            </a: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шарах води (</a:t>
            </a:r>
            <a:r>
              <a:rPr kumimoji="0" lang="uk-UA" alt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смоли</a:t>
            </a: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Стрелка вниз 27">
            <a:extLst>
              <a:ext uri="{FF2B5EF4-FFF2-40B4-BE49-F238E27FC236}">
                <a16:creationId xmlns:a16="http://schemas.microsoft.com/office/drawing/2014/main" xmlns="" id="{8DF3ECDE-CD08-4D65-9D17-3038ACD937ED}"/>
              </a:ext>
            </a:extLst>
          </p:cNvPr>
          <p:cNvSpPr>
            <a:spLocks noChangeArrowheads="1"/>
          </p:cNvSpPr>
          <p:nvPr/>
        </p:nvSpPr>
        <p:spPr bwMode="auto">
          <a:xfrm rot="20688547">
            <a:off x="5842624" y="3041965"/>
            <a:ext cx="303076" cy="485020"/>
          </a:xfrm>
          <a:prstGeom prst="downArrow">
            <a:avLst>
              <a:gd name="adj1" fmla="val 50000"/>
              <a:gd name="adj2" fmla="val 126666"/>
            </a:avLst>
          </a:prstGeom>
          <a:gradFill rotWithShape="1">
            <a:gsLst>
              <a:gs pos="0">
                <a:srgbClr val="8CAEE8"/>
              </a:gs>
              <a:gs pos="62000">
                <a:srgbClr val="D6E1F4"/>
              </a:gs>
              <a:gs pos="100000">
                <a:srgbClr val="E2E9F7"/>
              </a:gs>
            </a:gsLst>
            <a:lin ang="16200000"/>
          </a:gradFill>
          <a:ln w="9525" algn="ctr">
            <a:solidFill>
              <a:srgbClr val="4774AB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Скругленный прямоугольник 17">
            <a:extLst>
              <a:ext uri="{FF2B5EF4-FFF2-40B4-BE49-F238E27FC236}">
                <a16:creationId xmlns:a16="http://schemas.microsoft.com/office/drawing/2014/main" xmlns="" id="{E5813C01-B0A2-4F92-B824-E94CD5A1F018}"/>
              </a:ext>
            </a:extLst>
          </p:cNvPr>
          <p:cNvSpPr/>
          <p:nvPr/>
        </p:nvSpPr>
        <p:spPr>
          <a:xfrm>
            <a:off x="3222171" y="2311129"/>
            <a:ext cx="5471886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Фільтрація крізь ґрунтові горизонти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19">
            <a:extLst>
              <a:ext uri="{FF2B5EF4-FFF2-40B4-BE49-F238E27FC236}">
                <a16:creationId xmlns:a16="http://schemas.microsoft.com/office/drawing/2014/main" xmlns="" id="{96EECAA9-981D-45E3-80D0-C5BC931C0758}"/>
              </a:ext>
            </a:extLst>
          </p:cNvPr>
          <p:cNvSpPr/>
          <p:nvPr/>
        </p:nvSpPr>
        <p:spPr>
          <a:xfrm>
            <a:off x="1233714" y="5105400"/>
            <a:ext cx="2842193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Накопичення на поверхні водного середовища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трелка вниз 29">
            <a:extLst>
              <a:ext uri="{FF2B5EF4-FFF2-40B4-BE49-F238E27FC236}">
                <a16:creationId xmlns:a16="http://schemas.microsoft.com/office/drawing/2014/main" xmlns="" id="{2F81BDBD-DCF9-4663-A1C8-80164249AF0F}"/>
              </a:ext>
            </a:extLst>
          </p:cNvPr>
          <p:cNvSpPr/>
          <p:nvPr/>
        </p:nvSpPr>
        <p:spPr>
          <a:xfrm>
            <a:off x="5780656" y="1915836"/>
            <a:ext cx="360363" cy="52863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Скругленный прямоугольник 17">
            <a:extLst>
              <a:ext uri="{FF2B5EF4-FFF2-40B4-BE49-F238E27FC236}">
                <a16:creationId xmlns:a16="http://schemas.microsoft.com/office/drawing/2014/main" xmlns="" id="{FBA4AA52-5526-4E73-A2BE-6F877D3877DC}"/>
              </a:ext>
            </a:extLst>
          </p:cNvPr>
          <p:cNvSpPr/>
          <p:nvPr/>
        </p:nvSpPr>
        <p:spPr>
          <a:xfrm>
            <a:off x="4828382" y="5181146"/>
            <a:ext cx="2362200" cy="1219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Розчинні</a:t>
            </a:r>
            <a:r>
              <a:rPr lang="uk-UA" altLang="ru-RU" dirty="0" err="1">
                <a:solidFill>
                  <a:srgbClr val="000000"/>
                </a:solidFill>
              </a:rPr>
              <a:t>сть</a:t>
            </a:r>
            <a:r>
              <a:rPr lang="uk-UA" altLang="ru-RU" dirty="0">
                <a:solidFill>
                  <a:srgbClr val="000000"/>
                </a:solidFill>
              </a:rPr>
              <a:t> у воді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17">
            <a:extLst>
              <a:ext uri="{FF2B5EF4-FFF2-40B4-BE49-F238E27FC236}">
                <a16:creationId xmlns:a16="http://schemas.microsoft.com/office/drawing/2014/main" xmlns="" id="{F6C0FA13-5FCB-4B67-B4BD-00BC267429DF}"/>
              </a:ext>
            </a:extLst>
          </p:cNvPr>
          <p:cNvSpPr/>
          <p:nvPr/>
        </p:nvSpPr>
        <p:spPr>
          <a:xfrm>
            <a:off x="4978966" y="4445205"/>
            <a:ext cx="2254253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міграція</a:t>
            </a:r>
            <a:endParaRPr kumimoji="0" lang="ru-RU" altLang="ru-RU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5">
            <a:extLst>
              <a:ext uri="{FF2B5EF4-FFF2-40B4-BE49-F238E27FC236}">
                <a16:creationId xmlns:a16="http://schemas.microsoft.com/office/drawing/2014/main" xmlns="" id="{7E296711-106E-46A7-BF98-FF85EAD496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67438" y="4776064"/>
            <a:ext cx="0" cy="47829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xmlns="" id="{7ACF177A-3FE3-419D-96EF-0CE261799E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92966" y="4812645"/>
            <a:ext cx="850506" cy="347933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5898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3C15C4-3DD1-493D-A861-B6F58E19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304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очистки ґрунту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5E019C-BCEC-45A2-85C4-75CC039F2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lnSpcReduction="10000"/>
          </a:bodyPr>
          <a:lstStyle/>
          <a:p>
            <a:r>
              <a:rPr lang="ru-RU" b="1" i="1" dirty="0" err="1"/>
              <a:t>Розроблено</a:t>
            </a:r>
            <a:r>
              <a:rPr lang="ru-RU" b="1" i="1" dirty="0"/>
              <a:t> 5 </a:t>
            </a:r>
            <a:r>
              <a:rPr lang="ru-RU" b="1" i="1" dirty="0" err="1"/>
              <a:t>основних</a:t>
            </a:r>
            <a:r>
              <a:rPr lang="ru-RU" b="1" i="1" dirty="0"/>
              <a:t> </a:t>
            </a:r>
            <a:r>
              <a:rPr lang="ru-RU" b="1" i="1" dirty="0" err="1"/>
              <a:t>способів</a:t>
            </a:r>
            <a:r>
              <a:rPr lang="ru-RU" b="1" i="1" dirty="0"/>
              <a:t> очистки </a:t>
            </a:r>
            <a:r>
              <a:rPr lang="ru-RU" b="1" i="1" dirty="0" err="1"/>
              <a:t>забрудненого</a:t>
            </a:r>
            <a:r>
              <a:rPr lang="ru-RU" b="1" i="1" dirty="0"/>
              <a:t> </a:t>
            </a:r>
            <a:r>
              <a:rPr lang="ru-RU" b="1" i="1" dirty="0" err="1"/>
              <a:t>ґрунту</a:t>
            </a:r>
            <a:r>
              <a:rPr lang="ru-RU" dirty="0"/>
              <a:t>.</a:t>
            </a:r>
          </a:p>
          <a:p>
            <a:r>
              <a:rPr lang="ru-RU" dirty="0"/>
              <a:t>1)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залишають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, </a:t>
            </a:r>
            <a:r>
              <a:rPr lang="ru-RU" dirty="0" err="1"/>
              <a:t>відкачують</a:t>
            </a:r>
            <a:r>
              <a:rPr lang="ru-RU" dirty="0"/>
              <a:t> </a:t>
            </a:r>
            <a:r>
              <a:rPr lang="ru-RU" dirty="0" err="1"/>
              <a:t>ґрунтові</a:t>
            </a:r>
            <a:r>
              <a:rPr lang="ru-RU" dirty="0"/>
              <a:t> води,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очищують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повертають</a:t>
            </a:r>
            <a:r>
              <a:rPr lang="ru-RU" dirty="0"/>
              <a:t> у </a:t>
            </a:r>
            <a:r>
              <a:rPr lang="ru-RU" dirty="0" err="1"/>
              <a:t>ґрунт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в </a:t>
            </a:r>
            <a:r>
              <a:rPr lang="ru-RU" dirty="0" err="1"/>
              <a:t>ґрунті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залишатись</a:t>
            </a:r>
            <a:r>
              <a:rPr lang="ru-RU" dirty="0"/>
              <a:t> </a:t>
            </a:r>
            <a:r>
              <a:rPr lang="ru-RU" dirty="0" err="1"/>
              <a:t>полютанти</a:t>
            </a:r>
            <a:r>
              <a:rPr lang="ru-RU" dirty="0"/>
              <a:t> з </a:t>
            </a:r>
            <a:r>
              <a:rPr lang="ru-RU" dirty="0" err="1"/>
              <a:t>низькою</a:t>
            </a:r>
            <a:r>
              <a:rPr lang="ru-RU" dirty="0"/>
              <a:t> </a:t>
            </a:r>
            <a:r>
              <a:rPr lang="ru-RU" dirty="0" err="1"/>
              <a:t>розчинністю</a:t>
            </a:r>
            <a:r>
              <a:rPr lang="ru-RU" dirty="0"/>
              <a:t>.</a:t>
            </a:r>
          </a:p>
          <a:p>
            <a:r>
              <a:rPr lang="ru-RU" dirty="0"/>
              <a:t>2)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обробляють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шляхом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окиснювачів</a:t>
            </a:r>
            <a:r>
              <a:rPr lang="ru-RU" dirty="0"/>
              <a:t> (</a:t>
            </a:r>
            <a:r>
              <a:rPr lang="en-US" dirty="0"/>
              <a:t>NO3, O2), </a:t>
            </a:r>
            <a:r>
              <a:rPr lang="ru-RU" dirty="0" err="1"/>
              <a:t>субстратів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емульсифікаторів</a:t>
            </a:r>
            <a:r>
              <a:rPr lang="ru-RU" dirty="0"/>
              <a:t> для </a:t>
            </a:r>
            <a:r>
              <a:rPr lang="ru-RU" dirty="0" err="1"/>
              <a:t>посилення</a:t>
            </a:r>
            <a:r>
              <a:rPr lang="ru-RU" dirty="0"/>
              <a:t> переносу </a:t>
            </a:r>
            <a:r>
              <a:rPr lang="ru-RU" dirty="0" err="1"/>
              <a:t>ліпофільних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доступність</a:t>
            </a:r>
            <a:r>
              <a:rPr lang="ru-RU" dirty="0"/>
              <a:t> для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є </a:t>
            </a:r>
            <a:r>
              <a:rPr lang="ru-RU" dirty="0" err="1"/>
              <a:t>маловитратним</a:t>
            </a:r>
            <a:r>
              <a:rPr lang="ru-RU" dirty="0"/>
              <a:t>, але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3)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і </a:t>
            </a:r>
            <a:r>
              <a:rPr lang="ru-RU" dirty="0" err="1"/>
              <a:t>складають</a:t>
            </a:r>
            <a:r>
              <a:rPr lang="ru-RU" dirty="0"/>
              <a:t> у купи </a:t>
            </a:r>
            <a:r>
              <a:rPr lang="ru-RU" dirty="0" err="1"/>
              <a:t>або</a:t>
            </a:r>
            <a:r>
              <a:rPr lang="ru-RU" dirty="0"/>
              <a:t> вали,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труби для </a:t>
            </a:r>
            <a:r>
              <a:rPr lang="ru-RU" dirty="0" err="1"/>
              <a:t>аерації</a:t>
            </a:r>
            <a:r>
              <a:rPr lang="ru-RU" dirty="0"/>
              <a:t> з метою </a:t>
            </a:r>
            <a:r>
              <a:rPr lang="ru-RU" dirty="0" err="1"/>
              <a:t>інтенсифікації</a:t>
            </a:r>
            <a:r>
              <a:rPr lang="ru-RU" dirty="0"/>
              <a:t> </a:t>
            </a:r>
            <a:r>
              <a:rPr lang="ru-RU" dirty="0" err="1"/>
              <a:t>аеробних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типу </a:t>
            </a:r>
            <a:r>
              <a:rPr lang="ru-RU" dirty="0" err="1"/>
              <a:t>забруднення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012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E1327CD-2FE7-40BA-BF84-B01B3C34F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682"/>
            <a:ext cx="10515600" cy="5334281"/>
          </a:xfrm>
        </p:spPr>
        <p:txBody>
          <a:bodyPr/>
          <a:lstStyle/>
          <a:p>
            <a:r>
              <a:rPr lang="ru-RU" dirty="0"/>
              <a:t>4)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відділяють</a:t>
            </a:r>
            <a:r>
              <a:rPr lang="ru-RU" dirty="0"/>
              <a:t> і </a:t>
            </a:r>
            <a:r>
              <a:rPr lang="ru-RU" dirty="0" err="1"/>
              <a:t>промивають</a:t>
            </a:r>
            <a:r>
              <a:rPr lang="ru-RU" dirty="0"/>
              <a:t>, </a:t>
            </a:r>
            <a:r>
              <a:rPr lang="ru-RU" dirty="0" err="1"/>
              <a:t>інколи</a:t>
            </a:r>
            <a:r>
              <a:rPr lang="ru-RU" dirty="0"/>
              <a:t> з </a:t>
            </a:r>
            <a:r>
              <a:rPr lang="ru-RU" dirty="0" err="1"/>
              <a:t>додаванням</a:t>
            </a:r>
            <a:r>
              <a:rPr lang="ru-RU" dirty="0"/>
              <a:t> </a:t>
            </a:r>
            <a:r>
              <a:rPr lang="ru-RU" dirty="0" err="1"/>
              <a:t>поверхнево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Екстраговані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розкладаються</a:t>
            </a:r>
            <a:r>
              <a:rPr lang="ru-RU" dirty="0"/>
              <a:t> шляхом </a:t>
            </a:r>
            <a:r>
              <a:rPr lang="ru-RU" dirty="0" err="1"/>
              <a:t>біологічної</a:t>
            </a:r>
            <a:r>
              <a:rPr lang="ru-RU" dirty="0"/>
              <a:t> очистки </a:t>
            </a:r>
            <a:r>
              <a:rPr lang="ru-RU" dirty="0" err="1"/>
              <a:t>промивних</a:t>
            </a:r>
            <a:r>
              <a:rPr lang="ru-RU" dirty="0"/>
              <a:t> вод.</a:t>
            </a:r>
          </a:p>
          <a:p>
            <a:r>
              <a:rPr lang="ru-RU" dirty="0"/>
              <a:t>5)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і </a:t>
            </a:r>
            <a:r>
              <a:rPr lang="ru-RU" dirty="0" err="1"/>
              <a:t>прожарюють</a:t>
            </a:r>
            <a:r>
              <a:rPr lang="ru-RU" dirty="0"/>
              <a:t> у </a:t>
            </a:r>
            <a:r>
              <a:rPr lang="ru-RU" dirty="0" err="1"/>
              <a:t>спеціальних</a:t>
            </a:r>
            <a:r>
              <a:rPr lang="ru-RU" dirty="0"/>
              <a:t> печах.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дорогий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очистки,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стерилізації</a:t>
            </a:r>
            <a:r>
              <a:rPr lang="ru-RU" dirty="0"/>
              <a:t> </a:t>
            </a:r>
            <a:r>
              <a:rPr lang="ru-RU" dirty="0" err="1"/>
              <a:t>ґрунту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177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5715F23-B694-4CDD-99A3-DEE18C7BA44B}"/>
              </a:ext>
            </a:extLst>
          </p:cNvPr>
          <p:cNvSpPr/>
          <p:nvPr/>
        </p:nvSpPr>
        <p:spPr>
          <a:xfrm>
            <a:off x="2438400" y="304800"/>
            <a:ext cx="7056438" cy="503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Забруднення ґрунту вуглеводнями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4D7CC2AC-CC52-45D4-927E-25F4F8443B3F}"/>
              </a:ext>
            </a:extLst>
          </p:cNvPr>
          <p:cNvCxnSpPr/>
          <p:nvPr/>
        </p:nvCxnSpPr>
        <p:spPr>
          <a:xfrm>
            <a:off x="2135189" y="981075"/>
            <a:ext cx="81375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31304692-370A-4F9A-B397-F7BF5073856E}"/>
              </a:ext>
            </a:extLst>
          </p:cNvPr>
          <p:cNvCxnSpPr>
            <a:cxnSpLocks/>
          </p:cNvCxnSpPr>
          <p:nvPr/>
        </p:nvCxnSpPr>
        <p:spPr>
          <a:xfrm flipH="1">
            <a:off x="3371929" y="1078561"/>
            <a:ext cx="9544" cy="277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C60DDDEA-3BA2-48EE-A837-F2F162919DF7}"/>
              </a:ext>
            </a:extLst>
          </p:cNvPr>
          <p:cNvCxnSpPr/>
          <p:nvPr/>
        </p:nvCxnSpPr>
        <p:spPr>
          <a:xfrm>
            <a:off x="9811657" y="999331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9D9A2A46-84B0-488D-B3BB-21A2846C31A2}"/>
              </a:ext>
            </a:extLst>
          </p:cNvPr>
          <p:cNvCxnSpPr/>
          <p:nvPr/>
        </p:nvCxnSpPr>
        <p:spPr>
          <a:xfrm>
            <a:off x="6167438" y="83661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xmlns="" id="{6E3EDCC9-DAFD-472F-A716-703829549F9C}"/>
              </a:ext>
            </a:extLst>
          </p:cNvPr>
          <p:cNvSpPr/>
          <p:nvPr/>
        </p:nvSpPr>
        <p:spPr>
          <a:xfrm>
            <a:off x="1845745" y="1360943"/>
            <a:ext cx="24384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Окиснені вуглеводні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xmlns="" id="{16AD22FA-D469-4342-9C0D-60D53447F0B7}"/>
              </a:ext>
            </a:extLst>
          </p:cNvPr>
          <p:cNvSpPr/>
          <p:nvPr/>
        </p:nvSpPr>
        <p:spPr>
          <a:xfrm>
            <a:off x="5691191" y="2950688"/>
            <a:ext cx="2930040" cy="6857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Нерозчинні у воді</a:t>
            </a:r>
            <a:endParaRPr kumimoji="0" lang="ru-RU" altLang="ru-RU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xmlns="" id="{B62085BF-5FE5-42D2-BE77-EB220D50C83C}"/>
              </a:ext>
            </a:extLst>
          </p:cNvPr>
          <p:cNvSpPr/>
          <p:nvPr/>
        </p:nvSpPr>
        <p:spPr>
          <a:xfrm>
            <a:off x="8995810" y="1399757"/>
            <a:ext cx="2590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Комплексні сполуки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xmlns="" id="{0FC37C86-7374-4ABD-A8CE-4D437C25CE75}"/>
              </a:ext>
            </a:extLst>
          </p:cNvPr>
          <p:cNvSpPr/>
          <p:nvPr/>
        </p:nvSpPr>
        <p:spPr>
          <a:xfrm>
            <a:off x="8995810" y="2928728"/>
            <a:ext cx="2990703" cy="906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комплексоутворення</a:t>
            </a:r>
            <a:endParaRPr kumimoji="0" lang="ru-RU" altLang="ru-RU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79BAE43B-8ACB-4571-B08A-C29291DFFF72}"/>
              </a:ext>
            </a:extLst>
          </p:cNvPr>
          <p:cNvSpPr/>
          <p:nvPr/>
        </p:nvSpPr>
        <p:spPr>
          <a:xfrm>
            <a:off x="405130" y="4126139"/>
            <a:ext cx="1828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Нітроаро</a:t>
            </a:r>
            <a:r>
              <a:rPr lang="uk-UA" altLang="ru-RU" sz="1600" dirty="0" err="1">
                <a:solidFill>
                  <a:srgbClr val="000000"/>
                </a:solidFill>
                <a:latin typeface="Tahoma" panose="020B0604030504040204" pitchFamily="34" charset="0"/>
              </a:rPr>
              <a:t>ма</a:t>
            </a:r>
            <a:r>
              <a:rPr kumimoji="0" lang="uk-UA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тичні</a:t>
            </a: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сполуки</a:t>
            </a: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0EC2360D-2B6C-452B-8856-6BF377026235}"/>
              </a:ext>
            </a:extLst>
          </p:cNvPr>
          <p:cNvSpPr/>
          <p:nvPr/>
        </p:nvSpPr>
        <p:spPr>
          <a:xfrm>
            <a:off x="2619473" y="4533900"/>
            <a:ext cx="15240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Алкани алкени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хлороформ</a:t>
            </a:r>
            <a:endParaRPr kumimoji="0" lang="ru-RU" alt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A44B77B3-FB95-471C-AD20-58399FC5F43B}"/>
              </a:ext>
            </a:extLst>
          </p:cNvPr>
          <p:cNvSpPr/>
          <p:nvPr/>
        </p:nvSpPr>
        <p:spPr>
          <a:xfrm>
            <a:off x="9624314" y="4060785"/>
            <a:ext cx="2362200" cy="23241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Активовані (</a:t>
            </a:r>
            <a:r>
              <a:rPr lang="uk-UA" altLang="ru-RU" sz="1600" dirty="0">
                <a:solidFill>
                  <a:srgbClr val="000000"/>
                </a:solidFill>
                <a:latin typeface="Tahoma" panose="020B0604030504040204" pitchFamily="34" charset="0"/>
              </a:rPr>
              <a:t>г</a:t>
            </a:r>
            <a:r>
              <a:rPr kumimoji="0" lang="uk-UA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ідроксильовані</a:t>
            </a: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) похідні, що здатні зв'язуватись з гуміновими кислотами ґрунту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недоступні мікроорганізмам</a:t>
            </a:r>
            <a:endParaRPr kumimoji="0" lang="ru-RU" alt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Стрелка вниз 29">
            <a:extLst>
              <a:ext uri="{FF2B5EF4-FFF2-40B4-BE49-F238E27FC236}">
                <a16:creationId xmlns:a16="http://schemas.microsoft.com/office/drawing/2014/main" xmlns="" id="{B8378E1B-FF20-43C3-9D19-0544224D276F}"/>
              </a:ext>
            </a:extLst>
          </p:cNvPr>
          <p:cNvSpPr/>
          <p:nvPr/>
        </p:nvSpPr>
        <p:spPr>
          <a:xfrm>
            <a:off x="7301163" y="2371012"/>
            <a:ext cx="360363" cy="6096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1" name="Стрелка вниз 30">
            <a:extLst>
              <a:ext uri="{FF2B5EF4-FFF2-40B4-BE49-F238E27FC236}">
                <a16:creationId xmlns:a16="http://schemas.microsoft.com/office/drawing/2014/main" xmlns="" id="{0EAE5B2D-73F8-481B-AE9F-AEA41935B2E9}"/>
              </a:ext>
            </a:extLst>
          </p:cNvPr>
          <p:cNvSpPr/>
          <p:nvPr/>
        </p:nvSpPr>
        <p:spPr>
          <a:xfrm>
            <a:off x="10206052" y="2406272"/>
            <a:ext cx="360363" cy="6165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0B36B999-6CBA-420D-8668-778AF41399F8}"/>
              </a:ext>
            </a:extLst>
          </p:cNvPr>
          <p:cNvSpPr/>
          <p:nvPr/>
        </p:nvSpPr>
        <p:spPr>
          <a:xfrm>
            <a:off x="4783146" y="4951096"/>
            <a:ext cx="1828800" cy="87606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uk-UA" alt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пентахлорфенол</a:t>
            </a:r>
            <a:endParaRPr kumimoji="0" lang="ru-RU" alt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Прямая со стрелкой 5">
            <a:extLst>
              <a:ext uri="{FF2B5EF4-FFF2-40B4-BE49-F238E27FC236}">
                <a16:creationId xmlns:a16="http://schemas.microsoft.com/office/drawing/2014/main" xmlns="" id="{E445A2E9-6151-4C4C-9353-BEC6B6AD70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74304" y="3576322"/>
            <a:ext cx="0" cy="54981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Скругленный прямоугольник 18">
            <a:extLst>
              <a:ext uri="{FF2B5EF4-FFF2-40B4-BE49-F238E27FC236}">
                <a16:creationId xmlns:a16="http://schemas.microsoft.com/office/drawing/2014/main" xmlns="" id="{FAF30D44-C88D-4497-B92F-BC4B780BAB64}"/>
              </a:ext>
            </a:extLst>
          </p:cNvPr>
          <p:cNvSpPr/>
          <p:nvPr/>
        </p:nvSpPr>
        <p:spPr>
          <a:xfrm>
            <a:off x="548068" y="2743200"/>
            <a:ext cx="1685862" cy="83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Вибухові речовини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18">
            <a:extLst>
              <a:ext uri="{FF2B5EF4-FFF2-40B4-BE49-F238E27FC236}">
                <a16:creationId xmlns:a16="http://schemas.microsoft.com/office/drawing/2014/main" xmlns="" id="{056B72C4-1424-4CA2-BF5F-289AB9373781}"/>
              </a:ext>
            </a:extLst>
          </p:cNvPr>
          <p:cNvSpPr/>
          <p:nvPr/>
        </p:nvSpPr>
        <p:spPr>
          <a:xfrm>
            <a:off x="2243474" y="3220551"/>
            <a:ext cx="2113433" cy="9895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Хімчистка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Знежирення в промисловості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5">
            <a:extLst>
              <a:ext uri="{FF2B5EF4-FFF2-40B4-BE49-F238E27FC236}">
                <a16:creationId xmlns:a16="http://schemas.microsoft.com/office/drawing/2014/main" xmlns="" id="{C57BF956-8775-413E-A4B8-C5D22A3FBD73}"/>
              </a:ext>
            </a:extLst>
          </p:cNvPr>
          <p:cNvCxnSpPr>
            <a:cxnSpLocks/>
          </p:cNvCxnSpPr>
          <p:nvPr/>
        </p:nvCxnSpPr>
        <p:spPr>
          <a:xfrm flipH="1">
            <a:off x="1211373" y="3591649"/>
            <a:ext cx="132218" cy="413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5">
            <a:extLst>
              <a:ext uri="{FF2B5EF4-FFF2-40B4-BE49-F238E27FC236}">
                <a16:creationId xmlns:a16="http://schemas.microsoft.com/office/drawing/2014/main" xmlns="" id="{AFB64A01-06C5-485F-B8CB-8B094455FC8E}"/>
              </a:ext>
            </a:extLst>
          </p:cNvPr>
          <p:cNvCxnSpPr>
            <a:cxnSpLocks/>
          </p:cNvCxnSpPr>
          <p:nvPr/>
        </p:nvCxnSpPr>
        <p:spPr>
          <a:xfrm>
            <a:off x="3276600" y="4004678"/>
            <a:ext cx="0" cy="507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5">
            <a:extLst>
              <a:ext uri="{FF2B5EF4-FFF2-40B4-BE49-F238E27FC236}">
                <a16:creationId xmlns:a16="http://schemas.microsoft.com/office/drawing/2014/main" xmlns="" id="{870926CA-F519-4A70-A05F-74DAE83D66F8}"/>
              </a:ext>
            </a:extLst>
          </p:cNvPr>
          <p:cNvCxnSpPr>
            <a:cxnSpLocks/>
          </p:cNvCxnSpPr>
          <p:nvPr/>
        </p:nvCxnSpPr>
        <p:spPr>
          <a:xfrm>
            <a:off x="4970505" y="4606608"/>
            <a:ext cx="275793" cy="364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5">
            <a:extLst>
              <a:ext uri="{FF2B5EF4-FFF2-40B4-BE49-F238E27FC236}">
                <a16:creationId xmlns:a16="http://schemas.microsoft.com/office/drawing/2014/main" xmlns="" id="{0EDB9E03-0756-429E-865C-958B6DC7F3A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02407" y="2255716"/>
            <a:ext cx="114300" cy="51435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Скругленный прямоугольник 18">
            <a:extLst>
              <a:ext uri="{FF2B5EF4-FFF2-40B4-BE49-F238E27FC236}">
                <a16:creationId xmlns:a16="http://schemas.microsoft.com/office/drawing/2014/main" xmlns="" id="{56AB39F7-DAB7-41CC-BAC5-65A9A5510774}"/>
              </a:ext>
            </a:extLst>
          </p:cNvPr>
          <p:cNvSpPr/>
          <p:nvPr/>
        </p:nvSpPr>
        <p:spPr>
          <a:xfrm>
            <a:off x="4367825" y="4126139"/>
            <a:ext cx="17526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Консервація деревини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8">
            <a:extLst>
              <a:ext uri="{FF2B5EF4-FFF2-40B4-BE49-F238E27FC236}">
                <a16:creationId xmlns:a16="http://schemas.microsoft.com/office/drawing/2014/main" xmlns="" id="{DE1B7CDA-515B-4DB5-9CAD-CF12C71D79AD}"/>
              </a:ext>
            </a:extLst>
          </p:cNvPr>
          <p:cNvSpPr/>
          <p:nvPr/>
        </p:nvSpPr>
        <p:spPr>
          <a:xfrm>
            <a:off x="548067" y="6007910"/>
            <a:ext cx="5286675" cy="7321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Внесення донорів електронів для посилення процесів відновлення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(метанол, етанол, меляса)</a:t>
            </a:r>
            <a:endParaRPr kumimoji="0" lang="ru-RU" altLang="ru-RU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" name="Прямая со стрелкой 5">
            <a:extLst>
              <a:ext uri="{FF2B5EF4-FFF2-40B4-BE49-F238E27FC236}">
                <a16:creationId xmlns:a16="http://schemas.microsoft.com/office/drawing/2014/main" xmlns="" id="{2134DC04-7218-4867-8943-25F2E8A69CB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76600" y="2427743"/>
            <a:ext cx="9544" cy="863874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Скругленный прямоугольник 19">
            <a:extLst>
              <a:ext uri="{FF2B5EF4-FFF2-40B4-BE49-F238E27FC236}">
                <a16:creationId xmlns:a16="http://schemas.microsoft.com/office/drawing/2014/main" xmlns="" id="{4E5C6D67-68A3-43DE-8886-4FCB6F23EA64}"/>
              </a:ext>
            </a:extLst>
          </p:cNvPr>
          <p:cNvSpPr/>
          <p:nvPr/>
        </p:nvSpPr>
        <p:spPr>
          <a:xfrm>
            <a:off x="6135947" y="1356040"/>
            <a:ext cx="2590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Ароматичні вуглеводні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3" name="Прямая со стрелкой 5">
            <a:extLst>
              <a:ext uri="{FF2B5EF4-FFF2-40B4-BE49-F238E27FC236}">
                <a16:creationId xmlns:a16="http://schemas.microsoft.com/office/drawing/2014/main" xmlns="" id="{4BF7DC9D-122D-4081-ACCC-6E4E506C8F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53558" y="2569821"/>
            <a:ext cx="799025" cy="143485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xmlns="" id="{7AB30232-7687-43FC-9953-8C1198655151}"/>
              </a:ext>
            </a:extLst>
          </p:cNvPr>
          <p:cNvCxnSpPr>
            <a:cxnSpLocks/>
          </p:cNvCxnSpPr>
          <p:nvPr/>
        </p:nvCxnSpPr>
        <p:spPr>
          <a:xfrm>
            <a:off x="6880602" y="1078561"/>
            <a:ext cx="0" cy="358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07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ÐÐ¾ÑÐ¾Ð¶ÐµÐµ Ð¸Ð·Ð¾Ð±ÑÐ°Ð¶ÐµÐ½Ð¸Ðµ">
            <a:extLst>
              <a:ext uri="{FF2B5EF4-FFF2-40B4-BE49-F238E27FC236}">
                <a16:creationId xmlns:a16="http://schemas.microsoft.com/office/drawing/2014/main" xmlns="" id="{21FE6470-C25B-4005-8208-B05B289A5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14911" t="13339" r="16500" b="19967"/>
          <a:stretch>
            <a:fillRect/>
          </a:stretch>
        </p:blipFill>
        <p:spPr bwMode="auto">
          <a:xfrm>
            <a:off x="1208905" y="1706296"/>
            <a:ext cx="4444185" cy="3864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14" descr="ÐÐ°ÑÑÐ¸Ð½ÐºÐ¸ Ð¿Ð¾ Ð·Ð°Ð¿ÑÐ¾ÑÑ Corynebacterium">
            <a:extLst>
              <a:ext uri="{FF2B5EF4-FFF2-40B4-BE49-F238E27FC236}">
                <a16:creationId xmlns:a16="http://schemas.microsoft.com/office/drawing/2014/main" xmlns="" id="{4256ADF9-B07E-434C-8B4E-D7EC99491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6705" y="1812092"/>
            <a:ext cx="4876390" cy="32338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0A30952-2F1A-4A95-8BBD-F83295B0DCB2}"/>
              </a:ext>
            </a:extLst>
          </p:cNvPr>
          <p:cNvSpPr/>
          <p:nvPr/>
        </p:nvSpPr>
        <p:spPr>
          <a:xfrm>
            <a:off x="7623126" y="5626147"/>
            <a:ext cx="2235200" cy="338554"/>
          </a:xfrm>
          <a:prstGeom prst="rect">
            <a:avLst/>
          </a:prstGeom>
          <a:solidFill>
            <a:srgbClr val="60B5CC"/>
          </a:solidFill>
          <a:ln w="25400" cap="flat" cmpd="sng" algn="ctr">
            <a:solidFill>
              <a:srgbClr val="60B5CC">
                <a:shade val="5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D4D4D6">
                    <a:lumMod val="1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рід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D4D4D6">
                    <a:lumMod val="1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Corynebacterium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rgbClr val="D4D4D6">
                  <a:lumMod val="1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43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A69FE5-82BC-4035-A656-0FB7A216C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6" y="943429"/>
            <a:ext cx="10392229" cy="479810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Очистка </a:t>
            </a:r>
            <a:r>
              <a:rPr lang="ru-RU" dirty="0" err="1"/>
              <a:t>газоподібних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етапом</a:t>
            </a:r>
            <a:r>
              <a:rPr lang="ru-RU" dirty="0"/>
              <a:t> для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й </a:t>
            </a:r>
            <a:r>
              <a:rPr lang="ru-RU" dirty="0" err="1"/>
              <a:t>біологічно</a:t>
            </a:r>
            <a:r>
              <a:rPr lang="ru-RU" dirty="0"/>
              <a:t>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в атмосферу. </a:t>
            </a:r>
          </a:p>
          <a:p>
            <a:r>
              <a:rPr lang="ru-RU" b="1" dirty="0" err="1"/>
              <a:t>підприємства</a:t>
            </a:r>
            <a:r>
              <a:rPr lang="ru-RU" b="1" dirty="0"/>
              <a:t> з </a:t>
            </a:r>
            <a:r>
              <a:rPr lang="ru-RU" b="1" dirty="0" err="1"/>
              <a:t>виробництва</a:t>
            </a:r>
            <a:r>
              <a:rPr lang="ru-RU" b="1" dirty="0"/>
              <a:t> </a:t>
            </a:r>
            <a:r>
              <a:rPr lang="ru-RU" b="1" dirty="0" err="1"/>
              <a:t>барвників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розчинників</a:t>
            </a:r>
            <a:r>
              <a:rPr lang="ru-RU" dirty="0"/>
              <a:t>); </a:t>
            </a:r>
          </a:p>
          <a:p>
            <a:r>
              <a:rPr lang="ru-RU" b="1" dirty="0" err="1"/>
              <a:t>підприємства</a:t>
            </a:r>
            <a:r>
              <a:rPr lang="ru-RU" b="1" dirty="0"/>
              <a:t> </a:t>
            </a:r>
            <a:r>
              <a:rPr lang="ru-RU" b="1" dirty="0" err="1"/>
              <a:t>хімчисток</a:t>
            </a:r>
            <a:r>
              <a:rPr lang="ru-RU" b="1" dirty="0"/>
              <a:t> і </a:t>
            </a:r>
            <a:r>
              <a:rPr lang="ru-RU" b="1" dirty="0" err="1"/>
              <a:t>знежирювальних</a:t>
            </a:r>
            <a:r>
              <a:rPr lang="ru-RU" b="1" dirty="0"/>
              <a:t> </a:t>
            </a:r>
            <a:r>
              <a:rPr lang="ru-RU" b="1" dirty="0" err="1"/>
              <a:t>процесів</a:t>
            </a:r>
            <a:r>
              <a:rPr lang="ru-RU" b="1" dirty="0"/>
              <a:t> </a:t>
            </a:r>
            <a:r>
              <a:rPr lang="ru-RU" dirty="0"/>
              <a:t>(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хлорвміщуючих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); </a:t>
            </a:r>
          </a:p>
          <a:p>
            <a:r>
              <a:rPr lang="ru-RU" b="1" dirty="0" err="1"/>
              <a:t>овочеві</a:t>
            </a:r>
            <a:r>
              <a:rPr lang="ru-RU" b="1" dirty="0"/>
              <a:t> </a:t>
            </a:r>
            <a:r>
              <a:rPr lang="ru-RU" b="1" dirty="0" err="1"/>
              <a:t>склади</a:t>
            </a:r>
            <a:r>
              <a:rPr lang="ru-RU" b="1" dirty="0"/>
              <a:t> 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етилену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при </a:t>
            </a:r>
            <a:r>
              <a:rPr lang="ru-RU" dirty="0" err="1"/>
              <a:t>зберіганні</a:t>
            </a:r>
            <a:r>
              <a:rPr lang="ru-RU" dirty="0"/>
              <a:t> </a:t>
            </a:r>
            <a:r>
              <a:rPr lang="ru-RU" dirty="0" err="1"/>
              <a:t>овочів</a:t>
            </a:r>
            <a:r>
              <a:rPr lang="ru-RU" dirty="0"/>
              <a:t>)</a:t>
            </a:r>
          </a:p>
          <a:p>
            <a:r>
              <a:rPr lang="uk-UA" dirty="0"/>
              <a:t>С</a:t>
            </a:r>
            <a:r>
              <a:rPr lang="ru-RU" dirty="0" err="1"/>
              <a:t>орбенти</a:t>
            </a:r>
            <a:r>
              <a:rPr lang="ru-RU" dirty="0"/>
              <a:t>: </a:t>
            </a:r>
            <a:r>
              <a:rPr lang="ru-RU" i="1" dirty="0"/>
              <a:t>деревне </a:t>
            </a:r>
            <a:r>
              <a:rPr lang="ru-RU" i="1" dirty="0" err="1"/>
              <a:t>вугілля</a:t>
            </a:r>
            <a:r>
              <a:rPr lang="ru-RU" i="1" dirty="0"/>
              <a:t>,  </a:t>
            </a:r>
            <a:r>
              <a:rPr lang="ru-RU" i="1" dirty="0" err="1"/>
              <a:t>ґрунт</a:t>
            </a:r>
            <a:r>
              <a:rPr lang="ru-RU" i="1" dirty="0"/>
              <a:t>,  </a:t>
            </a:r>
            <a:r>
              <a:rPr lang="ru-RU" i="1" dirty="0" err="1"/>
              <a:t>подрібнена</a:t>
            </a:r>
            <a:r>
              <a:rPr lang="ru-RU" i="1" dirty="0"/>
              <a:t> деревина, </a:t>
            </a:r>
            <a:r>
              <a:rPr lang="ru-RU" i="1" dirty="0" err="1"/>
              <a:t>кора</a:t>
            </a:r>
            <a:r>
              <a:rPr lang="ru-RU" i="1" dirty="0"/>
              <a:t> дерев, торф, </a:t>
            </a:r>
            <a:r>
              <a:rPr lang="ru-RU" i="1" dirty="0" err="1"/>
              <a:t>синтетичні</a:t>
            </a:r>
            <a:r>
              <a:rPr lang="ru-RU" i="1" dirty="0"/>
              <a:t> </a:t>
            </a:r>
            <a:r>
              <a:rPr lang="ru-RU" i="1" dirty="0" err="1"/>
              <a:t>носії</a:t>
            </a:r>
            <a:r>
              <a:rPr lang="ru-RU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174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9373953-2628-4775-8F13-C1B1C13B8F6E}"/>
              </a:ext>
            </a:extLst>
          </p:cNvPr>
          <p:cNvSpPr/>
          <p:nvPr/>
        </p:nvSpPr>
        <p:spPr>
          <a:xfrm>
            <a:off x="2819400" y="304800"/>
            <a:ext cx="7056438" cy="503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Біологічне</a:t>
            </a: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 очищення повітря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B8FC9FD9-70C4-4A92-AA31-724EAB6C51B4}"/>
              </a:ext>
            </a:extLst>
          </p:cNvPr>
          <p:cNvCxnSpPr/>
          <p:nvPr/>
        </p:nvCxnSpPr>
        <p:spPr>
          <a:xfrm>
            <a:off x="2135189" y="981075"/>
            <a:ext cx="81375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9EDEFC91-0183-4897-B4C7-EDE9611288EA}"/>
              </a:ext>
            </a:extLst>
          </p:cNvPr>
          <p:cNvCxnSpPr>
            <a:cxnSpLocks/>
          </p:cNvCxnSpPr>
          <p:nvPr/>
        </p:nvCxnSpPr>
        <p:spPr>
          <a:xfrm>
            <a:off x="2640012" y="1124744"/>
            <a:ext cx="0" cy="3595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C7E6402E-505A-4AC1-B7CF-08B6D827139A}"/>
              </a:ext>
            </a:extLst>
          </p:cNvPr>
          <p:cNvCxnSpPr/>
          <p:nvPr/>
        </p:nvCxnSpPr>
        <p:spPr>
          <a:xfrm>
            <a:off x="6070880" y="1124744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B40952FB-B6FE-40BF-9F7F-CBEA23DDD687}"/>
              </a:ext>
            </a:extLst>
          </p:cNvPr>
          <p:cNvCxnSpPr/>
          <p:nvPr/>
        </p:nvCxnSpPr>
        <p:spPr>
          <a:xfrm>
            <a:off x="9297988" y="1102859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BFBFA424-861D-4533-BFA5-74C48D77B032}"/>
              </a:ext>
            </a:extLst>
          </p:cNvPr>
          <p:cNvCxnSpPr/>
          <p:nvPr/>
        </p:nvCxnSpPr>
        <p:spPr>
          <a:xfrm>
            <a:off x="6167438" y="83661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xmlns="" id="{B77EFB00-CC52-4B95-9345-FCBE0AE23EC0}"/>
              </a:ext>
            </a:extLst>
          </p:cNvPr>
          <p:cNvSpPr/>
          <p:nvPr/>
        </p:nvSpPr>
        <p:spPr>
          <a:xfrm>
            <a:off x="1378935" y="1562154"/>
            <a:ext cx="2522155" cy="178545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Б</a:t>
            </a:r>
            <a:r>
              <a:rPr kumimoji="0" lang="uk-UA" alt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іофільтри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xmlns="" id="{0897BF35-0D50-44C7-92D2-D0B650EF5E8C}"/>
              </a:ext>
            </a:extLst>
          </p:cNvPr>
          <p:cNvSpPr/>
          <p:nvPr/>
        </p:nvSpPr>
        <p:spPr>
          <a:xfrm>
            <a:off x="4747418" y="1482281"/>
            <a:ext cx="2640350" cy="1785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Б</a:t>
            </a:r>
            <a:r>
              <a:rPr kumimoji="0" lang="uk-UA" alt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іоскрубери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xmlns="" id="{F6493359-D4D7-4D3E-94C5-EAEA14D19E34}"/>
              </a:ext>
            </a:extLst>
          </p:cNvPr>
          <p:cNvSpPr/>
          <p:nvPr/>
        </p:nvSpPr>
        <p:spPr>
          <a:xfrm>
            <a:off x="8213078" y="1562124"/>
            <a:ext cx="2497240" cy="17854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Біореактори</a:t>
            </a:r>
            <a:endParaRPr kumimoji="0" lang="uk-UA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 з </a:t>
            </a:r>
            <a:r>
              <a:rPr kumimoji="0" lang="uk-UA" alt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омивним</a:t>
            </a: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 шаром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44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966882-4B00-40D3-AE43-18735975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очистки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F662A45A-0EFA-4345-95B5-AFF300ABE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452639"/>
              </p:ext>
            </p:extLst>
          </p:nvPr>
        </p:nvGraphicFramePr>
        <p:xfrm>
          <a:off x="957943" y="1509486"/>
          <a:ext cx="9840686" cy="49833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05423">
                  <a:extLst>
                    <a:ext uri="{9D8B030D-6E8A-4147-A177-3AD203B41FA5}">
                      <a16:colId xmlns:a16="http://schemas.microsoft.com/office/drawing/2014/main" xmlns="" val="373132968"/>
                    </a:ext>
                  </a:extLst>
                </a:gridCol>
                <a:gridCol w="2212008">
                  <a:extLst>
                    <a:ext uri="{9D8B030D-6E8A-4147-A177-3AD203B41FA5}">
                      <a16:colId xmlns:a16="http://schemas.microsoft.com/office/drawing/2014/main" xmlns="" val="4044464574"/>
                    </a:ext>
                  </a:extLst>
                </a:gridCol>
                <a:gridCol w="1623803">
                  <a:extLst>
                    <a:ext uri="{9D8B030D-6E8A-4147-A177-3AD203B41FA5}">
                      <a16:colId xmlns:a16="http://schemas.microsoft.com/office/drawing/2014/main" xmlns="" val="707641567"/>
                    </a:ext>
                  </a:extLst>
                </a:gridCol>
                <a:gridCol w="2282911">
                  <a:extLst>
                    <a:ext uri="{9D8B030D-6E8A-4147-A177-3AD203B41FA5}">
                      <a16:colId xmlns:a16="http://schemas.microsoft.com/office/drawing/2014/main" xmlns="" val="3775509083"/>
                    </a:ext>
                  </a:extLst>
                </a:gridCol>
                <a:gridCol w="1816541">
                  <a:extLst>
                    <a:ext uri="{9D8B030D-6E8A-4147-A177-3AD203B41FA5}">
                      <a16:colId xmlns:a16="http://schemas.microsoft.com/office/drawing/2014/main" xmlns="" val="1840233475"/>
                    </a:ext>
                  </a:extLst>
                </a:gridCol>
              </a:tblGrid>
              <a:tr h="906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 установки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боче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Водн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й режим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Основна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стад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дален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домішок з повітря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Джерело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еральних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солей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1592447"/>
                  </a:ext>
                </a:extLst>
              </a:tr>
              <a:tr h="4077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льтр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оскрубер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ореактор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ом</a:t>
                      </a:r>
                      <a:r>
                        <a:rPr lang="uk-UA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ивним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шаром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льтрую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–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ммоб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і-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зован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кробн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природн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 нос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Вода,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активн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й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Іммобілізовані на штучних носіях мікробні клітини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Циркуляц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від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Циркуляц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Циркуляц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десорбц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матер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алом 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льтрую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чого шару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деструкц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кробн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ітина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14300" algn="just">
                        <a:spcAft>
                          <a:spcPts val="0"/>
                        </a:spcAft>
                        <a:tabLst>
                          <a:tab pos="6985" algn="l"/>
                          <a:tab pos="35560" algn="l"/>
                          <a:tab pos="1212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абсорбц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 абсорбер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деструкц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 а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ротенк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14300" algn="just">
                        <a:spcAft>
                          <a:spcPts val="0"/>
                        </a:spcAft>
                        <a:tabLst>
                          <a:tab pos="6985" algn="l"/>
                          <a:tab pos="1212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дифуз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через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водну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івку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кроорган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деструкц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 б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шарі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фільтруючого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шару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неральн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 речовини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вносят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воду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неральн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 речовини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вносят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воду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5966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61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297FDE-7C7E-4D83-9B2F-BE0A3FBA1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989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Біофільтри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9D9BE01-6197-4534-8A60-877B8D90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2" y="1538514"/>
            <a:ext cx="10395857" cy="463844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Принципова</a:t>
            </a:r>
            <a:r>
              <a:rPr lang="ru-RU" dirty="0"/>
              <a:t> схема для </a:t>
            </a:r>
            <a:r>
              <a:rPr lang="ru-RU" dirty="0" err="1"/>
              <a:t>біологічної</a:t>
            </a:r>
            <a:r>
              <a:rPr lang="ru-RU" dirty="0"/>
              <a:t> очистки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запропонована</a:t>
            </a:r>
            <a:r>
              <a:rPr lang="ru-RU" dirty="0"/>
              <a:t> в 1941 р. </a:t>
            </a:r>
            <a:r>
              <a:rPr lang="ru-RU" dirty="0" err="1"/>
              <a:t>Прюссом</a:t>
            </a:r>
            <a:r>
              <a:rPr lang="ru-RU" dirty="0"/>
              <a:t>. Перший у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біофільтр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побудовано</a:t>
            </a:r>
            <a:r>
              <a:rPr lang="ru-RU" dirty="0"/>
              <a:t> в </a:t>
            </a:r>
            <a:r>
              <a:rPr lang="ru-RU" dirty="0" err="1"/>
              <a:t>Німеччині</a:t>
            </a:r>
            <a:r>
              <a:rPr lang="ru-RU" dirty="0"/>
              <a:t> в 1980 </a:t>
            </a:r>
            <a:r>
              <a:rPr lang="ru-RU" dirty="0" err="1"/>
              <a:t>році</a:t>
            </a:r>
            <a:r>
              <a:rPr lang="ru-RU" dirty="0"/>
              <a:t>, а в 1984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Німеччині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240 установок. </a:t>
            </a:r>
          </a:p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біофільтра</a:t>
            </a:r>
            <a:r>
              <a:rPr lang="ru-RU" dirty="0"/>
              <a:t> для очистки </a:t>
            </a:r>
            <a:r>
              <a:rPr lang="ru-RU" dirty="0" err="1"/>
              <a:t>повітря</a:t>
            </a:r>
            <a:r>
              <a:rPr lang="ru-RU" dirty="0"/>
              <a:t> є </a:t>
            </a:r>
            <a:r>
              <a:rPr lang="ru-RU" i="1" dirty="0" err="1">
                <a:solidFill>
                  <a:srgbClr val="FF0000"/>
                </a:solidFill>
              </a:rPr>
              <a:t>фільтрувальний</a:t>
            </a:r>
            <a:r>
              <a:rPr lang="ru-RU" i="1" dirty="0">
                <a:solidFill>
                  <a:srgbClr val="FF0000"/>
                </a:solidFill>
              </a:rPr>
              <a:t> шар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сорбує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з </a:t>
            </a:r>
            <a:r>
              <a:rPr lang="ru-RU" dirty="0" err="1"/>
              <a:t>повітря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розчиненому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дифундують</a:t>
            </a:r>
            <a:r>
              <a:rPr lang="ru-RU" dirty="0"/>
              <a:t> до </a:t>
            </a:r>
            <a:r>
              <a:rPr lang="ru-RU" dirty="0" err="1"/>
              <a:t>мікробних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де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носія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фільтрувального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шару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i="1" dirty="0">
                <a:solidFill>
                  <a:srgbClr val="FF0000"/>
                </a:solidFill>
              </a:rPr>
              <a:t>компост, торф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  <a:p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й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мікроорганізмів</a:t>
            </a:r>
            <a:r>
              <a:rPr lang="ru-RU" dirty="0"/>
              <a:t>. </a:t>
            </a:r>
          </a:p>
          <a:p>
            <a:r>
              <a:rPr lang="ru-RU" dirty="0"/>
              <a:t>Тому до </a:t>
            </a:r>
            <a:r>
              <a:rPr lang="ru-RU" dirty="0" err="1"/>
              <a:t>біофільтрів</a:t>
            </a:r>
            <a:r>
              <a:rPr lang="ru-RU" dirty="0"/>
              <a:t> не </a:t>
            </a:r>
            <a:r>
              <a:rPr lang="ru-RU" dirty="0" err="1"/>
              <a:t>вносять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домішки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77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54B306-5F2E-4EBE-896F-6B7FB277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78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25C4D2-3311-4F7F-B058-073841661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5131934"/>
          </a:xfrm>
        </p:spPr>
        <p:txBody>
          <a:bodyPr>
            <a:normAutofit/>
          </a:bodyPr>
          <a:lstStyle/>
          <a:p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очищується</a:t>
            </a:r>
            <a:r>
              <a:rPr lang="ru-RU" dirty="0"/>
              <a:t>, </a:t>
            </a:r>
            <a:r>
              <a:rPr lang="ru-RU" dirty="0" err="1"/>
              <a:t>подається</a:t>
            </a:r>
            <a:r>
              <a:rPr lang="ru-RU" dirty="0"/>
              <a:t> вентилятором до </a:t>
            </a:r>
            <a:r>
              <a:rPr lang="ru-RU" dirty="0" err="1"/>
              <a:t>системи</a:t>
            </a:r>
            <a:r>
              <a:rPr lang="ru-RU" dirty="0"/>
              <a:t>, проходить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фільтрувальний</a:t>
            </a:r>
            <a:r>
              <a:rPr lang="ru-RU" dirty="0"/>
              <a:t> шар (</a:t>
            </a:r>
            <a:r>
              <a:rPr lang="ru-RU" dirty="0" err="1"/>
              <a:t>знизу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усю</a:t>
            </a:r>
            <a:r>
              <a:rPr lang="ru-RU" dirty="0"/>
              <a:t> </a:t>
            </a:r>
            <a:r>
              <a:rPr lang="ru-RU" dirty="0" err="1"/>
              <a:t>масу</a:t>
            </a:r>
            <a:r>
              <a:rPr lang="ru-RU" dirty="0"/>
              <a:t> </a:t>
            </a:r>
            <a:r>
              <a:rPr lang="ru-RU" dirty="0" err="1"/>
              <a:t>фільтрувального</a:t>
            </a:r>
            <a:r>
              <a:rPr lang="ru-RU" dirty="0"/>
              <a:t> шару. </a:t>
            </a:r>
          </a:p>
          <a:p>
            <a:r>
              <a:rPr lang="ru-RU" u="sng" dirty="0" err="1"/>
              <a:t>Умови</a:t>
            </a:r>
            <a:r>
              <a:rPr lang="ru-RU" u="sng" dirty="0"/>
              <a:t>:</a:t>
            </a:r>
          </a:p>
          <a:p>
            <a:r>
              <a:rPr lang="ru-RU" dirty="0"/>
              <a:t> </a:t>
            </a:r>
            <a:r>
              <a:rPr lang="ru-RU" dirty="0" err="1"/>
              <a:t>однорідність</a:t>
            </a:r>
            <a:r>
              <a:rPr lang="ru-RU" dirty="0"/>
              <a:t> шару;</a:t>
            </a:r>
          </a:p>
          <a:p>
            <a:r>
              <a:rPr lang="ru-RU" dirty="0"/>
              <a:t> </a:t>
            </a:r>
            <a:r>
              <a:rPr lang="ru-RU" dirty="0" err="1"/>
              <a:t>вологість</a:t>
            </a:r>
            <a:r>
              <a:rPr lang="ru-RU" dirty="0"/>
              <a:t> 40–60% (</a:t>
            </a:r>
            <a:r>
              <a:rPr lang="ru-RU" dirty="0" err="1"/>
              <a:t>зволоження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розбризкуванням</a:t>
            </a:r>
            <a:r>
              <a:rPr lang="ru-RU" dirty="0"/>
              <a:t> води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фільтрувального</a:t>
            </a:r>
            <a:r>
              <a:rPr lang="ru-RU" dirty="0"/>
              <a:t> шару);</a:t>
            </a:r>
          </a:p>
          <a:p>
            <a:r>
              <a:rPr lang="ru-RU" dirty="0"/>
              <a:t> у </a:t>
            </a:r>
            <a:r>
              <a:rPr lang="ru-RU" dirty="0" err="1"/>
              <a:t>матеріалі</a:t>
            </a:r>
            <a:r>
              <a:rPr lang="ru-RU" dirty="0"/>
              <a:t> не повинно бути </a:t>
            </a:r>
            <a:r>
              <a:rPr lang="ru-RU" dirty="0" err="1"/>
              <a:t>різких</a:t>
            </a:r>
            <a:r>
              <a:rPr lang="ru-RU" dirty="0"/>
              <a:t> </a:t>
            </a:r>
            <a:r>
              <a:rPr lang="ru-RU" dirty="0" err="1"/>
              <a:t>градієнтів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і рН </a:t>
            </a:r>
            <a:r>
              <a:rPr lang="ru-RU" dirty="0" err="1"/>
              <a:t>середовища</a:t>
            </a:r>
            <a:r>
              <a:rPr lang="ru-RU" dirty="0"/>
              <a:t>  (для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на </a:t>
            </a:r>
            <a:r>
              <a:rPr lang="ru-RU" dirty="0" err="1"/>
              <a:t>біофільтр</a:t>
            </a:r>
            <a:r>
              <a:rPr lang="ru-RU" dirty="0"/>
              <a:t>, </a:t>
            </a:r>
            <a:r>
              <a:rPr lang="ru-RU" dirty="0" err="1"/>
              <a:t>підігрівають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28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E97AD3-DE48-478D-BCB4-2350CC15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Біоскрубер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45EEB2-8807-4323-AE21-A6BDE3B4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830"/>
            <a:ext cx="10941424" cy="499718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біоскрубера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b="1" i="1" dirty="0"/>
              <a:t>у </a:t>
            </a:r>
            <a:r>
              <a:rPr lang="ru-RU" b="1" i="1" dirty="0" err="1"/>
              <a:t>дві</a:t>
            </a:r>
            <a:r>
              <a:rPr lang="ru-RU" b="1" i="1" dirty="0"/>
              <a:t> </a:t>
            </a:r>
            <a:r>
              <a:rPr lang="ru-RU" b="1" i="1" dirty="0" err="1"/>
              <a:t>стадії</a:t>
            </a:r>
            <a:r>
              <a:rPr lang="ru-RU" b="1" i="1" dirty="0"/>
              <a:t> у </a:t>
            </a:r>
            <a:r>
              <a:rPr lang="ru-RU" b="1" i="1" dirty="0" err="1"/>
              <a:t>двох</a:t>
            </a:r>
            <a:r>
              <a:rPr lang="ru-RU" b="1" i="1" dirty="0"/>
              <a:t> </a:t>
            </a:r>
            <a:r>
              <a:rPr lang="ru-RU" b="1" i="1" dirty="0" err="1"/>
              <a:t>різних</a:t>
            </a:r>
            <a:r>
              <a:rPr lang="ru-RU" b="1" i="1" dirty="0"/>
              <a:t> установках.</a:t>
            </a:r>
          </a:p>
          <a:p>
            <a:r>
              <a:rPr lang="ru-RU" b="1" i="1" dirty="0"/>
              <a:t>На </a:t>
            </a:r>
            <a:r>
              <a:rPr lang="ru-RU" b="1" i="1" dirty="0" err="1"/>
              <a:t>першому</a:t>
            </a:r>
            <a:r>
              <a:rPr lang="ru-RU" b="1" i="1" dirty="0"/>
              <a:t> </a:t>
            </a:r>
            <a:r>
              <a:rPr lang="ru-RU" b="1" i="1" dirty="0" err="1"/>
              <a:t>етапі</a:t>
            </a:r>
            <a:r>
              <a:rPr lang="ru-RU" b="1" i="1" dirty="0"/>
              <a:t> </a:t>
            </a:r>
            <a:r>
              <a:rPr lang="ru-RU" dirty="0"/>
              <a:t>в </a:t>
            </a:r>
            <a:r>
              <a:rPr lang="ru-RU" dirty="0" err="1">
                <a:solidFill>
                  <a:srgbClr val="FF0000"/>
                </a:solidFill>
              </a:rPr>
              <a:t>адсорбері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і </a:t>
            </a:r>
            <a:r>
              <a:rPr lang="ru-RU" dirty="0" err="1"/>
              <a:t>кисень</a:t>
            </a:r>
            <a:r>
              <a:rPr lang="ru-RU" dirty="0"/>
              <a:t> </a:t>
            </a:r>
            <a:r>
              <a:rPr lang="ru-RU" dirty="0" err="1"/>
              <a:t>розчиняються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очищується</a:t>
            </a:r>
            <a:r>
              <a:rPr lang="ru-RU" dirty="0"/>
              <a:t>, а </a:t>
            </a:r>
            <a:r>
              <a:rPr lang="ru-RU" dirty="0" err="1"/>
              <a:t>забруднена</a:t>
            </a:r>
            <a:r>
              <a:rPr lang="ru-RU" dirty="0"/>
              <a:t> вода </a:t>
            </a:r>
            <a:r>
              <a:rPr lang="ru-RU" dirty="0" err="1"/>
              <a:t>відводиться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. </a:t>
            </a:r>
          </a:p>
          <a:p>
            <a:r>
              <a:rPr lang="ru-RU" b="1" i="1" u="sng" dirty="0" err="1"/>
              <a:t>Типи</a:t>
            </a:r>
            <a:r>
              <a:rPr lang="ru-RU" b="1" i="1" u="sng" dirty="0"/>
              <a:t> </a:t>
            </a:r>
            <a:r>
              <a:rPr lang="ru-RU" b="1" i="1" u="sng" dirty="0" err="1"/>
              <a:t>адсорберів</a:t>
            </a:r>
            <a:r>
              <a:rPr lang="ru-RU" dirty="0"/>
              <a:t>: </a:t>
            </a:r>
            <a:r>
              <a:rPr lang="ru-RU" i="1" dirty="0" err="1">
                <a:solidFill>
                  <a:srgbClr val="FF0000"/>
                </a:solidFill>
              </a:rPr>
              <a:t>барботажні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насадочні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розпилювальні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форсункові</a:t>
            </a:r>
            <a:r>
              <a:rPr lang="ru-RU" dirty="0"/>
              <a:t>. </a:t>
            </a:r>
          </a:p>
          <a:p>
            <a:r>
              <a:rPr lang="ru-RU" dirty="0"/>
              <a:t>Метою </a:t>
            </a:r>
            <a:r>
              <a:rPr lang="ru-RU" dirty="0" err="1"/>
              <a:t>конструктивних</a:t>
            </a:r>
            <a:r>
              <a:rPr lang="ru-RU" dirty="0"/>
              <a:t> </a:t>
            </a:r>
            <a:r>
              <a:rPr lang="ru-RU" dirty="0" err="1"/>
              <a:t>удосконалень</a:t>
            </a:r>
            <a:r>
              <a:rPr lang="ru-RU" dirty="0"/>
              <a:t> </a:t>
            </a:r>
            <a:r>
              <a:rPr lang="ru-RU" dirty="0" err="1"/>
              <a:t>адсорберів</a:t>
            </a:r>
            <a:r>
              <a:rPr lang="ru-RU" dirty="0"/>
              <a:t> є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фаз,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адсорбції</a:t>
            </a:r>
            <a:r>
              <a:rPr lang="ru-RU" dirty="0"/>
              <a:t>.</a:t>
            </a:r>
          </a:p>
          <a:p>
            <a:r>
              <a:rPr lang="ru-RU" b="1" i="1" dirty="0"/>
              <a:t>На </a:t>
            </a:r>
            <a:r>
              <a:rPr lang="ru-RU" b="1" i="1" dirty="0" err="1"/>
              <a:t>другій</a:t>
            </a:r>
            <a:r>
              <a:rPr lang="ru-RU" b="1" i="1" dirty="0"/>
              <a:t> </a:t>
            </a:r>
            <a:r>
              <a:rPr lang="ru-RU" b="1" i="1" dirty="0" err="1"/>
              <a:t>стадії</a:t>
            </a:r>
            <a:r>
              <a:rPr lang="ru-RU" b="1" i="1" dirty="0"/>
              <a:t> </a:t>
            </a:r>
            <a:r>
              <a:rPr lang="ru-RU" dirty="0" err="1"/>
              <a:t>забруднена</a:t>
            </a:r>
            <a:r>
              <a:rPr lang="ru-RU" dirty="0"/>
              <a:t> вода </a:t>
            </a:r>
            <a:r>
              <a:rPr lang="ru-RU" dirty="0" err="1"/>
              <a:t>надходить</a:t>
            </a:r>
            <a:r>
              <a:rPr lang="ru-RU" dirty="0"/>
              <a:t> до </a:t>
            </a:r>
            <a:r>
              <a:rPr lang="ru-RU" dirty="0" err="1">
                <a:solidFill>
                  <a:srgbClr val="FF0000"/>
                </a:solidFill>
              </a:rPr>
              <a:t>аеротенку</a:t>
            </a:r>
            <a:r>
              <a:rPr lang="ru-RU" dirty="0"/>
              <a:t>, де вона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регенерації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ході</a:t>
            </a:r>
            <a:r>
              <a:rPr lang="ru-RU" dirty="0"/>
              <a:t> очистки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окиснюються</a:t>
            </a:r>
            <a:r>
              <a:rPr lang="ru-RU" dirty="0"/>
              <a:t> </a:t>
            </a:r>
            <a:r>
              <a:rPr lang="ru-RU" dirty="0" err="1"/>
              <a:t>мікроорганізмами</a:t>
            </a:r>
            <a:r>
              <a:rPr lang="ru-RU" dirty="0"/>
              <a:t> активного мулу до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біомаси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55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B13476-7087-43F4-97A7-253381274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Біореактори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омивним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шаром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C40559-C8DA-4DD0-9FDD-92C48F65B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970" y="1407886"/>
            <a:ext cx="10366829" cy="476907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Робочим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b="1" i="1" dirty="0" err="1">
                <a:solidFill>
                  <a:srgbClr val="FF0000"/>
                </a:solidFill>
              </a:rPr>
              <a:t>іммобілізовані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мікроорганізми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b="1" dirty="0" err="1"/>
              <a:t>Біошар</a:t>
            </a:r>
            <a:r>
              <a:rPr lang="ru-RU" b="1" dirty="0"/>
              <a:t> </a:t>
            </a:r>
            <a:r>
              <a:rPr lang="ru-RU" b="1" dirty="0" err="1"/>
              <a:t>біореактора</a:t>
            </a:r>
            <a:r>
              <a:rPr lang="ru-RU" b="1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b="1" i="1" dirty="0" err="1"/>
              <a:t>гранули</a:t>
            </a:r>
            <a:r>
              <a:rPr lang="ru-RU" b="1" i="1" dirty="0"/>
              <a:t> з </a:t>
            </a:r>
            <a:r>
              <a:rPr lang="ru-RU" b="1" i="1" dirty="0" err="1"/>
              <a:t>іммобілізованими</a:t>
            </a:r>
            <a:r>
              <a:rPr lang="ru-RU" b="1" i="1" dirty="0"/>
              <a:t> </a:t>
            </a:r>
            <a:r>
              <a:rPr lang="ru-RU" b="1" i="1" dirty="0" err="1"/>
              <a:t>мікробними</a:t>
            </a:r>
            <a:r>
              <a:rPr lang="ru-RU" b="1" i="1" dirty="0"/>
              <a:t> </a:t>
            </a:r>
            <a:r>
              <a:rPr lang="ru-RU" b="1" i="1" dirty="0" err="1"/>
              <a:t>клітинами</a:t>
            </a:r>
            <a:r>
              <a:rPr lang="ru-RU" b="1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омивається</a:t>
            </a:r>
            <a:r>
              <a:rPr lang="ru-RU" dirty="0"/>
              <a:t> водою,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Забруднене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проходить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біошар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дифундують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біоплівку</a:t>
            </a:r>
            <a:r>
              <a:rPr lang="ru-RU" dirty="0"/>
              <a:t>, яка </a:t>
            </a:r>
            <a:r>
              <a:rPr lang="ru-RU" dirty="0" err="1"/>
              <a:t>вкриває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біокаталізатора</a:t>
            </a:r>
            <a:r>
              <a:rPr lang="ru-RU" dirty="0"/>
              <a:t>,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окиснюються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мікроорганізмами</a:t>
            </a:r>
            <a:r>
              <a:rPr lang="ru-RU" dirty="0"/>
              <a:t>. </a:t>
            </a:r>
          </a:p>
          <a:p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 </a:t>
            </a:r>
            <a:r>
              <a:rPr lang="ru-RU" dirty="0" err="1"/>
              <a:t>лімітується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газової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в </a:t>
            </a:r>
            <a:r>
              <a:rPr lang="ru-RU" dirty="0" err="1"/>
              <a:t>рідинну</a:t>
            </a:r>
            <a:r>
              <a:rPr lang="ru-RU" dirty="0"/>
              <a:t> (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концентрації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у </a:t>
            </a:r>
            <a:r>
              <a:rPr lang="ru-RU" dirty="0" err="1"/>
              <a:t>мікробних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Періодично</a:t>
            </a:r>
            <a:r>
              <a:rPr lang="ru-RU" dirty="0"/>
              <a:t> (один раз на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) </a:t>
            </a:r>
            <a:r>
              <a:rPr lang="ru-RU" dirty="0" err="1"/>
              <a:t>біошар</a:t>
            </a:r>
            <a:r>
              <a:rPr lang="ru-RU" dirty="0"/>
              <a:t> </a:t>
            </a:r>
            <a:r>
              <a:rPr lang="ru-RU" dirty="0" err="1"/>
              <a:t>очищують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надлишку</a:t>
            </a:r>
            <a:r>
              <a:rPr lang="ru-RU" dirty="0"/>
              <a:t> </a:t>
            </a:r>
            <a:r>
              <a:rPr lang="ru-RU" dirty="0" err="1"/>
              <a:t>біомаси</a:t>
            </a:r>
            <a:r>
              <a:rPr lang="ru-RU" dirty="0"/>
              <a:t> і </a:t>
            </a:r>
            <a:r>
              <a:rPr lang="ru-RU" dirty="0" err="1"/>
              <a:t>наповнюють</a:t>
            </a:r>
            <a:r>
              <a:rPr lang="ru-RU" dirty="0"/>
              <a:t> </a:t>
            </a:r>
            <a:r>
              <a:rPr lang="ru-RU" dirty="0" err="1"/>
              <a:t>свіжими</a:t>
            </a:r>
            <a:r>
              <a:rPr lang="ru-RU" dirty="0"/>
              <a:t> гранулами.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800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77F7AF79-0142-4665-96B0-2C89D2FEE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 переваги і недоліки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9844F7F-6427-4193-96A4-CB170DAA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49829"/>
            <a:ext cx="5181600" cy="4827134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Біоскубери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sz="3800" b="1" i="1" dirty="0" err="1"/>
              <a:t>Переваги</a:t>
            </a:r>
            <a:r>
              <a:rPr lang="ru-RU" sz="3800" b="1" i="1" dirty="0"/>
              <a:t>:</a:t>
            </a:r>
          </a:p>
          <a:p>
            <a:r>
              <a:rPr lang="ru-RU" sz="3400" dirty="0"/>
              <a:t> </a:t>
            </a:r>
            <a:r>
              <a:rPr lang="ru-RU" sz="3400" dirty="0" err="1"/>
              <a:t>займають</a:t>
            </a:r>
            <a:r>
              <a:rPr lang="ru-RU" sz="3400" dirty="0"/>
              <a:t> </a:t>
            </a:r>
            <a:r>
              <a:rPr lang="ru-RU" sz="3400" dirty="0" err="1"/>
              <a:t>меншу</a:t>
            </a:r>
            <a:r>
              <a:rPr lang="ru-RU" sz="3400" dirty="0"/>
              <a:t> </a:t>
            </a:r>
            <a:r>
              <a:rPr lang="ru-RU" sz="3400" dirty="0" err="1"/>
              <a:t>площу</a:t>
            </a:r>
            <a:r>
              <a:rPr lang="ru-RU" sz="3400" dirty="0"/>
              <a:t>, </a:t>
            </a:r>
            <a:r>
              <a:rPr lang="ru-RU" sz="3400" dirty="0" err="1"/>
              <a:t>адже</a:t>
            </a:r>
            <a:r>
              <a:rPr lang="ru-RU" sz="3400" dirty="0"/>
              <a:t> </a:t>
            </a:r>
            <a:r>
              <a:rPr lang="ru-RU" sz="3400" dirty="0" err="1"/>
              <a:t>являють</a:t>
            </a:r>
            <a:r>
              <a:rPr lang="ru-RU" sz="3400" dirty="0"/>
              <a:t> собою </a:t>
            </a:r>
            <a:r>
              <a:rPr lang="ru-RU" sz="3400" dirty="0" err="1"/>
              <a:t>башти</a:t>
            </a:r>
            <a:r>
              <a:rPr lang="ru-RU" sz="3400" dirty="0"/>
              <a:t> </a:t>
            </a:r>
            <a:r>
              <a:rPr lang="ru-RU" sz="3400" dirty="0" err="1"/>
              <a:t>декілька</a:t>
            </a:r>
            <a:r>
              <a:rPr lang="ru-RU" sz="3400" dirty="0"/>
              <a:t> </a:t>
            </a:r>
            <a:r>
              <a:rPr lang="ru-RU" sz="3400" dirty="0" err="1"/>
              <a:t>метрів</a:t>
            </a:r>
            <a:r>
              <a:rPr lang="ru-RU" sz="3400" dirty="0"/>
              <a:t> </a:t>
            </a:r>
            <a:r>
              <a:rPr lang="ru-RU" sz="3400" dirty="0" err="1"/>
              <a:t>заввишки</a:t>
            </a:r>
            <a:r>
              <a:rPr lang="ru-RU" sz="3400" dirty="0"/>
              <a:t>.</a:t>
            </a:r>
          </a:p>
          <a:p>
            <a:endParaRPr lang="ru-RU" sz="3400" dirty="0"/>
          </a:p>
          <a:p>
            <a:r>
              <a:rPr lang="ru-RU" sz="3400" b="1" i="1" dirty="0" err="1"/>
              <a:t>Недоліки</a:t>
            </a:r>
            <a:r>
              <a:rPr lang="ru-RU" sz="3400" b="1" i="1" dirty="0"/>
              <a:t>: </a:t>
            </a:r>
          </a:p>
          <a:p>
            <a:r>
              <a:rPr lang="ru-RU" sz="3400" dirty="0"/>
              <a:t> </a:t>
            </a:r>
            <a:r>
              <a:rPr lang="ru-RU" sz="3400" dirty="0" err="1"/>
              <a:t>експлуатаційні</a:t>
            </a:r>
            <a:r>
              <a:rPr lang="ru-RU" sz="3400" dirty="0"/>
              <a:t> </a:t>
            </a:r>
            <a:r>
              <a:rPr lang="ru-RU" sz="3400" dirty="0" err="1"/>
              <a:t>витрати</a:t>
            </a:r>
            <a:r>
              <a:rPr lang="ru-RU" sz="3400" dirty="0"/>
              <a:t> </a:t>
            </a:r>
            <a:r>
              <a:rPr lang="ru-RU" sz="3400" dirty="0" err="1"/>
              <a:t>більші</a:t>
            </a:r>
            <a:r>
              <a:rPr lang="ru-RU" sz="3400" dirty="0"/>
              <a:t>, </a:t>
            </a:r>
            <a:r>
              <a:rPr lang="ru-RU" sz="3400" dirty="0" err="1"/>
              <a:t>адже</a:t>
            </a:r>
            <a:r>
              <a:rPr lang="ru-RU" sz="3400" dirty="0"/>
              <a:t> </a:t>
            </a:r>
            <a:r>
              <a:rPr lang="ru-RU" sz="3400" dirty="0" err="1"/>
              <a:t>процес</a:t>
            </a:r>
            <a:r>
              <a:rPr lang="ru-RU" sz="3400" dirty="0"/>
              <a:t> </a:t>
            </a:r>
            <a:r>
              <a:rPr lang="ru-RU" sz="3400" dirty="0" err="1"/>
              <a:t>біоочистки</a:t>
            </a:r>
            <a:r>
              <a:rPr lang="ru-RU" sz="3400" dirty="0"/>
              <a:t> води </a:t>
            </a:r>
            <a:r>
              <a:rPr lang="ru-RU" sz="3400" dirty="0" err="1"/>
              <a:t>потребує</a:t>
            </a:r>
            <a:r>
              <a:rPr lang="ru-RU" sz="3400" dirty="0"/>
              <a:t> </a:t>
            </a:r>
            <a:r>
              <a:rPr lang="ru-RU" sz="3400" dirty="0" err="1"/>
              <a:t>суттєвих</a:t>
            </a:r>
            <a:r>
              <a:rPr lang="ru-RU" sz="3400" dirty="0"/>
              <a:t> </a:t>
            </a:r>
            <a:r>
              <a:rPr lang="ru-RU" sz="3400" dirty="0" err="1"/>
              <a:t>витрат</a:t>
            </a:r>
            <a:r>
              <a:rPr lang="ru-RU" sz="3400" dirty="0"/>
              <a:t>. </a:t>
            </a:r>
          </a:p>
          <a:p>
            <a:r>
              <a:rPr lang="ru-RU" sz="3400" dirty="0" err="1">
                <a:solidFill>
                  <a:srgbClr val="FF0000"/>
                </a:solidFill>
              </a:rPr>
              <a:t>Застосування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біоскруберів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/>
              <a:t>є </a:t>
            </a:r>
            <a:r>
              <a:rPr lang="ru-RU" sz="3400" dirty="0" err="1"/>
              <a:t>ефективним</a:t>
            </a:r>
            <a:r>
              <a:rPr lang="ru-RU" sz="3400" dirty="0"/>
              <a:t> при </a:t>
            </a:r>
            <a:r>
              <a:rPr lang="ru-RU" sz="3400" dirty="0" err="1"/>
              <a:t>наявності</a:t>
            </a:r>
            <a:r>
              <a:rPr lang="ru-RU" sz="3400" dirty="0"/>
              <a:t> в </a:t>
            </a:r>
            <a:r>
              <a:rPr lang="ru-RU" sz="3400" dirty="0" err="1"/>
              <a:t>повітрі</a:t>
            </a:r>
            <a:r>
              <a:rPr lang="ru-RU" sz="3400" dirty="0"/>
              <a:t> добре </a:t>
            </a:r>
            <a:r>
              <a:rPr lang="ru-RU" sz="3400" dirty="0" err="1"/>
              <a:t>розчинних</a:t>
            </a:r>
            <a:r>
              <a:rPr lang="ru-RU" sz="3400" dirty="0"/>
              <a:t> </a:t>
            </a:r>
            <a:r>
              <a:rPr lang="ru-RU" sz="3400" dirty="0" err="1"/>
              <a:t>токсичних</a:t>
            </a:r>
            <a:r>
              <a:rPr lang="ru-RU" sz="3400" dirty="0"/>
              <a:t> </a:t>
            </a:r>
            <a:r>
              <a:rPr lang="ru-RU" sz="3400" dirty="0" err="1"/>
              <a:t>речовин</a:t>
            </a:r>
            <a:r>
              <a:rPr lang="ru-RU" sz="3400" dirty="0"/>
              <a:t>. </a:t>
            </a:r>
          </a:p>
          <a:p>
            <a:r>
              <a:rPr lang="ru-RU" sz="3400" dirty="0" err="1"/>
              <a:t>Ефективність</a:t>
            </a:r>
            <a:r>
              <a:rPr lang="ru-RU" sz="3400" dirty="0"/>
              <a:t> </a:t>
            </a:r>
            <a:r>
              <a:rPr lang="ru-RU" sz="3400" dirty="0" err="1"/>
              <a:t>очищення</a:t>
            </a:r>
            <a:r>
              <a:rPr lang="ru-RU" sz="3400" dirty="0"/>
              <a:t> </a:t>
            </a:r>
            <a:r>
              <a:rPr lang="ru-RU" sz="3400" dirty="0" err="1"/>
              <a:t>повітря</a:t>
            </a:r>
            <a:r>
              <a:rPr lang="ru-RU" sz="3400" dirty="0"/>
              <a:t> в </a:t>
            </a:r>
            <a:r>
              <a:rPr lang="ru-RU" sz="3400" dirty="0" err="1"/>
              <a:t>біоскруберах</a:t>
            </a:r>
            <a:r>
              <a:rPr lang="ru-RU" sz="3400" dirty="0"/>
              <a:t> </a:t>
            </a:r>
            <a:r>
              <a:rPr lang="ru-RU" sz="3400" dirty="0" err="1"/>
              <a:t>вища</a:t>
            </a:r>
            <a:r>
              <a:rPr lang="ru-RU" sz="3400" dirty="0"/>
              <a:t> </a:t>
            </a:r>
            <a:r>
              <a:rPr lang="ru-RU" sz="3400" dirty="0" err="1"/>
              <a:t>порівняно</a:t>
            </a:r>
            <a:r>
              <a:rPr lang="ru-RU" sz="3400" dirty="0"/>
              <a:t> з </a:t>
            </a:r>
            <a:r>
              <a:rPr lang="ru-RU" sz="3400" dirty="0" err="1"/>
              <a:t>біофільтрами</a:t>
            </a:r>
            <a:endParaRPr lang="ru-RU" sz="34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72F1A2D-D811-4133-8B8A-78984D693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49829"/>
            <a:ext cx="5181600" cy="4827134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Біореактори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омивним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шаром </a:t>
            </a:r>
          </a:p>
          <a:p>
            <a:endParaRPr lang="ru-RU" dirty="0"/>
          </a:p>
          <a:p>
            <a:r>
              <a:rPr lang="ru-RU" sz="3800" b="1" i="1" dirty="0" err="1"/>
              <a:t>Переваги</a:t>
            </a:r>
            <a:r>
              <a:rPr lang="ru-RU" sz="3800" b="1" i="1" dirty="0"/>
              <a:t> :</a:t>
            </a:r>
          </a:p>
          <a:p>
            <a:r>
              <a:rPr lang="ru-RU" sz="3800" dirty="0"/>
              <a:t> </a:t>
            </a:r>
            <a:r>
              <a:rPr lang="ru-RU" sz="3200" dirty="0" err="1"/>
              <a:t>малогабаритні</a:t>
            </a:r>
            <a:r>
              <a:rPr lang="ru-RU" sz="3200" dirty="0"/>
              <a:t> установки</a:t>
            </a:r>
          </a:p>
          <a:p>
            <a:r>
              <a:rPr lang="ru-RU" sz="3200" dirty="0"/>
              <a:t> </a:t>
            </a:r>
            <a:r>
              <a:rPr lang="ru-RU" sz="3200" dirty="0" err="1">
                <a:solidFill>
                  <a:srgbClr val="FF0000"/>
                </a:solidFill>
              </a:rPr>
              <a:t>досить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ефективні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для очистки </a:t>
            </a:r>
            <a:r>
              <a:rPr lang="ru-RU" sz="3200" dirty="0" err="1"/>
              <a:t>повітря</a:t>
            </a:r>
            <a:r>
              <a:rPr lang="ru-RU" sz="3200" dirty="0"/>
              <a:t> </a:t>
            </a:r>
            <a:r>
              <a:rPr lang="ru-RU" sz="3200" dirty="0" err="1"/>
              <a:t>тваринницьких</a:t>
            </a:r>
            <a:r>
              <a:rPr lang="ru-RU" sz="3200" dirty="0"/>
              <a:t> </a:t>
            </a:r>
            <a:r>
              <a:rPr lang="ru-RU" sz="3200" dirty="0" err="1"/>
              <a:t>комплексів</a:t>
            </a:r>
            <a:r>
              <a:rPr lang="ru-RU" sz="3200" dirty="0"/>
              <a:t>. </a:t>
            </a:r>
          </a:p>
          <a:p>
            <a:r>
              <a:rPr lang="ru-RU" sz="3200" dirty="0" err="1"/>
              <a:t>Ступінь</a:t>
            </a:r>
            <a:r>
              <a:rPr lang="ru-RU" sz="3200" dirty="0"/>
              <a:t> очистки в </a:t>
            </a:r>
            <a:r>
              <a:rPr lang="ru-RU" sz="3200" dirty="0" err="1"/>
              <a:t>реакторі</a:t>
            </a:r>
            <a:r>
              <a:rPr lang="ru-RU" sz="3200" dirty="0"/>
              <a:t> з </a:t>
            </a:r>
            <a:r>
              <a:rPr lang="ru-RU" sz="3200" dirty="0" err="1"/>
              <a:t>іммобілізованими</a:t>
            </a:r>
            <a:r>
              <a:rPr lang="ru-RU" sz="3200" dirty="0"/>
              <a:t> на </a:t>
            </a:r>
            <a:r>
              <a:rPr lang="ru-RU" sz="3200" dirty="0" err="1"/>
              <a:t>активованому</a:t>
            </a:r>
            <a:r>
              <a:rPr lang="ru-RU" sz="3200" dirty="0"/>
              <a:t> </a:t>
            </a:r>
            <a:r>
              <a:rPr lang="ru-RU" sz="3200" dirty="0" err="1"/>
              <a:t>вугіллі</a:t>
            </a:r>
            <a:r>
              <a:rPr lang="ru-RU" sz="3200" dirty="0"/>
              <a:t> </a:t>
            </a:r>
            <a:r>
              <a:rPr lang="ru-RU" sz="3200" dirty="0" err="1"/>
              <a:t>мікроорганізмами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ацетону, бутанолу, </a:t>
            </a:r>
            <a:r>
              <a:rPr lang="ru-RU" sz="3200" dirty="0" err="1"/>
              <a:t>етилацетату</a:t>
            </a:r>
            <a:r>
              <a:rPr lang="ru-RU" sz="3200" dirty="0"/>
              <a:t> становить 90 %.</a:t>
            </a:r>
          </a:p>
        </p:txBody>
      </p:sp>
    </p:spTree>
    <p:extLst>
      <p:ext uri="{BB962C8B-B14F-4D97-AF65-F5344CB8AC3E}">
        <p14:creationId xmlns:p14="http://schemas.microsoft.com/office/powerpoint/2010/main" val="2267607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892</Words>
  <Application>Microsoft Office PowerPoint</Application>
  <PresentationFormat>Широкоэкранный</PresentationFormat>
  <Paragraphs>158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Constantia</vt:lpstr>
      <vt:lpstr>Tahoma</vt:lpstr>
      <vt:lpstr>Times New Roman</vt:lpstr>
      <vt:lpstr>Тема Office</vt:lpstr>
      <vt:lpstr>Оформление по умолчанию</vt:lpstr>
      <vt:lpstr>Лекція 12 Технологія очистки газоподібних відходів та ґрунту</vt:lpstr>
      <vt:lpstr>Презентация PowerPoint</vt:lpstr>
      <vt:lpstr>Презентация PowerPoint</vt:lpstr>
      <vt:lpstr>Класифікація установок біологічної очистки повітря</vt:lpstr>
      <vt:lpstr>1. Біофільтри</vt:lpstr>
      <vt:lpstr>Презентация PowerPoint</vt:lpstr>
      <vt:lpstr>2. Біоскрубер</vt:lpstr>
      <vt:lpstr>3. Біореактори з омивним шаром</vt:lpstr>
      <vt:lpstr>Технологічні переваги і недоліки</vt:lpstr>
      <vt:lpstr>Інші способи комплексної очистки повітря</vt:lpstr>
      <vt:lpstr>Презентация PowerPoint</vt:lpstr>
      <vt:lpstr>Способи очистки ґрунту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 Технологія очистки газоподібних відходів та ґрунту</dc:title>
  <dc:creator>Natalia</dc:creator>
  <cp:lastModifiedBy>Учетная запись Майкрософт</cp:lastModifiedBy>
  <cp:revision>21</cp:revision>
  <dcterms:created xsi:type="dcterms:W3CDTF">2021-04-07T15:29:04Z</dcterms:created>
  <dcterms:modified xsi:type="dcterms:W3CDTF">2023-09-28T15:12:44Z</dcterms:modified>
</cp:coreProperties>
</file>