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59" r:id="rId9"/>
    <p:sldId id="258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69" autoAdjust="0"/>
    <p:restoredTop sz="94660"/>
  </p:normalViewPr>
  <p:slideViewPr>
    <p:cSldViewPr>
      <p:cViewPr>
        <p:scale>
          <a:sx n="77" d="100"/>
          <a:sy n="77" d="100"/>
        </p:scale>
        <p:origin x="-147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4EE49F-B676-4333-913A-F974FB50750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4F85C6-9959-4C45-86C0-AED05AB921B7}">
      <dgm:prSet phldrT="[Текст]"/>
      <dgm:spPr/>
      <dgm:t>
        <a:bodyPr/>
        <a:lstStyle/>
        <a:p>
          <a:r>
            <a:rPr lang="uk-UA" dirty="0" smtClean="0"/>
            <a:t>Етап 1</a:t>
          </a:r>
          <a:endParaRPr lang="ru-RU" dirty="0"/>
        </a:p>
      </dgm:t>
    </dgm:pt>
    <dgm:pt modelId="{3390AFC8-911C-4B7A-936A-B7DF7E1B7386}" type="parTrans" cxnId="{F03EC145-6112-4BD4-A13D-6DE541209281}">
      <dgm:prSet/>
      <dgm:spPr/>
      <dgm:t>
        <a:bodyPr/>
        <a:lstStyle/>
        <a:p>
          <a:endParaRPr lang="ru-RU"/>
        </a:p>
      </dgm:t>
    </dgm:pt>
    <dgm:pt modelId="{D0069B3B-50AD-4D91-8448-EC0BF393EEB4}" type="sibTrans" cxnId="{F03EC145-6112-4BD4-A13D-6DE541209281}">
      <dgm:prSet/>
      <dgm:spPr/>
      <dgm:t>
        <a:bodyPr/>
        <a:lstStyle/>
        <a:p>
          <a:endParaRPr lang="ru-RU"/>
        </a:p>
      </dgm:t>
    </dgm:pt>
    <dgm:pt modelId="{E3DE449C-D923-4398-97D9-091F3D323CA1}">
      <dgm:prSet phldrT="[Текст]"/>
      <dgm:spPr/>
      <dgm:t>
        <a:bodyPr/>
        <a:lstStyle/>
        <a:p>
          <a:r>
            <a:rPr lang="ru-RU" b="0" i="0" dirty="0" err="1" smtClean="0"/>
            <a:t>Визначення</a:t>
          </a:r>
          <a:r>
            <a:rPr lang="ru-RU" b="0" i="0" dirty="0" smtClean="0"/>
            <a:t> </a:t>
          </a:r>
          <a:r>
            <a:rPr lang="ru-RU" b="0" i="0" dirty="0" err="1" smtClean="0"/>
            <a:t>цілей</a:t>
          </a:r>
          <a:r>
            <a:rPr lang="ru-RU" b="0" i="0" dirty="0" smtClean="0"/>
            <a:t> </a:t>
          </a:r>
          <a:r>
            <a:rPr lang="ru-RU" b="0" i="0" dirty="0" err="1" smtClean="0"/>
            <a:t>ціноутворення</a:t>
          </a:r>
          <a:r>
            <a:rPr lang="ru-RU" b="0" i="0" dirty="0" smtClean="0"/>
            <a:t> – </a:t>
          </a:r>
          <a:r>
            <a:rPr lang="ru-RU" b="0" i="0" dirty="0" err="1" smtClean="0"/>
            <a:t>цілі</a:t>
          </a:r>
          <a:r>
            <a:rPr lang="ru-RU" b="0" i="0" dirty="0" smtClean="0"/>
            <a:t> </a:t>
          </a:r>
          <a:r>
            <a:rPr lang="ru-RU" b="0" i="0" dirty="0" err="1" smtClean="0"/>
            <a:t>можуть</a:t>
          </a:r>
          <a:r>
            <a:rPr lang="ru-RU" b="0" i="0" dirty="0" smtClean="0"/>
            <a:t> бути </a:t>
          </a:r>
          <a:r>
            <a:rPr lang="ru-RU" b="0" i="0" dirty="0" err="1" smtClean="0"/>
            <a:t>пов'язані</a:t>
          </a:r>
          <a:r>
            <a:rPr lang="ru-RU" b="0" i="0" dirty="0" smtClean="0"/>
            <a:t> </a:t>
          </a:r>
          <a:r>
            <a:rPr lang="ru-RU" b="0" i="0" dirty="0" err="1" smtClean="0"/>
            <a:t>з</a:t>
          </a:r>
          <a:r>
            <a:rPr lang="ru-RU" b="0" i="0" dirty="0" smtClean="0"/>
            <a:t> </a:t>
          </a:r>
          <a:r>
            <a:rPr lang="ru-RU" b="0" i="0" dirty="0" err="1" smtClean="0"/>
            <a:t>прибутком</a:t>
          </a:r>
          <a:r>
            <a:rPr lang="ru-RU" b="0" i="0" dirty="0" smtClean="0"/>
            <a:t>, </a:t>
          </a:r>
          <a:r>
            <a:rPr lang="ru-RU" b="0" i="0" dirty="0" err="1" smtClean="0"/>
            <a:t>обсягом</a:t>
          </a:r>
          <a:r>
            <a:rPr lang="ru-RU" b="0" i="0" dirty="0" smtClean="0"/>
            <a:t> продажу, </a:t>
          </a:r>
          <a:r>
            <a:rPr lang="ru-RU" b="0" i="0" dirty="0" err="1" smtClean="0"/>
            <a:t>конкуренцією</a:t>
          </a:r>
          <a:r>
            <a:rPr lang="ru-RU" b="0" i="0" dirty="0" smtClean="0"/>
            <a:t>, </a:t>
          </a:r>
          <a:r>
            <a:rPr lang="ru-RU" b="0" i="0" dirty="0" err="1" smtClean="0"/>
            <a:t>виживанням</a:t>
          </a:r>
          <a:r>
            <a:rPr lang="ru-RU" b="0" i="0" dirty="0" smtClean="0"/>
            <a:t> </a:t>
          </a:r>
          <a:r>
            <a:rPr lang="ru-RU" b="0" i="0" dirty="0" err="1" smtClean="0"/>
            <a:t>тощо</a:t>
          </a:r>
          <a:r>
            <a:rPr lang="ru-RU" b="0" i="0" dirty="0" smtClean="0"/>
            <a:t>.</a:t>
          </a:r>
          <a:endParaRPr lang="ru-RU" dirty="0"/>
        </a:p>
      </dgm:t>
    </dgm:pt>
    <dgm:pt modelId="{5737CC33-16B7-4DCD-BD40-7BD0237D3ED1}" type="parTrans" cxnId="{C353268C-B715-4012-8B13-66BD879B5CAF}">
      <dgm:prSet/>
      <dgm:spPr/>
      <dgm:t>
        <a:bodyPr/>
        <a:lstStyle/>
        <a:p>
          <a:endParaRPr lang="ru-RU"/>
        </a:p>
      </dgm:t>
    </dgm:pt>
    <dgm:pt modelId="{ACA5846E-8E95-4F94-AF96-5FDA5A0FA0F2}" type="sibTrans" cxnId="{C353268C-B715-4012-8B13-66BD879B5CAF}">
      <dgm:prSet/>
      <dgm:spPr/>
      <dgm:t>
        <a:bodyPr/>
        <a:lstStyle/>
        <a:p>
          <a:endParaRPr lang="ru-RU"/>
        </a:p>
      </dgm:t>
    </dgm:pt>
    <dgm:pt modelId="{E5FD42E7-BAE4-43B0-BADF-E4A78AD8D84C}">
      <dgm:prSet phldrT="[Текст]"/>
      <dgm:spPr/>
      <dgm:t>
        <a:bodyPr/>
        <a:lstStyle/>
        <a:p>
          <a:r>
            <a:rPr lang="uk-UA" dirty="0" err="1" smtClean="0"/>
            <a:t>Етат</a:t>
          </a:r>
          <a:r>
            <a:rPr lang="uk-UA" dirty="0" smtClean="0"/>
            <a:t> 2</a:t>
          </a:r>
          <a:endParaRPr lang="ru-RU" dirty="0"/>
        </a:p>
      </dgm:t>
    </dgm:pt>
    <dgm:pt modelId="{958DBA7C-31F0-4B92-9CC0-06D4E5072F06}" type="parTrans" cxnId="{2FB71237-C194-48E9-95BC-4B1BB62DE8F4}">
      <dgm:prSet/>
      <dgm:spPr/>
      <dgm:t>
        <a:bodyPr/>
        <a:lstStyle/>
        <a:p>
          <a:endParaRPr lang="ru-RU"/>
        </a:p>
      </dgm:t>
    </dgm:pt>
    <dgm:pt modelId="{DBFED5B8-3664-49A9-96F8-613B7A8EFEE6}" type="sibTrans" cxnId="{2FB71237-C194-48E9-95BC-4B1BB62DE8F4}">
      <dgm:prSet/>
      <dgm:spPr/>
      <dgm:t>
        <a:bodyPr/>
        <a:lstStyle/>
        <a:p>
          <a:endParaRPr lang="ru-RU"/>
        </a:p>
      </dgm:t>
    </dgm:pt>
    <dgm:pt modelId="{C92E27C1-7579-41B7-AB46-36B199F8CF76}">
      <dgm:prSet phldrT="[Текст]"/>
      <dgm:spPr/>
      <dgm:t>
        <a:bodyPr/>
        <a:lstStyle/>
        <a:p>
          <a:r>
            <a:rPr lang="ru-RU" b="0" i="0" dirty="0" err="1" smtClean="0"/>
            <a:t>Аналіз</a:t>
          </a:r>
          <a:r>
            <a:rPr lang="ru-RU" b="0" i="0" dirty="0" smtClean="0"/>
            <a:t> </a:t>
          </a:r>
          <a:r>
            <a:rPr lang="ru-RU" b="0" i="0" dirty="0" err="1" smtClean="0"/>
            <a:t>попиту</a:t>
          </a:r>
          <a:r>
            <a:rPr lang="ru-RU" b="0" i="0" dirty="0" smtClean="0"/>
            <a:t> на товар – </a:t>
          </a:r>
          <a:r>
            <a:rPr lang="ru-RU" b="0" i="0" dirty="0" err="1" smtClean="0"/>
            <a:t>цей</a:t>
          </a:r>
          <a:r>
            <a:rPr lang="ru-RU" b="0" i="0" dirty="0" smtClean="0"/>
            <a:t> </a:t>
          </a:r>
          <a:r>
            <a:rPr lang="ru-RU" b="0" i="0" dirty="0" err="1" smtClean="0"/>
            <a:t>етап</a:t>
          </a:r>
          <a:r>
            <a:rPr lang="ru-RU" b="0" i="0" dirty="0" smtClean="0"/>
            <a:t> </a:t>
          </a:r>
          <a:r>
            <a:rPr lang="ru-RU" b="0" i="0" dirty="0" err="1" smtClean="0"/>
            <a:t>передбачає</a:t>
          </a:r>
          <a:r>
            <a:rPr lang="ru-RU" b="0" i="0" dirty="0" smtClean="0"/>
            <a:t> </a:t>
          </a:r>
          <a:r>
            <a:rPr lang="ru-RU" b="0" i="0" dirty="0" err="1" smtClean="0"/>
            <a:t>визначення</a:t>
          </a:r>
          <a:r>
            <a:rPr lang="ru-RU" b="0" i="0" dirty="0" smtClean="0"/>
            <a:t> </a:t>
          </a:r>
          <a:r>
            <a:rPr lang="ru-RU" b="0" i="0" dirty="0" err="1" smtClean="0"/>
            <a:t>обсягу</a:t>
          </a:r>
          <a:r>
            <a:rPr lang="ru-RU" b="0" i="0" dirty="0" smtClean="0"/>
            <a:t> та </a:t>
          </a:r>
          <a:r>
            <a:rPr lang="ru-RU" b="0" i="0" dirty="0" err="1" smtClean="0"/>
            <a:t>динаміки</a:t>
          </a:r>
          <a:r>
            <a:rPr lang="ru-RU" b="0" i="0" dirty="0" smtClean="0"/>
            <a:t> продажу </a:t>
          </a:r>
          <a:r>
            <a:rPr lang="ru-RU" b="0" i="0" dirty="0" err="1" smtClean="0"/>
            <a:t>й</a:t>
          </a:r>
          <a:r>
            <a:rPr lang="ru-RU" b="0" i="0" dirty="0" smtClean="0"/>
            <a:t> </a:t>
          </a:r>
          <a:r>
            <a:rPr lang="ru-RU" b="0" i="0" dirty="0" err="1" smtClean="0"/>
            <a:t>залежності</a:t>
          </a:r>
          <a:r>
            <a:rPr lang="ru-RU" b="0" i="0" dirty="0" smtClean="0"/>
            <a:t> </a:t>
          </a:r>
          <a:r>
            <a:rPr lang="ru-RU" b="0" i="0" dirty="0" err="1" smtClean="0"/>
            <a:t>між</a:t>
          </a:r>
          <a:r>
            <a:rPr lang="ru-RU" b="0" i="0" dirty="0" smtClean="0"/>
            <a:t> попитом </a:t>
          </a:r>
          <a:r>
            <a:rPr lang="ru-RU" b="0" i="0" dirty="0" err="1" smtClean="0"/>
            <a:t>і</a:t>
          </a:r>
          <a:r>
            <a:rPr lang="ru-RU" b="0" i="0" dirty="0" smtClean="0"/>
            <a:t> </a:t>
          </a:r>
          <a:r>
            <a:rPr lang="ru-RU" b="0" i="0" dirty="0" err="1" smtClean="0"/>
            <a:t>ціною</a:t>
          </a:r>
          <a:r>
            <a:rPr lang="ru-RU" b="0" i="0" dirty="0" smtClean="0"/>
            <a:t>, </a:t>
          </a:r>
          <a:r>
            <a:rPr lang="ru-RU" b="0" i="0" dirty="0" err="1" smtClean="0"/>
            <a:t>еластичності</a:t>
          </a:r>
          <a:r>
            <a:rPr lang="ru-RU" b="0" i="0" dirty="0" smtClean="0"/>
            <a:t> </a:t>
          </a:r>
          <a:r>
            <a:rPr lang="ru-RU" b="0" i="0" dirty="0" err="1" smtClean="0"/>
            <a:t>попиту</a:t>
          </a:r>
          <a:r>
            <a:rPr lang="ru-RU" b="0" i="0" dirty="0" smtClean="0"/>
            <a:t>, </a:t>
          </a:r>
          <a:r>
            <a:rPr lang="ru-RU" b="0" i="0" dirty="0" err="1" smtClean="0"/>
            <a:t>економічних</a:t>
          </a:r>
          <a:r>
            <a:rPr lang="ru-RU" b="0" i="0" dirty="0" smtClean="0"/>
            <a:t> </a:t>
          </a:r>
          <a:r>
            <a:rPr lang="ru-RU" b="0" i="0" dirty="0" err="1" smtClean="0"/>
            <a:t>можливостей</a:t>
          </a:r>
          <a:r>
            <a:rPr lang="ru-RU" b="0" i="0" dirty="0" smtClean="0"/>
            <a:t> </a:t>
          </a:r>
          <a:r>
            <a:rPr lang="ru-RU" b="0" i="0" dirty="0" err="1" smtClean="0"/>
            <a:t>покупця</a:t>
          </a:r>
          <a:r>
            <a:rPr lang="ru-RU" b="0" i="0" dirty="0" smtClean="0"/>
            <a:t>, </a:t>
          </a:r>
          <a:r>
            <a:rPr lang="ru-RU" b="0" i="0" dirty="0" err="1" smtClean="0"/>
            <a:t>суттєвої</a:t>
          </a:r>
          <a:r>
            <a:rPr lang="ru-RU" b="0" i="0" dirty="0" smtClean="0"/>
            <a:t> </a:t>
          </a:r>
          <a:r>
            <a:rPr lang="ru-RU" b="0" i="0" dirty="0" err="1" smtClean="0"/>
            <a:t>цінності</a:t>
          </a:r>
          <a:r>
            <a:rPr lang="ru-RU" b="0" i="0" dirty="0" smtClean="0"/>
            <a:t> </a:t>
          </a:r>
          <a:r>
            <a:rPr lang="ru-RU" b="0" i="0" dirty="0" err="1" smtClean="0"/>
            <a:t>цього</a:t>
          </a:r>
          <a:r>
            <a:rPr lang="ru-RU" b="0" i="0" dirty="0" smtClean="0"/>
            <a:t> товару для </a:t>
          </a:r>
          <a:r>
            <a:rPr lang="ru-RU" b="0" i="0" dirty="0" err="1" smtClean="0"/>
            <a:t>споживача</a:t>
          </a:r>
          <a:r>
            <a:rPr lang="ru-RU" b="0" i="0" dirty="0" smtClean="0"/>
            <a:t>.</a:t>
          </a:r>
          <a:endParaRPr lang="ru-RU" dirty="0"/>
        </a:p>
      </dgm:t>
    </dgm:pt>
    <dgm:pt modelId="{3C9B0B04-EF44-48BD-B83F-D9DCA7460F14}" type="parTrans" cxnId="{A603A1AB-FB93-42AA-8A2D-DE1CBE90831F}">
      <dgm:prSet/>
      <dgm:spPr/>
      <dgm:t>
        <a:bodyPr/>
        <a:lstStyle/>
        <a:p>
          <a:endParaRPr lang="ru-RU"/>
        </a:p>
      </dgm:t>
    </dgm:pt>
    <dgm:pt modelId="{18F77652-DC08-4C78-9876-2354E1634D74}" type="sibTrans" cxnId="{A603A1AB-FB93-42AA-8A2D-DE1CBE90831F}">
      <dgm:prSet/>
      <dgm:spPr/>
      <dgm:t>
        <a:bodyPr/>
        <a:lstStyle/>
        <a:p>
          <a:endParaRPr lang="ru-RU"/>
        </a:p>
      </dgm:t>
    </dgm:pt>
    <dgm:pt modelId="{D34B62C4-1AB4-4FBA-BF5E-68A9A6CD17B9}">
      <dgm:prSet phldrT="[Текст]"/>
      <dgm:spPr/>
      <dgm:t>
        <a:bodyPr/>
        <a:lstStyle/>
        <a:p>
          <a:r>
            <a:rPr lang="uk-UA" dirty="0" smtClean="0"/>
            <a:t>Етап 3</a:t>
          </a:r>
          <a:endParaRPr lang="ru-RU" dirty="0"/>
        </a:p>
      </dgm:t>
    </dgm:pt>
    <dgm:pt modelId="{AA691DBC-71D9-4EB9-B20D-27FAA54365B7}" type="parTrans" cxnId="{92046F21-3FB1-4D20-AE54-F9EA22483D9E}">
      <dgm:prSet/>
      <dgm:spPr/>
      <dgm:t>
        <a:bodyPr/>
        <a:lstStyle/>
        <a:p>
          <a:endParaRPr lang="ru-RU"/>
        </a:p>
      </dgm:t>
    </dgm:pt>
    <dgm:pt modelId="{28A56F9B-2838-455A-BBD6-0B016A24B263}" type="sibTrans" cxnId="{92046F21-3FB1-4D20-AE54-F9EA22483D9E}">
      <dgm:prSet/>
      <dgm:spPr/>
      <dgm:t>
        <a:bodyPr/>
        <a:lstStyle/>
        <a:p>
          <a:endParaRPr lang="ru-RU"/>
        </a:p>
      </dgm:t>
    </dgm:pt>
    <dgm:pt modelId="{183743BF-8912-4DBD-977B-F60A2E4A3649}">
      <dgm:prSet phldrT="[Текст]"/>
      <dgm:spPr/>
      <dgm:t>
        <a:bodyPr/>
        <a:lstStyle/>
        <a:p>
          <a:r>
            <a:rPr lang="ru-RU" b="0" i="0" dirty="0" err="1" smtClean="0"/>
            <a:t>Аналіз</a:t>
          </a:r>
          <a:r>
            <a:rPr lang="ru-RU" b="0" i="0" dirty="0" smtClean="0"/>
            <a:t> </a:t>
          </a:r>
          <a:r>
            <a:rPr lang="ru-RU" b="0" i="0" dirty="0" err="1" smtClean="0"/>
            <a:t>витрат</a:t>
          </a:r>
          <a:r>
            <a:rPr lang="ru-RU" b="0" i="0" dirty="0" smtClean="0"/>
            <a:t> – попит </a:t>
          </a:r>
          <a:r>
            <a:rPr lang="ru-RU" b="0" i="0" dirty="0" err="1" smtClean="0"/>
            <a:t>визначає</a:t>
          </a:r>
          <a:r>
            <a:rPr lang="ru-RU" b="0" i="0" dirty="0" smtClean="0"/>
            <a:t> </a:t>
          </a:r>
          <a:r>
            <a:rPr lang="ru-RU" b="0" i="0" dirty="0" err="1" smtClean="0"/>
            <a:t>максимальний</a:t>
          </a:r>
          <a:r>
            <a:rPr lang="ru-RU" b="0" i="0" dirty="0" smtClean="0"/>
            <a:t> </a:t>
          </a:r>
          <a:r>
            <a:rPr lang="ru-RU" b="0" i="0" dirty="0" err="1" smtClean="0"/>
            <a:t>рівень</a:t>
          </a:r>
          <a:r>
            <a:rPr lang="ru-RU" b="0" i="0" dirty="0" smtClean="0"/>
            <a:t> </a:t>
          </a:r>
          <a:r>
            <a:rPr lang="ru-RU" b="0" i="0" dirty="0" err="1" smtClean="0"/>
            <a:t>цін</a:t>
          </a:r>
          <a:r>
            <a:rPr lang="ru-RU" b="0" i="0" dirty="0" smtClean="0"/>
            <a:t>, а </a:t>
          </a:r>
          <a:r>
            <a:rPr lang="ru-RU" b="0" i="0" dirty="0" err="1" smtClean="0"/>
            <a:t>витрати</a:t>
          </a:r>
          <a:r>
            <a:rPr lang="ru-RU" b="0" i="0" dirty="0" smtClean="0"/>
            <a:t> – </a:t>
          </a:r>
          <a:r>
            <a:rPr lang="ru-RU" b="0" i="0" dirty="0" err="1" smtClean="0"/>
            <a:t>мінімальний</a:t>
          </a:r>
          <a:r>
            <a:rPr lang="ru-RU" b="0" i="0" dirty="0" smtClean="0"/>
            <a:t>. </a:t>
          </a:r>
          <a:r>
            <a:rPr lang="ru-RU" b="0" i="0" dirty="0" err="1" smtClean="0"/>
            <a:t>Витрати</a:t>
          </a:r>
          <a:r>
            <a:rPr lang="ru-RU" b="0" i="0" dirty="0" smtClean="0"/>
            <a:t> </a:t>
          </a:r>
          <a:r>
            <a:rPr lang="ru-RU" b="0" i="0" dirty="0" err="1" smtClean="0"/>
            <a:t>змінюються</a:t>
          </a:r>
          <a:r>
            <a:rPr lang="ru-RU" b="0" i="0" dirty="0" smtClean="0"/>
            <a:t> </a:t>
          </a:r>
          <a:r>
            <a:rPr lang="ru-RU" b="0" i="0" dirty="0" err="1" smtClean="0"/>
            <a:t>залежно</a:t>
          </a:r>
          <a:r>
            <a:rPr lang="ru-RU" b="0" i="0" dirty="0" smtClean="0"/>
            <a:t> </a:t>
          </a:r>
          <a:r>
            <a:rPr lang="ru-RU" b="0" i="0" dirty="0" err="1" smtClean="0"/>
            <a:t>від</a:t>
          </a:r>
          <a:r>
            <a:rPr lang="ru-RU" b="0" i="0" dirty="0" smtClean="0"/>
            <a:t> </a:t>
          </a:r>
          <a:r>
            <a:rPr lang="ru-RU" b="0" i="0" dirty="0" err="1" smtClean="0"/>
            <a:t>різноманітних</a:t>
          </a:r>
          <a:r>
            <a:rPr lang="ru-RU" b="0" i="0" dirty="0" smtClean="0"/>
            <a:t> </a:t>
          </a:r>
          <a:r>
            <a:rPr lang="ru-RU" b="0" i="0" dirty="0" err="1" smtClean="0"/>
            <a:t>чинників</a:t>
          </a:r>
          <a:r>
            <a:rPr lang="ru-RU" b="0" i="0" dirty="0" smtClean="0"/>
            <a:t>.</a:t>
          </a:r>
          <a:endParaRPr lang="ru-RU" dirty="0"/>
        </a:p>
      </dgm:t>
    </dgm:pt>
    <dgm:pt modelId="{75308BFB-CF4F-43E9-AEAA-F790C91A51B8}" type="parTrans" cxnId="{F8B08269-C239-4CC5-8B97-5FF276C56389}">
      <dgm:prSet/>
      <dgm:spPr/>
      <dgm:t>
        <a:bodyPr/>
        <a:lstStyle/>
        <a:p>
          <a:endParaRPr lang="ru-RU"/>
        </a:p>
      </dgm:t>
    </dgm:pt>
    <dgm:pt modelId="{5D894BD5-6020-446C-AB99-5D3CB37A2D7C}" type="sibTrans" cxnId="{F8B08269-C239-4CC5-8B97-5FF276C56389}">
      <dgm:prSet/>
      <dgm:spPr/>
      <dgm:t>
        <a:bodyPr/>
        <a:lstStyle/>
        <a:p>
          <a:endParaRPr lang="ru-RU"/>
        </a:p>
      </dgm:t>
    </dgm:pt>
    <dgm:pt modelId="{01948ABB-05FC-4D83-94FC-CB21251191CC}">
      <dgm:prSet phldrT="[Текст]"/>
      <dgm:spPr/>
      <dgm:t>
        <a:bodyPr/>
        <a:lstStyle/>
        <a:p>
          <a:r>
            <a:rPr lang="uk-UA" dirty="0" smtClean="0"/>
            <a:t>Етап 4</a:t>
          </a:r>
          <a:endParaRPr lang="ru-RU" dirty="0"/>
        </a:p>
      </dgm:t>
    </dgm:pt>
    <dgm:pt modelId="{4312F5A4-D97C-4338-924B-159D14E48DFD}" type="parTrans" cxnId="{DF5F3732-52A4-4CEF-92BB-D8B0DDEEA6B1}">
      <dgm:prSet/>
      <dgm:spPr/>
      <dgm:t>
        <a:bodyPr/>
        <a:lstStyle/>
        <a:p>
          <a:endParaRPr lang="ru-RU"/>
        </a:p>
      </dgm:t>
    </dgm:pt>
    <dgm:pt modelId="{C2C5F963-2AB6-45DA-95D9-7B377C86E99E}" type="sibTrans" cxnId="{DF5F3732-52A4-4CEF-92BB-D8B0DDEEA6B1}">
      <dgm:prSet/>
      <dgm:spPr/>
      <dgm:t>
        <a:bodyPr/>
        <a:lstStyle/>
        <a:p>
          <a:endParaRPr lang="ru-RU"/>
        </a:p>
      </dgm:t>
    </dgm:pt>
    <dgm:pt modelId="{84988596-FEFE-4404-9058-3DF608ACB0CF}">
      <dgm:prSet phldrT="[Текст]"/>
      <dgm:spPr/>
      <dgm:t>
        <a:bodyPr/>
        <a:lstStyle/>
        <a:p>
          <a:r>
            <a:rPr lang="ru-RU" b="0" i="0" dirty="0" err="1" smtClean="0"/>
            <a:t>Аналіз</a:t>
          </a:r>
          <a:r>
            <a:rPr lang="ru-RU" b="0" i="0" dirty="0" smtClean="0"/>
            <a:t> </a:t>
          </a:r>
          <a:r>
            <a:rPr lang="ru-RU" b="0" i="0" dirty="0" err="1" smtClean="0"/>
            <a:t>цій</a:t>
          </a:r>
          <a:r>
            <a:rPr lang="ru-RU" b="0" i="0" dirty="0" smtClean="0"/>
            <a:t> </a:t>
          </a:r>
          <a:r>
            <a:rPr lang="ru-RU" b="0" i="0" dirty="0" err="1" smtClean="0"/>
            <a:t>конкурентів</a:t>
          </a:r>
          <a:r>
            <a:rPr lang="ru-RU" b="0" i="0" dirty="0" smtClean="0"/>
            <a:t> </a:t>
          </a:r>
          <a:r>
            <a:rPr lang="ru-RU" b="0" i="0" dirty="0" err="1" smtClean="0"/>
            <a:t>дає</a:t>
          </a:r>
          <a:r>
            <a:rPr lang="ru-RU" b="0" i="0" dirty="0" smtClean="0"/>
            <a:t> </a:t>
          </a:r>
          <a:r>
            <a:rPr lang="ru-RU" b="0" i="0" dirty="0" err="1" smtClean="0"/>
            <a:t>змогу</a:t>
          </a:r>
          <a:r>
            <a:rPr lang="ru-RU" b="0" i="0" dirty="0" smtClean="0"/>
            <a:t> </a:t>
          </a:r>
          <a:r>
            <a:rPr lang="ru-RU" b="0" i="0" dirty="0" err="1" smtClean="0"/>
            <a:t>визначитися</a:t>
          </a:r>
          <a:r>
            <a:rPr lang="ru-RU" b="0" i="0" dirty="0" smtClean="0"/>
            <a:t> </a:t>
          </a:r>
          <a:r>
            <a:rPr lang="ru-RU" b="0" i="0" dirty="0" err="1" smtClean="0"/>
            <a:t>щодо</a:t>
          </a:r>
          <a:r>
            <a:rPr lang="ru-RU" b="0" i="0" dirty="0" smtClean="0"/>
            <a:t> </a:t>
          </a:r>
          <a:r>
            <a:rPr lang="ru-RU" b="0" i="0" dirty="0" err="1" smtClean="0"/>
            <a:t>цін</a:t>
          </a:r>
          <a:r>
            <a:rPr lang="ru-RU" b="0" i="0" dirty="0" smtClean="0"/>
            <a:t> у межах </a:t>
          </a:r>
          <a:r>
            <a:rPr lang="ru-RU" b="0" i="0" dirty="0" err="1" smtClean="0"/>
            <a:t>від</a:t>
          </a:r>
          <a:r>
            <a:rPr lang="ru-RU" b="0" i="0" dirty="0" smtClean="0"/>
            <a:t> </a:t>
          </a:r>
          <a:r>
            <a:rPr lang="ru-RU" b="0" i="0" dirty="0" err="1" smtClean="0"/>
            <a:t>мінімальної</a:t>
          </a:r>
          <a:r>
            <a:rPr lang="ru-RU" b="0" i="0" dirty="0" smtClean="0"/>
            <a:t> </a:t>
          </a:r>
          <a:r>
            <a:rPr lang="ru-RU" b="0" i="0" dirty="0" err="1" smtClean="0"/>
            <a:t>ціни</a:t>
          </a:r>
          <a:r>
            <a:rPr lang="ru-RU" b="0" i="0" dirty="0" smtClean="0"/>
            <a:t> до максимального </a:t>
          </a:r>
          <a:r>
            <a:rPr lang="ru-RU" b="0" i="0" dirty="0" err="1" smtClean="0"/>
            <a:t>з</a:t>
          </a:r>
          <a:r>
            <a:rPr lang="ru-RU" b="0" i="0" dirty="0" smtClean="0"/>
            <a:t> </a:t>
          </a:r>
          <a:r>
            <a:rPr lang="ru-RU" b="0" i="0" dirty="0" err="1" smtClean="0"/>
            <a:t>огляду</a:t>
          </a:r>
          <a:r>
            <a:rPr lang="ru-RU" b="0" i="0" dirty="0" smtClean="0"/>
            <a:t> на характеристики товару та </a:t>
          </a:r>
          <a:r>
            <a:rPr lang="ru-RU" b="0" i="0" dirty="0" err="1" smtClean="0"/>
            <a:t>ціни</a:t>
          </a:r>
          <a:r>
            <a:rPr lang="ru-RU" b="0" i="0" dirty="0" smtClean="0"/>
            <a:t> </a:t>
          </a:r>
          <a:r>
            <a:rPr lang="ru-RU" b="0" i="0" dirty="0" err="1" smtClean="0"/>
            <a:t>конкурентів</a:t>
          </a:r>
          <a:r>
            <a:rPr lang="ru-RU" b="0" i="0" dirty="0" smtClean="0"/>
            <a:t>.</a:t>
          </a:r>
          <a:endParaRPr lang="ru-RU" dirty="0"/>
        </a:p>
      </dgm:t>
    </dgm:pt>
    <dgm:pt modelId="{6BA35C9B-426A-4486-BCBD-E864648D9970}" type="sibTrans" cxnId="{39A9769D-8B5A-486E-B277-C4A8C014C53D}">
      <dgm:prSet/>
      <dgm:spPr/>
      <dgm:t>
        <a:bodyPr/>
        <a:lstStyle/>
        <a:p>
          <a:endParaRPr lang="ru-RU"/>
        </a:p>
      </dgm:t>
    </dgm:pt>
    <dgm:pt modelId="{33C4810E-F38A-4211-99F2-82E1021843A1}" type="parTrans" cxnId="{39A9769D-8B5A-486E-B277-C4A8C014C53D}">
      <dgm:prSet/>
      <dgm:spPr/>
      <dgm:t>
        <a:bodyPr/>
        <a:lstStyle/>
        <a:p>
          <a:endParaRPr lang="ru-RU"/>
        </a:p>
      </dgm:t>
    </dgm:pt>
    <dgm:pt modelId="{13BFFDF1-CC05-466D-B8B0-C417EF4F0263}">
      <dgm:prSet phldrT="[Текст]"/>
      <dgm:spPr/>
      <dgm:t>
        <a:bodyPr/>
        <a:lstStyle/>
        <a:p>
          <a:r>
            <a:rPr lang="uk-UA" dirty="0" smtClean="0"/>
            <a:t>Етап 5</a:t>
          </a:r>
          <a:endParaRPr lang="ru-RU" dirty="0"/>
        </a:p>
      </dgm:t>
    </dgm:pt>
    <dgm:pt modelId="{B6C8476F-AAD0-4524-95BE-A80A067BC332}" type="parTrans" cxnId="{328619C2-8468-4382-BBF8-A2626955D47F}">
      <dgm:prSet/>
      <dgm:spPr/>
      <dgm:t>
        <a:bodyPr/>
        <a:lstStyle/>
        <a:p>
          <a:endParaRPr lang="ru-RU"/>
        </a:p>
      </dgm:t>
    </dgm:pt>
    <dgm:pt modelId="{A4376145-449D-4304-9CFB-5B34D25E1614}" type="sibTrans" cxnId="{328619C2-8468-4382-BBF8-A2626955D47F}">
      <dgm:prSet/>
      <dgm:spPr/>
      <dgm:t>
        <a:bodyPr/>
        <a:lstStyle/>
        <a:p>
          <a:endParaRPr lang="ru-RU"/>
        </a:p>
      </dgm:t>
    </dgm:pt>
    <dgm:pt modelId="{3636FFC9-F949-434A-ADC7-0622BA83B298}">
      <dgm:prSet phldrT="[Текст]"/>
      <dgm:spPr/>
      <dgm:t>
        <a:bodyPr/>
        <a:lstStyle/>
        <a:p>
          <a:r>
            <a:rPr lang="ru-RU" b="0" i="0" dirty="0" err="1" smtClean="0"/>
            <a:t>Вибір</a:t>
          </a:r>
          <a:r>
            <a:rPr lang="ru-RU" b="0" i="0" dirty="0" smtClean="0"/>
            <a:t> методу </a:t>
          </a:r>
          <a:r>
            <a:rPr lang="ru-RU" b="0" i="0" dirty="0" err="1" smtClean="0"/>
            <a:t>ціноутворення</a:t>
          </a:r>
          <a:r>
            <a:rPr lang="ru-RU" b="0" i="0" dirty="0" smtClean="0"/>
            <a:t> </a:t>
          </a:r>
          <a:r>
            <a:rPr lang="ru-RU" b="0" i="0" dirty="0" err="1" smtClean="0"/>
            <a:t>передбачає</a:t>
          </a:r>
          <a:r>
            <a:rPr lang="ru-RU" b="0" i="0" dirty="0" smtClean="0"/>
            <a:t> </a:t>
          </a:r>
          <a:r>
            <a:rPr lang="ru-RU" b="0" i="0" dirty="0" err="1" smtClean="0"/>
            <a:t>вибір</a:t>
          </a:r>
          <a:r>
            <a:rPr lang="ru-RU" b="0" i="0" dirty="0" smtClean="0"/>
            <a:t> </a:t>
          </a:r>
          <a:r>
            <a:rPr lang="ru-RU" b="0" i="0" dirty="0" err="1" smtClean="0"/>
            <a:t>визначеного</a:t>
          </a:r>
          <a:r>
            <a:rPr lang="ru-RU" b="0" i="0" dirty="0" smtClean="0"/>
            <a:t> </a:t>
          </a:r>
          <a:r>
            <a:rPr lang="ru-RU" b="0" i="0" dirty="0" err="1" smtClean="0"/>
            <a:t>підходу</a:t>
          </a:r>
          <a:r>
            <a:rPr lang="ru-RU" b="0" i="0" dirty="0" smtClean="0"/>
            <a:t> до </a:t>
          </a:r>
          <a:r>
            <a:rPr lang="ru-RU" b="0" i="0" dirty="0" err="1" smtClean="0"/>
            <a:t>ціноутворення</a:t>
          </a:r>
          <a:r>
            <a:rPr lang="ru-RU" b="0" i="0" dirty="0" smtClean="0"/>
            <a:t> </a:t>
          </a:r>
          <a:r>
            <a:rPr lang="ru-RU" b="0" i="0" dirty="0" err="1" smtClean="0"/>
            <a:t>з</a:t>
          </a:r>
          <a:r>
            <a:rPr lang="ru-RU" b="0" i="0" dirty="0" smtClean="0"/>
            <a:t> </a:t>
          </a:r>
          <a:r>
            <a:rPr lang="ru-RU" b="0" i="0" dirty="0" err="1" smtClean="0"/>
            <a:t>переважною</a:t>
          </a:r>
          <a:r>
            <a:rPr lang="ru-RU" b="0" i="0" dirty="0" smtClean="0"/>
            <a:t> </a:t>
          </a:r>
          <a:r>
            <a:rPr lang="ru-RU" b="0" i="0" dirty="0" err="1" smtClean="0"/>
            <a:t>орієнтацією</a:t>
          </a:r>
          <a:r>
            <a:rPr lang="ru-RU" b="0" i="0" dirty="0" smtClean="0"/>
            <a:t> на </a:t>
          </a:r>
          <a:r>
            <a:rPr lang="ru-RU" b="0" i="0" dirty="0" err="1" smtClean="0"/>
            <a:t>витрати</a:t>
          </a:r>
          <a:r>
            <a:rPr lang="ru-RU" b="0" i="0" dirty="0" smtClean="0"/>
            <a:t>, попит </a:t>
          </a:r>
          <a:r>
            <a:rPr lang="ru-RU" b="0" i="0" dirty="0" err="1" smtClean="0"/>
            <a:t>або</a:t>
          </a:r>
          <a:r>
            <a:rPr lang="ru-RU" b="0" i="0" dirty="0" smtClean="0"/>
            <a:t> </a:t>
          </a:r>
          <a:r>
            <a:rPr lang="ru-RU" b="0" i="0" dirty="0" err="1" smtClean="0"/>
            <a:t>конкуренцію</a:t>
          </a:r>
          <a:r>
            <a:rPr lang="ru-RU" b="0" i="0" dirty="0" smtClean="0"/>
            <a:t>. </a:t>
          </a:r>
          <a:r>
            <a:rPr lang="ru-RU" b="0" i="0" dirty="0" err="1" smtClean="0"/>
            <a:t>Відповідно</a:t>
          </a:r>
          <a:r>
            <a:rPr lang="ru-RU" b="0" i="0" dirty="0" smtClean="0"/>
            <a:t> до </a:t>
          </a:r>
          <a:r>
            <a:rPr lang="ru-RU" b="0" i="0" dirty="0" err="1" smtClean="0"/>
            <a:t>зазначених</a:t>
          </a:r>
          <a:r>
            <a:rPr lang="ru-RU" b="0" i="0" dirty="0" smtClean="0"/>
            <a:t> </a:t>
          </a:r>
          <a:r>
            <a:rPr lang="ru-RU" b="0" i="0" dirty="0" err="1" smtClean="0"/>
            <a:t>трьох</a:t>
          </a:r>
          <a:r>
            <a:rPr lang="ru-RU" b="0" i="0" dirty="0" smtClean="0"/>
            <a:t> </a:t>
          </a:r>
          <a:r>
            <a:rPr lang="ru-RU" b="0" i="0" dirty="0" err="1" smtClean="0"/>
            <a:t>орієнтирів</a:t>
          </a:r>
          <a:r>
            <a:rPr lang="ru-RU" b="0" i="0" dirty="0" smtClean="0"/>
            <a:t> </a:t>
          </a:r>
          <a:r>
            <a:rPr lang="ru-RU" b="0" i="0" dirty="0" err="1" smtClean="0"/>
            <a:t>існує</a:t>
          </a:r>
          <a:r>
            <a:rPr lang="ru-RU" b="0" i="0" dirty="0" smtClean="0"/>
            <a:t> три </a:t>
          </a:r>
          <a:r>
            <a:rPr lang="ru-RU" b="0" i="0" dirty="0" err="1" smtClean="0"/>
            <a:t>групи</a:t>
          </a:r>
          <a:r>
            <a:rPr lang="ru-RU" b="0" i="0" dirty="0" smtClean="0"/>
            <a:t> </a:t>
          </a:r>
          <a:r>
            <a:rPr lang="ru-RU" b="0" i="0" dirty="0" err="1" smtClean="0"/>
            <a:t>методів</a:t>
          </a:r>
          <a:r>
            <a:rPr lang="ru-RU" b="0" i="0" dirty="0" smtClean="0"/>
            <a:t>.</a:t>
          </a:r>
          <a:endParaRPr lang="ru-RU" dirty="0"/>
        </a:p>
      </dgm:t>
    </dgm:pt>
    <dgm:pt modelId="{098D209F-C5FD-49AD-AB46-09BDDE977FBB}" type="parTrans" cxnId="{49A616F6-0BBF-4685-8014-F68FEF75437C}">
      <dgm:prSet/>
      <dgm:spPr/>
      <dgm:t>
        <a:bodyPr/>
        <a:lstStyle/>
        <a:p>
          <a:endParaRPr lang="ru-RU"/>
        </a:p>
      </dgm:t>
    </dgm:pt>
    <dgm:pt modelId="{6357065D-15E9-4840-A97D-5FE67DEEA81F}" type="sibTrans" cxnId="{49A616F6-0BBF-4685-8014-F68FEF75437C}">
      <dgm:prSet/>
      <dgm:spPr/>
      <dgm:t>
        <a:bodyPr/>
        <a:lstStyle/>
        <a:p>
          <a:endParaRPr lang="ru-RU"/>
        </a:p>
      </dgm:t>
    </dgm:pt>
    <dgm:pt modelId="{ED31D52C-E80D-4A32-971A-856B0E3A3D95}">
      <dgm:prSet phldrT="[Текст]"/>
      <dgm:spPr/>
      <dgm:t>
        <a:bodyPr/>
        <a:lstStyle/>
        <a:p>
          <a:r>
            <a:rPr lang="uk-UA" dirty="0" smtClean="0"/>
            <a:t>Етап 6</a:t>
          </a:r>
          <a:endParaRPr lang="ru-RU" dirty="0"/>
        </a:p>
      </dgm:t>
    </dgm:pt>
    <dgm:pt modelId="{2A72D038-A792-4563-8C09-52BADF2162C5}" type="parTrans" cxnId="{66C73257-73D7-4BE0-8DCC-2AB334BDBBA5}">
      <dgm:prSet/>
      <dgm:spPr/>
      <dgm:t>
        <a:bodyPr/>
        <a:lstStyle/>
        <a:p>
          <a:endParaRPr lang="ru-RU"/>
        </a:p>
      </dgm:t>
    </dgm:pt>
    <dgm:pt modelId="{4BFDDD6F-810C-43E3-8C07-FE9D164CDAE6}" type="sibTrans" cxnId="{66C73257-73D7-4BE0-8DCC-2AB334BDBBA5}">
      <dgm:prSet/>
      <dgm:spPr/>
      <dgm:t>
        <a:bodyPr/>
        <a:lstStyle/>
        <a:p>
          <a:endParaRPr lang="ru-RU"/>
        </a:p>
      </dgm:t>
    </dgm:pt>
    <dgm:pt modelId="{B11C97C8-AB48-475D-9834-A152501B2A1D}">
      <dgm:prSet phldrT="[Текст]"/>
      <dgm:spPr/>
      <dgm:t>
        <a:bodyPr/>
        <a:lstStyle/>
        <a:p>
          <a:r>
            <a:rPr lang="ru-RU" b="0" i="0" dirty="0" err="1" smtClean="0"/>
            <a:t>Вибір</a:t>
          </a:r>
          <a:r>
            <a:rPr lang="ru-RU" b="0" i="0" dirty="0" smtClean="0"/>
            <a:t> </a:t>
          </a:r>
          <a:r>
            <a:rPr lang="ru-RU" b="0" i="0" dirty="0" err="1" smtClean="0"/>
            <a:t>цінової</a:t>
          </a:r>
          <a:r>
            <a:rPr lang="ru-RU" b="0" i="0" dirty="0" smtClean="0"/>
            <a:t> </a:t>
          </a:r>
          <a:r>
            <a:rPr lang="ru-RU" b="0" i="0" dirty="0" err="1" smtClean="0"/>
            <a:t>стратегії</a:t>
          </a:r>
          <a:r>
            <a:rPr lang="ru-RU" b="0" i="0" dirty="0" smtClean="0"/>
            <a:t> – </a:t>
          </a:r>
          <a:r>
            <a:rPr lang="ru-RU" b="0" i="0" dirty="0" err="1" smtClean="0"/>
            <a:t>зазвичай</a:t>
          </a:r>
          <a:r>
            <a:rPr lang="ru-RU" b="0" i="0" dirty="0" smtClean="0"/>
            <a:t> </a:t>
          </a:r>
          <a:r>
            <a:rPr lang="ru-RU" b="0" i="0" dirty="0" err="1" smtClean="0"/>
            <a:t>підприємство</a:t>
          </a:r>
          <a:r>
            <a:rPr lang="ru-RU" b="0" i="0" dirty="0" smtClean="0"/>
            <a:t> </a:t>
          </a:r>
          <a:r>
            <a:rPr lang="ru-RU" b="0" i="0" dirty="0" err="1" smtClean="0"/>
            <a:t>обирає</a:t>
          </a:r>
          <a:r>
            <a:rPr lang="ru-RU" b="0" i="0" dirty="0" smtClean="0"/>
            <a:t> </a:t>
          </a:r>
          <a:r>
            <a:rPr lang="ru-RU" b="0" i="0" dirty="0" err="1" smtClean="0"/>
            <a:t>між</a:t>
          </a:r>
          <a:r>
            <a:rPr lang="ru-RU" b="0" i="0" dirty="0" smtClean="0"/>
            <a:t> </a:t>
          </a:r>
          <a:r>
            <a:rPr lang="ru-RU" b="0" i="0" dirty="0" err="1" smtClean="0"/>
            <a:t>трьома</a:t>
          </a:r>
          <a:r>
            <a:rPr lang="ru-RU" b="0" i="0" dirty="0" smtClean="0"/>
            <a:t> такими </a:t>
          </a:r>
          <a:r>
            <a:rPr lang="ru-RU" b="0" i="0" dirty="0" err="1" smtClean="0"/>
            <a:t>стратегіями</a:t>
          </a:r>
          <a:r>
            <a:rPr lang="ru-RU" b="0" i="0" dirty="0" smtClean="0"/>
            <a:t>: </a:t>
          </a:r>
          <a:r>
            <a:rPr lang="ru-RU" b="0" i="0" dirty="0" err="1" smtClean="0"/>
            <a:t>проникнення</a:t>
          </a:r>
          <a:r>
            <a:rPr lang="ru-RU" b="0" i="0" dirty="0" smtClean="0"/>
            <a:t> на </a:t>
          </a:r>
          <a:r>
            <a:rPr lang="ru-RU" b="0" i="0" dirty="0" err="1" smtClean="0"/>
            <a:t>ринок</a:t>
          </a:r>
          <a:r>
            <a:rPr lang="ru-RU" b="0" i="0" dirty="0" smtClean="0"/>
            <a:t>, </a:t>
          </a:r>
          <a:r>
            <a:rPr lang="ru-RU" b="0" i="0" dirty="0" err="1" smtClean="0"/>
            <a:t>зняття</a:t>
          </a:r>
          <a:r>
            <a:rPr lang="ru-RU" b="0" i="0" dirty="0" smtClean="0"/>
            <a:t> </a:t>
          </a:r>
          <a:r>
            <a:rPr lang="ru-RU" b="0" i="0" dirty="0" err="1" smtClean="0"/>
            <a:t>вершків</a:t>
          </a:r>
          <a:r>
            <a:rPr lang="ru-RU" b="0" i="0" dirty="0" smtClean="0"/>
            <a:t>, </a:t>
          </a:r>
          <a:r>
            <a:rPr lang="ru-RU" b="0" i="0" dirty="0" err="1" smtClean="0"/>
            <a:t>нейтральне</a:t>
          </a:r>
          <a:r>
            <a:rPr lang="ru-RU" b="0" i="0" dirty="0" smtClean="0"/>
            <a:t> </a:t>
          </a:r>
          <a:r>
            <a:rPr lang="ru-RU" b="0" i="0" dirty="0" err="1" smtClean="0"/>
            <a:t>ціноутворення</a:t>
          </a:r>
          <a:r>
            <a:rPr lang="ru-RU" b="0" i="0" dirty="0" smtClean="0"/>
            <a:t>.</a:t>
          </a:r>
          <a:endParaRPr lang="ru-RU" dirty="0"/>
        </a:p>
      </dgm:t>
    </dgm:pt>
    <dgm:pt modelId="{58656D18-A8E0-4084-AE99-10CC2715575F}" type="parTrans" cxnId="{AAC17A52-CCFF-43AF-8BE7-BB80CE5EB368}">
      <dgm:prSet/>
      <dgm:spPr/>
      <dgm:t>
        <a:bodyPr/>
        <a:lstStyle/>
        <a:p>
          <a:endParaRPr lang="ru-RU"/>
        </a:p>
      </dgm:t>
    </dgm:pt>
    <dgm:pt modelId="{B8D258B9-61F1-47FD-82C9-EE77E7940BDA}" type="sibTrans" cxnId="{AAC17A52-CCFF-43AF-8BE7-BB80CE5EB368}">
      <dgm:prSet/>
      <dgm:spPr/>
      <dgm:t>
        <a:bodyPr/>
        <a:lstStyle/>
        <a:p>
          <a:endParaRPr lang="ru-RU"/>
        </a:p>
      </dgm:t>
    </dgm:pt>
    <dgm:pt modelId="{07A810EB-5F53-49AF-AAC7-99610D719C95}">
      <dgm:prSet phldrT="[Текст]"/>
      <dgm:spPr/>
      <dgm:t>
        <a:bodyPr/>
        <a:lstStyle/>
        <a:p>
          <a:r>
            <a:rPr lang="uk-UA" dirty="0" smtClean="0"/>
            <a:t>Етап 7</a:t>
          </a:r>
          <a:endParaRPr lang="ru-RU" dirty="0"/>
        </a:p>
      </dgm:t>
    </dgm:pt>
    <dgm:pt modelId="{704C4B2F-DD44-4421-9155-11022976720E}" type="parTrans" cxnId="{6EF9D538-CCDB-4B9C-8B15-A17B59E1E290}">
      <dgm:prSet/>
      <dgm:spPr/>
      <dgm:t>
        <a:bodyPr/>
        <a:lstStyle/>
        <a:p>
          <a:endParaRPr lang="ru-RU"/>
        </a:p>
      </dgm:t>
    </dgm:pt>
    <dgm:pt modelId="{26A52D47-9CC5-49A5-9576-95955FEDC9F8}" type="sibTrans" cxnId="{6EF9D538-CCDB-4B9C-8B15-A17B59E1E290}">
      <dgm:prSet/>
      <dgm:spPr/>
      <dgm:t>
        <a:bodyPr/>
        <a:lstStyle/>
        <a:p>
          <a:endParaRPr lang="ru-RU"/>
        </a:p>
      </dgm:t>
    </dgm:pt>
    <dgm:pt modelId="{F188E998-1A1C-4432-B015-EDBAC28E5DBE}">
      <dgm:prSet phldrT="[Текст]"/>
      <dgm:spPr/>
      <dgm:t>
        <a:bodyPr/>
        <a:lstStyle/>
        <a:p>
          <a:r>
            <a:rPr lang="ru-RU" b="0" i="0" dirty="0" err="1" smtClean="0"/>
            <a:t>Встановлення</a:t>
          </a:r>
          <a:r>
            <a:rPr lang="ru-RU" b="0" i="0" dirty="0" smtClean="0"/>
            <a:t> </a:t>
          </a:r>
          <a:r>
            <a:rPr lang="ru-RU" b="0" i="0" dirty="0" err="1" smtClean="0"/>
            <a:t>остаточної</a:t>
          </a:r>
          <a:r>
            <a:rPr lang="ru-RU" b="0" i="0" dirty="0" smtClean="0"/>
            <a:t> </a:t>
          </a:r>
          <a:r>
            <a:rPr lang="ru-RU" b="0" i="0" dirty="0" err="1" smtClean="0"/>
            <a:t>ціни</a:t>
          </a:r>
          <a:r>
            <a:rPr lang="ru-RU" b="0" i="0" dirty="0" smtClean="0"/>
            <a:t> </a:t>
          </a:r>
          <a:r>
            <a:rPr lang="ru-RU" b="0" i="0" dirty="0" err="1" smtClean="0"/>
            <a:t>передбачає</a:t>
          </a:r>
          <a:r>
            <a:rPr lang="ru-RU" b="0" i="0" dirty="0" smtClean="0"/>
            <a:t> </a:t>
          </a:r>
          <a:r>
            <a:rPr lang="ru-RU" b="0" i="0" dirty="0" err="1" smtClean="0"/>
            <a:t>ухвалення</a:t>
          </a:r>
          <a:r>
            <a:rPr lang="ru-RU" b="0" i="0" dirty="0" smtClean="0"/>
            <a:t> </a:t>
          </a:r>
          <a:r>
            <a:rPr lang="ru-RU" b="0" i="0" dirty="0" err="1" smtClean="0"/>
            <a:t>рішення</a:t>
          </a:r>
          <a:r>
            <a:rPr lang="ru-RU" b="0" i="0" dirty="0" smtClean="0"/>
            <a:t> </a:t>
          </a:r>
          <a:r>
            <a:rPr lang="ru-RU" b="0" i="0" dirty="0" err="1" smtClean="0"/>
            <a:t>щодо</a:t>
          </a:r>
          <a:r>
            <a:rPr lang="ru-RU" b="0" i="0" dirty="0" smtClean="0"/>
            <a:t> </a:t>
          </a:r>
          <a:r>
            <a:rPr lang="ru-RU" b="0" i="0" dirty="0" err="1" smtClean="0"/>
            <a:t>встановлення</a:t>
          </a:r>
          <a:r>
            <a:rPr lang="ru-RU" b="0" i="0" dirty="0" smtClean="0"/>
            <a:t> </a:t>
          </a:r>
          <a:r>
            <a:rPr lang="ru-RU" b="0" i="0" dirty="0" err="1" smtClean="0"/>
            <a:t>конкретної</a:t>
          </a:r>
          <a:r>
            <a:rPr lang="ru-RU" b="0" i="0" dirty="0" smtClean="0"/>
            <a:t> </a:t>
          </a:r>
          <a:r>
            <a:rPr lang="ru-RU" b="0" i="0" dirty="0" err="1" smtClean="0"/>
            <a:t>остаточної</a:t>
          </a:r>
          <a:r>
            <a:rPr lang="ru-RU" b="0" i="0" dirty="0" smtClean="0"/>
            <a:t> </a:t>
          </a:r>
          <a:r>
            <a:rPr lang="ru-RU" b="0" i="0" dirty="0" err="1" smtClean="0"/>
            <a:t>ціни</a:t>
          </a:r>
          <a:r>
            <a:rPr lang="ru-RU" b="0" i="0" dirty="0" smtClean="0"/>
            <a:t> </a:t>
          </a:r>
          <a:r>
            <a:rPr lang="ru-RU" b="0" i="0" dirty="0" err="1" smtClean="0"/>
            <a:t>з</a:t>
          </a:r>
          <a:r>
            <a:rPr lang="ru-RU" b="0" i="0" dirty="0" smtClean="0"/>
            <a:t> </a:t>
          </a:r>
          <a:r>
            <a:rPr lang="ru-RU" b="0" i="0" dirty="0" err="1" smtClean="0"/>
            <a:t>урахуванням</a:t>
          </a:r>
          <a:r>
            <a:rPr lang="ru-RU" b="0" i="0" dirty="0" smtClean="0"/>
            <a:t> </a:t>
          </a:r>
          <a:r>
            <a:rPr lang="ru-RU" b="0" i="0" dirty="0" err="1" smtClean="0"/>
            <a:t>сприйняття</a:t>
          </a:r>
          <a:r>
            <a:rPr lang="ru-RU" b="0" i="0" dirty="0" smtClean="0"/>
            <a:t> </a:t>
          </a:r>
          <a:r>
            <a:rPr lang="ru-RU" b="0" i="0" dirty="0" err="1" smtClean="0"/>
            <a:t>ціни</a:t>
          </a:r>
          <a:r>
            <a:rPr lang="ru-RU" b="0" i="0" dirty="0" smtClean="0"/>
            <a:t> </a:t>
          </a:r>
          <a:r>
            <a:rPr lang="ru-RU" b="0" i="0" dirty="0" err="1" smtClean="0"/>
            <a:t>покупцями</a:t>
          </a:r>
          <a:r>
            <a:rPr lang="ru-RU" b="0" i="0" dirty="0" smtClean="0"/>
            <a:t> та </a:t>
          </a:r>
          <a:r>
            <a:rPr lang="ru-RU" b="0" i="0" dirty="0" err="1" smtClean="0"/>
            <a:t>конкретної</a:t>
          </a:r>
          <a:r>
            <a:rPr lang="ru-RU" b="0" i="0" dirty="0" smtClean="0"/>
            <a:t> </a:t>
          </a:r>
          <a:r>
            <a:rPr lang="ru-RU" b="0" i="0" dirty="0" err="1" smtClean="0"/>
            <a:t>ринкової</a:t>
          </a:r>
          <a:r>
            <a:rPr lang="ru-RU" b="0" i="0" dirty="0" smtClean="0"/>
            <a:t> </a:t>
          </a:r>
          <a:r>
            <a:rPr lang="ru-RU" b="0" i="0" dirty="0" err="1" smtClean="0"/>
            <a:t>ситуації</a:t>
          </a:r>
          <a:r>
            <a:rPr lang="ru-RU" b="0" i="0" dirty="0" smtClean="0"/>
            <a:t>.</a:t>
          </a:r>
          <a:endParaRPr lang="ru-RU" dirty="0"/>
        </a:p>
      </dgm:t>
    </dgm:pt>
    <dgm:pt modelId="{AAEA9728-F829-492A-BC3A-F5DB8A912A79}" type="parTrans" cxnId="{C1EA8338-FDAF-427A-993A-5DAAF6DFC27D}">
      <dgm:prSet/>
      <dgm:spPr/>
      <dgm:t>
        <a:bodyPr/>
        <a:lstStyle/>
        <a:p>
          <a:endParaRPr lang="ru-RU"/>
        </a:p>
      </dgm:t>
    </dgm:pt>
    <dgm:pt modelId="{E3979469-C205-48C8-821C-13ED6BAC19D6}" type="sibTrans" cxnId="{C1EA8338-FDAF-427A-993A-5DAAF6DFC27D}">
      <dgm:prSet/>
      <dgm:spPr/>
      <dgm:t>
        <a:bodyPr/>
        <a:lstStyle/>
        <a:p>
          <a:endParaRPr lang="ru-RU"/>
        </a:p>
      </dgm:t>
    </dgm:pt>
    <dgm:pt modelId="{D91F929F-5F34-48ED-A22F-14CCDCD5E3E0}" type="pres">
      <dgm:prSet presAssocID="{414EE49F-B676-4333-913A-F974FB5075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9A28C2-8679-482F-BFEA-BE878B656BF5}" type="pres">
      <dgm:prSet presAssocID="{A14F85C6-9959-4C45-86C0-AED05AB921B7}" presName="composite" presStyleCnt="0"/>
      <dgm:spPr/>
    </dgm:pt>
    <dgm:pt modelId="{E8D46766-423C-4556-B32E-5CF156A7311F}" type="pres">
      <dgm:prSet presAssocID="{A14F85C6-9959-4C45-86C0-AED05AB921B7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40DA9-FAD0-4434-98A5-A89BCB4E37E9}" type="pres">
      <dgm:prSet presAssocID="{A14F85C6-9959-4C45-86C0-AED05AB921B7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8CAFB-EBB4-44B1-9CDB-D2365090ED35}" type="pres">
      <dgm:prSet presAssocID="{D0069B3B-50AD-4D91-8448-EC0BF393EEB4}" presName="sp" presStyleCnt="0"/>
      <dgm:spPr/>
    </dgm:pt>
    <dgm:pt modelId="{981DDBF5-B893-44FE-ACBF-9DA4286C0A84}" type="pres">
      <dgm:prSet presAssocID="{E5FD42E7-BAE4-43B0-BADF-E4A78AD8D84C}" presName="composite" presStyleCnt="0"/>
      <dgm:spPr/>
    </dgm:pt>
    <dgm:pt modelId="{9FB7EA59-A031-468E-9C18-20787FC0B4F5}" type="pres">
      <dgm:prSet presAssocID="{E5FD42E7-BAE4-43B0-BADF-E4A78AD8D84C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9F5EE-0650-4BD7-8B97-4D52C1D5115E}" type="pres">
      <dgm:prSet presAssocID="{E5FD42E7-BAE4-43B0-BADF-E4A78AD8D84C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BE9FD8-CAC4-4E1B-AF98-968B2C4739FC}" type="pres">
      <dgm:prSet presAssocID="{DBFED5B8-3664-49A9-96F8-613B7A8EFEE6}" presName="sp" presStyleCnt="0"/>
      <dgm:spPr/>
    </dgm:pt>
    <dgm:pt modelId="{858E034B-9919-4F51-AF57-797289472ABF}" type="pres">
      <dgm:prSet presAssocID="{D34B62C4-1AB4-4FBA-BF5E-68A9A6CD17B9}" presName="composite" presStyleCnt="0"/>
      <dgm:spPr/>
    </dgm:pt>
    <dgm:pt modelId="{A7D1372E-C9A9-45AD-9F44-818D38EC53DD}" type="pres">
      <dgm:prSet presAssocID="{D34B62C4-1AB4-4FBA-BF5E-68A9A6CD17B9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12722-A9EE-4540-8BE2-D5F560B306F9}" type="pres">
      <dgm:prSet presAssocID="{D34B62C4-1AB4-4FBA-BF5E-68A9A6CD17B9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938C45-FB41-4701-9AB7-4ADF7BA98CF9}" type="pres">
      <dgm:prSet presAssocID="{28A56F9B-2838-455A-BBD6-0B016A24B263}" presName="sp" presStyleCnt="0"/>
      <dgm:spPr/>
    </dgm:pt>
    <dgm:pt modelId="{9E61A65D-F2EF-4E2B-8E31-540C40965D17}" type="pres">
      <dgm:prSet presAssocID="{01948ABB-05FC-4D83-94FC-CB21251191CC}" presName="composite" presStyleCnt="0"/>
      <dgm:spPr/>
    </dgm:pt>
    <dgm:pt modelId="{DED43BA6-6486-4D1A-A407-1EB3623C45E4}" type="pres">
      <dgm:prSet presAssocID="{01948ABB-05FC-4D83-94FC-CB21251191CC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09CE3D-2AB7-447F-8342-C11384B3C9C1}" type="pres">
      <dgm:prSet presAssocID="{01948ABB-05FC-4D83-94FC-CB21251191CC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49796-FA54-4136-AEEC-CC43CE617098}" type="pres">
      <dgm:prSet presAssocID="{C2C5F963-2AB6-45DA-95D9-7B377C86E99E}" presName="sp" presStyleCnt="0"/>
      <dgm:spPr/>
    </dgm:pt>
    <dgm:pt modelId="{E7F8C716-CACB-48E1-BEA2-DB4B337E9427}" type="pres">
      <dgm:prSet presAssocID="{13BFFDF1-CC05-466D-B8B0-C417EF4F0263}" presName="composite" presStyleCnt="0"/>
      <dgm:spPr/>
    </dgm:pt>
    <dgm:pt modelId="{39B192D4-A49E-497A-B1F2-C0CF91FA235A}" type="pres">
      <dgm:prSet presAssocID="{13BFFDF1-CC05-466D-B8B0-C417EF4F0263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D6D06-28F1-41AB-AC1A-CD9D284AC9CF}" type="pres">
      <dgm:prSet presAssocID="{13BFFDF1-CC05-466D-B8B0-C417EF4F0263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4085-8C37-49D9-B7D9-82617AEF6CC3}" type="pres">
      <dgm:prSet presAssocID="{A4376145-449D-4304-9CFB-5B34D25E1614}" presName="sp" presStyleCnt="0"/>
      <dgm:spPr/>
    </dgm:pt>
    <dgm:pt modelId="{9A28FD83-4566-4913-BB35-2927A2245498}" type="pres">
      <dgm:prSet presAssocID="{ED31D52C-E80D-4A32-971A-856B0E3A3D95}" presName="composite" presStyleCnt="0"/>
      <dgm:spPr/>
    </dgm:pt>
    <dgm:pt modelId="{17EC4BC3-81B8-49AB-8D15-DE59C5D722EB}" type="pres">
      <dgm:prSet presAssocID="{ED31D52C-E80D-4A32-971A-856B0E3A3D95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78EA0-4DFF-4198-8710-E0AD0B24D21F}" type="pres">
      <dgm:prSet presAssocID="{ED31D52C-E80D-4A32-971A-856B0E3A3D95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471DC-B50A-4513-815A-C847711AEACF}" type="pres">
      <dgm:prSet presAssocID="{4BFDDD6F-810C-43E3-8C07-FE9D164CDAE6}" presName="sp" presStyleCnt="0"/>
      <dgm:spPr/>
    </dgm:pt>
    <dgm:pt modelId="{229BF24F-726B-4FEF-915D-2F1D5D6FC8DC}" type="pres">
      <dgm:prSet presAssocID="{07A810EB-5F53-49AF-AAC7-99610D719C95}" presName="composite" presStyleCnt="0"/>
      <dgm:spPr/>
    </dgm:pt>
    <dgm:pt modelId="{5478F75A-7C59-46C2-85B1-CA2E4B0D8896}" type="pres">
      <dgm:prSet presAssocID="{07A810EB-5F53-49AF-AAC7-99610D719C95}" presName="parentText" presStyleLbl="alignNode1" presStyleIdx="6" presStyleCnt="7" custLinFactNeighborX="0" custLinFactNeighborY="16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AA3BA-4AD8-4A48-AC40-E02486E51DD9}" type="pres">
      <dgm:prSet presAssocID="{07A810EB-5F53-49AF-AAC7-99610D719C95}" presName="descendantText" presStyleLbl="alignAcc1" presStyleIdx="6" presStyleCnt="7" custLinFactNeighborX="0" custLinFactNeighborY="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B596FC-F190-4742-AD76-A47606718906}" type="presOf" srcId="{E5FD42E7-BAE4-43B0-BADF-E4A78AD8D84C}" destId="{9FB7EA59-A031-468E-9C18-20787FC0B4F5}" srcOrd="0" destOrd="0" presId="urn:microsoft.com/office/officeart/2005/8/layout/chevron2"/>
    <dgm:cxn modelId="{AAC17A52-CCFF-43AF-8BE7-BB80CE5EB368}" srcId="{ED31D52C-E80D-4A32-971A-856B0E3A3D95}" destId="{B11C97C8-AB48-475D-9834-A152501B2A1D}" srcOrd="0" destOrd="0" parTransId="{58656D18-A8E0-4084-AE99-10CC2715575F}" sibTransId="{B8D258B9-61F1-47FD-82C9-EE77E7940BDA}"/>
    <dgm:cxn modelId="{8A05FF35-4791-4CB1-ABDF-E1F933341452}" type="presOf" srcId="{E3DE449C-D923-4398-97D9-091F3D323CA1}" destId="{4A440DA9-FAD0-4434-98A5-A89BCB4E37E9}" srcOrd="0" destOrd="0" presId="urn:microsoft.com/office/officeart/2005/8/layout/chevron2"/>
    <dgm:cxn modelId="{A262C327-FE0B-416A-80F1-465245CE565A}" type="presOf" srcId="{F188E998-1A1C-4432-B015-EDBAC28E5DBE}" destId="{4D1AA3BA-4AD8-4A48-AC40-E02486E51DD9}" srcOrd="0" destOrd="0" presId="urn:microsoft.com/office/officeart/2005/8/layout/chevron2"/>
    <dgm:cxn modelId="{92046F21-3FB1-4D20-AE54-F9EA22483D9E}" srcId="{414EE49F-B676-4333-913A-F974FB50750B}" destId="{D34B62C4-1AB4-4FBA-BF5E-68A9A6CD17B9}" srcOrd="2" destOrd="0" parTransId="{AA691DBC-71D9-4EB9-B20D-27FAA54365B7}" sibTransId="{28A56F9B-2838-455A-BBD6-0B016A24B263}"/>
    <dgm:cxn modelId="{6EF9D538-CCDB-4B9C-8B15-A17B59E1E290}" srcId="{414EE49F-B676-4333-913A-F974FB50750B}" destId="{07A810EB-5F53-49AF-AAC7-99610D719C95}" srcOrd="6" destOrd="0" parTransId="{704C4B2F-DD44-4421-9155-11022976720E}" sibTransId="{26A52D47-9CC5-49A5-9576-95955FEDC9F8}"/>
    <dgm:cxn modelId="{DF5F3732-52A4-4CEF-92BB-D8B0DDEEA6B1}" srcId="{414EE49F-B676-4333-913A-F974FB50750B}" destId="{01948ABB-05FC-4D83-94FC-CB21251191CC}" srcOrd="3" destOrd="0" parTransId="{4312F5A4-D97C-4338-924B-159D14E48DFD}" sibTransId="{C2C5F963-2AB6-45DA-95D9-7B377C86E99E}"/>
    <dgm:cxn modelId="{66C73257-73D7-4BE0-8DCC-2AB334BDBBA5}" srcId="{414EE49F-B676-4333-913A-F974FB50750B}" destId="{ED31D52C-E80D-4A32-971A-856B0E3A3D95}" srcOrd="5" destOrd="0" parTransId="{2A72D038-A792-4563-8C09-52BADF2162C5}" sibTransId="{4BFDDD6F-810C-43E3-8C07-FE9D164CDAE6}"/>
    <dgm:cxn modelId="{F8B08269-C239-4CC5-8B97-5FF276C56389}" srcId="{D34B62C4-1AB4-4FBA-BF5E-68A9A6CD17B9}" destId="{183743BF-8912-4DBD-977B-F60A2E4A3649}" srcOrd="0" destOrd="0" parTransId="{75308BFB-CF4F-43E9-AEAA-F790C91A51B8}" sibTransId="{5D894BD5-6020-446C-AB99-5D3CB37A2D7C}"/>
    <dgm:cxn modelId="{E61A5CFE-4877-4F81-87E3-F866E9030116}" type="presOf" srcId="{3636FFC9-F949-434A-ADC7-0622BA83B298}" destId="{CAED6D06-28F1-41AB-AC1A-CD9D284AC9CF}" srcOrd="0" destOrd="0" presId="urn:microsoft.com/office/officeart/2005/8/layout/chevron2"/>
    <dgm:cxn modelId="{D7A25C98-73C1-4946-95FD-244B0DBAEE7E}" type="presOf" srcId="{84988596-FEFE-4404-9058-3DF608ACB0CF}" destId="{DD09CE3D-2AB7-447F-8342-C11384B3C9C1}" srcOrd="0" destOrd="0" presId="urn:microsoft.com/office/officeart/2005/8/layout/chevron2"/>
    <dgm:cxn modelId="{39A9769D-8B5A-486E-B277-C4A8C014C53D}" srcId="{01948ABB-05FC-4D83-94FC-CB21251191CC}" destId="{84988596-FEFE-4404-9058-3DF608ACB0CF}" srcOrd="0" destOrd="0" parTransId="{33C4810E-F38A-4211-99F2-82E1021843A1}" sibTransId="{6BA35C9B-426A-4486-BCBD-E864648D9970}"/>
    <dgm:cxn modelId="{252623A7-A169-418F-972D-8289C4070337}" type="presOf" srcId="{414EE49F-B676-4333-913A-F974FB50750B}" destId="{D91F929F-5F34-48ED-A22F-14CCDCD5E3E0}" srcOrd="0" destOrd="0" presId="urn:microsoft.com/office/officeart/2005/8/layout/chevron2"/>
    <dgm:cxn modelId="{328619C2-8468-4382-BBF8-A2626955D47F}" srcId="{414EE49F-B676-4333-913A-F974FB50750B}" destId="{13BFFDF1-CC05-466D-B8B0-C417EF4F0263}" srcOrd="4" destOrd="0" parTransId="{B6C8476F-AAD0-4524-95BE-A80A067BC332}" sibTransId="{A4376145-449D-4304-9CFB-5B34D25E1614}"/>
    <dgm:cxn modelId="{49A616F6-0BBF-4685-8014-F68FEF75437C}" srcId="{13BFFDF1-CC05-466D-B8B0-C417EF4F0263}" destId="{3636FFC9-F949-434A-ADC7-0622BA83B298}" srcOrd="0" destOrd="0" parTransId="{098D209F-C5FD-49AD-AB46-09BDDE977FBB}" sibTransId="{6357065D-15E9-4840-A97D-5FE67DEEA81F}"/>
    <dgm:cxn modelId="{C02D9330-BB16-46C3-93B0-0ADDC0C20244}" type="presOf" srcId="{D34B62C4-1AB4-4FBA-BF5E-68A9A6CD17B9}" destId="{A7D1372E-C9A9-45AD-9F44-818D38EC53DD}" srcOrd="0" destOrd="0" presId="urn:microsoft.com/office/officeart/2005/8/layout/chevron2"/>
    <dgm:cxn modelId="{F03EC145-6112-4BD4-A13D-6DE541209281}" srcId="{414EE49F-B676-4333-913A-F974FB50750B}" destId="{A14F85C6-9959-4C45-86C0-AED05AB921B7}" srcOrd="0" destOrd="0" parTransId="{3390AFC8-911C-4B7A-936A-B7DF7E1B7386}" sibTransId="{D0069B3B-50AD-4D91-8448-EC0BF393EEB4}"/>
    <dgm:cxn modelId="{7F1D12C3-3BF3-4A81-BD51-419E427147E3}" type="presOf" srcId="{C92E27C1-7579-41B7-AB46-36B199F8CF76}" destId="{0489F5EE-0650-4BD7-8B97-4D52C1D5115E}" srcOrd="0" destOrd="0" presId="urn:microsoft.com/office/officeart/2005/8/layout/chevron2"/>
    <dgm:cxn modelId="{A603A1AB-FB93-42AA-8A2D-DE1CBE90831F}" srcId="{E5FD42E7-BAE4-43B0-BADF-E4A78AD8D84C}" destId="{C92E27C1-7579-41B7-AB46-36B199F8CF76}" srcOrd="0" destOrd="0" parTransId="{3C9B0B04-EF44-48BD-B83F-D9DCA7460F14}" sibTransId="{18F77652-DC08-4C78-9876-2354E1634D74}"/>
    <dgm:cxn modelId="{C1EA8338-FDAF-427A-993A-5DAAF6DFC27D}" srcId="{07A810EB-5F53-49AF-AAC7-99610D719C95}" destId="{F188E998-1A1C-4432-B015-EDBAC28E5DBE}" srcOrd="0" destOrd="0" parTransId="{AAEA9728-F829-492A-BC3A-F5DB8A912A79}" sibTransId="{E3979469-C205-48C8-821C-13ED6BAC19D6}"/>
    <dgm:cxn modelId="{FFE02029-65FE-4ACA-9743-B3D31427E457}" type="presOf" srcId="{01948ABB-05FC-4D83-94FC-CB21251191CC}" destId="{DED43BA6-6486-4D1A-A407-1EB3623C45E4}" srcOrd="0" destOrd="0" presId="urn:microsoft.com/office/officeart/2005/8/layout/chevron2"/>
    <dgm:cxn modelId="{C353268C-B715-4012-8B13-66BD879B5CAF}" srcId="{A14F85C6-9959-4C45-86C0-AED05AB921B7}" destId="{E3DE449C-D923-4398-97D9-091F3D323CA1}" srcOrd="0" destOrd="0" parTransId="{5737CC33-16B7-4DCD-BD40-7BD0237D3ED1}" sibTransId="{ACA5846E-8E95-4F94-AF96-5FDA5A0FA0F2}"/>
    <dgm:cxn modelId="{63311817-9822-41C3-B44F-757880C79F14}" type="presOf" srcId="{B11C97C8-AB48-475D-9834-A152501B2A1D}" destId="{1FC78EA0-4DFF-4198-8710-E0AD0B24D21F}" srcOrd="0" destOrd="0" presId="urn:microsoft.com/office/officeart/2005/8/layout/chevron2"/>
    <dgm:cxn modelId="{775487E9-DBB8-4140-B9D0-B73DEDD96B4A}" type="presOf" srcId="{13BFFDF1-CC05-466D-B8B0-C417EF4F0263}" destId="{39B192D4-A49E-497A-B1F2-C0CF91FA235A}" srcOrd="0" destOrd="0" presId="urn:microsoft.com/office/officeart/2005/8/layout/chevron2"/>
    <dgm:cxn modelId="{2FB71237-C194-48E9-95BC-4B1BB62DE8F4}" srcId="{414EE49F-B676-4333-913A-F974FB50750B}" destId="{E5FD42E7-BAE4-43B0-BADF-E4A78AD8D84C}" srcOrd="1" destOrd="0" parTransId="{958DBA7C-31F0-4B92-9CC0-06D4E5072F06}" sibTransId="{DBFED5B8-3664-49A9-96F8-613B7A8EFEE6}"/>
    <dgm:cxn modelId="{D41CE846-1E73-4694-9204-4EE71FA1191B}" type="presOf" srcId="{183743BF-8912-4DBD-977B-F60A2E4A3649}" destId="{5F412722-A9EE-4540-8BE2-D5F560B306F9}" srcOrd="0" destOrd="0" presId="urn:microsoft.com/office/officeart/2005/8/layout/chevron2"/>
    <dgm:cxn modelId="{1D1088E0-5817-4D1B-8749-8A0F74385F8E}" type="presOf" srcId="{ED31D52C-E80D-4A32-971A-856B0E3A3D95}" destId="{17EC4BC3-81B8-49AB-8D15-DE59C5D722EB}" srcOrd="0" destOrd="0" presId="urn:microsoft.com/office/officeart/2005/8/layout/chevron2"/>
    <dgm:cxn modelId="{2BA293D0-E3DE-4968-B42D-594A3CE24A3A}" type="presOf" srcId="{07A810EB-5F53-49AF-AAC7-99610D719C95}" destId="{5478F75A-7C59-46C2-85B1-CA2E4B0D8896}" srcOrd="0" destOrd="0" presId="urn:microsoft.com/office/officeart/2005/8/layout/chevron2"/>
    <dgm:cxn modelId="{E434F66C-E72B-4DF6-978F-D1F2D1108902}" type="presOf" srcId="{A14F85C6-9959-4C45-86C0-AED05AB921B7}" destId="{E8D46766-423C-4556-B32E-5CF156A7311F}" srcOrd="0" destOrd="0" presId="urn:microsoft.com/office/officeart/2005/8/layout/chevron2"/>
    <dgm:cxn modelId="{FF095F4C-391E-438A-8980-2670E1027834}" type="presParOf" srcId="{D91F929F-5F34-48ED-A22F-14CCDCD5E3E0}" destId="{239A28C2-8679-482F-BFEA-BE878B656BF5}" srcOrd="0" destOrd="0" presId="urn:microsoft.com/office/officeart/2005/8/layout/chevron2"/>
    <dgm:cxn modelId="{C4557EA4-52D8-4FA4-BC72-F15B144DBCCC}" type="presParOf" srcId="{239A28C2-8679-482F-BFEA-BE878B656BF5}" destId="{E8D46766-423C-4556-B32E-5CF156A7311F}" srcOrd="0" destOrd="0" presId="urn:microsoft.com/office/officeart/2005/8/layout/chevron2"/>
    <dgm:cxn modelId="{F36110AF-9B28-4455-A49C-1CA2E436E88B}" type="presParOf" srcId="{239A28C2-8679-482F-BFEA-BE878B656BF5}" destId="{4A440DA9-FAD0-4434-98A5-A89BCB4E37E9}" srcOrd="1" destOrd="0" presId="urn:microsoft.com/office/officeart/2005/8/layout/chevron2"/>
    <dgm:cxn modelId="{981EF47F-8D68-4B68-A634-5663D088F814}" type="presParOf" srcId="{D91F929F-5F34-48ED-A22F-14CCDCD5E3E0}" destId="{22C8CAFB-EBB4-44B1-9CDB-D2365090ED35}" srcOrd="1" destOrd="0" presId="urn:microsoft.com/office/officeart/2005/8/layout/chevron2"/>
    <dgm:cxn modelId="{3B8EC40B-D357-4BC4-94BA-D3E6E1016CD8}" type="presParOf" srcId="{D91F929F-5F34-48ED-A22F-14CCDCD5E3E0}" destId="{981DDBF5-B893-44FE-ACBF-9DA4286C0A84}" srcOrd="2" destOrd="0" presId="urn:microsoft.com/office/officeart/2005/8/layout/chevron2"/>
    <dgm:cxn modelId="{174C8A2E-9599-4A2F-B875-0A68FDA506A0}" type="presParOf" srcId="{981DDBF5-B893-44FE-ACBF-9DA4286C0A84}" destId="{9FB7EA59-A031-468E-9C18-20787FC0B4F5}" srcOrd="0" destOrd="0" presId="urn:microsoft.com/office/officeart/2005/8/layout/chevron2"/>
    <dgm:cxn modelId="{F12FE2CB-D923-4705-AC09-4A75FCEBBB84}" type="presParOf" srcId="{981DDBF5-B893-44FE-ACBF-9DA4286C0A84}" destId="{0489F5EE-0650-4BD7-8B97-4D52C1D5115E}" srcOrd="1" destOrd="0" presId="urn:microsoft.com/office/officeart/2005/8/layout/chevron2"/>
    <dgm:cxn modelId="{C42E1892-70C5-4D71-8C22-43FF213338A9}" type="presParOf" srcId="{D91F929F-5F34-48ED-A22F-14CCDCD5E3E0}" destId="{1EBE9FD8-CAC4-4E1B-AF98-968B2C4739FC}" srcOrd="3" destOrd="0" presId="urn:microsoft.com/office/officeart/2005/8/layout/chevron2"/>
    <dgm:cxn modelId="{989BA47F-C345-4101-8E9F-387111823466}" type="presParOf" srcId="{D91F929F-5F34-48ED-A22F-14CCDCD5E3E0}" destId="{858E034B-9919-4F51-AF57-797289472ABF}" srcOrd="4" destOrd="0" presId="urn:microsoft.com/office/officeart/2005/8/layout/chevron2"/>
    <dgm:cxn modelId="{FD73DF16-CC78-443F-931E-C1BDEB3D4B96}" type="presParOf" srcId="{858E034B-9919-4F51-AF57-797289472ABF}" destId="{A7D1372E-C9A9-45AD-9F44-818D38EC53DD}" srcOrd="0" destOrd="0" presId="urn:microsoft.com/office/officeart/2005/8/layout/chevron2"/>
    <dgm:cxn modelId="{30A16600-F6AC-49EF-B3D7-BF54CFA0F7BC}" type="presParOf" srcId="{858E034B-9919-4F51-AF57-797289472ABF}" destId="{5F412722-A9EE-4540-8BE2-D5F560B306F9}" srcOrd="1" destOrd="0" presId="urn:microsoft.com/office/officeart/2005/8/layout/chevron2"/>
    <dgm:cxn modelId="{E515ADA7-33F1-4F07-A989-4FC7178BDE09}" type="presParOf" srcId="{D91F929F-5F34-48ED-A22F-14CCDCD5E3E0}" destId="{6E938C45-FB41-4701-9AB7-4ADF7BA98CF9}" srcOrd="5" destOrd="0" presId="urn:microsoft.com/office/officeart/2005/8/layout/chevron2"/>
    <dgm:cxn modelId="{8900A385-0CB5-4546-8DD0-0687AC84DE40}" type="presParOf" srcId="{D91F929F-5F34-48ED-A22F-14CCDCD5E3E0}" destId="{9E61A65D-F2EF-4E2B-8E31-540C40965D17}" srcOrd="6" destOrd="0" presId="urn:microsoft.com/office/officeart/2005/8/layout/chevron2"/>
    <dgm:cxn modelId="{D0B870B7-2F59-48A8-8C4C-D38FAE6E8F8C}" type="presParOf" srcId="{9E61A65D-F2EF-4E2B-8E31-540C40965D17}" destId="{DED43BA6-6486-4D1A-A407-1EB3623C45E4}" srcOrd="0" destOrd="0" presId="urn:microsoft.com/office/officeart/2005/8/layout/chevron2"/>
    <dgm:cxn modelId="{A5D5501E-0828-463F-B5B3-3704485769DE}" type="presParOf" srcId="{9E61A65D-F2EF-4E2B-8E31-540C40965D17}" destId="{DD09CE3D-2AB7-447F-8342-C11384B3C9C1}" srcOrd="1" destOrd="0" presId="urn:microsoft.com/office/officeart/2005/8/layout/chevron2"/>
    <dgm:cxn modelId="{95E4B175-8F71-446A-8986-459E1936B61D}" type="presParOf" srcId="{D91F929F-5F34-48ED-A22F-14CCDCD5E3E0}" destId="{87949796-FA54-4136-AEEC-CC43CE617098}" srcOrd="7" destOrd="0" presId="urn:microsoft.com/office/officeart/2005/8/layout/chevron2"/>
    <dgm:cxn modelId="{AB72CD3D-9C36-459B-8406-1E9A37D30C1D}" type="presParOf" srcId="{D91F929F-5F34-48ED-A22F-14CCDCD5E3E0}" destId="{E7F8C716-CACB-48E1-BEA2-DB4B337E9427}" srcOrd="8" destOrd="0" presId="urn:microsoft.com/office/officeart/2005/8/layout/chevron2"/>
    <dgm:cxn modelId="{CE09095C-7BD1-46BB-930F-2E003EF3C52A}" type="presParOf" srcId="{E7F8C716-CACB-48E1-BEA2-DB4B337E9427}" destId="{39B192D4-A49E-497A-B1F2-C0CF91FA235A}" srcOrd="0" destOrd="0" presId="urn:microsoft.com/office/officeart/2005/8/layout/chevron2"/>
    <dgm:cxn modelId="{EC236978-1281-46C5-B910-D502B2C3C9DC}" type="presParOf" srcId="{E7F8C716-CACB-48E1-BEA2-DB4B337E9427}" destId="{CAED6D06-28F1-41AB-AC1A-CD9D284AC9CF}" srcOrd="1" destOrd="0" presId="urn:microsoft.com/office/officeart/2005/8/layout/chevron2"/>
    <dgm:cxn modelId="{C4FC822C-BE3E-45D6-B667-4C6FAF2E88C3}" type="presParOf" srcId="{D91F929F-5F34-48ED-A22F-14CCDCD5E3E0}" destId="{6CDD4085-8C37-49D9-B7D9-82617AEF6CC3}" srcOrd="9" destOrd="0" presId="urn:microsoft.com/office/officeart/2005/8/layout/chevron2"/>
    <dgm:cxn modelId="{A36AF494-BFEE-4183-9063-E27B73F63FB2}" type="presParOf" srcId="{D91F929F-5F34-48ED-A22F-14CCDCD5E3E0}" destId="{9A28FD83-4566-4913-BB35-2927A2245498}" srcOrd="10" destOrd="0" presId="urn:microsoft.com/office/officeart/2005/8/layout/chevron2"/>
    <dgm:cxn modelId="{3626457F-C33F-472A-AB42-F707A85A5A41}" type="presParOf" srcId="{9A28FD83-4566-4913-BB35-2927A2245498}" destId="{17EC4BC3-81B8-49AB-8D15-DE59C5D722EB}" srcOrd="0" destOrd="0" presId="urn:microsoft.com/office/officeart/2005/8/layout/chevron2"/>
    <dgm:cxn modelId="{2EF37C76-2F9B-4447-95D2-87C1859EAC79}" type="presParOf" srcId="{9A28FD83-4566-4913-BB35-2927A2245498}" destId="{1FC78EA0-4DFF-4198-8710-E0AD0B24D21F}" srcOrd="1" destOrd="0" presId="urn:microsoft.com/office/officeart/2005/8/layout/chevron2"/>
    <dgm:cxn modelId="{9D049BA1-3FCB-4754-89DE-331C6799000C}" type="presParOf" srcId="{D91F929F-5F34-48ED-A22F-14CCDCD5E3E0}" destId="{392471DC-B50A-4513-815A-C847711AEACF}" srcOrd="11" destOrd="0" presId="urn:microsoft.com/office/officeart/2005/8/layout/chevron2"/>
    <dgm:cxn modelId="{A8A049D8-EDFF-4C8C-8D17-1CF73DF6554E}" type="presParOf" srcId="{D91F929F-5F34-48ED-A22F-14CCDCD5E3E0}" destId="{229BF24F-726B-4FEF-915D-2F1D5D6FC8DC}" srcOrd="12" destOrd="0" presId="urn:microsoft.com/office/officeart/2005/8/layout/chevron2"/>
    <dgm:cxn modelId="{E5928C23-B246-490D-BF2C-5DF1B388560E}" type="presParOf" srcId="{229BF24F-726B-4FEF-915D-2F1D5D6FC8DC}" destId="{5478F75A-7C59-46C2-85B1-CA2E4B0D8896}" srcOrd="0" destOrd="0" presId="urn:microsoft.com/office/officeart/2005/8/layout/chevron2"/>
    <dgm:cxn modelId="{178029EB-66A5-4C1C-BA81-72FF1C3EFA1A}" type="presParOf" srcId="{229BF24F-726B-4FEF-915D-2F1D5D6FC8DC}" destId="{4D1AA3BA-4AD8-4A48-AC40-E02486E51DD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46766-423C-4556-B32E-5CF156A7311F}">
      <dsp:nvSpPr>
        <dsp:cNvPr id="0" name=""/>
        <dsp:cNvSpPr/>
      </dsp:nvSpPr>
      <dsp:spPr>
        <a:xfrm rot="5400000">
          <a:off x="-134561" y="137180"/>
          <a:ext cx="897073" cy="6279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Етап 1</a:t>
          </a:r>
          <a:endParaRPr lang="ru-RU" sz="1500" kern="1200" dirty="0"/>
        </a:p>
      </dsp:txBody>
      <dsp:txXfrm rot="-5400000">
        <a:off x="1" y="316595"/>
        <a:ext cx="627951" cy="269122"/>
      </dsp:txXfrm>
    </dsp:sp>
    <dsp:sp modelId="{4A440DA9-FAD0-4434-98A5-A89BCB4E37E9}">
      <dsp:nvSpPr>
        <dsp:cNvPr id="0" name=""/>
        <dsp:cNvSpPr/>
      </dsp:nvSpPr>
      <dsp:spPr>
        <a:xfrm rot="5400000">
          <a:off x="4594426" y="-3963855"/>
          <a:ext cx="583097" cy="8516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Визначення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цілей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ціноутворення</a:t>
          </a:r>
          <a:r>
            <a:rPr lang="ru-RU" sz="1200" b="0" i="0" kern="1200" dirty="0" smtClean="0"/>
            <a:t> – </a:t>
          </a:r>
          <a:r>
            <a:rPr lang="ru-RU" sz="1200" b="0" i="0" kern="1200" dirty="0" err="1" smtClean="0"/>
            <a:t>цілі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можуть</a:t>
          </a:r>
          <a:r>
            <a:rPr lang="ru-RU" sz="1200" b="0" i="0" kern="1200" dirty="0" smtClean="0"/>
            <a:t> бути </a:t>
          </a:r>
          <a:r>
            <a:rPr lang="ru-RU" sz="1200" b="0" i="0" kern="1200" dirty="0" err="1" smtClean="0"/>
            <a:t>пов'язані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прибутком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обсягом</a:t>
          </a:r>
          <a:r>
            <a:rPr lang="ru-RU" sz="1200" b="0" i="0" kern="1200" dirty="0" smtClean="0"/>
            <a:t> продажу, </a:t>
          </a:r>
          <a:r>
            <a:rPr lang="ru-RU" sz="1200" b="0" i="0" kern="1200" dirty="0" err="1" smtClean="0"/>
            <a:t>конкуренцією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виживанням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тощо</a:t>
          </a:r>
          <a:r>
            <a:rPr lang="ru-RU" sz="1200" b="0" i="0" kern="1200" dirty="0" smtClean="0"/>
            <a:t>.</a:t>
          </a:r>
          <a:endParaRPr lang="ru-RU" sz="1200" kern="1200" dirty="0"/>
        </a:p>
      </dsp:txBody>
      <dsp:txXfrm rot="-5400000">
        <a:off x="627951" y="31084"/>
        <a:ext cx="8487584" cy="526169"/>
      </dsp:txXfrm>
    </dsp:sp>
    <dsp:sp modelId="{9FB7EA59-A031-468E-9C18-20787FC0B4F5}">
      <dsp:nvSpPr>
        <dsp:cNvPr id="0" name=""/>
        <dsp:cNvSpPr/>
      </dsp:nvSpPr>
      <dsp:spPr>
        <a:xfrm rot="5400000">
          <a:off x="-134561" y="951208"/>
          <a:ext cx="897073" cy="6279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err="1" smtClean="0"/>
            <a:t>Етат</a:t>
          </a:r>
          <a:r>
            <a:rPr lang="uk-UA" sz="1500" kern="1200" dirty="0" smtClean="0"/>
            <a:t> 2</a:t>
          </a:r>
          <a:endParaRPr lang="ru-RU" sz="1500" kern="1200" dirty="0"/>
        </a:p>
      </dsp:txBody>
      <dsp:txXfrm rot="-5400000">
        <a:off x="1" y="1130623"/>
        <a:ext cx="627951" cy="269122"/>
      </dsp:txXfrm>
    </dsp:sp>
    <dsp:sp modelId="{0489F5EE-0650-4BD7-8B97-4D52C1D5115E}">
      <dsp:nvSpPr>
        <dsp:cNvPr id="0" name=""/>
        <dsp:cNvSpPr/>
      </dsp:nvSpPr>
      <dsp:spPr>
        <a:xfrm rot="5400000">
          <a:off x="4594426" y="-3149828"/>
          <a:ext cx="583097" cy="8516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Аналіз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попиту</a:t>
          </a:r>
          <a:r>
            <a:rPr lang="ru-RU" sz="1200" b="0" i="0" kern="1200" dirty="0" smtClean="0"/>
            <a:t> на товар – </a:t>
          </a:r>
          <a:r>
            <a:rPr lang="ru-RU" sz="1200" b="0" i="0" kern="1200" dirty="0" err="1" smtClean="0"/>
            <a:t>цей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етап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передбачає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визначення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обсягу</a:t>
          </a:r>
          <a:r>
            <a:rPr lang="ru-RU" sz="1200" b="0" i="0" kern="1200" dirty="0" smtClean="0"/>
            <a:t> та </a:t>
          </a:r>
          <a:r>
            <a:rPr lang="ru-RU" sz="1200" b="0" i="0" kern="1200" dirty="0" err="1" smtClean="0"/>
            <a:t>динаміки</a:t>
          </a:r>
          <a:r>
            <a:rPr lang="ru-RU" sz="1200" b="0" i="0" kern="1200" dirty="0" smtClean="0"/>
            <a:t> продажу </a:t>
          </a:r>
          <a:r>
            <a:rPr lang="ru-RU" sz="1200" b="0" i="0" kern="1200" dirty="0" err="1" smtClean="0"/>
            <a:t>й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залежності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між</a:t>
          </a:r>
          <a:r>
            <a:rPr lang="ru-RU" sz="1200" b="0" i="0" kern="1200" dirty="0" smtClean="0"/>
            <a:t> попитом </a:t>
          </a:r>
          <a:r>
            <a:rPr lang="ru-RU" sz="1200" b="0" i="0" kern="1200" dirty="0" err="1" smtClean="0"/>
            <a:t>і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ціною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еластичності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попиту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економічних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можливостей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покупця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суттєвої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цінності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цього</a:t>
          </a:r>
          <a:r>
            <a:rPr lang="ru-RU" sz="1200" b="0" i="0" kern="1200" dirty="0" smtClean="0"/>
            <a:t> товару для </a:t>
          </a:r>
          <a:r>
            <a:rPr lang="ru-RU" sz="1200" b="0" i="0" kern="1200" dirty="0" err="1" smtClean="0"/>
            <a:t>споживача</a:t>
          </a:r>
          <a:r>
            <a:rPr lang="ru-RU" sz="1200" b="0" i="0" kern="1200" dirty="0" smtClean="0"/>
            <a:t>.</a:t>
          </a:r>
          <a:endParaRPr lang="ru-RU" sz="1200" kern="1200" dirty="0"/>
        </a:p>
      </dsp:txBody>
      <dsp:txXfrm rot="-5400000">
        <a:off x="627951" y="845111"/>
        <a:ext cx="8487584" cy="526169"/>
      </dsp:txXfrm>
    </dsp:sp>
    <dsp:sp modelId="{A7D1372E-C9A9-45AD-9F44-818D38EC53DD}">
      <dsp:nvSpPr>
        <dsp:cNvPr id="0" name=""/>
        <dsp:cNvSpPr/>
      </dsp:nvSpPr>
      <dsp:spPr>
        <a:xfrm rot="5400000">
          <a:off x="-134561" y="1765235"/>
          <a:ext cx="897073" cy="6279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Етап 3</a:t>
          </a:r>
          <a:endParaRPr lang="ru-RU" sz="1500" kern="1200" dirty="0"/>
        </a:p>
      </dsp:txBody>
      <dsp:txXfrm rot="-5400000">
        <a:off x="1" y="1944650"/>
        <a:ext cx="627951" cy="269122"/>
      </dsp:txXfrm>
    </dsp:sp>
    <dsp:sp modelId="{5F412722-A9EE-4540-8BE2-D5F560B306F9}">
      <dsp:nvSpPr>
        <dsp:cNvPr id="0" name=""/>
        <dsp:cNvSpPr/>
      </dsp:nvSpPr>
      <dsp:spPr>
        <a:xfrm rot="5400000">
          <a:off x="4594426" y="-2335800"/>
          <a:ext cx="583097" cy="8516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Аналіз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витрат</a:t>
          </a:r>
          <a:r>
            <a:rPr lang="ru-RU" sz="1200" b="0" i="0" kern="1200" dirty="0" smtClean="0"/>
            <a:t> – попит </a:t>
          </a:r>
          <a:r>
            <a:rPr lang="ru-RU" sz="1200" b="0" i="0" kern="1200" dirty="0" err="1" smtClean="0"/>
            <a:t>визначає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максимальний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рівень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</a:t>
          </a:r>
          <a:r>
            <a:rPr lang="ru-RU" sz="1200" b="0" i="0" kern="1200" dirty="0" smtClean="0"/>
            <a:t>, а </a:t>
          </a:r>
          <a:r>
            <a:rPr lang="ru-RU" sz="1200" b="0" i="0" kern="1200" dirty="0" err="1" smtClean="0"/>
            <a:t>витрати</a:t>
          </a:r>
          <a:r>
            <a:rPr lang="ru-RU" sz="1200" b="0" i="0" kern="1200" dirty="0" smtClean="0"/>
            <a:t> – </a:t>
          </a:r>
          <a:r>
            <a:rPr lang="ru-RU" sz="1200" b="0" i="0" kern="1200" dirty="0" err="1" smtClean="0"/>
            <a:t>мінімальний</a:t>
          </a:r>
          <a:r>
            <a:rPr lang="ru-RU" sz="1200" b="0" i="0" kern="1200" dirty="0" smtClean="0"/>
            <a:t>. </a:t>
          </a:r>
          <a:r>
            <a:rPr lang="ru-RU" sz="1200" b="0" i="0" kern="1200" dirty="0" err="1" smtClean="0"/>
            <a:t>Витрати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змінюються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залежно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від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різноманітних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чинників</a:t>
          </a:r>
          <a:r>
            <a:rPr lang="ru-RU" sz="1200" b="0" i="0" kern="1200" dirty="0" smtClean="0"/>
            <a:t>.</a:t>
          </a:r>
          <a:endParaRPr lang="ru-RU" sz="1200" kern="1200" dirty="0"/>
        </a:p>
      </dsp:txBody>
      <dsp:txXfrm rot="-5400000">
        <a:off x="627951" y="1659139"/>
        <a:ext cx="8487584" cy="526169"/>
      </dsp:txXfrm>
    </dsp:sp>
    <dsp:sp modelId="{DED43BA6-6486-4D1A-A407-1EB3623C45E4}">
      <dsp:nvSpPr>
        <dsp:cNvPr id="0" name=""/>
        <dsp:cNvSpPr/>
      </dsp:nvSpPr>
      <dsp:spPr>
        <a:xfrm rot="5400000">
          <a:off x="-134561" y="2579263"/>
          <a:ext cx="897073" cy="6279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Етап 4</a:t>
          </a:r>
          <a:endParaRPr lang="ru-RU" sz="1500" kern="1200" dirty="0"/>
        </a:p>
      </dsp:txBody>
      <dsp:txXfrm rot="-5400000">
        <a:off x="1" y="2758678"/>
        <a:ext cx="627951" cy="269122"/>
      </dsp:txXfrm>
    </dsp:sp>
    <dsp:sp modelId="{DD09CE3D-2AB7-447F-8342-C11384B3C9C1}">
      <dsp:nvSpPr>
        <dsp:cNvPr id="0" name=""/>
        <dsp:cNvSpPr/>
      </dsp:nvSpPr>
      <dsp:spPr>
        <a:xfrm rot="5400000">
          <a:off x="4594426" y="-1521773"/>
          <a:ext cx="583097" cy="8516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Аналіз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цій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конкурентів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дає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змогу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визначитися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щодо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</a:t>
          </a:r>
          <a:r>
            <a:rPr lang="ru-RU" sz="1200" b="0" i="0" kern="1200" dirty="0" smtClean="0"/>
            <a:t> у межах </a:t>
          </a:r>
          <a:r>
            <a:rPr lang="ru-RU" sz="1200" b="0" i="0" kern="1200" dirty="0" err="1" smtClean="0"/>
            <a:t>від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мінімальної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ціни</a:t>
          </a:r>
          <a:r>
            <a:rPr lang="ru-RU" sz="1200" b="0" i="0" kern="1200" dirty="0" smtClean="0"/>
            <a:t> до максимального </a:t>
          </a:r>
          <a:r>
            <a:rPr lang="ru-RU" sz="1200" b="0" i="0" kern="1200" dirty="0" err="1" smtClean="0"/>
            <a:t>з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огляду</a:t>
          </a:r>
          <a:r>
            <a:rPr lang="ru-RU" sz="1200" b="0" i="0" kern="1200" dirty="0" smtClean="0"/>
            <a:t> на характеристики товару та </a:t>
          </a:r>
          <a:r>
            <a:rPr lang="ru-RU" sz="1200" b="0" i="0" kern="1200" dirty="0" err="1" smtClean="0"/>
            <a:t>ціни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конкурентів</a:t>
          </a:r>
          <a:r>
            <a:rPr lang="ru-RU" sz="1200" b="0" i="0" kern="1200" dirty="0" smtClean="0"/>
            <a:t>.</a:t>
          </a:r>
          <a:endParaRPr lang="ru-RU" sz="1200" kern="1200" dirty="0"/>
        </a:p>
      </dsp:txBody>
      <dsp:txXfrm rot="-5400000">
        <a:off x="627951" y="2473166"/>
        <a:ext cx="8487584" cy="526169"/>
      </dsp:txXfrm>
    </dsp:sp>
    <dsp:sp modelId="{39B192D4-A49E-497A-B1F2-C0CF91FA235A}">
      <dsp:nvSpPr>
        <dsp:cNvPr id="0" name=""/>
        <dsp:cNvSpPr/>
      </dsp:nvSpPr>
      <dsp:spPr>
        <a:xfrm rot="5400000">
          <a:off x="-134561" y="3393290"/>
          <a:ext cx="897073" cy="6279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Етап 5</a:t>
          </a:r>
          <a:endParaRPr lang="ru-RU" sz="1500" kern="1200" dirty="0"/>
        </a:p>
      </dsp:txBody>
      <dsp:txXfrm rot="-5400000">
        <a:off x="1" y="3572705"/>
        <a:ext cx="627951" cy="269122"/>
      </dsp:txXfrm>
    </dsp:sp>
    <dsp:sp modelId="{CAED6D06-28F1-41AB-AC1A-CD9D284AC9CF}">
      <dsp:nvSpPr>
        <dsp:cNvPr id="0" name=""/>
        <dsp:cNvSpPr/>
      </dsp:nvSpPr>
      <dsp:spPr>
        <a:xfrm rot="5400000">
          <a:off x="4594426" y="-707745"/>
          <a:ext cx="583097" cy="8516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Вибір</a:t>
          </a:r>
          <a:r>
            <a:rPr lang="ru-RU" sz="1200" b="0" i="0" kern="1200" dirty="0" smtClean="0"/>
            <a:t> методу </a:t>
          </a:r>
          <a:r>
            <a:rPr lang="ru-RU" sz="1200" b="0" i="0" kern="1200" dirty="0" err="1" smtClean="0"/>
            <a:t>ціноутворення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передбачає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вибір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визначеного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підходу</a:t>
          </a:r>
          <a:r>
            <a:rPr lang="ru-RU" sz="1200" b="0" i="0" kern="1200" dirty="0" smtClean="0"/>
            <a:t> до </a:t>
          </a:r>
          <a:r>
            <a:rPr lang="ru-RU" sz="1200" b="0" i="0" kern="1200" dirty="0" err="1" smtClean="0"/>
            <a:t>ціноутворення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переважною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орієнтацією</a:t>
          </a:r>
          <a:r>
            <a:rPr lang="ru-RU" sz="1200" b="0" i="0" kern="1200" dirty="0" smtClean="0"/>
            <a:t> на </a:t>
          </a:r>
          <a:r>
            <a:rPr lang="ru-RU" sz="1200" b="0" i="0" kern="1200" dirty="0" err="1" smtClean="0"/>
            <a:t>витрати</a:t>
          </a:r>
          <a:r>
            <a:rPr lang="ru-RU" sz="1200" b="0" i="0" kern="1200" dirty="0" smtClean="0"/>
            <a:t>, попит </a:t>
          </a:r>
          <a:r>
            <a:rPr lang="ru-RU" sz="1200" b="0" i="0" kern="1200" dirty="0" err="1" smtClean="0"/>
            <a:t>або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конкуренцію</a:t>
          </a:r>
          <a:r>
            <a:rPr lang="ru-RU" sz="1200" b="0" i="0" kern="1200" dirty="0" smtClean="0"/>
            <a:t>. </a:t>
          </a:r>
          <a:r>
            <a:rPr lang="ru-RU" sz="1200" b="0" i="0" kern="1200" dirty="0" err="1" smtClean="0"/>
            <a:t>Відповідно</a:t>
          </a:r>
          <a:r>
            <a:rPr lang="ru-RU" sz="1200" b="0" i="0" kern="1200" dirty="0" smtClean="0"/>
            <a:t> до </a:t>
          </a:r>
          <a:r>
            <a:rPr lang="ru-RU" sz="1200" b="0" i="0" kern="1200" dirty="0" err="1" smtClean="0"/>
            <a:t>зазначених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трьох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орієнтирів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існує</a:t>
          </a:r>
          <a:r>
            <a:rPr lang="ru-RU" sz="1200" b="0" i="0" kern="1200" dirty="0" smtClean="0"/>
            <a:t> три </a:t>
          </a:r>
          <a:r>
            <a:rPr lang="ru-RU" sz="1200" b="0" i="0" kern="1200" dirty="0" err="1" smtClean="0"/>
            <a:t>групи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методів</a:t>
          </a:r>
          <a:r>
            <a:rPr lang="ru-RU" sz="1200" b="0" i="0" kern="1200" dirty="0" smtClean="0"/>
            <a:t>.</a:t>
          </a:r>
          <a:endParaRPr lang="ru-RU" sz="1200" kern="1200" dirty="0"/>
        </a:p>
      </dsp:txBody>
      <dsp:txXfrm rot="-5400000">
        <a:off x="627951" y="3287194"/>
        <a:ext cx="8487584" cy="526169"/>
      </dsp:txXfrm>
    </dsp:sp>
    <dsp:sp modelId="{17EC4BC3-81B8-49AB-8D15-DE59C5D722EB}">
      <dsp:nvSpPr>
        <dsp:cNvPr id="0" name=""/>
        <dsp:cNvSpPr/>
      </dsp:nvSpPr>
      <dsp:spPr>
        <a:xfrm rot="5400000">
          <a:off x="-134561" y="4207318"/>
          <a:ext cx="897073" cy="6279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Етап 6</a:t>
          </a:r>
          <a:endParaRPr lang="ru-RU" sz="1500" kern="1200" dirty="0"/>
        </a:p>
      </dsp:txBody>
      <dsp:txXfrm rot="-5400000">
        <a:off x="1" y="4386733"/>
        <a:ext cx="627951" cy="269122"/>
      </dsp:txXfrm>
    </dsp:sp>
    <dsp:sp modelId="{1FC78EA0-4DFF-4198-8710-E0AD0B24D21F}">
      <dsp:nvSpPr>
        <dsp:cNvPr id="0" name=""/>
        <dsp:cNvSpPr/>
      </dsp:nvSpPr>
      <dsp:spPr>
        <a:xfrm rot="5400000">
          <a:off x="4594426" y="106281"/>
          <a:ext cx="583097" cy="8516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Вибір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цінової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стратегії</a:t>
          </a:r>
          <a:r>
            <a:rPr lang="ru-RU" sz="1200" b="0" i="0" kern="1200" dirty="0" smtClean="0"/>
            <a:t> – </a:t>
          </a:r>
          <a:r>
            <a:rPr lang="ru-RU" sz="1200" b="0" i="0" kern="1200" dirty="0" err="1" smtClean="0"/>
            <a:t>зазвичай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підприємство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обирає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між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трьома</a:t>
          </a:r>
          <a:r>
            <a:rPr lang="ru-RU" sz="1200" b="0" i="0" kern="1200" dirty="0" smtClean="0"/>
            <a:t> такими </a:t>
          </a:r>
          <a:r>
            <a:rPr lang="ru-RU" sz="1200" b="0" i="0" kern="1200" dirty="0" err="1" smtClean="0"/>
            <a:t>стратегіями</a:t>
          </a:r>
          <a:r>
            <a:rPr lang="ru-RU" sz="1200" b="0" i="0" kern="1200" dirty="0" smtClean="0"/>
            <a:t>: </a:t>
          </a:r>
          <a:r>
            <a:rPr lang="ru-RU" sz="1200" b="0" i="0" kern="1200" dirty="0" err="1" smtClean="0"/>
            <a:t>проникнення</a:t>
          </a:r>
          <a:r>
            <a:rPr lang="ru-RU" sz="1200" b="0" i="0" kern="1200" dirty="0" smtClean="0"/>
            <a:t> на </a:t>
          </a:r>
          <a:r>
            <a:rPr lang="ru-RU" sz="1200" b="0" i="0" kern="1200" dirty="0" err="1" smtClean="0"/>
            <a:t>ринок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зняття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вершків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нейтральне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ціноутворення</a:t>
          </a:r>
          <a:r>
            <a:rPr lang="ru-RU" sz="1200" b="0" i="0" kern="1200" dirty="0" smtClean="0"/>
            <a:t>.</a:t>
          </a:r>
          <a:endParaRPr lang="ru-RU" sz="1200" kern="1200" dirty="0"/>
        </a:p>
      </dsp:txBody>
      <dsp:txXfrm rot="-5400000">
        <a:off x="627951" y="4101220"/>
        <a:ext cx="8487584" cy="526169"/>
      </dsp:txXfrm>
    </dsp:sp>
    <dsp:sp modelId="{5478F75A-7C59-46C2-85B1-CA2E4B0D8896}">
      <dsp:nvSpPr>
        <dsp:cNvPr id="0" name=""/>
        <dsp:cNvSpPr/>
      </dsp:nvSpPr>
      <dsp:spPr>
        <a:xfrm rot="5400000">
          <a:off x="-134561" y="5022825"/>
          <a:ext cx="897073" cy="6279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Етап 7</a:t>
          </a:r>
          <a:endParaRPr lang="ru-RU" sz="1500" kern="1200" dirty="0"/>
        </a:p>
      </dsp:txBody>
      <dsp:txXfrm rot="-5400000">
        <a:off x="1" y="5202240"/>
        <a:ext cx="627951" cy="269122"/>
      </dsp:txXfrm>
    </dsp:sp>
    <dsp:sp modelId="{4D1AA3BA-4AD8-4A48-AC40-E02486E51DD9}">
      <dsp:nvSpPr>
        <dsp:cNvPr id="0" name=""/>
        <dsp:cNvSpPr/>
      </dsp:nvSpPr>
      <dsp:spPr>
        <a:xfrm rot="5400000">
          <a:off x="4594426" y="921790"/>
          <a:ext cx="583097" cy="8516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Встановлення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остаточної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передбачає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ухвалення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рішення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щодо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встановлення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конкретної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остаточної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урахуванням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сприйняття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ціни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покупцями</a:t>
          </a:r>
          <a:r>
            <a:rPr lang="ru-RU" sz="1200" b="0" i="0" kern="1200" dirty="0" smtClean="0"/>
            <a:t> та </a:t>
          </a:r>
          <a:r>
            <a:rPr lang="ru-RU" sz="1200" b="0" i="0" kern="1200" dirty="0" err="1" smtClean="0"/>
            <a:t>конкретної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ринкової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ситуації</a:t>
          </a:r>
          <a:r>
            <a:rPr lang="ru-RU" sz="1200" b="0" i="0" kern="1200" dirty="0" smtClean="0"/>
            <a:t>.</a:t>
          </a:r>
          <a:endParaRPr lang="ru-RU" sz="1200" kern="1200" dirty="0"/>
        </a:p>
      </dsp:txBody>
      <dsp:txXfrm rot="-5400000">
        <a:off x="627951" y="4916729"/>
        <a:ext cx="8487584" cy="526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/>
              <a:t>Тема 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Ціна в системі ринкових характеристик товару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ctr"/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ціноутворення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785794"/>
          <a:ext cx="914400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357298"/>
            <a:ext cx="2686040" cy="1399032"/>
          </a:xfrm>
        </p:spPr>
        <p:txBody>
          <a:bodyPr/>
          <a:lstStyle/>
          <a:p>
            <a:r>
              <a:rPr lang="uk-UA" dirty="0" smtClean="0"/>
              <a:t>Ціна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857364"/>
            <a:ext cx="7943848" cy="4572000"/>
          </a:xfrm>
        </p:spPr>
        <p:txBody>
          <a:bodyPr/>
          <a:lstStyle/>
          <a:p>
            <a:pPr indent="540000">
              <a:buNone/>
            </a:pPr>
            <a:r>
              <a:rPr lang="uk-UA" dirty="0" smtClean="0"/>
              <a:t>       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сума тих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споживач</a:t>
            </a:r>
            <a:r>
              <a:rPr lang="ru-RU" dirty="0" smtClean="0"/>
              <a:t> </a:t>
            </a:r>
            <a:r>
              <a:rPr lang="ru-RU" dirty="0" err="1" smtClean="0"/>
              <a:t>віддає</a:t>
            </a:r>
            <a:r>
              <a:rPr lang="ru-RU" dirty="0" smtClean="0"/>
              <a:t> за право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товарами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послугами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Ціна</a:t>
            </a:r>
            <a:r>
              <a:rPr lang="ru-RU" dirty="0" smtClean="0"/>
              <a:t> повинна </a:t>
            </a:r>
            <a:r>
              <a:rPr lang="ru-RU" dirty="0" err="1" smtClean="0"/>
              <a:t>враховувати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02607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мету </a:t>
            </a:r>
            <a:r>
              <a:rPr lang="ru-RU" dirty="0" err="1" smtClean="0"/>
              <a:t>цінової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- </a:t>
            </a:r>
            <a:r>
              <a:rPr lang="ru-RU" dirty="0" err="1" smtClean="0"/>
              <a:t>максимізацію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, </a:t>
            </a:r>
            <a:r>
              <a:rPr lang="ru-RU" dirty="0" err="1" smtClean="0"/>
              <a:t>максимізацію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, </a:t>
            </a:r>
            <a:r>
              <a:rPr lang="ru-RU" dirty="0" err="1" smtClean="0"/>
              <a:t>утримання</a:t>
            </a:r>
            <a:r>
              <a:rPr lang="ru-RU" dirty="0" smtClean="0"/>
              <a:t> </a:t>
            </a:r>
            <a:r>
              <a:rPr lang="ru-RU" dirty="0" err="1" smtClean="0"/>
              <a:t>досягнутих</a:t>
            </a:r>
            <a:r>
              <a:rPr lang="ru-RU" dirty="0" smtClean="0"/>
              <a:t> </a:t>
            </a:r>
            <a:r>
              <a:rPr lang="ru-RU" dirty="0" err="1" smtClean="0"/>
              <a:t>ринкових</a:t>
            </a:r>
            <a:r>
              <a:rPr lang="ru-RU" dirty="0" smtClean="0"/>
              <a:t> </a:t>
            </a:r>
            <a:r>
              <a:rPr lang="ru-RU" dirty="0" err="1" smtClean="0"/>
              <a:t>позицій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характеристики товару - </a:t>
            </a:r>
            <a:r>
              <a:rPr lang="ru-RU" dirty="0" err="1" smtClean="0"/>
              <a:t>експлуатаційні</a:t>
            </a:r>
            <a:r>
              <a:rPr lang="ru-RU" dirty="0" smtClean="0"/>
              <a:t> характеристики, </a:t>
            </a:r>
            <a:r>
              <a:rPr lang="ru-RU" dirty="0" err="1" smtClean="0"/>
              <a:t>якість</a:t>
            </a:r>
            <a:r>
              <a:rPr lang="ru-RU" dirty="0" smtClean="0"/>
              <a:t>,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безпечності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, </a:t>
            </a:r>
            <a:r>
              <a:rPr lang="ru-RU" dirty="0" err="1" smtClean="0"/>
              <a:t>імідж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- </a:t>
            </a:r>
            <a:r>
              <a:rPr lang="ru-RU" dirty="0" err="1" smtClean="0"/>
              <a:t>ціна</a:t>
            </a:r>
            <a:r>
              <a:rPr lang="ru-RU" dirty="0" smtClean="0"/>
              <a:t> не повинна бути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низькою</a:t>
            </a:r>
            <a:r>
              <a:rPr lang="ru-RU" dirty="0" smtClean="0"/>
              <a:t>.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споживачі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ціну</a:t>
            </a:r>
            <a:r>
              <a:rPr lang="ru-RU" dirty="0" smtClean="0"/>
              <a:t> несправедливою, у другому - </a:t>
            </a:r>
            <a:r>
              <a:rPr lang="ru-RU" dirty="0" err="1" smtClean="0"/>
              <a:t>ставляться</a:t>
            </a:r>
            <a:r>
              <a:rPr lang="ru-RU" dirty="0" smtClean="0"/>
              <a:t> до товару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підозрою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часто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індикатором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(особливо при </a:t>
            </a:r>
            <a:r>
              <a:rPr lang="ru-RU" dirty="0" err="1" smtClean="0"/>
              <a:t>недостатній</a:t>
            </a:r>
            <a:r>
              <a:rPr lang="ru-RU" dirty="0" smtClean="0"/>
              <a:t> </a:t>
            </a:r>
            <a:r>
              <a:rPr lang="ru-RU" dirty="0" err="1" smtClean="0"/>
              <a:t>поінформованості</a:t>
            </a:r>
            <a:r>
              <a:rPr lang="ru-RU" dirty="0" smtClean="0"/>
              <a:t>).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 smtClean="0"/>
              <a:t>психологічних</a:t>
            </a:r>
            <a:r>
              <a:rPr lang="ru-RU" dirty="0" smtClean="0"/>
              <a:t> </a:t>
            </a:r>
            <a:r>
              <a:rPr lang="ru-RU" dirty="0" err="1" smtClean="0"/>
              <a:t>аспектів</a:t>
            </a:r>
            <a:r>
              <a:rPr lang="ru-RU" dirty="0" smtClean="0"/>
              <a:t> </a:t>
            </a:r>
            <a:r>
              <a:rPr lang="ru-RU" dirty="0" err="1" smtClean="0"/>
              <a:t>ціноутворення</a:t>
            </a:r>
            <a:r>
              <a:rPr lang="ru-RU" dirty="0" smtClean="0"/>
              <a:t>. Так, </a:t>
            </a:r>
            <a:r>
              <a:rPr lang="ru-RU" dirty="0" err="1" smtClean="0"/>
              <a:t>остання</a:t>
            </a:r>
            <a:r>
              <a:rPr lang="ru-RU" dirty="0" smtClean="0"/>
              <a:t> цифра в 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. Для </a:t>
            </a:r>
            <a:r>
              <a:rPr lang="ru-RU" dirty="0" err="1" smtClean="0"/>
              <a:t>споживачів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не абсолютна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, а </a:t>
            </a:r>
            <a:r>
              <a:rPr lang="ru-RU" dirty="0" err="1" smtClean="0"/>
              <a:t>відносна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при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аналогічних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(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модифікацій</a:t>
            </a:r>
            <a:r>
              <a:rPr lang="ru-RU" dirty="0" smtClean="0"/>
              <a:t>).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</a:t>
            </a:r>
            <a:r>
              <a:rPr lang="ru-RU" dirty="0" err="1" smtClean="0"/>
              <a:t>по-різному</a:t>
            </a:r>
            <a:r>
              <a:rPr lang="ru-RU" dirty="0" smtClean="0"/>
              <a:t> </a:t>
            </a:r>
            <a:r>
              <a:rPr lang="ru-RU" dirty="0" err="1" smtClean="0"/>
              <a:t>сприймають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: </a:t>
            </a:r>
            <a:r>
              <a:rPr lang="ru-RU" dirty="0" err="1" smtClean="0"/>
              <a:t>що</a:t>
            </a:r>
            <a:r>
              <a:rPr lang="ru-RU" dirty="0" smtClean="0"/>
              <a:t> для одних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надто</a:t>
            </a:r>
            <a:r>
              <a:rPr lang="ru-RU" dirty="0" smtClean="0"/>
              <a:t> дорогим,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сприймають</a:t>
            </a:r>
            <a:r>
              <a:rPr lang="ru-RU" dirty="0" smtClean="0"/>
              <a:t> як </a:t>
            </a:r>
            <a:r>
              <a:rPr lang="ru-RU" dirty="0" err="1" smtClean="0"/>
              <a:t>допустиме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цінову</a:t>
            </a:r>
            <a:r>
              <a:rPr lang="ru-RU" dirty="0" smtClean="0"/>
              <a:t> </a:t>
            </a:r>
            <a:r>
              <a:rPr lang="ru-RU" dirty="0" err="1" smtClean="0"/>
              <a:t>еластичність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-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продажу,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- </a:t>
            </a:r>
            <a:r>
              <a:rPr lang="ru-RU" dirty="0" err="1" smtClean="0"/>
              <a:t>збільшує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продажу: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44"/>
          <a:ext cx="8229600" cy="6143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/>
                <a:gridCol w="1285884"/>
                <a:gridCol w="1928826"/>
                <a:gridCol w="1714512"/>
                <a:gridCol w="2043098"/>
              </a:tblGrid>
              <a:tr h="1228733">
                <a:tc rowSpan="2" gridSpan="2">
                  <a:txBody>
                    <a:bodyPr/>
                    <a:lstStyle/>
                    <a:p>
                      <a:r>
                        <a:rPr lang="uk-UA" dirty="0" smtClean="0"/>
                        <a:t>Показники</a:t>
                      </a:r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dirty="0" smtClean="0"/>
                        <a:t>Ціна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28733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Висока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Середня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Низька</a:t>
                      </a:r>
                      <a:endParaRPr lang="ru-RU" dirty="0"/>
                    </a:p>
                  </a:txBody>
                  <a:tcPr/>
                </a:tc>
              </a:tr>
              <a:tr h="1228733">
                <a:tc rowSpan="3">
                  <a:txBody>
                    <a:bodyPr/>
                    <a:lstStyle/>
                    <a:p>
                      <a:r>
                        <a:rPr lang="uk-UA" dirty="0" smtClean="0"/>
                        <a:t>Якість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Висока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преміальних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оцінок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глибокого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проникнення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ринок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підвищеної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ціннісної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значущості</a:t>
                      </a:r>
                      <a:endParaRPr lang="ru-RU" dirty="0"/>
                    </a:p>
                  </a:txBody>
                  <a:tcPr/>
                </a:tc>
              </a:tr>
              <a:tr h="12287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Середня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завищеної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ціни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середнього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рівня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доброякісності</a:t>
                      </a:r>
                      <a:endParaRPr lang="ru-RU" dirty="0"/>
                    </a:p>
                  </a:txBody>
                  <a:tcPr/>
                </a:tc>
              </a:tr>
              <a:tr h="12287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Низька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пограбування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показного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блиску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Стратегія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низької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ціннісної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значущості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811890"/>
          </a:xfrm>
        </p:spPr>
        <p:txBody>
          <a:bodyPr>
            <a:normAutofit/>
          </a:bodyPr>
          <a:lstStyle/>
          <a:p>
            <a:pPr indent="384048">
              <a:buNone/>
            </a:pP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форм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пряму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опосередковану</a:t>
            </a:r>
            <a:r>
              <a:rPr lang="ru-RU" dirty="0" smtClean="0"/>
              <a:t> </a:t>
            </a:r>
            <a:r>
              <a:rPr lang="ru-RU" dirty="0" err="1" smtClean="0"/>
              <a:t>маркетингову</a:t>
            </a:r>
            <a:r>
              <a:rPr lang="ru-RU" dirty="0" smtClean="0"/>
              <a:t> </a:t>
            </a:r>
            <a:r>
              <a:rPr lang="ru-RU" dirty="0" err="1" smtClean="0"/>
              <a:t>цінову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. </a:t>
            </a:r>
            <a:r>
              <a:rPr lang="ru-RU" b="1" i="1" dirty="0" smtClean="0"/>
              <a:t>Пряма </a:t>
            </a:r>
            <a:r>
              <a:rPr lang="ru-RU" b="1" i="1" dirty="0" err="1" smtClean="0"/>
              <a:t>маркетингова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політика</a:t>
            </a:r>
            <a:r>
              <a:rPr lang="ru-RU" dirty="0" smtClean="0"/>
              <a:t> 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попередньому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наступному</a:t>
            </a:r>
            <a:r>
              <a:rPr lang="ru-RU" dirty="0" smtClean="0"/>
              <a:t> </a:t>
            </a:r>
            <a:r>
              <a:rPr lang="ru-RU" dirty="0" err="1" smtClean="0"/>
              <a:t>регулюванні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кон'юнктури</a:t>
            </a:r>
            <a:r>
              <a:rPr lang="ru-RU" dirty="0" smtClean="0"/>
              <a:t>. </a:t>
            </a:r>
            <a:r>
              <a:rPr lang="ru-RU" b="1" i="1" dirty="0" err="1" smtClean="0"/>
              <a:t>Опосередкована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маркетингова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політика</a:t>
            </a:r>
            <a:r>
              <a:rPr lang="ru-RU" b="1" i="1" dirty="0" smtClean="0"/>
              <a:t> –</a:t>
            </a:r>
            <a:r>
              <a:rPr lang="ru-RU" dirty="0" smtClean="0"/>
              <a:t> в </a:t>
            </a:r>
            <a:r>
              <a:rPr lang="ru-RU" dirty="0" err="1" smtClean="0"/>
              <a:t>опрацюванні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знижок</a:t>
            </a:r>
            <a:r>
              <a:rPr lang="ru-RU" dirty="0" smtClean="0"/>
              <a:t>, умов оплати, поставок, </a:t>
            </a:r>
            <a:r>
              <a:rPr lang="ru-RU" dirty="0" err="1" smtClean="0"/>
              <a:t>торговельного</a:t>
            </a:r>
            <a:r>
              <a:rPr lang="ru-RU" dirty="0" smtClean="0"/>
              <a:t> </a:t>
            </a:r>
            <a:r>
              <a:rPr lang="ru-RU" dirty="0" err="1" smtClean="0"/>
              <a:t>кредитування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Стратегії ціноутворення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"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покупцями</a:t>
            </a:r>
            <a:r>
              <a:rPr lang="ru-RU" dirty="0" smtClean="0"/>
              <a:t> - </a:t>
            </a:r>
            <a:r>
              <a:rPr lang="ru-RU" dirty="0" err="1" smtClean="0"/>
              <a:t>економічна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 товару";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"</a:t>
            </a:r>
            <a:r>
              <a:rPr lang="ru-RU" dirty="0" err="1" smtClean="0"/>
              <a:t>ціна</a:t>
            </a:r>
            <a:r>
              <a:rPr lang="ru-RU" dirty="0" smtClean="0"/>
              <a:t> - </a:t>
            </a:r>
            <a:r>
              <a:rPr lang="ru-RU" dirty="0" err="1" smtClean="0"/>
              <a:t>якість</a:t>
            </a:r>
            <a:r>
              <a:rPr lang="ru-RU" dirty="0" smtClean="0"/>
              <a:t>";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цінового</a:t>
            </a:r>
            <a:r>
              <a:rPr lang="ru-RU" dirty="0" smtClean="0"/>
              <a:t> </a:t>
            </a:r>
            <a:r>
              <a:rPr lang="ru-RU" dirty="0" err="1" smtClean="0"/>
              <a:t>позиціювання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00042"/>
            <a:ext cx="8858312" cy="5954766"/>
          </a:xfrm>
        </p:spPr>
        <p:txBody>
          <a:bodyPr>
            <a:normAutofit fontScale="92500"/>
          </a:bodyPr>
          <a:lstStyle/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преміального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ціноутворення</a:t>
            </a:r>
            <a:r>
              <a:rPr lang="ru-RU" b="1" i="1" dirty="0" smtClean="0"/>
              <a:t> (</a:t>
            </a:r>
            <a:r>
              <a:rPr lang="ru-RU" b="1" i="1" dirty="0" err="1" smtClean="0"/>
              <a:t>зняття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вершків</a:t>
            </a:r>
            <a:r>
              <a:rPr lang="ru-RU" b="1" i="1" dirty="0" smtClean="0"/>
              <a:t>) </a:t>
            </a:r>
            <a:r>
              <a:rPr lang="ru-RU" dirty="0" smtClean="0"/>
              <a:t>-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сприймається</a:t>
            </a:r>
            <a:r>
              <a:rPr lang="ru-RU" dirty="0" smtClean="0"/>
              <a:t> </a:t>
            </a:r>
            <a:r>
              <a:rPr lang="ru-RU" dirty="0" err="1" smtClean="0"/>
              <a:t>більшістю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 як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товару. 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цінового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прориву</a:t>
            </a:r>
            <a:r>
              <a:rPr lang="ru-RU" b="1" i="1" dirty="0" smtClean="0"/>
              <a:t> (</a:t>
            </a:r>
            <a:r>
              <a:rPr lang="ru-RU" b="1" i="1" dirty="0" err="1" smtClean="0"/>
              <a:t>знижених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</a:t>
            </a:r>
            <a:r>
              <a:rPr lang="ru-RU" b="1" i="1" dirty="0" smtClean="0"/>
              <a:t>) </a:t>
            </a:r>
            <a:r>
              <a:rPr lang="ru-RU" dirty="0" smtClean="0"/>
              <a:t>-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за </a:t>
            </a:r>
            <a:r>
              <a:rPr lang="ru-RU" dirty="0" err="1" smtClean="0"/>
              <a:t>рівень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сприймається</a:t>
            </a:r>
            <a:r>
              <a:rPr lang="ru-RU" dirty="0" smtClean="0"/>
              <a:t> </a:t>
            </a:r>
            <a:r>
              <a:rPr lang="ru-RU" dirty="0" err="1" smtClean="0"/>
              <a:t>більшістю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 як </a:t>
            </a:r>
            <a:r>
              <a:rPr lang="ru-RU" dirty="0" err="1" smtClean="0"/>
              <a:t>такий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економічній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товару.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нейтрального </a:t>
            </a:r>
            <a:r>
              <a:rPr lang="ru-RU" b="1" i="1" dirty="0" err="1" smtClean="0"/>
              <a:t>ціноутворення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, </a:t>
            </a:r>
            <a:r>
              <a:rPr lang="ru-RU" dirty="0" err="1" smtClean="0"/>
              <a:t>котрий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 </a:t>
            </a:r>
            <a:r>
              <a:rPr lang="ru-RU" dirty="0" err="1" smtClean="0"/>
              <a:t>сприймають</a:t>
            </a:r>
            <a:r>
              <a:rPr lang="ru-RU" dirty="0" smtClean="0"/>
              <a:t> як </a:t>
            </a:r>
            <a:r>
              <a:rPr lang="ru-RU" dirty="0" err="1" smtClean="0"/>
              <a:t>такий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економічній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товару.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співвідношення</a:t>
            </a:r>
            <a:r>
              <a:rPr lang="ru-RU" sz="2800" dirty="0" smtClean="0"/>
              <a:t> "</a:t>
            </a:r>
            <a:r>
              <a:rPr lang="ru-RU" sz="2800" dirty="0" err="1" smtClean="0"/>
              <a:t>ціна</a:t>
            </a:r>
            <a:r>
              <a:rPr lang="ru-RU" sz="2800" dirty="0" smtClean="0"/>
              <a:t> - </a:t>
            </a:r>
            <a:r>
              <a:rPr lang="ru-RU" sz="2800" dirty="0" err="1" smtClean="0"/>
              <a:t>якість</a:t>
            </a:r>
            <a:r>
              <a:rPr lang="ru-RU" sz="2800" dirty="0" smtClean="0"/>
              <a:t>"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357850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err="1" smtClean="0"/>
              <a:t>Преміум-стратегія</a:t>
            </a:r>
            <a:r>
              <a:rPr lang="ru-RU" b="1" i="1" dirty="0" smtClean="0"/>
              <a:t> дорогих </a:t>
            </a:r>
            <a:r>
              <a:rPr lang="ru-RU" b="1" i="1" dirty="0" err="1" smtClean="0"/>
              <a:t>товарів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орієнтована</a:t>
            </a:r>
            <a:r>
              <a:rPr lang="ru-RU" dirty="0" smtClean="0"/>
              <a:t> на </a:t>
            </a:r>
            <a:r>
              <a:rPr lang="ru-RU" dirty="0" err="1" smtClean="0"/>
              <a:t>споживачів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високі</a:t>
            </a:r>
            <a:r>
              <a:rPr lang="ru-RU" dirty="0" smtClean="0"/>
              <a:t> доходи,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"</a:t>
            </a:r>
            <a:r>
              <a:rPr lang="ru-RU" dirty="0" err="1" smtClean="0"/>
              <a:t>преміювання</a:t>
            </a:r>
            <a:r>
              <a:rPr lang="ru-RU" dirty="0" smtClean="0"/>
              <a:t>" </a:t>
            </a:r>
            <a:r>
              <a:rPr lang="ru-RU" dirty="0" err="1" smtClean="0"/>
              <a:t>покупця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, а </a:t>
            </a:r>
            <a:r>
              <a:rPr lang="ru-RU" dirty="0" err="1" smtClean="0"/>
              <a:t>продавця</a:t>
            </a:r>
            <a:r>
              <a:rPr lang="ru-RU" dirty="0" smtClean="0"/>
              <a:t> -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товару.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глибокого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проникнення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ринок</a:t>
            </a:r>
            <a:r>
              <a:rPr lang="ru-RU" b="1" i="1" dirty="0" smtClean="0"/>
              <a:t> 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зацікавити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високій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товару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ціні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переваг</a:t>
            </a:r>
            <a:r>
              <a:rPr lang="ru-RU" b="1" i="1" dirty="0" smtClean="0"/>
              <a:t> 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вигідна</a:t>
            </a:r>
            <a:r>
              <a:rPr lang="ru-RU" dirty="0" smtClean="0"/>
              <a:t> для </a:t>
            </a:r>
            <a:r>
              <a:rPr lang="ru-RU" dirty="0" err="1" smtClean="0"/>
              <a:t>покупця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великим </a:t>
            </a:r>
            <a:r>
              <a:rPr lang="ru-RU" dirty="0" err="1" smtClean="0"/>
              <a:t>фірмам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-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завоювати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ринку.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показного </a:t>
            </a:r>
            <a:r>
              <a:rPr lang="ru-RU" b="1" i="1" dirty="0" err="1" smtClean="0"/>
              <a:t>блиску</a:t>
            </a:r>
            <a:r>
              <a:rPr lang="ru-RU" b="1" i="1" dirty="0" smtClean="0"/>
              <a:t> 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мінімізувати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нашкодить </a:t>
            </a:r>
            <a:r>
              <a:rPr lang="ru-RU" dirty="0" err="1" smtClean="0"/>
              <a:t>попиту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середніх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</a:t>
            </a:r>
            <a:r>
              <a:rPr lang="ru-RU" b="1" i="1" dirty="0" smtClean="0"/>
              <a:t> 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</a:t>
            </a:r>
            <a:r>
              <a:rPr lang="ru-RU" dirty="0" err="1" smtClean="0"/>
              <a:t>товари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доброякісності</a:t>
            </a:r>
            <a:r>
              <a:rPr lang="ru-RU" b="1" i="1" dirty="0" smtClean="0"/>
              <a:t>, </a:t>
            </a:r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третя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,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вигідна</a:t>
            </a:r>
            <a:r>
              <a:rPr lang="ru-RU" dirty="0" smtClean="0"/>
              <a:t> для </a:t>
            </a:r>
            <a:r>
              <a:rPr lang="ru-RU" dirty="0" err="1" smtClean="0"/>
              <a:t>покупців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пограбування</a:t>
            </a:r>
            <a:r>
              <a:rPr lang="ru-RU" b="1" i="1" dirty="0" smtClean="0"/>
              <a:t> 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загрозу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в </a:t>
            </a:r>
            <a:r>
              <a:rPr lang="ru-RU" dirty="0" err="1" smtClean="0"/>
              <a:t>майбутньому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завищених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</a:t>
            </a:r>
            <a:r>
              <a:rPr lang="ru-RU" b="1" i="1" dirty="0" smtClean="0"/>
              <a:t> 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аналогічний</a:t>
            </a:r>
            <a:r>
              <a:rPr lang="ru-RU" dirty="0" smtClean="0"/>
              <a:t> </a:t>
            </a:r>
            <a:r>
              <a:rPr lang="ru-RU" dirty="0" err="1" smtClean="0"/>
              <a:t>недолік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Стратегія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дешевих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товарів</a:t>
            </a:r>
            <a:r>
              <a:rPr lang="ru-RU" b="1" i="1" dirty="0" smtClean="0"/>
              <a:t> (</a:t>
            </a:r>
            <a:r>
              <a:rPr lang="ru-RU" b="1" i="1" dirty="0" err="1" smtClean="0"/>
              <a:t>дискаунт</a:t>
            </a:r>
            <a:r>
              <a:rPr lang="ru-RU" b="1" i="1" dirty="0" smtClean="0"/>
              <a:t>) 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низької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на </a:t>
            </a:r>
            <a:r>
              <a:rPr lang="ru-RU" dirty="0" err="1" smtClean="0"/>
              <a:t>товари</a:t>
            </a:r>
            <a:r>
              <a:rPr lang="ru-RU" dirty="0" smtClean="0"/>
              <a:t> </a:t>
            </a:r>
            <a:r>
              <a:rPr lang="ru-RU" dirty="0" err="1" smtClean="0"/>
              <a:t>низької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18366"/>
          </a:xfrm>
        </p:spPr>
        <p:txBody>
          <a:bodyPr>
            <a:normAutofit/>
          </a:bodyPr>
          <a:lstStyle/>
          <a:p>
            <a:r>
              <a:rPr lang="ru-RU" sz="3200" b="1" i="1" dirty="0" err="1" smtClean="0"/>
              <a:t>Підхід</a:t>
            </a:r>
            <a:r>
              <a:rPr lang="ru-RU" sz="3200" b="1" i="1" dirty="0" smtClean="0"/>
              <a:t> на </a:t>
            </a:r>
            <a:r>
              <a:rPr lang="ru-RU" sz="3200" b="1" i="1" dirty="0" err="1" smtClean="0"/>
              <a:t>основі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цінового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позиціювання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err="1" smtClean="0"/>
              <a:t>Більше</a:t>
            </a:r>
            <a:r>
              <a:rPr lang="ru-RU" b="1" i="1" dirty="0" smtClean="0"/>
              <a:t> за </a:t>
            </a:r>
            <a:r>
              <a:rPr lang="ru-RU" b="1" i="1" dirty="0" err="1" smtClean="0"/>
              <a:t>вищу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ціну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означає</a:t>
            </a:r>
            <a:r>
              <a:rPr lang="ru-RU" dirty="0" smtClean="0"/>
              <a:t> продаж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за </a:t>
            </a:r>
            <a:r>
              <a:rPr lang="ru-RU" dirty="0" err="1" smtClean="0"/>
              <a:t>високими</a:t>
            </a:r>
            <a:r>
              <a:rPr lang="ru-RU" dirty="0" smtClean="0"/>
              <a:t> </a:t>
            </a:r>
            <a:r>
              <a:rPr lang="ru-RU" dirty="0" err="1" smtClean="0"/>
              <a:t>цінами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застосована</a:t>
            </a:r>
            <a:r>
              <a:rPr lang="ru-RU" dirty="0" smtClean="0"/>
              <a:t> для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розкоші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престиж </a:t>
            </a:r>
            <a:r>
              <a:rPr lang="ru-RU" dirty="0" err="1" smtClean="0"/>
              <a:t>покупцеві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символом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(</a:t>
            </a:r>
            <a:r>
              <a:rPr lang="ru-RU" dirty="0" err="1" smtClean="0"/>
              <a:t>одяг</a:t>
            </a:r>
            <a:r>
              <a:rPr lang="ru-RU" dirty="0" smtClean="0"/>
              <a:t> "</a:t>
            </a:r>
            <a:r>
              <a:rPr lang="ru-RU" dirty="0" err="1" smtClean="0"/>
              <a:t>Луї</a:t>
            </a:r>
            <a:r>
              <a:rPr lang="ru-RU" dirty="0" smtClean="0"/>
              <a:t> </a:t>
            </a:r>
            <a:r>
              <a:rPr lang="ru-RU" dirty="0" err="1" smtClean="0"/>
              <a:t>Віттон</a:t>
            </a:r>
            <a:r>
              <a:rPr lang="ru-RU" dirty="0" smtClean="0"/>
              <a:t>", </a:t>
            </a:r>
            <a:r>
              <a:rPr lang="ru-RU" dirty="0" err="1" smtClean="0"/>
              <a:t>автомобілі</a:t>
            </a:r>
            <a:r>
              <a:rPr lang="ru-RU" dirty="0" smtClean="0"/>
              <a:t> "</a:t>
            </a:r>
            <a:r>
              <a:rPr lang="ru-RU" dirty="0" err="1" smtClean="0"/>
              <a:t>Май-бах</a:t>
            </a:r>
            <a:r>
              <a:rPr lang="ru-RU" dirty="0" smtClean="0"/>
              <a:t>", ручки "</a:t>
            </a:r>
            <a:r>
              <a:rPr lang="ru-RU" dirty="0" err="1" smtClean="0"/>
              <a:t>Паркер</a:t>
            </a:r>
            <a:r>
              <a:rPr lang="ru-RU" dirty="0" smtClean="0"/>
              <a:t>"). Вона </a:t>
            </a:r>
            <a:r>
              <a:rPr lang="ru-RU" dirty="0" err="1" smtClean="0"/>
              <a:t>існуватиме</a:t>
            </a:r>
            <a:r>
              <a:rPr lang="ru-RU" dirty="0" smtClean="0"/>
              <a:t> </a:t>
            </a:r>
            <a:r>
              <a:rPr lang="ru-RU" dirty="0" err="1" smtClean="0"/>
              <a:t>доти</a:t>
            </a:r>
            <a:r>
              <a:rPr lang="ru-RU" dirty="0" smtClean="0"/>
              <a:t>, доки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багаті</a:t>
            </a:r>
            <a:r>
              <a:rPr lang="ru-RU" dirty="0" smtClean="0"/>
              <a:t> </a:t>
            </a:r>
            <a:r>
              <a:rPr lang="ru-RU" dirty="0" err="1" smtClean="0"/>
              <a:t>покупці</a:t>
            </a:r>
            <a:r>
              <a:rPr lang="ru-RU" dirty="0" smtClean="0"/>
              <a:t>, </a:t>
            </a:r>
            <a:r>
              <a:rPr lang="ru-RU" dirty="0" err="1" smtClean="0"/>
              <a:t>готові</a:t>
            </a:r>
            <a:r>
              <a:rPr lang="ru-RU" dirty="0" smtClean="0"/>
              <a:t> </a:t>
            </a:r>
            <a:r>
              <a:rPr lang="ru-RU" dirty="0" err="1" smtClean="0"/>
              <a:t>демонструвати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достаток.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торговельні</a:t>
            </a:r>
            <a:r>
              <a:rPr lang="ru-RU" dirty="0" smtClean="0"/>
              <a:t> марки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уразливі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конкуренти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стверджують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кращі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Більше</a:t>
            </a:r>
            <a:r>
              <a:rPr lang="ru-RU" b="1" i="1" dirty="0" smtClean="0"/>
              <a:t> за ту саму </a:t>
            </a:r>
            <a:r>
              <a:rPr lang="ru-RU" b="1" i="1" dirty="0" err="1" smtClean="0"/>
              <a:t>ціну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впроваджуються</a:t>
            </a:r>
            <a:r>
              <a:rPr lang="ru-RU" dirty="0" smtClean="0"/>
              <a:t> марки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за </a:t>
            </a:r>
            <a:r>
              <a:rPr lang="ru-RU" dirty="0" err="1" smtClean="0"/>
              <a:t>нижчою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(так, </a:t>
            </a:r>
            <a:r>
              <a:rPr lang="ru-RU" dirty="0" err="1" smtClean="0"/>
              <a:t>корпорація</a:t>
            </a:r>
            <a:r>
              <a:rPr lang="ru-RU" dirty="0" smtClean="0"/>
              <a:t> "</a:t>
            </a:r>
            <a:r>
              <a:rPr lang="ru-RU" dirty="0" err="1" smtClean="0"/>
              <a:t>Тойота</a:t>
            </a:r>
            <a:r>
              <a:rPr lang="ru-RU" dirty="0" smtClean="0"/>
              <a:t>" </a:t>
            </a:r>
            <a:r>
              <a:rPr lang="ru-RU" dirty="0" err="1" smtClean="0"/>
              <a:t>свого</a:t>
            </a:r>
            <a:r>
              <a:rPr lang="ru-RU" dirty="0" smtClean="0"/>
              <a:t> часу </a:t>
            </a:r>
            <a:r>
              <a:rPr lang="ru-RU" dirty="0" err="1" smtClean="0"/>
              <a:t>запропонувала</a:t>
            </a:r>
            <a:r>
              <a:rPr lang="ru-RU" dirty="0" smtClean="0"/>
              <a:t> модель </a:t>
            </a:r>
            <a:r>
              <a:rPr lang="ru-RU" dirty="0" err="1" smtClean="0"/>
              <a:t>автомобіля</a:t>
            </a:r>
            <a:r>
              <a:rPr lang="ru-RU" dirty="0" smtClean="0"/>
              <a:t> "</a:t>
            </a:r>
            <a:r>
              <a:rPr lang="ru-RU" dirty="0" err="1" smtClean="0"/>
              <a:t>Лексус</a:t>
            </a:r>
            <a:r>
              <a:rPr lang="ru-RU" dirty="0" smtClean="0"/>
              <a:t>" за </a:t>
            </a:r>
            <a:r>
              <a:rPr lang="ru-RU" dirty="0" err="1" smtClean="0"/>
              <a:t>ціною</a:t>
            </a:r>
            <a:r>
              <a:rPr lang="ru-RU" dirty="0" smtClean="0"/>
              <a:t> в 2 рази </a:t>
            </a:r>
            <a:r>
              <a:rPr lang="ru-RU" dirty="0" err="1" smtClean="0"/>
              <a:t>нижчою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асоціювалося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).</a:t>
            </a:r>
          </a:p>
          <a:p>
            <a:r>
              <a:rPr lang="ru-RU" b="1" i="1" dirty="0" smtClean="0"/>
              <a:t>Те </a:t>
            </a:r>
            <a:r>
              <a:rPr lang="ru-RU" b="1" i="1" dirty="0" err="1" smtClean="0"/>
              <a:t>саме</a:t>
            </a:r>
            <a:r>
              <a:rPr lang="ru-RU" b="1" i="1" dirty="0" smtClean="0"/>
              <a:t> за </a:t>
            </a:r>
            <a:r>
              <a:rPr lang="ru-RU" b="1" i="1" dirty="0" err="1" smtClean="0"/>
              <a:t>меншу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ціну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стандартний</a:t>
            </a:r>
            <a:r>
              <a:rPr lang="ru-RU" dirty="0" smtClean="0"/>
              <a:t> товар </a:t>
            </a:r>
            <a:r>
              <a:rPr lang="ru-RU" dirty="0" err="1" smtClean="0"/>
              <a:t>продається</a:t>
            </a:r>
            <a:r>
              <a:rPr lang="ru-RU" dirty="0" smtClean="0"/>
              <a:t> за </a:t>
            </a:r>
            <a:r>
              <a:rPr lang="ru-RU" dirty="0" err="1" smtClean="0"/>
              <a:t>нижчою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(у магазинах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знижкою</a:t>
            </a:r>
            <a:r>
              <a:rPr lang="ru-RU" dirty="0" smtClean="0"/>
              <a:t>, через </a:t>
            </a:r>
            <a:r>
              <a:rPr lang="ru-RU" dirty="0" err="1" smtClean="0"/>
              <a:t>Інтернет</a:t>
            </a:r>
            <a:r>
              <a:rPr lang="ru-RU" dirty="0" smtClean="0"/>
              <a:t>).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знижена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копіювання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марок (</a:t>
            </a:r>
            <a:r>
              <a:rPr lang="ru-RU" dirty="0" err="1" smtClean="0"/>
              <a:t>відеомагнітофонів</a:t>
            </a:r>
            <a:r>
              <a:rPr lang="ru-RU" dirty="0" smtClean="0"/>
              <a:t>, </a:t>
            </a:r>
            <a:r>
              <a:rPr lang="ru-RU" dirty="0" err="1" smtClean="0"/>
              <a:t>телевізорів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великих </a:t>
            </a:r>
            <a:r>
              <a:rPr lang="ru-RU" dirty="0" err="1" smtClean="0"/>
              <a:t>оборотів</a:t>
            </a:r>
            <a:r>
              <a:rPr lang="ru-RU" dirty="0" smtClean="0"/>
              <a:t> </a:t>
            </a:r>
            <a:r>
              <a:rPr lang="ru-RU" dirty="0" err="1" smtClean="0"/>
              <a:t>продажів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Менше</a:t>
            </a:r>
            <a:r>
              <a:rPr lang="ru-RU" b="1" i="1" dirty="0" smtClean="0"/>
              <a:t> за </a:t>
            </a:r>
            <a:r>
              <a:rPr lang="ru-RU" b="1" i="1" dirty="0" err="1" smtClean="0"/>
              <a:t>набагато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меншу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ціну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набору ряду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,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стратегію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в </a:t>
            </a:r>
            <a:r>
              <a:rPr lang="ru-RU" dirty="0" err="1" smtClean="0"/>
              <a:t>разі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покупці</a:t>
            </a:r>
            <a:r>
              <a:rPr lang="ru-RU" dirty="0" smtClean="0"/>
              <a:t> не </a:t>
            </a:r>
            <a:r>
              <a:rPr lang="ru-RU" dirty="0" err="1" smtClean="0"/>
              <a:t>хочуть</a:t>
            </a:r>
            <a:r>
              <a:rPr lang="ru-RU" dirty="0" smtClean="0"/>
              <a:t> </a:t>
            </a:r>
            <a:r>
              <a:rPr lang="ru-RU" dirty="0" err="1" smtClean="0"/>
              <a:t>платити</a:t>
            </a:r>
            <a:r>
              <a:rPr lang="ru-RU" dirty="0" smtClean="0"/>
              <a:t> за "</a:t>
            </a:r>
            <a:r>
              <a:rPr lang="ru-RU" dirty="0" err="1" smtClean="0"/>
              <a:t>зайву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",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товару. Так, </a:t>
            </a:r>
            <a:r>
              <a:rPr lang="ru-RU" dirty="0" err="1" smtClean="0"/>
              <a:t>клієнт</a:t>
            </a:r>
            <a:r>
              <a:rPr lang="ru-RU" dirty="0" smtClean="0"/>
              <a:t> </a:t>
            </a:r>
            <a:r>
              <a:rPr lang="ru-RU" dirty="0" err="1" smtClean="0"/>
              <a:t>готелю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забрати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номера холодильник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телевізор</a:t>
            </a:r>
            <a:r>
              <a:rPr lang="ru-RU" dirty="0" smtClean="0"/>
              <a:t>, </a:t>
            </a:r>
            <a:r>
              <a:rPr lang="ru-RU" dirty="0" err="1" smtClean="0"/>
              <a:t>розраховуючи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на </a:t>
            </a:r>
            <a:r>
              <a:rPr lang="ru-RU" dirty="0" err="1" smtClean="0"/>
              <a:t>знижку</a:t>
            </a:r>
            <a:r>
              <a:rPr lang="ru-RU" dirty="0" smtClean="0"/>
              <a:t>. Тому, </a:t>
            </a:r>
            <a:r>
              <a:rPr lang="ru-RU" dirty="0" err="1" smtClean="0"/>
              <a:t>наприклад</a:t>
            </a:r>
            <a:r>
              <a:rPr lang="ru-RU" dirty="0" smtClean="0"/>
              <a:t>, в </a:t>
            </a:r>
            <a:r>
              <a:rPr lang="ru-RU" dirty="0" err="1" smtClean="0"/>
              <a:t>Токіо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готелі</a:t>
            </a:r>
            <a:r>
              <a:rPr lang="ru-RU" dirty="0" smtClean="0"/>
              <a:t> </a:t>
            </a:r>
            <a:r>
              <a:rPr lang="ru-RU" dirty="0" err="1" smtClean="0"/>
              <a:t>пропонують</a:t>
            </a:r>
            <a:r>
              <a:rPr lang="ru-RU" dirty="0" smtClean="0"/>
              <a:t> не </a:t>
            </a:r>
            <a:r>
              <a:rPr lang="ru-RU" dirty="0" err="1" smtClean="0"/>
              <a:t>цілий</a:t>
            </a:r>
            <a:r>
              <a:rPr lang="ru-RU" dirty="0" smtClean="0"/>
              <a:t> номер, а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ліжко</a:t>
            </a:r>
            <a:r>
              <a:rPr lang="ru-RU" dirty="0" smtClean="0"/>
              <a:t> за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низьку</a:t>
            </a:r>
            <a:r>
              <a:rPr lang="ru-RU" dirty="0" smtClean="0"/>
              <a:t> </a:t>
            </a:r>
            <a:r>
              <a:rPr lang="ru-RU" dirty="0" err="1" smtClean="0"/>
              <a:t>ціну</a:t>
            </a:r>
            <a:r>
              <a:rPr lang="ru-RU" dirty="0" smtClean="0"/>
              <a:t>.</a:t>
            </a:r>
          </a:p>
          <a:p>
            <a:r>
              <a:rPr lang="ru-RU" b="1" i="1" dirty="0" err="1" smtClean="0"/>
              <a:t>Більше</a:t>
            </a:r>
            <a:r>
              <a:rPr lang="ru-RU" b="1" i="1" dirty="0" smtClean="0"/>
              <a:t> за </a:t>
            </a:r>
            <a:r>
              <a:rPr lang="ru-RU" b="1" i="1" dirty="0" err="1" smtClean="0"/>
              <a:t>меншу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ціну</a:t>
            </a:r>
            <a:r>
              <a:rPr lang="ru-RU" b="1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реалізація</a:t>
            </a:r>
            <a:r>
              <a:rPr lang="ru-RU" dirty="0" smtClean="0"/>
              <a:t> широкого </a:t>
            </a:r>
            <a:r>
              <a:rPr lang="ru-RU" dirty="0" err="1" smtClean="0"/>
              <a:t>асортименту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за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низькими</a:t>
            </a:r>
            <a:r>
              <a:rPr lang="ru-RU" dirty="0" smtClean="0"/>
              <a:t> </a:t>
            </a:r>
            <a:r>
              <a:rPr lang="ru-RU" dirty="0" err="1" smtClean="0"/>
              <a:t>цінами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пільгової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112</TotalTime>
  <Words>504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Тема 3</vt:lpstr>
      <vt:lpstr>Ціна </vt:lpstr>
      <vt:lpstr>Ціна повинна враховувати:</vt:lpstr>
      <vt:lpstr>Презентация PowerPoint</vt:lpstr>
      <vt:lpstr>Презентация PowerPoint</vt:lpstr>
      <vt:lpstr>Стратегії ціноутворення</vt:lpstr>
      <vt:lpstr>Презентация PowerPoint</vt:lpstr>
      <vt:lpstr>На основі співвідношення "ціна - якість"</vt:lpstr>
      <vt:lpstr>Підхід на основі цінового позиціювання</vt:lpstr>
      <vt:lpstr>Етапи процесу ціноутворення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</dc:title>
  <dc:creator>User</dc:creator>
  <cp:lastModifiedBy>RePack by Diakov</cp:lastModifiedBy>
  <cp:revision>21</cp:revision>
  <dcterms:created xsi:type="dcterms:W3CDTF">2021-10-11T08:59:01Z</dcterms:created>
  <dcterms:modified xsi:type="dcterms:W3CDTF">2021-10-11T19:02:47Z</dcterms:modified>
</cp:coreProperties>
</file>