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800" y="5334000"/>
            <a:ext cx="103632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867400"/>
            <a:ext cx="10363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693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4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34400" y="1417638"/>
            <a:ext cx="2438400" cy="52117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417638"/>
            <a:ext cx="7112000" cy="52117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2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0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0323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4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5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3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35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657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0653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417638"/>
            <a:ext cx="9753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  <a:endParaRPr lang="en-US" alt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438400"/>
            <a:ext cx="9753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5762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5030" y="2705100"/>
            <a:ext cx="10363200" cy="704850"/>
          </a:xfrm>
        </p:spPr>
        <p:txBody>
          <a:bodyPr/>
          <a:lstStyle/>
          <a:p>
            <a:pPr algn="ctr"/>
            <a:r>
              <a:rPr lang="uk-UA" sz="6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ЖИВЛЕННЯ РОСЛИН</a:t>
            </a:r>
            <a:br>
              <a:rPr lang="uk-UA" sz="6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66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1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730" y="0"/>
            <a:ext cx="11178540" cy="715962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 діагностики живлення рослин</a:t>
            </a:r>
            <a:endParaRPr lang="uk-UA" b="1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730" y="929640"/>
            <a:ext cx="11567160" cy="4191000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u="sng" dirty="0" err="1">
                <a:solidFill>
                  <a:srgbClr val="000000"/>
                </a:solidFill>
              </a:rPr>
              <a:t>Ґрунтова</a:t>
            </a:r>
            <a:r>
              <a:rPr lang="ru-RU" i="1" u="sng" dirty="0">
                <a:solidFill>
                  <a:srgbClr val="000000"/>
                </a:solidFill>
              </a:rPr>
              <a:t> </a:t>
            </a:r>
            <a:r>
              <a:rPr lang="ru-RU" i="1" u="sng" dirty="0" err="1">
                <a:solidFill>
                  <a:srgbClr val="000000"/>
                </a:solidFill>
              </a:rPr>
              <a:t>діагностика</a:t>
            </a:r>
            <a:r>
              <a:rPr lang="ru-RU" i="1" u="sng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— </a:t>
            </a:r>
            <a:r>
              <a:rPr lang="ru-RU" dirty="0" err="1">
                <a:solidFill>
                  <a:srgbClr val="000000"/>
                </a:solidFill>
              </a:rPr>
              <a:t>це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агрохімічне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обстеження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ґрунтів</a:t>
            </a:r>
            <a:r>
              <a:rPr lang="ru-RU" dirty="0">
                <a:solidFill>
                  <a:srgbClr val="000000"/>
                </a:solidFill>
              </a:rPr>
              <a:t> з метою </a:t>
            </a:r>
            <a:r>
              <a:rPr lang="ru-RU" dirty="0" err="1">
                <a:solidFill>
                  <a:srgbClr val="000000"/>
                </a:solidFill>
              </a:rPr>
              <a:t>визначення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вмісту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доступних</a:t>
            </a:r>
            <a:r>
              <a:rPr lang="ru-RU" dirty="0">
                <a:solidFill>
                  <a:srgbClr val="000000"/>
                </a:solidFill>
              </a:rPr>
              <a:t> форм </a:t>
            </a:r>
            <a:r>
              <a:rPr lang="ru-RU" dirty="0" err="1">
                <a:solidFill>
                  <a:srgbClr val="000000"/>
                </a:solidFill>
              </a:rPr>
              <a:t>Нітрогену</a:t>
            </a:r>
            <a:r>
              <a:rPr lang="ru-RU" dirty="0">
                <a:solidFill>
                  <a:srgbClr val="000000"/>
                </a:solidFill>
              </a:rPr>
              <a:t> (</a:t>
            </a:r>
            <a:r>
              <a:rPr lang="ru-RU" dirty="0" err="1">
                <a:solidFill>
                  <a:srgbClr val="000000"/>
                </a:solidFill>
              </a:rPr>
              <a:t>мінерального</a:t>
            </a:r>
            <a:r>
              <a:rPr lang="ru-RU" dirty="0">
                <a:solidFill>
                  <a:srgbClr val="000000"/>
                </a:solidFill>
              </a:rPr>
              <a:t> та </a:t>
            </a:r>
            <a:r>
              <a:rPr lang="ru-RU" dirty="0" err="1">
                <a:solidFill>
                  <a:srgbClr val="000000"/>
                </a:solidFill>
              </a:rPr>
              <a:t>сполук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 err="1">
                <a:solidFill>
                  <a:srgbClr val="000000"/>
                </a:solidFill>
              </a:rPr>
              <a:t>які</a:t>
            </a:r>
            <a:r>
              <a:rPr lang="ru-RU" dirty="0">
                <a:solidFill>
                  <a:srgbClr val="000000"/>
                </a:solidFill>
              </a:rPr>
              <a:t> легко </a:t>
            </a:r>
            <a:r>
              <a:rPr lang="ru-RU" dirty="0" err="1">
                <a:solidFill>
                  <a:srgbClr val="000000"/>
                </a:solidFill>
              </a:rPr>
              <a:t>гідролізуються</a:t>
            </a:r>
            <a:r>
              <a:rPr lang="ru-RU" dirty="0">
                <a:solidFill>
                  <a:srgbClr val="000000"/>
                </a:solidFill>
              </a:rPr>
              <a:t>), Фосфору, </a:t>
            </a:r>
            <a:r>
              <a:rPr lang="ru-RU" dirty="0" err="1">
                <a:solidFill>
                  <a:srgbClr val="000000"/>
                </a:solidFill>
              </a:rPr>
              <a:t>Калію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 err="1">
                <a:solidFill>
                  <a:srgbClr val="000000"/>
                </a:solidFill>
              </a:rPr>
              <a:t>мікроелементів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тощо</a:t>
            </a:r>
            <a:r>
              <a:rPr lang="ru-RU" dirty="0">
                <a:solidFill>
                  <a:srgbClr val="000000"/>
                </a:solidFill>
              </a:rPr>
              <a:t>. </a:t>
            </a:r>
            <a:endParaRPr lang="uk-UA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ru-RU" i="1" u="sng" dirty="0" err="1">
                <a:solidFill>
                  <a:srgbClr val="000000"/>
                </a:solidFill>
              </a:rPr>
              <a:t>Метеорологічна</a:t>
            </a:r>
            <a:r>
              <a:rPr lang="ru-RU" i="1" u="sng" dirty="0">
                <a:solidFill>
                  <a:srgbClr val="000000"/>
                </a:solidFill>
              </a:rPr>
              <a:t> </a:t>
            </a:r>
            <a:r>
              <a:rPr lang="ru-RU" i="1" u="sng" dirty="0" err="1">
                <a:solidFill>
                  <a:srgbClr val="000000"/>
                </a:solidFill>
              </a:rPr>
              <a:t>діагностика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дозволяє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прогнозувати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ефективність</a:t>
            </a:r>
            <a:r>
              <a:rPr lang="ru-RU" dirty="0">
                <a:solidFill>
                  <a:srgbClr val="000000"/>
                </a:solidFill>
              </a:rPr>
              <a:t> добрив з </a:t>
            </a:r>
            <a:r>
              <a:rPr lang="ru-RU" dirty="0" err="1">
                <a:solidFill>
                  <a:srgbClr val="000000"/>
                </a:solidFill>
              </a:rPr>
              <a:t>урахуванням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кількості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опадів</a:t>
            </a:r>
            <a:r>
              <a:rPr lang="ru-RU" dirty="0">
                <a:solidFill>
                  <a:srgbClr val="000000"/>
                </a:solidFill>
              </a:rPr>
              <a:t> і </a:t>
            </a:r>
            <a:r>
              <a:rPr lang="ru-RU" dirty="0" err="1">
                <a:solidFill>
                  <a:srgbClr val="000000"/>
                </a:solidFill>
              </a:rPr>
              <a:t>вмісту</a:t>
            </a:r>
            <a:r>
              <a:rPr lang="ru-RU" dirty="0">
                <a:solidFill>
                  <a:srgbClr val="000000"/>
                </a:solidFill>
              </a:rPr>
              <a:t> в </a:t>
            </a:r>
            <a:r>
              <a:rPr lang="ru-RU" dirty="0" err="1">
                <a:solidFill>
                  <a:srgbClr val="000000"/>
                </a:solidFill>
              </a:rPr>
              <a:t>ґрунті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продуктивної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вологи</a:t>
            </a:r>
            <a:r>
              <a:rPr lang="ru-RU" dirty="0">
                <a:solidFill>
                  <a:srgbClr val="000000"/>
                </a:solidFill>
              </a:rPr>
              <a:t>. </a:t>
            </a:r>
            <a:endParaRPr lang="uk-UA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ru-RU" i="1" u="sng" dirty="0" err="1">
                <a:solidFill>
                  <a:srgbClr val="000000"/>
                </a:solidFill>
              </a:rPr>
              <a:t>Рослинна</a:t>
            </a:r>
            <a:r>
              <a:rPr lang="ru-RU" i="1" u="sng" dirty="0">
                <a:solidFill>
                  <a:srgbClr val="000000"/>
                </a:solidFill>
              </a:rPr>
              <a:t> </a:t>
            </a:r>
            <a:r>
              <a:rPr lang="ru-RU" i="1" u="sng" dirty="0" err="1">
                <a:solidFill>
                  <a:srgbClr val="000000"/>
                </a:solidFill>
              </a:rPr>
              <a:t>діагностика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може</a:t>
            </a:r>
            <a:r>
              <a:rPr lang="ru-RU" dirty="0">
                <a:solidFill>
                  <a:srgbClr val="000000"/>
                </a:solidFill>
              </a:rPr>
              <a:t> бути </a:t>
            </a:r>
            <a:r>
              <a:rPr lang="ru-RU" i="1" dirty="0" err="1">
                <a:solidFill>
                  <a:srgbClr val="000000"/>
                </a:solidFill>
              </a:rPr>
              <a:t>візуальною</a:t>
            </a:r>
            <a:r>
              <a:rPr lang="ru-RU" dirty="0">
                <a:solidFill>
                  <a:srgbClr val="000000"/>
                </a:solidFill>
              </a:rPr>
              <a:t> і </a:t>
            </a:r>
            <a:r>
              <a:rPr lang="ru-RU" i="1" dirty="0" err="1">
                <a:solidFill>
                  <a:srgbClr val="000000"/>
                </a:solidFill>
              </a:rPr>
              <a:t>хімічною</a:t>
            </a:r>
            <a:r>
              <a:rPr lang="ru-RU" dirty="0">
                <a:solidFill>
                  <a:srgbClr val="000000"/>
                </a:solidFill>
              </a:rPr>
              <a:t> (</a:t>
            </a:r>
            <a:r>
              <a:rPr lang="ru-RU" dirty="0" err="1">
                <a:solidFill>
                  <a:srgbClr val="000000"/>
                </a:solidFill>
              </a:rPr>
              <a:t>тканинна</a:t>
            </a:r>
            <a:r>
              <a:rPr lang="ru-RU" dirty="0">
                <a:solidFill>
                  <a:srgbClr val="000000"/>
                </a:solidFill>
              </a:rPr>
              <a:t> і </a:t>
            </a:r>
            <a:r>
              <a:rPr lang="ru-RU" dirty="0" err="1">
                <a:solidFill>
                  <a:srgbClr val="000000"/>
                </a:solidFill>
              </a:rPr>
              <a:t>листкова</a:t>
            </a:r>
            <a:r>
              <a:rPr lang="ru-RU" dirty="0">
                <a:solidFill>
                  <a:srgbClr val="000000"/>
                </a:solidFill>
              </a:rPr>
              <a:t>).</a:t>
            </a:r>
            <a:endParaRPr lang="uk-U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84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761369"/>
              </p:ext>
            </p:extLst>
          </p:nvPr>
        </p:nvGraphicFramePr>
        <p:xfrm>
          <a:off x="297180" y="802386"/>
          <a:ext cx="11624311" cy="5362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2793">
                  <a:extLst>
                    <a:ext uri="{9D8B030D-6E8A-4147-A177-3AD203B41FA5}">
                      <a16:colId xmlns:a16="http://schemas.microsoft.com/office/drawing/2014/main" val="696545862"/>
                    </a:ext>
                  </a:extLst>
                </a:gridCol>
                <a:gridCol w="2681688">
                  <a:extLst>
                    <a:ext uri="{9D8B030D-6E8A-4147-A177-3AD203B41FA5}">
                      <a16:colId xmlns:a16="http://schemas.microsoft.com/office/drawing/2014/main" val="3396025152"/>
                    </a:ext>
                  </a:extLst>
                </a:gridCol>
                <a:gridCol w="3807669">
                  <a:extLst>
                    <a:ext uri="{9D8B030D-6E8A-4147-A177-3AD203B41FA5}">
                      <a16:colId xmlns:a16="http://schemas.microsoft.com/office/drawing/2014/main" val="1807983245"/>
                    </a:ext>
                  </a:extLst>
                </a:gridCol>
                <a:gridCol w="2002161">
                  <a:extLst>
                    <a:ext uri="{9D8B030D-6E8A-4147-A177-3AD203B41FA5}">
                      <a16:colId xmlns:a16="http://schemas.microsoft.com/office/drawing/2014/main" val="1927658566"/>
                    </a:ext>
                  </a:extLst>
                </a:gridCol>
              </a:tblGrid>
              <a:tr h="625689">
                <a:tc>
                  <a:txBody>
                    <a:bodyPr/>
                    <a:lstStyle/>
                    <a:p>
                      <a:pPr marR="146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Колір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рослин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Культура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Фаза росту і розвитку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Елемент, якого бракує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76677"/>
                  </a:ext>
                </a:extLst>
              </a:tr>
              <a:tr h="298968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Жовтий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Зернові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озимі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ярі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Сходи, кущення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Калій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618526"/>
                  </a:ext>
                </a:extLst>
              </a:tr>
              <a:tr h="298968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Жовтий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Льон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Сходи, фаза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ялинки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Калій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57365"/>
                  </a:ext>
                </a:extLst>
              </a:tr>
              <a:tr h="298968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Світло-зелений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Ярі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зернові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льон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Кущення,вихід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трубку,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ялинка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Купрум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44746"/>
                  </a:ext>
                </a:extLst>
              </a:tr>
              <a:tr h="298968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Світло-зелений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Ярі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зернові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льон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Кущення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ялинка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Нітроген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82294"/>
                  </a:ext>
                </a:extLst>
              </a:tr>
              <a:tr h="298968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Палевий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Льон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Ялинка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Бор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33425"/>
                  </a:ext>
                </a:extLst>
              </a:tr>
              <a:tr h="298968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Оливково-зелений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Картопля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Бутонізація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Фосфор, Калій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58419"/>
                  </a:ext>
                </a:extLst>
              </a:tr>
              <a:tr h="625689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Темно-зелений з блакитний відтінком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Цукрові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буряки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6-8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листків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Фосфор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223757"/>
                  </a:ext>
                </a:extLst>
              </a:tr>
              <a:tr h="625689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Зеленувато-жовтий з коричневим відтінком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Цукрові буряки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6-8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листків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Калій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563621"/>
                  </a:ext>
                </a:extLst>
              </a:tr>
              <a:tr h="625689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Червоно-фіолетовий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Зернові озимі 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Фаза 3-х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листків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початок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кущення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Фосфор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379016"/>
                  </a:ext>
                </a:extLst>
              </a:tr>
              <a:tr h="298968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Ліловий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Зернові озимі та ярі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Сходи,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кущення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Фосфор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78960"/>
                  </a:ext>
                </a:extLst>
              </a:tr>
              <a:tr h="625689"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Сірий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Овес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Фаза 3-х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листків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початок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кущення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Манган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90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13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0"/>
            <a:ext cx="9753600" cy="715962"/>
          </a:xfrm>
        </p:spPr>
        <p:txBody>
          <a:bodyPr/>
          <a:lstStyle/>
          <a:p>
            <a:pPr algn="ctr"/>
            <a:r>
              <a:rPr lang="uk-UA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агрохімічних засобів</a:t>
            </a:r>
            <a:endParaRPr lang="uk-UA" sz="4000" b="1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8150" y="715962"/>
            <a:ext cx="11551920" cy="546766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неорганічні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природного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промислового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походження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дають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поліпшувати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живлення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підвищувати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родючість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ґрунту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 характером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прямої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побічної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прямої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безпосереднього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необхідними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елементами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живлення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Нітрогенні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фосфорні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калійні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побічної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вносять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ґрунт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впливу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фізико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мікробіологічні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вапно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гіпс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цеоліт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походженням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органомінеральні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Виділяють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бактеріальні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препарати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Мінеральні</a:t>
            </a: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штучні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вироблені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підприємствах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неорганічні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поклади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руд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переважно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д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них належать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карбамід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Органічні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містять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живлення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переважно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органічних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зазвичай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продуктами природного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походження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торф, солома,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гній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Органо-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мінеральні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суміші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органічних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мінеральних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добрив, 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добрива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гумінових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фульвокислот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поєднанні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макро- і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мікродобривами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4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040" y="723900"/>
            <a:ext cx="11510010" cy="41910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Способи</a:t>
            </a:r>
            <a:r>
              <a:rPr lang="ru-RU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внесення</a:t>
            </a:r>
            <a:r>
              <a:rPr lang="ru-RU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мінеральних</a:t>
            </a:r>
            <a:r>
              <a:rPr lang="ru-RU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прийоми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с-г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Розрізняють</a:t>
            </a:r>
            <a:r>
              <a:rPr lang="ru-RU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такі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основної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 у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ґрунт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посіву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посадки;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рядкове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 при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посіві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посадці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некореневе</a:t>
            </a:r>
            <a:r>
              <a:rPr lang="ru-RU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підживлення</a:t>
            </a:r>
            <a:r>
              <a:rPr lang="ru-RU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підживлення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розчинами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 за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оприскування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обпилювання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надземної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частини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дробне</a:t>
            </a:r>
            <a:r>
              <a:rPr lang="ru-RU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мінеральтних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протягом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вегетаційного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періоду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періодичне</a:t>
            </a:r>
            <a:r>
              <a:rPr lang="ru-RU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одночасне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кількох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мінеральних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добрив на два і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років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76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834708"/>
            <a:ext cx="9753600" cy="715962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bg2"/>
                </a:solidFill>
              </a:rPr>
              <a:t>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40" y="1741170"/>
            <a:ext cx="11167110" cy="4191000"/>
          </a:xfrm>
        </p:spPr>
        <p:txBody>
          <a:bodyPr/>
          <a:lstStyle/>
          <a:p>
            <a:pPr marL="0" lvl="0" indent="0" algn="just">
              <a:buNone/>
            </a:pPr>
            <a:r>
              <a:rPr lang="uk-UA" sz="3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Хімічний склад рослин.</a:t>
            </a:r>
          </a:p>
          <a:p>
            <a:pPr marL="0" lvl="0" indent="0" algn="just">
              <a:buNone/>
            </a:pPr>
            <a:r>
              <a:rPr lang="uk-UA" sz="3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Надходження елементів живлення в рослини.</a:t>
            </a:r>
          </a:p>
          <a:p>
            <a:pPr marL="0" lvl="0" indent="0" algn="just">
              <a:buNone/>
            </a:pPr>
            <a:r>
              <a:rPr lang="uk-UA" sz="3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Засвоєння елементів живлення рослинами у різні періоди вегетації.</a:t>
            </a:r>
          </a:p>
          <a:p>
            <a:pPr marL="0" lvl="0" indent="0" algn="just">
              <a:buNone/>
            </a:pPr>
            <a:r>
              <a:rPr lang="uk-UA" sz="3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Методи діагностики живлення рослин.</a:t>
            </a:r>
          </a:p>
          <a:p>
            <a:pPr marL="0" lvl="0" indent="0" algn="just">
              <a:buNone/>
            </a:pPr>
            <a:r>
              <a:rPr lang="uk-UA" sz="3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Класифікація агрохімічних засобів.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519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6550" y="0"/>
            <a:ext cx="9753600" cy="715962"/>
          </a:xfrm>
        </p:spPr>
        <p:txBody>
          <a:bodyPr/>
          <a:lstStyle/>
          <a:p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Хімічний склад рослин</a:t>
            </a:r>
            <a:endParaRPr lang="uk-UA" dirty="0">
              <a:solidFill>
                <a:srgbClr val="000000"/>
              </a:solidFill>
            </a:endParaRPr>
          </a:p>
        </p:txBody>
      </p:sp>
      <p:pic>
        <p:nvPicPr>
          <p:cNvPr id="1026" name="irc_mi" descr="Картинки по запросу живлення рослин"/>
          <p:cNvPicPr>
            <a:picLocks noChangeAspect="1" noChangeArrowheads="1"/>
          </p:cNvPicPr>
          <p:nvPr/>
        </p:nvPicPr>
        <p:blipFill>
          <a:blip r:embed="rId2">
            <a:lum bright="20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930" y="929445"/>
            <a:ext cx="8000999" cy="5444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23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180" y="758190"/>
            <a:ext cx="11578590" cy="4191000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Живлення</a:t>
            </a:r>
            <a:r>
              <a:rPr lang="uk-UA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обмін речовин між рослиною і навколишнім природним середовищем, перехід речовин з ґрунту і повітря в рослину до складу органічних </a:t>
            </a:r>
            <a:r>
              <a:rPr lang="uk-UA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синтезуються в рослинному організмі, та виведення їх частини з нього.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Відомо два типи живлення живих організмів: </a:t>
            </a:r>
            <a:r>
              <a:rPr lang="uk-UA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автотрофний</a:t>
            </a:r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засвоєння мінеральних солей, води, вуглекислого газу та синтез із них органічних речовин; </a:t>
            </a:r>
            <a:r>
              <a:rPr lang="uk-UA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гетеротрофний</a:t>
            </a:r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використання організмами готових органічних </a:t>
            </a:r>
            <a:r>
              <a:rPr lang="uk-UA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Рослини належать до автотрофних організмів.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757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15340"/>
            <a:ext cx="11109960" cy="1242060"/>
          </a:xfrm>
        </p:spPr>
        <p:txBody>
          <a:bodyPr/>
          <a:lstStyle/>
          <a:p>
            <a:pPr marL="0" indent="0" algn="just">
              <a:buNone/>
            </a:pPr>
            <a:r>
              <a:rPr lang="uk-UA" i="1" dirty="0">
                <a:solidFill>
                  <a:srgbClr val="000000"/>
                </a:solidFill>
              </a:rPr>
              <a:t>Хімічний склад рослин </a:t>
            </a:r>
            <a:r>
              <a:rPr lang="uk-UA" dirty="0">
                <a:solidFill>
                  <a:srgbClr val="000000"/>
                </a:solidFill>
              </a:rPr>
              <a:t>– це вміст у них органічних і мінеральних речовин та деяких елементів.</a:t>
            </a:r>
          </a:p>
        </p:txBody>
      </p:sp>
      <p:pic>
        <p:nvPicPr>
          <p:cNvPr id="2050" name="irc_mi" descr="Картинки по запросу живлення росл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671" y="1856423"/>
            <a:ext cx="5851208" cy="475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14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85514"/>
              </p:ext>
            </p:extLst>
          </p:nvPr>
        </p:nvGraphicFramePr>
        <p:xfrm>
          <a:off x="274319" y="886968"/>
          <a:ext cx="11521440" cy="4861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0231">
                  <a:extLst>
                    <a:ext uri="{9D8B030D-6E8A-4147-A177-3AD203B41FA5}">
                      <a16:colId xmlns:a16="http://schemas.microsoft.com/office/drawing/2014/main" val="902405208"/>
                    </a:ext>
                  </a:extLst>
                </a:gridCol>
                <a:gridCol w="2549325">
                  <a:extLst>
                    <a:ext uri="{9D8B030D-6E8A-4147-A177-3AD203B41FA5}">
                      <a16:colId xmlns:a16="http://schemas.microsoft.com/office/drawing/2014/main" val="3985208303"/>
                    </a:ext>
                  </a:extLst>
                </a:gridCol>
                <a:gridCol w="1171846">
                  <a:extLst>
                    <a:ext uri="{9D8B030D-6E8A-4147-A177-3AD203B41FA5}">
                      <a16:colId xmlns:a16="http://schemas.microsoft.com/office/drawing/2014/main" val="3898833787"/>
                    </a:ext>
                  </a:extLst>
                </a:gridCol>
                <a:gridCol w="1221104">
                  <a:extLst>
                    <a:ext uri="{9D8B030D-6E8A-4147-A177-3AD203B41FA5}">
                      <a16:colId xmlns:a16="http://schemas.microsoft.com/office/drawing/2014/main" val="1239749844"/>
                    </a:ext>
                  </a:extLst>
                </a:gridCol>
                <a:gridCol w="1221104">
                  <a:extLst>
                    <a:ext uri="{9D8B030D-6E8A-4147-A177-3AD203B41FA5}">
                      <a16:colId xmlns:a16="http://schemas.microsoft.com/office/drawing/2014/main" val="3220132983"/>
                    </a:ext>
                  </a:extLst>
                </a:gridCol>
                <a:gridCol w="1174138">
                  <a:extLst>
                    <a:ext uri="{9D8B030D-6E8A-4147-A177-3AD203B41FA5}">
                      <a16:colId xmlns:a16="http://schemas.microsoft.com/office/drawing/2014/main" val="682524092"/>
                    </a:ext>
                  </a:extLst>
                </a:gridCol>
                <a:gridCol w="1171846">
                  <a:extLst>
                    <a:ext uri="{9D8B030D-6E8A-4147-A177-3AD203B41FA5}">
                      <a16:colId xmlns:a16="http://schemas.microsoft.com/office/drawing/2014/main" val="2657762021"/>
                    </a:ext>
                  </a:extLst>
                </a:gridCol>
                <a:gridCol w="1171846">
                  <a:extLst>
                    <a:ext uri="{9D8B030D-6E8A-4147-A177-3AD203B41FA5}">
                      <a16:colId xmlns:a16="http://schemas.microsoft.com/office/drawing/2014/main" val="299058278"/>
                    </a:ext>
                  </a:extLst>
                </a:gridCol>
              </a:tblGrid>
              <a:tr h="6555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Культура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Продукція</a:t>
                      </a:r>
                      <a:endParaRPr lang="uk-UA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r>
                        <a:rPr lang="uk-UA" sz="24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</a:t>
                      </a:r>
                      <a:r>
                        <a:rPr lang="uk-UA" sz="24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</a:t>
                      </a:r>
                      <a:r>
                        <a:rPr lang="uk-UA" sz="24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uk-UA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</a:t>
                      </a:r>
                      <a:endParaRPr lang="uk-UA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СаО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MgO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365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en-US" sz="24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365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US" sz="24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8200970"/>
                  </a:ext>
                </a:extLst>
              </a:tr>
              <a:tr h="316738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Пшениця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 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5893874"/>
                  </a:ext>
                </a:extLst>
              </a:tr>
              <a:tr h="3167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Солома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6392982"/>
                  </a:ext>
                </a:extLst>
              </a:tr>
              <a:tr h="316738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Горох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 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591951"/>
                  </a:ext>
                </a:extLst>
              </a:tr>
              <a:tr h="3167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Солома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0203098"/>
                  </a:ext>
                </a:extLst>
              </a:tr>
              <a:tr h="316738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Картопля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Бульби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3607103"/>
                  </a:ext>
                </a:extLst>
              </a:tr>
              <a:tr h="3167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Стебла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5887868"/>
                  </a:ext>
                </a:extLst>
              </a:tr>
              <a:tr h="316738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Буряк цукровий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Коренеплоди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4156805"/>
                  </a:ext>
                </a:extLst>
              </a:tr>
              <a:tr h="33883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Гичка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6366708"/>
                  </a:ext>
                </a:extLst>
              </a:tr>
              <a:tr h="316738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Соняшник</a:t>
                      </a:r>
                      <a:endParaRPr lang="uk-U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Насіння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235714"/>
                  </a:ext>
                </a:extLst>
              </a:tr>
              <a:tr h="3167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Стебла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uk-UA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uk-UA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uk-U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881459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05840" y="138205"/>
            <a:ext cx="1053846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ПРИБЛИЗНИЙ ВМІСТ ДЕЯКИХ ЕЛЕМЕНТІВ У ЗОЛІ РОСЛИН, %</a:t>
            </a:r>
            <a:endParaRPr lang="uk-UA" sz="1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8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610" y="849630"/>
            <a:ext cx="11635740" cy="5482590"/>
          </a:xfrm>
        </p:spPr>
        <p:txBody>
          <a:bodyPr/>
          <a:lstStyle/>
          <a:p>
            <a:pPr marL="0" indent="0" algn="just">
              <a:buNone/>
            </a:pP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елементи, що входять до складу рослин умовно можна розділити на певні групи:</a:t>
            </a:r>
          </a:p>
          <a:p>
            <a:pPr lvl="0" algn="just"/>
            <a:r>
              <a: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біогенні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елементи, необхідні для росту і </a:t>
            </a:r>
            <a:r>
              <a:rPr lang="uk-UA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врожаю;</a:t>
            </a:r>
            <a:endParaRPr lang="uk-UA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абіогенні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інші елементи живлення, які потрапляють у рослини випадково, пасивно і фактично не потрібні для їх росту і розвитку, хоча практична їх важливість може бути значною. </a:t>
            </a:r>
          </a:p>
          <a:p>
            <a:pPr lvl="0" algn="just"/>
            <a:r>
              <a: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органогенні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оскільки з них побудовані органічне речовини, і вони складають 95% сухої маси рослин (Карбон – 45%,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Оксиген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42%, Гідроген – 6,5% і Нітроген – 1,5%);</a:t>
            </a:r>
          </a:p>
          <a:p>
            <a:pPr lvl="0" algn="just"/>
            <a:r>
              <a: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зольні 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становлять решту 5% сухої маси і залишаються після спалювання рослин – Калій, Кальцій, Магній, Фосфор та ін.;</a:t>
            </a:r>
          </a:p>
          <a:p>
            <a:pPr lvl="0" algn="just"/>
            <a:r>
              <a: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необхідні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оскільки без них рослини не можуть жити і їх не можна замінити іншими елементами, це 20 елементів: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Оксиген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Карбон, Гідроген, Нітроген, Фосфор, Калій, Кальцій, Магній, Натрій,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Сульфур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Ферум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Хлор, Манган, Бор, Цинк,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Купрум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Молібден, Кобальт, Ванадій, Йод;</a:t>
            </a:r>
          </a:p>
          <a:p>
            <a:pPr lvl="0" algn="just"/>
            <a:r>
              <a: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умовно необхідні 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оскільки вони іноді позитивно впливають на рослини, їх 12 елементів: Силіцій, Літій, Стронцій, Кадмій, Селен, Арґентум,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Плюмбум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Фтор, Хром,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Нікол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Алюміній,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Тітан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/>
            <a:r>
              <a:rPr lang="uk-UA" sz="1600" i="1" u="sng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макроелементи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елементи, які входять до складу рослин у великий кількостях (від сотих часток до кількох відсотків маси сухої речовини), це такі елементи: Нітроген, Фосфор, Калій, Кальцій, Магній,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Сульфур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/>
            <a:r>
              <a:rPr lang="uk-UA" sz="16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основні елементи живлення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також називають Нітроген, Фосфор, Калій;</a:t>
            </a:r>
          </a:p>
          <a:p>
            <a:pPr lvl="0" algn="just"/>
            <a:r>
              <a:rPr lang="uk-UA" sz="16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незамінні мікроелементи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елементи, вміст яких у рослинах не перевищує тисячних часток, до них належать: Бор, Манган, </a:t>
            </a:r>
            <a:r>
              <a:rPr lang="uk-UA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Купрум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Цинк, Молібден.</a:t>
            </a:r>
          </a:p>
          <a:p>
            <a:pPr lvl="0" algn="just"/>
            <a:r>
              <a:rPr lang="uk-UA" sz="16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замінні мікроелементи </a:t>
            </a:r>
            <a:r>
              <a: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Натрій, Хлор, Силіцій, Йод.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8730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11384280" cy="715962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Надходження елементів живлення в рослини</a:t>
            </a:r>
            <a:endParaRPr lang="uk-UA" sz="3600" b="1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370" y="952500"/>
            <a:ext cx="11167110" cy="41910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>
                <a:solidFill>
                  <a:srgbClr val="000000"/>
                </a:solidFill>
              </a:rPr>
              <a:t>Поглинання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елементів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живлення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починається</a:t>
            </a:r>
            <a:r>
              <a:rPr lang="ru-RU" dirty="0">
                <a:solidFill>
                  <a:srgbClr val="000000"/>
                </a:solidFill>
              </a:rPr>
              <a:t> з </a:t>
            </a:r>
            <a:r>
              <a:rPr lang="ru-RU" i="1" u="sng" dirty="0" err="1">
                <a:solidFill>
                  <a:srgbClr val="000000"/>
                </a:solidFill>
              </a:rPr>
              <a:t>адсорбції</a:t>
            </a:r>
            <a:r>
              <a:rPr lang="ru-RU" dirty="0">
                <a:solidFill>
                  <a:srgbClr val="000000"/>
                </a:solidFill>
              </a:rPr>
              <a:t>. </a:t>
            </a:r>
            <a:r>
              <a:rPr lang="ru-RU" dirty="0" err="1">
                <a:solidFill>
                  <a:srgbClr val="000000"/>
                </a:solidFill>
              </a:rPr>
              <a:t>Первинна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адсорбція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відбувається</a:t>
            </a:r>
            <a:r>
              <a:rPr lang="ru-RU" dirty="0">
                <a:solidFill>
                  <a:srgbClr val="000000"/>
                </a:solidFill>
              </a:rPr>
              <a:t> на </a:t>
            </a:r>
            <a:r>
              <a:rPr lang="ru-RU" dirty="0" err="1">
                <a:solidFill>
                  <a:srgbClr val="000000"/>
                </a:solidFill>
              </a:rPr>
              <a:t>поверхні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клітин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кореневої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системи</a:t>
            </a:r>
            <a:r>
              <a:rPr lang="ru-RU" dirty="0">
                <a:solidFill>
                  <a:srgbClr val="000000"/>
                </a:solidFill>
              </a:rPr>
              <a:t>. </a:t>
            </a:r>
            <a:r>
              <a:rPr lang="ru-RU" dirty="0" err="1">
                <a:solidFill>
                  <a:srgbClr val="000000"/>
                </a:solidFill>
              </a:rPr>
              <a:t>Після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цього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починається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складний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i="1" u="sng" dirty="0" err="1">
                <a:solidFill>
                  <a:srgbClr val="000000"/>
                </a:solidFill>
              </a:rPr>
              <a:t>процес</a:t>
            </a:r>
            <a:r>
              <a:rPr lang="ru-RU" i="1" u="sng" dirty="0">
                <a:solidFill>
                  <a:srgbClr val="000000"/>
                </a:solidFill>
              </a:rPr>
              <a:t> активного і </a:t>
            </a:r>
            <a:r>
              <a:rPr lang="ru-RU" i="1" u="sng" dirty="0" err="1">
                <a:solidFill>
                  <a:srgbClr val="000000"/>
                </a:solidFill>
              </a:rPr>
              <a:t>пасивного</a:t>
            </a:r>
            <a:r>
              <a:rPr lang="ru-RU" i="1" u="sng" dirty="0">
                <a:solidFill>
                  <a:srgbClr val="000000"/>
                </a:solidFill>
              </a:rPr>
              <a:t> </a:t>
            </a:r>
            <a:r>
              <a:rPr lang="ru-RU" i="1" u="sng" dirty="0" err="1">
                <a:solidFill>
                  <a:srgbClr val="000000"/>
                </a:solidFill>
              </a:rPr>
              <a:t>їх</a:t>
            </a:r>
            <a:r>
              <a:rPr lang="ru-RU" i="1" u="sng" dirty="0">
                <a:solidFill>
                  <a:srgbClr val="000000"/>
                </a:solidFill>
              </a:rPr>
              <a:t> транспорту</a:t>
            </a:r>
            <a:r>
              <a:rPr lang="ru-RU" dirty="0">
                <a:solidFill>
                  <a:srgbClr val="000000"/>
                </a:solidFill>
              </a:rPr>
              <a:t> в </a:t>
            </a:r>
            <a:r>
              <a:rPr lang="ru-RU" dirty="0" err="1">
                <a:solidFill>
                  <a:srgbClr val="000000"/>
                </a:solidFill>
              </a:rPr>
              <a:t>клітину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uk-UA" dirty="0">
                <a:solidFill>
                  <a:srgbClr val="000000"/>
                </a:solidFill>
              </a:rPr>
              <a:t>за допомогою трьох механізмів: 1) кореневе перехоплення; 2) масовий потік; 3) дифузія.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3854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570" y="891858"/>
            <a:ext cx="11452860" cy="715962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Засвоєння елементів живлення рослинами у різні періоди вегетації</a:t>
            </a:r>
            <a:endParaRPr lang="uk-UA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900" y="2004060"/>
            <a:ext cx="9753600" cy="41910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</a:rPr>
              <a:t>За час </a:t>
            </a:r>
            <a:r>
              <a:rPr lang="ru-RU" dirty="0" err="1">
                <a:solidFill>
                  <a:srgbClr val="000000"/>
                </a:solidFill>
              </a:rPr>
              <a:t>вегетації</a:t>
            </a:r>
            <a:r>
              <a:rPr lang="ru-RU" dirty="0">
                <a:solidFill>
                  <a:srgbClr val="000000"/>
                </a:solidFill>
              </a:rPr>
              <a:t> в </a:t>
            </a:r>
            <a:r>
              <a:rPr lang="ru-RU" dirty="0" err="1">
                <a:solidFill>
                  <a:srgbClr val="000000"/>
                </a:solidFill>
              </a:rPr>
              <a:t>рослин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виділяють</a:t>
            </a:r>
            <a:r>
              <a:rPr lang="ru-RU" dirty="0">
                <a:solidFill>
                  <a:srgbClr val="000000"/>
                </a:solidFill>
              </a:rPr>
              <a:t> два </a:t>
            </a:r>
            <a:r>
              <a:rPr lang="ru-RU" dirty="0" err="1">
                <a:solidFill>
                  <a:srgbClr val="000000"/>
                </a:solidFill>
              </a:rPr>
              <a:t>періоди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 err="1">
                <a:solidFill>
                  <a:srgbClr val="000000"/>
                </a:solidFill>
              </a:rPr>
              <a:t>які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різняться</a:t>
            </a:r>
            <a:r>
              <a:rPr lang="ru-RU" dirty="0">
                <a:solidFill>
                  <a:srgbClr val="000000"/>
                </a:solidFill>
              </a:rPr>
              <a:t> характером </a:t>
            </a:r>
            <a:r>
              <a:rPr lang="ru-RU" dirty="0" err="1">
                <a:solidFill>
                  <a:srgbClr val="000000"/>
                </a:solidFill>
              </a:rPr>
              <a:t>поглинання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елементів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живлення</a:t>
            </a:r>
            <a:r>
              <a:rPr lang="ru-RU" dirty="0">
                <a:solidFill>
                  <a:srgbClr val="000000"/>
                </a:solidFill>
              </a:rPr>
              <a:t>: </a:t>
            </a:r>
            <a:r>
              <a:rPr lang="ru-RU" b="1" i="1" dirty="0" err="1">
                <a:solidFill>
                  <a:srgbClr val="000000"/>
                </a:solidFill>
              </a:rPr>
              <a:t>критичний</a:t>
            </a:r>
            <a:r>
              <a:rPr lang="ru-RU" dirty="0">
                <a:solidFill>
                  <a:srgbClr val="000000"/>
                </a:solidFill>
              </a:rPr>
              <a:t>, коли в </a:t>
            </a:r>
            <a:r>
              <a:rPr lang="ru-RU" dirty="0" err="1">
                <a:solidFill>
                  <a:srgbClr val="000000"/>
                </a:solidFill>
              </a:rPr>
              <a:t>рослини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надходить</a:t>
            </a:r>
            <a:r>
              <a:rPr lang="ru-RU" dirty="0">
                <a:solidFill>
                  <a:srgbClr val="000000"/>
                </a:solidFill>
              </a:rPr>
              <a:t> невелика </a:t>
            </a:r>
            <a:r>
              <a:rPr lang="ru-RU" dirty="0" err="1">
                <a:solidFill>
                  <a:srgbClr val="000000"/>
                </a:solidFill>
              </a:rPr>
              <a:t>кількість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елементів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живлення</a:t>
            </a:r>
            <a:r>
              <a:rPr lang="ru-RU" dirty="0">
                <a:solidFill>
                  <a:srgbClr val="000000"/>
                </a:solidFill>
              </a:rPr>
              <a:t>, але </a:t>
            </a:r>
            <a:r>
              <a:rPr lang="ru-RU" dirty="0" err="1">
                <a:solidFill>
                  <a:srgbClr val="000000"/>
                </a:solidFill>
              </a:rPr>
              <a:t>їх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нестача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погіршує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ріст</a:t>
            </a:r>
            <a:r>
              <a:rPr lang="ru-RU" dirty="0">
                <a:solidFill>
                  <a:srgbClr val="000000"/>
                </a:solidFill>
              </a:rPr>
              <a:t> і </a:t>
            </a:r>
            <a:r>
              <a:rPr lang="ru-RU" dirty="0" err="1">
                <a:solidFill>
                  <a:srgbClr val="000000"/>
                </a:solidFill>
              </a:rPr>
              <a:t>розвиток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рослин</a:t>
            </a:r>
            <a:r>
              <a:rPr lang="ru-RU" dirty="0">
                <a:solidFill>
                  <a:srgbClr val="000000"/>
                </a:solidFill>
              </a:rPr>
              <a:t>, та </a:t>
            </a:r>
            <a:r>
              <a:rPr lang="ru-RU" b="1" i="1" dirty="0">
                <a:solidFill>
                  <a:srgbClr val="000000"/>
                </a:solidFill>
              </a:rPr>
              <a:t>максимального </a:t>
            </a:r>
            <a:r>
              <a:rPr lang="ru-RU" b="1" i="1" dirty="0" err="1">
                <a:solidFill>
                  <a:srgbClr val="000000"/>
                </a:solidFill>
              </a:rPr>
              <a:t>засвоєння</a:t>
            </a:r>
            <a:r>
              <a:rPr lang="ru-RU" i="1" dirty="0">
                <a:solidFill>
                  <a:srgbClr val="000000"/>
                </a:solidFill>
              </a:rPr>
              <a:t>,</a:t>
            </a:r>
            <a:r>
              <a:rPr lang="ru-RU" dirty="0">
                <a:solidFill>
                  <a:srgbClr val="000000"/>
                </a:solidFill>
              </a:rPr>
              <a:t> коли </a:t>
            </a:r>
            <a:r>
              <a:rPr lang="ru-RU" dirty="0" err="1">
                <a:solidFill>
                  <a:srgbClr val="000000"/>
                </a:solidFill>
              </a:rPr>
              <a:t>рослини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поглинають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найбільшу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їх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кількість</a:t>
            </a:r>
            <a:r>
              <a:rPr lang="ru-RU" dirty="0">
                <a:solidFill>
                  <a:srgbClr val="000000"/>
                </a:solidFill>
              </a:rPr>
              <a:t>.</a:t>
            </a:r>
            <a:endParaRPr lang="uk-UA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1820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">
      <a:dk1>
        <a:srgbClr val="808080"/>
      </a:dk1>
      <a:lt1>
        <a:srgbClr val="FFFFFF"/>
      </a:lt1>
      <a:dk2>
        <a:srgbClr val="808080"/>
      </a:dk2>
      <a:lt2>
        <a:srgbClr val="005800"/>
      </a:lt2>
      <a:accent1>
        <a:srgbClr val="008000"/>
      </a:accent1>
      <a:accent2>
        <a:srgbClr val="00A400"/>
      </a:accent2>
      <a:accent3>
        <a:srgbClr val="FFFFFF"/>
      </a:accent3>
      <a:accent4>
        <a:srgbClr val="6C6C6C"/>
      </a:accent4>
      <a:accent5>
        <a:srgbClr val="AAC0AA"/>
      </a:accent5>
      <a:accent6>
        <a:srgbClr val="009400"/>
      </a:accent6>
      <a:hlink>
        <a:srgbClr val="33CC33"/>
      </a:hlink>
      <a:folHlink>
        <a:srgbClr val="808080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3" id="{884262A7-2810-450C-A836-858EF69DC930}" vid="{5E429385-4B0F-4796-B3BA-F668E1BC4A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103</TotalTime>
  <Words>1083</Words>
  <Application>Microsoft Office PowerPoint</Application>
  <PresentationFormat>Широкоэкранный</PresentationFormat>
  <Paragraphs>176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Microsoft Sans Serif</vt:lpstr>
      <vt:lpstr>Times New Roman</vt:lpstr>
      <vt:lpstr>Тема13</vt:lpstr>
      <vt:lpstr>ЖИВЛЕННЯ РОСЛИН </vt:lpstr>
      <vt:lpstr>План</vt:lpstr>
      <vt:lpstr>Хімічний склад рослин</vt:lpstr>
      <vt:lpstr>Презентация PowerPoint</vt:lpstr>
      <vt:lpstr>Презентация PowerPoint</vt:lpstr>
      <vt:lpstr>Презентация PowerPoint</vt:lpstr>
      <vt:lpstr>Презентация PowerPoint</vt:lpstr>
      <vt:lpstr>Надходження елементів живлення в рослини</vt:lpstr>
      <vt:lpstr>Засвоєння елементів живлення рослинами у різні періоди вегетації</vt:lpstr>
      <vt:lpstr>Методи діагностики живлення рослин</vt:lpstr>
      <vt:lpstr>Презентация PowerPoint</vt:lpstr>
      <vt:lpstr>Класифікація агрохімічних засобів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ЖИВЛЕННЯ РОСЛИН</dc:title>
  <dc:creator>Yulia Petrusha</dc:creator>
  <cp:lastModifiedBy>Ваня Рыльский</cp:lastModifiedBy>
  <cp:revision>21</cp:revision>
  <dcterms:created xsi:type="dcterms:W3CDTF">2021-10-21T14:45:06Z</dcterms:created>
  <dcterms:modified xsi:type="dcterms:W3CDTF">2022-10-25T08:21:57Z</dcterms:modified>
</cp:coreProperties>
</file>