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4008" y="2420888"/>
            <a:ext cx="3456384" cy="32403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СУТНІСТЬ ТА СПЕЦИФІКА МІЖНАРОДНОГО МАРКЕТИНГУ</a:t>
            </a:r>
          </a:p>
        </p:txBody>
      </p:sp>
      <p:pic>
        <p:nvPicPr>
          <p:cNvPr id="1026" name="Picture 2" descr="Что такое маркетинг: виды, функции, цели и задачи + стратегии и пла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0"/>
            <a:ext cx="3505768" cy="2492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772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Відмінні</a:t>
            </a:r>
            <a:r>
              <a:rPr lang="ru-RU" dirty="0"/>
              <a:t> </a:t>
            </a:r>
            <a:r>
              <a:rPr lang="ru-RU" dirty="0" err="1"/>
              <a:t>риси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323652"/>
            <a:ext cx="7200916" cy="3913660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ru-RU" dirty="0" err="1"/>
              <a:t>Відмінні</a:t>
            </a:r>
            <a:r>
              <a:rPr lang="ru-RU" dirty="0"/>
              <a:t> </a:t>
            </a:r>
            <a:r>
              <a:rPr lang="ru-RU" dirty="0" err="1"/>
              <a:t>риси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та </a:t>
            </a:r>
            <a:r>
              <a:rPr lang="ru-RU" dirty="0" err="1"/>
              <a:t>внутрішнього</a:t>
            </a:r>
            <a:r>
              <a:rPr lang="ru-RU" dirty="0"/>
              <a:t> маркетингу - </a:t>
            </a:r>
            <a:r>
              <a:rPr lang="ru-RU" dirty="0" err="1"/>
              <a:t>викликані</a:t>
            </a:r>
            <a:r>
              <a:rPr lang="ru-RU" dirty="0"/>
              <a:t> </a:t>
            </a:r>
            <a:r>
              <a:rPr lang="ru-RU" dirty="0" err="1"/>
              <a:t>специфікою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(</a:t>
            </a:r>
            <a:r>
              <a:rPr lang="ru-RU" dirty="0" err="1"/>
              <a:t>соціально-економічні</a:t>
            </a:r>
            <a:r>
              <a:rPr lang="ru-RU" dirty="0"/>
              <a:t>, </a:t>
            </a:r>
            <a:r>
              <a:rPr lang="ru-RU" dirty="0" err="1"/>
              <a:t>психологічні</a:t>
            </a:r>
            <a:r>
              <a:rPr lang="ru-RU" dirty="0"/>
              <a:t>, </a:t>
            </a:r>
            <a:r>
              <a:rPr lang="ru-RU" dirty="0" err="1"/>
              <a:t>національно-історичні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 smtClean="0"/>
              <a:t>):</a:t>
            </a:r>
          </a:p>
          <a:p>
            <a:r>
              <a:rPr lang="ru-RU" dirty="0" smtClean="0"/>
              <a:t>Проблема </a:t>
            </a:r>
            <a:r>
              <a:rPr lang="ru-RU" dirty="0" err="1"/>
              <a:t>адаптації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до умов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, </a:t>
            </a:r>
            <a:r>
              <a:rPr lang="ru-RU" dirty="0" err="1"/>
              <a:t>природнокліматичних</a:t>
            </a:r>
            <a:r>
              <a:rPr lang="ru-RU" dirty="0"/>
              <a:t> умов </a:t>
            </a:r>
            <a:r>
              <a:rPr lang="ru-RU" dirty="0" err="1"/>
              <a:t>тощо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Труднощі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дослідженні</a:t>
            </a:r>
            <a:r>
              <a:rPr lang="ru-RU" dirty="0"/>
              <a:t> ринку, </a:t>
            </a:r>
            <a:r>
              <a:rPr lang="ru-RU" dirty="0" err="1"/>
              <a:t>оцінці</a:t>
            </a:r>
            <a:r>
              <a:rPr lang="ru-RU" dirty="0"/>
              <a:t> </a:t>
            </a:r>
            <a:r>
              <a:rPr lang="ru-RU" dirty="0" err="1"/>
              <a:t>сильних</a:t>
            </a:r>
            <a:r>
              <a:rPr lang="ru-RU" dirty="0"/>
              <a:t> </a:t>
            </a:r>
            <a:r>
              <a:rPr lang="ru-RU" dirty="0" err="1"/>
              <a:t>позицій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Складність</a:t>
            </a:r>
            <a:r>
              <a:rPr lang="ru-RU" dirty="0"/>
              <a:t>, </a:t>
            </a:r>
            <a:r>
              <a:rPr lang="ru-RU" dirty="0" err="1"/>
              <a:t>обов’язковість</a:t>
            </a:r>
            <a:r>
              <a:rPr lang="ru-RU" dirty="0"/>
              <a:t> </a:t>
            </a:r>
            <a:r>
              <a:rPr lang="ru-RU" dirty="0" err="1"/>
              <a:t>врахування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Проблеми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вибором</a:t>
            </a:r>
            <a:r>
              <a:rPr lang="ru-RU" dirty="0"/>
              <a:t> форм </a:t>
            </a:r>
            <a:r>
              <a:rPr lang="ru-RU" dirty="0" err="1"/>
              <a:t>експансії</a:t>
            </a:r>
            <a:r>
              <a:rPr lang="ru-RU" dirty="0"/>
              <a:t> (</a:t>
            </a:r>
            <a:r>
              <a:rPr lang="ru-RU" dirty="0" err="1"/>
              <a:t>експорт</a:t>
            </a:r>
            <a:r>
              <a:rPr lang="ru-RU" dirty="0"/>
              <a:t>, СП,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виробництв</a:t>
            </a:r>
            <a:r>
              <a:rPr lang="ru-RU" dirty="0"/>
              <a:t>, продаж </a:t>
            </a:r>
            <a:r>
              <a:rPr lang="ru-RU" dirty="0" err="1"/>
              <a:t>ліцензій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 </a:t>
            </a:r>
            <a:endParaRPr lang="ru-RU" dirty="0" smtClean="0"/>
          </a:p>
          <a:p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/>
              <a:t>вибору</a:t>
            </a:r>
            <a:r>
              <a:rPr lang="ru-RU" dirty="0"/>
              <a:t> ринку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виходу</a:t>
            </a:r>
            <a:r>
              <a:rPr lang="ru-RU" dirty="0"/>
              <a:t> з </a:t>
            </a:r>
            <a:r>
              <a:rPr lang="ru-RU" dirty="0" err="1"/>
              <a:t>нього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/>
              <a:t>виділення</a:t>
            </a:r>
            <a:r>
              <a:rPr lang="ru-RU" dirty="0"/>
              <a:t> </a:t>
            </a:r>
            <a:r>
              <a:rPr lang="ru-RU" dirty="0" err="1"/>
              <a:t>внутрішньої</a:t>
            </a:r>
            <a:r>
              <a:rPr lang="ru-RU" dirty="0"/>
              <a:t> і </a:t>
            </a:r>
            <a:r>
              <a:rPr lang="ru-RU" dirty="0" err="1"/>
              <a:t>зовнішньої</a:t>
            </a:r>
            <a:r>
              <a:rPr lang="ru-RU" dirty="0"/>
              <a:t> обстановки в </a:t>
            </a:r>
            <a:r>
              <a:rPr lang="ru-RU" dirty="0" err="1"/>
              <a:t>кожній</a:t>
            </a:r>
            <a:r>
              <a:rPr lang="ru-RU" dirty="0"/>
              <a:t> </a:t>
            </a:r>
            <a:r>
              <a:rPr lang="ru-RU" dirty="0" err="1"/>
              <a:t>країні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71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smtClean="0"/>
              <a:t>маркетингу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13660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ru-RU" b="1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маркетингу: </a:t>
            </a:r>
            <a:endParaRPr lang="ru-RU" dirty="0" smtClean="0"/>
          </a:p>
          <a:p>
            <a:pPr>
              <a:buFont typeface="Wingdings" pitchFamily="2" charset="2"/>
              <a:buChar char="§"/>
            </a:pP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/>
              <a:t>культура, </a:t>
            </a:r>
            <a:r>
              <a:rPr lang="ru-RU" dirty="0" err="1"/>
              <a:t>менталітет</a:t>
            </a:r>
            <a:r>
              <a:rPr lang="ru-RU" dirty="0"/>
              <a:t>, </a:t>
            </a:r>
            <a:r>
              <a:rPr lang="ru-RU" dirty="0" err="1"/>
              <a:t>ділові</a:t>
            </a:r>
            <a:r>
              <a:rPr lang="ru-RU" dirty="0"/>
              <a:t> </a:t>
            </a:r>
            <a:r>
              <a:rPr lang="ru-RU" dirty="0" err="1"/>
              <a:t>традиції</a:t>
            </a:r>
            <a:r>
              <a:rPr lang="ru-RU" dirty="0"/>
              <a:t>, </a:t>
            </a:r>
            <a:r>
              <a:rPr lang="ru-RU" dirty="0" err="1"/>
              <a:t>стандарти</a:t>
            </a:r>
            <a:r>
              <a:rPr lang="ru-RU" dirty="0"/>
              <a:t>; </a:t>
            </a:r>
          </a:p>
          <a:p>
            <a:pPr>
              <a:buFont typeface="Wingdings" pitchFamily="2" charset="2"/>
              <a:buChar char="§"/>
            </a:pP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і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відкритості</a:t>
            </a:r>
            <a:r>
              <a:rPr lang="ru-RU" dirty="0"/>
              <a:t> ринку; </a:t>
            </a:r>
          </a:p>
          <a:p>
            <a:pPr>
              <a:buFont typeface="Wingdings" pitchFamily="2" charset="2"/>
              <a:buChar char="§"/>
            </a:pP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; </a:t>
            </a:r>
          </a:p>
          <a:p>
            <a:pPr>
              <a:buFont typeface="Wingdings" pitchFamily="2" charset="2"/>
              <a:buChar char="§"/>
            </a:pPr>
            <a:r>
              <a:rPr lang="ru-RU" dirty="0" err="1" smtClean="0"/>
              <a:t>валютні</a:t>
            </a:r>
            <a:r>
              <a:rPr lang="ru-RU" dirty="0" smtClean="0"/>
              <a:t> </a:t>
            </a:r>
            <a:r>
              <a:rPr lang="ru-RU" dirty="0" err="1"/>
              <a:t>проблеми</a:t>
            </a:r>
            <a:r>
              <a:rPr lang="ru-RU" dirty="0"/>
              <a:t>; </a:t>
            </a:r>
          </a:p>
          <a:p>
            <a:pPr>
              <a:buFont typeface="Wingdings" pitchFamily="2" charset="2"/>
              <a:buChar char="§"/>
            </a:pP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/>
              <a:t>політичні</a:t>
            </a:r>
            <a:r>
              <a:rPr lang="ru-RU" dirty="0"/>
              <a:t> і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; </a:t>
            </a:r>
          </a:p>
          <a:p>
            <a:pPr>
              <a:buFont typeface="Wingdings" pitchFamily="2" charset="2"/>
              <a:buChar char="§"/>
            </a:pPr>
            <a:r>
              <a:rPr lang="ru-RU" dirty="0" err="1" smtClean="0"/>
              <a:t>економічні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відмінності</a:t>
            </a:r>
            <a:r>
              <a:rPr lang="ru-RU" dirty="0"/>
              <a:t>; </a:t>
            </a:r>
          </a:p>
          <a:p>
            <a:pPr>
              <a:buFont typeface="Wingdings" pitchFamily="2" charset="2"/>
              <a:buChar char="§"/>
            </a:pP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/>
              <a:t>умови</a:t>
            </a:r>
            <a:r>
              <a:rPr lang="ru-RU" dirty="0"/>
              <a:t> і </a:t>
            </a:r>
            <a:r>
              <a:rPr lang="ru-RU" dirty="0" err="1"/>
              <a:t>передумови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; </a:t>
            </a:r>
          </a:p>
          <a:p>
            <a:pPr>
              <a:buFont typeface="Wingdings" pitchFamily="2" charset="2"/>
              <a:buChar char="§"/>
            </a:pPr>
            <a:r>
              <a:rPr lang="ru-RU" dirty="0" err="1" smtClean="0"/>
              <a:t>різна</a:t>
            </a:r>
            <a:r>
              <a:rPr lang="ru-RU" dirty="0" smtClean="0"/>
              <a:t> </a:t>
            </a:r>
            <a:r>
              <a:rPr lang="ru-RU" dirty="0" err="1"/>
              <a:t>ситуація</a:t>
            </a:r>
            <a:r>
              <a:rPr lang="ru-RU" dirty="0"/>
              <a:t> з </a:t>
            </a:r>
            <a:r>
              <a:rPr lang="ru-RU" dirty="0" err="1"/>
              <a:t>конкуренцією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784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Суб’єкти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маркетингу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0423" y="2204864"/>
            <a:ext cx="4248588" cy="4057676"/>
          </a:xfrm>
        </p:spPr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r>
              <a:rPr lang="ru-RU" dirty="0"/>
              <a:t>До </a:t>
            </a:r>
            <a:r>
              <a:rPr lang="ru-RU" dirty="0" err="1"/>
              <a:t>суб'єктів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маркетингу належать</a:t>
            </a:r>
            <a:r>
              <a:rPr lang="ru-RU" dirty="0" smtClean="0"/>
              <a:t>:</a:t>
            </a:r>
          </a:p>
          <a:p>
            <a:r>
              <a:rPr lang="ru-RU" b="1" dirty="0" err="1"/>
              <a:t>транснаціональна</a:t>
            </a:r>
            <a:r>
              <a:rPr lang="ru-RU" b="1" dirty="0"/>
              <a:t> </a:t>
            </a:r>
            <a:r>
              <a:rPr lang="ru-RU" b="1" dirty="0" err="1"/>
              <a:t>корпорація</a:t>
            </a:r>
            <a:r>
              <a:rPr lang="ru-RU" b="1" dirty="0"/>
              <a:t> </a:t>
            </a:r>
            <a:r>
              <a:rPr lang="ru-RU" dirty="0"/>
              <a:t>(у </a:t>
            </a:r>
            <a:r>
              <a:rPr lang="ru-RU" dirty="0" err="1"/>
              <a:t>виробничій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 та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)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об'єднує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організаційноправових</a:t>
            </a:r>
            <a:r>
              <a:rPr lang="ru-RU" dirty="0"/>
              <a:t> форм та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в </a:t>
            </a:r>
            <a:r>
              <a:rPr lang="ru-RU" dirty="0" err="1"/>
              <a:t>двох</a:t>
            </a:r>
            <a:r>
              <a:rPr lang="ru-RU" dirty="0"/>
              <a:t> і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та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взаємозв'язаної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та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одному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декільком</a:t>
            </a:r>
            <a:r>
              <a:rPr lang="ru-RU" dirty="0"/>
              <a:t> центрам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. </a:t>
            </a:r>
            <a:r>
              <a:rPr lang="ru-RU" dirty="0" err="1"/>
              <a:t>Значний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за </a:t>
            </a:r>
            <a:r>
              <a:rPr lang="ru-RU" dirty="0" err="1"/>
              <a:t>національними</a:t>
            </a:r>
            <a:r>
              <a:rPr lang="ru-RU" dirty="0"/>
              <a:t> кордонами.</a:t>
            </a:r>
          </a:p>
        </p:txBody>
      </p:sp>
      <p:pic>
        <p:nvPicPr>
          <p:cNvPr id="4098" name="Picture 2" descr="Россия и транснациональные корпорации: в состоянии войны | Republ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006219"/>
            <a:ext cx="3710816" cy="2943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983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Суб’єкти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маркетингу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960" y="2492896"/>
            <a:ext cx="4184913" cy="3627765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глобальні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- </a:t>
            </a:r>
            <a:r>
              <a:rPr lang="ru-RU" dirty="0" err="1"/>
              <a:t>бізнес-одиниці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у </a:t>
            </a:r>
            <a:r>
              <a:rPr lang="ru-RU" dirty="0" err="1"/>
              <a:t>своїй</a:t>
            </a:r>
            <a:r>
              <a:rPr lang="ru-RU" dirty="0"/>
              <a:t> </a:t>
            </a:r>
            <a:r>
              <a:rPr lang="ru-RU" dirty="0" err="1"/>
              <a:t>міжнародній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концепцію</a:t>
            </a:r>
            <a:r>
              <a:rPr lang="ru-RU" dirty="0"/>
              <a:t> глобального маркетингу. </a:t>
            </a:r>
            <a:r>
              <a:rPr lang="ru-RU" dirty="0" err="1"/>
              <a:t>Орієнтуються</a:t>
            </a:r>
            <a:r>
              <a:rPr lang="ru-RU" dirty="0"/>
              <a:t> не на </a:t>
            </a:r>
            <a:r>
              <a:rPr lang="ru-RU" dirty="0" err="1"/>
              <a:t>власну</a:t>
            </a:r>
            <a:r>
              <a:rPr lang="ru-RU" dirty="0"/>
              <a:t> </a:t>
            </a:r>
            <a:r>
              <a:rPr lang="ru-RU" dirty="0" err="1"/>
              <a:t>країну</a:t>
            </a:r>
            <a:r>
              <a:rPr lang="ru-RU" dirty="0"/>
              <a:t>, а </a:t>
            </a:r>
            <a:r>
              <a:rPr lang="ru-RU" dirty="0" err="1"/>
              <a:t>задовольняють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потреби </a:t>
            </a:r>
            <a:r>
              <a:rPr lang="ru-RU" dirty="0" err="1"/>
              <a:t>клієнтів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б </a:t>
            </a:r>
            <a:r>
              <a:rPr lang="ru-RU" dirty="0" err="1"/>
              <a:t>характерні</a:t>
            </a:r>
            <a:r>
              <a:rPr lang="ru-RU" dirty="0"/>
              <a:t> для </a:t>
            </a:r>
            <a:r>
              <a:rPr lang="ru-RU" dirty="0" err="1"/>
              <a:t>всього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. </a:t>
            </a:r>
            <a:r>
              <a:rPr lang="ru-RU" dirty="0" err="1"/>
              <a:t>Розглядають</a:t>
            </a:r>
            <a:r>
              <a:rPr lang="ru-RU" dirty="0"/>
              <a:t> </a:t>
            </a:r>
            <a:r>
              <a:rPr lang="ru-RU" dirty="0" err="1"/>
              <a:t>світовий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як </a:t>
            </a:r>
            <a:r>
              <a:rPr lang="ru-RU" dirty="0" err="1"/>
              <a:t>ціле</a:t>
            </a:r>
            <a:r>
              <a:rPr lang="ru-RU" dirty="0"/>
              <a:t> і </a:t>
            </a:r>
            <a:r>
              <a:rPr lang="ru-RU" dirty="0" err="1"/>
              <a:t>переміщають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виробництво</a:t>
            </a:r>
            <a:r>
              <a:rPr lang="ru-RU" dirty="0"/>
              <a:t>, </a:t>
            </a:r>
            <a:r>
              <a:rPr lang="ru-RU" dirty="0" err="1"/>
              <a:t>капітал</a:t>
            </a:r>
            <a:r>
              <a:rPr lang="ru-RU" dirty="0"/>
              <a:t> і персонал в </a:t>
            </a:r>
            <a:r>
              <a:rPr lang="ru-RU" dirty="0" err="1"/>
              <a:t>любі</a:t>
            </a:r>
            <a:r>
              <a:rPr lang="ru-RU" dirty="0"/>
              <a:t> точки </a:t>
            </a:r>
            <a:r>
              <a:rPr lang="ru-RU" dirty="0" err="1"/>
              <a:t>планети</a:t>
            </a:r>
            <a:r>
              <a:rPr lang="ru-RU" dirty="0"/>
              <a:t>, де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конкурентні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.</a:t>
            </a:r>
          </a:p>
        </p:txBody>
      </p:sp>
      <p:pic>
        <p:nvPicPr>
          <p:cNvPr id="5122" name="Picture 2" descr="Транснациональные корпорации: список крупнейших :: BusinessMan.r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27" y="2852936"/>
            <a:ext cx="3600400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828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Суб’єкти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маркетингу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241426"/>
            <a:ext cx="4032564" cy="4129684"/>
          </a:xfrm>
        </p:spPr>
        <p:txBody>
          <a:bodyPr/>
          <a:lstStyle/>
          <a:p>
            <a:r>
              <a:rPr lang="ru-RU" dirty="0" err="1"/>
              <a:t>сервісні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: </a:t>
            </a:r>
            <a:r>
              <a:rPr lang="ru-RU" dirty="0" err="1"/>
              <a:t>комерційні</a:t>
            </a:r>
            <a:r>
              <a:rPr lang="ru-RU" dirty="0"/>
              <a:t>, </a:t>
            </a:r>
            <a:r>
              <a:rPr lang="ru-RU" dirty="0" err="1"/>
              <a:t>інвестиційні</a:t>
            </a:r>
            <a:r>
              <a:rPr lang="ru-RU" dirty="0"/>
              <a:t> банки, </a:t>
            </a:r>
            <a:r>
              <a:rPr lang="ru-RU" dirty="0" err="1"/>
              <a:t>брокерські</a:t>
            </a:r>
            <a:r>
              <a:rPr lang="ru-RU" dirty="0"/>
              <a:t> </a:t>
            </a:r>
            <a:r>
              <a:rPr lang="ru-RU" dirty="0" err="1"/>
              <a:t>контори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(</a:t>
            </a:r>
            <a:r>
              <a:rPr lang="en-US" dirty="0"/>
              <a:t>American Express). </a:t>
            </a:r>
            <a:r>
              <a:rPr lang="ru-RU" dirty="0" err="1"/>
              <a:t>Носять</a:t>
            </a:r>
            <a:r>
              <a:rPr lang="ru-RU" dirty="0"/>
              <a:t> </a:t>
            </a:r>
            <a:r>
              <a:rPr lang="ru-RU" dirty="0" err="1"/>
              <a:t>глобальний</a:t>
            </a:r>
            <a:r>
              <a:rPr lang="ru-RU" dirty="0"/>
              <a:t> характер, </a:t>
            </a:r>
            <a:r>
              <a:rPr lang="ru-RU" dirty="0" err="1"/>
              <a:t>розміщують</a:t>
            </a:r>
            <a:r>
              <a:rPr lang="ru-RU" dirty="0"/>
              <a:t> штаб-</a:t>
            </a:r>
            <a:r>
              <a:rPr lang="ru-RU" dirty="0" err="1"/>
              <a:t>квартири</a:t>
            </a:r>
            <a:r>
              <a:rPr lang="ru-RU" dirty="0"/>
              <a:t> в </a:t>
            </a:r>
            <a:r>
              <a:rPr lang="ru-RU" dirty="0" err="1"/>
              <a:t>світових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центрах. </a:t>
            </a:r>
          </a:p>
        </p:txBody>
      </p:sp>
      <p:pic>
        <p:nvPicPr>
          <p:cNvPr id="6146" name="Picture 2" descr="Как успешно запустить сервисный бизнес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780928"/>
            <a:ext cx="3800360" cy="305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006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Суб’єкти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маркетингу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542" y="2179636"/>
            <a:ext cx="6840876" cy="1393380"/>
          </a:xfrm>
        </p:spPr>
        <p:txBody>
          <a:bodyPr/>
          <a:lstStyle/>
          <a:p>
            <a:r>
              <a:rPr lang="ru-RU" dirty="0" err="1"/>
              <a:t>експортери</a:t>
            </a:r>
            <a:r>
              <a:rPr lang="ru-RU" dirty="0"/>
              <a:t> - </a:t>
            </a:r>
            <a:r>
              <a:rPr lang="ru-RU" dirty="0" err="1"/>
              <a:t>фірми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виробляють</a:t>
            </a:r>
            <a:r>
              <a:rPr lang="ru-RU" dirty="0"/>
              <a:t> </a:t>
            </a:r>
            <a:r>
              <a:rPr lang="ru-RU" dirty="0" err="1"/>
              <a:t>продукцію</a:t>
            </a:r>
            <a:r>
              <a:rPr lang="ru-RU" dirty="0"/>
              <a:t> на </a:t>
            </a:r>
            <a:r>
              <a:rPr lang="ru-RU" dirty="0" err="1"/>
              <a:t>національній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і </a:t>
            </a:r>
            <a:r>
              <a:rPr lang="ru-RU" dirty="0" err="1"/>
              <a:t>продають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на </a:t>
            </a:r>
            <a:r>
              <a:rPr lang="ru-RU" dirty="0" err="1"/>
              <a:t>світовому</a:t>
            </a:r>
            <a:r>
              <a:rPr lang="ru-RU" dirty="0"/>
              <a:t> ринку</a:t>
            </a:r>
          </a:p>
        </p:txBody>
      </p:sp>
      <p:pic>
        <p:nvPicPr>
          <p:cNvPr id="7170" name="Picture 2" descr="Экспорт товаров из Украины на 80% происходит через «непрямые» поставки |  ubr.u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573016"/>
            <a:ext cx="5832648" cy="2708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72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1616" y="90872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Суб’єкти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маркетингу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5538" y="2060848"/>
            <a:ext cx="7056900" cy="2185468"/>
          </a:xfrm>
        </p:spPr>
        <p:txBody>
          <a:bodyPr/>
          <a:lstStyle/>
          <a:p>
            <a:r>
              <a:rPr lang="ru-RU" dirty="0" err="1"/>
              <a:t>імпортери</a:t>
            </a:r>
            <a:r>
              <a:rPr lang="ru-RU" dirty="0"/>
              <a:t> - </a:t>
            </a:r>
            <a:r>
              <a:rPr lang="ru-RU" dirty="0" err="1"/>
              <a:t>фірми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постачальників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партнерів</a:t>
            </a:r>
            <a:r>
              <a:rPr lang="ru-RU" dirty="0"/>
              <a:t> з </a:t>
            </a:r>
            <a:r>
              <a:rPr lang="ru-RU" dirty="0" err="1"/>
              <a:t>кооперації</a:t>
            </a:r>
            <a:r>
              <a:rPr lang="ru-RU" dirty="0"/>
              <a:t> за кордоном (</a:t>
            </a:r>
            <a:r>
              <a:rPr lang="ru-RU" dirty="0" err="1"/>
              <a:t>дочірні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ТНК, </a:t>
            </a:r>
            <a:r>
              <a:rPr lang="ru-RU" dirty="0" err="1"/>
              <a:t>нафтопереробні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 і </a:t>
            </a:r>
            <a:r>
              <a:rPr lang="ru-RU" dirty="0" err="1"/>
              <a:t>компанії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регулярно </a:t>
            </a:r>
            <a:r>
              <a:rPr lang="ru-RU" dirty="0" err="1"/>
              <a:t>імпортують</a:t>
            </a:r>
            <a:r>
              <a:rPr lang="ru-RU" dirty="0"/>
              <a:t> </a:t>
            </a:r>
            <a:r>
              <a:rPr lang="ru-RU" dirty="0" err="1"/>
              <a:t>сировину</a:t>
            </a:r>
            <a:r>
              <a:rPr lang="ru-RU" dirty="0"/>
              <a:t>). </a:t>
            </a:r>
          </a:p>
        </p:txBody>
      </p:sp>
      <p:pic>
        <p:nvPicPr>
          <p:cNvPr id="8194" name="Picture 2" descr="Украина резко нарастила импорт товаров | Экономическая прав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077072"/>
            <a:ext cx="54006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63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1405960"/>
          </a:xfrm>
        </p:spPr>
        <p:txBody>
          <a:bodyPr>
            <a:noAutofit/>
          </a:bodyPr>
          <a:lstStyle/>
          <a:p>
            <a:r>
              <a:rPr lang="ru-RU" sz="2800" dirty="0" err="1"/>
              <a:t>Основні</a:t>
            </a:r>
            <a:r>
              <a:rPr lang="ru-RU" sz="2800" dirty="0"/>
              <a:t> </a:t>
            </a:r>
            <a:r>
              <a:rPr lang="ru-RU" sz="2800" dirty="0" err="1"/>
              <a:t>рішення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приймаються</a:t>
            </a:r>
            <a:r>
              <a:rPr lang="ru-RU" sz="2800" dirty="0"/>
              <a:t> при </a:t>
            </a:r>
            <a:r>
              <a:rPr lang="ru-RU" sz="2800" dirty="0" err="1"/>
              <a:t>здійсненні</a:t>
            </a:r>
            <a:r>
              <a:rPr lang="ru-RU" sz="2800" dirty="0"/>
              <a:t> </a:t>
            </a:r>
            <a:r>
              <a:rPr lang="ru-RU" sz="2800" dirty="0" err="1"/>
              <a:t>міжнародної</a:t>
            </a:r>
            <a:r>
              <a:rPr lang="ru-RU" sz="2800" dirty="0"/>
              <a:t> </a:t>
            </a:r>
            <a:r>
              <a:rPr lang="ru-RU" sz="2800" dirty="0" err="1"/>
              <a:t>маркетингової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13660"/>
          </a:xfrm>
        </p:spPr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r>
              <a:rPr lang="ru-RU" dirty="0" err="1"/>
              <a:t>Маркетингова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на </a:t>
            </a:r>
            <a:r>
              <a:rPr lang="ru-RU" dirty="0" err="1"/>
              <a:t>зовнішньому</a:t>
            </a:r>
            <a:r>
              <a:rPr lang="ru-RU" dirty="0"/>
              <a:t> ринку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розв’язання</a:t>
            </a:r>
            <a:r>
              <a:rPr lang="ru-RU" dirty="0"/>
              <a:t> таких </a:t>
            </a:r>
            <a:r>
              <a:rPr lang="ru-RU" b="1" dirty="0" err="1"/>
              <a:t>завдань</a:t>
            </a:r>
            <a:r>
              <a:rPr lang="ru-RU" dirty="0"/>
              <a:t>: </a:t>
            </a:r>
          </a:p>
          <a:p>
            <a:pPr>
              <a:buFont typeface="Wingdings" pitchFamily="2" charset="2"/>
              <a:buChar char="ü"/>
            </a:pP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/>
              <a:t>надійної</a:t>
            </a:r>
            <a:r>
              <a:rPr lang="ru-RU" dirty="0"/>
              <a:t>, </a:t>
            </a:r>
            <a:r>
              <a:rPr lang="ru-RU" dirty="0" err="1"/>
              <a:t>достовірної</a:t>
            </a:r>
            <a:r>
              <a:rPr lang="ru-RU" dirty="0"/>
              <a:t> і </a:t>
            </a:r>
            <a:r>
              <a:rPr lang="ru-RU" dirty="0" err="1"/>
              <a:t>своєчасної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зовнішні</a:t>
            </a:r>
            <a:r>
              <a:rPr lang="ru-RU" dirty="0"/>
              <a:t> ринки, структуру і </a:t>
            </a:r>
            <a:r>
              <a:rPr lang="ru-RU" dirty="0" err="1"/>
              <a:t>динаміку</a:t>
            </a:r>
            <a:r>
              <a:rPr lang="ru-RU" dirty="0"/>
              <a:t> конкретного </a:t>
            </a:r>
            <a:r>
              <a:rPr lang="ru-RU" dirty="0" err="1"/>
              <a:t>попиту</a:t>
            </a:r>
            <a:r>
              <a:rPr lang="ru-RU" dirty="0"/>
              <a:t>, </a:t>
            </a:r>
            <a:r>
              <a:rPr lang="ru-RU" dirty="0" err="1"/>
              <a:t>смаки</a:t>
            </a:r>
            <a:r>
              <a:rPr lang="ru-RU" dirty="0"/>
              <a:t> і </a:t>
            </a:r>
            <a:r>
              <a:rPr lang="ru-RU" dirty="0" err="1"/>
              <a:t>запити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зовнішні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; </a:t>
            </a:r>
          </a:p>
          <a:p>
            <a:pPr>
              <a:buFont typeface="Wingdings" pitchFamily="2" charset="2"/>
              <a:buChar char="ü"/>
            </a:pP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/>
              <a:t>товару </a:t>
            </a:r>
            <a:r>
              <a:rPr lang="ru-RU" dirty="0" err="1"/>
              <a:t>або</a:t>
            </a:r>
            <a:r>
              <a:rPr lang="ru-RU" dirty="0"/>
              <a:t> товарного </a:t>
            </a:r>
            <a:r>
              <a:rPr lang="ru-RU" dirty="0" err="1"/>
              <a:t>асортименту</a:t>
            </a:r>
            <a:r>
              <a:rPr lang="ru-RU" dirty="0"/>
              <a:t>, </a:t>
            </a:r>
            <a:r>
              <a:rPr lang="ru-RU" dirty="0" err="1"/>
              <a:t>спроможного</a:t>
            </a:r>
            <a:r>
              <a:rPr lang="ru-RU" dirty="0"/>
              <a:t> </a:t>
            </a:r>
            <a:r>
              <a:rPr lang="ru-RU" dirty="0" err="1"/>
              <a:t>повніше</a:t>
            </a:r>
            <a:r>
              <a:rPr lang="ru-RU" dirty="0"/>
              <a:t> </a:t>
            </a:r>
            <a:r>
              <a:rPr lang="ru-RU" dirty="0" err="1"/>
              <a:t>задовольняти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ринку </a:t>
            </a:r>
            <a:r>
              <a:rPr lang="ru-RU" dirty="0" err="1"/>
              <a:t>порівняно</a:t>
            </a:r>
            <a:r>
              <a:rPr lang="ru-RU" dirty="0"/>
              <a:t> з товарами </a:t>
            </a:r>
            <a:r>
              <a:rPr lang="ru-RU" dirty="0" err="1"/>
              <a:t>конкурентів</a:t>
            </a:r>
            <a:r>
              <a:rPr lang="ru-RU" dirty="0"/>
              <a:t>; </a:t>
            </a:r>
          </a:p>
          <a:p>
            <a:pPr>
              <a:buFont typeface="Wingdings" pitchFamily="2" charset="2"/>
              <a:buChar char="ü"/>
            </a:pP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споживача</a:t>
            </a:r>
            <a:r>
              <a:rPr lang="ru-RU" dirty="0"/>
              <a:t>, попит і </a:t>
            </a:r>
            <a:r>
              <a:rPr lang="ru-RU" dirty="0" err="1"/>
              <a:t>ринок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забезпечить</a:t>
            </a:r>
            <a:r>
              <a:rPr lang="ru-RU" dirty="0"/>
              <a:t> максимально </a:t>
            </a:r>
            <a:r>
              <a:rPr lang="ru-RU" dirty="0" err="1"/>
              <a:t>можливий</a:t>
            </a:r>
            <a:r>
              <a:rPr lang="ru-RU" dirty="0"/>
              <a:t> контроль 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/>
              <a:t>перспективи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маркетинг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прогнозуванні</a:t>
            </a:r>
            <a:r>
              <a:rPr lang="ru-RU" dirty="0"/>
              <a:t> і </a:t>
            </a:r>
            <a:r>
              <a:rPr lang="ru-RU" dirty="0" err="1"/>
              <a:t>задоволенні</a:t>
            </a:r>
            <a:r>
              <a:rPr lang="ru-RU" dirty="0"/>
              <a:t> потреб </a:t>
            </a:r>
            <a:r>
              <a:rPr lang="ru-RU" dirty="0" err="1"/>
              <a:t>потенційних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 шляхом </a:t>
            </a:r>
            <a:r>
              <a:rPr lang="ru-RU" dirty="0" err="1"/>
              <a:t>пропозиції</a:t>
            </a:r>
            <a:r>
              <a:rPr lang="ru-RU" dirty="0"/>
              <a:t> </a:t>
            </a:r>
            <a:r>
              <a:rPr lang="ru-RU" dirty="0" err="1"/>
              <a:t>конкурентноспроможних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технологій</a:t>
            </a:r>
            <a:r>
              <a:rPr lang="ru-RU" dirty="0"/>
              <a:t>, </a:t>
            </a:r>
            <a:r>
              <a:rPr lang="ru-RU" dirty="0" err="1"/>
              <a:t>ідей</a:t>
            </a:r>
            <a:r>
              <a:rPr lang="ru-RU" dirty="0"/>
              <a:t>, </a:t>
            </a:r>
            <a:r>
              <a:rPr lang="ru-RU" dirty="0" err="1"/>
              <a:t>організацій</a:t>
            </a:r>
            <a:r>
              <a:rPr lang="ru-RU" dirty="0"/>
              <a:t>, людей, </a:t>
            </a:r>
            <a:r>
              <a:rPr lang="ru-RU" dirty="0" err="1"/>
              <a:t>місць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4200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Рішення, що приймають підприємства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85668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ru-RU" dirty="0"/>
              <a:t>При </a:t>
            </a:r>
            <a:r>
              <a:rPr lang="ru-RU" dirty="0" err="1"/>
              <a:t>здійсненні</a:t>
            </a:r>
            <a:r>
              <a:rPr lang="ru-RU" dirty="0"/>
              <a:t> ММ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цілу</a:t>
            </a:r>
            <a:r>
              <a:rPr lang="ru-RU" dirty="0"/>
              <a:t> низку </a:t>
            </a:r>
            <a:r>
              <a:rPr lang="ru-RU" b="1" dirty="0" err="1"/>
              <a:t>рішень</a:t>
            </a:r>
            <a:r>
              <a:rPr lang="ru-RU" dirty="0"/>
              <a:t>: </a:t>
            </a:r>
          </a:p>
          <a:p>
            <a:pPr marL="525780" indent="-457200">
              <a:buFont typeface="+mj-lt"/>
              <a:buAutoNum type="arabicPeriod"/>
            </a:pPr>
            <a:r>
              <a:rPr lang="ru-RU" dirty="0" smtClean="0"/>
              <a:t>Про </a:t>
            </a:r>
            <a:r>
              <a:rPr lang="ru-RU" dirty="0" err="1"/>
              <a:t>вихід</a:t>
            </a:r>
            <a:r>
              <a:rPr lang="ru-RU" dirty="0"/>
              <a:t> на </a:t>
            </a:r>
            <a:r>
              <a:rPr lang="ru-RU" dirty="0" err="1"/>
              <a:t>зовнішній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. </a:t>
            </a:r>
            <a:r>
              <a:rPr lang="ru-RU" dirty="0" err="1"/>
              <a:t>Оцінюється</a:t>
            </a:r>
            <a:r>
              <a:rPr lang="ru-RU" dirty="0"/>
              <a:t> </a:t>
            </a:r>
            <a:r>
              <a:rPr lang="ru-RU" dirty="0" err="1"/>
              <a:t>доцільність</a:t>
            </a:r>
            <a:r>
              <a:rPr lang="ru-RU" dirty="0"/>
              <a:t> і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 на </a:t>
            </a:r>
            <a:r>
              <a:rPr lang="ru-RU" dirty="0" err="1"/>
              <a:t>зовнішніх</a:t>
            </a:r>
            <a:r>
              <a:rPr lang="ru-RU" dirty="0"/>
              <a:t> ринках. </a:t>
            </a:r>
          </a:p>
          <a:p>
            <a:pPr marL="525780" indent="-457200">
              <a:buFont typeface="+mj-lt"/>
              <a:buAutoNum type="arabicPeriod"/>
            </a:pPr>
            <a:r>
              <a:rPr lang="ru-RU" dirty="0" smtClean="0"/>
              <a:t>Про </a:t>
            </a:r>
            <a:r>
              <a:rPr lang="ru-RU" dirty="0" err="1" smtClean="0"/>
              <a:t>вибір</a:t>
            </a:r>
            <a:r>
              <a:rPr lang="ru-RU" dirty="0" smtClean="0"/>
              <a:t> </a:t>
            </a:r>
            <a:r>
              <a:rPr lang="ru-RU" dirty="0" err="1" smtClean="0"/>
              <a:t>зовнішніх</a:t>
            </a:r>
            <a:r>
              <a:rPr lang="ru-RU" dirty="0" smtClean="0"/>
              <a:t> </a:t>
            </a:r>
            <a:r>
              <a:rPr lang="ru-RU" dirty="0" err="1" smtClean="0"/>
              <a:t>ринків</a:t>
            </a:r>
            <a:r>
              <a:rPr lang="ru-RU" dirty="0" smtClean="0"/>
              <a:t>. </a:t>
            </a:r>
          </a:p>
          <a:p>
            <a:pPr marL="525780" indent="-457200">
              <a:buFont typeface="+mj-lt"/>
              <a:buAutoNum type="arabicPeriod"/>
            </a:pPr>
            <a:r>
              <a:rPr lang="ru-RU" dirty="0" smtClean="0"/>
              <a:t>Про форму </a:t>
            </a:r>
            <a:r>
              <a:rPr lang="ru-RU" dirty="0" err="1" smtClean="0"/>
              <a:t>виходу</a:t>
            </a:r>
            <a:r>
              <a:rPr lang="ru-RU" dirty="0" smtClean="0"/>
              <a:t> на </a:t>
            </a:r>
            <a:r>
              <a:rPr lang="ru-RU" dirty="0" err="1" smtClean="0"/>
              <a:t>зовнішній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 (</a:t>
            </a:r>
            <a:r>
              <a:rPr lang="ru-RU" dirty="0" err="1" smtClean="0"/>
              <a:t>експорт</a:t>
            </a:r>
            <a:r>
              <a:rPr lang="ru-RU" dirty="0" smtClean="0"/>
              <a:t>, СП, </a:t>
            </a:r>
            <a:r>
              <a:rPr lang="ru-RU" dirty="0" err="1" smtClean="0"/>
              <a:t>прямі</a:t>
            </a:r>
            <a:r>
              <a:rPr lang="ru-RU" dirty="0" smtClean="0"/>
              <a:t> </a:t>
            </a:r>
            <a:r>
              <a:rPr lang="ru-RU" dirty="0" err="1" smtClean="0"/>
              <a:t>інвестиції</a:t>
            </a:r>
            <a:r>
              <a:rPr lang="ru-RU" dirty="0" smtClean="0"/>
              <a:t>). </a:t>
            </a:r>
          </a:p>
          <a:p>
            <a:pPr marL="525780" indent="-457200">
              <a:buFont typeface="+mj-lt"/>
              <a:buAutoNum type="arabicPeriod"/>
            </a:pPr>
            <a:r>
              <a:rPr lang="ru-RU" dirty="0" smtClean="0"/>
              <a:t>Про </a:t>
            </a:r>
            <a:r>
              <a:rPr lang="ru-RU" dirty="0" err="1" smtClean="0"/>
              <a:t>розробку</a:t>
            </a:r>
            <a:r>
              <a:rPr lang="ru-RU" dirty="0" smtClean="0"/>
              <a:t> комплексу маркетингу для кожного конкретного закордонного ринку.</a:t>
            </a:r>
          </a:p>
          <a:p>
            <a:pPr marL="525780" indent="-457200">
              <a:buFont typeface="+mj-lt"/>
              <a:buAutoNum type="arabicPeriod"/>
            </a:pPr>
            <a:r>
              <a:rPr lang="ru-RU" dirty="0" smtClean="0"/>
              <a:t>Про </a:t>
            </a:r>
            <a:r>
              <a:rPr lang="ru-RU" dirty="0" err="1" smtClean="0"/>
              <a:t>організацію</a:t>
            </a:r>
            <a:r>
              <a:rPr lang="ru-RU" dirty="0" smtClean="0"/>
              <a:t> маркетингу.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140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Умови, яких мають дотримуватися фірми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4057676"/>
          </a:xfrm>
        </p:spPr>
        <p:txBody>
          <a:bodyPr>
            <a:normAutofit fontScale="62500" lnSpcReduction="20000"/>
          </a:bodyPr>
          <a:lstStyle/>
          <a:p>
            <a:pPr marL="68580" indent="0">
              <a:buNone/>
            </a:pP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міжнародний</a:t>
            </a:r>
            <a:r>
              <a:rPr lang="ru-RU" dirty="0"/>
              <a:t> маркетинг </a:t>
            </a:r>
            <a:r>
              <a:rPr lang="ru-RU" dirty="0" err="1"/>
              <a:t>має</a:t>
            </a:r>
            <a:r>
              <a:rPr lang="ru-RU" dirty="0"/>
              <a:t> свою </a:t>
            </a:r>
            <a:r>
              <a:rPr lang="ru-RU" dirty="0" err="1"/>
              <a:t>специфіку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випливає</a:t>
            </a:r>
            <a:r>
              <a:rPr lang="ru-RU" dirty="0"/>
              <a:t> з умов </a:t>
            </a:r>
            <a:r>
              <a:rPr lang="ru-RU" dirty="0" err="1"/>
              <a:t>діяльності</a:t>
            </a:r>
            <a:r>
              <a:rPr lang="ru-RU" dirty="0"/>
              <a:t> на </a:t>
            </a:r>
            <a:r>
              <a:rPr lang="ru-RU" dirty="0" err="1"/>
              <a:t>зарубіжних</a:t>
            </a:r>
            <a:r>
              <a:rPr lang="ru-RU" dirty="0"/>
              <a:t> ринках, </a:t>
            </a:r>
            <a:r>
              <a:rPr lang="ru-RU" dirty="0" err="1"/>
              <a:t>фірма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вирішила</a:t>
            </a:r>
            <a:r>
              <a:rPr lang="ru-RU" dirty="0"/>
              <a:t> </a:t>
            </a:r>
            <a:r>
              <a:rPr lang="ru-RU" dirty="0" err="1"/>
              <a:t>вийти</a:t>
            </a:r>
            <a:r>
              <a:rPr lang="ru-RU" dirty="0"/>
              <a:t> на </a:t>
            </a:r>
            <a:r>
              <a:rPr lang="ru-RU" dirty="0" err="1"/>
              <a:t>зарубіжний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дотримуватися</a:t>
            </a:r>
            <a:r>
              <a:rPr lang="ru-RU" dirty="0"/>
              <a:t> таких </a:t>
            </a:r>
            <a:r>
              <a:rPr lang="ru-RU" b="1" dirty="0"/>
              <a:t>умов</a:t>
            </a:r>
            <a:r>
              <a:rPr lang="ru-RU" dirty="0"/>
              <a:t>: 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/>
              <a:t>опанування</a:t>
            </a:r>
            <a:r>
              <a:rPr lang="ru-RU" dirty="0" smtClean="0"/>
              <a:t> </a:t>
            </a:r>
            <a:r>
              <a:rPr lang="ru-RU" dirty="0"/>
              <a:t>правил </a:t>
            </a:r>
            <a:r>
              <a:rPr lang="ru-RU" dirty="0" err="1"/>
              <a:t>зовнішньоторговельних</a:t>
            </a:r>
            <a:r>
              <a:rPr lang="ru-RU" dirty="0"/>
              <a:t> та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;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/>
              <a:t>ретельне</a:t>
            </a:r>
            <a:r>
              <a:rPr lang="ru-RU" dirty="0" smtClean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маркетингу. Особливого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набувають</a:t>
            </a:r>
            <a:r>
              <a:rPr lang="ru-RU" dirty="0"/>
              <a:t> </a:t>
            </a:r>
            <a:r>
              <a:rPr lang="ru-RU" dirty="0" err="1"/>
              <a:t>сегментування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і </a:t>
            </a:r>
            <a:r>
              <a:rPr lang="ru-RU" dirty="0" err="1"/>
              <a:t>позиціювання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. </a:t>
            </a:r>
            <a:r>
              <a:rPr lang="ru-RU" dirty="0" err="1"/>
              <a:t>Зовнішні</a:t>
            </a:r>
            <a:r>
              <a:rPr lang="ru-RU" dirty="0"/>
              <a:t> ринки </a:t>
            </a:r>
            <a:r>
              <a:rPr lang="ru-RU" dirty="0" err="1"/>
              <a:t>висувають</a:t>
            </a:r>
            <a:r>
              <a:rPr lang="ru-RU" dirty="0"/>
              <a:t> </a:t>
            </a:r>
            <a:r>
              <a:rPr lang="ru-RU" dirty="0" err="1"/>
              <a:t>високі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післяпродажного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, </a:t>
            </a:r>
            <a:r>
              <a:rPr lang="ru-RU" dirty="0" err="1"/>
              <a:t>реклами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пояснюється</a:t>
            </a:r>
            <a:r>
              <a:rPr lang="ru-RU" dirty="0"/>
              <a:t> </a:t>
            </a:r>
            <a:r>
              <a:rPr lang="ru-RU" dirty="0" err="1"/>
              <a:t>гостротою</a:t>
            </a:r>
            <a:r>
              <a:rPr lang="ru-RU" dirty="0"/>
              <a:t> </a:t>
            </a:r>
            <a:r>
              <a:rPr lang="ru-RU" dirty="0" err="1"/>
              <a:t>конкуренції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світовий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, а не </a:t>
            </a:r>
            <a:r>
              <a:rPr lang="ru-RU" dirty="0" err="1"/>
              <a:t>продавців</a:t>
            </a:r>
            <a:r>
              <a:rPr lang="ru-RU" dirty="0"/>
              <a:t>; 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/>
              <a:t>специфіки</a:t>
            </a:r>
            <a:r>
              <a:rPr lang="ru-RU" dirty="0"/>
              <a:t>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і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них. 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маркетингу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звертаються</a:t>
            </a:r>
            <a:r>
              <a:rPr lang="ru-RU" dirty="0"/>
              <a:t> до </a:t>
            </a:r>
            <a:r>
              <a:rPr lang="ru-RU" dirty="0" err="1"/>
              <a:t>спеціалізованих</a:t>
            </a:r>
            <a:r>
              <a:rPr lang="ru-RU" dirty="0"/>
              <a:t> </a:t>
            </a:r>
            <a:r>
              <a:rPr lang="ru-RU" dirty="0" err="1"/>
              <a:t>фірм-консультантів</a:t>
            </a:r>
            <a:r>
              <a:rPr lang="ru-RU" dirty="0"/>
              <a:t>. 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/>
              <a:t>дотримання</a:t>
            </a:r>
            <a:r>
              <a:rPr lang="ru-RU" dirty="0" smtClean="0"/>
              <a:t> </a:t>
            </a:r>
            <a:r>
              <a:rPr lang="ru-RU" dirty="0"/>
              <a:t>правил </a:t>
            </a:r>
            <a:r>
              <a:rPr lang="ru-RU" dirty="0" err="1"/>
              <a:t>світового</a:t>
            </a:r>
            <a:r>
              <a:rPr lang="ru-RU" dirty="0"/>
              <a:t> ринку, </a:t>
            </a:r>
            <a:r>
              <a:rPr lang="ru-RU" dirty="0" err="1"/>
              <a:t>прийнятих</a:t>
            </a:r>
            <a:r>
              <a:rPr lang="ru-RU" dirty="0"/>
              <a:t> норм та умов </a:t>
            </a:r>
            <a:r>
              <a:rPr lang="ru-RU" dirty="0" err="1"/>
              <a:t>збуту</a:t>
            </a:r>
            <a:r>
              <a:rPr lang="ru-RU" dirty="0"/>
              <a:t>.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виробляти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експортні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через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виходу</a:t>
            </a:r>
            <a:r>
              <a:rPr lang="ru-RU" dirty="0"/>
              <a:t> на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матимуть</a:t>
            </a:r>
            <a:r>
              <a:rPr lang="ru-RU" dirty="0"/>
              <a:t> </a:t>
            </a:r>
            <a:r>
              <a:rPr lang="ru-RU" dirty="0" err="1"/>
              <a:t>високу</a:t>
            </a:r>
            <a:r>
              <a:rPr lang="ru-RU" dirty="0"/>
              <a:t> </a:t>
            </a:r>
            <a:r>
              <a:rPr lang="ru-RU" dirty="0" err="1"/>
              <a:t>конкурентоспроможність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168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5780" indent="-457200">
              <a:buFont typeface="+mj-lt"/>
              <a:buAutoNum type="arabicPeriod"/>
            </a:pPr>
            <a:r>
              <a:rPr lang="ru-RU" dirty="0" err="1" smtClean="0"/>
              <a:t>Сутність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маркетингу. </a:t>
            </a:r>
          </a:p>
          <a:p>
            <a:pPr marL="525780" indent="-457200">
              <a:buFont typeface="+mj-lt"/>
              <a:buAutoNum type="arabicPeriod"/>
            </a:pPr>
            <a:r>
              <a:rPr lang="ru-RU" dirty="0" err="1" smtClean="0"/>
              <a:t>Спільні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відмінні</a:t>
            </a:r>
            <a:r>
              <a:rPr lang="ru-RU" dirty="0"/>
              <a:t> </a:t>
            </a:r>
            <a:r>
              <a:rPr lang="ru-RU" dirty="0" err="1"/>
              <a:t>риси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та </a:t>
            </a:r>
            <a:r>
              <a:rPr lang="ru-RU" dirty="0" err="1"/>
              <a:t>міжнародного</a:t>
            </a:r>
            <a:r>
              <a:rPr lang="ru-RU" dirty="0"/>
              <a:t> маркетингу. </a:t>
            </a:r>
          </a:p>
          <a:p>
            <a:pPr marL="525780" indent="-457200">
              <a:buFont typeface="+mj-lt"/>
              <a:buAutoNum type="arabicPeriod"/>
            </a:pPr>
            <a:r>
              <a:rPr lang="ru-RU" dirty="0" err="1" smtClean="0"/>
              <a:t>Суб’єкти</a:t>
            </a:r>
            <a:r>
              <a:rPr lang="ru-RU" dirty="0" smtClean="0"/>
              <a:t> </a:t>
            </a:r>
            <a:r>
              <a:rPr lang="ru-RU" dirty="0" err="1"/>
              <a:t>міжнародного</a:t>
            </a:r>
            <a:r>
              <a:rPr lang="ru-RU" dirty="0"/>
              <a:t> маркетингу. </a:t>
            </a:r>
          </a:p>
          <a:p>
            <a:pPr marL="525780" indent="-457200">
              <a:buFont typeface="+mj-lt"/>
              <a:buAutoNum type="arabicPeriod"/>
            </a:pP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приймаються</a:t>
            </a:r>
            <a:r>
              <a:rPr lang="ru-RU" dirty="0"/>
              <a:t> при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1181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Сутність</a:t>
            </a:r>
            <a:r>
              <a:rPr lang="ru-RU" dirty="0"/>
              <a:t> та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маркетингу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Міжнародний</a:t>
            </a:r>
            <a:r>
              <a:rPr lang="ru-RU" b="1" dirty="0"/>
              <a:t> маркетинг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задоволення</a:t>
            </a:r>
            <a:r>
              <a:rPr lang="ru-RU" dirty="0"/>
              <a:t> потреб </a:t>
            </a:r>
            <a:r>
              <a:rPr lang="ru-RU" dirty="0" err="1"/>
              <a:t>закордонних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формуються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специфічного</a:t>
            </a:r>
            <a:r>
              <a:rPr lang="ru-RU" dirty="0"/>
              <a:t> для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зовнішнього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. </a:t>
            </a:r>
            <a:endParaRPr lang="en-US" dirty="0" smtClean="0"/>
          </a:p>
          <a:p>
            <a:r>
              <a:rPr lang="ru-RU" b="1" dirty="0" err="1"/>
              <a:t>Об’єктом</a:t>
            </a:r>
            <a:r>
              <a:rPr lang="ru-RU" b="1" dirty="0"/>
              <a:t> </a:t>
            </a:r>
            <a:r>
              <a:rPr lang="ru-RU" b="1" dirty="0" err="1"/>
              <a:t>міжнародного</a:t>
            </a:r>
            <a:r>
              <a:rPr lang="ru-RU" b="1" dirty="0"/>
              <a:t> маркетингу</a:t>
            </a:r>
            <a:r>
              <a:rPr lang="ru-RU" dirty="0"/>
              <a:t> є </a:t>
            </a:r>
            <a:r>
              <a:rPr lang="ru-RU" dirty="0" err="1"/>
              <a:t>зарубіжні</a:t>
            </a:r>
            <a:r>
              <a:rPr lang="ru-RU" dirty="0"/>
              <a:t> ринки, в </a:t>
            </a:r>
            <a:r>
              <a:rPr lang="ru-RU" dirty="0" err="1"/>
              <a:t>цілому</a:t>
            </a:r>
            <a:r>
              <a:rPr lang="ru-RU" dirty="0"/>
              <a:t> – </a:t>
            </a:r>
            <a:r>
              <a:rPr lang="ru-RU" dirty="0" err="1"/>
              <a:t>глобальний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. Предметом </a:t>
            </a:r>
            <a:r>
              <a:rPr lang="ru-RU" dirty="0" err="1"/>
              <a:t>міжнародного</a:t>
            </a:r>
            <a:r>
              <a:rPr lang="ru-RU" dirty="0"/>
              <a:t> маркетингу є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і </a:t>
            </a:r>
            <a:r>
              <a:rPr lang="ru-RU" dirty="0" err="1"/>
              <a:t>пропозиції</a:t>
            </a:r>
            <a:r>
              <a:rPr lang="ru-RU" dirty="0"/>
              <a:t> на </a:t>
            </a:r>
            <a:r>
              <a:rPr lang="ru-RU" dirty="0" err="1"/>
              <a:t>зарубіжних</a:t>
            </a:r>
            <a:r>
              <a:rPr lang="ru-RU" dirty="0"/>
              <a:t> ринках,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кон’юнктура</a:t>
            </a:r>
            <a:r>
              <a:rPr lang="ru-RU" dirty="0"/>
              <a:t>, </a:t>
            </a:r>
            <a:r>
              <a:rPr lang="ru-RU" dirty="0" err="1"/>
              <a:t>відмінності</a:t>
            </a:r>
            <a:r>
              <a:rPr lang="ru-RU" dirty="0"/>
              <a:t> у способах і </a:t>
            </a:r>
            <a:r>
              <a:rPr lang="ru-RU" dirty="0" err="1"/>
              <a:t>засобах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, </a:t>
            </a:r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на </a:t>
            </a:r>
            <a:r>
              <a:rPr lang="ru-RU" dirty="0" err="1"/>
              <a:t>зарубіжних</a:t>
            </a:r>
            <a:r>
              <a:rPr lang="ru-RU" dirty="0"/>
              <a:t> ринках. </a:t>
            </a:r>
          </a:p>
        </p:txBody>
      </p:sp>
    </p:spTree>
    <p:extLst>
      <p:ext uri="{BB962C8B-B14F-4D97-AF65-F5344CB8AC3E}">
        <p14:creationId xmlns:p14="http://schemas.microsoft.com/office/powerpoint/2010/main" val="147141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5650" y="764704"/>
            <a:ext cx="7024744" cy="1143000"/>
          </a:xfrm>
        </p:spPr>
        <p:txBody>
          <a:bodyPr/>
          <a:lstStyle/>
          <a:p>
            <a:r>
              <a:rPr lang="ru-RU" dirty="0" err="1"/>
              <a:t>Інтернаціоналізація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8226" y="2060848"/>
            <a:ext cx="6984892" cy="1753420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ru-RU" dirty="0" err="1"/>
              <a:t>Поява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маркетингу </a:t>
            </a:r>
            <a:r>
              <a:rPr lang="ru-RU" dirty="0" err="1"/>
              <a:t>пов’язана</a:t>
            </a:r>
            <a:r>
              <a:rPr lang="ru-RU" dirty="0"/>
              <a:t> з </a:t>
            </a:r>
            <a:r>
              <a:rPr lang="ru-RU" dirty="0" err="1"/>
              <a:t>інтернаціоналізацією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Інтернаціоналізація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стійких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зв’язків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країнами</a:t>
            </a:r>
            <a:r>
              <a:rPr lang="ru-RU" dirty="0"/>
              <a:t> і </a:t>
            </a:r>
            <a:r>
              <a:rPr lang="ru-RU" dirty="0" err="1"/>
              <a:t>фірмами</a:t>
            </a:r>
            <a:r>
              <a:rPr lang="ru-RU" dirty="0"/>
              <a:t> з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, </a:t>
            </a:r>
            <a:r>
              <a:rPr lang="ru-RU" dirty="0" err="1"/>
              <a:t>вихід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відтворення</a:t>
            </a:r>
            <a:r>
              <a:rPr lang="ru-RU" dirty="0"/>
              <a:t> за рамки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кордонів</a:t>
            </a:r>
            <a:r>
              <a:rPr lang="ru-RU" dirty="0"/>
              <a:t>. </a:t>
            </a:r>
          </a:p>
        </p:txBody>
      </p:sp>
      <p:pic>
        <p:nvPicPr>
          <p:cNvPr id="2050" name="Picture 2" descr="Интернационализация культуры: понятие, с чем связана — КакИнф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650" y="3933056"/>
            <a:ext cx="7344816" cy="234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34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Етапи</a:t>
            </a:r>
            <a:r>
              <a:rPr lang="ru-RU" dirty="0"/>
              <a:t> </a:t>
            </a:r>
            <a:r>
              <a:rPr lang="ru-RU" dirty="0" err="1"/>
              <a:t>інтернаціоналізації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r>
              <a:rPr lang="ru-RU" b="1" dirty="0" err="1"/>
              <a:t>Етапи</a:t>
            </a:r>
            <a:r>
              <a:rPr lang="ru-RU" b="1" dirty="0"/>
              <a:t> </a:t>
            </a:r>
            <a:r>
              <a:rPr lang="ru-RU" b="1" dirty="0" err="1"/>
              <a:t>інтернаціоналізації</a:t>
            </a:r>
            <a:r>
              <a:rPr lang="ru-RU" dirty="0"/>
              <a:t>: </a:t>
            </a:r>
            <a:endParaRPr lang="ru-RU" dirty="0" smtClean="0"/>
          </a:p>
          <a:p>
            <a:pPr marL="68580" indent="0">
              <a:buNone/>
            </a:pPr>
            <a:endParaRPr lang="en-US" dirty="0" smtClean="0"/>
          </a:p>
          <a:p>
            <a:pPr marL="525780" indent="-457200">
              <a:buAutoNum type="arabicPeriod"/>
            </a:pPr>
            <a:r>
              <a:rPr lang="ru-RU" b="1" dirty="0" err="1" smtClean="0"/>
              <a:t>Місцева</a:t>
            </a:r>
            <a:r>
              <a:rPr lang="ru-RU" b="1" dirty="0" smtClean="0"/>
              <a:t> </a:t>
            </a:r>
            <a:r>
              <a:rPr lang="ru-RU" b="1" dirty="0" err="1"/>
              <a:t>стадія</a:t>
            </a:r>
            <a:r>
              <a:rPr lang="ru-RU" dirty="0"/>
              <a:t>: </a:t>
            </a:r>
            <a:r>
              <a:rPr lang="ru-RU" dirty="0" err="1"/>
              <a:t>місцеве</a:t>
            </a:r>
            <a:r>
              <a:rPr lang="ru-RU" dirty="0"/>
              <a:t> (</a:t>
            </a:r>
            <a:r>
              <a:rPr lang="ru-RU" dirty="0" err="1"/>
              <a:t>локальне</a:t>
            </a:r>
            <a:r>
              <a:rPr lang="ru-RU" dirty="0"/>
              <a:t>) </a:t>
            </a:r>
            <a:r>
              <a:rPr lang="ru-RU" dirty="0" err="1"/>
              <a:t>виробництво</a:t>
            </a:r>
            <a:r>
              <a:rPr lang="ru-RU" dirty="0"/>
              <a:t>. </a:t>
            </a:r>
            <a:endParaRPr lang="en-US" dirty="0" smtClean="0"/>
          </a:p>
          <a:p>
            <a:pPr marL="525780" indent="-457200">
              <a:buAutoNum type="arabicPeriod"/>
            </a:pPr>
            <a:r>
              <a:rPr lang="ru-RU" b="1" dirty="0" smtClean="0"/>
              <a:t>Початкова </a:t>
            </a:r>
            <a:r>
              <a:rPr lang="ru-RU" b="1" dirty="0" err="1"/>
              <a:t>стадія</a:t>
            </a:r>
            <a:r>
              <a:rPr lang="ru-RU" dirty="0"/>
              <a:t>: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контрактів</a:t>
            </a:r>
            <a:r>
              <a:rPr lang="ru-RU" dirty="0"/>
              <a:t> за кордоном до моменту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закордонним</a:t>
            </a:r>
            <a:r>
              <a:rPr lang="ru-RU" dirty="0"/>
              <a:t> дилером </a:t>
            </a:r>
            <a:r>
              <a:rPr lang="ru-RU" dirty="0" err="1"/>
              <a:t>чи</a:t>
            </a:r>
            <a:r>
              <a:rPr lang="ru-RU" dirty="0"/>
              <a:t> агентом. </a:t>
            </a:r>
            <a:endParaRPr lang="en-US" dirty="0" smtClean="0"/>
          </a:p>
          <a:p>
            <a:pPr marL="525780" indent="-457200">
              <a:buAutoNum type="arabicPeriod"/>
            </a:pPr>
            <a:r>
              <a:rPr lang="ru-RU" b="1" dirty="0" err="1" smtClean="0"/>
              <a:t>Стадія</a:t>
            </a:r>
            <a:r>
              <a:rPr lang="ru-RU" b="1" dirty="0" smtClean="0"/>
              <a:t> </a:t>
            </a:r>
            <a:r>
              <a:rPr lang="ru-RU" b="1" dirty="0" err="1"/>
              <a:t>розвитку</a:t>
            </a:r>
            <a:r>
              <a:rPr lang="ru-RU" dirty="0"/>
              <a:t>: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контрактів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закордонними</a:t>
            </a:r>
            <a:r>
              <a:rPr lang="ru-RU" dirty="0"/>
              <a:t> контрагентами. </a:t>
            </a:r>
            <a:endParaRPr lang="en-US" dirty="0" smtClean="0"/>
          </a:p>
          <a:p>
            <a:pPr marL="525780" indent="-457200">
              <a:buAutoNum type="arabicPeriod"/>
            </a:pPr>
            <a:r>
              <a:rPr lang="ru-RU" b="1" dirty="0" err="1" smtClean="0"/>
              <a:t>Стадія</a:t>
            </a:r>
            <a:r>
              <a:rPr lang="ru-RU" b="1" dirty="0" smtClean="0"/>
              <a:t> </a:t>
            </a:r>
            <a:r>
              <a:rPr lang="ru-RU" b="1" dirty="0"/>
              <a:t>росту</a:t>
            </a:r>
            <a:r>
              <a:rPr lang="ru-RU" dirty="0"/>
              <a:t>: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за кордоном,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розташовані</a:t>
            </a:r>
            <a:r>
              <a:rPr lang="ru-RU" dirty="0"/>
              <a:t> не </a:t>
            </a:r>
            <a:r>
              <a:rPr lang="ru-RU" dirty="0" err="1"/>
              <a:t>більш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у 6-ти </a:t>
            </a:r>
            <a:r>
              <a:rPr lang="ru-RU" dirty="0" err="1"/>
              <a:t>країнах</a:t>
            </a:r>
            <a:r>
              <a:rPr lang="ru-RU" dirty="0"/>
              <a:t>. </a:t>
            </a:r>
            <a:endParaRPr lang="en-US" dirty="0" smtClean="0"/>
          </a:p>
          <a:p>
            <a:pPr marL="525780" indent="-457200">
              <a:buAutoNum type="arabicPeriod"/>
            </a:pPr>
            <a:r>
              <a:rPr lang="ru-RU" b="1" dirty="0" err="1" smtClean="0"/>
              <a:t>Багатонаціональна</a:t>
            </a:r>
            <a:r>
              <a:rPr lang="ru-RU" b="1" dirty="0" smtClean="0"/>
              <a:t> </a:t>
            </a:r>
            <a:r>
              <a:rPr lang="ru-RU" b="1" dirty="0" err="1"/>
              <a:t>стадія</a:t>
            </a:r>
            <a:r>
              <a:rPr lang="ru-RU" dirty="0"/>
              <a:t>: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за кордоном,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розташовані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в 6-ти </a:t>
            </a:r>
            <a:r>
              <a:rPr lang="ru-RU" dirty="0" err="1"/>
              <a:t>країнах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1538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836712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Форми міжнародного маркетингу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060848"/>
            <a:ext cx="7272924" cy="4248472"/>
          </a:xfrm>
        </p:spPr>
        <p:txBody>
          <a:bodyPr>
            <a:normAutofit fontScale="55000" lnSpcReduction="20000"/>
          </a:bodyPr>
          <a:lstStyle/>
          <a:p>
            <a:pPr marL="68580" indent="0">
              <a:buNone/>
            </a:pPr>
            <a:r>
              <a:rPr lang="ru-RU" dirty="0" err="1"/>
              <a:t>Міжнародна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ґрунтується</a:t>
            </a:r>
            <a:r>
              <a:rPr lang="ru-RU" dirty="0"/>
              <a:t> на </a:t>
            </a:r>
            <a:r>
              <a:rPr lang="ru-RU" dirty="0" err="1"/>
              <a:t>використанні</a:t>
            </a:r>
            <a:r>
              <a:rPr lang="ru-RU" dirty="0"/>
              <a:t> таких форм </a:t>
            </a:r>
            <a:r>
              <a:rPr lang="ru-RU" dirty="0" err="1"/>
              <a:t>міжнародного</a:t>
            </a:r>
            <a:r>
              <a:rPr lang="ru-RU" dirty="0"/>
              <a:t> маркетингу: </a:t>
            </a:r>
            <a:endParaRPr lang="ru-RU" dirty="0" smtClean="0"/>
          </a:p>
          <a:p>
            <a:r>
              <a:rPr lang="ru-RU" b="1" dirty="0" err="1" smtClean="0"/>
              <a:t>імпортний</a:t>
            </a:r>
            <a:r>
              <a:rPr lang="ru-RU" b="1" dirty="0" smtClean="0"/>
              <a:t> </a:t>
            </a:r>
            <a:r>
              <a:rPr lang="ru-RU" b="1" dirty="0"/>
              <a:t>маркетинг</a:t>
            </a:r>
            <a:r>
              <a:rPr lang="ru-RU" dirty="0"/>
              <a:t> - </a:t>
            </a:r>
            <a:r>
              <a:rPr lang="ru-RU" dirty="0" err="1"/>
              <a:t>маркетингова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,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закупівлю</a:t>
            </a:r>
            <a:r>
              <a:rPr lang="ru-RU" dirty="0"/>
              <a:t> (</a:t>
            </a:r>
            <a:r>
              <a:rPr lang="ru-RU" dirty="0" err="1"/>
              <a:t>імпорт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зарубіжних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b="1" dirty="0" err="1" smtClean="0"/>
              <a:t>експортний</a:t>
            </a:r>
            <a:r>
              <a:rPr lang="ru-RU" b="1" dirty="0" smtClean="0"/>
              <a:t> </a:t>
            </a:r>
            <a:r>
              <a:rPr lang="ru-RU" b="1" dirty="0"/>
              <a:t>маркетинг </a:t>
            </a:r>
            <a:r>
              <a:rPr lang="ru-RU" dirty="0"/>
              <a:t>- </a:t>
            </a:r>
            <a:r>
              <a:rPr lang="ru-RU" dirty="0" err="1"/>
              <a:t>маркетингова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кордонів</a:t>
            </a:r>
            <a:r>
              <a:rPr lang="ru-RU" dirty="0"/>
              <a:t>, при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фізичне</a:t>
            </a:r>
            <a:r>
              <a:rPr lang="ru-RU" dirty="0"/>
              <a:t> </a:t>
            </a:r>
            <a:r>
              <a:rPr lang="ru-RU" dirty="0" err="1"/>
              <a:t>транспортування</a:t>
            </a:r>
            <a:r>
              <a:rPr lang="ru-RU" dirty="0"/>
              <a:t> товару з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в </a:t>
            </a:r>
            <a:r>
              <a:rPr lang="ru-RU" dirty="0" err="1"/>
              <a:t>іншу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b="1" dirty="0" err="1" smtClean="0"/>
              <a:t>зовнішньоекономічний</a:t>
            </a:r>
            <a:r>
              <a:rPr lang="ru-RU" b="1" dirty="0" smtClean="0"/>
              <a:t> </a:t>
            </a:r>
            <a:r>
              <a:rPr lang="ru-RU" b="1" dirty="0"/>
              <a:t>маркетинг </a:t>
            </a:r>
            <a:r>
              <a:rPr lang="ru-RU" dirty="0"/>
              <a:t>- </a:t>
            </a:r>
            <a:r>
              <a:rPr lang="ru-RU" dirty="0" err="1"/>
              <a:t>маркетингова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, </a:t>
            </a:r>
            <a:r>
              <a:rPr lang="ru-RU" dirty="0" err="1"/>
              <a:t>зумовлена</a:t>
            </a:r>
            <a:r>
              <a:rPr lang="ru-RU" dirty="0"/>
              <a:t> </a:t>
            </a:r>
            <a:r>
              <a:rPr lang="ru-RU" dirty="0" err="1"/>
              <a:t>стабільністю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зростаючими</a:t>
            </a:r>
            <a:r>
              <a:rPr lang="ru-RU" dirty="0"/>
              <a:t> </a:t>
            </a:r>
            <a:r>
              <a:rPr lang="ru-RU" dirty="0" err="1"/>
              <a:t>можливостями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 (у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представництва</a:t>
            </a:r>
            <a:r>
              <a:rPr lang="ru-RU" dirty="0"/>
              <a:t>, </a:t>
            </a:r>
            <a:r>
              <a:rPr lang="ru-RU" dirty="0" err="1"/>
              <a:t>філіалу</a:t>
            </a:r>
            <a:r>
              <a:rPr lang="ru-RU" dirty="0"/>
              <a:t> з продажу </a:t>
            </a:r>
            <a:r>
              <a:rPr lang="ru-RU" dirty="0" err="1"/>
              <a:t>тощо</a:t>
            </a:r>
            <a:r>
              <a:rPr lang="ru-RU" dirty="0"/>
              <a:t>) на </a:t>
            </a:r>
            <a:r>
              <a:rPr lang="ru-RU" dirty="0" err="1"/>
              <a:t>зовнішньому</a:t>
            </a:r>
            <a:r>
              <a:rPr lang="ru-RU" dirty="0"/>
              <a:t> ринку,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b="1" dirty="0" err="1" smtClean="0"/>
              <a:t>транснаціональний</a:t>
            </a:r>
            <a:r>
              <a:rPr lang="ru-RU" b="1" dirty="0" smtClean="0"/>
              <a:t> </a:t>
            </a:r>
            <a:r>
              <a:rPr lang="ru-RU" b="1" dirty="0"/>
              <a:t>маркетинг</a:t>
            </a:r>
            <a:r>
              <a:rPr lang="ru-RU" dirty="0"/>
              <a:t> - </a:t>
            </a:r>
            <a:r>
              <a:rPr lang="ru-RU" dirty="0" err="1"/>
              <a:t>маркетингова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виникла</a:t>
            </a:r>
            <a:r>
              <a:rPr lang="ru-RU" dirty="0"/>
              <a:t> з практики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транснаціональних</a:t>
            </a:r>
            <a:r>
              <a:rPr lang="ru-RU" dirty="0"/>
              <a:t> </a:t>
            </a:r>
            <a:r>
              <a:rPr lang="ru-RU" dirty="0" err="1"/>
              <a:t>корпорацій</a:t>
            </a:r>
            <a:r>
              <a:rPr lang="ru-RU" dirty="0"/>
              <a:t>. </a:t>
            </a:r>
            <a:r>
              <a:rPr lang="ru-RU" dirty="0" err="1" smtClean="0"/>
              <a:t>Транснаціональний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багатонаціональний</a:t>
            </a:r>
            <a:r>
              <a:rPr lang="ru-RU" dirty="0"/>
              <a:t>) маркетинг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розроблення</a:t>
            </a:r>
            <a:r>
              <a:rPr lang="ru-RU" dirty="0"/>
              <a:t>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національно</a:t>
            </a:r>
            <a:r>
              <a:rPr lang="ru-RU" dirty="0"/>
              <a:t> </a:t>
            </a:r>
            <a:r>
              <a:rPr lang="ru-RU" dirty="0" err="1"/>
              <a:t>орієнтованих</a:t>
            </a:r>
            <a:r>
              <a:rPr lang="ru-RU" dirty="0"/>
              <a:t> </a:t>
            </a:r>
            <a:r>
              <a:rPr lang="ru-RU" dirty="0" err="1"/>
              <a:t>стратегій</a:t>
            </a:r>
            <a:r>
              <a:rPr lang="ru-RU" dirty="0"/>
              <a:t> маркетингу,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реалізуються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(</a:t>
            </a:r>
            <a:r>
              <a:rPr lang="ru-RU" dirty="0" err="1"/>
              <a:t>адаптація</a:t>
            </a:r>
            <a:r>
              <a:rPr lang="ru-RU" dirty="0"/>
              <a:t> комплексу маркетингу до ринку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). </a:t>
            </a:r>
            <a:endParaRPr lang="ru-RU" dirty="0" smtClean="0"/>
          </a:p>
          <a:p>
            <a:r>
              <a:rPr lang="ru-RU" b="1" dirty="0" err="1" smtClean="0"/>
              <a:t>мультирегіональний</a:t>
            </a:r>
            <a:r>
              <a:rPr lang="ru-RU" b="1" dirty="0" smtClean="0"/>
              <a:t> </a:t>
            </a:r>
            <a:r>
              <a:rPr lang="ru-RU" b="1" dirty="0"/>
              <a:t>маркетинг </a:t>
            </a:r>
            <a:r>
              <a:rPr lang="ru-RU" dirty="0"/>
              <a:t>- </a:t>
            </a:r>
            <a:r>
              <a:rPr lang="ru-RU" dirty="0" err="1"/>
              <a:t>форми</a:t>
            </a:r>
            <a:r>
              <a:rPr lang="ru-RU" dirty="0"/>
              <a:t> та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, </a:t>
            </a:r>
            <a:r>
              <a:rPr lang="ru-RU" dirty="0" err="1"/>
              <a:t>працюючи</a:t>
            </a:r>
            <a:r>
              <a:rPr lang="ru-RU" dirty="0"/>
              <a:t> в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регіонах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в межах </a:t>
            </a:r>
            <a:r>
              <a:rPr lang="ru-RU" dirty="0" err="1"/>
              <a:t>інтеграційних</a:t>
            </a:r>
            <a:r>
              <a:rPr lang="ru-RU" dirty="0"/>
              <a:t> </a:t>
            </a:r>
            <a:r>
              <a:rPr lang="ru-RU" dirty="0" err="1"/>
              <a:t>угруповань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b="1" dirty="0" err="1" smtClean="0"/>
              <a:t>глобальний</a:t>
            </a:r>
            <a:r>
              <a:rPr lang="ru-RU" b="1" dirty="0" smtClean="0"/>
              <a:t> </a:t>
            </a:r>
            <a:r>
              <a:rPr lang="ru-RU" b="1" dirty="0"/>
              <a:t>маркетинг </a:t>
            </a:r>
            <a:r>
              <a:rPr lang="ru-RU" dirty="0"/>
              <a:t>- </a:t>
            </a:r>
            <a:r>
              <a:rPr lang="ru-RU" dirty="0" err="1"/>
              <a:t>маркетингова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, яка </a:t>
            </a:r>
            <a:r>
              <a:rPr lang="ru-RU" dirty="0" err="1"/>
              <a:t>розглядає</a:t>
            </a:r>
            <a:r>
              <a:rPr lang="ru-RU" dirty="0"/>
              <a:t> </a:t>
            </a:r>
            <a:r>
              <a:rPr lang="ru-RU" dirty="0" err="1"/>
              <a:t>світовий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як </a:t>
            </a:r>
            <a:r>
              <a:rPr lang="ru-RU" dirty="0" err="1"/>
              <a:t>єдине</a:t>
            </a:r>
            <a:r>
              <a:rPr lang="ru-RU" dirty="0"/>
              <a:t> </a:t>
            </a:r>
            <a:r>
              <a:rPr lang="ru-RU" dirty="0" err="1"/>
              <a:t>ціле</a:t>
            </a:r>
            <a:r>
              <a:rPr lang="ru-RU" dirty="0"/>
              <a:t>. </a:t>
            </a:r>
            <a:r>
              <a:rPr lang="ru-RU" dirty="0" err="1"/>
              <a:t>Передбачається</a:t>
            </a:r>
            <a:r>
              <a:rPr lang="ru-RU" dirty="0"/>
              <a:t> </a:t>
            </a:r>
            <a:r>
              <a:rPr lang="ru-RU" dirty="0" err="1"/>
              <a:t>вихід</a:t>
            </a:r>
            <a:r>
              <a:rPr lang="ru-RU" dirty="0"/>
              <a:t> з </a:t>
            </a:r>
            <a:r>
              <a:rPr lang="ru-RU" dirty="0" err="1"/>
              <a:t>єдиним</a:t>
            </a:r>
            <a:r>
              <a:rPr lang="ru-RU" dirty="0"/>
              <a:t> товаром і комплексом маркетингу </a:t>
            </a:r>
            <a:r>
              <a:rPr lang="ru-RU" dirty="0" err="1"/>
              <a:t>відразу</a:t>
            </a:r>
            <a:r>
              <a:rPr lang="ru-RU" dirty="0"/>
              <a:t> на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закордонні</a:t>
            </a:r>
            <a:r>
              <a:rPr lang="ru-RU" dirty="0"/>
              <a:t> ринки,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орієнтований</a:t>
            </a:r>
            <a:r>
              <a:rPr lang="ru-RU" dirty="0"/>
              <a:t> на </a:t>
            </a:r>
            <a:r>
              <a:rPr lang="ru-RU" dirty="0" err="1"/>
              <a:t>стандартизацію</a:t>
            </a:r>
            <a:r>
              <a:rPr lang="ru-RU" dirty="0"/>
              <a:t>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на </a:t>
            </a:r>
            <a:r>
              <a:rPr lang="ru-RU" dirty="0" err="1"/>
              <a:t>всіх</a:t>
            </a:r>
            <a:r>
              <a:rPr lang="ru-RU" dirty="0"/>
              <a:t> ринках. </a:t>
            </a:r>
          </a:p>
        </p:txBody>
      </p:sp>
    </p:spTree>
    <p:extLst>
      <p:ext uri="{BB962C8B-B14F-4D97-AF65-F5344CB8AC3E}">
        <p14:creationId xmlns:p14="http://schemas.microsoft.com/office/powerpoint/2010/main" val="256903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8431" y="620688"/>
            <a:ext cx="7024744" cy="1693992"/>
          </a:xfrm>
        </p:spPr>
        <p:txBody>
          <a:bodyPr>
            <a:normAutofit/>
          </a:bodyPr>
          <a:lstStyle/>
          <a:p>
            <a:r>
              <a:rPr lang="ru-RU" sz="3400" dirty="0" err="1"/>
              <a:t>Спільні</a:t>
            </a:r>
            <a:r>
              <a:rPr lang="ru-RU" sz="3400" dirty="0"/>
              <a:t> та </a:t>
            </a:r>
            <a:r>
              <a:rPr lang="ru-RU" sz="3400" dirty="0" err="1"/>
              <a:t>відмінні</a:t>
            </a:r>
            <a:r>
              <a:rPr lang="ru-RU" sz="3400" dirty="0"/>
              <a:t> </a:t>
            </a:r>
            <a:r>
              <a:rPr lang="ru-RU" sz="3400" dirty="0" err="1"/>
              <a:t>риси</a:t>
            </a:r>
            <a:r>
              <a:rPr lang="ru-RU" sz="3400" dirty="0"/>
              <a:t> </a:t>
            </a:r>
            <a:r>
              <a:rPr lang="ru-RU" sz="3400" dirty="0" err="1"/>
              <a:t>внутрішнього</a:t>
            </a:r>
            <a:r>
              <a:rPr lang="ru-RU" sz="3400" dirty="0"/>
              <a:t> та </a:t>
            </a:r>
            <a:r>
              <a:rPr lang="ru-RU" sz="3400" dirty="0" err="1"/>
              <a:t>міжнародного</a:t>
            </a:r>
            <a:r>
              <a:rPr lang="ru-RU" sz="3400" dirty="0"/>
              <a:t> маркетингу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6666" y="2348880"/>
            <a:ext cx="6777317" cy="3508977"/>
          </a:xfrm>
        </p:spPr>
        <p:txBody>
          <a:bodyPr/>
          <a:lstStyle/>
          <a:p>
            <a:pPr marL="68580" indent="0">
              <a:buNone/>
            </a:pPr>
            <a:r>
              <a:rPr lang="ru-RU" dirty="0" err="1"/>
              <a:t>Еволюція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маркетингу проходить 3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стадії</a:t>
            </a:r>
            <a:r>
              <a:rPr lang="ru-RU" dirty="0" smtClean="0"/>
              <a:t>:</a:t>
            </a:r>
          </a:p>
          <a:p>
            <a:pPr marL="68580" indent="0" algn="ctr">
              <a:buNone/>
            </a:pPr>
            <a:r>
              <a:rPr lang="ru-RU" dirty="0" err="1"/>
              <a:t>Внутрішній</a:t>
            </a:r>
            <a:r>
              <a:rPr lang="ru-RU" dirty="0"/>
              <a:t> маркетинг </a:t>
            </a:r>
            <a:r>
              <a:rPr lang="ru-RU" dirty="0" smtClean="0"/>
              <a:t>        </a:t>
            </a:r>
          </a:p>
          <a:p>
            <a:pPr marL="68580" indent="0" algn="ctr">
              <a:buNone/>
            </a:pPr>
            <a:r>
              <a:rPr lang="ru-RU" dirty="0" err="1" smtClean="0"/>
              <a:t>Експортний</a:t>
            </a:r>
            <a:r>
              <a:rPr lang="ru-RU" dirty="0" smtClean="0"/>
              <a:t> </a:t>
            </a:r>
            <a:r>
              <a:rPr lang="ru-RU" dirty="0"/>
              <a:t>маркетинг </a:t>
            </a:r>
            <a:r>
              <a:rPr lang="ru-RU" dirty="0" smtClean="0"/>
              <a:t>     </a:t>
            </a:r>
          </a:p>
          <a:p>
            <a:pPr marL="68580" indent="0" algn="ctr">
              <a:buNone/>
            </a:pPr>
            <a:r>
              <a:rPr lang="ru-RU" dirty="0" err="1" smtClean="0"/>
              <a:t>Міжнародний</a:t>
            </a:r>
            <a:r>
              <a:rPr lang="ru-RU" dirty="0" smtClean="0"/>
              <a:t> </a:t>
            </a:r>
            <a:r>
              <a:rPr lang="ru-RU" dirty="0"/>
              <a:t>маркетинг</a:t>
            </a:r>
          </a:p>
        </p:txBody>
      </p:sp>
      <p:sp>
        <p:nvSpPr>
          <p:cNvPr id="6" name="Выгнутая вправо стрелка 5"/>
          <p:cNvSpPr/>
          <p:nvPr/>
        </p:nvSpPr>
        <p:spPr>
          <a:xfrm>
            <a:off x="6516216" y="3356992"/>
            <a:ext cx="504056" cy="57606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Выгнутая влево стрелка 6"/>
          <p:cNvSpPr/>
          <p:nvPr/>
        </p:nvSpPr>
        <p:spPr>
          <a:xfrm>
            <a:off x="1788565" y="3861049"/>
            <a:ext cx="504056" cy="57518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074" name="Picture 2" descr="Эволюция базовых принципов маркетинга | ЗЕКСЛЕ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725145"/>
            <a:ext cx="6666359" cy="1699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796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Міжнародний та внутрішній маркетинг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ru-RU" dirty="0" err="1"/>
              <a:t>Специфіка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маркетингу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відмінностях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маркетингу. </a:t>
            </a:r>
            <a:endParaRPr lang="ru-RU" dirty="0" smtClean="0"/>
          </a:p>
          <a:p>
            <a:pPr marL="68580" indent="0">
              <a:buNone/>
            </a:pPr>
            <a:r>
              <a:rPr lang="ru-RU" b="1" dirty="0" err="1" smtClean="0"/>
              <a:t>Внутрішній</a:t>
            </a:r>
            <a:r>
              <a:rPr lang="ru-RU" b="1" dirty="0" smtClean="0"/>
              <a:t> </a:t>
            </a:r>
            <a:r>
              <a:rPr lang="ru-RU" b="1" dirty="0"/>
              <a:t>маркетинг</a:t>
            </a:r>
            <a:r>
              <a:rPr lang="ru-RU" dirty="0"/>
              <a:t> — </a:t>
            </a:r>
            <a:r>
              <a:rPr lang="ru-RU" dirty="0" err="1"/>
              <a:t>маркетингова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, </a:t>
            </a:r>
            <a:r>
              <a:rPr lang="ru-RU" dirty="0" err="1"/>
              <a:t>націлена</a:t>
            </a:r>
            <a:r>
              <a:rPr lang="ru-RU" dirty="0"/>
              <a:t> на </a:t>
            </a:r>
            <a:r>
              <a:rPr lang="ru-RU" dirty="0" err="1"/>
              <a:t>внутрішній</a:t>
            </a:r>
            <a:r>
              <a:rPr lang="ru-RU" dirty="0"/>
              <a:t> (</a:t>
            </a:r>
            <a:r>
              <a:rPr lang="ru-RU" dirty="0" err="1"/>
              <a:t>основний</a:t>
            </a:r>
            <a:r>
              <a:rPr lang="ru-RU" dirty="0"/>
              <a:t> для </a:t>
            </a:r>
            <a:r>
              <a:rPr lang="ru-RU" dirty="0" err="1"/>
              <a:t>фірми</a:t>
            </a:r>
            <a:r>
              <a:rPr lang="ru-RU" dirty="0"/>
              <a:t>) </a:t>
            </a:r>
            <a:r>
              <a:rPr lang="ru-RU" dirty="0" err="1"/>
              <a:t>ринок</a:t>
            </a:r>
            <a:r>
              <a:rPr lang="ru-RU" dirty="0"/>
              <a:t>. </a:t>
            </a:r>
            <a:r>
              <a:rPr lang="ru-RU" b="1" dirty="0" err="1"/>
              <a:t>Міжнародний</a:t>
            </a:r>
            <a:r>
              <a:rPr lang="ru-RU" b="1" dirty="0"/>
              <a:t> маркетинг </a:t>
            </a:r>
            <a:r>
              <a:rPr lang="ru-RU" dirty="0"/>
              <a:t>- </a:t>
            </a:r>
            <a:r>
              <a:rPr lang="ru-RU" dirty="0" err="1"/>
              <a:t>маркетингова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 за межами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кордонів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103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Спільні</a:t>
            </a:r>
            <a:r>
              <a:rPr lang="ru-RU" dirty="0"/>
              <a:t> </a:t>
            </a:r>
            <a:r>
              <a:rPr lang="ru-RU" dirty="0" err="1"/>
              <a:t>риси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ru-RU" dirty="0" err="1"/>
              <a:t>Спільні</a:t>
            </a:r>
            <a:r>
              <a:rPr lang="ru-RU" dirty="0"/>
              <a:t> </a:t>
            </a:r>
            <a:r>
              <a:rPr lang="ru-RU" dirty="0" err="1"/>
              <a:t>риси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та </a:t>
            </a:r>
            <a:r>
              <a:rPr lang="ru-RU" dirty="0" err="1"/>
              <a:t>внутрішнього</a:t>
            </a:r>
            <a:r>
              <a:rPr lang="ru-RU" dirty="0"/>
              <a:t> </a:t>
            </a:r>
            <a:r>
              <a:rPr lang="ru-RU" dirty="0" smtClean="0"/>
              <a:t>маркетингу:</a:t>
            </a:r>
          </a:p>
          <a:p>
            <a:r>
              <a:rPr lang="ru-RU" dirty="0" err="1" smtClean="0"/>
              <a:t>Універсальність</a:t>
            </a:r>
            <a:r>
              <a:rPr lang="ru-RU" dirty="0" smtClean="0"/>
              <a:t> </a:t>
            </a:r>
            <a:r>
              <a:rPr lang="ru-RU" dirty="0" err="1"/>
              <a:t>наукової</a:t>
            </a:r>
            <a:r>
              <a:rPr lang="ru-RU" dirty="0"/>
              <a:t> </a:t>
            </a:r>
            <a:r>
              <a:rPr lang="ru-RU" dirty="0" err="1"/>
              <a:t>концепції</a:t>
            </a:r>
            <a:r>
              <a:rPr lang="ru-RU" dirty="0"/>
              <a:t> ринку і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(</a:t>
            </a:r>
            <a:r>
              <a:rPr lang="ru-RU" dirty="0" err="1"/>
              <a:t>життєвий</a:t>
            </a:r>
            <a:r>
              <a:rPr lang="ru-RU" dirty="0"/>
              <a:t> цикл товару, попит, </a:t>
            </a:r>
            <a:r>
              <a:rPr lang="ru-RU" dirty="0" err="1"/>
              <a:t>пропозиція</a:t>
            </a:r>
            <a:r>
              <a:rPr lang="ru-RU" dirty="0"/>
              <a:t>, </a:t>
            </a:r>
            <a:r>
              <a:rPr lang="ru-RU" dirty="0" err="1"/>
              <a:t>рівновага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); </a:t>
            </a:r>
            <a:endParaRPr lang="ru-RU" dirty="0" smtClean="0"/>
          </a:p>
          <a:p>
            <a:r>
              <a:rPr lang="ru-RU" dirty="0" err="1" smtClean="0"/>
              <a:t>Єдиний</a:t>
            </a:r>
            <a:r>
              <a:rPr lang="ru-RU" dirty="0" smtClean="0"/>
              <a:t> </a:t>
            </a:r>
            <a:r>
              <a:rPr lang="ru-RU" dirty="0"/>
              <a:t>склад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зовнішнього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 err="1"/>
              <a:t>ті</a:t>
            </a:r>
            <a:r>
              <a:rPr lang="ru-RU" dirty="0"/>
              <a:t> ж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, </a:t>
            </a:r>
            <a:r>
              <a:rPr lang="ru-RU" dirty="0" err="1"/>
              <a:t>пропозиції</a:t>
            </a:r>
            <a:r>
              <a:rPr lang="ru-RU" dirty="0"/>
              <a:t>,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конкурентів</a:t>
            </a:r>
            <a:r>
              <a:rPr lang="ru-RU" dirty="0"/>
              <a:t>,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Єдині</a:t>
            </a:r>
            <a:r>
              <a:rPr lang="ru-RU" dirty="0" smtClean="0"/>
              <a:t> </a:t>
            </a:r>
            <a:r>
              <a:rPr lang="ru-RU" dirty="0" err="1"/>
              <a:t>інструменти</a:t>
            </a:r>
            <a:r>
              <a:rPr lang="ru-RU" dirty="0"/>
              <a:t> маркетингу, </a:t>
            </a:r>
            <a:r>
              <a:rPr lang="ru-RU" dirty="0" err="1"/>
              <a:t>стратегії</a:t>
            </a:r>
            <a:r>
              <a:rPr lang="ru-RU" dirty="0"/>
              <a:t>, </a:t>
            </a:r>
            <a:r>
              <a:rPr lang="ru-RU" dirty="0" err="1"/>
              <a:t>ціни</a:t>
            </a:r>
            <a:r>
              <a:rPr lang="ru-RU" dirty="0"/>
              <a:t>,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Єдина</a:t>
            </a:r>
            <a:r>
              <a:rPr lang="ru-RU" dirty="0" smtClean="0"/>
              <a:t> </a:t>
            </a:r>
            <a:r>
              <a:rPr lang="ru-RU" dirty="0"/>
              <a:t>мета.</a:t>
            </a:r>
          </a:p>
        </p:txBody>
      </p:sp>
    </p:spTree>
    <p:extLst>
      <p:ext uri="{BB962C8B-B14F-4D97-AF65-F5344CB8AC3E}">
        <p14:creationId xmlns:p14="http://schemas.microsoft.com/office/powerpoint/2010/main" val="52198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113</TotalTime>
  <Words>1220</Words>
  <Application>Microsoft Office PowerPoint</Application>
  <PresentationFormat>Экран (4:3)</PresentationFormat>
  <Paragraphs>90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Остин</vt:lpstr>
      <vt:lpstr>СУТНІСТЬ ТА СПЕЦИФІКА МІЖНАРОДНОГО МАРКЕТИНГУ</vt:lpstr>
      <vt:lpstr>План</vt:lpstr>
      <vt:lpstr>Сутність та форми міжнародного маркетингу</vt:lpstr>
      <vt:lpstr>Інтернаціоналізація </vt:lpstr>
      <vt:lpstr>Етапи інтернаціоналізації</vt:lpstr>
      <vt:lpstr>Форми міжнародного маркетингу</vt:lpstr>
      <vt:lpstr>Спільні та відмінні риси внутрішнього та міжнародного маркетингу</vt:lpstr>
      <vt:lpstr>Міжнародний та внутрішній маркетинг</vt:lpstr>
      <vt:lpstr>Спільні риси</vt:lpstr>
      <vt:lpstr>Відмінні риси</vt:lpstr>
      <vt:lpstr>Проблеми міжнародного маркетингу</vt:lpstr>
      <vt:lpstr>Суб’єкти міжнародного маркетингу</vt:lpstr>
      <vt:lpstr>Суб’єкти міжнародного маркетингу</vt:lpstr>
      <vt:lpstr>Суб’єкти міжнародного маркетингу</vt:lpstr>
      <vt:lpstr>Суб’єкти міжнародного маркетингу</vt:lpstr>
      <vt:lpstr>Суб’єкти міжнародного маркетингу</vt:lpstr>
      <vt:lpstr>Основні рішення, що приймаються при здійсненні міжнародної маркетингової діяльності</vt:lpstr>
      <vt:lpstr>Рішення, що приймають підприємства</vt:lpstr>
      <vt:lpstr>Умови, яких мають дотримуватися фірми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СУТНІСТЬ ТА СПЕЦИФІКА МІЖНАРОДНОГО МАРКЕТИНГУ</dc:title>
  <dc:creator>Administrator</dc:creator>
  <cp:lastModifiedBy>Administrator</cp:lastModifiedBy>
  <cp:revision>11</cp:revision>
  <dcterms:created xsi:type="dcterms:W3CDTF">2020-10-21T15:45:53Z</dcterms:created>
  <dcterms:modified xsi:type="dcterms:W3CDTF">2020-10-22T16:53:12Z</dcterms:modified>
</cp:coreProperties>
</file>