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0" r:id="rId2"/>
    <p:sldId id="258" r:id="rId3"/>
    <p:sldId id="279" r:id="rId4"/>
    <p:sldId id="278" r:id="rId5"/>
    <p:sldId id="276" r:id="rId6"/>
    <p:sldId id="277" r:id="rId7"/>
    <p:sldId id="275" r:id="rId8"/>
    <p:sldId id="274" r:id="rId9"/>
    <p:sldId id="273" r:id="rId10"/>
    <p:sldId id="280" r:id="rId11"/>
    <p:sldId id="283" r:id="rId12"/>
    <p:sldId id="281" r:id="rId13"/>
    <p:sldId id="28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72" autoAdjust="0"/>
    <p:restoredTop sz="94524" autoAdjust="0"/>
  </p:normalViewPr>
  <p:slideViewPr>
    <p:cSldViewPr>
      <p:cViewPr varScale="1">
        <p:scale>
          <a:sx n="80" d="100"/>
          <a:sy n="80" d="100"/>
        </p:scale>
        <p:origin x="6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B4C71EC6-210F-42DE-9C53-41977AD35B3D}" type="datetimeFigureOut">
              <a:rPr lang="ru-RU" smtClean="0"/>
              <a:t>13.09.2023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13.09.2023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13.09.2023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t>13.09.2023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B4C71EC6-210F-42DE-9C53-41977AD35B3D}" type="datetimeFigureOut">
              <a:rPr lang="ru-RU" smtClean="0"/>
              <a:t>13.09.2023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B4C71EC6-210F-42DE-9C53-41977AD35B3D}" type="datetimeFigureOut">
              <a:rPr lang="ru-RU" smtClean="0"/>
              <a:t>13.09.2023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B4C71EC6-210F-42DE-9C53-41977AD35B3D}" type="datetimeFigureOut">
              <a:rPr lang="ru-RU" smtClean="0"/>
              <a:t>13.09.2023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19B0651-EE4F-4900-A07F-96A6BFA9D0F0}"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B4C71EC6-210F-42DE-9C53-41977AD35B3D}" type="datetimeFigureOut">
              <a:rPr lang="ru-RU" smtClean="0"/>
              <a:t>13.09.2023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13.09.2023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t>13.09.2023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B4C71EC6-210F-42DE-9C53-41977AD35B3D}" type="datetimeFigureOut">
              <a:rPr lang="ru-RU" smtClean="0"/>
              <a:t>13.09.2023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4000"/>
            <a:lum/>
          </a:blip>
          <a:srcRect/>
          <a:stretch>
            <a:fillRect t="-5000" b="-5000"/>
          </a:stretch>
        </a:blip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4C71EC6-210F-42DE-9C53-41977AD35B3D}" type="datetimeFigureOut">
              <a:rPr lang="ru-RU" smtClean="0"/>
              <a:t>13.09.2023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9B0651-EE4F-4900-A07F-96A6BFA9D0F0}"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TextBox 2"/>
          <p:cNvSpPr txBox="1"/>
          <p:nvPr/>
        </p:nvSpPr>
        <p:spPr>
          <a:xfrm>
            <a:off x="-5827" y="655597"/>
            <a:ext cx="9144000" cy="6155531"/>
          </a:xfrm>
          <a:prstGeom prst="rect">
            <a:avLst/>
          </a:prstGeom>
          <a:noFill/>
        </p:spPr>
        <p:txBody>
          <a:bodyPr wrap="square" rtlCol="0">
            <a:spAutoFit/>
          </a:bodyPr>
          <a:lstStyle/>
          <a:p>
            <a:endParaRPr lang="ru-RU" sz="2400" dirty="0">
              <a:latin typeface="Times New Roman" panose="02020603050405020304" pitchFamily="18" charset="0"/>
              <a:cs typeface="Times New Roman" panose="02020603050405020304" pitchFamily="18" charset="0"/>
            </a:endParaRPr>
          </a:p>
          <a:p>
            <a:pPr algn="ctr"/>
            <a:r>
              <a:rPr lang="uk-UA" sz="4800" dirty="0" smtClean="0">
                <a:solidFill>
                  <a:srgbClr val="C00000"/>
                </a:solidFill>
                <a:latin typeface="Times New Roman" panose="02020603050405020304" pitchFamily="18" charset="0"/>
                <a:cs typeface="Times New Roman" panose="02020603050405020304" pitchFamily="18" charset="0"/>
              </a:rPr>
              <a:t>Теорія комунікації, як методологічна основа </a:t>
            </a:r>
            <a:r>
              <a:rPr lang="uk-UA" sz="4800" dirty="0" err="1" smtClean="0">
                <a:solidFill>
                  <a:srgbClr val="C00000"/>
                </a:solidFill>
                <a:latin typeface="Times New Roman" panose="02020603050405020304" pitchFamily="18" charset="0"/>
                <a:cs typeface="Times New Roman" panose="02020603050405020304" pitchFamily="18" charset="0"/>
              </a:rPr>
              <a:t>спічрайтингу</a:t>
            </a:r>
            <a:r>
              <a:rPr lang="uk-UA" sz="4800" dirty="0" smtClean="0">
                <a:solidFill>
                  <a:srgbClr val="C00000"/>
                </a:solidFill>
                <a:latin typeface="Times New Roman" panose="02020603050405020304" pitchFamily="18" charset="0"/>
                <a:cs typeface="Times New Roman" panose="02020603050405020304" pitchFamily="18" charset="0"/>
              </a:rPr>
              <a:t>.</a:t>
            </a:r>
          </a:p>
          <a:p>
            <a:pPr algn="ctr"/>
            <a:endParaRPr lang="en-US" sz="4800" dirty="0" smtClean="0">
              <a:solidFill>
                <a:srgbClr val="C0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uk-UA" sz="4000" dirty="0" err="1" smtClean="0">
                <a:solidFill>
                  <a:srgbClr val="C00000"/>
                </a:solidFill>
                <a:latin typeface="Times New Roman" panose="02020603050405020304" pitchFamily="18" charset="0"/>
                <a:cs typeface="Times New Roman" panose="02020603050405020304" pitchFamily="18" charset="0"/>
              </a:rPr>
              <a:t>Дво</a:t>
            </a:r>
            <a:r>
              <a:rPr lang="uk-UA" sz="4000" dirty="0" smtClean="0">
                <a:solidFill>
                  <a:srgbClr val="C00000"/>
                </a:solidFill>
                <a:latin typeface="Times New Roman" panose="02020603050405020304" pitchFamily="18" charset="0"/>
                <a:cs typeface="Times New Roman" panose="02020603050405020304" pitchFamily="18" charset="0"/>
              </a:rPr>
              <a:t> - та багатоступенева модель впливу.</a:t>
            </a:r>
            <a:endParaRPr lang="ru-RU" sz="4000" dirty="0">
              <a:solidFill>
                <a:srgbClr val="C0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uk-UA" sz="4000" dirty="0" smtClean="0">
                <a:solidFill>
                  <a:srgbClr val="C00000"/>
                </a:solidFill>
                <a:latin typeface="Times New Roman" panose="02020603050405020304" pitchFamily="18" charset="0"/>
                <a:cs typeface="Times New Roman" panose="02020603050405020304" pitchFamily="18" charset="0"/>
              </a:rPr>
              <a:t>Вибірковість сприйняття повідомлень.</a:t>
            </a:r>
          </a:p>
          <a:p>
            <a:pPr marL="457200" indent="-457200">
              <a:buFont typeface="+mj-lt"/>
              <a:buAutoNum type="arabicPeriod"/>
            </a:pPr>
            <a:r>
              <a:rPr lang="uk-UA" sz="4000" dirty="0" smtClean="0">
                <a:solidFill>
                  <a:srgbClr val="C00000"/>
                </a:solidFill>
                <a:latin typeface="Times New Roman" panose="02020603050405020304" pitchFamily="18" charset="0"/>
                <a:cs typeface="Times New Roman" panose="02020603050405020304" pitchFamily="18" charset="0"/>
              </a:rPr>
              <a:t>Дослідження аудиторії.</a:t>
            </a:r>
          </a:p>
          <a:p>
            <a:r>
              <a:rPr lang="uk-UA" dirty="0" smtClean="0"/>
              <a:t>.</a:t>
            </a:r>
            <a:endParaRPr lang="ru-RU" dirty="0"/>
          </a:p>
        </p:txBody>
      </p:sp>
    </p:spTree>
    <p:extLst>
      <p:ext uri="{BB962C8B-B14F-4D97-AF65-F5344CB8AC3E}">
        <p14:creationId xmlns:p14="http://schemas.microsoft.com/office/powerpoint/2010/main" val="3794635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рямоугольник 2"/>
          <p:cNvSpPr/>
          <p:nvPr/>
        </p:nvSpPr>
        <p:spPr>
          <a:xfrm>
            <a:off x="0" y="476672"/>
            <a:ext cx="9154396" cy="707886"/>
          </a:xfrm>
          <a:prstGeom prst="rect">
            <a:avLst/>
          </a:prstGeom>
        </p:spPr>
        <p:txBody>
          <a:bodyPr wrap="square">
            <a:spAutoFit/>
          </a:bodyPr>
          <a:lstStyle/>
          <a:p>
            <a:r>
              <a:rPr lang="uk-UA" sz="4000" dirty="0" smtClean="0">
                <a:solidFill>
                  <a:srgbClr val="FF0000"/>
                </a:solidFill>
                <a:latin typeface="Times New Roman" panose="02020603050405020304" pitchFamily="18" charset="0"/>
                <a:cs typeface="Times New Roman" panose="02020603050405020304" pitchFamily="18" charset="0"/>
              </a:rPr>
              <a:t>2.Вибірковість </a:t>
            </a:r>
            <a:r>
              <a:rPr lang="uk-UA" sz="4000" dirty="0">
                <a:solidFill>
                  <a:srgbClr val="FF0000"/>
                </a:solidFill>
                <a:latin typeface="Times New Roman" panose="02020603050405020304" pitchFamily="18" charset="0"/>
                <a:cs typeface="Times New Roman" panose="02020603050405020304" pitchFamily="18" charset="0"/>
              </a:rPr>
              <a:t>сприйняття повідомлень</a:t>
            </a:r>
            <a:endParaRPr lang="uk-UA" sz="4000" dirty="0">
              <a:solidFill>
                <a:srgbClr val="FF0000"/>
              </a:solidFill>
            </a:endParaRPr>
          </a:p>
        </p:txBody>
      </p:sp>
      <p:sp>
        <p:nvSpPr>
          <p:cNvPr id="4" name="Прямоугольник 3"/>
          <p:cNvSpPr/>
          <p:nvPr/>
        </p:nvSpPr>
        <p:spPr>
          <a:xfrm>
            <a:off x="0" y="1184558"/>
            <a:ext cx="9036496" cy="5940088"/>
          </a:xfrm>
          <a:prstGeom prst="rect">
            <a:avLst/>
          </a:prstGeom>
        </p:spPr>
        <p:txBody>
          <a:bodyPr wrap="square">
            <a:spAutoFit/>
          </a:bodyPr>
          <a:lstStyle/>
          <a:p>
            <a:pPr algn="ctr"/>
            <a:r>
              <a:rPr lang="uk-UA" sz="2000" dirty="0" smtClean="0">
                <a:latin typeface="Times New Roman" panose="02020603050405020304" pitchFamily="18" charset="0"/>
                <a:cs typeface="Times New Roman" panose="02020603050405020304" pitchFamily="18" charset="0"/>
              </a:rPr>
              <a:t>Людина свідомо культивує у собі ряд бар'єрів, які ставлять заслін на введенні до нього інформаційних потоків. </a:t>
            </a:r>
            <a:r>
              <a:rPr lang="uk-UA" sz="2000" dirty="0" err="1" smtClean="0">
                <a:latin typeface="Times New Roman" panose="02020603050405020304" pitchFamily="18" charset="0"/>
                <a:cs typeface="Times New Roman" panose="02020603050405020304" pitchFamily="18" charset="0"/>
              </a:rPr>
              <a:t>Шиффман</a:t>
            </a:r>
            <a:r>
              <a:rPr lang="uk-UA" sz="2000" dirty="0" smtClean="0">
                <a:latin typeface="Times New Roman" panose="02020603050405020304" pitchFamily="18" charset="0"/>
                <a:cs typeface="Times New Roman" panose="02020603050405020304" pitchFamily="18" charset="0"/>
              </a:rPr>
              <a:t> і Канюк називають такі </a:t>
            </a:r>
          </a:p>
          <a:p>
            <a:pPr algn="just"/>
            <a:r>
              <a:rPr lang="uk-UA" sz="2000" b="1" dirty="0" smtClean="0">
                <a:latin typeface="Times New Roman" panose="02020603050405020304" pitchFamily="18" charset="0"/>
                <a:cs typeface="Times New Roman" panose="02020603050405020304" pitchFamily="18" charset="0"/>
              </a:rPr>
              <a:t>три бар'єри: </a:t>
            </a:r>
            <a:r>
              <a:rPr lang="uk-UA" sz="2000" b="1" dirty="0">
                <a:latin typeface="Times New Roman" panose="02020603050405020304" pitchFamily="18" charset="0"/>
                <a:cs typeface="Times New Roman" panose="02020603050405020304" pitchFamily="18" charset="0"/>
              </a:rPr>
              <a:t>Вибірковість уваги, вибірковість сприйняття, вибірковість заклику </a:t>
            </a:r>
            <a:endParaRPr lang="uk-UA" sz="2000" b="1"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У разі виборчої уваги споживач відбирає ті повідомлення, які відповідають його інтересам, і відкидає інші. Він ніби хоче почути тільки те, що хоче. Йому і просто фізично не так легко почути все, оскільки існує таке поняття, як шум. Набір рекламних повідомлень, набір виступів кандидатів відволікають одне від одного, залишаючи в результаті невиразні спогади. Подолання фізичного шуму допомагає повторення повідомлення. Виборче сприйняття свідчить, що намагаються уникати конфліктної інформації, а відбирають лише ту, що відповідає їх уявленням. Наприклад, прихильники компартії читатимуть свої газети, слухатимуть своїх депутатів, у той час як прихильники протилежної течії робитимуть те саме, практично не перетинаючись в інформаційному полі. Тому немає сенсу впливати на "чужих" під час виборчих кампаній, оскільки вони перебувають у своєму власному "замкнутому" інформаційному світі. Тому увага звертається на тих, хто ще не ухвалив рішення. Сумою виборчої уваги та сприйняття стає вибірковість призову. Споживач звертає увагу лише ті спілкування, які допомагають йому задовольнити свої інтереси.</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208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рямоугольник 2"/>
          <p:cNvSpPr/>
          <p:nvPr/>
        </p:nvSpPr>
        <p:spPr>
          <a:xfrm>
            <a:off x="2858" y="1430072"/>
            <a:ext cx="9151538" cy="1200329"/>
          </a:xfrm>
          <a:prstGeom prst="rect">
            <a:avLst/>
          </a:prstGeom>
        </p:spPr>
        <p:txBody>
          <a:bodyPr wrap="square">
            <a:spAutoFit/>
          </a:bodyPr>
          <a:lstStyle/>
          <a:p>
            <a:pPr algn="ctr"/>
            <a:r>
              <a:rPr lang="uk-UA" sz="2400" b="1" dirty="0">
                <a:latin typeface="Times New Roman" panose="02020603050405020304" pitchFamily="18" charset="0"/>
                <a:cs typeface="Times New Roman" panose="02020603050405020304" pitchFamily="18" charset="0"/>
              </a:rPr>
              <a:t>три бар'єри: </a:t>
            </a:r>
            <a:endParaRPr lang="uk-UA" sz="2400" b="1" dirty="0" smtClean="0">
              <a:latin typeface="Times New Roman" panose="02020603050405020304" pitchFamily="18" charset="0"/>
              <a:cs typeface="Times New Roman" panose="02020603050405020304" pitchFamily="18" charset="0"/>
            </a:endParaRPr>
          </a:p>
          <a:p>
            <a:pPr algn="ctr"/>
            <a:r>
              <a:rPr lang="uk-UA" sz="2400" b="1" dirty="0" smtClean="0">
                <a:latin typeface="Times New Roman" panose="02020603050405020304" pitchFamily="18" charset="0"/>
                <a:cs typeface="Times New Roman" panose="02020603050405020304" pitchFamily="18" charset="0"/>
              </a:rPr>
              <a:t>Вибірковість уваги, вибірковість сприйняття</a:t>
            </a:r>
            <a:r>
              <a:rPr lang="uk-UA" sz="2400" b="1" dirty="0">
                <a:latin typeface="Times New Roman" panose="02020603050405020304" pitchFamily="18" charset="0"/>
                <a:cs typeface="Times New Roman" panose="02020603050405020304" pitchFamily="18" charset="0"/>
              </a:rPr>
              <a:t>, вибірковість </a:t>
            </a:r>
            <a:r>
              <a:rPr lang="uk-UA" sz="2400" b="1" dirty="0" smtClean="0">
                <a:latin typeface="Times New Roman" panose="02020603050405020304" pitchFamily="18" charset="0"/>
                <a:cs typeface="Times New Roman" panose="02020603050405020304" pitchFamily="18" charset="0"/>
              </a:rPr>
              <a:t>заклику.</a:t>
            </a:r>
            <a:endParaRPr lang="uk-UA" sz="2400" b="1" dirty="0"/>
          </a:p>
        </p:txBody>
      </p:sp>
      <p:pic>
        <p:nvPicPr>
          <p:cNvPr id="4" name="Picture 2" descr="D:\НД 2020\ДИСТАНЦІЙНЕ МУДЛОВОДСТВО\КУРСИ 2020\СПІЧРАЙТИНГ  202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8" y="3068960"/>
            <a:ext cx="9141141" cy="1800200"/>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2935180" y="2639019"/>
            <a:ext cx="3312368" cy="2374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a:solidFill>
                  <a:srgbClr val="FF0000"/>
                </a:solidFill>
                <a:latin typeface="Times New Roman" panose="02020603050405020304" pitchFamily="18" charset="0"/>
                <a:cs typeface="Times New Roman" panose="02020603050405020304" pitchFamily="18" charset="0"/>
              </a:rPr>
              <a:t>Вибірковість уваги</a:t>
            </a:r>
            <a:r>
              <a:rPr lang="uk-UA" sz="2000" b="1" dirty="0">
                <a:latin typeface="Times New Roman" panose="02020603050405020304" pitchFamily="18" charset="0"/>
                <a:cs typeface="Times New Roman" panose="02020603050405020304" pitchFamily="18" charset="0"/>
              </a:rPr>
              <a:t>, </a:t>
            </a:r>
            <a:endParaRPr lang="uk-UA" sz="2000" b="1" dirty="0" smtClean="0">
              <a:latin typeface="Times New Roman" panose="02020603050405020304" pitchFamily="18" charset="0"/>
              <a:cs typeface="Times New Roman" panose="02020603050405020304" pitchFamily="18" charset="0"/>
            </a:endParaRPr>
          </a:p>
          <a:p>
            <a:pPr algn="ctr"/>
            <a:endParaRPr lang="uk-UA" sz="2000" b="1" dirty="0">
              <a:latin typeface="Times New Roman" panose="02020603050405020304" pitchFamily="18" charset="0"/>
              <a:cs typeface="Times New Roman" panose="02020603050405020304" pitchFamily="18" charset="0"/>
            </a:endParaRPr>
          </a:p>
          <a:p>
            <a:pPr algn="ctr"/>
            <a:r>
              <a:rPr lang="uk-UA" sz="2000" b="1" dirty="0" smtClean="0">
                <a:solidFill>
                  <a:srgbClr val="FF0000"/>
                </a:solidFill>
                <a:latin typeface="Times New Roman" panose="02020603050405020304" pitchFamily="18" charset="0"/>
                <a:cs typeface="Times New Roman" panose="02020603050405020304" pitchFamily="18" charset="0"/>
              </a:rPr>
              <a:t>вибірковість </a:t>
            </a:r>
            <a:r>
              <a:rPr lang="uk-UA" sz="2000" b="1" dirty="0">
                <a:solidFill>
                  <a:srgbClr val="FF0000"/>
                </a:solidFill>
                <a:latin typeface="Times New Roman" panose="02020603050405020304" pitchFamily="18" charset="0"/>
                <a:cs typeface="Times New Roman" panose="02020603050405020304" pitchFamily="18" charset="0"/>
              </a:rPr>
              <a:t>сприйняття</a:t>
            </a:r>
            <a:r>
              <a:rPr lang="uk-UA" sz="2000" b="1" dirty="0">
                <a:latin typeface="Times New Roman" panose="02020603050405020304" pitchFamily="18" charset="0"/>
                <a:cs typeface="Times New Roman" panose="02020603050405020304" pitchFamily="18" charset="0"/>
              </a:rPr>
              <a:t>, </a:t>
            </a:r>
            <a:endParaRPr lang="uk-UA" sz="2000" b="1" dirty="0" smtClean="0">
              <a:latin typeface="Times New Roman" panose="02020603050405020304" pitchFamily="18" charset="0"/>
              <a:cs typeface="Times New Roman" panose="02020603050405020304" pitchFamily="18" charset="0"/>
            </a:endParaRPr>
          </a:p>
          <a:p>
            <a:pPr algn="ctr"/>
            <a:endParaRPr lang="uk-UA" sz="2000" b="1" dirty="0">
              <a:latin typeface="Times New Roman" panose="02020603050405020304" pitchFamily="18" charset="0"/>
              <a:cs typeface="Times New Roman" panose="02020603050405020304" pitchFamily="18" charset="0"/>
            </a:endParaRPr>
          </a:p>
          <a:p>
            <a:pPr algn="ctr"/>
            <a:r>
              <a:rPr lang="uk-UA" sz="2400" b="1" dirty="0" smtClean="0">
                <a:solidFill>
                  <a:srgbClr val="FF0000"/>
                </a:solidFill>
                <a:latin typeface="Times New Roman" panose="02020603050405020304" pitchFamily="18" charset="0"/>
                <a:cs typeface="Times New Roman" panose="02020603050405020304" pitchFamily="18" charset="0"/>
              </a:rPr>
              <a:t>вибірковість </a:t>
            </a:r>
            <a:r>
              <a:rPr lang="uk-UA" sz="2400" b="1" dirty="0">
                <a:solidFill>
                  <a:srgbClr val="FF0000"/>
                </a:solidFill>
                <a:latin typeface="Times New Roman" panose="02020603050405020304" pitchFamily="18" charset="0"/>
                <a:cs typeface="Times New Roman" panose="02020603050405020304" pitchFamily="18" charset="0"/>
              </a:rPr>
              <a:t>заклику</a:t>
            </a:r>
            <a:endParaRPr lang="uk-UA" sz="2400" dirty="0">
              <a:solidFill>
                <a:srgbClr val="FF0000"/>
              </a:solidFill>
            </a:endParaRPr>
          </a:p>
        </p:txBody>
      </p:sp>
      <p:sp>
        <p:nvSpPr>
          <p:cNvPr id="9" name="Прямоугольник 8"/>
          <p:cNvSpPr/>
          <p:nvPr/>
        </p:nvSpPr>
        <p:spPr>
          <a:xfrm>
            <a:off x="0" y="476672"/>
            <a:ext cx="9154396" cy="707886"/>
          </a:xfrm>
          <a:prstGeom prst="rect">
            <a:avLst/>
          </a:prstGeom>
        </p:spPr>
        <p:txBody>
          <a:bodyPr wrap="square">
            <a:spAutoFit/>
          </a:bodyPr>
          <a:lstStyle/>
          <a:p>
            <a:r>
              <a:rPr lang="uk-UA" sz="4000" dirty="0" smtClean="0">
                <a:solidFill>
                  <a:srgbClr val="FF0000"/>
                </a:solidFill>
                <a:latin typeface="Times New Roman" panose="02020603050405020304" pitchFamily="18" charset="0"/>
                <a:cs typeface="Times New Roman" panose="02020603050405020304" pitchFamily="18" charset="0"/>
              </a:rPr>
              <a:t>2.Вибірковість </a:t>
            </a:r>
            <a:r>
              <a:rPr lang="uk-UA" sz="4000" dirty="0">
                <a:solidFill>
                  <a:srgbClr val="FF0000"/>
                </a:solidFill>
                <a:latin typeface="Times New Roman" panose="02020603050405020304" pitchFamily="18" charset="0"/>
                <a:cs typeface="Times New Roman" panose="02020603050405020304" pitchFamily="18" charset="0"/>
              </a:rPr>
              <a:t>сприйняття повідомлень</a:t>
            </a:r>
            <a:endParaRPr lang="uk-UA" sz="4000" dirty="0">
              <a:solidFill>
                <a:srgbClr val="FF0000"/>
              </a:solidFill>
            </a:endParaRPr>
          </a:p>
        </p:txBody>
      </p:sp>
    </p:spTree>
    <p:extLst>
      <p:ext uri="{BB962C8B-B14F-4D97-AF65-F5344CB8AC3E}">
        <p14:creationId xmlns:p14="http://schemas.microsoft.com/office/powerpoint/2010/main" val="1265068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рямоугольник 2"/>
          <p:cNvSpPr/>
          <p:nvPr/>
        </p:nvSpPr>
        <p:spPr>
          <a:xfrm>
            <a:off x="0" y="1376337"/>
            <a:ext cx="9150627" cy="4401205"/>
          </a:xfrm>
          <a:prstGeom prst="rect">
            <a:avLst/>
          </a:prstGeom>
        </p:spPr>
        <p:txBody>
          <a:bodyPr wrap="square">
            <a:spAutoFit/>
          </a:bodyPr>
          <a:lstStyle/>
          <a:p>
            <a:r>
              <a:rPr lang="uk-UA" sz="2800" dirty="0">
                <a:latin typeface="Times New Roman" panose="02020603050405020304" pitchFamily="18" charset="0"/>
                <a:cs typeface="Times New Roman" panose="02020603050405020304" pitchFamily="18" charset="0"/>
              </a:rPr>
              <a:t>Дослідження аудиторії Керрі </a:t>
            </a:r>
            <a:r>
              <a:rPr lang="uk-UA" sz="2800" dirty="0" err="1">
                <a:latin typeface="Times New Roman" panose="02020603050405020304" pitchFamily="18" charset="0"/>
                <a:cs typeface="Times New Roman" panose="02020603050405020304" pitchFamily="18" charset="0"/>
              </a:rPr>
              <a:t>Тукер</a:t>
            </a:r>
            <a:r>
              <a:rPr lang="uk-UA" sz="2800" dirty="0">
                <a:latin typeface="Times New Roman" panose="02020603050405020304" pitchFamily="18" charset="0"/>
                <a:cs typeface="Times New Roman" panose="02020603050405020304" pitchFamily="18" charset="0"/>
              </a:rPr>
              <a:t> і Доріс </a:t>
            </a:r>
            <a:r>
              <a:rPr lang="uk-UA" sz="2800" dirty="0" err="1">
                <a:latin typeface="Times New Roman" panose="02020603050405020304" pitchFamily="18" charset="0"/>
                <a:cs typeface="Times New Roman" panose="02020603050405020304" pitchFamily="18" charset="0"/>
              </a:rPr>
              <a:t>Дерелян</a:t>
            </a:r>
            <a:r>
              <a:rPr lang="uk-UA" sz="2800" dirty="0">
                <a:latin typeface="Times New Roman" panose="02020603050405020304" pitchFamily="18" charset="0"/>
                <a:cs typeface="Times New Roman" panose="02020603050405020304" pitchFamily="18" charset="0"/>
              </a:rPr>
              <a:t> пропонують наступний набір питань для дослідження аудиторії з точки зору комунікації, що проводиться: </a:t>
            </a:r>
            <a:endParaRPr lang="uk-UA" sz="2800" dirty="0" smtClean="0">
              <a:latin typeface="Times New Roman" panose="02020603050405020304" pitchFamily="18" charset="0"/>
              <a:cs typeface="Times New Roman" panose="02020603050405020304" pitchFamily="18" charset="0"/>
            </a:endParaRPr>
          </a:p>
          <a:p>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latin typeface="Times New Roman" panose="02020603050405020304" pitchFamily="18" charset="0"/>
                <a:cs typeface="Times New Roman" panose="02020603050405020304" pitchFamily="18" charset="0"/>
              </a:rPr>
              <a:t>Яким </a:t>
            </a:r>
            <a:r>
              <a:rPr lang="uk-UA" sz="2800" dirty="0">
                <a:latin typeface="Times New Roman" panose="02020603050405020304" pitchFamily="18" charset="0"/>
                <a:cs typeface="Times New Roman" panose="02020603050405020304" pitchFamily="18" charset="0"/>
              </a:rPr>
              <a:t>є </a:t>
            </a:r>
            <a:r>
              <a:rPr lang="uk-UA" sz="2800" dirty="0">
                <a:solidFill>
                  <a:srgbClr val="FF0000"/>
                </a:solidFill>
                <a:latin typeface="Times New Roman" panose="02020603050405020304" pitchFamily="18" charset="0"/>
                <a:cs typeface="Times New Roman" panose="02020603050405020304" pitchFamily="18" charset="0"/>
              </a:rPr>
              <a:t>бажаний ефект комунікації</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latin typeface="Times New Roman" panose="02020603050405020304" pitchFamily="18" charset="0"/>
                <a:cs typeface="Times New Roman" panose="02020603050405020304" pitchFamily="18" charset="0"/>
              </a:rPr>
              <a:t>Хто </a:t>
            </a:r>
            <a:r>
              <a:rPr lang="uk-UA" sz="2800" dirty="0">
                <a:latin typeface="Times New Roman" panose="02020603050405020304" pitchFamily="18" charset="0"/>
                <a:cs typeface="Times New Roman" panose="02020603050405020304" pitchFamily="18" charset="0"/>
              </a:rPr>
              <a:t>є нашою </a:t>
            </a:r>
            <a:r>
              <a:rPr lang="uk-UA" sz="2800" dirty="0">
                <a:solidFill>
                  <a:srgbClr val="FF0000"/>
                </a:solidFill>
                <a:latin typeface="Times New Roman" panose="02020603050405020304" pitchFamily="18" charset="0"/>
                <a:cs typeface="Times New Roman" panose="02020603050405020304" pitchFamily="18" charset="0"/>
              </a:rPr>
              <a:t>цільовою аудиторією</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latin typeface="Times New Roman" panose="02020603050405020304" pitchFamily="18" charset="0"/>
                <a:cs typeface="Times New Roman" panose="02020603050405020304" pitchFamily="18" charset="0"/>
              </a:rPr>
              <a:t>Які </a:t>
            </a:r>
            <a:r>
              <a:rPr lang="uk-UA" sz="2800" dirty="0">
                <a:latin typeface="Times New Roman" panose="02020603050405020304" pitchFamily="18" charset="0"/>
                <a:cs typeface="Times New Roman" panose="02020603050405020304" pitchFamily="18" charset="0"/>
              </a:rPr>
              <a:t>потреби/турботи/інтереси цільової аудиторії? </a:t>
            </a:r>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solidFill>
                  <a:srgbClr val="FF0000"/>
                </a:solidFill>
                <a:latin typeface="Times New Roman" panose="02020603050405020304" pitchFamily="18" charset="0"/>
                <a:cs typeface="Times New Roman" panose="02020603050405020304" pitchFamily="18" charset="0"/>
              </a:rPr>
              <a:t>Яким </a:t>
            </a:r>
            <a:r>
              <a:rPr lang="uk-UA" sz="2800" dirty="0">
                <a:solidFill>
                  <a:srgbClr val="FF0000"/>
                </a:solidFill>
                <a:latin typeface="Times New Roman" panose="02020603050405020304" pitchFamily="18" charset="0"/>
                <a:cs typeface="Times New Roman" panose="02020603050405020304" pitchFamily="18" charset="0"/>
              </a:rPr>
              <a:t>є наше повідомлення</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latin typeface="Times New Roman" panose="02020603050405020304" pitchFamily="18" charset="0"/>
                <a:cs typeface="Times New Roman" panose="02020603050405020304" pitchFamily="18" charset="0"/>
              </a:rPr>
              <a:t>Який </a:t>
            </a:r>
            <a:r>
              <a:rPr lang="uk-UA" sz="2800" dirty="0">
                <a:solidFill>
                  <a:srgbClr val="FF0000"/>
                </a:solidFill>
                <a:latin typeface="Times New Roman" panose="02020603050405020304" pitchFamily="18" charset="0"/>
                <a:cs typeface="Times New Roman" panose="02020603050405020304" pitchFamily="18" charset="0"/>
              </a:rPr>
              <a:t>канал комунікації </a:t>
            </a:r>
            <a:r>
              <a:rPr lang="uk-UA" sz="2800" dirty="0">
                <a:latin typeface="Times New Roman" panose="02020603050405020304" pitchFamily="18" charset="0"/>
                <a:cs typeface="Times New Roman" panose="02020603050405020304" pitchFamily="18" charset="0"/>
              </a:rPr>
              <a:t>є найефективнішим? </a:t>
            </a:r>
            <a:endParaRPr lang="uk-UA" sz="2800" dirty="0" smtClean="0">
              <a:latin typeface="Times New Roman" panose="02020603050405020304" pitchFamily="18" charset="0"/>
              <a:cs typeface="Times New Roman" panose="02020603050405020304" pitchFamily="18" charset="0"/>
            </a:endParaRPr>
          </a:p>
          <a:p>
            <a:pPr marL="514350" indent="-514350">
              <a:buAutoNum type="arabicPeriod"/>
            </a:pPr>
            <a:r>
              <a:rPr lang="uk-UA" sz="2800" dirty="0" smtClean="0">
                <a:latin typeface="Times New Roman" panose="02020603050405020304" pitchFamily="18" charset="0"/>
                <a:cs typeface="Times New Roman" panose="02020603050405020304" pitchFamily="18" charset="0"/>
              </a:rPr>
              <a:t>Кому </a:t>
            </a:r>
            <a:r>
              <a:rPr lang="uk-UA" sz="2800" dirty="0">
                <a:latin typeface="Times New Roman" panose="02020603050405020304" pitchFamily="18" charset="0"/>
                <a:cs typeface="Times New Roman" panose="02020603050405020304" pitchFamily="18" charset="0"/>
              </a:rPr>
              <a:t>з промовців довірятимуть більше за інших? </a:t>
            </a:r>
          </a:p>
        </p:txBody>
      </p:sp>
      <p:sp>
        <p:nvSpPr>
          <p:cNvPr id="4" name="Прямоугольник 3"/>
          <p:cNvSpPr/>
          <p:nvPr/>
        </p:nvSpPr>
        <p:spPr>
          <a:xfrm>
            <a:off x="437225" y="391907"/>
            <a:ext cx="8276176" cy="1015663"/>
          </a:xfrm>
          <a:prstGeom prst="rect">
            <a:avLst/>
          </a:prstGeom>
        </p:spPr>
        <p:txBody>
          <a:bodyPr wrap="none">
            <a:spAutoFit/>
          </a:bodyPr>
          <a:lstStyle/>
          <a:p>
            <a:r>
              <a:rPr lang="uk-UA" sz="6000" dirty="0" smtClean="0">
                <a:solidFill>
                  <a:srgbClr val="FF0000"/>
                </a:solidFill>
                <a:latin typeface="Times New Roman" panose="02020603050405020304" pitchFamily="18" charset="0"/>
                <a:cs typeface="Times New Roman" panose="02020603050405020304" pitchFamily="18" charset="0"/>
              </a:rPr>
              <a:t>3.Дослідження </a:t>
            </a:r>
            <a:r>
              <a:rPr lang="uk-UA" sz="6000" dirty="0">
                <a:solidFill>
                  <a:srgbClr val="FF0000"/>
                </a:solidFill>
                <a:latin typeface="Times New Roman" panose="02020603050405020304" pitchFamily="18" charset="0"/>
                <a:cs typeface="Times New Roman" panose="02020603050405020304" pitchFamily="18" charset="0"/>
              </a:rPr>
              <a:t>аудиторії</a:t>
            </a:r>
            <a:r>
              <a:rPr lang="uk-UA" dirty="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04532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рямоугольник 2"/>
          <p:cNvSpPr/>
          <p:nvPr/>
        </p:nvSpPr>
        <p:spPr>
          <a:xfrm>
            <a:off x="433912" y="332431"/>
            <a:ext cx="8276176" cy="1015663"/>
          </a:xfrm>
          <a:prstGeom prst="rect">
            <a:avLst/>
          </a:prstGeom>
        </p:spPr>
        <p:txBody>
          <a:bodyPr wrap="none">
            <a:spAutoFit/>
          </a:bodyPr>
          <a:lstStyle/>
          <a:p>
            <a:r>
              <a:rPr lang="uk-UA" sz="6000" dirty="0" smtClean="0">
                <a:solidFill>
                  <a:srgbClr val="FF0000"/>
                </a:solidFill>
                <a:latin typeface="Times New Roman" panose="02020603050405020304" pitchFamily="18" charset="0"/>
                <a:cs typeface="Times New Roman" panose="02020603050405020304" pitchFamily="18" charset="0"/>
              </a:rPr>
              <a:t>3.Дослідження </a:t>
            </a:r>
            <a:r>
              <a:rPr lang="uk-UA" sz="6000" dirty="0">
                <a:solidFill>
                  <a:srgbClr val="FF0000"/>
                </a:solidFill>
                <a:latin typeface="Times New Roman" panose="02020603050405020304" pitchFamily="18" charset="0"/>
                <a:cs typeface="Times New Roman" panose="02020603050405020304" pitchFamily="18" charset="0"/>
              </a:rPr>
              <a:t>аудиторії</a:t>
            </a:r>
            <a:r>
              <a:rPr lang="uk-UA" dirty="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72559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рямоугольник 2"/>
          <p:cNvSpPr/>
          <p:nvPr/>
        </p:nvSpPr>
        <p:spPr>
          <a:xfrm>
            <a:off x="1142969" y="908720"/>
            <a:ext cx="7091813" cy="584775"/>
          </a:xfrm>
          <a:prstGeom prst="rect">
            <a:avLst/>
          </a:prstGeom>
        </p:spPr>
        <p:txBody>
          <a:bodyPr wrap="none">
            <a:spAutoFit/>
          </a:bodyPr>
          <a:lstStyle/>
          <a:p>
            <a:pPr marL="457200" indent="-457200">
              <a:buFont typeface="+mj-lt"/>
              <a:buAutoNum type="arabicPeriod"/>
            </a:pPr>
            <a:r>
              <a:rPr lang="uk-UA" sz="3200" dirty="0">
                <a:solidFill>
                  <a:srgbClr val="002060"/>
                </a:solidFill>
                <a:latin typeface="Times New Roman" panose="02020603050405020304" pitchFamily="18" charset="0"/>
                <a:cs typeface="Times New Roman" panose="02020603050405020304" pitchFamily="18" charset="0"/>
              </a:rPr>
              <a:t>Визначення та функції </a:t>
            </a:r>
            <a:r>
              <a:rPr lang="uk-UA" sz="3200" dirty="0" err="1">
                <a:solidFill>
                  <a:srgbClr val="002060"/>
                </a:solidFill>
                <a:latin typeface="Times New Roman" panose="02020603050405020304" pitchFamily="18" charset="0"/>
                <a:cs typeface="Times New Roman" panose="02020603050405020304" pitchFamily="18" charset="0"/>
              </a:rPr>
              <a:t>спічрайтингу</a:t>
            </a:r>
            <a:r>
              <a:rPr lang="uk-UA" sz="3200" dirty="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4" name="AutoShape 2" descr="Результат пошуку зображень за запитом давня греція"/>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TextBox 4"/>
          <p:cNvSpPr txBox="1"/>
          <p:nvPr/>
        </p:nvSpPr>
        <p:spPr>
          <a:xfrm>
            <a:off x="300159" y="2036245"/>
            <a:ext cx="4388716" cy="584775"/>
          </a:xfrm>
          <a:prstGeom prst="rect">
            <a:avLst/>
          </a:prstGeom>
          <a:noFill/>
        </p:spPr>
        <p:txBody>
          <a:bodyPr wrap="square" rtlCol="0">
            <a:spAutoFit/>
          </a:bodyPr>
          <a:lstStyle/>
          <a:p>
            <a:r>
              <a:rPr lang="uk-UA" sz="3200" dirty="0" smtClean="0">
                <a:latin typeface="Times New Roman" panose="02020603050405020304" pitchFamily="18" charset="0"/>
                <a:cs typeface="Times New Roman" panose="02020603050405020304" pitchFamily="18" charset="0"/>
              </a:rPr>
              <a:t>Ораторське мистецтво </a:t>
            </a:r>
            <a:endParaRPr lang="ru-RU" sz="32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708191" y="2893122"/>
            <a:ext cx="3114763" cy="584775"/>
          </a:xfrm>
          <a:prstGeom prst="rect">
            <a:avLst/>
          </a:prstGeom>
          <a:noFill/>
        </p:spPr>
        <p:txBody>
          <a:bodyPr wrap="none" rtlCol="0">
            <a:spAutoFit/>
          </a:bodyPr>
          <a:lstStyle/>
          <a:p>
            <a:r>
              <a:rPr lang="uk-UA" sz="3200" dirty="0" smtClean="0">
                <a:latin typeface="Times New Roman" panose="02020603050405020304" pitchFamily="18" charset="0"/>
                <a:cs typeface="Times New Roman" panose="02020603050405020304" pitchFamily="18" charset="0"/>
              </a:rPr>
              <a:t>Риторика - наука</a:t>
            </a:r>
            <a:endParaRPr lang="ru-RU"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5356055" y="4149080"/>
            <a:ext cx="2861424" cy="584775"/>
          </a:xfrm>
          <a:prstGeom prst="rect">
            <a:avLst/>
          </a:prstGeom>
          <a:noFill/>
        </p:spPr>
        <p:txBody>
          <a:bodyPr wrap="none" rtlCol="0">
            <a:spAutoFit/>
          </a:bodyPr>
          <a:lstStyle/>
          <a:p>
            <a:r>
              <a:rPr lang="uk-UA" sz="3200" dirty="0" smtClean="0">
                <a:latin typeface="Times New Roman" panose="02020603050405020304" pitchFamily="18" charset="0"/>
                <a:cs typeface="Times New Roman" panose="02020603050405020304" pitchFamily="18" charset="0"/>
              </a:rPr>
              <a:t>Красномовство</a:t>
            </a:r>
            <a:endParaRPr lang="ru-RU" sz="32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6463674" y="5229200"/>
            <a:ext cx="2371547" cy="584775"/>
          </a:xfrm>
          <a:prstGeom prst="rect">
            <a:avLst/>
          </a:prstGeom>
          <a:noFill/>
        </p:spPr>
        <p:txBody>
          <a:bodyPr wrap="none" rtlCol="0">
            <a:spAutoFit/>
          </a:bodyPr>
          <a:lstStyle/>
          <a:p>
            <a:r>
              <a:rPr lang="uk-UA" sz="3200" dirty="0" err="1" smtClean="0">
                <a:latin typeface="Times New Roman" panose="02020603050405020304" pitchFamily="18" charset="0"/>
                <a:cs typeface="Times New Roman" panose="02020603050405020304" pitchFamily="18" charset="0"/>
              </a:rPr>
              <a:t>Копірайтинг</a:t>
            </a:r>
            <a:endParaRPr lang="ru-RU" sz="32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2683217" y="1434820"/>
            <a:ext cx="4449488" cy="584775"/>
          </a:xfrm>
          <a:prstGeom prst="rect">
            <a:avLst/>
          </a:prstGeom>
          <a:noFill/>
        </p:spPr>
        <p:txBody>
          <a:bodyPr wrap="none" rtlCol="0">
            <a:spAutoFit/>
          </a:bodyPr>
          <a:lstStyle/>
          <a:p>
            <a:r>
              <a:rPr lang="uk-UA" sz="3200" dirty="0" err="1" smtClean="0">
                <a:latin typeface="Times New Roman" panose="02020603050405020304" pitchFamily="18" charset="0"/>
                <a:cs typeface="Times New Roman" panose="02020603050405020304" pitchFamily="18" charset="0"/>
              </a:rPr>
              <a:t>Спічрайтингова</a:t>
            </a:r>
            <a:r>
              <a:rPr lang="uk-UA" sz="3200" dirty="0" smtClean="0">
                <a:latin typeface="Times New Roman" panose="02020603050405020304" pitchFamily="18" charset="0"/>
                <a:cs typeface="Times New Roman" panose="02020603050405020304" pitchFamily="18" charset="0"/>
              </a:rPr>
              <a:t> система</a:t>
            </a:r>
            <a:endParaRPr lang="ru-RU" sz="3200" dirty="0">
              <a:latin typeface="Times New Roman" panose="02020603050405020304" pitchFamily="18" charset="0"/>
              <a:cs typeface="Times New Roman" panose="02020603050405020304" pitchFamily="18" charset="0"/>
            </a:endParaRPr>
          </a:p>
        </p:txBody>
      </p:sp>
      <p:pic>
        <p:nvPicPr>
          <p:cNvPr id="1028" name="Picture 4" descr="D:\НД 2020\ДИСТАНЦІЙНЕ МУДЛОВОДСТВО\КУРСИ 2020\СПІЧРАЙТИНГ  2021\риторика.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6348" y="2007297"/>
            <a:ext cx="25812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D:\НД 2020\ДИСТАНЦІЙНЕ МУДЛОВОДСТВО\КУРСИ 2020\СПІЧРАЙТИНГ  2021\оратоське митс.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2276" y="4184802"/>
            <a:ext cx="2428875" cy="18859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D:\НД 2020\ДИСТАНЦІЙНЕ МУДЛОВОДСТВО\КУРСИ 2020\СПІЧРАЙТИНГ  2021\Аристотель риторика політика.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384" y="2654959"/>
            <a:ext cx="2333625"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635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655597"/>
            <a:ext cx="7638415" cy="6037635"/>
          </a:xfrm>
          <a:prstGeom prst="rect">
            <a:avLst/>
          </a:prstGeom>
        </p:spPr>
      </p:pic>
    </p:spTree>
    <p:extLst>
      <p:ext uri="{BB962C8B-B14F-4D97-AF65-F5344CB8AC3E}">
        <p14:creationId xmlns:p14="http://schemas.microsoft.com/office/powerpoint/2010/main" val="267433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655597"/>
            <a:ext cx="7594617" cy="5688632"/>
          </a:xfrm>
          <a:prstGeom prst="rect">
            <a:avLst/>
          </a:prstGeom>
        </p:spPr>
      </p:pic>
    </p:spTree>
    <p:extLst>
      <p:ext uri="{BB962C8B-B14F-4D97-AF65-F5344CB8AC3E}">
        <p14:creationId xmlns:p14="http://schemas.microsoft.com/office/powerpoint/2010/main" val="1942223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2050" name="Picture 2" descr="D:\НД 2020\ДИСТАНЦІЙНЕ МУДЛОВОДСТВО\КУРСИ 2020\СПІЧРАЙТИНГ  202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844824"/>
            <a:ext cx="7969573" cy="46805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323303" y="1124744"/>
            <a:ext cx="5081006" cy="461665"/>
          </a:xfrm>
          <a:prstGeom prst="rect">
            <a:avLst/>
          </a:prstGeom>
          <a:noFill/>
        </p:spPr>
        <p:txBody>
          <a:bodyPr wrap="none" rtlCol="0">
            <a:spAutoFit/>
          </a:bodyPr>
          <a:lstStyle/>
          <a:p>
            <a:pPr algn="ctr"/>
            <a:r>
              <a:rPr lang="uk-UA" sz="2400" dirty="0" smtClean="0">
                <a:latin typeface="Times New Roman" panose="02020603050405020304" pitchFamily="18" charset="0"/>
                <a:cs typeface="Times New Roman" panose="02020603050405020304" pitchFamily="18" charset="0"/>
              </a:rPr>
              <a:t>Лідери думок в системі </a:t>
            </a:r>
            <a:r>
              <a:rPr lang="uk-UA" sz="2400" dirty="0" err="1" smtClean="0">
                <a:latin typeface="Times New Roman" panose="02020603050405020304" pitchFamily="18" charset="0"/>
                <a:cs typeface="Times New Roman" panose="02020603050405020304" pitchFamily="18" charset="0"/>
              </a:rPr>
              <a:t>спічрайтингу</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994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4098" name="Picture 2" descr="D:\НД 2020\ДИСТАНЦІЙНЕ МУДЛОВОДСТВО\КУРСИ 2020\СПІЧРАЙТИНГ  202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285" y="1124744"/>
            <a:ext cx="7907421" cy="18002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95536" y="3212976"/>
            <a:ext cx="8280920" cy="2677656"/>
          </a:xfrm>
          <a:prstGeom prst="rect">
            <a:avLst/>
          </a:prstGeom>
        </p:spPr>
        <p:txBody>
          <a:bodyPr wrap="square">
            <a:spAutoFit/>
          </a:bodyPr>
          <a:lstStyle/>
          <a:p>
            <a:pPr algn="just"/>
            <a:r>
              <a:rPr lang="uk-UA" sz="2400" dirty="0" smtClean="0">
                <a:latin typeface="Times New Roman" panose="02020603050405020304" pitchFamily="18" charset="0"/>
                <a:cs typeface="Times New Roman" panose="02020603050405020304" pitchFamily="18" charset="0"/>
              </a:rPr>
              <a:t>Е. </a:t>
            </a:r>
            <a:r>
              <a:rPr lang="uk-UA" sz="2400" dirty="0" err="1" smtClean="0">
                <a:latin typeface="Times New Roman" panose="02020603050405020304" pitchFamily="18" charset="0"/>
                <a:cs typeface="Times New Roman" panose="02020603050405020304" pitchFamily="18" charset="0"/>
              </a:rPr>
              <a:t>Роджерс</a:t>
            </a:r>
            <a:r>
              <a:rPr lang="uk-UA" sz="2400" dirty="0" smtClean="0">
                <a:latin typeface="Times New Roman" panose="02020603050405020304" pitchFamily="18" charset="0"/>
                <a:cs typeface="Times New Roman" panose="02020603050405020304" pitchFamily="18" charset="0"/>
              </a:rPr>
              <a:t> інтерпретував двоступеневу модель впливу через лідерів думок по-іншому. Він вважав, що в такому випадку не передача інформації, а передача впливу. Дійсно, для цього є раціональне зерно, оскільки інформація про нову ситуацію вже передана. Другий етап скоріше вводить інтерпретацію цієї ситуації, яка, здається, підтримується особистим впливом.</a:t>
            </a:r>
          </a:p>
        </p:txBody>
      </p:sp>
    </p:spTree>
    <p:extLst>
      <p:ext uri="{BB962C8B-B14F-4D97-AF65-F5344CB8AC3E}">
        <p14:creationId xmlns:p14="http://schemas.microsoft.com/office/powerpoint/2010/main" val="2889456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1026" name="Picture 2" descr="D:\НД 2020\ДИСТАНЦІЙНЕ МУДЛОВОДСТВО\КУРСИ 2020\СПІЧРАЙТИНГ  202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980728"/>
            <a:ext cx="7686600" cy="5260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5790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3074" name="Picture 2" descr="D:\НД 2020\ДИСТАНЦІЙНЕ МУДЛОВОДСТВО\КУРСИ 2020\СПІЧРАЙТИНГ  2021\2ф.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4541059" cy="2249177"/>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79512" y="3501008"/>
            <a:ext cx="8820472" cy="3139321"/>
          </a:xfrm>
          <a:prstGeom prst="rect">
            <a:avLst/>
          </a:prstGeom>
        </p:spPr>
        <p:txBody>
          <a:bodyPr wrap="square">
            <a:spAutoFit/>
          </a:bodyPr>
          <a:lstStyle/>
          <a:p>
            <a:pPr lvl="0"/>
            <a:r>
              <a:rPr lang="uk-UA" b="1" dirty="0" smtClean="0">
                <a:solidFill>
                  <a:srgbClr val="FF0000"/>
                </a:solidFill>
                <a:latin typeface="Times New Roman" panose="02020603050405020304" pitchFamily="18" charset="0"/>
                <a:cs typeface="Times New Roman" panose="02020603050405020304" pitchFamily="18" charset="0"/>
              </a:rPr>
              <a:t>метод самовизначення</a:t>
            </a:r>
            <a:r>
              <a:rPr lang="uk-UA" dirty="0" smtClean="0">
                <a:latin typeface="Times New Roman" panose="02020603050405020304" pitchFamily="18" charset="0"/>
                <a:cs typeface="Times New Roman" panose="02020603050405020304" pitchFamily="18" charset="0"/>
              </a:rPr>
              <a:t>, коли людей запитують, як часто вони самі впливають на інших людей. Однак цей метод значною мірою залежить від того, наскільки респондент здатний реально оцінити його особистий вплив;  </a:t>
            </a:r>
          </a:p>
          <a:p>
            <a:pPr lvl="0"/>
            <a:r>
              <a:rPr lang="uk-UA" b="1" dirty="0" smtClean="0">
                <a:solidFill>
                  <a:srgbClr val="FF0000"/>
                </a:solidFill>
                <a:latin typeface="Times New Roman" panose="02020603050405020304" pitchFamily="18" charset="0"/>
                <a:cs typeface="Times New Roman" panose="02020603050405020304" pitchFamily="18" charset="0"/>
              </a:rPr>
              <a:t>соціометричний метод</a:t>
            </a:r>
            <a:r>
              <a:rPr lang="uk-UA" dirty="0" smtClean="0">
                <a:latin typeface="Times New Roman" panose="02020603050405020304" pitchFamily="18" charset="0"/>
                <a:cs typeface="Times New Roman" panose="02020603050405020304" pitchFamily="18" charset="0"/>
              </a:rPr>
              <a:t>, коли група запитує всіх, намагаючись визначити, до кого частіше звернутися за порадою. Це дорогий аналіз, який також не можна застосовувати, якщо працювати тільки з частиною соціальної системи;</a:t>
            </a:r>
          </a:p>
          <a:p>
            <a:pPr lvl="0"/>
            <a:r>
              <a:rPr lang="uk-UA" b="1" dirty="0" smtClean="0">
                <a:solidFill>
                  <a:srgbClr val="FF0000"/>
                </a:solidFill>
                <a:latin typeface="Times New Roman" panose="02020603050405020304" pitchFamily="18" charset="0"/>
                <a:cs typeface="Times New Roman" panose="02020603050405020304" pitchFamily="18" charset="0"/>
              </a:rPr>
              <a:t>метод ключових інформантів </a:t>
            </a:r>
            <a:r>
              <a:rPr lang="uk-UA" dirty="0" smtClean="0">
                <a:latin typeface="Times New Roman" panose="02020603050405020304" pitchFamily="18" charset="0"/>
                <a:cs typeface="Times New Roman" panose="02020603050405020304" pitchFamily="18" charset="0"/>
              </a:rPr>
              <a:t>при ретельно відібраних інформантах </a:t>
            </a:r>
            <a:r>
              <a:rPr lang="uk-UA" dirty="0" err="1" smtClean="0">
                <a:latin typeface="Times New Roman" panose="02020603050405020304" pitchFamily="18" charset="0"/>
                <a:cs typeface="Times New Roman" panose="02020603050405020304" pitchFamily="18" charset="0"/>
              </a:rPr>
              <a:t>опитуються</a:t>
            </a:r>
            <a:r>
              <a:rPr lang="uk-UA" dirty="0" smtClean="0">
                <a:latin typeface="Times New Roman" panose="02020603050405020304" pitchFamily="18" charset="0"/>
                <a:cs typeface="Times New Roman" panose="02020603050405020304" pitchFamily="18" charset="0"/>
              </a:rPr>
              <a:t> для виявлення найвпливовіших людей у групі. Довіра до цих інформаторів тут складність; </a:t>
            </a:r>
            <a:r>
              <a:rPr lang="uk-UA" b="1" dirty="0" smtClean="0">
                <a:solidFill>
                  <a:srgbClr val="FF0000"/>
                </a:solidFill>
                <a:latin typeface="Times New Roman" panose="02020603050405020304" pitchFamily="18" charset="0"/>
                <a:cs typeface="Times New Roman" panose="02020603050405020304" pitchFamily="18" charset="0"/>
              </a:rPr>
              <a:t>об'єктивний метод</a:t>
            </a:r>
            <a:r>
              <a:rPr lang="uk-UA" dirty="0" smtClean="0">
                <a:latin typeface="Times New Roman" panose="02020603050405020304" pitchFamily="18" charset="0"/>
                <a:cs typeface="Times New Roman" panose="02020603050405020304" pitchFamily="18" charset="0"/>
              </a:rPr>
              <a:t>, коли дослідник сам ставить людей лідерами думок, а потім вимірює результати їх впливу. Це дозволяє нам оцінити здатність людини впливати на іншу людину.</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388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66"/>
            <a:ext cx="2267744" cy="646331"/>
          </a:xfrm>
          <a:prstGeom prst="rect">
            <a:avLst/>
          </a:prstGeom>
          <a:noFill/>
        </p:spPr>
        <p:txBody>
          <a:bodyPr wrap="square" lIns="91440" tIns="45720" rIns="91440" bIns="45720">
            <a:spAutoFit/>
          </a:bodyPr>
          <a:lstStyle/>
          <a:p>
            <a:pPr algn="ctr"/>
            <a:r>
              <a:rPr lang="uk-UA"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Лекція 2</a:t>
            </a:r>
            <a:endParaRPr lang="ru-RU"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graphicFrame>
        <p:nvGraphicFramePr>
          <p:cNvPr id="3" name="Таблица 2"/>
          <p:cNvGraphicFramePr>
            <a:graphicFrameLocks noGrp="1"/>
          </p:cNvGraphicFramePr>
          <p:nvPr>
            <p:extLst>
              <p:ext uri="{D42A27DB-BD31-4B8C-83A1-F6EECF244321}">
                <p14:modId xmlns:p14="http://schemas.microsoft.com/office/powerpoint/2010/main" val="950619160"/>
              </p:ext>
            </p:extLst>
          </p:nvPr>
        </p:nvGraphicFramePr>
        <p:xfrm>
          <a:off x="1043608" y="1052736"/>
          <a:ext cx="7488832" cy="5077659"/>
        </p:xfrm>
        <a:graphic>
          <a:graphicData uri="http://schemas.openxmlformats.org/drawingml/2006/table">
            <a:tbl>
              <a:tblPr firstRow="1" bandRow="1">
                <a:tableStyleId>{5C22544A-7EE6-4342-B048-85BDC9FD1C3A}</a:tableStyleId>
              </a:tblPr>
              <a:tblGrid>
                <a:gridCol w="187220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1872208">
                  <a:extLst>
                    <a:ext uri="{9D8B030D-6E8A-4147-A177-3AD203B41FA5}">
                      <a16:colId xmlns:a16="http://schemas.microsoft.com/office/drawing/2014/main" val="20002"/>
                    </a:ext>
                  </a:extLst>
                </a:gridCol>
                <a:gridCol w="1872208">
                  <a:extLst>
                    <a:ext uri="{9D8B030D-6E8A-4147-A177-3AD203B41FA5}">
                      <a16:colId xmlns:a16="http://schemas.microsoft.com/office/drawing/2014/main" val="20003"/>
                    </a:ext>
                  </a:extLst>
                </a:gridCol>
              </a:tblGrid>
              <a:tr h="1244386">
                <a:tc>
                  <a:txBody>
                    <a:bodyPr/>
                    <a:lstStyle/>
                    <a:p>
                      <a:endParaRPr lang="uk-UA" dirty="0">
                        <a:solidFill>
                          <a:schemeClr val="bg1"/>
                        </a:solidFill>
                        <a:latin typeface="Times New Roman" panose="02020603050405020304" pitchFamily="18" charset="0"/>
                        <a:cs typeface="Times New Roman" panose="02020603050405020304" pitchFamily="18" charset="0"/>
                      </a:endParaRPr>
                    </a:p>
                  </a:txBody>
                  <a:tcPr/>
                </a:tc>
                <a:tc gridSpan="3">
                  <a:txBody>
                    <a:bodyPr/>
                    <a:lstStyle/>
                    <a:p>
                      <a:pPr algn="ctr"/>
                      <a:r>
                        <a:rPr lang="uk-UA" sz="2800" dirty="0" smtClean="0">
                          <a:latin typeface="Times New Roman" panose="02020603050405020304" pitchFamily="18" charset="0"/>
                          <a:cs typeface="Times New Roman" panose="02020603050405020304" pitchFamily="18" charset="0"/>
                        </a:rPr>
                        <a:t>Рівень суспільно-політичної інтегрованості та активності</a:t>
                      </a:r>
                      <a:endParaRPr lang="uk-UA" sz="2800" dirty="0">
                        <a:latin typeface="Times New Roman" panose="02020603050405020304" pitchFamily="18" charset="0"/>
                        <a:cs typeface="Times New Roman" panose="02020603050405020304" pitchFamily="18" charset="0"/>
                      </a:endParaRPr>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10000"/>
                  </a:ext>
                </a:extLst>
              </a:tr>
              <a:tr h="1106044">
                <a:tc rowSpan="3">
                  <a:txBody>
                    <a:bodyPr/>
                    <a:lstStyle/>
                    <a:p>
                      <a:pPr algn="ctr"/>
                      <a:r>
                        <a:rPr lang="uk-UA" sz="3600" dirty="0" smtClean="0">
                          <a:solidFill>
                            <a:schemeClr val="bg1"/>
                          </a:solidFill>
                          <a:latin typeface="Times New Roman" panose="02020603050405020304" pitchFamily="18" charset="0"/>
                          <a:cs typeface="Times New Roman" panose="02020603050405020304" pitchFamily="18" charset="0"/>
                        </a:rPr>
                        <a:t>Рівень </a:t>
                      </a:r>
                    </a:p>
                    <a:p>
                      <a:pPr algn="ctr"/>
                      <a:r>
                        <a:rPr lang="uk-UA" sz="3600" dirty="0" smtClean="0">
                          <a:solidFill>
                            <a:schemeClr val="bg1"/>
                          </a:solidFill>
                          <a:latin typeface="Times New Roman" panose="02020603050405020304" pitchFamily="18" charset="0"/>
                          <a:cs typeface="Times New Roman" panose="02020603050405020304" pitchFamily="18" charset="0"/>
                        </a:rPr>
                        <a:t>лідерства думки</a:t>
                      </a:r>
                      <a:endParaRPr lang="uk-UA" sz="3600" dirty="0">
                        <a:solidFill>
                          <a:schemeClr val="bg1"/>
                        </a:solidFill>
                        <a:latin typeface="Times New Roman" panose="02020603050405020304" pitchFamily="18" charset="0"/>
                        <a:cs typeface="Times New Roman" panose="02020603050405020304" pitchFamily="18" charset="0"/>
                      </a:endParaRPr>
                    </a:p>
                  </a:txBody>
                  <a:tcPr vert="vert270">
                    <a:solidFill>
                      <a:schemeClr val="accent2">
                        <a:lumMod val="60000"/>
                        <a:lumOff val="40000"/>
                      </a:schemeClr>
                    </a:solidFill>
                  </a:tcPr>
                </a:tc>
                <a:tc>
                  <a:txBody>
                    <a:bodyPr/>
                    <a:lstStyle/>
                    <a:p>
                      <a:endParaRPr lang="uk-UA" dirty="0">
                        <a:latin typeface="Times New Roman" panose="02020603050405020304" pitchFamily="18" charset="0"/>
                        <a:cs typeface="Times New Roman" panose="02020603050405020304" pitchFamily="18" charset="0"/>
                      </a:endParaRPr>
                    </a:p>
                  </a:txBody>
                  <a:tcPr/>
                </a:tc>
                <a:tc>
                  <a:txBody>
                    <a:bodyPr/>
                    <a:lstStyle/>
                    <a:p>
                      <a:r>
                        <a:rPr lang="uk-UA" b="1" dirty="0" smtClean="0">
                          <a:latin typeface="Times New Roman" panose="02020603050405020304" pitchFamily="18" charset="0"/>
                          <a:cs typeface="Times New Roman" panose="02020603050405020304" pitchFamily="18" charset="0"/>
                        </a:rPr>
                        <a:t>Високий </a:t>
                      </a:r>
                      <a:endParaRPr lang="uk-UA" b="1" dirty="0">
                        <a:latin typeface="Times New Roman" panose="02020603050405020304" pitchFamily="18" charset="0"/>
                        <a:cs typeface="Times New Roman" panose="02020603050405020304" pitchFamily="18" charset="0"/>
                      </a:endParaRPr>
                    </a:p>
                  </a:txBody>
                  <a:tcPr>
                    <a:solidFill>
                      <a:srgbClr val="FFFF00"/>
                    </a:solidFill>
                  </a:tcPr>
                </a:tc>
                <a:tc>
                  <a:txBody>
                    <a:bodyPr/>
                    <a:lstStyle/>
                    <a:p>
                      <a:r>
                        <a:rPr lang="uk-UA" b="1" dirty="0" smtClean="0">
                          <a:latin typeface="Times New Roman" panose="02020603050405020304" pitchFamily="18" charset="0"/>
                          <a:cs typeface="Times New Roman" panose="02020603050405020304" pitchFamily="18" charset="0"/>
                        </a:rPr>
                        <a:t>Низький</a:t>
                      </a:r>
                      <a:endParaRPr lang="uk-UA" b="1" dirty="0">
                        <a:latin typeface="Times New Roman" panose="02020603050405020304" pitchFamily="18" charset="0"/>
                        <a:cs typeface="Times New Roman" panose="02020603050405020304" pitchFamily="18" charset="0"/>
                      </a:endParaRPr>
                    </a:p>
                  </a:txBody>
                  <a:tcPr>
                    <a:solidFill>
                      <a:schemeClr val="accent6">
                        <a:lumMod val="60000"/>
                        <a:lumOff val="40000"/>
                      </a:schemeClr>
                    </a:solidFill>
                  </a:tcPr>
                </a:tc>
                <a:extLst>
                  <a:ext uri="{0D108BD9-81ED-4DB2-BD59-A6C34878D82A}">
                    <a16:rowId xmlns:a16="http://schemas.microsoft.com/office/drawing/2014/main" val="10001"/>
                  </a:ext>
                </a:extLst>
              </a:tr>
              <a:tr h="1106044">
                <a:tc vMerge="1">
                  <a:txBody>
                    <a:bodyPr/>
                    <a:lstStyle/>
                    <a:p>
                      <a:endParaRPr lang="uk-UA" dirty="0"/>
                    </a:p>
                  </a:txBody>
                  <a:tcPr/>
                </a:tc>
                <a:tc>
                  <a:txBody>
                    <a:bodyPr/>
                    <a:lstStyle/>
                    <a:p>
                      <a:r>
                        <a:rPr lang="uk-UA" b="1" dirty="0" smtClean="0">
                          <a:latin typeface="Times New Roman" panose="02020603050405020304" pitchFamily="18" charset="0"/>
                          <a:cs typeface="Times New Roman" panose="02020603050405020304" pitchFamily="18" charset="0"/>
                        </a:rPr>
                        <a:t>Високий</a:t>
                      </a:r>
                      <a:endParaRPr lang="uk-UA" b="1" dirty="0">
                        <a:latin typeface="Times New Roman" panose="02020603050405020304" pitchFamily="18" charset="0"/>
                        <a:cs typeface="Times New Roman" panose="02020603050405020304" pitchFamily="18" charset="0"/>
                      </a:endParaRPr>
                    </a:p>
                  </a:txBody>
                  <a:tcPr>
                    <a:solidFill>
                      <a:srgbClr val="FFFF00"/>
                    </a:solidFill>
                  </a:tcPr>
                </a:tc>
                <a:tc>
                  <a:txBody>
                    <a:bodyPr/>
                    <a:lstStyle/>
                    <a:p>
                      <a:r>
                        <a:rPr lang="uk-UA" sz="2000" b="1" dirty="0" smtClean="0">
                          <a:latin typeface="Times New Roman" panose="02020603050405020304" pitchFamily="18" charset="0"/>
                          <a:cs typeface="Times New Roman" panose="02020603050405020304" pitchFamily="18" charset="0"/>
                        </a:rPr>
                        <a:t>Соціально інтегровані </a:t>
                      </a:r>
                      <a:endParaRPr lang="uk-UA" sz="2000" b="1" dirty="0">
                        <a:latin typeface="Times New Roman" panose="02020603050405020304" pitchFamily="18" charset="0"/>
                        <a:cs typeface="Times New Roman" panose="02020603050405020304" pitchFamily="18" charset="0"/>
                      </a:endParaRPr>
                    </a:p>
                  </a:txBody>
                  <a:tcPr anchor="ctr" anchorCtr="1">
                    <a:solidFill>
                      <a:srgbClr val="FFFF00"/>
                    </a:solidFill>
                  </a:tcPr>
                </a:tc>
                <a:tc>
                  <a:txBody>
                    <a:bodyPr/>
                    <a:lstStyle/>
                    <a:p>
                      <a:r>
                        <a:rPr lang="uk-UA" sz="2000" b="1" dirty="0" smtClean="0">
                          <a:latin typeface="Times New Roman" panose="02020603050405020304" pitchFamily="18" charset="0"/>
                          <a:cs typeface="Times New Roman" panose="02020603050405020304" pitchFamily="18" charset="0"/>
                        </a:rPr>
                        <a:t>Соціально незалежні</a:t>
                      </a:r>
                      <a:endParaRPr lang="uk-UA" sz="2000" b="1" dirty="0">
                        <a:latin typeface="Times New Roman" panose="02020603050405020304" pitchFamily="18" charset="0"/>
                        <a:cs typeface="Times New Roman" panose="02020603050405020304" pitchFamily="18" charset="0"/>
                      </a:endParaRPr>
                    </a:p>
                  </a:txBody>
                  <a:tcPr anchor="ctr" anchorCtr="1">
                    <a:solidFill>
                      <a:srgbClr val="FFC000"/>
                    </a:solidFill>
                  </a:tcPr>
                </a:tc>
                <a:extLst>
                  <a:ext uri="{0D108BD9-81ED-4DB2-BD59-A6C34878D82A}">
                    <a16:rowId xmlns:a16="http://schemas.microsoft.com/office/drawing/2014/main" val="10002"/>
                  </a:ext>
                </a:extLst>
              </a:tr>
              <a:tr h="1621185">
                <a:tc vMerge="1">
                  <a:txBody>
                    <a:bodyPr/>
                    <a:lstStyle/>
                    <a:p>
                      <a:endParaRPr lang="uk-UA" dirty="0"/>
                    </a:p>
                  </a:txBody>
                  <a:tcPr/>
                </a:tc>
                <a:tc>
                  <a:txBody>
                    <a:bodyPr/>
                    <a:lstStyle/>
                    <a:p>
                      <a:r>
                        <a:rPr lang="uk-UA" b="1" dirty="0" smtClean="0">
                          <a:latin typeface="Times New Roman" panose="02020603050405020304" pitchFamily="18" charset="0"/>
                          <a:cs typeface="Times New Roman" panose="02020603050405020304" pitchFamily="18" charset="0"/>
                        </a:rPr>
                        <a:t>Низький</a:t>
                      </a:r>
                      <a:endParaRPr lang="uk-UA" b="1" dirty="0">
                        <a:latin typeface="Times New Roman" panose="02020603050405020304" pitchFamily="18" charset="0"/>
                        <a:cs typeface="Times New Roman" panose="02020603050405020304" pitchFamily="18" charset="0"/>
                      </a:endParaRPr>
                    </a:p>
                  </a:txBody>
                  <a:tcPr>
                    <a:solidFill>
                      <a:schemeClr val="accent6">
                        <a:lumMod val="60000"/>
                        <a:lumOff val="40000"/>
                      </a:schemeClr>
                    </a:solidFill>
                  </a:tcPr>
                </a:tc>
                <a:tc>
                  <a:txBody>
                    <a:bodyPr/>
                    <a:lstStyle/>
                    <a:p>
                      <a:r>
                        <a:rPr lang="uk-UA" sz="2000" b="1" dirty="0" smtClean="0">
                          <a:latin typeface="Times New Roman" panose="02020603050405020304" pitchFamily="18" charset="0"/>
                          <a:cs typeface="Times New Roman" panose="02020603050405020304" pitchFamily="18" charset="0"/>
                        </a:rPr>
                        <a:t>Соціально ізольовані</a:t>
                      </a:r>
                      <a:endParaRPr lang="uk-UA" sz="2000" b="1" dirty="0">
                        <a:latin typeface="Times New Roman" panose="02020603050405020304" pitchFamily="18" charset="0"/>
                        <a:cs typeface="Times New Roman" panose="02020603050405020304" pitchFamily="18" charset="0"/>
                      </a:endParaRPr>
                    </a:p>
                  </a:txBody>
                  <a:tcPr anchor="ctr" anchorCtr="1">
                    <a:solidFill>
                      <a:srgbClr val="FFC000"/>
                    </a:solidFill>
                  </a:tcPr>
                </a:tc>
                <a:tc>
                  <a:txBody>
                    <a:bodyPr/>
                    <a:lstStyle/>
                    <a:p>
                      <a:r>
                        <a:rPr lang="uk-UA" sz="2000" b="1" dirty="0" smtClean="0">
                          <a:latin typeface="Times New Roman" panose="02020603050405020304" pitchFamily="18" charset="0"/>
                          <a:cs typeface="Times New Roman" panose="02020603050405020304" pitchFamily="18" charset="0"/>
                        </a:rPr>
                        <a:t>Соціально залежні</a:t>
                      </a:r>
                      <a:endParaRPr lang="uk-UA" sz="2000" b="1" dirty="0">
                        <a:latin typeface="Times New Roman" panose="02020603050405020304" pitchFamily="18" charset="0"/>
                        <a:cs typeface="Times New Roman" panose="02020603050405020304" pitchFamily="18" charset="0"/>
                      </a:endParaRPr>
                    </a:p>
                  </a:txBody>
                  <a:tcPr anchor="ctr" anchorCtr="1">
                    <a:solidFill>
                      <a:schemeClr val="accent6">
                        <a:lumMod val="60000"/>
                        <a:lumOff val="40000"/>
                      </a:schemeClr>
                    </a:solidFill>
                  </a:tcPr>
                </a:tc>
                <a:extLst>
                  <a:ext uri="{0D108BD9-81ED-4DB2-BD59-A6C34878D82A}">
                    <a16:rowId xmlns:a16="http://schemas.microsoft.com/office/drawing/2014/main" val="10003"/>
                  </a:ext>
                </a:extLst>
              </a:tr>
            </a:tbl>
          </a:graphicData>
        </a:graphic>
      </p:graphicFrame>
      <p:sp>
        <p:nvSpPr>
          <p:cNvPr id="4" name="TextBox 3"/>
          <p:cNvSpPr txBox="1"/>
          <p:nvPr/>
        </p:nvSpPr>
        <p:spPr>
          <a:xfrm>
            <a:off x="1763688" y="406405"/>
            <a:ext cx="6885283" cy="646331"/>
          </a:xfrm>
          <a:prstGeom prst="rect">
            <a:avLst/>
          </a:prstGeom>
          <a:noFill/>
        </p:spPr>
        <p:txBody>
          <a:bodyPr wrap="none" rtlCol="0">
            <a:spAutoFit/>
          </a:bodyPr>
          <a:lstStyle/>
          <a:p>
            <a:r>
              <a:rPr lang="uk-UA" sz="3600" b="1" dirty="0" smtClean="0">
                <a:solidFill>
                  <a:srgbClr val="FF0000"/>
                </a:solidFill>
                <a:latin typeface="Times New Roman" panose="02020603050405020304" pitchFamily="18" charset="0"/>
                <a:cs typeface="Times New Roman" panose="02020603050405020304" pitchFamily="18" charset="0"/>
              </a:rPr>
              <a:t>Багатоступенева модель впливу</a:t>
            </a:r>
            <a:endParaRPr lang="uk-UA"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3039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949</TotalTime>
  <Words>576</Words>
  <Application>Microsoft Office PowerPoint</Application>
  <PresentationFormat>Экран (4:3)</PresentationFormat>
  <Paragraphs>65</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Franklin Gothic Book</vt:lpstr>
      <vt:lpstr>Franklin Gothic Medium</vt:lpstr>
      <vt:lpstr>Times New Roman</vt:lpstr>
      <vt:lpstr>Wingdings 2</vt: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Owner</cp:lastModifiedBy>
  <cp:revision>65</cp:revision>
  <dcterms:created xsi:type="dcterms:W3CDTF">2020-01-28T20:23:37Z</dcterms:created>
  <dcterms:modified xsi:type="dcterms:W3CDTF">2023-09-13T08:01:16Z</dcterms:modified>
</cp:coreProperties>
</file>