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0" r:id="rId4"/>
    <p:sldId id="281" r:id="rId5"/>
    <p:sldId id="285" r:id="rId6"/>
    <p:sldId id="282" r:id="rId7"/>
    <p:sldId id="283" r:id="rId8"/>
    <p:sldId id="284" r:id="rId9"/>
    <p:sldId id="279" r:id="rId10"/>
  </p:sldIdLst>
  <p:sldSz cx="9144000" cy="5143500" type="screen16x9"/>
  <p:notesSz cx="6858000" cy="9144000"/>
  <p:embeddedFontLst>
    <p:embeddedFont>
      <p:font typeface="Helvetica" pitchFamily="34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Ebrima" pitchFamily="2" charset="0"/>
      <p:regular r:id="rId20"/>
      <p:bold r:id="rId21"/>
    </p:embeddedFont>
    <p:embeddedFont>
      <p:font typeface="Wingdings 3" pitchFamily="18" charset="2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4vsWTBn0K7TlG0qsVKAy4Qc/L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82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ina\Desktop\&#1053;&#1086;&#1074;&#1080;&#1081;%20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ina\Desktop\&#1053;&#1086;&#1074;&#1080;&#1081;%20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05973597870298E-2"/>
          <c:y val="8.4567601292123262E-2"/>
          <c:w val="0.68182846858427171"/>
          <c:h val="0.57400844736750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baseline="0" dirty="0" smtClean="0">
                        <a:solidFill>
                          <a:srgbClr val="FF0000"/>
                        </a:solidFill>
                        <a:latin typeface="Ermilov" pitchFamily="50" charset="-52"/>
                      </a:rPr>
                      <a:t>6</a:t>
                    </a:r>
                    <a:endParaRPr lang="en-US" baseline="0" dirty="0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Ermilov" pitchFamily="50" charset="-52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Аркуш1!$A$2:$A$8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Аркуш1!$B$2:$B$8</c:f>
              <c:numCache>
                <c:formatCode>General</c:formatCode>
                <c:ptCount val="7"/>
                <c:pt idx="0">
                  <c:v>12</c:v>
                </c:pt>
                <c:pt idx="1">
                  <c:v>0</c:v>
                </c:pt>
                <c:pt idx="2">
                  <c:v>3</c:v>
                </c:pt>
                <c:pt idx="3">
                  <c:v>13</c:v>
                </c:pt>
                <c:pt idx="4">
                  <c:v>9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642752"/>
        <c:axId val="221644288"/>
      </c:barChart>
      <c:catAx>
        <c:axId val="22164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000" cap="small" baseline="0"/>
            </a:pPr>
            <a:endParaRPr lang="uk-UA"/>
          </a:p>
        </c:txPr>
        <c:crossAx val="221644288"/>
        <c:crosses val="autoZero"/>
        <c:auto val="1"/>
        <c:lblAlgn val="ctr"/>
        <c:lblOffset val="100"/>
        <c:noMultiLvlLbl val="0"/>
      </c:catAx>
      <c:valAx>
        <c:axId val="221644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164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Ermilov" pitchFamily="50" charset="-52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Лист1!$C$6:$C$30</c:f>
              <c:strCache>
                <c:ptCount val="25"/>
                <c:pt idx="0">
                  <c:v>Вінницька </c:v>
                </c:pt>
                <c:pt idx="1">
                  <c:v>Волинська </c:v>
                </c:pt>
                <c:pt idx="2">
                  <c:v>Дніпропетровська</c:v>
                </c:pt>
                <c:pt idx="3">
                  <c:v>Донецька</c:v>
                </c:pt>
                <c:pt idx="4">
                  <c:v>Житомирська </c:v>
                </c:pt>
                <c:pt idx="5">
                  <c:v>Закарпатська </c:v>
                </c:pt>
                <c:pt idx="6">
                  <c:v>Запорізька </c:v>
                </c:pt>
                <c:pt idx="7">
                  <c:v>Івано-Франківська </c:v>
                </c:pt>
                <c:pt idx="8">
                  <c:v>Київська </c:v>
                </c:pt>
                <c:pt idx="9">
                  <c:v>Кіровоградська </c:v>
                </c:pt>
                <c:pt idx="10">
                  <c:v>Луганська</c:v>
                </c:pt>
                <c:pt idx="11">
                  <c:v>Львівська</c:v>
                </c:pt>
                <c:pt idx="12">
                  <c:v>Миколаївська </c:v>
                </c:pt>
                <c:pt idx="13">
                  <c:v>Одеська</c:v>
                </c:pt>
                <c:pt idx="14">
                  <c:v>Полтавська</c:v>
                </c:pt>
                <c:pt idx="15">
                  <c:v>Рівненська</c:v>
                </c:pt>
                <c:pt idx="16">
                  <c:v>Сумська</c:v>
                </c:pt>
                <c:pt idx="17">
                  <c:v>Тернопільська</c:v>
                </c:pt>
                <c:pt idx="18">
                  <c:v>Харківська</c:v>
                </c:pt>
                <c:pt idx="19">
                  <c:v>Херсонська</c:v>
                </c:pt>
                <c:pt idx="20">
                  <c:v>Хмельницька</c:v>
                </c:pt>
                <c:pt idx="21">
                  <c:v>Черкаська</c:v>
                </c:pt>
                <c:pt idx="22">
                  <c:v>Чернівецька</c:v>
                </c:pt>
                <c:pt idx="23">
                  <c:v>Чернігівська</c:v>
                </c:pt>
                <c:pt idx="24">
                  <c:v>м. Київ</c:v>
                </c:pt>
              </c:strCache>
            </c:strRef>
          </c:cat>
          <c:val>
            <c:numRef>
              <c:f>Лист1!$D$6:$D$30</c:f>
              <c:numCache>
                <c:formatCode>General</c:formatCode>
                <c:ptCount val="25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7</c:v>
                </c:pt>
                <c:pt idx="9">
                  <c:v>1</c:v>
                </c:pt>
                <c:pt idx="10">
                  <c:v>0</c:v>
                </c:pt>
                <c:pt idx="11">
                  <c:v>7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3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2225536"/>
        <c:axId val="222228864"/>
      </c:barChart>
      <c:catAx>
        <c:axId val="2222255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2"/>
                </a:solidFill>
              </a:defRPr>
            </a:pPr>
            <a:endParaRPr lang="uk-UA"/>
          </a:p>
        </c:txPr>
        <c:crossAx val="222228864"/>
        <c:crosses val="autoZero"/>
        <c:auto val="1"/>
        <c:lblAlgn val="ctr"/>
        <c:lblOffset val="100"/>
        <c:noMultiLvlLbl val="0"/>
      </c:catAx>
      <c:valAx>
        <c:axId val="222228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2225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3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782606399552188E-2"/>
          <c:y val="0.10774747705088822"/>
          <c:w val="0.81388888888888922"/>
          <c:h val="0.77314814814814858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3.5020393326597926E-2"/>
                  <c:y val="-4.084382500315803E-4"/>
                </c:manualLayout>
              </c:layout>
              <c:tx>
                <c:rich>
                  <a:bodyPr/>
                  <a:lstStyle/>
                  <a:p>
                    <a:pPr>
                      <a:defRPr lang="uk-UA" sz="800" b="1" noProof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800" b="1" noProof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К</a:t>
                    </a:r>
                    <a:r>
                      <a:rPr lang="uk-UA" b="1" noProof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омунальна </a:t>
                    </a:r>
                    <a:r>
                      <a:rPr lang="uk-UA" b="1" noProof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(27)</a:t>
                    </a:r>
                    <a:endParaRPr lang="uk-UA" noProof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908617583698174E-2"/>
                  <c:y val="-2.732325571603015E-2"/>
                </c:manualLayout>
              </c:layout>
              <c:tx>
                <c:rich>
                  <a:bodyPr/>
                  <a:lstStyle/>
                  <a:p>
                    <a:pPr>
                      <a:defRPr lang="uk-UA" sz="800" b="1" noProof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800" b="1" noProof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Д</a:t>
                    </a:r>
                    <a:r>
                      <a:rPr lang="uk-UA" b="1" noProof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ержавна </a:t>
                    </a:r>
                    <a:r>
                      <a:rPr lang="uk-UA" b="1" noProof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 (1)</a:t>
                    </a:r>
                    <a:endParaRPr lang="uk-UA" noProof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808789176302066E-2"/>
                  <c:y val="2.1721148492802034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П</a:t>
                    </a:r>
                    <a:r>
                      <a:rPr lang="ru-RU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риватна 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(13)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5634317585301836"/>
                  <c:y val="7.9861111111111147E-2"/>
                </c:manualLayout>
              </c:layout>
              <c:tx>
                <c:rich>
                  <a:bodyPr/>
                  <a:lstStyle/>
                  <a:p>
                    <a:r>
                      <a:rPr lang="uk-UA" sz="800" b="1" noProof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Змішана (приватна і комунальна) (1</a:t>
                    </a:r>
                    <a:r>
                      <a:rPr lang="ru-RU" sz="8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)</a:t>
                    </a:r>
                    <a:endParaRPr lang="ru-RU" sz="8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184940477145041"/>
                  <c:y val="-0.10440813882221942"/>
                </c:manualLayout>
              </c:layout>
              <c:tx>
                <c:rich>
                  <a:bodyPr/>
                  <a:lstStyle/>
                  <a:p>
                    <a:pPr>
                      <a:defRPr lang="uk-UA" sz="800" b="1" noProof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800" b="1" noProof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Комунальна </a:t>
                    </a:r>
                    <a:r>
                      <a:rPr lang="uk-UA" sz="800" b="1" noProof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 в </a:t>
                    </a:r>
                    <a:r>
                      <a:rPr lang="uk-UA" sz="800" b="1" noProof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оренді </a:t>
                    </a:r>
                    <a:r>
                      <a:rPr lang="uk-UA" sz="800" b="1" noProof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(1)</a:t>
                    </a:r>
                    <a:endParaRPr lang="uk-UA" sz="800" noProof="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Лист1!$C$40:$C$44</c:f>
              <c:strCache>
                <c:ptCount val="5"/>
                <c:pt idx="0">
                  <c:v>Комунальна</c:v>
                </c:pt>
                <c:pt idx="1">
                  <c:v>Державна</c:v>
                </c:pt>
                <c:pt idx="2">
                  <c:v>Приватна</c:v>
                </c:pt>
                <c:pt idx="3">
                  <c:v>Змішана (приватна і комунальна)</c:v>
                </c:pt>
                <c:pt idx="4">
                  <c:v>Комунальна в оренді</c:v>
                </c:pt>
              </c:strCache>
            </c:strRef>
          </c:cat>
          <c:val>
            <c:numRef>
              <c:f>Лист1!$D$40:$D$44</c:f>
              <c:numCache>
                <c:formatCode>General</c:formatCode>
                <c:ptCount val="5"/>
                <c:pt idx="0">
                  <c:v>27</c:v>
                </c:pt>
                <c:pt idx="1">
                  <c:v>1</c:v>
                </c:pt>
                <c:pt idx="2">
                  <c:v>13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84335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721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94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15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54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7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58" y="142875"/>
            <a:ext cx="2237449" cy="15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-187567" y="2466774"/>
            <a:ext cx="6884568" cy="689050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altLang="uk-UA" sz="4800" b="1" dirty="0">
                <a:solidFill>
                  <a:srgbClr val="0082BA"/>
                </a:solidFill>
                <a:latin typeface="Arial"/>
                <a:ea typeface="Arial"/>
                <a:cs typeface="Arial"/>
                <a:sym typeface="Arial"/>
              </a:rPr>
              <a:t>Індустріальні парки </a:t>
            </a:r>
            <a:r>
              <a:rPr lang="en-US" altLang="uk-UA" sz="4800" b="1" dirty="0" smtClean="0">
                <a:solidFill>
                  <a:srgbClr val="0082B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altLang="uk-UA" sz="4800" b="1" dirty="0" smtClean="0">
                <a:solidFill>
                  <a:srgbClr val="0082B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altLang="uk-UA" sz="4800" b="1" dirty="0" smtClean="0">
                <a:solidFill>
                  <a:srgbClr val="0082BA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uk-UA" altLang="uk-UA" sz="4800" b="1" dirty="0">
                <a:solidFill>
                  <a:srgbClr val="0082BA"/>
                </a:solidFill>
                <a:latin typeface="Arial"/>
                <a:ea typeface="Arial"/>
                <a:cs typeface="Arial"/>
                <a:sym typeface="Arial"/>
              </a:rPr>
              <a:t>Україні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91275" y="4251074"/>
            <a:ext cx="2752725" cy="89242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uk-UA" sz="4400" b="1" cap="none" dirty="0" smtClean="0">
                <a:solidFill>
                  <a:srgbClr val="00B050"/>
                </a:solidFill>
                <a:latin typeface="Arial" panose="020B0604020202020204" pitchFamily="34" charset="0"/>
              </a:rPr>
              <a:t>2020 </a:t>
            </a:r>
            <a:r>
              <a:rPr lang="uk-UA" altLang="uk-UA" sz="4400" b="1" cap="none" dirty="0" smtClean="0">
                <a:solidFill>
                  <a:srgbClr val="00B050"/>
                </a:solidFill>
                <a:latin typeface="Arial" panose="020B0604020202020204" pitchFamily="34" charset="0"/>
              </a:rPr>
              <a:t>рік</a:t>
            </a:r>
          </a:p>
        </p:txBody>
      </p:sp>
      <p:pic>
        <p:nvPicPr>
          <p:cNvPr id="10" name="Picture 6" descr="header-big-img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8"/>
          <a:stretch>
            <a:fillRect/>
          </a:stretch>
        </p:blipFill>
        <p:spPr bwMode="auto">
          <a:xfrm>
            <a:off x="5181600" y="1793875"/>
            <a:ext cx="39624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"/>
          <p:cNvGrpSpPr/>
          <p:nvPr/>
        </p:nvGrpSpPr>
        <p:grpSpPr>
          <a:xfrm>
            <a:off x="133027" y="143554"/>
            <a:ext cx="7527153" cy="600286"/>
            <a:chOff x="323528" y="267495"/>
            <a:chExt cx="1728192" cy="1155880"/>
          </a:xfrm>
        </p:grpSpPr>
        <p:sp>
          <p:nvSpPr>
            <p:cNvPr id="93" name="Google Shape;93;p2"/>
            <p:cNvSpPr txBox="1"/>
            <p:nvPr/>
          </p:nvSpPr>
          <p:spPr>
            <a:xfrm>
              <a:off x="395536" y="267495"/>
              <a:ext cx="1656184" cy="770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uk-UA" altLang="uk-UA" sz="2000" b="1" dirty="0">
                  <a:solidFill>
                    <a:srgbClr val="002060"/>
                  </a:solidFill>
                  <a:latin typeface="Helvetica" panose="020B0604020202020204" pitchFamily="34" charset="0"/>
                </a:rPr>
                <a:t>Індустріальні парки в Україні</a:t>
              </a:r>
              <a:endParaRPr sz="2000" b="1" dirty="0">
                <a:solidFill>
                  <a:srgbClr val="00206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94" name="Google Shape;94;p2"/>
            <p:cNvSpPr txBox="1"/>
            <p:nvPr/>
          </p:nvSpPr>
          <p:spPr>
            <a:xfrm>
              <a:off x="395536" y="771550"/>
              <a:ext cx="1152128" cy="651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i="1" dirty="0" smtClean="0">
                  <a:solidFill>
                    <a:srgbClr val="C00000"/>
                  </a:solidFill>
                </a:rPr>
                <a:t>Поняття і особливості</a:t>
              </a:r>
              <a:endParaRPr sz="1600" i="1" dirty="0">
                <a:solidFill>
                  <a:srgbClr val="C00000"/>
                </a:solidFill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323528" y="267495"/>
              <a:ext cx="72008" cy="1008111"/>
            </a:xfrm>
            <a:prstGeom prst="rect">
              <a:avLst/>
            </a:prstGeom>
            <a:gradFill>
              <a:gsLst>
                <a:gs pos="0">
                  <a:srgbClr val="0082BA"/>
                </a:gs>
                <a:gs pos="100000">
                  <a:srgbClr val="00915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300" y="4641555"/>
            <a:ext cx="3143975" cy="3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>
            <a:spLocks/>
          </p:cNvSpPr>
          <p:nvPr/>
        </p:nvSpPr>
        <p:spPr bwMode="auto">
          <a:xfrm>
            <a:off x="133027" y="761225"/>
            <a:ext cx="8925248" cy="93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uk-UA" altLang="uk-UA" sz="1600" b="1" i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Відповідно до Закону України “Про індустріальні парки”</a:t>
            </a:r>
          </a:p>
          <a:p>
            <a:pPr>
              <a:buFont typeface="Wingdings 3" panose="05040102010807070707" pitchFamily="18" charset="2"/>
              <a:buNone/>
            </a:pPr>
            <a:r>
              <a:rPr lang="uk-UA" altLang="uk-UA" sz="16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індустріальний парк (ІП)  - </a:t>
            </a:r>
            <a:r>
              <a:rPr lang="uk-UA" altLang="uk-UA" sz="16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це облаштована відповідною інфраструктурою територія, у межах якої учасники ІП можуть </a:t>
            </a:r>
            <a:r>
              <a:rPr lang="uk-UA" altLang="uk-UA" sz="1600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здійснювати</a:t>
            </a:r>
            <a:endParaRPr lang="uk-UA" altLang="uk-UA" sz="1600" dirty="0">
              <a:solidFill>
                <a:schemeClr val="accent4">
                  <a:lumMod val="75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33027" y="2513206"/>
            <a:ext cx="8744273" cy="213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1825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1825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1825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1825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1825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1825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1825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1825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1825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uk-UA" altLang="uk-UA" sz="1600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землі </a:t>
            </a:r>
            <a:r>
              <a:rPr lang="uk-UA" altLang="uk-UA" sz="16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ІП мають </a:t>
            </a:r>
            <a:r>
              <a:rPr lang="uk-UA" altLang="uk-UA" sz="16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належати до земель промисловості</a:t>
            </a:r>
          </a:p>
          <a:p>
            <a:pPr defTabSz="914400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uk-UA" altLang="uk-UA" sz="16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ІП може бути розміщено </a:t>
            </a:r>
            <a:r>
              <a:rPr lang="uk-UA" altLang="uk-UA" sz="16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на одній або декількох суміжних земельних ділянках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uk-UA" altLang="uk-UA" sz="1600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площа </a:t>
            </a:r>
            <a:r>
              <a:rPr lang="uk-UA" altLang="uk-UA" sz="16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ІП може становити </a:t>
            </a:r>
            <a:r>
              <a:rPr lang="uk-UA" altLang="uk-UA" sz="16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від 15 до  700 га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uk-UA" altLang="uk-UA" sz="16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ІП створюється на період </a:t>
            </a:r>
            <a:r>
              <a:rPr lang="uk-UA" altLang="uk-UA" sz="16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не менше 30 років</a:t>
            </a:r>
            <a:endParaRPr lang="uk-UA" altLang="uk-UA" sz="1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uk-UA" altLang="uk-UA" sz="1600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земельні </a:t>
            </a:r>
            <a:r>
              <a:rPr lang="uk-UA" altLang="uk-UA" sz="16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ділянки державної та комунальної </a:t>
            </a:r>
            <a:r>
              <a:rPr lang="uk-UA" altLang="uk-UA" sz="1600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власності </a:t>
            </a:r>
            <a:r>
              <a:rPr lang="uk-UA" altLang="uk-UA" sz="16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в межах ІП </a:t>
            </a:r>
            <a:r>
              <a:rPr lang="uk-UA" altLang="uk-UA" sz="1600" b="1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можуть </a:t>
            </a:r>
            <a:r>
              <a:rPr lang="uk-UA" altLang="uk-UA" sz="16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бути </a:t>
            </a:r>
            <a:r>
              <a:rPr lang="uk-UA" altLang="uk-UA" sz="1600" b="1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відчужені </a:t>
            </a:r>
            <a:r>
              <a:rPr lang="uk-UA" altLang="uk-UA" sz="16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керуючій компанії та учасникам </a:t>
            </a:r>
            <a:r>
              <a:rPr lang="uk-UA" altLang="uk-UA" sz="1600" b="1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ІП </a:t>
            </a:r>
            <a:r>
              <a:rPr lang="uk-UA" altLang="uk-UA" sz="1600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з урахуванням вимог законодавства</a:t>
            </a:r>
            <a:endParaRPr lang="uk-UA" altLang="uk-UA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uk-UA" altLang="uk-UA" sz="16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на час включення </a:t>
            </a:r>
            <a:r>
              <a:rPr lang="uk-UA" altLang="uk-UA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ІП до Реєстру</a:t>
            </a:r>
            <a:r>
              <a:rPr lang="uk-UA" altLang="uk-UA" sz="16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 </a:t>
            </a:r>
            <a:r>
              <a:rPr lang="uk-UA" altLang="uk-UA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в </a:t>
            </a:r>
            <a:r>
              <a:rPr lang="uk-UA" altLang="uk-UA" sz="16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його межах </a:t>
            </a:r>
            <a:r>
              <a:rPr lang="uk-UA" altLang="uk-UA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повинен бути </a:t>
            </a:r>
            <a:r>
              <a:rPr lang="uk-UA" altLang="uk-UA" sz="1600" b="1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відсутній </a:t>
            </a:r>
            <a:r>
              <a:rPr lang="uk-UA" altLang="uk-UA" sz="16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цілісний майновий комплекс, що дає </a:t>
            </a:r>
            <a:r>
              <a:rPr lang="uk-UA" altLang="uk-UA" sz="1600" b="1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змогу </a:t>
            </a:r>
            <a:r>
              <a:rPr lang="uk-UA" altLang="uk-UA" sz="16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здійснювати виробництво продукції</a:t>
            </a:r>
            <a:endParaRPr lang="uk-UA" altLang="uk-UA" sz="1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134006" y="1634850"/>
            <a:ext cx="5838825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uk-UA" altLang="uk-UA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господарську діяльність</a:t>
            </a:r>
            <a:r>
              <a:rPr lang="uk-UA" altLang="uk-UA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 </a:t>
            </a:r>
            <a:r>
              <a:rPr lang="uk-UA" altLang="uk-UA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у сфері переробної </a:t>
            </a:r>
            <a:r>
              <a:rPr lang="uk-UA" altLang="uk-UA" b="1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промисловості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uk-UA" altLang="uk-UA" b="1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науково-дослідну </a:t>
            </a:r>
            <a:r>
              <a:rPr lang="en-US" altLang="uk-UA" b="1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(</a:t>
            </a:r>
            <a:r>
              <a:rPr lang="uk-UA" altLang="uk-UA" b="1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науково-технічну</a:t>
            </a:r>
            <a:r>
              <a:rPr lang="en-US" altLang="uk-UA" b="1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) </a:t>
            </a:r>
            <a:r>
              <a:rPr lang="uk-UA" altLang="uk-UA" b="1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діяльність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uk-UA" altLang="uk-UA" b="1" dirty="0" smtClean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діяльність </a:t>
            </a:r>
            <a:r>
              <a:rPr lang="uk-UA" altLang="uk-UA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</a:rPr>
              <a:t>у сфері інформації і телекомунікацій</a:t>
            </a:r>
          </a:p>
        </p:txBody>
      </p:sp>
      <p:pic>
        <p:nvPicPr>
          <p:cNvPr id="12" name="Picture 15" descr="109357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927" y="0"/>
            <a:ext cx="1810073" cy="110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"/>
          <p:cNvGrpSpPr/>
          <p:nvPr/>
        </p:nvGrpSpPr>
        <p:grpSpPr>
          <a:xfrm>
            <a:off x="133027" y="143554"/>
            <a:ext cx="7527153" cy="600286"/>
            <a:chOff x="323528" y="267495"/>
            <a:chExt cx="1728192" cy="1155880"/>
          </a:xfrm>
        </p:grpSpPr>
        <p:sp>
          <p:nvSpPr>
            <p:cNvPr id="93" name="Google Shape;93;p2"/>
            <p:cNvSpPr txBox="1"/>
            <p:nvPr/>
          </p:nvSpPr>
          <p:spPr>
            <a:xfrm>
              <a:off x="395536" y="267495"/>
              <a:ext cx="1656184" cy="770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uk-UA" altLang="uk-UA" sz="2000" b="1" dirty="0">
                  <a:solidFill>
                    <a:srgbClr val="002060"/>
                  </a:solidFill>
                  <a:latin typeface="Helvetica" panose="020B0604020202020204" pitchFamily="34" charset="0"/>
                </a:rPr>
                <a:t>Індустріальні парки в Україні</a:t>
              </a:r>
              <a:endParaRPr sz="2000" b="1" dirty="0">
                <a:solidFill>
                  <a:srgbClr val="00206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94" name="Google Shape;94;p2"/>
            <p:cNvSpPr txBox="1"/>
            <p:nvPr/>
          </p:nvSpPr>
          <p:spPr>
            <a:xfrm>
              <a:off x="395536" y="771550"/>
              <a:ext cx="1152128" cy="651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i="1" dirty="0" smtClean="0">
                  <a:solidFill>
                    <a:srgbClr val="C00000"/>
                  </a:solidFill>
                </a:rPr>
                <a:t>Суб'єкти індустріальних парків</a:t>
              </a:r>
              <a:endParaRPr sz="1600" i="1" dirty="0">
                <a:solidFill>
                  <a:srgbClr val="C00000"/>
                </a:solidFill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323528" y="267495"/>
              <a:ext cx="72008" cy="1008111"/>
            </a:xfrm>
            <a:prstGeom prst="rect">
              <a:avLst/>
            </a:prstGeom>
            <a:gradFill>
              <a:gsLst>
                <a:gs pos="0">
                  <a:srgbClr val="0082BA"/>
                </a:gs>
                <a:gs pos="100000">
                  <a:srgbClr val="00915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300" y="4641555"/>
            <a:ext cx="3143975" cy="3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3"/>
          <p:cNvSpPr>
            <a:spLocks/>
          </p:cNvSpPr>
          <p:nvPr/>
        </p:nvSpPr>
        <p:spPr bwMode="auto">
          <a:xfrm>
            <a:off x="446658" y="786091"/>
            <a:ext cx="11430000" cy="204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uk-UA" altLang="uk-UA" sz="1600" b="1" dirty="0">
                <a:solidFill>
                  <a:srgbClr val="002060"/>
                </a:solidFill>
                <a:latin typeface="Arial" panose="020B0604020202020204" pitchFamily="34" charset="0"/>
              </a:rPr>
              <a:t>Ініціаторами створення ІП можуть бути:</a:t>
            </a:r>
          </a:p>
          <a:p>
            <a: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 органи державної влади </a:t>
            </a:r>
            <a:r>
              <a:rPr lang="uk-UA" altLang="uk-UA" sz="1600" i="1" dirty="0">
                <a:solidFill>
                  <a:srgbClr val="002060"/>
                </a:solidFill>
                <a:latin typeface="Helvetica" panose="020B0604020202020204" pitchFamily="34" charset="0"/>
              </a:rPr>
              <a:t>щодо земельної ділянки державної власності</a:t>
            </a:r>
          </a:p>
          <a:p>
            <a: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 органи місцевого самоврядування </a:t>
            </a:r>
            <a:r>
              <a:rPr lang="uk-UA" altLang="uk-UA" sz="1600" i="1" dirty="0">
                <a:solidFill>
                  <a:srgbClr val="002060"/>
                </a:solidFill>
                <a:latin typeface="Helvetica" panose="020B0604020202020204" pitchFamily="34" charset="0"/>
              </a:rPr>
              <a:t>щодо земельної ділянки комунальної власності</a:t>
            </a:r>
          </a:p>
          <a:p>
            <a: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 юридичні або фізичні особи – власники </a:t>
            </a:r>
            <a:r>
              <a:rPr lang="uk-UA" altLang="uk-UA" sz="1600" i="1" dirty="0">
                <a:solidFill>
                  <a:srgbClr val="002060"/>
                </a:solidFill>
                <a:latin typeface="Helvetica" panose="020B0604020202020204" pitchFamily="34" charset="0"/>
              </a:rPr>
              <a:t>земельної ділянки приватної власності</a:t>
            </a:r>
          </a:p>
          <a:p>
            <a: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 юридичні або фізичні особи - орендарі </a:t>
            </a:r>
            <a:r>
              <a:rPr lang="uk-UA" altLang="uk-UA" sz="1600" i="1" dirty="0">
                <a:solidFill>
                  <a:srgbClr val="002060"/>
                </a:solidFill>
                <a:latin typeface="Helvetica" panose="020B0604020202020204" pitchFamily="34" charset="0"/>
              </a:rPr>
              <a:t>земельної ділянки</a:t>
            </a:r>
            <a: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r>
              <a:rPr lang="uk-UA" altLang="uk-UA" sz="1600" i="1" dirty="0">
                <a:solidFill>
                  <a:srgbClr val="002060"/>
                </a:solidFill>
                <a:latin typeface="Helvetica" panose="020B0604020202020204" pitchFamily="34" charset="0"/>
              </a:rPr>
              <a:t>щодо земель державної, </a:t>
            </a:r>
            <a:r>
              <a:rPr lang="uk-UA" altLang="uk-UA" sz="1600" i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/>
            </a:r>
            <a:br>
              <a:rPr lang="uk-UA" altLang="uk-UA" sz="1600" i="1" dirty="0" smtClean="0">
                <a:solidFill>
                  <a:srgbClr val="002060"/>
                </a:solidFill>
                <a:latin typeface="Helvetica" panose="020B0604020202020204" pitchFamily="34" charset="0"/>
              </a:rPr>
            </a:br>
            <a:r>
              <a:rPr lang="uk-UA" altLang="uk-UA" sz="1600" i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   комунальної </a:t>
            </a:r>
            <a:r>
              <a:rPr lang="uk-UA" altLang="uk-UA" sz="1600" i="1" dirty="0">
                <a:solidFill>
                  <a:srgbClr val="002060"/>
                </a:solidFill>
                <a:latin typeface="Helvetica" panose="020B0604020202020204" pitchFamily="34" charset="0"/>
              </a:rPr>
              <a:t>та приватної власності</a:t>
            </a:r>
          </a:p>
          <a:p>
            <a:pPr>
              <a:buFont typeface="Wingdings 3" panose="05040102010807070707" pitchFamily="18" charset="2"/>
              <a:buNone/>
            </a:pPr>
            <a:endParaRPr lang="uk-UA" altLang="uk-UA" sz="1600" i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6657" y="3151510"/>
            <a:ext cx="8363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tabLst>
                <a:tab pos="5376863" algn="l"/>
              </a:tabLst>
            </a:pPr>
            <a:r>
              <a:rPr lang="uk-UA" altLang="uk-UA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Керуючою компанією ІП може бути </a:t>
            </a:r>
            <a:r>
              <a:rPr lang="uk-UA" altLang="uk-UA" sz="1600" dirty="0">
                <a:solidFill>
                  <a:srgbClr val="002060"/>
                </a:solidFill>
                <a:latin typeface="Arial" panose="020B0604020202020204" pitchFamily="34" charset="0"/>
              </a:rPr>
              <a:t>юридична </a:t>
            </a:r>
            <a:r>
              <a:rPr lang="uk-UA" altLang="uk-UA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особа-резидент</a:t>
            </a:r>
            <a:r>
              <a:rPr lang="uk-UA" altLang="uk-UA" sz="16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uk-UA" altLang="uk-UA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uk-UA" altLang="uk-UA" sz="16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uk-UA" altLang="uk-UA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вибрана </a:t>
            </a:r>
            <a:r>
              <a:rPr lang="uk-UA" altLang="uk-UA" sz="1600" dirty="0">
                <a:solidFill>
                  <a:srgbClr val="002060"/>
                </a:solidFill>
                <a:latin typeface="Arial" panose="020B0604020202020204" pitchFamily="34" charset="0"/>
              </a:rPr>
              <a:t>відповідно до Закону 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46657" y="3843117"/>
            <a:ext cx="1165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tabLst>
                <a:tab pos="5376863" algn="l"/>
              </a:tabLst>
            </a:pPr>
            <a:r>
              <a:rPr lang="uk-UA" altLang="uk-UA" sz="1600" b="1" dirty="0">
                <a:solidFill>
                  <a:srgbClr val="002060"/>
                </a:solidFill>
                <a:latin typeface="Arial" panose="020B0604020202020204" pitchFamily="34" charset="0"/>
              </a:rPr>
              <a:t>Учасниками ІП можуть бути </a:t>
            </a:r>
            <a:r>
              <a:rPr lang="uk-UA" altLang="uk-UA" sz="1600" dirty="0">
                <a:solidFill>
                  <a:srgbClr val="002060"/>
                </a:solidFill>
                <a:latin typeface="Arial" panose="020B0604020202020204" pitchFamily="34" charset="0"/>
              </a:rPr>
              <a:t>суб’єкти господарювання, зареєстровані </a:t>
            </a:r>
            <a:r>
              <a:rPr lang="uk-UA" altLang="uk-UA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uk-UA" altLang="uk-UA" sz="16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uk-UA" altLang="uk-UA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</a:t>
            </a:r>
            <a:r>
              <a:rPr lang="uk-UA" altLang="uk-UA" sz="1600" dirty="0">
                <a:solidFill>
                  <a:srgbClr val="002060"/>
                </a:solidFill>
                <a:latin typeface="Arial" panose="020B0604020202020204" pitchFamily="34" charset="0"/>
              </a:rPr>
              <a:t>території адміністративно-територіальної одиниці України, </a:t>
            </a:r>
            <a:r>
              <a:rPr lang="uk-UA" altLang="uk-UA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uk-UA" altLang="uk-UA" sz="16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uk-UA" altLang="uk-UA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в </a:t>
            </a:r>
            <a:r>
              <a:rPr lang="uk-UA" altLang="uk-UA" sz="1600" dirty="0">
                <a:solidFill>
                  <a:srgbClr val="002060"/>
                </a:solidFill>
                <a:latin typeface="Arial" panose="020B0604020202020204" pitchFamily="34" charset="0"/>
              </a:rPr>
              <a:t>межах якої розташований ІП </a:t>
            </a:r>
          </a:p>
        </p:txBody>
      </p:sp>
      <p:pic>
        <p:nvPicPr>
          <p:cNvPr id="15" name="Picture 11" descr="crowdsourc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37" y="99263"/>
            <a:ext cx="1236537" cy="9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8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"/>
          <p:cNvGrpSpPr/>
          <p:nvPr/>
        </p:nvGrpSpPr>
        <p:grpSpPr>
          <a:xfrm>
            <a:off x="133027" y="143554"/>
            <a:ext cx="7527153" cy="600286"/>
            <a:chOff x="323528" y="267495"/>
            <a:chExt cx="1728192" cy="1155880"/>
          </a:xfrm>
        </p:grpSpPr>
        <p:sp>
          <p:nvSpPr>
            <p:cNvPr id="93" name="Google Shape;93;p2"/>
            <p:cNvSpPr txBox="1"/>
            <p:nvPr/>
          </p:nvSpPr>
          <p:spPr>
            <a:xfrm>
              <a:off x="395536" y="267495"/>
              <a:ext cx="1656184" cy="770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uk-UA" altLang="uk-UA" sz="2000" b="1" dirty="0">
                  <a:solidFill>
                    <a:srgbClr val="002060"/>
                  </a:solidFill>
                  <a:latin typeface="Helvetica" panose="020B0604020202020204" pitchFamily="34" charset="0"/>
                </a:rPr>
                <a:t>Індустріальні парки</a:t>
              </a:r>
              <a:r>
                <a:rPr lang="uk-UA" altLang="uk-UA" sz="2000" b="1" dirty="0">
                  <a:solidFill>
                    <a:srgbClr val="002060"/>
                  </a:solidFill>
                </a:rPr>
                <a:t> в Україні</a:t>
              </a:r>
              <a:endParaRPr sz="2000" b="1" dirty="0">
                <a:solidFill>
                  <a:srgbClr val="002060"/>
                </a:solidFill>
                <a:sym typeface="Arial"/>
              </a:endParaRPr>
            </a:p>
          </p:txBody>
        </p:sp>
        <p:sp>
          <p:nvSpPr>
            <p:cNvPr id="94" name="Google Shape;94;p2"/>
            <p:cNvSpPr txBox="1"/>
            <p:nvPr/>
          </p:nvSpPr>
          <p:spPr>
            <a:xfrm>
              <a:off x="395536" y="771550"/>
              <a:ext cx="1152128" cy="651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i="1" dirty="0" smtClean="0">
                  <a:solidFill>
                    <a:srgbClr val="C00000"/>
                  </a:solidFill>
                </a:rPr>
                <a:t>Вигоди для заінтересованих сторін</a:t>
              </a:r>
              <a:endParaRPr sz="1600" i="1" dirty="0">
                <a:solidFill>
                  <a:srgbClr val="C00000"/>
                </a:solidFill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323528" y="267495"/>
              <a:ext cx="72008" cy="1008111"/>
            </a:xfrm>
            <a:prstGeom prst="rect">
              <a:avLst/>
            </a:prstGeom>
            <a:gradFill>
              <a:gsLst>
                <a:gs pos="0">
                  <a:srgbClr val="0082BA"/>
                </a:gs>
                <a:gs pos="100000">
                  <a:srgbClr val="00915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300" y="4641555"/>
            <a:ext cx="3143975" cy="3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3"/>
          <p:cNvSpPr>
            <a:spLocks/>
          </p:cNvSpPr>
          <p:nvPr/>
        </p:nvSpPr>
        <p:spPr bwMode="auto">
          <a:xfrm>
            <a:off x="446658" y="1115539"/>
            <a:ext cx="732574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uk-UA" altLang="uk-UA" sz="1800" b="1" dirty="0">
                <a:solidFill>
                  <a:srgbClr val="73A644"/>
                </a:solidFill>
                <a:latin typeface="Arial" panose="020B0604020202020204" pitchFamily="34" charset="0"/>
              </a:rPr>
              <a:t>Вигоди для учасників</a:t>
            </a:r>
            <a:r>
              <a:rPr lang="uk-UA" altLang="uk-UA" sz="1800" b="1" dirty="0">
                <a:latin typeface="Arial" panose="020B0604020202020204" pitchFamily="34" charset="0"/>
              </a:rPr>
              <a:t> – </a:t>
            </a:r>
            <a: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мінімізація витрат матеріальних, фінансових, трудових і часових ресурсів, необхідних для започаткування господарської діяльності, </a:t>
            </a:r>
            <a:r>
              <a:rPr lang="uk-UA" alt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можливість </a:t>
            </a:r>
            <a: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отримання послуг, пов'язаних із забезпеченням господарської діяльності, від керуючої компанії</a:t>
            </a:r>
          </a:p>
        </p:txBody>
      </p:sp>
      <p:sp>
        <p:nvSpPr>
          <p:cNvPr id="16" name="Rectangle 3"/>
          <p:cNvSpPr>
            <a:spLocks/>
          </p:cNvSpPr>
          <p:nvPr/>
        </p:nvSpPr>
        <p:spPr bwMode="auto">
          <a:xfrm>
            <a:off x="446658" y="2342422"/>
            <a:ext cx="5991588" cy="105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uk-UA" altLang="uk-UA" sz="1800" b="1" dirty="0">
                <a:solidFill>
                  <a:srgbClr val="73A644"/>
                </a:solidFill>
                <a:latin typeface="Arial" panose="020B0604020202020204" pitchFamily="34" charset="0"/>
              </a:rPr>
              <a:t>Вигоди для керуючих компаній</a:t>
            </a:r>
            <a:r>
              <a:rPr lang="uk-UA" altLang="uk-UA" sz="1800" b="1" dirty="0">
                <a:latin typeface="Arial" panose="020B0604020202020204" pitchFamily="34" charset="0"/>
              </a:rPr>
              <a:t> – </a:t>
            </a:r>
            <a: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отримання доходів </a:t>
            </a:r>
            <a:b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</a:br>
            <a: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за рахунок надання в користування учасникам ІП земельних </a:t>
            </a:r>
            <a:b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</a:br>
            <a: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і виробничих площ, обладнання, а також послуг, пов'язаних </a:t>
            </a:r>
            <a:b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</a:br>
            <a: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із забезпеченням їх господарської діяльності</a:t>
            </a:r>
          </a:p>
        </p:txBody>
      </p:sp>
      <p:sp>
        <p:nvSpPr>
          <p:cNvPr id="17" name="Rectangle 3"/>
          <p:cNvSpPr>
            <a:spLocks/>
          </p:cNvSpPr>
          <p:nvPr/>
        </p:nvSpPr>
        <p:spPr bwMode="auto">
          <a:xfrm>
            <a:off x="446658" y="3594513"/>
            <a:ext cx="9372600" cy="84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uk-UA" altLang="uk-UA" sz="1800" b="1" dirty="0">
                <a:solidFill>
                  <a:srgbClr val="73A644"/>
                </a:solidFill>
                <a:latin typeface="Arial" panose="020B0604020202020204" pitchFamily="34" charset="0"/>
              </a:rPr>
              <a:t>Вигоди для держави і місцевих громад</a:t>
            </a:r>
            <a:r>
              <a:rPr lang="uk-UA" altLang="uk-UA" sz="1800" b="1" dirty="0">
                <a:latin typeface="Arial" panose="020B0604020202020204" pitchFamily="34" charset="0"/>
              </a:rPr>
              <a:t> – </a:t>
            </a:r>
            <a: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створення робочих місць, </a:t>
            </a:r>
            <a:r>
              <a:rPr lang="en-US" alt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/>
            </a:r>
            <a:br>
              <a:rPr lang="en-US" alt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</a:br>
            <a:r>
              <a:rPr lang="uk-UA" alt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активізація </a:t>
            </a:r>
            <a: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господарської діяльності та забезпечення </a:t>
            </a:r>
            <a:r>
              <a:rPr lang="uk-UA" alt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соціально-економічного </a:t>
            </a:r>
            <a:r>
              <a:rPr lang="en-US" alt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/>
            </a:r>
            <a:br>
              <a:rPr lang="en-US" alt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</a:br>
            <a:r>
              <a:rPr lang="uk-UA" alt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розвитку </a:t>
            </a:r>
            <a:r>
              <a:rPr lang="uk-UA" alt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відповідних територій</a:t>
            </a:r>
          </a:p>
        </p:txBody>
      </p:sp>
      <p:pic>
        <p:nvPicPr>
          <p:cNvPr id="18" name="Picture 10" descr="increased-profit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454" y="49890"/>
            <a:ext cx="1323821" cy="107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2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"/>
          <p:cNvGrpSpPr/>
          <p:nvPr/>
        </p:nvGrpSpPr>
        <p:grpSpPr>
          <a:xfrm>
            <a:off x="133027" y="143554"/>
            <a:ext cx="7527153" cy="600286"/>
            <a:chOff x="323528" y="267495"/>
            <a:chExt cx="1728192" cy="1155880"/>
          </a:xfrm>
        </p:grpSpPr>
        <p:sp>
          <p:nvSpPr>
            <p:cNvPr id="93" name="Google Shape;93;p2"/>
            <p:cNvSpPr txBox="1"/>
            <p:nvPr/>
          </p:nvSpPr>
          <p:spPr>
            <a:xfrm>
              <a:off x="395536" y="267495"/>
              <a:ext cx="1656184" cy="770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uk-UA" altLang="uk-UA" sz="2000" b="1" dirty="0">
                  <a:solidFill>
                    <a:srgbClr val="002060"/>
                  </a:solidFill>
                  <a:latin typeface="Helvetica" panose="020B0604020202020204" pitchFamily="34" charset="0"/>
                </a:rPr>
                <a:t>Індустріальні парки</a:t>
              </a:r>
              <a:r>
                <a:rPr lang="uk-UA" altLang="uk-UA" sz="2000" b="1" dirty="0">
                  <a:solidFill>
                    <a:srgbClr val="002060"/>
                  </a:solidFill>
                </a:rPr>
                <a:t> в Україні</a:t>
              </a:r>
              <a:endParaRPr sz="2000" b="1" dirty="0">
                <a:solidFill>
                  <a:srgbClr val="002060"/>
                </a:solidFill>
                <a:sym typeface="Arial"/>
              </a:endParaRPr>
            </a:p>
          </p:txBody>
        </p:sp>
        <p:sp>
          <p:nvSpPr>
            <p:cNvPr id="94" name="Google Shape;94;p2"/>
            <p:cNvSpPr txBox="1"/>
            <p:nvPr/>
          </p:nvSpPr>
          <p:spPr>
            <a:xfrm>
              <a:off x="395536" y="771550"/>
              <a:ext cx="1152128" cy="651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i="1" dirty="0" smtClean="0">
                  <a:solidFill>
                    <a:srgbClr val="C00000"/>
                  </a:solidFill>
                </a:rPr>
                <a:t>Повідомлення про створення</a:t>
              </a:r>
              <a:endParaRPr sz="1600" i="1" dirty="0">
                <a:solidFill>
                  <a:srgbClr val="C00000"/>
                </a:solidFill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323528" y="267495"/>
              <a:ext cx="72008" cy="1008111"/>
            </a:xfrm>
            <a:prstGeom prst="rect">
              <a:avLst/>
            </a:prstGeom>
            <a:gradFill>
              <a:gsLst>
                <a:gs pos="0">
                  <a:srgbClr val="0082BA"/>
                </a:gs>
                <a:gs pos="100000">
                  <a:srgbClr val="00915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300" y="4641555"/>
            <a:ext cx="3143975" cy="3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кутник 1"/>
          <p:cNvSpPr/>
          <p:nvPr/>
        </p:nvSpPr>
        <p:spPr>
          <a:xfrm>
            <a:off x="389840" y="776707"/>
            <a:ext cx="8289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Відповідно до частини другої статті 14 Закону </a:t>
            </a:r>
            <a:r>
              <a:rPr 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ініціатор </a:t>
            </a:r>
            <a:r>
              <a:rPr 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створення </a:t>
            </a:r>
            <a:r>
              <a:rPr 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ІП протягом </a:t>
            </a:r>
            <a:r>
              <a:rPr 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трьох календарних днів з дня прийняття рішення про створення </a:t>
            </a:r>
            <a:r>
              <a:rPr 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ІП </a:t>
            </a:r>
            <a:r>
              <a:rPr lang="uk-UA" sz="16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зобов’язаний</a:t>
            </a:r>
            <a:r>
              <a:rPr 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r>
              <a:rPr 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подати до уповноваженого державного органу </a:t>
            </a:r>
            <a:r>
              <a:rPr 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(Мінекономіки) копію </a:t>
            </a:r>
            <a:r>
              <a:rPr 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рішення про створення </a:t>
            </a:r>
            <a:r>
              <a:rPr 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ІП та </a:t>
            </a:r>
            <a:r>
              <a:rPr 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концепцію </a:t>
            </a:r>
            <a:r>
              <a:rPr 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ІП</a:t>
            </a:r>
            <a:endParaRPr lang="uk-UA" sz="1600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46658" y="2387412"/>
            <a:ext cx="8232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Інформація </a:t>
            </a:r>
            <a:r>
              <a:rPr 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про створені індустріальні парки є публічною, доступ до неї забезпечує уповноважений державний орган </a:t>
            </a:r>
            <a:r>
              <a:rPr 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(Мінекономіки) шляхом </a:t>
            </a:r>
            <a:r>
              <a:rPr lang="uk-UA" sz="1600" dirty="0">
                <a:solidFill>
                  <a:srgbClr val="002060"/>
                </a:solidFill>
                <a:latin typeface="Helvetica" panose="020B0604020202020204" pitchFamily="34" charset="0"/>
              </a:rPr>
              <a:t>її розміщення на своєму офіційному </a:t>
            </a:r>
            <a:r>
              <a:rPr lang="uk-UA" sz="16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веб-сайті</a:t>
            </a:r>
            <a:endParaRPr lang="uk-UA" sz="1600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604260" y="1853925"/>
            <a:ext cx="5074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b="1" i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Це стосується створення ІП усіх форм власності та </a:t>
            </a:r>
            <a:br>
              <a:rPr lang="uk-UA" sz="1200" b="1" i="1" dirty="0" smtClean="0">
                <a:solidFill>
                  <a:srgbClr val="FF0000"/>
                </a:solidFill>
                <a:latin typeface="Helvetica" panose="020B0604020202020204" pitchFamily="34" charset="0"/>
              </a:rPr>
            </a:br>
            <a:r>
              <a:rPr lang="uk-UA" sz="1200" b="1" i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не залежно від намірів включити в подальшому ІП до Реєстру</a:t>
            </a:r>
            <a:endParaRPr lang="uk-UA" sz="1200" b="1" i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299460" y="1608862"/>
            <a:ext cx="38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54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!</a:t>
            </a:r>
            <a:endParaRPr lang="uk-UA" sz="5400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grpSp>
        <p:nvGrpSpPr>
          <p:cNvPr id="4" name="Групувати 3"/>
          <p:cNvGrpSpPr/>
          <p:nvPr/>
        </p:nvGrpSpPr>
        <p:grpSpPr>
          <a:xfrm>
            <a:off x="5156246" y="3561003"/>
            <a:ext cx="1970947" cy="355465"/>
            <a:chOff x="3337714" y="3714612"/>
            <a:chExt cx="1970947" cy="355465"/>
          </a:xfrm>
        </p:grpSpPr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817177" y="3714612"/>
              <a:ext cx="1491484" cy="3554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1">
                  <a:solidFill>
                    <a:schemeClr val="bg1"/>
                  </a:solidFill>
                  <a:latin typeface="Arial" panose="020B0604020202020204" pitchFamily="34" charset="0"/>
                </a:rPr>
                <a:t>shorturl.at/kqB78</a:t>
              </a:r>
              <a:endParaRPr lang="en-US" altLang="uk-UA" sz="1400" noProof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3337714" y="3714612"/>
              <a:ext cx="479463" cy="3554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Eng</a:t>
              </a:r>
              <a:endParaRPr lang="en-US" altLang="uk-UA" sz="1400" noProof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Групувати 4"/>
          <p:cNvGrpSpPr/>
          <p:nvPr/>
        </p:nvGrpSpPr>
        <p:grpSpPr>
          <a:xfrm>
            <a:off x="984762" y="3574163"/>
            <a:ext cx="1970947" cy="355465"/>
            <a:chOff x="1869090" y="4400548"/>
            <a:chExt cx="1970947" cy="355465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348553" y="4400548"/>
              <a:ext cx="1491484" cy="3554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noProof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shorturl.at/dejmU</a:t>
              </a:r>
              <a:endParaRPr lang="en-US" altLang="uk-UA" sz="1400" noProof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869090" y="4400548"/>
              <a:ext cx="479463" cy="3554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sz="1400" noProof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Укр</a:t>
              </a:r>
              <a:endParaRPr lang="en-US" altLang="uk-UA" sz="1400" noProof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09" y="3088955"/>
            <a:ext cx="1325880" cy="1325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93" y="3075795"/>
            <a:ext cx="1325880" cy="1325880"/>
          </a:xfrm>
          <a:prstGeom prst="rect">
            <a:avLst/>
          </a:prstGeom>
        </p:spPr>
      </p:pic>
      <p:pic>
        <p:nvPicPr>
          <p:cNvPr id="3076" name="Picture 4" descr="Результат пошуку зображень за запитом громкоговоритель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6205" r="9587" b="5607"/>
          <a:stretch/>
        </p:blipFill>
        <p:spPr bwMode="auto">
          <a:xfrm>
            <a:off x="8018478" y="11778"/>
            <a:ext cx="1039797" cy="84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2;p2"/>
          <p:cNvGrpSpPr/>
          <p:nvPr/>
        </p:nvGrpSpPr>
        <p:grpSpPr>
          <a:xfrm>
            <a:off x="133027" y="143554"/>
            <a:ext cx="7527153" cy="600286"/>
            <a:chOff x="323528" y="267495"/>
            <a:chExt cx="1728192" cy="1155880"/>
          </a:xfrm>
        </p:grpSpPr>
        <p:sp>
          <p:nvSpPr>
            <p:cNvPr id="5" name="Google Shape;93;p2"/>
            <p:cNvSpPr txBox="1"/>
            <p:nvPr/>
          </p:nvSpPr>
          <p:spPr>
            <a:xfrm>
              <a:off x="395536" y="267495"/>
              <a:ext cx="1656184" cy="770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uk-UA" altLang="uk-UA" sz="2000" b="1" dirty="0">
                  <a:solidFill>
                    <a:srgbClr val="002060"/>
                  </a:solidFill>
                  <a:latin typeface="Helvetica" panose="020B0604020202020204" pitchFamily="34" charset="0"/>
                </a:rPr>
                <a:t>Індустріальні парки</a:t>
              </a:r>
              <a:r>
                <a:rPr lang="uk-UA" altLang="uk-UA" sz="2000" b="1" dirty="0">
                  <a:solidFill>
                    <a:srgbClr val="002060"/>
                  </a:solidFill>
                </a:rPr>
                <a:t> в Україні</a:t>
              </a:r>
              <a:endParaRPr sz="2000" b="1" dirty="0">
                <a:solidFill>
                  <a:srgbClr val="002060"/>
                </a:solidFill>
                <a:sym typeface="Arial"/>
              </a:endParaRPr>
            </a:p>
          </p:txBody>
        </p:sp>
        <p:sp>
          <p:nvSpPr>
            <p:cNvPr id="6" name="Google Shape;94;p2"/>
            <p:cNvSpPr txBox="1"/>
            <p:nvPr/>
          </p:nvSpPr>
          <p:spPr>
            <a:xfrm>
              <a:off x="395536" y="771550"/>
              <a:ext cx="1152128" cy="651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i="1" dirty="0" smtClean="0">
                  <a:solidFill>
                    <a:srgbClr val="C00000"/>
                  </a:solidFill>
                </a:rPr>
                <a:t>Загальні факти</a:t>
              </a:r>
              <a:endParaRPr sz="1600" i="1" dirty="0">
                <a:solidFill>
                  <a:srgbClr val="C00000"/>
                </a:solidFill>
                <a:sym typeface="Arial"/>
              </a:endParaRPr>
            </a:p>
          </p:txBody>
        </p:sp>
        <p:sp>
          <p:nvSpPr>
            <p:cNvPr id="7" name="Google Shape;95;p2"/>
            <p:cNvSpPr/>
            <p:nvPr/>
          </p:nvSpPr>
          <p:spPr>
            <a:xfrm flipH="1">
              <a:off x="323528" y="267495"/>
              <a:ext cx="72008" cy="1008111"/>
            </a:xfrm>
            <a:prstGeom prst="rect">
              <a:avLst/>
            </a:prstGeom>
            <a:gradFill>
              <a:gsLst>
                <a:gs pos="0">
                  <a:srgbClr val="0082BA"/>
                </a:gs>
                <a:gs pos="100000">
                  <a:srgbClr val="00915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Google Shape;9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14300" y="4641555"/>
            <a:ext cx="3143975" cy="387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819951"/>
              </p:ext>
            </p:extLst>
          </p:nvPr>
        </p:nvGraphicFramePr>
        <p:xfrm>
          <a:off x="92393" y="830263"/>
          <a:ext cx="4113847" cy="163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3"/>
          <p:cNvSpPr>
            <a:spLocks/>
          </p:cNvSpPr>
          <p:nvPr/>
        </p:nvSpPr>
        <p:spPr bwMode="auto">
          <a:xfrm>
            <a:off x="3764280" y="832485"/>
            <a:ext cx="5097780" cy="114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None/>
            </a:pPr>
            <a:r>
              <a:rPr lang="uk-UA" altLang="uk-UA" sz="1500" b="1" dirty="0">
                <a:solidFill>
                  <a:schemeClr val="bg2"/>
                </a:solidFill>
                <a:latin typeface="Helvetica" pitchFamily="34" charset="0"/>
              </a:rPr>
              <a:t>З 2013 року відповідно до Закону України </a:t>
            </a:r>
            <a:br>
              <a:rPr lang="uk-UA" altLang="uk-UA" sz="1500" b="1" dirty="0">
                <a:solidFill>
                  <a:schemeClr val="bg2"/>
                </a:solidFill>
                <a:latin typeface="Helvetica" pitchFamily="34" charset="0"/>
              </a:rPr>
            </a:br>
            <a:r>
              <a:rPr lang="uk-UA" altLang="uk-UA" sz="1500" b="1" dirty="0">
                <a:solidFill>
                  <a:schemeClr val="bg2"/>
                </a:solidFill>
                <a:latin typeface="Helvetica" pitchFamily="34" charset="0"/>
              </a:rPr>
              <a:t>“Про індустріальні парки” до Реєстру індустріальних парків включено </a:t>
            </a:r>
            <a:r>
              <a:rPr lang="en-US" altLang="uk-UA" sz="1500" b="1" dirty="0" smtClean="0">
                <a:solidFill>
                  <a:schemeClr val="bg2"/>
                </a:solidFill>
                <a:latin typeface="Helvetica" pitchFamily="34" charset="0"/>
              </a:rPr>
              <a:t>4</a:t>
            </a:r>
            <a:r>
              <a:rPr lang="uk-UA" altLang="uk-UA" sz="1500" b="1" dirty="0" smtClean="0">
                <a:solidFill>
                  <a:schemeClr val="bg2"/>
                </a:solidFill>
                <a:latin typeface="Helvetica" pitchFamily="34" charset="0"/>
              </a:rPr>
              <a:t>3 парки </a:t>
            </a:r>
            <a:r>
              <a:rPr lang="uk-UA" altLang="uk-UA" sz="1500" b="1" dirty="0">
                <a:solidFill>
                  <a:schemeClr val="bg2"/>
                </a:solidFill>
                <a:latin typeface="Helvetica" pitchFamily="34" charset="0"/>
              </a:rPr>
              <a:t/>
            </a:r>
            <a:br>
              <a:rPr lang="uk-UA" altLang="uk-UA" sz="1500" b="1" dirty="0">
                <a:solidFill>
                  <a:schemeClr val="bg2"/>
                </a:solidFill>
                <a:latin typeface="Helvetica" pitchFamily="34" charset="0"/>
              </a:rPr>
            </a:br>
            <a:r>
              <a:rPr lang="uk-UA" altLang="uk-UA" sz="1300" i="1" dirty="0">
                <a:solidFill>
                  <a:schemeClr val="bg2"/>
                </a:solidFill>
                <a:latin typeface="Helvetica" pitchFamily="34" charset="0"/>
              </a:rPr>
              <a:t>(індустріальний парк «Центральний» </a:t>
            </a:r>
            <a:r>
              <a:rPr lang="uk-UA" altLang="uk-UA" sz="1300" i="1" dirty="0" smtClean="0">
                <a:solidFill>
                  <a:schemeClr val="bg2"/>
                </a:solidFill>
                <a:latin typeface="Helvetica" pitchFamily="34" charset="0"/>
              </a:rPr>
              <a:t/>
            </a:r>
            <a:br>
              <a:rPr lang="uk-UA" altLang="uk-UA" sz="1300" i="1" dirty="0" smtClean="0">
                <a:solidFill>
                  <a:schemeClr val="bg2"/>
                </a:solidFill>
                <a:latin typeface="Helvetica" pitchFamily="34" charset="0"/>
              </a:rPr>
            </a:br>
            <a:r>
              <a:rPr lang="uk-UA" altLang="uk-UA" sz="1300" i="1" dirty="0" smtClean="0">
                <a:solidFill>
                  <a:schemeClr val="bg2"/>
                </a:solidFill>
                <a:latin typeface="Helvetica" pitchFamily="34" charset="0"/>
              </a:rPr>
              <a:t>у </a:t>
            </a:r>
            <a:r>
              <a:rPr lang="uk-UA" altLang="uk-UA" sz="1300" i="1" dirty="0">
                <a:solidFill>
                  <a:schemeClr val="bg2"/>
                </a:solidFill>
                <a:latin typeface="Helvetica" pitchFamily="34" charset="0"/>
              </a:rPr>
              <a:t>2018 році  – виключено з Реєстру)</a:t>
            </a: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4495799" y="2057400"/>
            <a:ext cx="4457701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None/>
            </a:pPr>
            <a:r>
              <a:rPr lang="uk-UA" altLang="uk-UA" sz="1200" b="1" i="1" dirty="0">
                <a:solidFill>
                  <a:schemeClr val="bg2"/>
                </a:solidFill>
                <a:latin typeface="Helvetica" pitchFamily="34" charset="0"/>
              </a:rPr>
              <a:t>В Україні також функціонують індустріальні парки, </a:t>
            </a:r>
            <a:br>
              <a:rPr lang="uk-UA" altLang="uk-UA" sz="1200" b="1" i="1" dirty="0">
                <a:solidFill>
                  <a:schemeClr val="bg2"/>
                </a:solidFill>
                <a:latin typeface="Helvetica" pitchFamily="34" charset="0"/>
              </a:rPr>
            </a:br>
            <a:r>
              <a:rPr lang="uk-UA" altLang="uk-UA" sz="1200" b="1" i="1" dirty="0">
                <a:solidFill>
                  <a:schemeClr val="bg2"/>
                </a:solidFill>
                <a:latin typeface="Helvetica" pitchFamily="34" charset="0"/>
              </a:rPr>
              <a:t>які не включені до Реєстру індустріальних парків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88046633"/>
              </p:ext>
            </p:extLst>
          </p:nvPr>
        </p:nvGraphicFramePr>
        <p:xfrm>
          <a:off x="4053840" y="3040380"/>
          <a:ext cx="494538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3"/>
          <p:cNvSpPr>
            <a:spLocks/>
          </p:cNvSpPr>
          <p:nvPr/>
        </p:nvSpPr>
        <p:spPr bwMode="auto">
          <a:xfrm>
            <a:off x="4800599" y="2575560"/>
            <a:ext cx="392476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None/>
            </a:pPr>
            <a:r>
              <a:rPr lang="uk-UA" altLang="uk-UA" sz="1200" b="1" dirty="0" smtClean="0">
                <a:solidFill>
                  <a:srgbClr val="C00000"/>
                </a:solidFill>
                <a:latin typeface="Helvetica" pitchFamily="34" charset="0"/>
                <a:ea typeface="Ebrima" pitchFamily="2" charset="0"/>
                <a:cs typeface="Ebrima" pitchFamily="2" charset="0"/>
              </a:rPr>
              <a:t>Кількість індустріальних парків, включених </a:t>
            </a:r>
            <a:br>
              <a:rPr lang="uk-UA" altLang="uk-UA" sz="1200" b="1" dirty="0" smtClean="0">
                <a:solidFill>
                  <a:srgbClr val="C00000"/>
                </a:solidFill>
                <a:latin typeface="Helvetica" pitchFamily="34" charset="0"/>
                <a:ea typeface="Ebrima" pitchFamily="2" charset="0"/>
                <a:cs typeface="Ebrima" pitchFamily="2" charset="0"/>
              </a:rPr>
            </a:br>
            <a:r>
              <a:rPr lang="uk-UA" altLang="uk-UA" sz="1200" b="1" dirty="0" smtClean="0">
                <a:solidFill>
                  <a:srgbClr val="C00000"/>
                </a:solidFill>
                <a:latin typeface="Helvetica" pitchFamily="34" charset="0"/>
                <a:ea typeface="Ebrima" pitchFamily="2" charset="0"/>
                <a:cs typeface="Ebrima" pitchFamily="2" charset="0"/>
              </a:rPr>
              <a:t>до Реєстру, у розрізі регіонів</a:t>
            </a:r>
            <a:endParaRPr lang="uk-UA" altLang="uk-UA" sz="1200" b="1" dirty="0">
              <a:solidFill>
                <a:srgbClr val="C00000"/>
              </a:solidFill>
              <a:latin typeface="Helvetica" pitchFamily="34" charset="0"/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92279506"/>
              </p:ext>
            </p:extLst>
          </p:nvPr>
        </p:nvGraphicFramePr>
        <p:xfrm>
          <a:off x="289842" y="2891645"/>
          <a:ext cx="3741420" cy="213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3"/>
          <p:cNvSpPr>
            <a:spLocks/>
          </p:cNvSpPr>
          <p:nvPr/>
        </p:nvSpPr>
        <p:spPr bwMode="auto">
          <a:xfrm>
            <a:off x="0" y="2430780"/>
            <a:ext cx="444246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None/>
            </a:pPr>
            <a:r>
              <a:rPr lang="uk-UA" altLang="uk-UA" sz="1200" b="1" dirty="0">
                <a:solidFill>
                  <a:srgbClr val="C00000"/>
                </a:solidFill>
                <a:latin typeface="Helvetica" pitchFamily="34" charset="0"/>
                <a:ea typeface="Ebrima" pitchFamily="2" charset="0"/>
                <a:cs typeface="Ebrima" pitchFamily="2" charset="0"/>
              </a:rPr>
              <a:t>Право власності на земельні ділянки, на яких створено </a:t>
            </a:r>
            <a:br>
              <a:rPr lang="uk-UA" altLang="uk-UA" sz="1200" b="1" dirty="0">
                <a:solidFill>
                  <a:srgbClr val="C00000"/>
                </a:solidFill>
                <a:latin typeface="Helvetica" pitchFamily="34" charset="0"/>
                <a:ea typeface="Ebrima" pitchFamily="2" charset="0"/>
                <a:cs typeface="Ebrima" pitchFamily="2" charset="0"/>
              </a:rPr>
            </a:br>
            <a:r>
              <a:rPr lang="uk-UA" altLang="uk-UA" sz="1200" b="1" dirty="0">
                <a:solidFill>
                  <a:srgbClr val="C00000"/>
                </a:solidFill>
                <a:latin typeface="Helvetica" pitchFamily="34" charset="0"/>
                <a:ea typeface="Ebrima" pitchFamily="2" charset="0"/>
                <a:cs typeface="Ebrima" pitchFamily="2" charset="0"/>
              </a:rPr>
              <a:t>індустріальні парки, що включені в Реєстр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"/>
          <p:cNvGrpSpPr/>
          <p:nvPr/>
        </p:nvGrpSpPr>
        <p:grpSpPr>
          <a:xfrm>
            <a:off x="133027" y="143554"/>
            <a:ext cx="7527153" cy="523545"/>
            <a:chOff x="323528" y="267495"/>
            <a:chExt cx="1728192" cy="1008111"/>
          </a:xfrm>
        </p:grpSpPr>
        <p:sp>
          <p:nvSpPr>
            <p:cNvPr id="93" name="Google Shape;93;p2"/>
            <p:cNvSpPr txBox="1"/>
            <p:nvPr/>
          </p:nvSpPr>
          <p:spPr>
            <a:xfrm>
              <a:off x="395536" y="267495"/>
              <a:ext cx="1656184" cy="770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uk-UA" altLang="uk-UA" sz="2000" b="1" dirty="0" smtClean="0">
                  <a:solidFill>
                    <a:srgbClr val="002060"/>
                  </a:solidFill>
                  <a:latin typeface="Helvetica" panose="020B0604020202020204" pitchFamily="34" charset="0"/>
                </a:rPr>
                <a:t>Мережа індустріальних парків</a:t>
              </a:r>
              <a:r>
                <a:rPr lang="uk-UA" altLang="uk-UA" sz="2000" b="1" dirty="0" smtClean="0">
                  <a:solidFill>
                    <a:srgbClr val="002060"/>
                  </a:solidFill>
                </a:rPr>
                <a:t> </a:t>
              </a:r>
              <a:r>
                <a:rPr lang="uk-UA" altLang="uk-UA" sz="2000" b="1" dirty="0">
                  <a:solidFill>
                    <a:srgbClr val="002060"/>
                  </a:solidFill>
                </a:rPr>
                <a:t>в Україні</a:t>
              </a:r>
              <a:endParaRPr sz="2000" b="1" dirty="0">
                <a:solidFill>
                  <a:srgbClr val="002060"/>
                </a:solidFill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323528" y="267495"/>
              <a:ext cx="72008" cy="1008111"/>
            </a:xfrm>
            <a:prstGeom prst="rect">
              <a:avLst/>
            </a:prstGeom>
            <a:gradFill>
              <a:gsLst>
                <a:gs pos="0">
                  <a:srgbClr val="0082BA"/>
                </a:gs>
                <a:gs pos="100000">
                  <a:srgbClr val="00915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300" y="4641555"/>
            <a:ext cx="3143975" cy="387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увати 5"/>
          <p:cNvGrpSpPr/>
          <p:nvPr/>
        </p:nvGrpSpPr>
        <p:grpSpPr>
          <a:xfrm>
            <a:off x="1069561" y="762054"/>
            <a:ext cx="7561360" cy="3742979"/>
            <a:chOff x="299941" y="762054"/>
            <a:chExt cx="7561360" cy="3742979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66856" y="3714613"/>
              <a:ext cx="1300190" cy="3554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uk-UA" sz="1400" noProof="1">
                  <a:solidFill>
                    <a:schemeClr val="bg1"/>
                  </a:solidFill>
                  <a:latin typeface="Arial" panose="020B0604020202020204" pitchFamily="34" charset="0"/>
                </a:rPr>
                <a:t>goo.gl/swUHhb</a:t>
              </a:r>
            </a:p>
          </p:txBody>
        </p:sp>
        <p:sp>
          <p:nvSpPr>
            <p:cNvPr id="14" name="Прямокутник 2"/>
            <p:cNvSpPr>
              <a:spLocks noChangeArrowheads="1"/>
            </p:cNvSpPr>
            <p:nvPr/>
          </p:nvSpPr>
          <p:spPr bwMode="auto">
            <a:xfrm>
              <a:off x="466856" y="1006242"/>
              <a:ext cx="1300190" cy="5048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uk-UA" altLang="uk-UA" dirty="0">
                  <a:solidFill>
                    <a:schemeClr val="bg1"/>
                  </a:solidFill>
                  <a:latin typeface="Arial" panose="020B0604020202020204" pitchFamily="34" charset="0"/>
                </a:rPr>
                <a:t>станом на </a:t>
              </a:r>
              <a:r>
                <a:rPr lang="en-US" altLang="uk-UA" dirty="0">
                  <a:solidFill>
                    <a:schemeClr val="bg1"/>
                  </a:solidFill>
                  <a:latin typeface="Arial" panose="020B0604020202020204" pitchFamily="34" charset="0"/>
                </a:rPr>
                <a:t/>
              </a:r>
              <a:br>
                <a:rPr lang="en-US" altLang="uk-UA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uk-UA" altLang="uk-UA" dirty="0">
                  <a:solidFill>
                    <a:schemeClr val="bg1"/>
                  </a:solidFill>
                  <a:latin typeface="Arial" panose="020B0604020202020204" pitchFamily="34" charset="0"/>
                </a:rPr>
                <a:t>01.05.2020</a:t>
              </a:r>
              <a:endParaRPr lang="uk-UA" altLang="uk-UA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41" y="2028090"/>
              <a:ext cx="1634019" cy="163401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4161" y="762054"/>
              <a:ext cx="5597140" cy="3742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7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"/>
          <p:cNvGrpSpPr/>
          <p:nvPr/>
        </p:nvGrpSpPr>
        <p:grpSpPr>
          <a:xfrm>
            <a:off x="133027" y="143554"/>
            <a:ext cx="7527153" cy="600286"/>
            <a:chOff x="323528" y="267495"/>
            <a:chExt cx="1728192" cy="1155880"/>
          </a:xfrm>
        </p:grpSpPr>
        <p:sp>
          <p:nvSpPr>
            <p:cNvPr id="93" name="Google Shape;93;p2"/>
            <p:cNvSpPr txBox="1"/>
            <p:nvPr/>
          </p:nvSpPr>
          <p:spPr>
            <a:xfrm>
              <a:off x="395536" y="267495"/>
              <a:ext cx="1656184" cy="770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uk-UA" altLang="uk-UA" sz="2000" b="1" dirty="0">
                  <a:solidFill>
                    <a:srgbClr val="002060"/>
                  </a:solidFill>
                  <a:latin typeface="Helvetica" panose="020B0604020202020204" pitchFamily="34" charset="0"/>
                </a:rPr>
                <a:t>Індустріальні парки</a:t>
              </a:r>
              <a:r>
                <a:rPr lang="uk-UA" altLang="uk-UA" sz="2000" b="1" dirty="0">
                  <a:solidFill>
                    <a:srgbClr val="002060"/>
                  </a:solidFill>
                </a:rPr>
                <a:t> в Україні</a:t>
              </a:r>
              <a:endParaRPr sz="2000" b="1" dirty="0">
                <a:solidFill>
                  <a:srgbClr val="002060"/>
                </a:solidFill>
                <a:sym typeface="Arial"/>
              </a:endParaRPr>
            </a:p>
          </p:txBody>
        </p:sp>
        <p:sp>
          <p:nvSpPr>
            <p:cNvPr id="94" name="Google Shape;94;p2"/>
            <p:cNvSpPr txBox="1"/>
            <p:nvPr/>
          </p:nvSpPr>
          <p:spPr>
            <a:xfrm>
              <a:off x="395536" y="771550"/>
              <a:ext cx="1152128" cy="651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i="1" dirty="0" smtClean="0">
                  <a:solidFill>
                    <a:srgbClr val="C00000"/>
                  </a:solidFill>
                </a:rPr>
                <a:t>Державна підтримка</a:t>
              </a:r>
              <a:endParaRPr sz="1600" i="1" dirty="0">
                <a:solidFill>
                  <a:srgbClr val="C00000"/>
                </a:solidFill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323528" y="267495"/>
              <a:ext cx="72008" cy="1008111"/>
            </a:xfrm>
            <a:prstGeom prst="rect">
              <a:avLst/>
            </a:prstGeom>
            <a:gradFill>
              <a:gsLst>
                <a:gs pos="0">
                  <a:srgbClr val="0082BA"/>
                </a:gs>
                <a:gs pos="100000">
                  <a:srgbClr val="00915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300" y="4641555"/>
            <a:ext cx="3143975" cy="3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3"/>
          <p:cNvSpPr>
            <a:spLocks/>
          </p:cNvSpPr>
          <p:nvPr/>
        </p:nvSpPr>
        <p:spPr bwMode="auto">
          <a:xfrm>
            <a:off x="446657" y="712995"/>
            <a:ext cx="7889623" cy="78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buFont typeface="Wingdings 3" panose="05040102010807070707" pitchFamily="18" charset="2"/>
              <a:buNone/>
            </a:pPr>
            <a:r>
              <a:rPr lang="uk-UA" altLang="uk-UA" sz="1500" b="1" dirty="0">
                <a:solidFill>
                  <a:srgbClr val="002060"/>
                </a:solidFill>
                <a:latin typeface="Helvetica" panose="020B0604020202020204" pitchFamily="34" charset="0"/>
              </a:rPr>
              <a:t>Державною стратегією регіонального розвитку на період до 2020 року </a:t>
            </a:r>
            <a: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створення </a:t>
            </a:r>
            <a:r>
              <a:rPr lang="uk-UA" altLang="uk-UA" sz="1500" dirty="0">
                <a:solidFill>
                  <a:srgbClr val="002060"/>
                </a:solidFill>
                <a:latin typeface="Helvetica" panose="020B0604020202020204" pitchFamily="34" charset="0"/>
              </a:rPr>
              <a:t>регіональної мережі індустріальних парків і надання </a:t>
            </a:r>
            <a: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державної </a:t>
            </a:r>
            <a:r>
              <a:rPr lang="uk-UA" altLang="uk-UA" sz="1500" dirty="0">
                <a:solidFill>
                  <a:srgbClr val="002060"/>
                </a:solidFill>
                <a:latin typeface="Helvetica" panose="020B0604020202020204" pitchFamily="34" charset="0"/>
              </a:rPr>
              <a:t>підтримки суб’єктам, </a:t>
            </a:r>
            <a: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/>
            </a:r>
            <a:b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</a:br>
            <a: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які </a:t>
            </a:r>
            <a:r>
              <a:rPr lang="uk-UA" altLang="uk-UA" sz="1500" dirty="0">
                <a:solidFill>
                  <a:srgbClr val="002060"/>
                </a:solidFill>
                <a:latin typeface="Helvetica" panose="020B0604020202020204" pitchFamily="34" charset="0"/>
              </a:rPr>
              <a:t>створюють такі парки, </a:t>
            </a:r>
            <a: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визначено </a:t>
            </a:r>
            <a:r>
              <a:rPr lang="uk-UA" altLang="uk-UA" sz="1500" dirty="0">
                <a:solidFill>
                  <a:srgbClr val="002060"/>
                </a:solidFill>
                <a:latin typeface="Helvetica" panose="020B0604020202020204" pitchFamily="34" charset="0"/>
              </a:rPr>
              <a:t>одним із пріоритетних напрямів розвитку регіонів</a:t>
            </a: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446656" y="1475659"/>
            <a:ext cx="7889624" cy="77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537686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</a:pPr>
            <a:r>
              <a:rPr lang="uk-UA" altLang="uk-UA" sz="1500" dirty="0">
                <a:solidFill>
                  <a:srgbClr val="002060"/>
                </a:solidFill>
                <a:latin typeface="Helvetica" panose="020B0604020202020204" pitchFamily="34" charset="0"/>
              </a:rPr>
              <a:t>Для отримання суб'єктами ІП державної підтримки, передбаченої законодавством, відповідний </a:t>
            </a:r>
            <a: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ІП </a:t>
            </a:r>
            <a:r>
              <a:rPr lang="uk-UA" altLang="uk-UA" sz="1500" b="1" dirty="0">
                <a:solidFill>
                  <a:srgbClr val="002060"/>
                </a:solidFill>
                <a:latin typeface="Helvetica" panose="020B0604020202020204" pitchFamily="34" charset="0"/>
              </a:rPr>
              <a:t>має бути включеним до Реєстру ІП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53425" y="1977621"/>
            <a:ext cx="843534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indent="0" eaLnBrk="1" hangingPunct="1">
              <a:spcBef>
                <a:spcPct val="0"/>
              </a:spcBef>
              <a:buClr>
                <a:schemeClr val="tx1"/>
              </a:buClr>
              <a:buSzTx/>
              <a:buNone/>
            </a:pPr>
            <a:r>
              <a:rPr lang="uk-UA" altLang="uk-UA" sz="1500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Основні можливі </a:t>
            </a:r>
            <a:r>
              <a:rPr lang="uk-UA" altLang="uk-UA" sz="1500" b="1" dirty="0">
                <a:solidFill>
                  <a:srgbClr val="002060"/>
                </a:solidFill>
                <a:latin typeface="Helvetica" panose="020B0604020202020204" pitchFamily="34" charset="0"/>
              </a:rPr>
              <a:t>форми державної підтримки створення ІП</a:t>
            </a:r>
            <a:endParaRPr lang="en-US" altLang="uk-UA" sz="1500" b="1" dirty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pPr indent="0" eaLnBrk="1" hangingPunct="1">
              <a:spcBef>
                <a:spcPct val="0"/>
              </a:spcBef>
              <a:buClr>
                <a:schemeClr val="tx1"/>
              </a:buClr>
              <a:buSzTx/>
              <a:buNone/>
            </a:pPr>
            <a: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Фінансування проектів </a:t>
            </a:r>
            <a:r>
              <a:rPr lang="uk-UA" altLang="uk-UA" sz="1500" dirty="0">
                <a:solidFill>
                  <a:srgbClr val="002060"/>
                </a:solidFill>
                <a:latin typeface="Helvetica" panose="020B0604020202020204" pitchFamily="34" charset="0"/>
              </a:rPr>
              <a:t>регіонального розвитку, які передбачають облаштування ІП, </a:t>
            </a:r>
            <a: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/>
            </a:r>
            <a:b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</a:br>
            <a: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а </a:t>
            </a:r>
            <a:r>
              <a:rPr lang="uk-UA" altLang="uk-UA" sz="1500" dirty="0">
                <a:solidFill>
                  <a:srgbClr val="002060"/>
                </a:solidFill>
                <a:latin typeface="Helvetica" panose="020B0604020202020204" pitchFamily="34" charset="0"/>
              </a:rPr>
              <a:t>також під'єднання ІП до зовнішніх мереж інженерно-транспортної інфраструктури </a:t>
            </a:r>
            <a: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/>
            </a:r>
            <a:b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</a:br>
            <a: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за </a:t>
            </a:r>
            <a:r>
              <a:rPr lang="uk-UA" altLang="uk-UA" sz="1500" dirty="0">
                <a:solidFill>
                  <a:srgbClr val="002060"/>
                </a:solidFill>
                <a:latin typeface="Helvetica" panose="020B0604020202020204" pitchFamily="34" charset="0"/>
              </a:rPr>
              <a:t>рахунок </a:t>
            </a:r>
            <a: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коштів:</a:t>
            </a:r>
          </a:p>
          <a:p>
            <a:pPr marL="625475" indent="273050" eaLnBrk="1" hangingPunct="1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v"/>
              <a:tabLst>
                <a:tab pos="898525" algn="l"/>
              </a:tabLst>
            </a:pPr>
            <a: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Державного </a:t>
            </a:r>
            <a:r>
              <a:rPr lang="uk-UA" altLang="uk-UA" sz="1500" dirty="0">
                <a:solidFill>
                  <a:srgbClr val="002060"/>
                </a:solidFill>
                <a:latin typeface="Helvetica" panose="020B0604020202020204" pitchFamily="34" charset="0"/>
              </a:rPr>
              <a:t>фонду регіонального розвитку (</a:t>
            </a:r>
            <a:r>
              <a:rPr lang="uk-UA" altLang="uk-UA" sz="1500" i="1" dirty="0">
                <a:solidFill>
                  <a:srgbClr val="002060"/>
                </a:solidFill>
                <a:latin typeface="Helvetica" panose="020B0604020202020204" pitchFamily="34" charset="0"/>
              </a:rPr>
              <a:t>за умови співфінансування </a:t>
            </a:r>
            <a:r>
              <a:rPr lang="uk-UA" altLang="uk-UA" sz="1500" i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/>
            </a:r>
            <a:br>
              <a:rPr lang="uk-UA" altLang="uk-UA" sz="1500" i="1" dirty="0" smtClean="0">
                <a:solidFill>
                  <a:srgbClr val="002060"/>
                </a:solidFill>
                <a:latin typeface="Helvetica" panose="020B0604020202020204" pitchFamily="34" charset="0"/>
              </a:rPr>
            </a:br>
            <a:r>
              <a:rPr lang="uk-UA" altLang="uk-UA" sz="1500" i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     з </a:t>
            </a:r>
            <a:r>
              <a:rPr lang="uk-UA" altLang="uk-UA" sz="1500" i="1" dirty="0">
                <a:solidFill>
                  <a:srgbClr val="002060"/>
                </a:solidFill>
                <a:latin typeface="Helvetica" panose="020B0604020202020204" pitchFamily="34" charset="0"/>
              </a:rPr>
              <a:t>місцевих бюджетів на рівні 10 % від їх кошторисної вартості</a:t>
            </a:r>
            <a: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)</a:t>
            </a:r>
          </a:p>
          <a:p>
            <a:pPr marL="625475" indent="273050" eaLnBrk="1" hangingPunct="1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v"/>
              <a:tabLst>
                <a:tab pos="898525" algn="l"/>
              </a:tabLst>
            </a:pPr>
            <a:r>
              <a:rPr lang="uk-UA" altLang="uk-UA" sz="1500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Субвенції на формування інфраструктури ОТГ</a:t>
            </a:r>
            <a:endParaRPr lang="uk-UA" altLang="uk-UA" sz="1500" i="1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pic>
        <p:nvPicPr>
          <p:cNvPr id="21" name="Picture 14" descr="suppo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09" y="3689"/>
            <a:ext cx="2033803" cy="69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53424" y="3664523"/>
            <a:ext cx="7760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eaLnBrk="1" hangingPunct="1">
              <a:spcBef>
                <a:spcPct val="0"/>
              </a:spcBef>
              <a:buClr>
                <a:schemeClr val="tx1"/>
              </a:buClr>
              <a:buSzTx/>
              <a:buNone/>
            </a:pPr>
            <a:r>
              <a:rPr lang="uk-UA" altLang="uk-UA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Встановлення стимулюючого рівня ставок місцевих податків, надання пільг </a:t>
            </a:r>
            <a:br>
              <a:rPr lang="uk-UA" altLang="uk-UA" dirty="0" smtClean="0">
                <a:solidFill>
                  <a:srgbClr val="002060"/>
                </a:solidFill>
                <a:latin typeface="Helvetica" panose="020B0604020202020204" pitchFamily="34" charset="0"/>
              </a:rPr>
            </a:br>
            <a:r>
              <a:rPr lang="uk-UA" altLang="uk-UA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(на землю, її оренду, нерухомість)</a:t>
            </a:r>
            <a:endParaRPr lang="uk-UA" altLang="uk-UA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453425" y="4187743"/>
            <a:ext cx="4658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eaLnBrk="1" hangingPunct="1">
              <a:spcBef>
                <a:spcPct val="0"/>
              </a:spcBef>
              <a:buClr>
                <a:schemeClr val="tx1"/>
              </a:buClr>
              <a:buSzTx/>
              <a:buNone/>
            </a:pPr>
            <a:r>
              <a:rPr lang="uk-UA" altLang="uk-UA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Ввезення основних засобів без сплати ввізного мита </a:t>
            </a:r>
            <a:br>
              <a:rPr lang="uk-UA" altLang="uk-UA" dirty="0" smtClean="0">
                <a:solidFill>
                  <a:srgbClr val="002060"/>
                </a:solidFill>
                <a:latin typeface="Helvetica" panose="020B0604020202020204" pitchFamily="34" charset="0"/>
              </a:rPr>
            </a:br>
            <a:r>
              <a:rPr lang="uk-UA" altLang="uk-UA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(відповідно до статті 287 Митного кодексу України)</a:t>
            </a:r>
            <a:endParaRPr lang="uk-UA" altLang="uk-UA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9" name="Google Shape;479;p24"/>
          <p:cNvGraphicFramePr>
            <a:graphicFrameLocks noChangeAspect="1"/>
          </p:cNvGraphicFramePr>
          <p:nvPr/>
        </p:nvGraphicFramePr>
        <p:xfrm>
          <a:off x="0" y="-1"/>
          <a:ext cx="9252520" cy="520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4" imgW="9252520" imgH="5204543" progId="AcroExch.Document.DC">
                  <p:embed/>
                </p:oleObj>
              </mc:Choice>
              <mc:Fallback>
                <p:oleObj r:id="rId4" imgW="9252520" imgH="5204543" progId="AcroExch.Document.DC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252520" cy="5204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 txBox="1">
            <a:spLocks/>
          </p:cNvSpPr>
          <p:nvPr/>
        </p:nvSpPr>
        <p:spPr>
          <a:xfrm>
            <a:off x="228600" y="3144656"/>
            <a:ext cx="8915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r">
              <a:buNone/>
              <a:tabLst>
                <a:tab pos="5475288" algn="l"/>
                <a:tab pos="5653088" algn="l"/>
              </a:tabLst>
            </a:pPr>
            <a:r>
              <a:rPr lang="en-US" altLang="uk-UA" sz="18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uk-UA" altLang="uk-UA" sz="18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</a:p>
          <a:p>
            <a:pPr marL="114300" indent="0">
              <a:buNone/>
              <a:tabLst>
                <a:tab pos="5472113" algn="l"/>
              </a:tabLst>
            </a:pPr>
            <a:r>
              <a:rPr lang="uk-UA" altLang="uk-UA" sz="18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Контактні реквізити:</a:t>
            </a:r>
            <a:r>
              <a:rPr lang="uk-UA" altLang="uk-UA" sz="1800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uk-UA" altLang="uk-UA" sz="18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                                                     </a:t>
            </a:r>
            <a:r>
              <a:rPr lang="uk-UA" altLang="uk-UA" sz="1800" i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Департамент інвестицій</a:t>
            </a:r>
          </a:p>
          <a:p>
            <a:pPr marL="114300" indent="0" algn="r">
              <a:buNone/>
              <a:tabLst>
                <a:tab pos="5475288" algn="l"/>
                <a:tab pos="5653088" algn="l"/>
              </a:tabLst>
            </a:pPr>
            <a:r>
              <a:rPr lang="uk-UA" altLang="uk-UA" sz="1800" i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+38 044 596-67-71 </a:t>
            </a:r>
            <a:r>
              <a:rPr lang="en-US" altLang="uk-UA" sz="1800" i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/>
            </a:r>
            <a:br>
              <a:rPr lang="en-US" altLang="uk-UA" sz="1800" i="1" dirty="0" smtClean="0">
                <a:solidFill>
                  <a:schemeClr val="bg1"/>
                </a:solidFill>
                <a:latin typeface="Helvetica" panose="020B0604020202020204" pitchFamily="34" charset="0"/>
              </a:rPr>
            </a:br>
            <a:r>
              <a:rPr lang="en-US" altLang="uk-UA" sz="1800" i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 a_melnyk@me.gov.ua</a:t>
            </a:r>
            <a:endParaRPr lang="uk-UA" altLang="uk-UA" sz="1800" i="1" dirty="0" smtClean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88847" y="260539"/>
            <a:ext cx="626387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uk-UA" altLang="uk-UA" sz="1800" dirty="0">
                <a:solidFill>
                  <a:schemeClr val="bg1"/>
                </a:solidFill>
                <a:latin typeface="Helvetica" panose="020B0604020202020204" pitchFamily="34" charset="0"/>
              </a:rPr>
              <a:t>Відповідно до Закону України “Про індустріальні парки” </a:t>
            </a:r>
            <a:br>
              <a:rPr lang="uk-UA" altLang="uk-UA" sz="1800" dirty="0">
                <a:solidFill>
                  <a:schemeClr val="bg1"/>
                </a:solidFill>
                <a:latin typeface="Helvetica" panose="020B0604020202020204" pitchFamily="34" charset="0"/>
              </a:rPr>
            </a:br>
            <a:r>
              <a:rPr lang="uk-UA" altLang="uk-UA" sz="1800" dirty="0">
                <a:solidFill>
                  <a:schemeClr val="bg1"/>
                </a:solidFill>
                <a:latin typeface="Helvetica" panose="020B0604020202020204" pitchFamily="34" charset="0"/>
              </a:rPr>
              <a:t>та Положення, затвердженого постановою Кабінету Міністрів України від 20.08.2014 № 459, формування </a:t>
            </a:r>
            <a:br>
              <a:rPr lang="uk-UA" altLang="uk-UA" sz="1800" dirty="0">
                <a:solidFill>
                  <a:schemeClr val="bg1"/>
                </a:solidFill>
                <a:latin typeface="Helvetica" panose="020B0604020202020204" pitchFamily="34" charset="0"/>
              </a:rPr>
            </a:br>
            <a:r>
              <a:rPr lang="uk-UA" altLang="uk-UA" sz="1800" dirty="0">
                <a:solidFill>
                  <a:schemeClr val="bg1"/>
                </a:solidFill>
                <a:latin typeface="Helvetica" panose="020B0604020202020204" pitchFamily="34" charset="0"/>
              </a:rPr>
              <a:t>та реалізацію державної політики щодо створення і функціонування індустріальних парків в Україні здійснює</a:t>
            </a:r>
          </a:p>
        </p:txBody>
      </p:sp>
      <p:pic>
        <p:nvPicPr>
          <p:cNvPr id="7" name="Google Shape;9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01" y="1998406"/>
            <a:ext cx="9191569" cy="113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514</Words>
  <Application>Microsoft Office PowerPoint</Application>
  <PresentationFormat>Экран (16:9)</PresentationFormat>
  <Paragraphs>68</Paragraphs>
  <Slides>9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Helvetica</vt:lpstr>
      <vt:lpstr>Ermilov</vt:lpstr>
      <vt:lpstr>Wingdings</vt:lpstr>
      <vt:lpstr>Calibri</vt:lpstr>
      <vt:lpstr>Ebrima</vt:lpstr>
      <vt:lpstr>Wingdings 3</vt:lpstr>
      <vt:lpstr>Тема Office</vt:lpstr>
      <vt:lpstr>Adobe Acrobat Document</vt:lpstr>
      <vt:lpstr>Індустріальні парки 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Індустріальні парки  в Україні</dc:title>
  <dc:creator>Alyona</dc:creator>
  <cp:lastModifiedBy>Andrii</cp:lastModifiedBy>
  <cp:revision>30</cp:revision>
  <dcterms:created xsi:type="dcterms:W3CDTF">2019-09-26T12:25:48Z</dcterms:created>
  <dcterms:modified xsi:type="dcterms:W3CDTF">2020-05-08T08:08:01Z</dcterms:modified>
</cp:coreProperties>
</file>