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87" d="100"/>
          <a:sy n="87" d="100"/>
        </p:scale>
        <p:origin x="38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b="1" i="1" dirty="0"/>
              <a:t>Міжнародна конкуренція та конкурентоспроможність</a:t>
            </a:r>
            <a:endParaRPr lang="en-US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Северина Світлана Володимирівна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316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9113" y="937866"/>
            <a:ext cx="9613861" cy="108093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Класифікація</a:t>
            </a:r>
            <a:r>
              <a:rPr lang="ru-RU" dirty="0" smtClean="0"/>
              <a:t> </a:t>
            </a:r>
            <a:r>
              <a:rPr lang="ru-RU" dirty="0"/>
              <a:t>форм </a:t>
            </a:r>
            <a:r>
              <a:rPr lang="ru-RU" dirty="0" err="1"/>
              <a:t>недосконалої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4447" y="2140411"/>
            <a:ext cx="1136845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— </a:t>
            </a:r>
            <a:r>
              <a:rPr lang="ru-RU" sz="2000" dirty="0" err="1"/>
              <a:t>монополія</a:t>
            </a:r>
            <a:r>
              <a:rPr lang="ru-RU" sz="2000" dirty="0"/>
              <a:t>, в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існує</a:t>
            </a:r>
            <a:r>
              <a:rPr lang="ru-RU" sz="2000" dirty="0"/>
              <a:t> </a:t>
            </a:r>
            <a:r>
              <a:rPr lang="ru-RU" sz="2000" dirty="0" err="1"/>
              <a:t>тільки</a:t>
            </a:r>
            <a:r>
              <a:rPr lang="ru-RU" sz="2000" dirty="0"/>
              <a:t> один </a:t>
            </a:r>
            <a:r>
              <a:rPr lang="ru-RU" sz="2000" dirty="0" err="1"/>
              <a:t>продавець</a:t>
            </a:r>
            <a:r>
              <a:rPr lang="ru-RU" sz="2000" dirty="0"/>
              <a:t> (</a:t>
            </a:r>
            <a:r>
              <a:rPr lang="ru-RU" sz="2000" dirty="0" err="1"/>
              <a:t>наприклад</a:t>
            </a:r>
            <a:r>
              <a:rPr lang="ru-RU" sz="2000" dirty="0"/>
              <a:t>, </a:t>
            </a:r>
            <a:r>
              <a:rPr lang="ru-RU" sz="2000" dirty="0" err="1"/>
              <a:t>ринок</a:t>
            </a:r>
            <a:r>
              <a:rPr lang="ru-RU" sz="2000" dirty="0"/>
              <a:t> </a:t>
            </a:r>
            <a:r>
              <a:rPr lang="ru-RU" sz="2000" dirty="0" err="1"/>
              <a:t>газопостачання</a:t>
            </a:r>
            <a:r>
              <a:rPr lang="ru-RU" sz="2000" dirty="0"/>
              <a:t>);</a:t>
            </a:r>
            <a:endParaRPr lang="en-US" sz="2000" dirty="0"/>
          </a:p>
          <a:p>
            <a:r>
              <a:rPr lang="ru-RU" sz="2000" dirty="0"/>
              <a:t>— </a:t>
            </a:r>
            <a:r>
              <a:rPr lang="ru-RU" sz="2000" dirty="0" err="1"/>
              <a:t>олігополія</a:t>
            </a:r>
            <a:r>
              <a:rPr lang="ru-RU" sz="2000" dirty="0"/>
              <a:t>, в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існує</a:t>
            </a:r>
            <a:r>
              <a:rPr lang="ru-RU" sz="2000" dirty="0"/>
              <a:t> невелика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продавців</a:t>
            </a:r>
            <a:r>
              <a:rPr lang="ru-RU" sz="2000" dirty="0"/>
              <a:t> (</a:t>
            </a:r>
            <a:r>
              <a:rPr lang="ru-RU" sz="2000" dirty="0" err="1"/>
              <a:t>наприклад</a:t>
            </a:r>
            <a:r>
              <a:rPr lang="ru-RU" sz="2000" dirty="0"/>
              <a:t>, </a:t>
            </a:r>
            <a:r>
              <a:rPr lang="ru-RU" sz="2000" dirty="0" err="1"/>
              <a:t>ринок</a:t>
            </a:r>
            <a:r>
              <a:rPr lang="ru-RU" sz="2000" dirty="0"/>
              <a:t> </a:t>
            </a:r>
            <a:r>
              <a:rPr lang="ru-RU" sz="2000" dirty="0" err="1"/>
              <a:t>мобільних</a:t>
            </a:r>
            <a:r>
              <a:rPr lang="ru-RU" sz="2000" dirty="0"/>
              <a:t> </a:t>
            </a:r>
            <a:r>
              <a:rPr lang="ru-RU" sz="2000" dirty="0" err="1"/>
              <a:t>послуг</a:t>
            </a:r>
            <a:r>
              <a:rPr lang="ru-RU" sz="2000" dirty="0"/>
              <a:t>);</a:t>
            </a:r>
            <a:endParaRPr lang="en-US" sz="2000" dirty="0"/>
          </a:p>
          <a:p>
            <a:r>
              <a:rPr lang="ru-RU" sz="2000" dirty="0"/>
              <a:t>— </a:t>
            </a:r>
            <a:r>
              <a:rPr lang="ru-RU" sz="2000" dirty="0" err="1"/>
              <a:t>монополістична</a:t>
            </a:r>
            <a:r>
              <a:rPr lang="ru-RU" sz="2000" dirty="0"/>
              <a:t> </a:t>
            </a:r>
            <a:r>
              <a:rPr lang="ru-RU" sz="2000" dirty="0" err="1"/>
              <a:t>конкуренція</a:t>
            </a:r>
            <a:r>
              <a:rPr lang="ru-RU" sz="2000" dirty="0"/>
              <a:t>, в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існує</a:t>
            </a:r>
            <a:r>
              <a:rPr lang="ru-RU" sz="2000" dirty="0"/>
              <a:t> </a:t>
            </a:r>
            <a:r>
              <a:rPr lang="ru-RU" sz="2000" dirty="0" err="1"/>
              <a:t>багато</a:t>
            </a:r>
            <a:r>
              <a:rPr lang="ru-RU" sz="2000" dirty="0"/>
              <a:t> </a:t>
            </a:r>
            <a:r>
              <a:rPr lang="ru-RU" sz="2000" dirty="0" err="1"/>
              <a:t>продавців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виробляють</a:t>
            </a:r>
            <a:r>
              <a:rPr lang="ru-RU" sz="2000" dirty="0"/>
              <a:t> </a:t>
            </a:r>
            <a:r>
              <a:rPr lang="ru-RU" sz="2000" dirty="0" err="1"/>
              <a:t>схожі</a:t>
            </a:r>
            <a:r>
              <a:rPr lang="ru-RU" sz="2000" dirty="0"/>
              <a:t> </a:t>
            </a:r>
            <a:r>
              <a:rPr lang="ru-RU" sz="2000" dirty="0" err="1"/>
              <a:t>товари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водночас</a:t>
            </a:r>
            <a:r>
              <a:rPr lang="ru-RU" sz="2000" dirty="0"/>
              <a:t> </a:t>
            </a:r>
            <a:r>
              <a:rPr lang="ru-RU" sz="2000" dirty="0" err="1"/>
              <a:t>дещо</a:t>
            </a:r>
            <a:r>
              <a:rPr lang="ru-RU" sz="2000" dirty="0"/>
              <a:t> </a:t>
            </a:r>
            <a:r>
              <a:rPr lang="ru-RU" sz="2000" dirty="0" err="1"/>
              <a:t>відрізняються</a:t>
            </a:r>
            <a:r>
              <a:rPr lang="ru-RU" sz="2000" dirty="0"/>
              <a:t> (</a:t>
            </a:r>
            <a:r>
              <a:rPr lang="ru-RU" sz="2000" dirty="0" err="1"/>
              <a:t>критерієм</a:t>
            </a:r>
            <a:r>
              <a:rPr lang="ru-RU" sz="2000" dirty="0"/>
              <a:t> </a:t>
            </a:r>
            <a:r>
              <a:rPr lang="ru-RU" sz="2000" dirty="0" err="1"/>
              <a:t>диференціації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бути </a:t>
            </a:r>
            <a:r>
              <a:rPr lang="ru-RU" sz="2000" dirty="0" err="1"/>
              <a:t>навіть</a:t>
            </a:r>
            <a:r>
              <a:rPr lang="ru-RU" sz="2000" dirty="0"/>
              <a:t>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знаходження</a:t>
            </a:r>
            <a:r>
              <a:rPr lang="ru-RU" sz="2000" dirty="0"/>
              <a:t> </a:t>
            </a:r>
            <a:r>
              <a:rPr lang="ru-RU" sz="2000" dirty="0" err="1"/>
              <a:t>продавця</a:t>
            </a:r>
            <a:r>
              <a:rPr lang="ru-RU" sz="2000" dirty="0"/>
              <a:t>);</a:t>
            </a:r>
            <a:endParaRPr lang="en-US" sz="2000" dirty="0"/>
          </a:p>
          <a:p>
            <a:r>
              <a:rPr lang="ru-RU" sz="2000" dirty="0"/>
              <a:t>— </a:t>
            </a:r>
            <a:r>
              <a:rPr lang="ru-RU" sz="2000" dirty="0" err="1"/>
              <a:t>монопсонія</a:t>
            </a:r>
            <a:r>
              <a:rPr lang="ru-RU" sz="2000" dirty="0"/>
              <a:t>, в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існує</a:t>
            </a:r>
            <a:r>
              <a:rPr lang="ru-RU" sz="2000" dirty="0"/>
              <a:t> </a:t>
            </a:r>
            <a:r>
              <a:rPr lang="ru-RU" sz="2000" dirty="0" err="1"/>
              <a:t>тільки</a:t>
            </a:r>
            <a:r>
              <a:rPr lang="ru-RU" sz="2000" dirty="0"/>
              <a:t> один </a:t>
            </a:r>
            <a:r>
              <a:rPr lang="ru-RU" sz="2000" dirty="0" err="1"/>
              <a:t>покупець</a:t>
            </a:r>
            <a:r>
              <a:rPr lang="ru-RU" sz="2000" dirty="0"/>
              <a:t> (</a:t>
            </a:r>
            <a:r>
              <a:rPr lang="ru-RU" sz="2000" dirty="0" err="1"/>
              <a:t>наприклад</a:t>
            </a:r>
            <a:r>
              <a:rPr lang="ru-RU" sz="2000" dirty="0"/>
              <a:t>, </a:t>
            </a:r>
            <a:r>
              <a:rPr lang="ru-RU" sz="2000" dirty="0" err="1"/>
              <a:t>ринок</a:t>
            </a:r>
            <a:r>
              <a:rPr lang="ru-RU" sz="2000" dirty="0"/>
              <a:t> </a:t>
            </a:r>
            <a:r>
              <a:rPr lang="ru-RU" sz="2000" dirty="0" err="1"/>
              <a:t>важкої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)</a:t>
            </a:r>
            <a:endParaRPr lang="en-US" sz="2000" dirty="0"/>
          </a:p>
          <a:p>
            <a:r>
              <a:rPr lang="ru-RU" sz="2000" dirty="0"/>
              <a:t>— </a:t>
            </a:r>
            <a:r>
              <a:rPr lang="ru-RU" sz="2000" dirty="0" err="1"/>
              <a:t>олігопсонія</a:t>
            </a:r>
            <a:r>
              <a:rPr lang="ru-RU" sz="2000" dirty="0"/>
              <a:t>, в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існує</a:t>
            </a:r>
            <a:r>
              <a:rPr lang="ru-RU" sz="2000" dirty="0"/>
              <a:t> невелика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 smtClean="0"/>
              <a:t>покупців</a:t>
            </a:r>
            <a:r>
              <a:rPr lang="ru-RU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65122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1" y="726851"/>
            <a:ext cx="9613861" cy="1080938"/>
          </a:xfrm>
        </p:spPr>
        <p:txBody>
          <a:bodyPr>
            <a:normAutofit/>
          </a:bodyPr>
          <a:lstStyle/>
          <a:p>
            <a:r>
              <a:rPr lang="ru-RU" dirty="0" err="1" smtClean="0"/>
              <a:t>Поведінка</a:t>
            </a:r>
            <a:r>
              <a:rPr lang="ru-RU" dirty="0" smtClean="0"/>
              <a:t> держав у глобальному </a:t>
            </a:r>
            <a:r>
              <a:rPr lang="ru-RU" dirty="0" err="1" smtClean="0"/>
              <a:t>середовищі</a:t>
            </a:r>
            <a:r>
              <a:rPr lang="ru-RU" dirty="0" smtClean="0"/>
              <a:t>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4447" y="2140411"/>
            <a:ext cx="1136845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— </a:t>
            </a:r>
            <a:r>
              <a:rPr lang="ru-RU" sz="2000" dirty="0" err="1"/>
              <a:t>монополія</a:t>
            </a:r>
            <a:r>
              <a:rPr lang="ru-RU" sz="2000" dirty="0"/>
              <a:t>, в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існує</a:t>
            </a:r>
            <a:r>
              <a:rPr lang="ru-RU" sz="2000" dirty="0"/>
              <a:t> </a:t>
            </a:r>
            <a:r>
              <a:rPr lang="ru-RU" sz="2000" dirty="0" err="1"/>
              <a:t>тільки</a:t>
            </a:r>
            <a:r>
              <a:rPr lang="ru-RU" sz="2000" dirty="0"/>
              <a:t> один </a:t>
            </a:r>
            <a:r>
              <a:rPr lang="ru-RU" sz="2000" dirty="0" err="1"/>
              <a:t>продавець</a:t>
            </a:r>
            <a:r>
              <a:rPr lang="ru-RU" sz="2000" dirty="0"/>
              <a:t> (</a:t>
            </a:r>
            <a:r>
              <a:rPr lang="ru-RU" sz="2000" dirty="0" err="1"/>
              <a:t>наприклад</a:t>
            </a:r>
            <a:r>
              <a:rPr lang="ru-RU" sz="2000" dirty="0"/>
              <a:t>, </a:t>
            </a:r>
            <a:r>
              <a:rPr lang="ru-RU" sz="2000" dirty="0" err="1"/>
              <a:t>ринок</a:t>
            </a:r>
            <a:r>
              <a:rPr lang="ru-RU" sz="2000" dirty="0"/>
              <a:t> </a:t>
            </a:r>
            <a:r>
              <a:rPr lang="ru-RU" sz="2000" dirty="0" err="1"/>
              <a:t>газопостачання</a:t>
            </a:r>
            <a:r>
              <a:rPr lang="ru-RU" sz="2000" dirty="0"/>
              <a:t>);</a:t>
            </a:r>
            <a:endParaRPr lang="en-US" sz="2000" dirty="0"/>
          </a:p>
          <a:p>
            <a:r>
              <a:rPr lang="ru-RU" sz="2000" dirty="0"/>
              <a:t>— </a:t>
            </a:r>
            <a:r>
              <a:rPr lang="ru-RU" sz="2000" dirty="0" err="1"/>
              <a:t>олігополія</a:t>
            </a:r>
            <a:r>
              <a:rPr lang="ru-RU" sz="2000" dirty="0"/>
              <a:t>, в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існує</a:t>
            </a:r>
            <a:r>
              <a:rPr lang="ru-RU" sz="2000" dirty="0"/>
              <a:t> невелика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продавців</a:t>
            </a:r>
            <a:r>
              <a:rPr lang="ru-RU" sz="2000" dirty="0"/>
              <a:t> (</a:t>
            </a:r>
            <a:r>
              <a:rPr lang="ru-RU" sz="2000" dirty="0" err="1"/>
              <a:t>наприклад</a:t>
            </a:r>
            <a:r>
              <a:rPr lang="ru-RU" sz="2000" dirty="0"/>
              <a:t>, </a:t>
            </a:r>
            <a:r>
              <a:rPr lang="ru-RU" sz="2000" dirty="0" err="1"/>
              <a:t>ринок</a:t>
            </a:r>
            <a:r>
              <a:rPr lang="ru-RU" sz="2000" dirty="0"/>
              <a:t> </a:t>
            </a:r>
            <a:r>
              <a:rPr lang="ru-RU" sz="2000" dirty="0" err="1"/>
              <a:t>мобільних</a:t>
            </a:r>
            <a:r>
              <a:rPr lang="ru-RU" sz="2000" dirty="0"/>
              <a:t> </a:t>
            </a:r>
            <a:r>
              <a:rPr lang="ru-RU" sz="2000" dirty="0" err="1"/>
              <a:t>послуг</a:t>
            </a:r>
            <a:r>
              <a:rPr lang="ru-RU" sz="2000" dirty="0"/>
              <a:t>);</a:t>
            </a:r>
            <a:endParaRPr lang="en-US" sz="2000" dirty="0"/>
          </a:p>
          <a:p>
            <a:r>
              <a:rPr lang="ru-RU" sz="2000" dirty="0"/>
              <a:t>— </a:t>
            </a:r>
            <a:r>
              <a:rPr lang="ru-RU" sz="2000" dirty="0" err="1"/>
              <a:t>монополістична</a:t>
            </a:r>
            <a:r>
              <a:rPr lang="ru-RU" sz="2000" dirty="0"/>
              <a:t> </a:t>
            </a:r>
            <a:r>
              <a:rPr lang="ru-RU" sz="2000" dirty="0" err="1"/>
              <a:t>конкуренція</a:t>
            </a:r>
            <a:r>
              <a:rPr lang="ru-RU" sz="2000" dirty="0"/>
              <a:t>, в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існує</a:t>
            </a:r>
            <a:r>
              <a:rPr lang="ru-RU" sz="2000" dirty="0"/>
              <a:t> </a:t>
            </a:r>
            <a:r>
              <a:rPr lang="ru-RU" sz="2000" dirty="0" err="1"/>
              <a:t>багато</a:t>
            </a:r>
            <a:r>
              <a:rPr lang="ru-RU" sz="2000" dirty="0"/>
              <a:t> </a:t>
            </a:r>
            <a:r>
              <a:rPr lang="ru-RU" sz="2000" dirty="0" err="1"/>
              <a:t>продавців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виробляють</a:t>
            </a:r>
            <a:r>
              <a:rPr lang="ru-RU" sz="2000" dirty="0"/>
              <a:t> </a:t>
            </a:r>
            <a:r>
              <a:rPr lang="ru-RU" sz="2000" dirty="0" err="1"/>
              <a:t>схожі</a:t>
            </a:r>
            <a:r>
              <a:rPr lang="ru-RU" sz="2000" dirty="0"/>
              <a:t> </a:t>
            </a:r>
            <a:r>
              <a:rPr lang="ru-RU" sz="2000" dirty="0" err="1"/>
              <a:t>товари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водночас</a:t>
            </a:r>
            <a:r>
              <a:rPr lang="ru-RU" sz="2000" dirty="0"/>
              <a:t> </a:t>
            </a:r>
            <a:r>
              <a:rPr lang="ru-RU" sz="2000" dirty="0" err="1"/>
              <a:t>дещо</a:t>
            </a:r>
            <a:r>
              <a:rPr lang="ru-RU" sz="2000" dirty="0"/>
              <a:t> </a:t>
            </a:r>
            <a:r>
              <a:rPr lang="ru-RU" sz="2000" dirty="0" err="1"/>
              <a:t>відрізняються</a:t>
            </a:r>
            <a:r>
              <a:rPr lang="ru-RU" sz="2000" dirty="0"/>
              <a:t> (</a:t>
            </a:r>
            <a:r>
              <a:rPr lang="ru-RU" sz="2000" dirty="0" err="1"/>
              <a:t>критерієм</a:t>
            </a:r>
            <a:r>
              <a:rPr lang="ru-RU" sz="2000" dirty="0"/>
              <a:t> </a:t>
            </a:r>
            <a:r>
              <a:rPr lang="ru-RU" sz="2000" dirty="0" err="1"/>
              <a:t>диференціації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бути </a:t>
            </a:r>
            <a:r>
              <a:rPr lang="ru-RU" sz="2000" dirty="0" err="1"/>
              <a:t>навіть</a:t>
            </a:r>
            <a:r>
              <a:rPr lang="ru-RU" sz="2000" dirty="0"/>
              <a:t>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знаходження</a:t>
            </a:r>
            <a:r>
              <a:rPr lang="ru-RU" sz="2000" dirty="0"/>
              <a:t> </a:t>
            </a:r>
            <a:r>
              <a:rPr lang="ru-RU" sz="2000" dirty="0" err="1"/>
              <a:t>продавця</a:t>
            </a:r>
            <a:r>
              <a:rPr lang="ru-RU" sz="2000" dirty="0"/>
              <a:t>);</a:t>
            </a:r>
            <a:endParaRPr lang="en-US" sz="2000" dirty="0"/>
          </a:p>
          <a:p>
            <a:r>
              <a:rPr lang="ru-RU" sz="2000" dirty="0"/>
              <a:t>— </a:t>
            </a:r>
            <a:r>
              <a:rPr lang="ru-RU" sz="2000" dirty="0" err="1"/>
              <a:t>монопсонія</a:t>
            </a:r>
            <a:r>
              <a:rPr lang="ru-RU" sz="2000" dirty="0"/>
              <a:t>, в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існує</a:t>
            </a:r>
            <a:r>
              <a:rPr lang="ru-RU" sz="2000" dirty="0"/>
              <a:t> </a:t>
            </a:r>
            <a:r>
              <a:rPr lang="ru-RU" sz="2000" dirty="0" err="1"/>
              <a:t>тільки</a:t>
            </a:r>
            <a:r>
              <a:rPr lang="ru-RU" sz="2000" dirty="0"/>
              <a:t> один </a:t>
            </a:r>
            <a:r>
              <a:rPr lang="ru-RU" sz="2000" dirty="0" err="1"/>
              <a:t>покупець</a:t>
            </a:r>
            <a:r>
              <a:rPr lang="ru-RU" sz="2000" dirty="0"/>
              <a:t> (</a:t>
            </a:r>
            <a:r>
              <a:rPr lang="ru-RU" sz="2000" dirty="0" err="1"/>
              <a:t>наприклад</a:t>
            </a:r>
            <a:r>
              <a:rPr lang="ru-RU" sz="2000" dirty="0"/>
              <a:t>, </a:t>
            </a:r>
            <a:r>
              <a:rPr lang="ru-RU" sz="2000" dirty="0" err="1"/>
              <a:t>ринок</a:t>
            </a:r>
            <a:r>
              <a:rPr lang="ru-RU" sz="2000" dirty="0"/>
              <a:t> </a:t>
            </a:r>
            <a:r>
              <a:rPr lang="ru-RU" sz="2000" dirty="0" err="1"/>
              <a:t>важкої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)</a:t>
            </a:r>
            <a:endParaRPr lang="en-US" sz="2000" dirty="0"/>
          </a:p>
          <a:p>
            <a:r>
              <a:rPr lang="ru-RU" sz="2000" dirty="0"/>
              <a:t>— </a:t>
            </a:r>
            <a:r>
              <a:rPr lang="ru-RU" sz="2000" dirty="0" err="1"/>
              <a:t>олігопсонія</a:t>
            </a:r>
            <a:r>
              <a:rPr lang="ru-RU" sz="2000" dirty="0"/>
              <a:t>, в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існує</a:t>
            </a:r>
            <a:r>
              <a:rPr lang="ru-RU" sz="2000" dirty="0"/>
              <a:t> невелика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 smtClean="0"/>
              <a:t>покупців</a:t>
            </a:r>
            <a:r>
              <a:rPr lang="ru-RU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47543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2562" y="896294"/>
            <a:ext cx="1016390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dirty="0" smtClean="0"/>
              <a:t>На </a:t>
            </a:r>
            <a:r>
              <a:rPr lang="ru-RU" dirty="0"/>
              <a:t>початку ХІХ ст. </a:t>
            </a:r>
            <a:r>
              <a:rPr lang="ru-RU" dirty="0" err="1"/>
              <a:t>німецький</a:t>
            </a:r>
            <a:r>
              <a:rPr lang="ru-RU" dirty="0"/>
              <a:t> </a:t>
            </a:r>
            <a:r>
              <a:rPr lang="ru-RU" dirty="0" err="1"/>
              <a:t>економіст</a:t>
            </a:r>
            <a:r>
              <a:rPr lang="ru-RU" dirty="0"/>
              <a:t> </a:t>
            </a:r>
            <a:r>
              <a:rPr lang="ru-RU" dirty="0" err="1" smtClean="0"/>
              <a:t>Ф.Ліст</a:t>
            </a:r>
            <a:r>
              <a:rPr lang="ru-RU" dirty="0" smtClean="0"/>
              <a:t> </a:t>
            </a:r>
            <a:r>
              <a:rPr lang="ru-RU" dirty="0" err="1" smtClean="0"/>
              <a:t>запропонував</a:t>
            </a:r>
            <a:r>
              <a:rPr lang="ru-RU" dirty="0" smtClean="0"/>
              <a:t> </a:t>
            </a:r>
            <a:r>
              <a:rPr lang="ru-RU" dirty="0" err="1" smtClean="0"/>
              <a:t>стратегію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, яка </a:t>
            </a:r>
            <a:r>
              <a:rPr lang="ru-RU" dirty="0" err="1" smtClean="0"/>
              <a:t>враховує</a:t>
            </a:r>
            <a:r>
              <a:rPr lang="ru-RU" dirty="0" smtClean="0"/>
              <a:t> не </a:t>
            </a:r>
            <a:r>
              <a:rPr lang="ru-RU" dirty="0" err="1" smtClean="0"/>
              <a:t>тількии</a:t>
            </a:r>
            <a:r>
              <a:rPr lang="ru-RU" dirty="0" smtClean="0"/>
              <a:t> </a:t>
            </a:r>
            <a:r>
              <a:rPr lang="ru-RU" dirty="0" err="1" smtClean="0"/>
              <a:t>економічні</a:t>
            </a:r>
            <a:r>
              <a:rPr lang="ru-RU" dirty="0" smtClean="0"/>
              <a:t> </a:t>
            </a:r>
            <a:r>
              <a:rPr lang="ru-RU" dirty="0" err="1" smtClean="0"/>
              <a:t>чинники</a:t>
            </a:r>
            <a:r>
              <a:rPr lang="ru-RU" dirty="0" smtClean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розглядає</a:t>
            </a:r>
            <a:r>
              <a:rPr lang="ru-RU" dirty="0"/>
              <a:t> </a:t>
            </a:r>
            <a:r>
              <a:rPr lang="ru-RU" dirty="0" err="1"/>
              <a:t>стратегічну</a:t>
            </a:r>
            <a:r>
              <a:rPr lang="ru-RU" dirty="0"/>
              <a:t> </a:t>
            </a:r>
            <a:r>
              <a:rPr lang="ru-RU" dirty="0" err="1"/>
              <a:t>функцію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через </a:t>
            </a:r>
            <a:r>
              <a:rPr lang="ru-RU" dirty="0" err="1"/>
              <a:t>її</a:t>
            </a:r>
            <a:r>
              <a:rPr lang="ru-RU" dirty="0"/>
              <a:t> участь у </a:t>
            </a:r>
            <a:r>
              <a:rPr lang="ru-RU" dirty="0" err="1"/>
              <a:t>процесах</a:t>
            </a:r>
            <a:r>
              <a:rPr lang="ru-RU" dirty="0"/>
              <a:t> </a:t>
            </a:r>
            <a:r>
              <a:rPr lang="ru-RU" dirty="0" err="1"/>
              <a:t>інвестування</a:t>
            </a:r>
            <a:r>
              <a:rPr lang="ru-RU" dirty="0"/>
              <a:t> і </a:t>
            </a:r>
            <a:r>
              <a:rPr lang="ru-RU" dirty="0" err="1"/>
              <a:t>зазначає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свідоме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конкурентних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проведенні</a:t>
            </a:r>
            <a:r>
              <a:rPr lang="ru-RU" dirty="0"/>
              <a:t> державою </a:t>
            </a:r>
            <a:r>
              <a:rPr lang="ru-RU" dirty="0" err="1"/>
              <a:t>цілеспрямованої</a:t>
            </a:r>
            <a:r>
              <a:rPr lang="ru-RU" dirty="0"/>
              <a:t> </a:t>
            </a:r>
            <a:r>
              <a:rPr lang="ru-RU" dirty="0" err="1"/>
              <a:t>інвестиційної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 </a:t>
            </a:r>
            <a:r>
              <a:rPr lang="ru-RU" dirty="0" err="1"/>
              <a:t>Складовими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</a:t>
            </a:r>
            <a:r>
              <a:rPr lang="ru-RU" dirty="0" smtClean="0"/>
              <a:t>:</a:t>
            </a:r>
          </a:p>
          <a:p>
            <a:pPr indent="457200" algn="just">
              <a:spcAft>
                <a:spcPts val="0"/>
              </a:spcAft>
            </a:pPr>
            <a:endParaRPr lang="en-US" dirty="0"/>
          </a:p>
          <a:p>
            <a:pPr indent="457200" algn="just">
              <a:spcAft>
                <a:spcPts val="0"/>
              </a:spcAft>
            </a:pPr>
            <a:r>
              <a:rPr lang="ru-RU" dirty="0"/>
              <a:t>—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природного </a:t>
            </a:r>
            <a:r>
              <a:rPr lang="ru-RU" dirty="0" err="1"/>
              <a:t>потенціалу</a:t>
            </a:r>
            <a:r>
              <a:rPr lang="ru-RU" dirty="0"/>
              <a:t> і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робочої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;</a:t>
            </a:r>
            <a:endParaRPr lang="en-US" dirty="0"/>
          </a:p>
          <a:p>
            <a:pPr indent="457200" algn="just">
              <a:spcAft>
                <a:spcPts val="0"/>
              </a:spcAft>
            </a:pPr>
            <a:r>
              <a:rPr lang="ru-RU" dirty="0"/>
              <a:t>—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пріоритетних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, </a:t>
            </a:r>
            <a:r>
              <a:rPr lang="ru-RU" dirty="0" err="1"/>
              <a:t>навколо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розвиватимуться</a:t>
            </a:r>
            <a:r>
              <a:rPr lang="ru-RU" dirty="0"/>
              <a:t> </a:t>
            </a:r>
            <a:r>
              <a:rPr lang="ru-RU" dirty="0" err="1"/>
              <a:t>супутні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і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забезпечуватимуть</a:t>
            </a:r>
            <a:r>
              <a:rPr lang="ru-RU" dirty="0"/>
              <a:t> у </a:t>
            </a:r>
            <a:r>
              <a:rPr lang="ru-RU" dirty="0" err="1"/>
              <a:t>майбутньому</a:t>
            </a:r>
            <a:r>
              <a:rPr lang="ru-RU" dirty="0"/>
              <a:t> </a:t>
            </a:r>
            <a:r>
              <a:rPr lang="ru-RU" dirty="0" err="1"/>
              <a:t>конкурентоспроможність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;</a:t>
            </a:r>
            <a:endParaRPr lang="en-US" dirty="0"/>
          </a:p>
          <a:p>
            <a:pPr indent="457200" algn="just">
              <a:spcAft>
                <a:spcPts val="0"/>
              </a:spcAft>
            </a:pPr>
            <a:r>
              <a:rPr lang="ru-RU" dirty="0"/>
              <a:t>—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;</a:t>
            </a:r>
            <a:endParaRPr lang="en-US" dirty="0"/>
          </a:p>
          <a:p>
            <a:pPr indent="457200" algn="just">
              <a:spcAft>
                <a:spcPts val="0"/>
              </a:spcAft>
            </a:pPr>
            <a:r>
              <a:rPr lang="ru-RU" dirty="0"/>
              <a:t>— </a:t>
            </a:r>
            <a:r>
              <a:rPr lang="ru-RU" dirty="0" err="1"/>
              <a:t>створення</a:t>
            </a:r>
            <a:r>
              <a:rPr lang="ru-RU" dirty="0"/>
              <a:t> кредитно-</a:t>
            </a:r>
            <a:r>
              <a:rPr lang="ru-RU" dirty="0" err="1"/>
              <a:t>банківської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з метою </a:t>
            </a:r>
            <a:r>
              <a:rPr lang="ru-RU" dirty="0" err="1"/>
              <a:t>акумулювання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для </a:t>
            </a:r>
            <a:r>
              <a:rPr lang="ru-RU" dirty="0" err="1"/>
              <a:t>державних</a:t>
            </a:r>
            <a:r>
              <a:rPr lang="ru-RU" dirty="0"/>
              <a:t> та </a:t>
            </a:r>
            <a:r>
              <a:rPr lang="ru-RU" dirty="0" err="1"/>
              <a:t>приватних</a:t>
            </a:r>
            <a:r>
              <a:rPr lang="ru-RU" dirty="0"/>
              <a:t> </a:t>
            </a:r>
            <a:r>
              <a:rPr lang="ru-RU" dirty="0" err="1"/>
              <a:t>інвестицій</a:t>
            </a:r>
            <a:r>
              <a:rPr lang="ru-RU" dirty="0"/>
              <a:t>;</a:t>
            </a:r>
            <a:endParaRPr lang="en-US" dirty="0"/>
          </a:p>
          <a:p>
            <a:pPr indent="457200" algn="just">
              <a:spcAft>
                <a:spcPts val="0"/>
              </a:spcAft>
            </a:pPr>
            <a:r>
              <a:rPr lang="ru-RU" dirty="0"/>
              <a:t>—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підпорядкованої</a:t>
            </a:r>
            <a:r>
              <a:rPr lang="ru-RU" dirty="0"/>
              <a:t> </a:t>
            </a:r>
            <a:r>
              <a:rPr lang="ru-RU" dirty="0" err="1"/>
              <a:t>визначеній</a:t>
            </a:r>
            <a:r>
              <a:rPr lang="ru-RU" dirty="0"/>
              <a:t> </a:t>
            </a:r>
            <a:r>
              <a:rPr lang="ru-RU" dirty="0" err="1"/>
              <a:t>меті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;</a:t>
            </a:r>
            <a:endParaRPr lang="en-US" dirty="0"/>
          </a:p>
          <a:p>
            <a:pPr indent="457200" algn="just">
              <a:spcAft>
                <a:spcPts val="0"/>
              </a:spcAft>
            </a:pPr>
            <a:r>
              <a:rPr lang="ru-RU" dirty="0"/>
              <a:t>—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і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фахівців</a:t>
            </a:r>
            <a:r>
              <a:rPr lang="ru-RU" dirty="0"/>
              <a:t> для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;</a:t>
            </a:r>
            <a:endParaRPr lang="en-US" dirty="0"/>
          </a:p>
          <a:p>
            <a:pPr indent="457200" algn="just">
              <a:spcAft>
                <a:spcPts val="0"/>
              </a:spcAft>
            </a:pPr>
            <a:r>
              <a:rPr lang="ru-RU" dirty="0"/>
              <a:t>—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розгалуженої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науково-дослідних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забезпечували</a:t>
            </a:r>
            <a:r>
              <a:rPr lang="ru-RU" dirty="0"/>
              <a:t> б </a:t>
            </a:r>
            <a:r>
              <a:rPr lang="ru-RU" dirty="0" err="1"/>
              <a:t>пріоритетні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новими</a:t>
            </a:r>
            <a:r>
              <a:rPr lang="ru-RU" dirty="0"/>
              <a:t> </a:t>
            </a:r>
            <a:r>
              <a:rPr lang="ru-RU" dirty="0" err="1"/>
              <a:t>технологіями</a:t>
            </a:r>
            <a:r>
              <a:rPr lang="ru-RU" dirty="0"/>
              <a:t> та машинами;</a:t>
            </a:r>
            <a:endParaRPr lang="en-US" dirty="0"/>
          </a:p>
          <a:p>
            <a:pPr indent="457200" algn="just">
              <a:spcAft>
                <a:spcPts val="0"/>
              </a:spcAft>
            </a:pPr>
            <a:r>
              <a:rPr lang="ru-RU" dirty="0"/>
              <a:t>— </a:t>
            </a:r>
            <a:r>
              <a:rPr lang="ru-RU" dirty="0" err="1"/>
              <a:t>ідеологічне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 </a:t>
            </a:r>
            <a:r>
              <a:rPr lang="ru-RU" dirty="0" err="1"/>
              <a:t>нації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масової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та через систему </a:t>
            </a:r>
            <a:r>
              <a:rPr lang="ru-RU" dirty="0" err="1"/>
              <a:t>освіти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333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1" y="726851"/>
            <a:ext cx="9613861" cy="1080938"/>
          </a:xfrm>
        </p:spPr>
        <p:txBody>
          <a:bodyPr>
            <a:noAutofit/>
          </a:bodyPr>
          <a:lstStyle/>
          <a:p>
            <a:r>
              <a:rPr lang="ru-RU" sz="2400" dirty="0"/>
              <a:t>Концептуально </a:t>
            </a:r>
            <a:r>
              <a:rPr lang="ru-RU" sz="2400" dirty="0" err="1"/>
              <a:t>існує</a:t>
            </a:r>
            <a:r>
              <a:rPr lang="ru-RU" sz="2400" dirty="0"/>
              <a:t> </a:t>
            </a:r>
            <a:r>
              <a:rPr lang="ru-RU" sz="2400" dirty="0" err="1"/>
              <a:t>дві</a:t>
            </a:r>
            <a:r>
              <a:rPr lang="ru-RU" sz="2400" dirty="0"/>
              <a:t> </a:t>
            </a:r>
            <a:r>
              <a:rPr lang="ru-RU" sz="2400" dirty="0" err="1"/>
              <a:t>парадигми</a:t>
            </a:r>
            <a:r>
              <a:rPr lang="ru-RU" sz="2400" dirty="0"/>
              <a:t> </a:t>
            </a:r>
            <a:r>
              <a:rPr lang="ru-RU" sz="2400" dirty="0" err="1"/>
              <a:t>поведінки</a:t>
            </a:r>
            <a:r>
              <a:rPr lang="ru-RU" sz="2400" dirty="0"/>
              <a:t> </a:t>
            </a:r>
            <a:r>
              <a:rPr lang="ru-RU" sz="2400" dirty="0" err="1"/>
              <a:t>національних</a:t>
            </a:r>
            <a:r>
              <a:rPr lang="ru-RU" sz="2400" dirty="0"/>
              <a:t> держав у глобальному </a:t>
            </a:r>
            <a:r>
              <a:rPr lang="ru-RU" sz="2400" dirty="0" err="1"/>
              <a:t>середовищі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спираються</a:t>
            </a:r>
            <a:r>
              <a:rPr lang="ru-RU" sz="2400" dirty="0"/>
              <a:t> на </a:t>
            </a:r>
            <a:r>
              <a:rPr lang="ru-RU" sz="2400" dirty="0" err="1"/>
              <a:t>дві</a:t>
            </a:r>
            <a:r>
              <a:rPr lang="ru-RU" sz="2400" dirty="0"/>
              <a:t> </a:t>
            </a:r>
            <a:r>
              <a:rPr lang="ru-RU" sz="2400" dirty="0" err="1"/>
              <a:t>доктрини</a:t>
            </a:r>
            <a:r>
              <a:rPr lang="ru-RU" sz="2400" dirty="0"/>
              <a:t> — </a:t>
            </a:r>
            <a:r>
              <a:rPr lang="ru-RU" sz="2400" b="1" i="1" dirty="0" err="1"/>
              <a:t>класичного</a:t>
            </a:r>
            <a:r>
              <a:rPr lang="ru-RU" sz="2400" b="1" i="1" dirty="0"/>
              <a:t> </a:t>
            </a:r>
            <a:r>
              <a:rPr lang="ru-RU" sz="2400" b="1" i="1" dirty="0" err="1"/>
              <a:t>космополітизму</a:t>
            </a:r>
            <a:r>
              <a:rPr lang="ru-RU" sz="2400" b="1" i="1" dirty="0"/>
              <a:t> </a:t>
            </a:r>
            <a:r>
              <a:rPr lang="ru-RU" sz="2400" dirty="0"/>
              <a:t>й </a:t>
            </a:r>
            <a:r>
              <a:rPr lang="ru-RU" sz="2400" b="1" i="1" dirty="0" err="1" smtClean="0"/>
              <a:t>автаркії</a:t>
            </a:r>
            <a:r>
              <a:rPr lang="ru-RU" sz="2400" dirty="0"/>
              <a:t>:</a:t>
            </a:r>
            <a:endParaRPr lang="en-US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4447" y="2140411"/>
            <a:ext cx="11368453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dirty="0" smtClean="0"/>
              <a:t>принцип </a:t>
            </a:r>
            <a:r>
              <a:rPr lang="ru-RU" dirty="0" err="1"/>
              <a:t>пріоритетності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індивідуальних</a:t>
            </a:r>
            <a:r>
              <a:rPr lang="ru-RU" dirty="0"/>
              <a:t>, </a:t>
            </a:r>
            <a:r>
              <a:rPr lang="ru-RU" dirty="0" err="1"/>
              <a:t>наголошуючи</a:t>
            </a:r>
            <a:r>
              <a:rPr lang="ru-RU" dirty="0"/>
              <a:t>: </a:t>
            </a:r>
            <a:r>
              <a:rPr lang="ru-RU" dirty="0" err="1"/>
              <a:t>відкритість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є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засобом</a:t>
            </a:r>
            <a:r>
              <a:rPr lang="ru-RU" dirty="0"/>
              <a:t>,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збагачення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. </a:t>
            </a:r>
            <a:endParaRPr lang="ru-RU" dirty="0" smtClean="0"/>
          </a:p>
          <a:p>
            <a:pPr marL="342900" indent="-342900">
              <a:buFontTx/>
              <a:buChar char="-"/>
            </a:pPr>
            <a:r>
              <a:rPr lang="ru-RU" dirty="0"/>
              <a:t>принцип </a:t>
            </a:r>
            <a:r>
              <a:rPr lang="ru-RU" dirty="0" err="1"/>
              <a:t>індивідуалізму</a:t>
            </a:r>
            <a:r>
              <a:rPr lang="ru-RU" dirty="0"/>
              <a:t> в </a:t>
            </a:r>
            <a:r>
              <a:rPr lang="ru-RU" dirty="0" err="1"/>
              <a:t>міждержавних</a:t>
            </a:r>
            <a:r>
              <a:rPr lang="ru-RU" dirty="0"/>
              <a:t> </a:t>
            </a:r>
            <a:r>
              <a:rPr lang="ru-RU" dirty="0" err="1"/>
              <a:t>відносинах</a:t>
            </a:r>
            <a:r>
              <a:rPr lang="ru-RU" dirty="0"/>
              <a:t> </a:t>
            </a:r>
            <a:r>
              <a:rPr lang="ru-RU" dirty="0" err="1"/>
              <a:t>реалізується</a:t>
            </a:r>
            <a:r>
              <a:rPr lang="ru-RU" dirty="0"/>
              <a:t> через </a:t>
            </a:r>
            <a:r>
              <a:rPr lang="ru-RU" dirty="0" err="1"/>
              <a:t>самоізоляцію</a:t>
            </a:r>
            <a:r>
              <a:rPr lang="ru-RU" dirty="0"/>
              <a:t>. З </a:t>
            </a:r>
            <a:r>
              <a:rPr lang="ru-RU" dirty="0" err="1"/>
              <a:t>цією</a:t>
            </a:r>
            <a:r>
              <a:rPr lang="ru-RU" dirty="0"/>
              <a:t> метою </a:t>
            </a:r>
            <a:r>
              <a:rPr lang="ru-RU" dirty="0" err="1"/>
              <a:t>країна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значної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імпорту</a:t>
            </a:r>
            <a:r>
              <a:rPr lang="ru-RU" dirty="0"/>
              <a:t> і </a:t>
            </a:r>
            <a:r>
              <a:rPr lang="ru-RU" dirty="0" err="1"/>
              <a:t>міжнародну</a:t>
            </a:r>
            <a:r>
              <a:rPr lang="ru-RU" dirty="0"/>
              <a:t> </a:t>
            </a:r>
            <a:r>
              <a:rPr lang="ru-RU" dirty="0" err="1"/>
              <a:t>торгівлю</a:t>
            </a:r>
            <a:r>
              <a:rPr lang="ru-RU" dirty="0"/>
              <a:t> </a:t>
            </a:r>
            <a:r>
              <a:rPr lang="ru-RU" dirty="0" err="1"/>
              <a:t>поставити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контроль </a:t>
            </a:r>
            <a:r>
              <a:rPr lang="ru-RU" dirty="0" err="1"/>
              <a:t>держави</a:t>
            </a:r>
            <a:r>
              <a:rPr lang="ru-RU" dirty="0"/>
              <a:t>; </a:t>
            </a:r>
            <a:r>
              <a:rPr lang="ru-RU" dirty="0" err="1"/>
              <a:t>провадити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</a:t>
            </a:r>
            <a:r>
              <a:rPr lang="ru-RU" dirty="0" err="1"/>
              <a:t>стимулювання</a:t>
            </a:r>
            <a:r>
              <a:rPr lang="ru-RU" dirty="0"/>
              <a:t> і </a:t>
            </a:r>
            <a:r>
              <a:rPr lang="ru-RU" dirty="0" err="1"/>
              <a:t>заохочення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замінників</a:t>
            </a:r>
            <a:r>
              <a:rPr lang="ru-RU" dirty="0"/>
              <a:t> і </a:t>
            </a:r>
            <a:r>
              <a:rPr lang="ru-RU" dirty="0" err="1"/>
              <a:t>синтетичних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;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мобілізацію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продуктивних</a:t>
            </a:r>
            <a:r>
              <a:rPr lang="ru-RU" dirty="0"/>
              <a:t> сил, </a:t>
            </a:r>
            <a:r>
              <a:rPr lang="ru-RU" dirty="0" err="1"/>
              <a:t>що</a:t>
            </a:r>
            <a:r>
              <a:rPr lang="ru-RU" dirty="0"/>
              <a:t> є 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розпорядженні</a:t>
            </a:r>
            <a:r>
              <a:rPr lang="ru-RU" dirty="0"/>
              <a:t>. </a:t>
            </a:r>
            <a:r>
              <a:rPr lang="ru-RU" dirty="0" err="1"/>
              <a:t>Протекціонізм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виступати</a:t>
            </a:r>
            <a:r>
              <a:rPr lang="ru-RU" dirty="0"/>
              <a:t> </a:t>
            </a:r>
            <a:r>
              <a:rPr lang="ru-RU" dirty="0" err="1"/>
              <a:t>інструментом</a:t>
            </a:r>
            <a:r>
              <a:rPr lang="ru-RU" dirty="0"/>
              <a:t> </a:t>
            </a:r>
            <a:r>
              <a:rPr lang="ru-RU" dirty="0" err="1" smtClean="0"/>
              <a:t>автаркії</a:t>
            </a:r>
            <a:r>
              <a:rPr lang="ru-RU" dirty="0" smtClean="0"/>
              <a:t>.</a:t>
            </a:r>
          </a:p>
          <a:p>
            <a:pPr marL="342900" indent="-342900">
              <a:buFontTx/>
              <a:buChar char="-"/>
            </a:pPr>
            <a:endParaRPr lang="ru-RU" sz="2000" dirty="0"/>
          </a:p>
          <a:p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b="1" i="1" dirty="0" err="1"/>
              <a:t>структурної</a:t>
            </a:r>
            <a:r>
              <a:rPr lang="ru-RU" b="1" i="1" dirty="0"/>
              <a:t> </a:t>
            </a:r>
            <a:r>
              <a:rPr lang="ru-RU" b="1" i="1" dirty="0" err="1" smtClean="0"/>
              <a:t>самоізоляції</a:t>
            </a:r>
            <a:r>
              <a:rPr lang="ru-RU" dirty="0" smtClean="0"/>
              <a:t> </a:t>
            </a:r>
            <a:r>
              <a:rPr lang="ru-RU" dirty="0" err="1"/>
              <a:t>більшою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розглядається</a:t>
            </a:r>
            <a:r>
              <a:rPr lang="ru-RU" dirty="0"/>
              <a:t> як </a:t>
            </a:r>
            <a:r>
              <a:rPr lang="ru-RU" dirty="0" err="1"/>
              <a:t>зумисний</a:t>
            </a:r>
            <a:r>
              <a:rPr lang="ru-RU" dirty="0"/>
              <a:t> і </a:t>
            </a:r>
            <a:r>
              <a:rPr lang="ru-RU" dirty="0" err="1"/>
              <a:t>бажаний</a:t>
            </a:r>
            <a:r>
              <a:rPr lang="ru-RU" dirty="0"/>
              <a:t> </a:t>
            </a:r>
            <a:r>
              <a:rPr lang="ru-RU" dirty="0" err="1"/>
              <a:t>крок</a:t>
            </a:r>
            <a:r>
              <a:rPr lang="ru-RU" dirty="0"/>
              <a:t>, </a:t>
            </a:r>
            <a:r>
              <a:rPr lang="ru-RU" dirty="0" err="1"/>
              <a:t>спрямований</a:t>
            </a:r>
            <a:r>
              <a:rPr lang="ru-RU" dirty="0"/>
              <a:t> на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і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намірів</a:t>
            </a:r>
            <a:r>
              <a:rPr lang="ru-RU" dirty="0"/>
              <a:t> у </a:t>
            </a:r>
            <a:r>
              <a:rPr lang="ru-RU" dirty="0" err="1"/>
              <a:t>контексті</a:t>
            </a:r>
            <a:r>
              <a:rPr lang="ru-RU" dirty="0"/>
              <a:t> </a:t>
            </a:r>
            <a:r>
              <a:rPr lang="ru-RU" dirty="0" err="1"/>
              <a:t>глобалізації</a:t>
            </a:r>
            <a:r>
              <a:rPr lang="ru-RU" dirty="0"/>
              <a:t>. </a:t>
            </a:r>
            <a:r>
              <a:rPr lang="ru-RU" dirty="0" err="1"/>
              <a:t>Подекуди</a:t>
            </a:r>
            <a:r>
              <a:rPr lang="ru-RU" dirty="0"/>
              <a:t> вона </a:t>
            </a:r>
            <a:r>
              <a:rPr lang="ru-RU" dirty="0" err="1"/>
              <a:t>проявляється</a:t>
            </a:r>
            <a:r>
              <a:rPr lang="ru-RU" dirty="0"/>
              <a:t> у </a:t>
            </a:r>
            <a:r>
              <a:rPr lang="ru-RU" dirty="0" err="1"/>
              <a:t>застосуванні</a:t>
            </a:r>
            <a:r>
              <a:rPr lang="ru-RU" dirty="0"/>
              <a:t> </a:t>
            </a:r>
            <a:r>
              <a:rPr lang="ru-RU" dirty="0" err="1"/>
              <a:t>прямих</a:t>
            </a:r>
            <a:r>
              <a:rPr lang="ru-RU" dirty="0"/>
              <a:t>, </a:t>
            </a:r>
            <a:r>
              <a:rPr lang="ru-RU" dirty="0" err="1"/>
              <a:t>безпрецедентних</a:t>
            </a:r>
            <a:r>
              <a:rPr lang="ru-RU" dirty="0"/>
              <a:t> </a:t>
            </a:r>
            <a:r>
              <a:rPr lang="ru-RU" dirty="0" err="1"/>
              <a:t>обмежувальних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та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субсидування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, особливо </a:t>
            </a:r>
            <a:r>
              <a:rPr lang="ru-RU" dirty="0" err="1"/>
              <a:t>високотехнологічних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77188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План:</a:t>
            </a: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05961" y="2586746"/>
            <a:ext cx="8979877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lnSpc>
                <a:spcPct val="107000"/>
              </a:lnSpc>
              <a:buFont typeface="+mj-lt"/>
              <a:buAutoNum type="arabicPeriod"/>
            </a:pPr>
            <a:r>
              <a:rPr lang="uk-UA" sz="2000" dirty="0"/>
              <a:t>Сутність міжнародної конкуренції</a:t>
            </a:r>
            <a:endParaRPr lang="en-US" sz="2000" dirty="0"/>
          </a:p>
          <a:p>
            <a:pPr marL="742950" lvl="1" indent="-28575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/>
              <a:t>Механізм формування конкурентних переваг у світовій економіці</a:t>
            </a:r>
            <a:endParaRPr lang="en-US" sz="2000" dirty="0"/>
          </a:p>
          <a:p>
            <a:pPr indent="457200"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 smtClean="0"/>
              <a:t>3</a:t>
            </a:r>
            <a:r>
              <a:rPr lang="uk-UA" sz="2000" dirty="0"/>
              <a:t>. </a:t>
            </a:r>
            <a:r>
              <a:rPr lang="uk-UA" sz="2000" dirty="0"/>
              <a:t>Домінування недосконалої конкуренції на сучасних міжнародних ринках</a:t>
            </a:r>
            <a:endParaRPr lang="en-US" sz="2000" dirty="0"/>
          </a:p>
          <a:p>
            <a:pPr indent="457200"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 smtClean="0"/>
              <a:t>4 </a:t>
            </a:r>
            <a:r>
              <a:rPr lang="uk-UA" sz="2000" dirty="0"/>
              <a:t>Успішні конкурентні стратегії у сучасній світовій економіці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02395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Конкуренція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0321" y="2228781"/>
            <a:ext cx="9270023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/>
              <a:t>означає</a:t>
            </a:r>
            <a:r>
              <a:rPr lang="ru-RU" sz="2000" dirty="0" smtClean="0"/>
              <a:t> </a:t>
            </a:r>
            <a:r>
              <a:rPr lang="ru-RU" sz="2000" dirty="0" err="1"/>
              <a:t>суперництво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учасниками</a:t>
            </a:r>
            <a:r>
              <a:rPr lang="ru-RU" sz="2000" dirty="0"/>
              <a:t> </a:t>
            </a:r>
            <a:r>
              <a:rPr lang="ru-RU" sz="2000" dirty="0" err="1"/>
              <a:t>ринкового</a:t>
            </a:r>
            <a:r>
              <a:rPr lang="ru-RU" sz="2000" dirty="0"/>
              <a:t> </a:t>
            </a:r>
            <a:r>
              <a:rPr lang="ru-RU" sz="2000" dirty="0" err="1"/>
              <a:t>господарства</a:t>
            </a:r>
            <a:r>
              <a:rPr lang="ru-RU" sz="2000" dirty="0"/>
              <a:t> за </a:t>
            </a:r>
            <a:r>
              <a:rPr lang="ru-RU" sz="2000" dirty="0" err="1"/>
              <a:t>найвигідніших</a:t>
            </a:r>
            <a:r>
              <a:rPr lang="ru-RU" sz="2000" dirty="0"/>
              <a:t> умов </a:t>
            </a:r>
            <a:r>
              <a:rPr lang="ru-RU" sz="2000" dirty="0" err="1"/>
              <a:t>виробництва</a:t>
            </a:r>
            <a:r>
              <a:rPr lang="ru-RU" sz="2000" dirty="0"/>
              <a:t>, продажу й </a:t>
            </a:r>
            <a:r>
              <a:rPr lang="ru-RU" sz="2000" dirty="0" err="1"/>
              <a:t>купівлі</a:t>
            </a:r>
            <a:r>
              <a:rPr lang="ru-RU" sz="2000" dirty="0"/>
              <a:t> </a:t>
            </a:r>
            <a:r>
              <a:rPr lang="ru-RU" sz="2000" dirty="0" err="1"/>
              <a:t>товарів</a:t>
            </a:r>
            <a:r>
              <a:rPr lang="ru-RU" sz="2000" dirty="0"/>
              <a:t>. </a:t>
            </a:r>
            <a:endParaRPr lang="ru-RU" sz="2000" dirty="0" smtClean="0"/>
          </a:p>
          <a:p>
            <a:endParaRPr lang="ru-RU" sz="2000" dirty="0"/>
          </a:p>
          <a:p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конкуренція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конкуренцію</a:t>
            </a:r>
            <a:r>
              <a:rPr lang="ru-RU" dirty="0"/>
              <a:t> </a:t>
            </a:r>
            <a:r>
              <a:rPr lang="ru-RU" dirty="0" err="1"/>
              <a:t>виробників</a:t>
            </a:r>
            <a:r>
              <a:rPr lang="ru-RU" dirty="0"/>
              <a:t> на </a:t>
            </a:r>
            <a:r>
              <a:rPr lang="ru-RU" dirty="0" err="1"/>
              <a:t>світовому</a:t>
            </a:r>
            <a:r>
              <a:rPr lang="ru-RU" dirty="0"/>
              <a:t> ринку і </a:t>
            </a:r>
            <a:r>
              <a:rPr lang="ru-RU" dirty="0" err="1"/>
              <a:t>включає</a:t>
            </a:r>
            <a:r>
              <a:rPr lang="ru-RU" dirty="0"/>
              <a:t> в себе як </a:t>
            </a:r>
            <a:r>
              <a:rPr lang="ru-RU" dirty="0" err="1"/>
              <a:t>внутрігалузеву</a:t>
            </a:r>
            <a:r>
              <a:rPr lang="ru-RU" dirty="0"/>
              <a:t>, так і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галузеву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. На </a:t>
            </a:r>
            <a:r>
              <a:rPr lang="ru-RU" dirty="0" err="1"/>
              <a:t>світовому</a:t>
            </a:r>
            <a:r>
              <a:rPr lang="ru-RU" dirty="0"/>
              <a:t> ринку </a:t>
            </a:r>
            <a:r>
              <a:rPr lang="ru-RU" dirty="0" err="1"/>
              <a:t>домінуюча</a:t>
            </a:r>
            <a:r>
              <a:rPr lang="ru-RU" dirty="0"/>
              <a:t> роль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компаніям</a:t>
            </a:r>
            <a:r>
              <a:rPr lang="ru-RU" dirty="0"/>
              <a:t> </a:t>
            </a:r>
            <a:r>
              <a:rPr lang="ru-RU" dirty="0" err="1"/>
              <a:t>найрозвинутіших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 smtClean="0"/>
              <a:t>.</a:t>
            </a:r>
          </a:p>
          <a:p>
            <a:endParaRPr lang="ru-RU" sz="2000" dirty="0"/>
          </a:p>
          <a:p>
            <a:r>
              <a:rPr lang="ru-RU" dirty="0"/>
              <a:t>П</a:t>
            </a:r>
            <a:r>
              <a:rPr lang="ru-RU" dirty="0" smtClean="0"/>
              <a:t>ри </a:t>
            </a:r>
            <a:r>
              <a:rPr lang="ru-RU" dirty="0" err="1"/>
              <a:t>глобальній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 </a:t>
            </a:r>
            <a:r>
              <a:rPr lang="ru-RU" dirty="0" err="1"/>
              <a:t>конкурентна</a:t>
            </a:r>
            <a:r>
              <a:rPr lang="ru-RU" dirty="0"/>
              <a:t> </a:t>
            </a:r>
            <a:r>
              <a:rPr lang="ru-RU" dirty="0" err="1"/>
              <a:t>позиція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в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країні</a:t>
            </a:r>
            <a:r>
              <a:rPr lang="ru-RU" dirty="0"/>
              <a:t> </a:t>
            </a:r>
            <a:r>
              <a:rPr lang="ru-RU" dirty="0" err="1"/>
              <a:t>суттєво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і </a:t>
            </a:r>
            <a:r>
              <a:rPr lang="ru-RU" dirty="0" err="1"/>
              <a:t>навпаки</a:t>
            </a:r>
            <a:r>
              <a:rPr lang="ru-RU" dirty="0"/>
              <a:t> – </a:t>
            </a:r>
            <a:r>
              <a:rPr lang="ru-RU" dirty="0" err="1"/>
              <a:t>піддається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позицій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55077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Погляди на конкуренцію</a:t>
            </a:r>
            <a:endParaRPr lang="en-US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3127162"/>
              </p:ext>
            </p:extLst>
          </p:nvPr>
        </p:nvGraphicFramePr>
        <p:xfrm>
          <a:off x="681038" y="2336800"/>
          <a:ext cx="96139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6950">
                  <a:extLst>
                    <a:ext uri="{9D8B030D-6E8A-4147-A177-3AD203B41FA5}">
                      <a16:colId xmlns:a16="http://schemas.microsoft.com/office/drawing/2014/main" val="3374364400"/>
                    </a:ext>
                  </a:extLst>
                </a:gridCol>
                <a:gridCol w="4806950">
                  <a:extLst>
                    <a:ext uri="{9D8B030D-6E8A-4147-A177-3AD203B41FA5}">
                      <a16:colId xmlns:a16="http://schemas.microsoft.com/office/drawing/2014/main" val="7250560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 </a:t>
                      </a:r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явище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міжнародних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економічних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відносин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 </a:t>
                      </a:r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процес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38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міжнародна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конкуренція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—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форма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суперництва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суб’єктів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світового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ринку,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виникає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процесі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їх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трансграничної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взаємодії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спрямована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досягнення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цілей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їх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міжнародної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економічної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діяльності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міжнародна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конкуренція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є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проявом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трансграничного виду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взаємодії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суб’єктів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світового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ринку,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який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характеризується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певною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структурою та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технікою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наслідками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й результатами, а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також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певними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умовами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й правилами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його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ведення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оскільки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міжнародне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середовище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є полем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перетину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не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лише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інтересів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товаровиробників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але й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інтересів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національного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рівня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економічної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безпеки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прозорого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конкурентного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середовища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тощо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508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5990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990620"/>
            <a:ext cx="10603523" cy="1080938"/>
          </a:xfrm>
        </p:spPr>
        <p:txBody>
          <a:bodyPr>
            <a:normAutofit fontScale="90000"/>
          </a:bodyPr>
          <a:lstStyle/>
          <a:p>
            <a:r>
              <a:rPr lang="ru-RU" dirty="0"/>
              <a:t>Факторами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конкурентних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 на </a:t>
            </a:r>
            <a:r>
              <a:rPr lang="ru-RU" dirty="0" err="1"/>
              <a:t>міжнародному</a:t>
            </a:r>
            <a:r>
              <a:rPr lang="ru-RU" dirty="0"/>
              <a:t> ринку за </a:t>
            </a:r>
            <a:r>
              <a:rPr lang="ru-RU" dirty="0" err="1"/>
              <a:t>М.Портером</a:t>
            </a:r>
            <a:r>
              <a:rPr lang="ru-RU" dirty="0"/>
              <a:t> </a:t>
            </a:r>
            <a:r>
              <a:rPr lang="ru-RU" dirty="0" err="1"/>
              <a:t>виступають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0484" y="2071558"/>
            <a:ext cx="11157437" cy="2068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2000" dirty="0" err="1"/>
              <a:t>Можливість</a:t>
            </a:r>
            <a:r>
              <a:rPr lang="ru-RU" sz="2000" dirty="0"/>
              <a:t> </a:t>
            </a:r>
            <a:r>
              <a:rPr lang="ru-RU" sz="2000" dirty="0" err="1"/>
              <a:t>швидкого</a:t>
            </a:r>
            <a:r>
              <a:rPr lang="ru-RU" sz="2000" dirty="0"/>
              <a:t> </a:t>
            </a:r>
            <a:r>
              <a:rPr lang="ru-RU" sz="2000" dirty="0" err="1"/>
              <a:t>накопичення</a:t>
            </a:r>
            <a:r>
              <a:rPr lang="ru-RU" sz="2000" dirty="0"/>
              <a:t> </a:t>
            </a:r>
            <a:r>
              <a:rPr lang="ru-RU" sz="2000" dirty="0" err="1"/>
              <a:t>спеціалізованих</a:t>
            </a:r>
            <a:r>
              <a:rPr lang="ru-RU" sz="2000" dirty="0"/>
              <a:t> </a:t>
            </a:r>
            <a:r>
              <a:rPr lang="ru-RU" sz="2000" dirty="0" err="1"/>
              <a:t>ресурсів</a:t>
            </a:r>
            <a:r>
              <a:rPr lang="ru-RU" sz="2000" dirty="0"/>
              <a:t> та </a:t>
            </a:r>
            <a:r>
              <a:rPr lang="ru-RU" sz="2000" dirty="0" err="1"/>
              <a:t>навиків</a:t>
            </a:r>
            <a:r>
              <a:rPr lang="ru-RU" sz="2000" dirty="0"/>
              <a:t> в </a:t>
            </a:r>
            <a:r>
              <a:rPr lang="ru-RU" sz="2000" dirty="0" err="1"/>
              <a:t>країні</a:t>
            </a:r>
            <a:r>
              <a:rPr lang="ru-RU" sz="2000" dirty="0"/>
              <a:t> </a:t>
            </a:r>
            <a:r>
              <a:rPr lang="ru-RU" sz="2000" dirty="0" err="1"/>
              <a:t>розташування</a:t>
            </a:r>
            <a:r>
              <a:rPr lang="ru-RU" sz="2000" dirty="0"/>
              <a:t>;</a:t>
            </a:r>
            <a:endParaRPr lang="en-US" sz="2000" dirty="0"/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2000" dirty="0" err="1"/>
              <a:t>Більш</a:t>
            </a:r>
            <a:r>
              <a:rPr lang="ru-RU" sz="2000" dirty="0"/>
              <a:t> точна та доступна </a:t>
            </a:r>
            <a:r>
              <a:rPr lang="ru-RU" sz="2000" dirty="0" err="1"/>
              <a:t>інформація</a:t>
            </a:r>
            <a:r>
              <a:rPr lang="ru-RU" sz="2000" dirty="0"/>
              <a:t> про </a:t>
            </a:r>
            <a:r>
              <a:rPr lang="ru-RU" sz="2000" dirty="0" err="1"/>
              <a:t>перспективні</a:t>
            </a:r>
            <a:r>
              <a:rPr lang="ru-RU" sz="2000" dirty="0"/>
              <a:t> та </a:t>
            </a:r>
            <a:r>
              <a:rPr lang="ru-RU" sz="2000" dirty="0" err="1"/>
              <a:t>поточні</a:t>
            </a:r>
            <a:r>
              <a:rPr lang="ru-RU" sz="2000" dirty="0"/>
              <a:t> потреби </a:t>
            </a:r>
            <a:r>
              <a:rPr lang="ru-RU" sz="2000" dirty="0" err="1"/>
              <a:t>потенційних</a:t>
            </a:r>
            <a:r>
              <a:rPr lang="ru-RU" sz="2000" dirty="0"/>
              <a:t> </a:t>
            </a:r>
            <a:r>
              <a:rPr lang="ru-RU" sz="2000" dirty="0" err="1"/>
              <a:t>покупців</a:t>
            </a:r>
            <a:r>
              <a:rPr lang="ru-RU" sz="2000" dirty="0"/>
              <a:t>;</a:t>
            </a:r>
            <a:endParaRPr lang="en-US" sz="2000" dirty="0"/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2000" dirty="0" err="1"/>
              <a:t>Конкурентоспроможність</a:t>
            </a:r>
            <a:r>
              <a:rPr lang="ru-RU" sz="2000" dirty="0"/>
              <a:t> </a:t>
            </a:r>
            <a:r>
              <a:rPr lang="ru-RU" sz="2000" dirty="0" err="1"/>
              <a:t>підприємств-постачальників</a:t>
            </a:r>
            <a:r>
              <a:rPr lang="ru-RU" sz="2000" dirty="0"/>
              <a:t> на </a:t>
            </a:r>
            <a:r>
              <a:rPr lang="ru-RU" sz="2000" dirty="0" err="1"/>
              <a:t>міжнародному</a:t>
            </a:r>
            <a:r>
              <a:rPr lang="ru-RU" sz="2000" dirty="0"/>
              <a:t> ринку;</a:t>
            </a:r>
            <a:endParaRPr lang="en-US" sz="2000" dirty="0"/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2000" dirty="0" err="1"/>
              <a:t>Сприятлива</a:t>
            </a:r>
            <a:r>
              <a:rPr lang="ru-RU" sz="2000" dirty="0"/>
              <a:t> </a:t>
            </a:r>
            <a:r>
              <a:rPr lang="ru-RU" sz="2000" dirty="0" err="1"/>
              <a:t>національна</a:t>
            </a:r>
            <a:r>
              <a:rPr lang="ru-RU" sz="2000" dirty="0"/>
              <a:t> система </a:t>
            </a:r>
            <a:r>
              <a:rPr lang="ru-RU" sz="2000" dirty="0" err="1"/>
              <a:t>підтримки</a:t>
            </a:r>
            <a:r>
              <a:rPr lang="ru-RU" sz="2000" dirty="0"/>
              <a:t> і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конкурентних</a:t>
            </a:r>
            <a:r>
              <a:rPr lang="ru-RU" sz="2000" dirty="0"/>
              <a:t> </a:t>
            </a:r>
            <a:r>
              <a:rPr lang="ru-RU" sz="2000" dirty="0" err="1"/>
              <a:t>переваг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71117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Ключова</a:t>
            </a:r>
            <a:r>
              <a:rPr lang="ru-RU" dirty="0"/>
              <a:t> </a:t>
            </a:r>
            <a:r>
              <a:rPr lang="ru-RU" dirty="0" err="1"/>
              <a:t>компетенція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4445" y="2068072"/>
            <a:ext cx="11368455" cy="1574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a typeface="Times New Roman" panose="02020603050405020304" pitchFamily="18" charset="0"/>
                <a:cs typeface="Arial" panose="020B0604020202020204" pitchFamily="34" charset="0"/>
              </a:rPr>
              <a:t>–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здатність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підприємства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виконувати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певні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види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діяльності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які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складають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ланцюг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його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цінностей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та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використання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яких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створює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ефект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синергії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у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діяльності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підприємства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Залежно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від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рівня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міжнародної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конкуренції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ключовою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компетенцією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підприємства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може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виступати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накопичення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та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інтегрування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існуючих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потоків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знань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персоналом;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генерування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нових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знань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навичок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і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вмінь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здатних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розширювати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комерційні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можливості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підприємства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та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його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споживчі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цінності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розробка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нових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напрямів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7904" y="3670473"/>
            <a:ext cx="115434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у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конкурентних</a:t>
            </a:r>
            <a:r>
              <a:rPr lang="ru-RU" dirty="0"/>
              <a:t> </a:t>
            </a:r>
            <a:r>
              <a:rPr lang="ru-RU" dirty="0" err="1"/>
              <a:t>відносинах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різними</a:t>
            </a:r>
            <a:r>
              <a:rPr lang="ru-RU" dirty="0"/>
              <a:t>:</a:t>
            </a:r>
            <a:endParaRPr lang="en-US" dirty="0"/>
          </a:p>
          <a:p>
            <a:pPr indent="457200" algn="just">
              <a:spcAft>
                <a:spcPts val="0"/>
              </a:spcAft>
            </a:pPr>
            <a:r>
              <a:rPr lang="ru-RU" dirty="0"/>
              <a:t>—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потенційний</a:t>
            </a:r>
            <a:r>
              <a:rPr lang="ru-RU" dirty="0"/>
              <a:t> попит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(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й </a:t>
            </a:r>
            <a:r>
              <a:rPr lang="ru-RU" dirty="0" err="1"/>
              <a:t>поліпшити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економії</a:t>
            </a:r>
            <a:r>
              <a:rPr lang="ru-RU" dirty="0"/>
              <a:t> на </a:t>
            </a:r>
            <a:r>
              <a:rPr lang="ru-RU" dirty="0" err="1"/>
              <a:t>масштабі</a:t>
            </a:r>
            <a:r>
              <a:rPr lang="ru-RU" dirty="0"/>
              <a:t>);</a:t>
            </a:r>
            <a:endParaRPr lang="en-US" dirty="0"/>
          </a:p>
          <a:p>
            <a:pPr indent="457200" algn="just">
              <a:spcAft>
                <a:spcPts val="0"/>
              </a:spcAft>
            </a:pPr>
            <a:r>
              <a:rPr lang="ru-RU" dirty="0"/>
              <a:t>— </a:t>
            </a:r>
            <a:r>
              <a:rPr lang="ru-RU" dirty="0" err="1"/>
              <a:t>розподілити</a:t>
            </a:r>
            <a:r>
              <a:rPr lang="ru-RU" dirty="0"/>
              <a:t> </a:t>
            </a:r>
            <a:r>
              <a:rPr lang="ru-RU" dirty="0" err="1"/>
              <a:t>комерційний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, </a:t>
            </a:r>
            <a:r>
              <a:rPr lang="ru-RU" dirty="0" err="1"/>
              <a:t>орієнтуючись</a:t>
            </a:r>
            <a:r>
              <a:rPr lang="ru-RU" dirty="0"/>
              <a:t> на </a:t>
            </a:r>
            <a:r>
              <a:rPr lang="ru-RU" dirty="0" err="1"/>
              <a:t>покупців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живуть</a:t>
            </a:r>
            <a:r>
              <a:rPr lang="ru-RU" dirty="0"/>
              <a:t> 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середовищах</a:t>
            </a:r>
            <a:r>
              <a:rPr lang="ru-RU" dirty="0"/>
              <a:t>, і </a:t>
            </a:r>
            <a:r>
              <a:rPr lang="ru-RU" dirty="0" err="1"/>
              <a:t>діючи</a:t>
            </a:r>
            <a:r>
              <a:rPr lang="ru-RU" dirty="0"/>
              <a:t> в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сприятливих</a:t>
            </a:r>
            <a:r>
              <a:rPr lang="ru-RU" dirty="0"/>
              <a:t> </a:t>
            </a:r>
            <a:r>
              <a:rPr lang="ru-RU" dirty="0" err="1"/>
              <a:t>конкурентних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;</a:t>
            </a:r>
            <a:endParaRPr lang="en-US" dirty="0"/>
          </a:p>
          <a:p>
            <a:pPr indent="457200" algn="just">
              <a:spcAft>
                <a:spcPts val="0"/>
              </a:spcAft>
            </a:pPr>
            <a:r>
              <a:rPr lang="ru-RU" dirty="0"/>
              <a:t>— </a:t>
            </a:r>
            <a:r>
              <a:rPr lang="ru-RU" dirty="0" err="1"/>
              <a:t>продовжити</a:t>
            </a:r>
            <a:r>
              <a:rPr lang="ru-RU" dirty="0"/>
              <a:t> </a:t>
            </a:r>
            <a:r>
              <a:rPr lang="ru-RU" dirty="0" err="1"/>
              <a:t>життєвий</a:t>
            </a:r>
            <a:r>
              <a:rPr lang="ru-RU" dirty="0"/>
              <a:t> цикл товару, </a:t>
            </a:r>
            <a:r>
              <a:rPr lang="ru-RU" dirty="0" err="1"/>
              <a:t>проникаючи</a:t>
            </a:r>
            <a:r>
              <a:rPr lang="ru-RU" dirty="0"/>
              <a:t> на ринки, попит на </a:t>
            </a:r>
            <a:r>
              <a:rPr lang="ru-RU" dirty="0" err="1"/>
              <a:t>яких</a:t>
            </a:r>
            <a:r>
              <a:rPr lang="ru-RU" dirty="0"/>
              <a:t> усе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зростає</a:t>
            </a:r>
            <a:r>
              <a:rPr lang="ru-RU" dirty="0"/>
              <a:t>;</a:t>
            </a:r>
            <a:endParaRPr lang="en-US" dirty="0"/>
          </a:p>
          <a:p>
            <a:pPr indent="457200" algn="just">
              <a:spcAft>
                <a:spcPts val="0"/>
              </a:spcAft>
            </a:pPr>
            <a:r>
              <a:rPr lang="ru-RU" dirty="0"/>
              <a:t>— </a:t>
            </a:r>
            <a:r>
              <a:rPr lang="ru-RU" dirty="0" err="1"/>
              <a:t>захистити</a:t>
            </a:r>
            <a:r>
              <a:rPr lang="ru-RU" dirty="0"/>
              <a:t> себе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, </a:t>
            </a:r>
            <a:r>
              <a:rPr lang="ru-RU" dirty="0" err="1"/>
              <a:t>диверсифікуючи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,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одержуючи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стежити</a:t>
            </a:r>
            <a:r>
              <a:rPr lang="ru-RU" dirty="0"/>
              <a:t> за конкурентами на </a:t>
            </a:r>
            <a:r>
              <a:rPr lang="ru-RU" dirty="0" err="1"/>
              <a:t>інших</a:t>
            </a:r>
            <a:r>
              <a:rPr lang="ru-RU" dirty="0"/>
              <a:t> ринках;</a:t>
            </a:r>
            <a:endParaRPr lang="en-US" dirty="0"/>
          </a:p>
          <a:p>
            <a:pPr indent="457200" algn="just">
              <a:spcAft>
                <a:spcPts val="0"/>
              </a:spcAft>
            </a:pPr>
            <a:r>
              <a:rPr lang="ru-RU" dirty="0"/>
              <a:t>— </a:t>
            </a:r>
            <a:r>
              <a:rPr lang="ru-RU" dirty="0" err="1"/>
              <a:t>знизити</a:t>
            </a:r>
            <a:r>
              <a:rPr lang="ru-RU" dirty="0"/>
              <a:t> </a:t>
            </a:r>
            <a:r>
              <a:rPr lang="ru-RU" dirty="0" err="1"/>
              <a:t>постачальницькі</a:t>
            </a:r>
            <a:r>
              <a:rPr lang="ru-RU" dirty="0"/>
              <a:t> й </a:t>
            </a:r>
            <a:r>
              <a:rPr lang="ru-RU" dirty="0" err="1"/>
              <a:t>виробничі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порівняльні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en-US" dirty="0"/>
              <a:t> 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917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Способами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фірм</a:t>
            </a:r>
            <a:r>
              <a:rPr lang="ru-RU" dirty="0"/>
              <a:t> в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 smtClean="0"/>
              <a:t>конкуренції</a:t>
            </a:r>
            <a:r>
              <a:rPr lang="ru-RU" dirty="0" smtClean="0"/>
              <a:t>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4799" y="2210454"/>
            <a:ext cx="1175531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400" dirty="0"/>
              <a:t>1) </a:t>
            </a:r>
            <a:r>
              <a:rPr lang="ru-RU" sz="1400" dirty="0" err="1"/>
              <a:t>прямий</a:t>
            </a:r>
            <a:r>
              <a:rPr lang="ru-RU" sz="1400" dirty="0"/>
              <a:t> і </a:t>
            </a:r>
            <a:r>
              <a:rPr lang="ru-RU" sz="1400" dirty="0" err="1"/>
              <a:t>непрямий</a:t>
            </a:r>
            <a:r>
              <a:rPr lang="ru-RU" sz="1400" dirty="0"/>
              <a:t> </a:t>
            </a:r>
            <a:r>
              <a:rPr lang="ru-RU" sz="1400" dirty="0" err="1"/>
              <a:t>експорт</a:t>
            </a:r>
            <a:r>
              <a:rPr lang="ru-RU" sz="1400" dirty="0"/>
              <a:t>. </a:t>
            </a:r>
            <a:r>
              <a:rPr lang="ru-RU" sz="1400" dirty="0" err="1"/>
              <a:t>Виникає</a:t>
            </a:r>
            <a:r>
              <a:rPr lang="ru-RU" sz="1400" dirty="0"/>
              <a:t> у </a:t>
            </a:r>
            <a:r>
              <a:rPr lang="ru-RU" sz="1400" dirty="0" err="1"/>
              <a:t>разі</a:t>
            </a:r>
            <a:r>
              <a:rPr lang="ru-RU" sz="1400" dirty="0"/>
              <a:t> </a:t>
            </a:r>
            <a:r>
              <a:rPr lang="ru-RU" sz="1400" dirty="0" err="1"/>
              <a:t>надлишку</a:t>
            </a:r>
            <a:r>
              <a:rPr lang="ru-RU" sz="1400" dirty="0"/>
              <a:t> </a:t>
            </a:r>
            <a:r>
              <a:rPr lang="ru-RU" sz="1400" dirty="0" err="1"/>
              <a:t>продукції</a:t>
            </a:r>
            <a:r>
              <a:rPr lang="ru-RU" sz="1400" dirty="0"/>
              <a:t> і </a:t>
            </a:r>
            <a:r>
              <a:rPr lang="ru-RU" sz="1400" dirty="0" err="1"/>
              <a:t>здійснюється</a:t>
            </a:r>
            <a:r>
              <a:rPr lang="ru-RU" sz="1400" dirty="0"/>
              <a:t> </a:t>
            </a:r>
            <a:r>
              <a:rPr lang="ru-RU" sz="1400" dirty="0" err="1"/>
              <a:t>періодично</a:t>
            </a:r>
            <a:r>
              <a:rPr lang="ru-RU" sz="1400" dirty="0"/>
              <a:t>, без </a:t>
            </a:r>
            <a:r>
              <a:rPr lang="ru-RU" sz="1400" dirty="0" err="1"/>
              <a:t>довгострокових</a:t>
            </a:r>
            <a:r>
              <a:rPr lang="ru-RU" sz="1400" dirty="0"/>
              <a:t> </a:t>
            </a:r>
            <a:r>
              <a:rPr lang="ru-RU" sz="1400" dirty="0" err="1"/>
              <a:t>зобов’язань</a:t>
            </a:r>
            <a:r>
              <a:rPr lang="ru-RU" sz="1400" dirty="0"/>
              <a:t>. </a:t>
            </a:r>
            <a:r>
              <a:rPr lang="ru-RU" sz="1400" dirty="0" err="1"/>
              <a:t>Непрямий</a:t>
            </a:r>
            <a:r>
              <a:rPr lang="ru-RU" sz="1400" dirty="0"/>
              <a:t> </a:t>
            </a:r>
            <a:r>
              <a:rPr lang="ru-RU" sz="1400" dirty="0" err="1"/>
              <a:t>експорт</a:t>
            </a:r>
            <a:r>
              <a:rPr lang="ru-RU" sz="1400" dirty="0"/>
              <a:t> </a:t>
            </a:r>
            <a:r>
              <a:rPr lang="ru-RU" sz="1400" dirty="0" err="1"/>
              <a:t>дешевший</a:t>
            </a:r>
            <a:r>
              <a:rPr lang="ru-RU" sz="1400" dirty="0"/>
              <a:t> і </a:t>
            </a:r>
            <a:r>
              <a:rPr lang="ru-RU" sz="1400" dirty="0" err="1"/>
              <a:t>менш</a:t>
            </a:r>
            <a:r>
              <a:rPr lang="ru-RU" sz="1400" dirty="0"/>
              <a:t> </a:t>
            </a:r>
            <a:r>
              <a:rPr lang="ru-RU" sz="1400" dirty="0" err="1"/>
              <a:t>ризикований</a:t>
            </a:r>
            <a:r>
              <a:rPr lang="ru-RU" sz="1400" dirty="0"/>
              <a:t>, </a:t>
            </a:r>
            <a:r>
              <a:rPr lang="ru-RU" sz="1400" dirty="0" err="1"/>
              <a:t>оскільки</a:t>
            </a:r>
            <a:r>
              <a:rPr lang="ru-RU" sz="1400" dirty="0"/>
              <a:t> </a:t>
            </a:r>
            <a:r>
              <a:rPr lang="ru-RU" sz="1400" dirty="0" err="1"/>
              <a:t>фірма</a:t>
            </a:r>
            <a:r>
              <a:rPr lang="ru-RU" sz="1400" dirty="0"/>
              <a:t> </a:t>
            </a:r>
            <a:r>
              <a:rPr lang="ru-RU" sz="1400" dirty="0" err="1"/>
              <a:t>доручає</a:t>
            </a:r>
            <a:r>
              <a:rPr lang="ru-RU" sz="1400" dirty="0"/>
              <a:t> </a:t>
            </a:r>
            <a:r>
              <a:rPr lang="ru-RU" sz="1400" dirty="0" err="1"/>
              <a:t>міжнародні</a:t>
            </a:r>
            <a:r>
              <a:rPr lang="ru-RU" sz="1400" dirty="0"/>
              <a:t> </a:t>
            </a:r>
            <a:r>
              <a:rPr lang="ru-RU" sz="1400" dirty="0" err="1"/>
              <a:t>операції</a:t>
            </a:r>
            <a:r>
              <a:rPr lang="ru-RU" sz="1400" dirty="0"/>
              <a:t> </a:t>
            </a:r>
            <a:r>
              <a:rPr lang="ru-RU" sz="1400" dirty="0" err="1"/>
              <a:t>іншим</a:t>
            </a:r>
            <a:r>
              <a:rPr lang="ru-RU" sz="1400" dirty="0"/>
              <a:t> </a:t>
            </a:r>
            <a:r>
              <a:rPr lang="ru-RU" sz="1400" dirty="0" err="1"/>
              <a:t>організаціям</a:t>
            </a:r>
            <a:r>
              <a:rPr lang="ru-RU" sz="1400" dirty="0"/>
              <a:t>. </a:t>
            </a:r>
            <a:r>
              <a:rPr lang="ru-RU" sz="1400" dirty="0" err="1"/>
              <a:t>Практикують</a:t>
            </a:r>
            <a:r>
              <a:rPr lang="ru-RU" sz="1400" dirty="0"/>
              <a:t> </a:t>
            </a:r>
            <a:r>
              <a:rPr lang="ru-RU" sz="1400" dirty="0" err="1"/>
              <a:t>такі</a:t>
            </a:r>
            <a:r>
              <a:rPr lang="ru-RU" sz="1400" dirty="0"/>
              <a:t> </a:t>
            </a:r>
            <a:r>
              <a:rPr lang="ru-RU" sz="1400" dirty="0" err="1"/>
              <a:t>варіанти</a:t>
            </a:r>
            <a:r>
              <a:rPr lang="ru-RU" sz="1400" dirty="0"/>
              <a:t> непрямого </a:t>
            </a:r>
            <a:r>
              <a:rPr lang="ru-RU" sz="1400" dirty="0" err="1"/>
              <a:t>експорту</a:t>
            </a:r>
            <a:r>
              <a:rPr lang="ru-RU" sz="1400" dirty="0"/>
              <a:t>:</a:t>
            </a:r>
            <a:endParaRPr lang="en-US" sz="1400" dirty="0"/>
          </a:p>
          <a:p>
            <a:pPr indent="457200" algn="just">
              <a:spcAft>
                <a:spcPts val="0"/>
              </a:spcAft>
            </a:pPr>
            <a:r>
              <a:rPr lang="ru-RU" sz="1400" dirty="0"/>
              <a:t>— </a:t>
            </a:r>
            <a:r>
              <a:rPr lang="ru-RU" sz="1400" dirty="0" err="1"/>
              <a:t>закордонні</a:t>
            </a:r>
            <a:r>
              <a:rPr lang="ru-RU" sz="1400" dirty="0"/>
              <a:t> поставки </a:t>
            </a:r>
            <a:r>
              <a:rPr lang="ru-RU" sz="1400" dirty="0" err="1"/>
              <a:t>представляються</a:t>
            </a:r>
            <a:r>
              <a:rPr lang="ru-RU" sz="1400" dirty="0"/>
              <a:t> як </a:t>
            </a:r>
            <a:r>
              <a:rPr lang="ru-RU" sz="1400" dirty="0" err="1"/>
              <a:t>продукція</a:t>
            </a:r>
            <a:r>
              <a:rPr lang="ru-RU" sz="1400" dirty="0"/>
              <a:t> </a:t>
            </a:r>
            <a:r>
              <a:rPr lang="ru-RU" sz="1400" dirty="0" err="1"/>
              <a:t>місцевої</a:t>
            </a:r>
            <a:r>
              <a:rPr lang="ru-RU" sz="1400" dirty="0"/>
              <a:t> </a:t>
            </a:r>
            <a:r>
              <a:rPr lang="ru-RU" sz="1400" dirty="0" err="1"/>
              <a:t>комерційної</a:t>
            </a:r>
            <a:r>
              <a:rPr lang="ru-RU" sz="1400" dirty="0"/>
              <a:t> </a:t>
            </a:r>
            <a:r>
              <a:rPr lang="ru-RU" sz="1400" dirty="0" err="1"/>
              <a:t>організації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веде</a:t>
            </a:r>
            <a:r>
              <a:rPr lang="ru-RU" sz="1400" dirty="0"/>
              <a:t> </a:t>
            </a:r>
            <a:r>
              <a:rPr lang="ru-RU" sz="1400" dirty="0" err="1"/>
              <a:t>справи</a:t>
            </a:r>
            <a:r>
              <a:rPr lang="ru-RU" sz="1400" dirty="0"/>
              <a:t> з </a:t>
            </a:r>
            <a:r>
              <a:rPr lang="ru-RU" sz="1400" dirty="0" err="1"/>
              <a:t>іноземними</a:t>
            </a:r>
            <a:r>
              <a:rPr lang="ru-RU" sz="1400" dirty="0"/>
              <a:t> партнерами;</a:t>
            </a:r>
            <a:endParaRPr lang="en-US" sz="1400" dirty="0"/>
          </a:p>
          <a:p>
            <a:pPr indent="457200" algn="just">
              <a:spcAft>
                <a:spcPts val="0"/>
              </a:spcAft>
            </a:pPr>
            <a:r>
              <a:rPr lang="ru-RU" sz="1400" dirty="0"/>
              <a:t>— </a:t>
            </a:r>
            <a:r>
              <a:rPr lang="ru-RU" sz="1400" dirty="0" err="1"/>
              <a:t>збут</a:t>
            </a:r>
            <a:r>
              <a:rPr lang="ru-RU" sz="1400" dirty="0"/>
              <a:t> </a:t>
            </a:r>
            <a:r>
              <a:rPr lang="ru-RU" sz="1400" dirty="0" err="1"/>
              <a:t>товарів</a:t>
            </a:r>
            <a:r>
              <a:rPr lang="ru-RU" sz="1400" dirty="0"/>
              <a:t> через </a:t>
            </a:r>
            <a:r>
              <a:rPr lang="ru-RU" sz="1400" dirty="0" err="1"/>
              <a:t>міжнародні</a:t>
            </a:r>
            <a:r>
              <a:rPr lang="ru-RU" sz="1400" dirty="0"/>
              <a:t> </a:t>
            </a:r>
            <a:r>
              <a:rPr lang="ru-RU" sz="1400" dirty="0" err="1"/>
              <a:t>торговельні</a:t>
            </a:r>
            <a:r>
              <a:rPr lang="ru-RU" sz="1400" dirty="0"/>
              <a:t> </a:t>
            </a:r>
            <a:r>
              <a:rPr lang="ru-RU" sz="1400" dirty="0" err="1"/>
              <a:t>компанії</a:t>
            </a:r>
            <a:r>
              <a:rPr lang="ru-RU" sz="1400" dirty="0"/>
              <a:t> за </a:t>
            </a:r>
            <a:r>
              <a:rPr lang="ru-RU" sz="1400" dirty="0" smtClean="0"/>
              <a:t>кордоном,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контролюють</a:t>
            </a:r>
            <a:r>
              <a:rPr lang="ru-RU" sz="1400" dirty="0"/>
              <a:t> </a:t>
            </a:r>
            <a:r>
              <a:rPr lang="ru-RU" sz="1400" dirty="0" err="1"/>
              <a:t>збутові</a:t>
            </a:r>
            <a:r>
              <a:rPr lang="ru-RU" sz="1400" dirty="0"/>
              <a:t> </a:t>
            </a:r>
            <a:r>
              <a:rPr lang="ru-RU" sz="1400" dirty="0" err="1"/>
              <a:t>мережі</a:t>
            </a:r>
            <a:r>
              <a:rPr lang="ru-RU" sz="1400" dirty="0"/>
              <a:t> в </a:t>
            </a:r>
            <a:r>
              <a:rPr lang="ru-RU" sz="1400" dirty="0" err="1"/>
              <a:t>різних</a:t>
            </a:r>
            <a:r>
              <a:rPr lang="ru-RU" sz="1400" dirty="0"/>
              <a:t> </a:t>
            </a:r>
            <a:r>
              <a:rPr lang="ru-RU" sz="1400" dirty="0" err="1"/>
              <a:t>регіонах</a:t>
            </a:r>
            <a:r>
              <a:rPr lang="ru-RU" sz="1400" dirty="0"/>
              <a:t>. </a:t>
            </a:r>
            <a:r>
              <a:rPr lang="ru-RU" sz="1400" dirty="0" err="1"/>
              <a:t>Недоліком</a:t>
            </a:r>
            <a:r>
              <a:rPr lang="ru-RU" sz="1400" dirty="0"/>
              <a:t> є те, </a:t>
            </a:r>
            <a:r>
              <a:rPr lang="ru-RU" sz="1400" dirty="0" err="1"/>
              <a:t>що</a:t>
            </a:r>
            <a:r>
              <a:rPr lang="ru-RU" sz="1400" dirty="0"/>
              <a:t> в </a:t>
            </a:r>
            <a:r>
              <a:rPr lang="ru-RU" sz="1400" dirty="0" err="1"/>
              <a:t>асортименті</a:t>
            </a:r>
            <a:r>
              <a:rPr lang="ru-RU" sz="1400" dirty="0"/>
              <a:t> </a:t>
            </a:r>
            <a:r>
              <a:rPr lang="ru-RU" sz="1400" dirty="0" err="1"/>
              <a:t>посередника</a:t>
            </a:r>
            <a:r>
              <a:rPr lang="ru-RU" sz="1400" dirty="0"/>
              <a:t> </a:t>
            </a:r>
            <a:r>
              <a:rPr lang="ru-RU" sz="1400" dirty="0" err="1"/>
              <a:t>присутні</a:t>
            </a:r>
            <a:r>
              <a:rPr lang="ru-RU" sz="1400" dirty="0"/>
              <a:t> </a:t>
            </a:r>
            <a:r>
              <a:rPr lang="ru-RU" sz="1400" dirty="0" err="1"/>
              <a:t>товари</a:t>
            </a:r>
            <a:r>
              <a:rPr lang="ru-RU" sz="1400" dirty="0"/>
              <a:t> </a:t>
            </a:r>
            <a:r>
              <a:rPr lang="ru-RU" sz="1400" dirty="0" err="1"/>
              <a:t>конкурентів</a:t>
            </a:r>
            <a:r>
              <a:rPr lang="ru-RU" sz="1400" dirty="0"/>
              <a:t>;</a:t>
            </a:r>
            <a:endParaRPr lang="en-US" sz="1400" dirty="0"/>
          </a:p>
          <a:p>
            <a:pPr indent="457200" algn="just">
              <a:spcAft>
                <a:spcPts val="0"/>
              </a:spcAft>
            </a:pPr>
            <a:r>
              <a:rPr lang="ru-RU" sz="1400" dirty="0"/>
              <a:t>— </a:t>
            </a:r>
            <a:r>
              <a:rPr lang="ru-RU" sz="1400" dirty="0" err="1"/>
              <a:t>організація</a:t>
            </a:r>
            <a:r>
              <a:rPr lang="ru-RU" sz="1400" dirty="0"/>
              <a:t> </a:t>
            </a:r>
            <a:r>
              <a:rPr lang="ru-RU" sz="1400" dirty="0" err="1"/>
              <a:t>збуту</a:t>
            </a:r>
            <a:r>
              <a:rPr lang="ru-RU" sz="1400" dirty="0"/>
              <a:t> через </a:t>
            </a:r>
            <a:r>
              <a:rPr lang="ru-RU" sz="1400" dirty="0" err="1"/>
              <a:t>експортно-імпортну</a:t>
            </a:r>
            <a:r>
              <a:rPr lang="ru-RU" sz="1400" dirty="0"/>
              <a:t> </a:t>
            </a:r>
            <a:r>
              <a:rPr lang="ru-RU" sz="1400" dirty="0" err="1"/>
              <a:t>компанію</a:t>
            </a:r>
            <a:r>
              <a:rPr lang="ru-RU" sz="1400" dirty="0"/>
              <a:t> </a:t>
            </a:r>
            <a:r>
              <a:rPr lang="ru-RU" sz="1400" dirty="0" err="1"/>
              <a:t>своєї</a:t>
            </a:r>
            <a:r>
              <a:rPr lang="ru-RU" sz="1400" dirty="0"/>
              <a:t> </a:t>
            </a:r>
            <a:r>
              <a:rPr lang="ru-RU" sz="1400" dirty="0" err="1"/>
              <a:t>країни</a:t>
            </a:r>
            <a:r>
              <a:rPr lang="ru-RU" sz="1400" dirty="0"/>
              <a:t> </a:t>
            </a:r>
            <a:r>
              <a:rPr lang="ru-RU" sz="1400" dirty="0" err="1"/>
              <a:t>зі</a:t>
            </a:r>
            <a:r>
              <a:rPr lang="ru-RU" sz="1400" dirty="0"/>
              <a:t> </a:t>
            </a:r>
            <a:r>
              <a:rPr lang="ru-RU" sz="1400" dirty="0" err="1"/>
              <a:t>сплатою</a:t>
            </a:r>
            <a:r>
              <a:rPr lang="ru-RU" sz="1400" dirty="0"/>
              <a:t> </a:t>
            </a:r>
            <a:r>
              <a:rPr lang="ru-RU" sz="1400" dirty="0" err="1"/>
              <a:t>комісії</a:t>
            </a:r>
            <a:r>
              <a:rPr lang="ru-RU" sz="1400" dirty="0"/>
              <a:t> </a:t>
            </a:r>
            <a:r>
              <a:rPr lang="ru-RU" sz="1400" dirty="0" err="1"/>
              <a:t>посереднику</a:t>
            </a:r>
            <a:r>
              <a:rPr lang="ru-RU" sz="1400" dirty="0"/>
              <a:t>. </a:t>
            </a:r>
            <a:r>
              <a:rPr lang="ru-RU" sz="1400" dirty="0" err="1"/>
              <a:t>Цей</a:t>
            </a:r>
            <a:r>
              <a:rPr lang="ru-RU" sz="1400" dirty="0"/>
              <a:t> </a:t>
            </a:r>
            <a:r>
              <a:rPr lang="ru-RU" sz="1400" dirty="0" err="1"/>
              <a:t>варіант</a:t>
            </a:r>
            <a:r>
              <a:rPr lang="ru-RU" sz="1400" dirty="0"/>
              <a:t> </a:t>
            </a:r>
            <a:r>
              <a:rPr lang="ru-RU" sz="1400" dirty="0" err="1"/>
              <a:t>найбільш</a:t>
            </a:r>
            <a:r>
              <a:rPr lang="ru-RU" sz="1400" dirty="0"/>
              <a:t> </a:t>
            </a:r>
            <a:r>
              <a:rPr lang="ru-RU" sz="1400" dirty="0" err="1"/>
              <a:t>вигідний</a:t>
            </a:r>
            <a:r>
              <a:rPr lang="ru-RU" sz="1400" dirty="0"/>
              <a:t> для </a:t>
            </a:r>
            <a:r>
              <a:rPr lang="ru-RU" sz="1400" dirty="0" err="1"/>
              <a:t>представників</a:t>
            </a:r>
            <a:r>
              <a:rPr lang="ru-RU" sz="1400" dirty="0"/>
              <a:t> малого і </a:t>
            </a:r>
            <a:r>
              <a:rPr lang="ru-RU" sz="1400" dirty="0" err="1"/>
              <a:t>середнього</a:t>
            </a:r>
            <a:r>
              <a:rPr lang="ru-RU" sz="1400" dirty="0"/>
              <a:t> </a:t>
            </a:r>
            <a:r>
              <a:rPr lang="ru-RU" sz="1400" dirty="0" err="1"/>
              <a:t>бізнесу</a:t>
            </a:r>
            <a:r>
              <a:rPr lang="ru-RU" sz="1400" dirty="0"/>
              <a:t>.</a:t>
            </a:r>
            <a:endParaRPr lang="en-US" sz="1400" dirty="0"/>
          </a:p>
          <a:p>
            <a:pPr indent="457200" algn="just">
              <a:spcAft>
                <a:spcPts val="0"/>
              </a:spcAft>
            </a:pPr>
            <a:r>
              <a:rPr lang="ru-RU" sz="1400" dirty="0" err="1"/>
              <a:t>Прямий</a:t>
            </a:r>
            <a:r>
              <a:rPr lang="ru-RU" sz="1400" dirty="0"/>
              <a:t> </a:t>
            </a:r>
            <a:r>
              <a:rPr lang="ru-RU" sz="1400" dirty="0" err="1"/>
              <a:t>експорт</a:t>
            </a:r>
            <a:r>
              <a:rPr lang="ru-RU" sz="1400" dirty="0"/>
              <a:t> </a:t>
            </a:r>
            <a:r>
              <a:rPr lang="ru-RU" sz="1400" dirty="0" err="1"/>
              <a:t>передбачає</a:t>
            </a:r>
            <a:r>
              <a:rPr lang="ru-RU" sz="1400" dirty="0"/>
              <a:t> </a:t>
            </a:r>
            <a:r>
              <a:rPr lang="ru-RU" sz="1400" dirty="0" err="1"/>
              <a:t>більшу</a:t>
            </a:r>
            <a:r>
              <a:rPr lang="ru-RU" sz="1400" dirty="0"/>
              <a:t> </a:t>
            </a:r>
            <a:r>
              <a:rPr lang="ru-RU" sz="1400" dirty="0" err="1"/>
              <a:t>задіяність</a:t>
            </a:r>
            <a:r>
              <a:rPr lang="ru-RU" sz="1400" dirty="0"/>
              <a:t> </a:t>
            </a:r>
            <a:r>
              <a:rPr lang="ru-RU" sz="1400" dirty="0" err="1"/>
              <a:t>фірми</a:t>
            </a:r>
            <a:r>
              <a:rPr lang="ru-RU" sz="1400" dirty="0"/>
              <a:t> у </a:t>
            </a:r>
            <a:r>
              <a:rPr lang="ru-RU" sz="1400" dirty="0" err="1"/>
              <a:t>збуті</a:t>
            </a:r>
            <a:r>
              <a:rPr lang="ru-RU" sz="1400" dirty="0"/>
              <a:t> </a:t>
            </a:r>
            <a:r>
              <a:rPr lang="ru-RU" sz="1400" dirty="0" err="1"/>
              <a:t>продукції</a:t>
            </a:r>
            <a:r>
              <a:rPr lang="ru-RU" sz="1400" dirty="0"/>
              <a:t>. </a:t>
            </a:r>
            <a:r>
              <a:rPr lang="ru-RU" sz="1400" dirty="0" err="1"/>
              <a:t>Спеціальна</a:t>
            </a:r>
            <a:r>
              <a:rPr lang="ru-RU" sz="1400" dirty="0"/>
              <a:t> структурна </a:t>
            </a:r>
            <a:r>
              <a:rPr lang="ru-RU" sz="1400" dirty="0" err="1"/>
              <a:t>одиниця</a:t>
            </a:r>
            <a:r>
              <a:rPr lang="ru-RU" sz="1400" dirty="0"/>
              <a:t> </a:t>
            </a:r>
            <a:r>
              <a:rPr lang="ru-RU" sz="1400" dirty="0" err="1"/>
              <a:t>фірми</a:t>
            </a:r>
            <a:r>
              <a:rPr lang="ru-RU" sz="1400" dirty="0"/>
              <a:t> </a:t>
            </a:r>
            <a:r>
              <a:rPr lang="ru-RU" sz="1400" dirty="0" err="1"/>
              <a:t>здійснює</a:t>
            </a:r>
            <a:r>
              <a:rPr lang="ru-RU" sz="1400" dirty="0"/>
              <a:t> </a:t>
            </a:r>
            <a:r>
              <a:rPr lang="ru-RU" sz="1400" dirty="0" err="1"/>
              <a:t>експортні</a:t>
            </a:r>
            <a:r>
              <a:rPr lang="ru-RU" sz="1400" dirty="0"/>
              <a:t> </a:t>
            </a:r>
            <a:r>
              <a:rPr lang="ru-RU" sz="1400" dirty="0" err="1"/>
              <a:t>операції</a:t>
            </a:r>
            <a:r>
              <a:rPr lang="ru-RU" sz="1400" dirty="0"/>
              <a:t>, </a:t>
            </a:r>
            <a:r>
              <a:rPr lang="ru-RU" sz="1400" dirty="0" err="1"/>
              <a:t>аналізує</a:t>
            </a:r>
            <a:r>
              <a:rPr lang="ru-RU" sz="1400" dirty="0"/>
              <a:t> </a:t>
            </a:r>
            <a:r>
              <a:rPr lang="ru-RU" sz="1400" dirty="0" err="1"/>
              <a:t>закордонні</a:t>
            </a:r>
            <a:r>
              <a:rPr lang="ru-RU" sz="1400" dirty="0"/>
              <a:t> ринки, </a:t>
            </a:r>
            <a:r>
              <a:rPr lang="ru-RU" sz="1400" dirty="0" err="1"/>
              <a:t>рух</a:t>
            </a:r>
            <a:r>
              <a:rPr lang="ru-RU" sz="1400" dirty="0"/>
              <a:t> </a:t>
            </a:r>
            <a:r>
              <a:rPr lang="ru-RU" sz="1400" dirty="0" err="1"/>
              <a:t>товарів</a:t>
            </a:r>
            <a:r>
              <a:rPr lang="ru-RU" sz="1400" dirty="0"/>
              <a:t>, </a:t>
            </a:r>
            <a:r>
              <a:rPr lang="ru-RU" sz="1400" dirty="0" err="1"/>
              <a:t>встановлює</a:t>
            </a:r>
            <a:r>
              <a:rPr lang="ru-RU" sz="1400" dirty="0"/>
              <a:t> </a:t>
            </a:r>
            <a:r>
              <a:rPr lang="ru-RU" sz="1400" dirty="0" err="1"/>
              <a:t>ціни</a:t>
            </a:r>
            <a:r>
              <a:rPr lang="ru-RU" sz="1400" dirty="0"/>
              <a:t> і т.д.</a:t>
            </a:r>
            <a:endParaRPr lang="en-US" sz="1400" dirty="0"/>
          </a:p>
          <a:p>
            <a:pPr indent="457200" algn="just">
              <a:spcAft>
                <a:spcPts val="0"/>
              </a:spcAft>
            </a:pPr>
            <a:r>
              <a:rPr lang="ru-RU" sz="1400" dirty="0"/>
              <a:t>2) участь на </a:t>
            </a:r>
            <a:r>
              <a:rPr lang="ru-RU" sz="1400" dirty="0" err="1"/>
              <a:t>основі</a:t>
            </a:r>
            <a:r>
              <a:rPr lang="ru-RU" sz="1400" dirty="0"/>
              <a:t> </a:t>
            </a:r>
            <a:r>
              <a:rPr lang="ru-RU" sz="1400" dirty="0" err="1"/>
              <a:t>контрактів</a:t>
            </a:r>
            <a:r>
              <a:rPr lang="ru-RU" sz="1400" dirty="0"/>
              <a:t> (</a:t>
            </a:r>
            <a:r>
              <a:rPr lang="ru-RU" sz="1400" dirty="0" err="1"/>
              <a:t>франшизи</a:t>
            </a:r>
            <a:r>
              <a:rPr lang="ru-RU" sz="1400" dirty="0"/>
              <a:t>, </a:t>
            </a:r>
            <a:r>
              <a:rPr lang="ru-RU" sz="1400" dirty="0" err="1"/>
              <a:t>ліцензії</a:t>
            </a:r>
            <a:r>
              <a:rPr lang="ru-RU" sz="1400" dirty="0"/>
              <a:t>). </a:t>
            </a:r>
            <a:r>
              <a:rPr lang="ru-RU" sz="1400" dirty="0" err="1"/>
              <a:t>Перевагою</a:t>
            </a:r>
            <a:r>
              <a:rPr lang="ru-RU" sz="1400" dirty="0"/>
              <a:t> </a:t>
            </a:r>
            <a:r>
              <a:rPr lang="ru-RU" sz="1400" dirty="0" err="1"/>
              <a:t>такої</a:t>
            </a:r>
            <a:r>
              <a:rPr lang="ru-RU" sz="1400" dirty="0"/>
              <a:t> </a:t>
            </a:r>
            <a:r>
              <a:rPr lang="ru-RU" sz="1400" dirty="0" err="1"/>
              <a:t>форми</a:t>
            </a:r>
            <a:r>
              <a:rPr lang="ru-RU" sz="1400" dirty="0"/>
              <a:t> </a:t>
            </a:r>
            <a:r>
              <a:rPr lang="ru-RU" sz="1400" dirty="0" err="1"/>
              <a:t>участі</a:t>
            </a:r>
            <a:r>
              <a:rPr lang="ru-RU" sz="1400" dirty="0"/>
              <a:t> у </a:t>
            </a:r>
            <a:r>
              <a:rPr lang="ru-RU" sz="1400" dirty="0" err="1"/>
              <a:t>міжнародній</a:t>
            </a:r>
            <a:r>
              <a:rPr lang="ru-RU" sz="1400" dirty="0"/>
              <a:t> </a:t>
            </a:r>
            <a:r>
              <a:rPr lang="ru-RU" sz="1400" dirty="0" err="1"/>
              <a:t>конкуренції</a:t>
            </a:r>
            <a:r>
              <a:rPr lang="ru-RU" sz="1400" dirty="0"/>
              <a:t> є </a:t>
            </a:r>
            <a:r>
              <a:rPr lang="ru-RU" sz="1400" dirty="0" err="1"/>
              <a:t>довгострокові</a:t>
            </a:r>
            <a:r>
              <a:rPr lang="ru-RU" sz="1400" dirty="0"/>
              <a:t> </a:t>
            </a:r>
            <a:r>
              <a:rPr lang="ru-RU" sz="1400" dirty="0" err="1"/>
              <a:t>договірні</a:t>
            </a:r>
            <a:r>
              <a:rPr lang="ru-RU" sz="1400" dirty="0"/>
              <a:t> </a:t>
            </a:r>
            <a:r>
              <a:rPr lang="ru-RU" sz="1400" dirty="0" err="1"/>
              <a:t>відносини</a:t>
            </a:r>
            <a:r>
              <a:rPr lang="ru-RU" sz="1400" dirty="0"/>
              <a:t>, </a:t>
            </a:r>
            <a:r>
              <a:rPr lang="ru-RU" sz="1400" dirty="0" err="1"/>
              <a:t>можливість</a:t>
            </a:r>
            <a:r>
              <a:rPr lang="ru-RU" sz="1400" dirty="0"/>
              <a:t> </a:t>
            </a:r>
            <a:r>
              <a:rPr lang="ru-RU" sz="1400" dirty="0" err="1"/>
              <a:t>здійснювати</a:t>
            </a:r>
            <a:r>
              <a:rPr lang="ru-RU" sz="1400" dirty="0"/>
              <a:t> </a:t>
            </a:r>
            <a:r>
              <a:rPr lang="ru-RU" sz="1400" dirty="0" err="1"/>
              <a:t>виробничо-торгівельну</a:t>
            </a:r>
            <a:r>
              <a:rPr lang="ru-RU" sz="1400" dirty="0"/>
              <a:t> </a:t>
            </a:r>
            <a:r>
              <a:rPr lang="ru-RU" sz="1400" dirty="0" err="1"/>
              <a:t>діяльність</a:t>
            </a:r>
            <a:r>
              <a:rPr lang="ru-RU" sz="1400" dirty="0"/>
              <a:t> </a:t>
            </a:r>
            <a:r>
              <a:rPr lang="ru-RU" sz="1400" dirty="0" err="1"/>
              <a:t>під</a:t>
            </a:r>
            <a:r>
              <a:rPr lang="ru-RU" sz="1400" dirty="0"/>
              <a:t> </a:t>
            </a:r>
            <a:r>
              <a:rPr lang="ru-RU" sz="1400" dirty="0" err="1"/>
              <a:t>відомою</a:t>
            </a:r>
            <a:r>
              <a:rPr lang="ru-RU" sz="1400" dirty="0"/>
              <a:t> торговою маркою, </a:t>
            </a:r>
            <a:r>
              <a:rPr lang="ru-RU" sz="1400" dirty="0" err="1"/>
              <a:t>отримувати</a:t>
            </a:r>
            <a:r>
              <a:rPr lang="ru-RU" sz="1400" dirty="0"/>
              <a:t> </a:t>
            </a:r>
            <a:r>
              <a:rPr lang="ru-RU" sz="1400" dirty="0" err="1"/>
              <a:t>маркетингову</a:t>
            </a:r>
            <a:r>
              <a:rPr lang="ru-RU" sz="1400" dirty="0"/>
              <a:t> </a:t>
            </a:r>
            <a:r>
              <a:rPr lang="ru-RU" sz="1400" dirty="0" err="1"/>
              <a:t>підтримку</a:t>
            </a:r>
            <a:r>
              <a:rPr lang="ru-RU" sz="1400" dirty="0"/>
              <a:t>, </a:t>
            </a:r>
            <a:r>
              <a:rPr lang="ru-RU" sz="1400" dirty="0" err="1"/>
              <a:t>сплачуючи</a:t>
            </a:r>
            <a:r>
              <a:rPr lang="ru-RU" sz="1400" dirty="0"/>
              <a:t> </a:t>
            </a:r>
            <a:r>
              <a:rPr lang="ru-RU" sz="1400" dirty="0" err="1"/>
              <a:t>натомість</a:t>
            </a:r>
            <a:r>
              <a:rPr lang="ru-RU" sz="1400" dirty="0"/>
              <a:t> </a:t>
            </a:r>
            <a:r>
              <a:rPr lang="ru-RU" sz="1400" dirty="0" err="1"/>
              <a:t>рентний</a:t>
            </a:r>
            <a:r>
              <a:rPr lang="ru-RU" sz="1400" dirty="0"/>
              <a:t> </a:t>
            </a:r>
            <a:r>
              <a:rPr lang="ru-RU" sz="1400" dirty="0" err="1"/>
              <a:t>платіж</a:t>
            </a:r>
            <a:r>
              <a:rPr lang="ru-RU" sz="1400" dirty="0"/>
              <a:t>;</a:t>
            </a:r>
            <a:endParaRPr lang="en-US" sz="1400" dirty="0"/>
          </a:p>
          <a:p>
            <a:pPr indent="457200" algn="just">
              <a:spcAft>
                <a:spcPts val="0"/>
              </a:spcAft>
            </a:pPr>
            <a:r>
              <a:rPr lang="ru-RU" sz="1400" dirty="0"/>
              <a:t>3) </a:t>
            </a:r>
            <a:r>
              <a:rPr lang="ru-RU" sz="1400" dirty="0" err="1"/>
              <a:t>створення</a:t>
            </a:r>
            <a:r>
              <a:rPr lang="ru-RU" sz="1400" dirty="0"/>
              <a:t> </a:t>
            </a:r>
            <a:r>
              <a:rPr lang="ru-RU" sz="1400" dirty="0" err="1"/>
              <a:t>іноземної</a:t>
            </a:r>
            <a:r>
              <a:rPr lang="ru-RU" sz="1400" dirty="0"/>
              <a:t> </a:t>
            </a:r>
            <a:r>
              <a:rPr lang="ru-RU" sz="1400" dirty="0" err="1"/>
              <a:t>торговельної</a:t>
            </a:r>
            <a:r>
              <a:rPr lang="ru-RU" sz="1400" dirty="0"/>
              <a:t> </a:t>
            </a:r>
            <a:r>
              <a:rPr lang="ru-RU" sz="1400" dirty="0" err="1"/>
              <a:t>фірми</a:t>
            </a:r>
            <a:r>
              <a:rPr lang="ru-RU" sz="1400" dirty="0"/>
              <a:t> </a:t>
            </a:r>
            <a:r>
              <a:rPr lang="ru-RU" sz="1400" dirty="0" err="1"/>
              <a:t>або</a:t>
            </a:r>
            <a:r>
              <a:rPr lang="ru-RU" sz="1400" dirty="0"/>
              <a:t> </a:t>
            </a:r>
            <a:r>
              <a:rPr lang="ru-RU" sz="1400" dirty="0" err="1"/>
              <a:t>спільного</a:t>
            </a:r>
            <a:r>
              <a:rPr lang="ru-RU" sz="1400" dirty="0"/>
              <a:t> </a:t>
            </a:r>
            <a:r>
              <a:rPr lang="ru-RU" sz="1400" dirty="0" err="1"/>
              <a:t>підприємства</a:t>
            </a:r>
            <a:r>
              <a:rPr lang="ru-RU" sz="1400" dirty="0"/>
              <a:t>. </a:t>
            </a:r>
            <a:r>
              <a:rPr lang="ru-RU" sz="1400" dirty="0" err="1"/>
              <a:t>Фірма</a:t>
            </a:r>
            <a:r>
              <a:rPr lang="ru-RU" sz="1400" dirty="0"/>
              <a:t> переходить до прямого </a:t>
            </a:r>
            <a:r>
              <a:rPr lang="ru-RU" sz="1400" dirty="0" err="1"/>
              <a:t>інвестування</a:t>
            </a:r>
            <a:r>
              <a:rPr lang="ru-RU" sz="1400" dirty="0"/>
              <a:t> і </a:t>
            </a:r>
            <a:r>
              <a:rPr lang="ru-RU" sz="1400" dirty="0" err="1"/>
              <a:t>контролює</a:t>
            </a:r>
            <a:r>
              <a:rPr lang="ru-RU" sz="1400" dirty="0"/>
              <a:t> партнера;</a:t>
            </a:r>
            <a:endParaRPr lang="en-US" sz="1400" dirty="0"/>
          </a:p>
          <a:p>
            <a:pPr indent="457200" algn="just">
              <a:spcAft>
                <a:spcPts val="0"/>
              </a:spcAft>
            </a:pPr>
            <a:r>
              <a:rPr lang="ru-RU" sz="1400" dirty="0"/>
              <a:t>4) </a:t>
            </a:r>
            <a:r>
              <a:rPr lang="ru-RU" sz="1400" dirty="0" err="1"/>
              <a:t>пряме</a:t>
            </a:r>
            <a:r>
              <a:rPr lang="ru-RU" sz="1400" dirty="0"/>
              <a:t> </a:t>
            </a:r>
            <a:r>
              <a:rPr lang="ru-RU" sz="1400" dirty="0" err="1"/>
              <a:t>інвестування</a:t>
            </a:r>
            <a:r>
              <a:rPr lang="ru-RU" sz="1400" dirty="0"/>
              <a:t> в </a:t>
            </a:r>
            <a:r>
              <a:rPr lang="ru-RU" sz="1400" dirty="0" err="1"/>
              <a:t>контрольовану</a:t>
            </a:r>
            <a:r>
              <a:rPr lang="ru-RU" sz="1400" dirty="0"/>
              <a:t> </a:t>
            </a:r>
            <a:r>
              <a:rPr lang="ru-RU" sz="1400" dirty="0" err="1"/>
              <a:t>філію</a:t>
            </a:r>
            <a:r>
              <a:rPr lang="ru-RU" sz="1400" dirty="0"/>
              <a:t>. На </a:t>
            </a:r>
            <a:r>
              <a:rPr lang="ru-RU" sz="1400" dirty="0" err="1"/>
              <a:t>цій</a:t>
            </a:r>
            <a:r>
              <a:rPr lang="ru-RU" sz="1400" dirty="0"/>
              <a:t> </a:t>
            </a:r>
            <a:r>
              <a:rPr lang="ru-RU" sz="1400" dirty="0" err="1"/>
              <a:t>стадії</a:t>
            </a:r>
            <a:r>
              <a:rPr lang="ru-RU" sz="1400" dirty="0"/>
              <a:t> </a:t>
            </a:r>
            <a:r>
              <a:rPr lang="ru-RU" sz="1400" dirty="0" err="1"/>
              <a:t>фірма</a:t>
            </a:r>
            <a:r>
              <a:rPr lang="ru-RU" sz="1400" dirty="0"/>
              <a:t> </a:t>
            </a:r>
            <a:r>
              <a:rPr lang="ru-RU" sz="1400" dirty="0" err="1"/>
              <a:t>може</a:t>
            </a:r>
            <a:r>
              <a:rPr lang="ru-RU" sz="1400" dirty="0"/>
              <a:t> </a:t>
            </a:r>
            <a:r>
              <a:rPr lang="ru-RU" sz="1400" dirty="0" err="1"/>
              <a:t>повністю</a:t>
            </a:r>
            <a:r>
              <a:rPr lang="ru-RU" sz="1400" dirty="0"/>
              <a:t> </a:t>
            </a:r>
            <a:r>
              <a:rPr lang="ru-RU" sz="1400" dirty="0" err="1"/>
              <a:t>володіти</a:t>
            </a:r>
            <a:r>
              <a:rPr lang="ru-RU" sz="1400" dirty="0"/>
              <a:t> 100 % </a:t>
            </a:r>
            <a:r>
              <a:rPr lang="ru-RU" sz="1400" dirty="0" err="1"/>
              <a:t>капіталу</a:t>
            </a:r>
            <a:r>
              <a:rPr lang="ru-RU" sz="1400" dirty="0"/>
              <a:t> </a:t>
            </a:r>
            <a:r>
              <a:rPr lang="ru-RU" sz="1400" dirty="0" err="1"/>
              <a:t>іноземної</a:t>
            </a:r>
            <a:r>
              <a:rPr lang="ru-RU" sz="1400" dirty="0"/>
              <a:t> </a:t>
            </a:r>
            <a:r>
              <a:rPr lang="ru-RU" sz="1400" dirty="0" err="1"/>
              <a:t>філії</a:t>
            </a:r>
            <a:r>
              <a:rPr lang="ru-RU" sz="1400" dirty="0"/>
              <a:t>;</a:t>
            </a:r>
            <a:endParaRPr lang="en-US" sz="1400" dirty="0"/>
          </a:p>
          <a:p>
            <a:pPr indent="457200" algn="just">
              <a:spcAft>
                <a:spcPts val="0"/>
              </a:spcAft>
            </a:pPr>
            <a:r>
              <a:rPr lang="ru-RU" sz="1400" dirty="0"/>
              <a:t>5) автономна </a:t>
            </a:r>
            <a:r>
              <a:rPr lang="ru-RU" sz="1400" dirty="0" err="1"/>
              <a:t>філія</a:t>
            </a:r>
            <a:r>
              <a:rPr lang="ru-RU" sz="1400" dirty="0"/>
              <a:t> (</a:t>
            </a:r>
            <a:r>
              <a:rPr lang="ru-RU" sz="1400" dirty="0" err="1"/>
              <a:t>дочірня</a:t>
            </a:r>
            <a:r>
              <a:rPr lang="ru-RU" sz="1400" dirty="0"/>
              <a:t> </a:t>
            </a:r>
            <a:r>
              <a:rPr lang="ru-RU" sz="1400" dirty="0" err="1"/>
              <a:t>компанія</a:t>
            </a:r>
            <a:r>
              <a:rPr lang="ru-RU" sz="1400" dirty="0"/>
              <a:t>). </a:t>
            </a:r>
            <a:r>
              <a:rPr lang="ru-RU" sz="1400" dirty="0" err="1"/>
              <a:t>Іноземна</a:t>
            </a:r>
            <a:r>
              <a:rPr lang="ru-RU" sz="1400" dirty="0"/>
              <a:t> </a:t>
            </a:r>
            <a:r>
              <a:rPr lang="ru-RU" sz="1400" dirty="0" err="1"/>
              <a:t>філія</a:t>
            </a:r>
            <a:r>
              <a:rPr lang="ru-RU" sz="1400" dirty="0"/>
              <a:t> переходить на </a:t>
            </a:r>
            <a:r>
              <a:rPr lang="ru-RU" sz="1400" dirty="0" err="1"/>
              <a:t>автономний</a:t>
            </a:r>
            <a:r>
              <a:rPr lang="ru-RU" sz="1400" dirty="0"/>
              <a:t> </a:t>
            </a:r>
            <a:r>
              <a:rPr lang="ru-RU" sz="1400" dirty="0" err="1"/>
              <a:t>розвиток</a:t>
            </a:r>
            <a:r>
              <a:rPr lang="ru-RU" sz="1400" dirty="0"/>
              <a:t>, </a:t>
            </a:r>
            <a:r>
              <a:rPr lang="ru-RU" sz="1400" dirty="0" err="1"/>
              <a:t>спираючись</a:t>
            </a:r>
            <a:r>
              <a:rPr lang="ru-RU" sz="1400" dirty="0"/>
              <a:t> на </a:t>
            </a:r>
            <a:r>
              <a:rPr lang="ru-RU" sz="1400" dirty="0" err="1"/>
              <a:t>національний</a:t>
            </a:r>
            <a:r>
              <a:rPr lang="ru-RU" sz="1400" dirty="0"/>
              <a:t> </a:t>
            </a:r>
            <a:r>
              <a:rPr lang="ru-RU" sz="1400" dirty="0" err="1"/>
              <a:t>капітал</a:t>
            </a:r>
            <a:r>
              <a:rPr lang="ru-RU" sz="1400" dirty="0"/>
              <a:t>, </a:t>
            </a:r>
            <a:r>
              <a:rPr lang="ru-RU" sz="1400" dirty="0" err="1"/>
              <a:t>національні</a:t>
            </a:r>
            <a:r>
              <a:rPr lang="ru-RU" sz="1400" dirty="0"/>
              <a:t> кадри, </a:t>
            </a:r>
            <a:r>
              <a:rPr lang="ru-RU" sz="1400" dirty="0" err="1"/>
              <a:t>власні</a:t>
            </a:r>
            <a:r>
              <a:rPr lang="ru-RU" sz="1400" dirty="0"/>
              <a:t> НДДКР.</a:t>
            </a:r>
            <a:endParaRPr lang="en-US" sz="1400" dirty="0"/>
          </a:p>
          <a:p>
            <a:pPr indent="457200" algn="just">
              <a:spcAft>
                <a:spcPts val="0"/>
              </a:spcAft>
            </a:pPr>
            <a:r>
              <a:rPr lang="ru-RU" sz="1400" dirty="0"/>
              <a:t>6) участь у </a:t>
            </a:r>
            <a:r>
              <a:rPr lang="ru-RU" sz="1400" dirty="0" err="1"/>
              <a:t>формі</a:t>
            </a:r>
            <a:r>
              <a:rPr lang="ru-RU" sz="1400" dirty="0"/>
              <a:t> </a:t>
            </a:r>
            <a:r>
              <a:rPr lang="ru-RU" sz="1400" dirty="0" err="1"/>
              <a:t>транснаціональної</a:t>
            </a:r>
            <a:r>
              <a:rPr lang="ru-RU" sz="1400" dirty="0"/>
              <a:t> </a:t>
            </a:r>
            <a:r>
              <a:rPr lang="ru-RU" sz="1400" dirty="0" err="1"/>
              <a:t>корпорації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розглядає</a:t>
            </a:r>
            <a:r>
              <a:rPr lang="ru-RU" sz="1400" dirty="0"/>
              <a:t> </a:t>
            </a:r>
            <a:r>
              <a:rPr lang="ru-RU" sz="1400" dirty="0" err="1"/>
              <a:t>міжнародний</a:t>
            </a:r>
            <a:r>
              <a:rPr lang="ru-RU" sz="1400" dirty="0"/>
              <a:t> </a:t>
            </a:r>
            <a:r>
              <a:rPr lang="ru-RU" sz="1400" dirty="0" err="1"/>
              <a:t>ринок</a:t>
            </a:r>
            <a:r>
              <a:rPr lang="ru-RU" sz="1400" dirty="0"/>
              <a:t> як </a:t>
            </a:r>
            <a:r>
              <a:rPr lang="ru-RU" sz="1400" dirty="0" err="1"/>
              <a:t>гомогенний</a:t>
            </a:r>
            <a:r>
              <a:rPr lang="ru-RU" sz="1400" dirty="0"/>
              <a:t>, </a:t>
            </a:r>
            <a:r>
              <a:rPr lang="ru-RU" sz="1400" dirty="0" err="1"/>
              <a:t>вибірково</a:t>
            </a:r>
            <a:r>
              <a:rPr lang="ru-RU" sz="1400" dirty="0"/>
              <a:t> </a:t>
            </a:r>
            <a:r>
              <a:rPr lang="ru-RU" sz="1400" dirty="0" err="1"/>
              <a:t>адаптуючись</a:t>
            </a:r>
            <a:r>
              <a:rPr lang="ru-RU" sz="1400" dirty="0"/>
              <a:t> до умов </a:t>
            </a:r>
            <a:r>
              <a:rPr lang="ru-RU" sz="1400" dirty="0" err="1"/>
              <a:t>місцевих</a:t>
            </a:r>
            <a:r>
              <a:rPr lang="ru-RU" sz="1400" dirty="0"/>
              <a:t> </a:t>
            </a:r>
            <a:r>
              <a:rPr lang="ru-RU" sz="1400" dirty="0" err="1"/>
              <a:t>ринків</a:t>
            </a:r>
            <a:r>
              <a:rPr lang="ru-RU" sz="1400" dirty="0"/>
              <a:t>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28395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9113" y="937866"/>
            <a:ext cx="9613861" cy="1080938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Вчені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три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 в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1500" y="2395388"/>
            <a:ext cx="9979269" cy="3055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/>
              <a:t>Мобільні</a:t>
            </a:r>
            <a:r>
              <a:rPr lang="ru-RU" dirty="0"/>
              <a:t> </a:t>
            </a:r>
            <a:r>
              <a:rPr lang="ru-RU" dirty="0" err="1"/>
              <a:t>покупці</a:t>
            </a:r>
            <a:r>
              <a:rPr lang="ru-RU" dirty="0"/>
              <a:t> </a:t>
            </a:r>
            <a:r>
              <a:rPr lang="ru-RU" dirty="0" err="1"/>
              <a:t>направляються</a:t>
            </a:r>
            <a:r>
              <a:rPr lang="ru-RU" dirty="0"/>
              <a:t> в </a:t>
            </a:r>
            <a:r>
              <a:rPr lang="ru-RU" dirty="0" err="1"/>
              <a:t>країну</a:t>
            </a:r>
            <a:r>
              <a:rPr lang="ru-RU" dirty="0"/>
              <a:t>, де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виробляються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характерно для таких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як туризм, </a:t>
            </a:r>
            <a:r>
              <a:rPr lang="ru-RU" dirty="0" err="1"/>
              <a:t>освіта</a:t>
            </a:r>
            <a:r>
              <a:rPr lang="ru-RU" dirty="0"/>
              <a:t>, </a:t>
            </a:r>
            <a:r>
              <a:rPr lang="ru-RU" dirty="0" err="1"/>
              <a:t>медична</a:t>
            </a:r>
            <a:r>
              <a:rPr lang="ru-RU" dirty="0"/>
              <a:t> </a:t>
            </a:r>
            <a:r>
              <a:rPr lang="ru-RU" dirty="0" err="1"/>
              <a:t>допомога</a:t>
            </a:r>
            <a:r>
              <a:rPr lang="ru-RU" dirty="0"/>
              <a:t>, транспорт, </a:t>
            </a:r>
            <a:r>
              <a:rPr lang="ru-RU" dirty="0" err="1"/>
              <a:t>збереження</a:t>
            </a:r>
            <a:r>
              <a:rPr lang="ru-RU" dirty="0"/>
              <a:t> та </a:t>
            </a:r>
            <a:r>
              <a:rPr lang="ru-RU" dirty="0" err="1"/>
              <a:t>складування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</a:t>
            </a:r>
            <a:endParaRPr lang="en-US" dirty="0"/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/>
              <a:t>Фірми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, </a:t>
            </a:r>
            <a:r>
              <a:rPr lang="ru-RU" dirty="0" err="1"/>
              <a:t>використовуючи</a:t>
            </a:r>
            <a:r>
              <a:rPr lang="ru-RU" dirty="0"/>
              <a:t>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внутрішній</a:t>
            </a:r>
            <a:r>
              <a:rPr lang="ru-RU" dirty="0"/>
              <a:t> персонал і </a:t>
            </a:r>
            <a:r>
              <a:rPr lang="ru-RU" dirty="0" err="1"/>
              <a:t>технічні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. </a:t>
            </a:r>
            <a:r>
              <a:rPr lang="en-US" dirty="0" err="1"/>
              <a:t>Як</a:t>
            </a:r>
            <a:r>
              <a:rPr lang="en-US" dirty="0"/>
              <a:t> </a:t>
            </a:r>
            <a:r>
              <a:rPr lang="en-US" dirty="0" err="1"/>
              <a:t>приклад</a:t>
            </a:r>
            <a:r>
              <a:rPr lang="en-US" dirty="0"/>
              <a:t> </a:t>
            </a:r>
            <a:r>
              <a:rPr lang="en-US" dirty="0" err="1"/>
              <a:t>можна</a:t>
            </a:r>
            <a:r>
              <a:rPr lang="en-US" dirty="0"/>
              <a:t> </a:t>
            </a:r>
            <a:r>
              <a:rPr lang="en-US" dirty="0" err="1"/>
              <a:t>навести</a:t>
            </a:r>
            <a:r>
              <a:rPr lang="en-US" dirty="0"/>
              <a:t> </a:t>
            </a:r>
            <a:r>
              <a:rPr lang="en-US" dirty="0" err="1"/>
              <a:t>консультування</a:t>
            </a:r>
            <a:r>
              <a:rPr lang="en-US" dirty="0"/>
              <a:t> з </a:t>
            </a:r>
            <a:r>
              <a:rPr lang="en-US" dirty="0" err="1"/>
              <a:t>питань</a:t>
            </a:r>
            <a:r>
              <a:rPr lang="en-US" dirty="0"/>
              <a:t> </a:t>
            </a:r>
            <a:r>
              <a:rPr lang="en-US" dirty="0" err="1"/>
              <a:t>підприємництва</a:t>
            </a:r>
            <a:r>
              <a:rPr lang="en-US" dirty="0"/>
              <a:t>, </a:t>
            </a:r>
            <a:r>
              <a:rPr lang="en-US" dirty="0" err="1"/>
              <a:t>інжиніринг</a:t>
            </a:r>
            <a:r>
              <a:rPr lang="en-US" dirty="0"/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/>
              <a:t>Фірми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через </a:t>
            </a:r>
            <a:r>
              <a:rPr lang="ru-RU" dirty="0" err="1"/>
              <a:t>посередництво</a:t>
            </a:r>
            <a:r>
              <a:rPr lang="ru-RU" dirty="0"/>
              <a:t> </a:t>
            </a:r>
            <a:r>
              <a:rPr lang="ru-RU" dirty="0" err="1"/>
              <a:t>сервісних</a:t>
            </a:r>
            <a:r>
              <a:rPr lang="ru-RU" dirty="0"/>
              <a:t> </a:t>
            </a:r>
            <a:r>
              <a:rPr lang="ru-RU" dirty="0" err="1"/>
              <a:t>фірм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за кордоном і </a:t>
            </a:r>
            <a:r>
              <a:rPr lang="ru-RU" dirty="0" err="1"/>
              <a:t>обслуговуються</a:t>
            </a:r>
            <a:r>
              <a:rPr lang="ru-RU" dirty="0"/>
              <a:t> персоналом, </a:t>
            </a:r>
            <a:r>
              <a:rPr lang="ru-RU" dirty="0" err="1"/>
              <a:t>направленим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базування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найманих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жителів</a:t>
            </a:r>
            <a:r>
              <a:rPr lang="ru-RU" dirty="0"/>
              <a:t>. </a:t>
            </a:r>
            <a:r>
              <a:rPr lang="ru-RU" dirty="0" err="1"/>
              <a:t>Така</a:t>
            </a:r>
            <a:r>
              <a:rPr lang="ru-RU" dirty="0"/>
              <a:t> форма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 </a:t>
            </a:r>
            <a:r>
              <a:rPr lang="ru-RU" dirty="0" err="1"/>
              <a:t>притаманна</a:t>
            </a:r>
            <a:r>
              <a:rPr lang="ru-RU" dirty="0"/>
              <a:t> </a:t>
            </a:r>
            <a:r>
              <a:rPr lang="ru-RU" dirty="0" err="1"/>
              <a:t>бухгалтерсько-аудиторській</a:t>
            </a:r>
            <a:r>
              <a:rPr lang="ru-RU" dirty="0"/>
              <a:t> та </a:t>
            </a:r>
            <a:r>
              <a:rPr lang="ru-RU" dirty="0" err="1"/>
              <a:t>банківській</a:t>
            </a:r>
            <a:r>
              <a:rPr lang="ru-RU" dirty="0"/>
              <a:t> </a:t>
            </a:r>
            <a:r>
              <a:rPr lang="ru-RU" dirty="0" err="1"/>
              <a:t>справі</a:t>
            </a:r>
            <a:r>
              <a:rPr lang="ru-RU" dirty="0"/>
              <a:t>, маркетингу.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153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9113" y="937866"/>
            <a:ext cx="9613861" cy="108093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Конкуренція залежно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/>
              <a:t>сфери</a:t>
            </a:r>
            <a:r>
              <a:rPr lang="ru-RU" dirty="0"/>
              <a:t> і характеру </a:t>
            </a:r>
            <a:r>
              <a:rPr lang="ru-RU" dirty="0" err="1"/>
              <a:t>конкурентної</a:t>
            </a:r>
            <a:r>
              <a:rPr lang="ru-RU" dirty="0"/>
              <a:t> </a:t>
            </a:r>
            <a:r>
              <a:rPr lang="ru-RU" dirty="0" err="1" smtClean="0"/>
              <a:t>боротьби</a:t>
            </a:r>
            <a:r>
              <a:rPr lang="ru-RU" dirty="0" smtClean="0"/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4447" y="2140411"/>
            <a:ext cx="1136845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err="1"/>
              <a:t>Внутрішньогалузева</a:t>
            </a:r>
            <a:r>
              <a:rPr lang="ru-RU" b="1" i="1" dirty="0"/>
              <a:t> </a:t>
            </a:r>
            <a:r>
              <a:rPr lang="ru-RU" b="1" i="1" dirty="0" err="1"/>
              <a:t>конкуренція</a:t>
            </a:r>
            <a:r>
              <a:rPr lang="ru-RU" b="1" i="1" dirty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боротьба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</a:t>
            </a:r>
            <a:r>
              <a:rPr lang="ru-RU" dirty="0" err="1"/>
              <a:t>підприємствами</a:t>
            </a:r>
            <a:r>
              <a:rPr lang="ru-RU" dirty="0"/>
              <a:t> </a:t>
            </a:r>
            <a:r>
              <a:rPr lang="ru-RU" dirty="0" err="1"/>
              <a:t>всередині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smtClean="0"/>
              <a:t>за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більшого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 smtClean="0"/>
          </a:p>
          <a:p>
            <a:r>
              <a:rPr lang="ru-RU" b="1" i="1" dirty="0" err="1" smtClean="0"/>
              <a:t>Міжгалузева</a:t>
            </a:r>
            <a:r>
              <a:rPr lang="ru-RU" b="1" i="1" dirty="0" smtClean="0"/>
              <a:t> </a:t>
            </a:r>
            <a:r>
              <a:rPr lang="ru-RU" b="1" i="1" dirty="0" err="1"/>
              <a:t>конкуренція</a:t>
            </a:r>
            <a:r>
              <a:rPr lang="ru-RU" b="1" i="1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боротьба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підприємствами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 за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більшого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конкуренція</a:t>
            </a:r>
            <a:r>
              <a:rPr lang="ru-RU" dirty="0"/>
              <a:t> </a:t>
            </a:r>
            <a:r>
              <a:rPr lang="ru-RU" dirty="0" err="1"/>
              <a:t>ведеться</a:t>
            </a:r>
            <a:r>
              <a:rPr lang="ru-RU" dirty="0"/>
              <a:t> шляхом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вільних</a:t>
            </a:r>
            <a:r>
              <a:rPr lang="ru-RU" dirty="0"/>
              <a:t> </a:t>
            </a:r>
            <a:r>
              <a:rPr lang="ru-RU" dirty="0" err="1"/>
              <a:t>капіталів</a:t>
            </a:r>
            <a:r>
              <a:rPr lang="ru-RU" dirty="0"/>
              <a:t> у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одержати</a:t>
            </a:r>
            <a:r>
              <a:rPr lang="ru-RU" dirty="0"/>
              <a:t> на </a:t>
            </a:r>
            <a:r>
              <a:rPr lang="ru-RU" dirty="0" err="1"/>
              <a:t>аналогічний</a:t>
            </a:r>
            <a:r>
              <a:rPr lang="ru-RU" dirty="0"/>
              <a:t> </a:t>
            </a:r>
            <a:r>
              <a:rPr lang="ru-RU" dirty="0" err="1"/>
              <a:t>капітал</a:t>
            </a:r>
            <a:r>
              <a:rPr lang="ru-RU" dirty="0"/>
              <a:t> </a:t>
            </a:r>
            <a:r>
              <a:rPr lang="ru-RU" dirty="0" err="1"/>
              <a:t>вищий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 smtClean="0"/>
          </a:p>
          <a:p>
            <a:r>
              <a:rPr lang="ru-RU" b="1" i="1" dirty="0" err="1" smtClean="0"/>
              <a:t>Досконала</a:t>
            </a:r>
            <a:r>
              <a:rPr lang="ru-RU" b="1" i="1" dirty="0" smtClean="0"/>
              <a:t> </a:t>
            </a:r>
            <a:r>
              <a:rPr lang="ru-RU" b="1" i="1" dirty="0" err="1"/>
              <a:t>або</a:t>
            </a:r>
            <a:r>
              <a:rPr lang="ru-RU" b="1" i="1" dirty="0"/>
              <a:t> чиста </a:t>
            </a:r>
            <a:r>
              <a:rPr lang="ru-RU" b="1" i="1" dirty="0" err="1"/>
              <a:t>конкуренція</a:t>
            </a:r>
            <a:r>
              <a:rPr lang="ru-RU" b="1" i="1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там і </a:t>
            </a:r>
            <a:r>
              <a:rPr lang="ru-RU" dirty="0" err="1"/>
              <a:t>тоді</a:t>
            </a:r>
            <a:r>
              <a:rPr lang="ru-RU" dirty="0"/>
              <a:t>, коли на ринку є велика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продавців</a:t>
            </a:r>
            <a:r>
              <a:rPr lang="ru-RU" dirty="0"/>
              <a:t>. Вони </a:t>
            </a:r>
            <a:r>
              <a:rPr lang="ru-RU" dirty="0" err="1"/>
              <a:t>продають</a:t>
            </a:r>
            <a:r>
              <a:rPr lang="ru-RU" dirty="0"/>
              <a:t> </a:t>
            </a:r>
            <a:r>
              <a:rPr lang="ru-RU" dirty="0" err="1"/>
              <a:t>продукцію</a:t>
            </a:r>
            <a:r>
              <a:rPr lang="ru-RU" dirty="0"/>
              <a:t>, яка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однакові</a:t>
            </a:r>
            <a:r>
              <a:rPr lang="ru-RU" dirty="0"/>
              <a:t> </a:t>
            </a:r>
            <a:r>
              <a:rPr lang="ru-RU" dirty="0" err="1"/>
              <a:t>якісні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цілком</a:t>
            </a:r>
            <a:r>
              <a:rPr lang="ru-RU" dirty="0"/>
              <a:t> </a:t>
            </a:r>
            <a:r>
              <a:rPr lang="ru-RU" dirty="0" err="1"/>
              <a:t>ідентична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цемент </a:t>
            </a:r>
            <a:r>
              <a:rPr lang="ru-RU" dirty="0" err="1"/>
              <a:t>певної</a:t>
            </a:r>
            <a:r>
              <a:rPr lang="ru-RU" dirty="0"/>
              <a:t> марки, </a:t>
            </a:r>
            <a:r>
              <a:rPr lang="ru-RU" dirty="0" err="1"/>
              <a:t>пшеницю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сорту </a:t>
            </a:r>
            <a:r>
              <a:rPr lang="ru-RU" dirty="0" err="1"/>
              <a:t>тощо</a:t>
            </a:r>
            <a:r>
              <a:rPr lang="ru-RU" dirty="0"/>
              <a:t>). І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продавець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призначити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, </a:t>
            </a:r>
            <a:r>
              <a:rPr lang="ru-RU" dirty="0" err="1"/>
              <a:t>вищої</a:t>
            </a:r>
            <a:r>
              <a:rPr lang="ru-RU" dirty="0"/>
              <a:t> за </a:t>
            </a:r>
            <a:r>
              <a:rPr lang="ru-RU" dirty="0" err="1"/>
              <a:t>ринкову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покупці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купувати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продавців</a:t>
            </a:r>
            <a:r>
              <a:rPr lang="ru-RU" dirty="0"/>
              <a:t> за </a:t>
            </a:r>
            <a:r>
              <a:rPr lang="ru-RU" dirty="0" err="1"/>
              <a:t>ринковою</a:t>
            </a:r>
            <a:r>
              <a:rPr lang="ru-RU" dirty="0"/>
              <a:t> </a:t>
            </a:r>
            <a:r>
              <a:rPr lang="ru-RU" dirty="0" err="1"/>
              <a:t>ціною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 smtClean="0"/>
          </a:p>
          <a:p>
            <a:r>
              <a:rPr lang="ru-RU" b="1" i="1" dirty="0" err="1" smtClean="0"/>
              <a:t>Недосконалою</a:t>
            </a:r>
            <a:r>
              <a:rPr lang="ru-RU" b="1" i="1" dirty="0" smtClean="0"/>
              <a:t> </a:t>
            </a:r>
            <a:r>
              <a:rPr lang="ru-RU" b="1" i="1" dirty="0" err="1"/>
              <a:t>конкуренція</a:t>
            </a:r>
            <a:r>
              <a:rPr lang="ru-RU" b="1" i="1" dirty="0"/>
              <a:t> </a:t>
            </a:r>
            <a:r>
              <a:rPr lang="ru-RU" dirty="0"/>
              <a:t>є </a:t>
            </a:r>
            <a:r>
              <a:rPr lang="ru-RU" dirty="0" err="1"/>
              <a:t>тоді</a:t>
            </a:r>
            <a:r>
              <a:rPr lang="ru-RU" dirty="0"/>
              <a:t>, коли на ринку є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продавців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товару, але </a:t>
            </a:r>
            <a:r>
              <a:rPr lang="ru-RU" dirty="0" err="1"/>
              <a:t>серед</a:t>
            </a:r>
            <a:r>
              <a:rPr lang="ru-RU" dirty="0"/>
              <a:t> них є </a:t>
            </a:r>
            <a:r>
              <a:rPr lang="ru-RU" dirty="0" err="1"/>
              <a:t>такі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пропонують</a:t>
            </a:r>
            <a:r>
              <a:rPr lang="ru-RU" dirty="0"/>
              <a:t> </a:t>
            </a:r>
            <a:r>
              <a:rPr lang="ru-RU" dirty="0" err="1"/>
              <a:t>велику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нижчі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середніх</a:t>
            </a:r>
            <a:r>
              <a:rPr lang="ru-RU" dirty="0"/>
              <a:t>, і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знижувати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 з метою перемоги </a:t>
            </a:r>
            <a:r>
              <a:rPr lang="ru-RU" dirty="0" err="1"/>
              <a:t>конкурентів</a:t>
            </a:r>
            <a:r>
              <a:rPr lang="ru-RU" dirty="0"/>
              <a:t>.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конкуренція</a:t>
            </a:r>
            <a:r>
              <a:rPr lang="ru-RU" dirty="0"/>
              <a:t> </a:t>
            </a:r>
            <a:r>
              <a:rPr lang="ru-RU" dirty="0" err="1"/>
              <a:t>веде</a:t>
            </a:r>
            <a:r>
              <a:rPr lang="ru-RU" dirty="0"/>
              <a:t> до </a:t>
            </a:r>
            <a:r>
              <a:rPr lang="ru-RU" dirty="0" err="1"/>
              <a:t>монополії</a:t>
            </a:r>
            <a:r>
              <a:rPr lang="ru-RU" dirty="0"/>
              <a:t>. Тому в </a:t>
            </a:r>
            <a:r>
              <a:rPr lang="ru-RU" dirty="0" err="1"/>
              <a:t>неї</a:t>
            </a:r>
            <a:r>
              <a:rPr lang="ru-RU" dirty="0"/>
              <a:t> повинна </a:t>
            </a:r>
            <a:r>
              <a:rPr lang="ru-RU" dirty="0" err="1"/>
              <a:t>втручатися</a:t>
            </a:r>
            <a:r>
              <a:rPr lang="ru-RU" dirty="0"/>
              <a:t> держава й </a:t>
            </a:r>
            <a:r>
              <a:rPr lang="ru-RU" dirty="0" err="1"/>
              <a:t>обмежувати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монополізму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632392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1281</TotalTime>
  <Words>1503</Words>
  <Application>Microsoft Office PowerPoint</Application>
  <PresentationFormat>Широкоэкранный</PresentationFormat>
  <Paragraphs>81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Берлин</vt:lpstr>
      <vt:lpstr>Міжнародна конкуренція та конкурентоспроможність</vt:lpstr>
      <vt:lpstr>План:</vt:lpstr>
      <vt:lpstr>Конкуренція</vt:lpstr>
      <vt:lpstr>Погляди на конкуренцію</vt:lpstr>
      <vt:lpstr>Факторами формування конкурентних переваг на міжнародному ринку за М.Портером виступають такі: </vt:lpstr>
      <vt:lpstr>Ключова компетенція підприємства</vt:lpstr>
      <vt:lpstr>Способами участі фірм в міжнародній конкуренції:</vt:lpstr>
      <vt:lpstr>Вчені виділяють такі три форми міжнародної конкуренції в сфері послуг: </vt:lpstr>
      <vt:lpstr>Конкуренція залежно від сфери і характеру конкурентної боротьби: </vt:lpstr>
      <vt:lpstr>Класифікація форм недосконалої конкуренції:  </vt:lpstr>
      <vt:lpstr>Поведінка держав у глобальному середовищі:</vt:lpstr>
      <vt:lpstr>Презентация PowerPoint</vt:lpstr>
      <vt:lpstr>Концептуально існує дві парадигми поведінки національних держав у глобальному середовищі, що спираються на дві доктрини — класичного космополітизму й автаркії: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Міжнародна конкуренція та конкурентоспроможність</dc:title>
  <dc:creator>Света</dc:creator>
  <cp:lastModifiedBy>Света</cp:lastModifiedBy>
  <cp:revision>9</cp:revision>
  <dcterms:created xsi:type="dcterms:W3CDTF">2023-10-17T21:18:30Z</dcterms:created>
  <dcterms:modified xsi:type="dcterms:W3CDTF">2023-10-18T18:39:36Z</dcterms:modified>
</cp:coreProperties>
</file>