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38"/>
  </p:notesMasterIdLst>
  <p:sldIdLst>
    <p:sldId id="256" r:id="rId2"/>
    <p:sldId id="257" r:id="rId3"/>
    <p:sldId id="259" r:id="rId4"/>
    <p:sldId id="260" r:id="rId5"/>
    <p:sldId id="261" r:id="rId6"/>
    <p:sldId id="262" r:id="rId7"/>
    <p:sldId id="263" r:id="rId8"/>
    <p:sldId id="264" r:id="rId9"/>
    <p:sldId id="265" r:id="rId10"/>
    <p:sldId id="268" r:id="rId11"/>
    <p:sldId id="258" r:id="rId12"/>
    <p:sldId id="269" r:id="rId13"/>
    <p:sldId id="270" r:id="rId14"/>
    <p:sldId id="271" r:id="rId15"/>
    <p:sldId id="272" r:id="rId16"/>
    <p:sldId id="273" r:id="rId17"/>
    <p:sldId id="274" r:id="rId18"/>
    <p:sldId id="275" r:id="rId19"/>
    <p:sldId id="277" r:id="rId20"/>
    <p:sldId id="276" r:id="rId21"/>
    <p:sldId id="278"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66" r:id="rId36"/>
    <p:sldId id="26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C607B-3981-42C5-8378-A234C379B2B8}" type="datetimeFigureOut">
              <a:rPr lang="ru-UA" smtClean="0"/>
              <a:t>26.10.2020</a:t>
            </a:fld>
            <a:endParaRPr lang="ru-UA"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UA"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21DC6-5BBB-4D67-8A9F-4B5329452C36}" type="slidenum">
              <a:rPr lang="ru-UA" smtClean="0"/>
              <a:t>‹#›</a:t>
            </a:fld>
            <a:endParaRPr lang="ru-UA" dirty="0"/>
          </a:p>
        </p:txBody>
      </p:sp>
    </p:spTree>
    <p:extLst>
      <p:ext uri="{BB962C8B-B14F-4D97-AF65-F5344CB8AC3E}">
        <p14:creationId xmlns:p14="http://schemas.microsoft.com/office/powerpoint/2010/main" val="2722813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C31D245-FEAB-4B87-AF97-05FE268E3A20}" type="datetime1">
              <a:rPr lang="ru-UA" smtClean="0"/>
              <a:t>26.10.2020</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91BA3D2-6EFA-4944-AC96-DDE256B6DB76}" type="slidenum">
              <a:rPr lang="ru-UA" smtClean="0"/>
              <a:t>‹#›</a:t>
            </a:fld>
            <a:endParaRPr lang="ru-UA" dirty="0"/>
          </a:p>
        </p:txBody>
      </p:sp>
    </p:spTree>
    <p:extLst>
      <p:ext uri="{BB962C8B-B14F-4D97-AF65-F5344CB8AC3E}">
        <p14:creationId xmlns:p14="http://schemas.microsoft.com/office/powerpoint/2010/main" val="321857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91BDFB7-3683-41C1-87D8-46CDA70D71DF}" type="datetime1">
              <a:rPr lang="ru-UA" smtClean="0"/>
              <a:t>26.10.2020</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1BA3D2-6EFA-4944-AC96-DDE256B6DB76}" type="slidenum">
              <a:rPr lang="ru-UA" smtClean="0"/>
              <a:t>‹#›</a:t>
            </a:fld>
            <a:endParaRPr lang="ru-UA" dirty="0"/>
          </a:p>
        </p:txBody>
      </p:sp>
    </p:spTree>
    <p:extLst>
      <p:ext uri="{BB962C8B-B14F-4D97-AF65-F5344CB8AC3E}">
        <p14:creationId xmlns:p14="http://schemas.microsoft.com/office/powerpoint/2010/main" val="107935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C89C7D1-512B-431F-B270-82209F2C36D8}" type="datetime1">
              <a:rPr lang="ru-UA" smtClean="0"/>
              <a:t>26.10.2020</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1BA3D2-6EFA-4944-AC96-DDE256B6DB76}" type="slidenum">
              <a:rPr lang="ru-UA" smtClean="0"/>
              <a:t>‹#›</a:t>
            </a:fld>
            <a:endParaRPr lang="ru-UA"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35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F368DF0B-65F9-4F66-BFF3-B4939042FFB2}" type="datetime1">
              <a:rPr lang="ru-UA" smtClean="0"/>
              <a:t>26.10.2020</a:t>
            </a:fld>
            <a:endParaRPr lang="ru-UA" dirty="0"/>
          </a:p>
        </p:txBody>
      </p:sp>
      <p:sp>
        <p:nvSpPr>
          <p:cNvPr id="6" name="Footer Placeholder 5"/>
          <p:cNvSpPr>
            <a:spLocks noGrp="1"/>
          </p:cNvSpPr>
          <p:nvPr>
            <p:ph type="ftr" sz="quarter" idx="11"/>
          </p:nvPr>
        </p:nvSpPr>
        <p:spPr/>
        <p:txBody>
          <a:bodyPr/>
          <a:lstStyle/>
          <a:p>
            <a:endParaRPr lang="ru-UA"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1BA3D2-6EFA-4944-AC96-DDE256B6DB76}" type="slidenum">
              <a:rPr lang="ru-UA" smtClean="0"/>
              <a:t>‹#›</a:t>
            </a:fld>
            <a:endParaRPr lang="ru-UA" dirty="0"/>
          </a:p>
        </p:txBody>
      </p:sp>
    </p:spTree>
    <p:extLst>
      <p:ext uri="{BB962C8B-B14F-4D97-AF65-F5344CB8AC3E}">
        <p14:creationId xmlns:p14="http://schemas.microsoft.com/office/powerpoint/2010/main" val="3852133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BC9EF28B-B047-4E7A-B852-4EC1D44707DE}" type="datetime1">
              <a:rPr lang="ru-UA" smtClean="0"/>
              <a:t>26.10.2020</a:t>
            </a:fld>
            <a:endParaRPr lang="ru-UA" dirty="0"/>
          </a:p>
        </p:txBody>
      </p:sp>
      <p:sp>
        <p:nvSpPr>
          <p:cNvPr id="6" name="Footer Placeholder 5"/>
          <p:cNvSpPr>
            <a:spLocks noGrp="1"/>
          </p:cNvSpPr>
          <p:nvPr>
            <p:ph type="ftr" sz="quarter" idx="11"/>
          </p:nvPr>
        </p:nvSpPr>
        <p:spPr/>
        <p:txBody>
          <a:bodyPr/>
          <a:lstStyle/>
          <a:p>
            <a:endParaRPr lang="ru-UA"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1BA3D2-6EFA-4944-AC96-DDE256B6DB76}" type="slidenum">
              <a:rPr lang="ru-UA" smtClean="0"/>
              <a:t>‹#›</a:t>
            </a:fld>
            <a:endParaRPr lang="ru-UA"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4422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21D3EC8B-2621-44AA-B936-2C13FFFCAB89}" type="datetime1">
              <a:rPr lang="ru-UA" smtClean="0"/>
              <a:t>26.10.2020</a:t>
            </a:fld>
            <a:endParaRPr lang="ru-UA" dirty="0"/>
          </a:p>
        </p:txBody>
      </p:sp>
      <p:sp>
        <p:nvSpPr>
          <p:cNvPr id="6" name="Footer Placeholder 5"/>
          <p:cNvSpPr>
            <a:spLocks noGrp="1"/>
          </p:cNvSpPr>
          <p:nvPr>
            <p:ph type="ftr" sz="quarter" idx="11"/>
          </p:nvPr>
        </p:nvSpPr>
        <p:spPr/>
        <p:txBody>
          <a:bodyPr/>
          <a:lstStyle/>
          <a:p>
            <a:endParaRPr lang="ru-UA"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1BA3D2-6EFA-4944-AC96-DDE256B6DB76}" type="slidenum">
              <a:rPr lang="ru-UA" smtClean="0"/>
              <a:t>‹#›</a:t>
            </a:fld>
            <a:endParaRPr lang="ru-UA" dirty="0"/>
          </a:p>
        </p:txBody>
      </p:sp>
    </p:spTree>
    <p:extLst>
      <p:ext uri="{BB962C8B-B14F-4D97-AF65-F5344CB8AC3E}">
        <p14:creationId xmlns:p14="http://schemas.microsoft.com/office/powerpoint/2010/main" val="1894356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C91E8CE-FB16-4D86-B441-DEA41824EFA4}" type="datetime1">
              <a:rPr lang="ru-UA" smtClean="0"/>
              <a:t>26.10.2020</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1BA3D2-6EFA-4944-AC96-DDE256B6DB76}" type="slidenum">
              <a:rPr lang="ru-UA" smtClean="0"/>
              <a:t>‹#›</a:t>
            </a:fld>
            <a:endParaRPr lang="ru-UA" dirty="0"/>
          </a:p>
        </p:txBody>
      </p:sp>
    </p:spTree>
    <p:extLst>
      <p:ext uri="{BB962C8B-B14F-4D97-AF65-F5344CB8AC3E}">
        <p14:creationId xmlns:p14="http://schemas.microsoft.com/office/powerpoint/2010/main" val="239961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F5922FA-436F-40B6-94A4-B6B625C81F61}" type="datetime1">
              <a:rPr lang="ru-UA" smtClean="0"/>
              <a:t>26.10.2020</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1BA3D2-6EFA-4944-AC96-DDE256B6DB76}" type="slidenum">
              <a:rPr lang="ru-UA" smtClean="0"/>
              <a:t>‹#›</a:t>
            </a:fld>
            <a:endParaRPr lang="ru-UA" dirty="0"/>
          </a:p>
        </p:txBody>
      </p:sp>
    </p:spTree>
    <p:extLst>
      <p:ext uri="{BB962C8B-B14F-4D97-AF65-F5344CB8AC3E}">
        <p14:creationId xmlns:p14="http://schemas.microsoft.com/office/powerpoint/2010/main" val="172310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5BAC05-C45F-4F55-B291-960969BE382B}" type="datetime1">
              <a:rPr lang="ru-UA" smtClean="0"/>
              <a:t>26.10.2020</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1BA3D2-6EFA-4944-AC96-DDE256B6DB76}" type="slidenum">
              <a:rPr lang="ru-UA" smtClean="0"/>
              <a:t>‹#›</a:t>
            </a:fld>
            <a:endParaRPr lang="ru-UA" dirty="0"/>
          </a:p>
        </p:txBody>
      </p:sp>
    </p:spTree>
    <p:extLst>
      <p:ext uri="{BB962C8B-B14F-4D97-AF65-F5344CB8AC3E}">
        <p14:creationId xmlns:p14="http://schemas.microsoft.com/office/powerpoint/2010/main" val="250619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ABBC917-B40D-4946-9A00-FF77F7EA6EE9}" type="datetime1">
              <a:rPr lang="ru-UA" smtClean="0"/>
              <a:t>26.10.2020</a:t>
            </a:fld>
            <a:endParaRPr lang="ru-UA" dirty="0"/>
          </a:p>
        </p:txBody>
      </p:sp>
      <p:sp>
        <p:nvSpPr>
          <p:cNvPr id="5" name="Footer Placeholder 4"/>
          <p:cNvSpPr>
            <a:spLocks noGrp="1"/>
          </p:cNvSpPr>
          <p:nvPr>
            <p:ph type="ftr" sz="quarter" idx="11"/>
          </p:nvPr>
        </p:nvSpPr>
        <p:spPr/>
        <p:txBody>
          <a:bodyPr/>
          <a:lstStyle/>
          <a:p>
            <a:endParaRPr lang="ru-UA"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1BA3D2-6EFA-4944-AC96-DDE256B6DB76}" type="slidenum">
              <a:rPr lang="ru-UA" smtClean="0"/>
              <a:t>‹#›</a:t>
            </a:fld>
            <a:endParaRPr lang="ru-UA" dirty="0"/>
          </a:p>
        </p:txBody>
      </p:sp>
    </p:spTree>
    <p:extLst>
      <p:ext uri="{BB962C8B-B14F-4D97-AF65-F5344CB8AC3E}">
        <p14:creationId xmlns:p14="http://schemas.microsoft.com/office/powerpoint/2010/main" val="1133698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7034AE8-35D8-4A70-B5B3-0BB7807AF310}" type="datetime1">
              <a:rPr lang="ru-UA" smtClean="0"/>
              <a:t>26.10.2020</a:t>
            </a:fld>
            <a:endParaRPr lang="ru-UA" dirty="0"/>
          </a:p>
        </p:txBody>
      </p:sp>
      <p:sp>
        <p:nvSpPr>
          <p:cNvPr id="6" name="Footer Placeholder 5"/>
          <p:cNvSpPr>
            <a:spLocks noGrp="1"/>
          </p:cNvSpPr>
          <p:nvPr>
            <p:ph type="ftr" sz="quarter" idx="11"/>
          </p:nvPr>
        </p:nvSpPr>
        <p:spPr/>
        <p:txBody>
          <a:bodyPr/>
          <a:lstStyle/>
          <a:p>
            <a:endParaRPr lang="ru-UA"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91BA3D2-6EFA-4944-AC96-DDE256B6DB76}" type="slidenum">
              <a:rPr lang="ru-UA" smtClean="0"/>
              <a:t>‹#›</a:t>
            </a:fld>
            <a:endParaRPr lang="ru-UA" dirty="0"/>
          </a:p>
        </p:txBody>
      </p:sp>
    </p:spTree>
    <p:extLst>
      <p:ext uri="{BB962C8B-B14F-4D97-AF65-F5344CB8AC3E}">
        <p14:creationId xmlns:p14="http://schemas.microsoft.com/office/powerpoint/2010/main" val="1991987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8F4F6FF-E02D-4996-BDFD-6EFBC9D7F3BF}" type="datetime1">
              <a:rPr lang="ru-UA" smtClean="0"/>
              <a:t>26.10.2020</a:t>
            </a:fld>
            <a:endParaRPr lang="ru-UA" dirty="0"/>
          </a:p>
        </p:txBody>
      </p:sp>
      <p:sp>
        <p:nvSpPr>
          <p:cNvPr id="8" name="Footer Placeholder 7"/>
          <p:cNvSpPr>
            <a:spLocks noGrp="1"/>
          </p:cNvSpPr>
          <p:nvPr>
            <p:ph type="ftr" sz="quarter" idx="11"/>
          </p:nvPr>
        </p:nvSpPr>
        <p:spPr/>
        <p:txBody>
          <a:bodyPr/>
          <a:lstStyle/>
          <a:p>
            <a:endParaRPr lang="ru-UA"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91BA3D2-6EFA-4944-AC96-DDE256B6DB76}" type="slidenum">
              <a:rPr lang="ru-UA" smtClean="0"/>
              <a:t>‹#›</a:t>
            </a:fld>
            <a:endParaRPr lang="ru-UA" dirty="0"/>
          </a:p>
        </p:txBody>
      </p:sp>
    </p:spTree>
    <p:extLst>
      <p:ext uri="{BB962C8B-B14F-4D97-AF65-F5344CB8AC3E}">
        <p14:creationId xmlns:p14="http://schemas.microsoft.com/office/powerpoint/2010/main" val="155774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8707380-D65C-432E-8763-AE971CF2BDBC}" type="datetime1">
              <a:rPr lang="ru-UA" smtClean="0"/>
              <a:t>26.10.2020</a:t>
            </a:fld>
            <a:endParaRPr lang="ru-UA" dirty="0"/>
          </a:p>
        </p:txBody>
      </p:sp>
      <p:sp>
        <p:nvSpPr>
          <p:cNvPr id="4" name="Footer Placeholder 3"/>
          <p:cNvSpPr>
            <a:spLocks noGrp="1"/>
          </p:cNvSpPr>
          <p:nvPr>
            <p:ph type="ftr" sz="quarter" idx="11"/>
          </p:nvPr>
        </p:nvSpPr>
        <p:spPr/>
        <p:txBody>
          <a:bodyPr/>
          <a:lstStyle/>
          <a:p>
            <a:endParaRPr lang="ru-UA"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91BA3D2-6EFA-4944-AC96-DDE256B6DB76}" type="slidenum">
              <a:rPr lang="ru-UA" smtClean="0"/>
              <a:t>‹#›</a:t>
            </a:fld>
            <a:endParaRPr lang="ru-UA" dirty="0"/>
          </a:p>
        </p:txBody>
      </p:sp>
    </p:spTree>
    <p:extLst>
      <p:ext uri="{BB962C8B-B14F-4D97-AF65-F5344CB8AC3E}">
        <p14:creationId xmlns:p14="http://schemas.microsoft.com/office/powerpoint/2010/main" val="83336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FCC87-0DF6-4A67-852B-15D7DFC510C6}" type="datetime1">
              <a:rPr lang="ru-UA" smtClean="0"/>
              <a:t>26.10.2020</a:t>
            </a:fld>
            <a:endParaRPr lang="ru-UA" dirty="0"/>
          </a:p>
        </p:txBody>
      </p:sp>
      <p:sp>
        <p:nvSpPr>
          <p:cNvPr id="3" name="Footer Placeholder 2"/>
          <p:cNvSpPr>
            <a:spLocks noGrp="1"/>
          </p:cNvSpPr>
          <p:nvPr>
            <p:ph type="ftr" sz="quarter" idx="11"/>
          </p:nvPr>
        </p:nvSpPr>
        <p:spPr/>
        <p:txBody>
          <a:bodyPr/>
          <a:lstStyle/>
          <a:p>
            <a:endParaRPr lang="ru-UA"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91BA3D2-6EFA-4944-AC96-DDE256B6DB76}" type="slidenum">
              <a:rPr lang="ru-UA" smtClean="0"/>
              <a:t>‹#›</a:t>
            </a:fld>
            <a:endParaRPr lang="ru-UA" dirty="0"/>
          </a:p>
        </p:txBody>
      </p:sp>
    </p:spTree>
    <p:extLst>
      <p:ext uri="{BB962C8B-B14F-4D97-AF65-F5344CB8AC3E}">
        <p14:creationId xmlns:p14="http://schemas.microsoft.com/office/powerpoint/2010/main" val="343558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E4961CA-24D7-474B-B4A8-F800BD290D04}" type="datetime1">
              <a:rPr lang="ru-UA" smtClean="0"/>
              <a:t>26.10.2020</a:t>
            </a:fld>
            <a:endParaRPr lang="ru-UA" dirty="0"/>
          </a:p>
        </p:txBody>
      </p:sp>
      <p:sp>
        <p:nvSpPr>
          <p:cNvPr id="6" name="Footer Placeholder 5"/>
          <p:cNvSpPr>
            <a:spLocks noGrp="1"/>
          </p:cNvSpPr>
          <p:nvPr>
            <p:ph type="ftr" sz="quarter" idx="11"/>
          </p:nvPr>
        </p:nvSpPr>
        <p:spPr/>
        <p:txBody>
          <a:bodyPr/>
          <a:lstStyle/>
          <a:p>
            <a:endParaRPr lang="ru-UA"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91BA3D2-6EFA-4944-AC96-DDE256B6DB76}" type="slidenum">
              <a:rPr lang="ru-UA" smtClean="0"/>
              <a:t>‹#›</a:t>
            </a:fld>
            <a:endParaRPr lang="ru-UA" dirty="0"/>
          </a:p>
        </p:txBody>
      </p:sp>
    </p:spTree>
    <p:extLst>
      <p:ext uri="{BB962C8B-B14F-4D97-AF65-F5344CB8AC3E}">
        <p14:creationId xmlns:p14="http://schemas.microsoft.com/office/powerpoint/2010/main" val="26626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10C3549-3C28-4FAC-8028-315DD0FE7BA2}" type="datetime1">
              <a:rPr lang="ru-UA" smtClean="0"/>
              <a:t>26.10.2020</a:t>
            </a:fld>
            <a:endParaRPr lang="ru-UA" dirty="0"/>
          </a:p>
        </p:txBody>
      </p:sp>
      <p:sp>
        <p:nvSpPr>
          <p:cNvPr id="6" name="Footer Placeholder 5"/>
          <p:cNvSpPr>
            <a:spLocks noGrp="1"/>
          </p:cNvSpPr>
          <p:nvPr>
            <p:ph type="ftr" sz="quarter" idx="11"/>
          </p:nvPr>
        </p:nvSpPr>
        <p:spPr/>
        <p:txBody>
          <a:bodyPr/>
          <a:lstStyle/>
          <a:p>
            <a:endParaRPr lang="ru-UA"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1BA3D2-6EFA-4944-AC96-DDE256B6DB76}" type="slidenum">
              <a:rPr lang="ru-UA" smtClean="0"/>
              <a:t>‹#›</a:t>
            </a:fld>
            <a:endParaRPr lang="ru-UA" dirty="0"/>
          </a:p>
        </p:txBody>
      </p:sp>
    </p:spTree>
    <p:extLst>
      <p:ext uri="{BB962C8B-B14F-4D97-AF65-F5344CB8AC3E}">
        <p14:creationId xmlns:p14="http://schemas.microsoft.com/office/powerpoint/2010/main" val="119766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0749721-6E5F-4AE5-90AC-65E319597898}" type="datetime1">
              <a:rPr lang="ru-UA" smtClean="0"/>
              <a:t>26.10.2020</a:t>
            </a:fld>
            <a:endParaRPr lang="ru-UA"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UA"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91BA3D2-6EFA-4944-AC96-DDE256B6DB76}" type="slidenum">
              <a:rPr lang="ru-UA" smtClean="0"/>
              <a:t>‹#›</a:t>
            </a:fld>
            <a:endParaRPr lang="ru-UA" dirty="0"/>
          </a:p>
        </p:txBody>
      </p:sp>
    </p:spTree>
    <p:extLst>
      <p:ext uri="{BB962C8B-B14F-4D97-AF65-F5344CB8AC3E}">
        <p14:creationId xmlns:p14="http://schemas.microsoft.com/office/powerpoint/2010/main" val="259990692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31AADC-4307-4EFD-8905-A5C2D23246E6}"/>
              </a:ext>
            </a:extLst>
          </p:cNvPr>
          <p:cNvSpPr>
            <a:spLocks noGrp="1"/>
          </p:cNvSpPr>
          <p:nvPr>
            <p:ph type="ctrTitle"/>
          </p:nvPr>
        </p:nvSpPr>
        <p:spPr>
          <a:xfrm>
            <a:off x="2189718" y="954338"/>
            <a:ext cx="8915399" cy="2262781"/>
          </a:xfrm>
        </p:spPr>
        <p:txBody>
          <a:bodyPr>
            <a:normAutofit/>
          </a:bodyPr>
          <a:lstStyle/>
          <a:p>
            <a:pPr algn="ctr"/>
            <a:r>
              <a:rPr kumimoji="0" lang="ru-RU" sz="4800" i="1"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Презентація на тему:  </a:t>
            </a:r>
            <a:br>
              <a:rPr kumimoji="0" lang="ru-RU" sz="4800" i="1"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br>
            <a:r>
              <a:rPr kumimoji="0" lang="ru-RU" sz="4800" i="1"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a:t>
            </a:r>
            <a:r>
              <a:rPr kumimoji="0" lang="uk-UA" sz="4800" i="1" u="none" strike="noStrike" kern="1200" cap="none" spc="0" normalizeH="0" baseline="0" dirty="0">
                <a:ln>
                  <a:noFill/>
                </a:ln>
                <a:solidFill>
                  <a:schemeClr val="tx1"/>
                </a:solidFill>
                <a:effectLst/>
                <a:uLnTx/>
                <a:uFillTx/>
                <a:latin typeface="Times New Roman" panose="02020603050405020304" pitchFamily="18" charset="0"/>
                <a:ea typeface="+mj-ea"/>
                <a:cs typeface="Times New Roman" panose="02020603050405020304" pitchFamily="18" charset="0"/>
              </a:rPr>
              <a:t>Інноваційні </a:t>
            </a:r>
            <a:r>
              <a:rPr kumimoji="0" lang="ru-RU" sz="4800" i="1"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технології в ГЕ”</a:t>
            </a:r>
            <a:endParaRPr lang="ru-UA" sz="4800" i="1"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0975876B-414B-45F9-8C41-A0FDE1CEE16A}"/>
              </a:ext>
            </a:extLst>
          </p:cNvPr>
          <p:cNvSpPr>
            <a:spLocks noGrp="1"/>
          </p:cNvSpPr>
          <p:nvPr>
            <p:ph type="subTitle" idx="1"/>
          </p:nvPr>
        </p:nvSpPr>
        <p:spPr>
          <a:xfrm>
            <a:off x="5129785" y="5008198"/>
            <a:ext cx="6775704" cy="1126283"/>
          </a:xfrm>
        </p:spPr>
        <p:txBody>
          <a:bodyPr>
            <a:normAutofit fontScale="92500" lnSpcReduction="10000"/>
          </a:bodyPr>
          <a:lstStyle/>
          <a:p>
            <a:pPr algn="r">
              <a:lnSpc>
                <a:spcPct val="110000"/>
              </a:lnSpc>
              <a:spcBef>
                <a:spcPts val="0"/>
              </a:spcBef>
            </a:pP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Виконала: ст. гр. 8.1459 </a:t>
            </a:r>
          </a:p>
          <a:p>
            <a:pPr algn="r">
              <a:lnSpc>
                <a:spcPct val="110000"/>
              </a:lnSpc>
              <a:spcBef>
                <a:spcPts val="0"/>
              </a:spcBef>
            </a:pP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Гладишева Т.В.</a:t>
            </a:r>
            <a:b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uk-UA" sz="2400" b="0" i="0" u="none" strike="noStrike" kern="1200" cap="none" spc="0" normalizeH="0" baseline="0" dirty="0">
                <a:ln>
                  <a:noFill/>
                </a:ln>
                <a:solidFill>
                  <a:prstClr val="black"/>
                </a:solidFill>
                <a:effectLst/>
                <a:uLnTx/>
                <a:uFillTx/>
                <a:latin typeface="Times New Roman" panose="02020603050405020304" pitchFamily="18" charset="0"/>
                <a:ea typeface="+mn-ea"/>
                <a:cs typeface="Times New Roman" panose="02020603050405020304" pitchFamily="18" charset="0"/>
              </a:rPr>
              <a:t>Перевірив: Бердишев </a:t>
            </a: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М.Ю</a:t>
            </a:r>
            <a:endParaRPr lang="ru-UA" dirty="0"/>
          </a:p>
        </p:txBody>
      </p:sp>
    </p:spTree>
    <p:extLst>
      <p:ext uri="{BB962C8B-B14F-4D97-AF65-F5344CB8AC3E}">
        <p14:creationId xmlns:p14="http://schemas.microsoft.com/office/powerpoint/2010/main" val="312350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1F0E78-C01E-4904-AA96-3FE94BD51B47}"/>
              </a:ext>
            </a:extLst>
          </p:cNvPr>
          <p:cNvSpPr>
            <a:spLocks noGrp="1"/>
          </p:cNvSpPr>
          <p:nvPr>
            <p:ph type="title"/>
          </p:nvPr>
        </p:nvSpPr>
        <p:spPr/>
        <p:txBody>
          <a:bodyPr/>
          <a:lstStyle/>
          <a:p>
            <a:pPr algn="ctr"/>
            <a:r>
              <a:rPr lang="uk-UA" dirty="0">
                <a:solidFill>
                  <a:schemeClr val="tx1"/>
                </a:solidFill>
                <a:latin typeface="Times New Roman" panose="02020603050405020304" pitchFamily="18" charset="0"/>
                <a:cs typeface="Times New Roman" panose="02020603050405020304" pitchFamily="18" charset="0"/>
              </a:rPr>
              <a:t>Типи турбін</a:t>
            </a:r>
            <a:endParaRPr lang="ru-UA"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B151C9CD-287C-4465-BC18-0AE05F8917C5}"/>
              </a:ext>
            </a:extLst>
          </p:cNvPr>
          <p:cNvSpPr>
            <a:spLocks noGrp="1"/>
          </p:cNvSpPr>
          <p:nvPr>
            <p:ph idx="1"/>
          </p:nvPr>
        </p:nvSpPr>
        <p:spPr>
          <a:xfrm>
            <a:off x="2246050" y="1387876"/>
            <a:ext cx="9187540" cy="3777622"/>
          </a:xfrm>
        </p:spPr>
        <p:txBody>
          <a:bodyPr>
            <a:normAutofit/>
          </a:bodyPr>
          <a:lstStyle/>
          <a:p>
            <a:pPr marL="0" indent="457200" algn="just">
              <a:spcBef>
                <a:spcPts val="0"/>
              </a:spcBef>
              <a:buNone/>
            </a:pPr>
            <a:r>
              <a:rPr lang="uk-UA" sz="2400" dirty="0">
                <a:solidFill>
                  <a:schemeClr val="accent1"/>
                </a:solidFill>
                <a:latin typeface="Times New Roman" panose="02020603050405020304" pitchFamily="18" charset="0"/>
                <a:cs typeface="Times New Roman" panose="02020603050405020304" pitchFamily="18" charset="0"/>
              </a:rPr>
              <a:t>У малих ГЕС використовуються гідротурбіни різного типу: осьові, діагональні, ковшові, поперечно-струменеві і т.д. При цьому за принципом дії всі гідротурбіни підрозділяються на два основних типи - активні та реактивні.</a:t>
            </a:r>
          </a:p>
          <a:p>
            <a:pPr marL="0" indent="457200" algn="just">
              <a:spcBef>
                <a:spcPts val="0"/>
              </a:spcBef>
              <a:buNone/>
            </a:pPr>
            <a:r>
              <a:rPr lang="ru-RU" sz="2400" dirty="0">
                <a:solidFill>
                  <a:schemeClr val="accent1"/>
                </a:solidFill>
                <a:latin typeface="Times New Roman" panose="02020603050405020304" pitchFamily="18" charset="0"/>
                <a:cs typeface="Times New Roman" panose="02020603050405020304" pitchFamily="18" charset="0"/>
              </a:rPr>
              <a:t>Активні (вільноструйні) турбіни використовують переважно кінетичну </a:t>
            </a:r>
            <a:r>
              <a:rPr lang="ru-RU" sz="2400" dirty="0" err="1">
                <a:solidFill>
                  <a:schemeClr val="accent1"/>
                </a:solidFill>
                <a:latin typeface="Times New Roman" panose="02020603050405020304" pitchFamily="18" charset="0"/>
                <a:cs typeface="Times New Roman" panose="02020603050405020304" pitchFamily="18" charset="0"/>
              </a:rPr>
              <a:t>енергію</a:t>
            </a:r>
            <a:r>
              <a:rPr lang="ru-RU" sz="2400" dirty="0">
                <a:solidFill>
                  <a:schemeClr val="accent1"/>
                </a:solidFill>
                <a:latin typeface="Times New Roman" panose="02020603050405020304" pitchFamily="18" charset="0"/>
                <a:cs typeface="Times New Roman" panose="02020603050405020304" pitchFamily="18" charset="0"/>
              </a:rPr>
              <a:t> </a:t>
            </a:r>
            <a:r>
              <a:rPr lang="ru-RU" sz="2400" dirty="0" err="1">
                <a:solidFill>
                  <a:schemeClr val="accent1"/>
                </a:solidFill>
                <a:latin typeface="Times New Roman" panose="02020603050405020304" pitchFamily="18" charset="0"/>
                <a:cs typeface="Times New Roman" panose="02020603050405020304" pitchFamily="18" charset="0"/>
              </a:rPr>
              <a:t>струменя</a:t>
            </a:r>
            <a:r>
              <a:rPr lang="ru-RU" sz="2400" dirty="0">
                <a:solidFill>
                  <a:schemeClr val="accent1"/>
                </a:solidFill>
                <a:latin typeface="Times New Roman" panose="02020603050405020304" pitchFamily="18" charset="0"/>
                <a:cs typeface="Times New Roman" panose="02020603050405020304" pitchFamily="18" charset="0"/>
              </a:rPr>
              <a:t>, що вільно випливає з сопла, а реактивні (напорноструйні) використовують в основному потенційну частину енергії потоку.</a:t>
            </a:r>
            <a:endParaRPr lang="uk-UA" sz="2400" dirty="0">
              <a:solidFill>
                <a:schemeClr val="accent1"/>
              </a:solidFill>
              <a:latin typeface="Times New Roman" panose="02020603050405020304" pitchFamily="18" charset="0"/>
              <a:cs typeface="Times New Roman" panose="02020603050405020304" pitchFamily="18" charset="0"/>
            </a:endParaRPr>
          </a:p>
          <a:p>
            <a:pPr marL="0" indent="457200" algn="just">
              <a:spcBef>
                <a:spcPts val="0"/>
              </a:spcBef>
              <a:buNone/>
            </a:pPr>
            <a:endParaRPr lang="uk-UA"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A7126A9B-B471-40AB-B3BE-2651C3419B4C}"/>
              </a:ext>
            </a:extLst>
          </p:cNvPr>
          <p:cNvSpPr>
            <a:spLocks noGrp="1"/>
          </p:cNvSpPr>
          <p:nvPr>
            <p:ph type="sldNum" sz="quarter" idx="12"/>
          </p:nvPr>
        </p:nvSpPr>
        <p:spPr/>
        <p:txBody>
          <a:bodyPr/>
          <a:lstStyle/>
          <a:p>
            <a:fld id="{A91BA3D2-6EFA-4944-AC96-DDE256B6DB76}" type="slidenum">
              <a:rPr lang="ru-UA" smtClean="0"/>
              <a:t>10</a:t>
            </a:fld>
            <a:endParaRPr lang="ru-UA" dirty="0"/>
          </a:p>
        </p:txBody>
      </p:sp>
    </p:spTree>
    <p:extLst>
      <p:ext uri="{BB962C8B-B14F-4D97-AF65-F5344CB8AC3E}">
        <p14:creationId xmlns:p14="http://schemas.microsoft.com/office/powerpoint/2010/main" val="84344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68E6AD-0FDA-4508-9333-710A3F6BB13A}"/>
              </a:ext>
            </a:extLst>
          </p:cNvPr>
          <p:cNvSpPr>
            <a:spLocks noGrp="1"/>
          </p:cNvSpPr>
          <p:nvPr>
            <p:ph type="title"/>
          </p:nvPr>
        </p:nvSpPr>
        <p:spPr/>
        <p:txBody>
          <a:bodyPr/>
          <a:lstStyle/>
          <a:p>
            <a:pPr algn="ctr"/>
            <a:r>
              <a:rPr lang="uk-UA" dirty="0">
                <a:solidFill>
                  <a:schemeClr val="tx1"/>
                </a:solidFill>
                <a:latin typeface="Times New Roman" panose="02020603050405020304" pitchFamily="18" charset="0"/>
                <a:cs typeface="Times New Roman" panose="02020603050405020304" pitchFamily="18" charset="0"/>
              </a:rPr>
              <a:t>Поворотно-лопатева турбіна (турбіна Каплана)</a:t>
            </a:r>
          </a:p>
        </p:txBody>
      </p:sp>
      <p:sp>
        <p:nvSpPr>
          <p:cNvPr id="3" name="Объект 2">
            <a:extLst>
              <a:ext uri="{FF2B5EF4-FFF2-40B4-BE49-F238E27FC236}">
                <a16:creationId xmlns:a16="http://schemas.microsoft.com/office/drawing/2014/main" id="{EB35A17C-091E-4677-B956-72B44A930025}"/>
              </a:ext>
            </a:extLst>
          </p:cNvPr>
          <p:cNvSpPr>
            <a:spLocks noGrp="1"/>
          </p:cNvSpPr>
          <p:nvPr>
            <p:ph idx="1"/>
          </p:nvPr>
        </p:nvSpPr>
        <p:spPr>
          <a:xfrm>
            <a:off x="1731146" y="2050742"/>
            <a:ext cx="9835610" cy="4109055"/>
          </a:xfrm>
        </p:spPr>
        <p:txBody>
          <a:bodyPr>
            <a:normAutofit/>
          </a:bodyPr>
          <a:lstStyle/>
          <a:p>
            <a:pPr marL="0" indent="457200" algn="just">
              <a:spcBef>
                <a:spcPts val="0"/>
              </a:spcBef>
              <a:buNone/>
            </a:pPr>
            <a:r>
              <a:rPr lang="uk-UA" sz="2400" dirty="0">
                <a:solidFill>
                  <a:schemeClr val="accent1"/>
                </a:solidFill>
                <a:latin typeface="Times New Roman" panose="02020603050405020304" pitchFamily="18" charset="0"/>
                <a:cs typeface="Times New Roman" panose="02020603050405020304" pitchFamily="18" charset="0"/>
              </a:rPr>
              <a:t>Реактивна пропелерна турбіна. Вода потрапляє на напрямні лопаті, а потім тече вздовж осі гвинта (такий тип турбін ще називають осьовими).</a:t>
            </a:r>
          </a:p>
          <a:p>
            <a:pPr marL="0" indent="457200" algn="just">
              <a:spcBef>
                <a:spcPts val="0"/>
              </a:spcBef>
              <a:buNone/>
            </a:pPr>
            <a:r>
              <a:rPr lang="uk-UA" sz="2400" dirty="0">
                <a:solidFill>
                  <a:schemeClr val="accent1"/>
                </a:solidFill>
                <a:latin typeface="Times New Roman" panose="02020603050405020304" pitchFamily="18" charset="0"/>
                <a:cs typeface="Times New Roman" panose="02020603050405020304" pitchFamily="18" charset="0"/>
              </a:rPr>
              <a:t>  Переваги:</a:t>
            </a:r>
          </a:p>
          <a:p>
            <a:pPr marL="0" indent="457200" algn="just">
              <a:spcBef>
                <a:spcPts val="0"/>
              </a:spcBef>
              <a:buNone/>
            </a:pPr>
            <a:r>
              <a:rPr lang="uk-UA" sz="2400" dirty="0">
                <a:solidFill>
                  <a:schemeClr val="accent1"/>
                </a:solidFill>
                <a:latin typeface="Times New Roman" panose="02020603050405020304" pitchFamily="18" charset="0"/>
                <a:cs typeface="Times New Roman" panose="02020603050405020304" pitchFamily="18" charset="0"/>
              </a:rPr>
              <a:t>• висока швидкість обертання гвинта, яка вдвічі більша за швидкість потоку води;</a:t>
            </a:r>
          </a:p>
          <a:p>
            <a:pPr marL="0" indent="457200" algn="just">
              <a:spcBef>
                <a:spcPts val="0"/>
              </a:spcBef>
              <a:buNone/>
            </a:pPr>
            <a:r>
              <a:rPr lang="uk-UA" sz="2400" dirty="0">
                <a:solidFill>
                  <a:schemeClr val="accent1"/>
                </a:solidFill>
                <a:latin typeface="Times New Roman" panose="02020603050405020304" pitchFamily="18" charset="0"/>
                <a:cs typeface="Times New Roman" panose="02020603050405020304" pitchFamily="18" charset="0"/>
              </a:rPr>
              <a:t>• можливість регулювання їх продуктивності за рахунок зміни відкриття направляючого апарату і повороту лопатей гвинта.</a:t>
            </a:r>
          </a:p>
          <a:p>
            <a:pPr marL="0" indent="457200" algn="just">
              <a:spcBef>
                <a:spcPts val="0"/>
              </a:spcBef>
              <a:buNone/>
            </a:pPr>
            <a:r>
              <a:rPr lang="uk-UA" sz="2400" dirty="0">
                <a:solidFill>
                  <a:schemeClr val="accent1"/>
                </a:solidFill>
                <a:latin typeface="Times New Roman" panose="02020603050405020304" pitchFamily="18" charset="0"/>
                <a:cs typeface="Times New Roman" panose="02020603050405020304" pitchFamily="18" charset="0"/>
              </a:rPr>
              <a:t>  Застосовують при тиску від 1 м до 30 м.</a:t>
            </a:r>
          </a:p>
        </p:txBody>
      </p:sp>
      <p:sp>
        <p:nvSpPr>
          <p:cNvPr id="4" name="Номер слайда 3">
            <a:extLst>
              <a:ext uri="{FF2B5EF4-FFF2-40B4-BE49-F238E27FC236}">
                <a16:creationId xmlns:a16="http://schemas.microsoft.com/office/drawing/2014/main" id="{DC757E64-E156-47CE-8693-B3A37FF8610F}"/>
              </a:ext>
            </a:extLst>
          </p:cNvPr>
          <p:cNvSpPr>
            <a:spLocks noGrp="1"/>
          </p:cNvSpPr>
          <p:nvPr>
            <p:ph type="sldNum" sz="quarter" idx="12"/>
          </p:nvPr>
        </p:nvSpPr>
        <p:spPr/>
        <p:txBody>
          <a:bodyPr/>
          <a:lstStyle/>
          <a:p>
            <a:fld id="{A91BA3D2-6EFA-4944-AC96-DDE256B6DB76}" type="slidenum">
              <a:rPr lang="ru-UA" smtClean="0"/>
              <a:t>11</a:t>
            </a:fld>
            <a:endParaRPr lang="ru-UA" dirty="0"/>
          </a:p>
        </p:txBody>
      </p:sp>
    </p:spTree>
    <p:extLst>
      <p:ext uri="{BB962C8B-B14F-4D97-AF65-F5344CB8AC3E}">
        <p14:creationId xmlns:p14="http://schemas.microsoft.com/office/powerpoint/2010/main" val="270701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8FD9E9-64FE-4C2C-9EC1-BC4003E55E6D}"/>
              </a:ext>
            </a:extLst>
          </p:cNvPr>
          <p:cNvSpPr>
            <a:spLocks noGrp="1"/>
          </p:cNvSpPr>
          <p:nvPr>
            <p:ph type="title"/>
          </p:nvPr>
        </p:nvSpPr>
        <p:spPr/>
        <p:txBody>
          <a:bodyPr/>
          <a:lstStyle/>
          <a:p>
            <a:pPr algn="ctr"/>
            <a:r>
              <a:rPr lang="ru-RU" dirty="0">
                <a:solidFill>
                  <a:schemeClr val="tx1"/>
                </a:solidFill>
                <a:latin typeface="Times New Roman" panose="02020603050405020304" pitchFamily="18" charset="0"/>
                <a:cs typeface="Times New Roman" panose="02020603050405020304" pitchFamily="18" charset="0"/>
              </a:rPr>
              <a:t>Пристрій поворотно-лопатевої турбіни (турбіни Каплана)</a:t>
            </a:r>
            <a:endParaRPr lang="ru-UA" dirty="0">
              <a:solidFill>
                <a:schemeClr val="tx1"/>
              </a:solidFill>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a16="http://schemas.microsoft.com/office/drawing/2014/main" id="{3CAB7CC6-FC23-40C5-89F0-C3A054924088}"/>
              </a:ext>
            </a:extLst>
          </p:cNvPr>
          <p:cNvPicPr>
            <a:picLocks noGrp="1" noChangeAspect="1"/>
          </p:cNvPicPr>
          <p:nvPr>
            <p:ph idx="1"/>
          </p:nvPr>
        </p:nvPicPr>
        <p:blipFill>
          <a:blip r:embed="rId2"/>
          <a:stretch>
            <a:fillRect/>
          </a:stretch>
        </p:blipFill>
        <p:spPr>
          <a:xfrm>
            <a:off x="3613212" y="2059620"/>
            <a:ext cx="3932706" cy="4048752"/>
          </a:xfrm>
        </p:spPr>
      </p:pic>
      <p:sp>
        <p:nvSpPr>
          <p:cNvPr id="4" name="Номер слайда 3">
            <a:extLst>
              <a:ext uri="{FF2B5EF4-FFF2-40B4-BE49-F238E27FC236}">
                <a16:creationId xmlns:a16="http://schemas.microsoft.com/office/drawing/2014/main" id="{86A9D1AB-55F4-4AA4-B550-0CE0731E7CD3}"/>
              </a:ext>
            </a:extLst>
          </p:cNvPr>
          <p:cNvSpPr>
            <a:spLocks noGrp="1"/>
          </p:cNvSpPr>
          <p:nvPr>
            <p:ph type="sldNum" sz="quarter" idx="12"/>
          </p:nvPr>
        </p:nvSpPr>
        <p:spPr/>
        <p:txBody>
          <a:bodyPr/>
          <a:lstStyle/>
          <a:p>
            <a:fld id="{A91BA3D2-6EFA-4944-AC96-DDE256B6DB76}" type="slidenum">
              <a:rPr lang="ru-UA" smtClean="0"/>
              <a:t>12</a:t>
            </a:fld>
            <a:endParaRPr lang="ru-UA" dirty="0"/>
          </a:p>
        </p:txBody>
      </p:sp>
      <p:sp>
        <p:nvSpPr>
          <p:cNvPr id="7" name="TextBox 6">
            <a:extLst>
              <a:ext uri="{FF2B5EF4-FFF2-40B4-BE49-F238E27FC236}">
                <a16:creationId xmlns:a16="http://schemas.microsoft.com/office/drawing/2014/main" id="{32E76FDF-E2F6-4E61-A3C6-43C0FB565ABB}"/>
              </a:ext>
            </a:extLst>
          </p:cNvPr>
          <p:cNvSpPr txBox="1"/>
          <p:nvPr/>
        </p:nvSpPr>
        <p:spPr>
          <a:xfrm>
            <a:off x="7976588" y="3028085"/>
            <a:ext cx="3999389" cy="369332"/>
          </a:xfrm>
          <a:prstGeom prst="rect">
            <a:avLst/>
          </a:prstGeom>
          <a:noFill/>
        </p:spPr>
        <p:txBody>
          <a:bodyPr wrap="square">
            <a:spAutoFit/>
          </a:bodyPr>
          <a:lstStyle/>
          <a:p>
            <a:r>
              <a:rPr lang="ru-RU" dirty="0">
                <a:solidFill>
                  <a:prstClr val="black"/>
                </a:solidFill>
                <a:latin typeface="Times New Roman" panose="02020603050405020304" pitchFamily="18" charset="0"/>
                <a:cs typeface="Times New Roman" panose="02020603050405020304" pitchFamily="18" charset="0"/>
              </a:rPr>
              <a:t>А Електрогенератор. В Гідротурбіна</a:t>
            </a:r>
          </a:p>
        </p:txBody>
      </p:sp>
      <p:sp>
        <p:nvSpPr>
          <p:cNvPr id="9" name="TextBox 8">
            <a:extLst>
              <a:ext uri="{FF2B5EF4-FFF2-40B4-BE49-F238E27FC236}">
                <a16:creationId xmlns:a16="http://schemas.microsoft.com/office/drawing/2014/main" id="{C523BE3F-5F34-4C7D-88BF-D18F5A20D44B}"/>
              </a:ext>
            </a:extLst>
          </p:cNvPr>
          <p:cNvSpPr txBox="1"/>
          <p:nvPr/>
        </p:nvSpPr>
        <p:spPr>
          <a:xfrm>
            <a:off x="7976588" y="3460583"/>
            <a:ext cx="2854170" cy="1754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 статор;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 ротор;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 направляючий аппарат;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 лопаті турбіни;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 потік води;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 – ротор турбогенератора.</a:t>
            </a:r>
          </a:p>
        </p:txBody>
      </p:sp>
    </p:spTree>
    <p:extLst>
      <p:ext uri="{BB962C8B-B14F-4D97-AF65-F5344CB8AC3E}">
        <p14:creationId xmlns:p14="http://schemas.microsoft.com/office/powerpoint/2010/main" val="777071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69DA81-D7BA-4667-AE30-E7A1D309443F}"/>
              </a:ext>
            </a:extLst>
          </p:cNvPr>
          <p:cNvSpPr>
            <a:spLocks noGrp="1"/>
          </p:cNvSpPr>
          <p:nvPr>
            <p:ph type="title"/>
          </p:nvPr>
        </p:nvSpPr>
        <p:spPr/>
        <p:txBody>
          <a:bodyPr/>
          <a:lstStyle/>
          <a:p>
            <a:pPr algn="ctr"/>
            <a:r>
              <a:rPr lang="uk-UA" dirty="0">
                <a:solidFill>
                  <a:schemeClr val="tx1"/>
                </a:solidFill>
                <a:latin typeface="Times New Roman" panose="02020603050405020304" pitchFamily="18" charset="0"/>
                <a:cs typeface="Times New Roman" panose="02020603050405020304" pitchFamily="18" charset="0"/>
              </a:rPr>
              <a:t>Радіально-осьова турбіна (турбіна Френсіса)</a:t>
            </a:r>
          </a:p>
        </p:txBody>
      </p:sp>
      <p:sp>
        <p:nvSpPr>
          <p:cNvPr id="3" name="Объект 2">
            <a:extLst>
              <a:ext uri="{FF2B5EF4-FFF2-40B4-BE49-F238E27FC236}">
                <a16:creationId xmlns:a16="http://schemas.microsoft.com/office/drawing/2014/main" id="{824E64B4-4989-4E7A-8EA6-9127E30AE120}"/>
              </a:ext>
            </a:extLst>
          </p:cNvPr>
          <p:cNvSpPr>
            <a:spLocks noGrp="1"/>
          </p:cNvSpPr>
          <p:nvPr>
            <p:ph idx="1"/>
          </p:nvPr>
        </p:nvSpPr>
        <p:spPr>
          <a:xfrm>
            <a:off x="2314004" y="1540188"/>
            <a:ext cx="8915400" cy="4967143"/>
          </a:xfrm>
        </p:spPr>
        <p:txBody>
          <a:bodyPr>
            <a:normAutofit/>
          </a:bodyPr>
          <a:lstStyle/>
          <a:p>
            <a:pPr marL="0" indent="457200" algn="just">
              <a:spcBef>
                <a:spcPts val="0"/>
              </a:spcBef>
              <a:buNone/>
            </a:pPr>
            <a:r>
              <a:rPr lang="uk-UA" sz="2000" dirty="0">
                <a:solidFill>
                  <a:schemeClr val="accent1"/>
                </a:solidFill>
                <a:latin typeface="Times New Roman" panose="02020603050405020304" pitchFamily="18" charset="0"/>
                <a:cs typeface="Times New Roman" panose="02020603050405020304" pitchFamily="18" charset="0"/>
              </a:rPr>
              <a:t>Реактивна радіально-осьова турбіна. Вода тече радіально по кільцевому каналу, який оточує робоче колесо турбіни, між нерухомими лопатями, що направляють потік води.</a:t>
            </a:r>
          </a:p>
          <a:p>
            <a:pPr marL="0" indent="457200" algn="just">
              <a:spcBef>
                <a:spcPts val="0"/>
              </a:spcBef>
              <a:buNone/>
            </a:pPr>
            <a:r>
              <a:rPr lang="uk-UA" sz="2000" dirty="0">
                <a:solidFill>
                  <a:schemeClr val="accent1"/>
                </a:solidFill>
                <a:latin typeface="Times New Roman" panose="02020603050405020304" pitchFamily="18" charset="0"/>
                <a:cs typeface="Times New Roman" panose="02020603050405020304" pitchFamily="18" charset="0"/>
              </a:rPr>
              <a:t> Робоче колесо турбіни має викривлені лопаті, на які потрапляє вода.</a:t>
            </a:r>
          </a:p>
          <a:p>
            <a:pPr marL="0" indent="457200" algn="just">
              <a:spcBef>
                <a:spcPts val="0"/>
              </a:spcBef>
              <a:buNone/>
            </a:pPr>
            <a:r>
              <a:rPr lang="uk-UA" sz="2000" dirty="0">
                <a:solidFill>
                  <a:schemeClr val="accent1"/>
                </a:solidFill>
                <a:latin typeface="Times New Roman" panose="02020603050405020304" pitchFamily="18" charset="0"/>
                <a:cs typeface="Times New Roman" panose="02020603050405020304" pitchFamily="18" charset="0"/>
              </a:rPr>
              <a:t>Направляючі лопаті влаштовані таким чином, що енергія потоку води ефективно трансформується в обертальний рух робочого колеса. Як і в турбіні Каплана за рахунок зміни кута атаки направляючих лопастей можна регулювати продуктивність турбіни.</a:t>
            </a:r>
          </a:p>
          <a:p>
            <a:pPr marL="0" indent="457200" algn="just">
              <a:spcBef>
                <a:spcPts val="0"/>
              </a:spcBef>
              <a:buNone/>
            </a:pPr>
            <a:r>
              <a:rPr lang="uk-UA" sz="2000" dirty="0">
                <a:solidFill>
                  <a:schemeClr val="accent1"/>
                </a:solidFill>
                <a:latin typeface="Times New Roman" panose="02020603050405020304" pitchFamily="18" charset="0"/>
                <a:cs typeface="Times New Roman" panose="02020603050405020304" pitchFamily="18" charset="0"/>
              </a:rPr>
              <a:t>Застосовують при відносно великих напору води 30 ÷ 250 м.</a:t>
            </a:r>
          </a:p>
          <a:p>
            <a:pPr marL="0" indent="457200" algn="just">
              <a:spcBef>
                <a:spcPts val="0"/>
              </a:spcBef>
              <a:buNone/>
            </a:pPr>
            <a:r>
              <a:rPr lang="uk-UA" sz="2000" dirty="0">
                <a:solidFill>
                  <a:schemeClr val="accent1"/>
                </a:solidFill>
                <a:latin typeface="Times New Roman" panose="02020603050405020304" pitchFamily="18" charset="0"/>
                <a:cs typeface="Times New Roman" panose="02020603050405020304" pitchFamily="18" charset="0"/>
              </a:rPr>
              <a:t>Основною перевагою турбін даного типу є найвищий оптимальний ККД з усіх існуючих типів. Недолік - менш полога робоча характеристика, ніж у поворотно-лопатевої гідротурбіни.</a:t>
            </a:r>
          </a:p>
        </p:txBody>
      </p:sp>
      <p:sp>
        <p:nvSpPr>
          <p:cNvPr id="4" name="Номер слайда 3">
            <a:extLst>
              <a:ext uri="{FF2B5EF4-FFF2-40B4-BE49-F238E27FC236}">
                <a16:creationId xmlns:a16="http://schemas.microsoft.com/office/drawing/2014/main" id="{AD16C3B9-74D5-4E28-9190-F3E41A607C0E}"/>
              </a:ext>
            </a:extLst>
          </p:cNvPr>
          <p:cNvSpPr>
            <a:spLocks noGrp="1"/>
          </p:cNvSpPr>
          <p:nvPr>
            <p:ph type="sldNum" sz="quarter" idx="12"/>
          </p:nvPr>
        </p:nvSpPr>
        <p:spPr/>
        <p:txBody>
          <a:bodyPr/>
          <a:lstStyle/>
          <a:p>
            <a:fld id="{A91BA3D2-6EFA-4944-AC96-DDE256B6DB76}" type="slidenum">
              <a:rPr lang="ru-UA" smtClean="0"/>
              <a:t>13</a:t>
            </a:fld>
            <a:endParaRPr lang="ru-UA" dirty="0"/>
          </a:p>
        </p:txBody>
      </p:sp>
    </p:spTree>
    <p:extLst>
      <p:ext uri="{BB962C8B-B14F-4D97-AF65-F5344CB8AC3E}">
        <p14:creationId xmlns:p14="http://schemas.microsoft.com/office/powerpoint/2010/main" val="396396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F537B4-3307-40E0-838D-C000E60A962C}"/>
              </a:ext>
            </a:extLst>
          </p:cNvPr>
          <p:cNvSpPr>
            <a:spLocks noGrp="1"/>
          </p:cNvSpPr>
          <p:nvPr>
            <p:ph type="title"/>
          </p:nvPr>
        </p:nvSpPr>
        <p:spPr>
          <a:xfrm>
            <a:off x="1989243" y="361425"/>
            <a:ext cx="8911687" cy="1280890"/>
          </a:xfrm>
        </p:spPr>
        <p:txBody>
          <a:bodyPr/>
          <a:lstStyle/>
          <a:p>
            <a:pPr algn="ctr"/>
            <a:r>
              <a:rPr lang="ru-RU" dirty="0">
                <a:solidFill>
                  <a:schemeClr val="accent1"/>
                </a:solidFill>
                <a:latin typeface="Times New Roman" panose="02020603050405020304" pitchFamily="18" charset="0"/>
                <a:cs typeface="Times New Roman" panose="02020603050405020304" pitchFamily="18" charset="0"/>
              </a:rPr>
              <a:t>Пристрій радіально-осьової турбіни (турбіни Френсіса)</a:t>
            </a:r>
            <a:endParaRPr lang="ru-UA" dirty="0">
              <a:solidFill>
                <a:schemeClr val="accent1"/>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50AA3426-C8E7-4292-8C6F-E0D9A44A774B}"/>
              </a:ext>
            </a:extLst>
          </p:cNvPr>
          <p:cNvSpPr>
            <a:spLocks noGrp="1"/>
          </p:cNvSpPr>
          <p:nvPr>
            <p:ph type="sldNum" sz="quarter" idx="12"/>
          </p:nvPr>
        </p:nvSpPr>
        <p:spPr/>
        <p:txBody>
          <a:bodyPr/>
          <a:lstStyle/>
          <a:p>
            <a:fld id="{A91BA3D2-6EFA-4944-AC96-DDE256B6DB76}" type="slidenum">
              <a:rPr lang="ru-UA" smtClean="0"/>
              <a:t>14</a:t>
            </a:fld>
            <a:endParaRPr lang="ru-UA" dirty="0"/>
          </a:p>
        </p:txBody>
      </p:sp>
      <p:pic>
        <p:nvPicPr>
          <p:cNvPr id="5" name="Объект 5">
            <a:extLst>
              <a:ext uri="{FF2B5EF4-FFF2-40B4-BE49-F238E27FC236}">
                <a16:creationId xmlns:a16="http://schemas.microsoft.com/office/drawing/2014/main" id="{E5662FC3-1004-4D59-9C95-136D3F0CB726}"/>
              </a:ext>
            </a:extLst>
          </p:cNvPr>
          <p:cNvPicPr>
            <a:picLocks noChangeAspect="1"/>
          </p:cNvPicPr>
          <p:nvPr/>
        </p:nvPicPr>
        <p:blipFill>
          <a:blip r:embed="rId2"/>
          <a:stretch>
            <a:fillRect/>
          </a:stretch>
        </p:blipFill>
        <p:spPr>
          <a:xfrm>
            <a:off x="2823099" y="1642315"/>
            <a:ext cx="6960204" cy="4591575"/>
          </a:xfrm>
          <a:prstGeom prst="rect">
            <a:avLst/>
          </a:prstGeom>
        </p:spPr>
      </p:pic>
    </p:spTree>
    <p:extLst>
      <p:ext uri="{BB962C8B-B14F-4D97-AF65-F5344CB8AC3E}">
        <p14:creationId xmlns:p14="http://schemas.microsoft.com/office/powerpoint/2010/main" val="745878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F2D6AE-E2D6-456C-AD95-F6A3C11BE9BE}"/>
              </a:ext>
            </a:extLst>
          </p:cNvPr>
          <p:cNvSpPr>
            <a:spLocks noGrp="1"/>
          </p:cNvSpPr>
          <p:nvPr>
            <p:ph type="title"/>
          </p:nvPr>
        </p:nvSpPr>
        <p:spPr/>
        <p:txBody>
          <a:bodyPr/>
          <a:lstStyle/>
          <a:p>
            <a:pPr algn="ctr"/>
            <a:r>
              <a:rPr lang="ru-RU" dirty="0">
                <a:solidFill>
                  <a:schemeClr val="accent1"/>
                </a:solidFill>
                <a:latin typeface="Times New Roman" panose="02020603050405020304" pitchFamily="18" charset="0"/>
                <a:cs typeface="Times New Roman" panose="02020603050405020304" pitchFamily="18" charset="0"/>
              </a:rPr>
              <a:t>Ковшова турбіна (турбіна Пелтона)</a:t>
            </a:r>
            <a:endParaRPr lang="ru-UA" dirty="0">
              <a:solidFill>
                <a:schemeClr val="accent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98C7570-C970-49FB-88EA-08A582DA0623}"/>
              </a:ext>
            </a:extLst>
          </p:cNvPr>
          <p:cNvSpPr>
            <a:spLocks noGrp="1"/>
          </p:cNvSpPr>
          <p:nvPr>
            <p:ph idx="1"/>
          </p:nvPr>
        </p:nvSpPr>
        <p:spPr>
          <a:xfrm>
            <a:off x="2183907" y="1447060"/>
            <a:ext cx="9320705" cy="4464162"/>
          </a:xfrm>
        </p:spPr>
        <p:txBody>
          <a:bodyPr>
            <a:normAutofit/>
          </a:bodyPr>
          <a:lstStyle/>
          <a:p>
            <a:pPr marL="0" indent="457200" algn="just">
              <a:spcBef>
                <a:spcPts val="0"/>
              </a:spcBef>
              <a:buNone/>
            </a:pPr>
            <a:r>
              <a:rPr lang="uk-UA" sz="2000" dirty="0">
                <a:latin typeface="Times New Roman" panose="02020603050405020304" pitchFamily="18" charset="0"/>
                <a:cs typeface="Times New Roman" panose="02020603050405020304" pitchFamily="18" charset="0"/>
              </a:rPr>
              <a:t>Ковшові турбіни конструктивно сильно відрізняються від найбільш поширених гідротурбін, у яких робоче колесо знаходиться в потоці води. </a:t>
            </a:r>
          </a:p>
          <a:p>
            <a:pPr marL="0" indent="457200" algn="just">
              <a:spcBef>
                <a:spcPts val="0"/>
              </a:spcBef>
              <a:buNone/>
            </a:pPr>
            <a:r>
              <a:rPr lang="uk-UA" sz="2000" dirty="0">
                <a:latin typeface="Times New Roman" panose="02020603050405020304" pitchFamily="18" charset="0"/>
                <a:cs typeface="Times New Roman" panose="02020603050405020304" pitchFamily="18" charset="0"/>
              </a:rPr>
              <a:t>Турбіна Пелтона належить до типу імпульсних турбін, де наявний напір води перетворюється в кінетичну енергію на зовнішньому діаметрі колеса при атмосферному тиску. </a:t>
            </a:r>
          </a:p>
          <a:p>
            <a:pPr marL="0" indent="457200" algn="just">
              <a:spcBef>
                <a:spcPts val="0"/>
              </a:spcBef>
              <a:buNone/>
            </a:pPr>
            <a:r>
              <a:rPr lang="uk-UA" sz="2000" dirty="0">
                <a:latin typeface="Times New Roman" panose="02020603050405020304" pitchFamily="18" charset="0"/>
                <a:cs typeface="Times New Roman" panose="02020603050405020304" pitchFamily="18" charset="0"/>
              </a:rPr>
              <a:t>Лопатки турбіни мають двояковогнуту форму з гострим лезом посередині; задача леза - розділяти струмінь води з метою кращого використання енергії та запобігання швидкого руйнування лопаток.</a:t>
            </a:r>
          </a:p>
          <a:p>
            <a:pPr marL="0" indent="457200" algn="just">
              <a:spcBef>
                <a:spcPts val="0"/>
              </a:spcBef>
              <a:buNone/>
            </a:pPr>
            <a:r>
              <a:rPr lang="uk-UA" sz="2000" dirty="0">
                <a:latin typeface="Times New Roman" panose="02020603050405020304" pitchFamily="18" charset="0"/>
                <a:cs typeface="Times New Roman" panose="02020603050405020304" pitchFamily="18" charset="0"/>
              </a:rPr>
              <a:t>      Перевагами ковшових турбін є можливість використання дуже великих напорів, а також невеликих витрат води. Недоліки турбіни - неефективність при невеликих напорах, неможливість використання як насоса, високі вимоги до якості води, що подається.</a:t>
            </a:r>
          </a:p>
          <a:p>
            <a:pPr marL="0" indent="457200" algn="just">
              <a:spcBef>
                <a:spcPts val="0"/>
              </a:spcBef>
              <a:buNone/>
            </a:pPr>
            <a:r>
              <a:rPr lang="ru-RU" sz="2000" dirty="0">
                <a:latin typeface="Times New Roman" panose="02020603050405020304" pitchFamily="18" charset="0"/>
                <a:cs typeface="Times New Roman" panose="02020603050405020304" pitchFamily="18" charset="0"/>
              </a:rPr>
              <a:t> </a:t>
            </a:r>
            <a:endParaRPr lang="ru-UA" sz="20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C74BF7D1-2CA2-4022-A59F-9637FA64F280}"/>
              </a:ext>
            </a:extLst>
          </p:cNvPr>
          <p:cNvSpPr>
            <a:spLocks noGrp="1"/>
          </p:cNvSpPr>
          <p:nvPr>
            <p:ph type="sldNum" sz="quarter" idx="12"/>
          </p:nvPr>
        </p:nvSpPr>
        <p:spPr/>
        <p:txBody>
          <a:bodyPr/>
          <a:lstStyle/>
          <a:p>
            <a:fld id="{A91BA3D2-6EFA-4944-AC96-DDE256B6DB76}" type="slidenum">
              <a:rPr lang="ru-UA" smtClean="0"/>
              <a:t>15</a:t>
            </a:fld>
            <a:endParaRPr lang="ru-UA" dirty="0"/>
          </a:p>
        </p:txBody>
      </p:sp>
    </p:spTree>
    <p:extLst>
      <p:ext uri="{BB962C8B-B14F-4D97-AF65-F5344CB8AC3E}">
        <p14:creationId xmlns:p14="http://schemas.microsoft.com/office/powerpoint/2010/main" val="1303184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3E4B4C-7711-4430-8AA6-A60867F68222}"/>
              </a:ext>
            </a:extLst>
          </p:cNvPr>
          <p:cNvSpPr>
            <a:spLocks noGrp="1"/>
          </p:cNvSpPr>
          <p:nvPr>
            <p:ph type="title"/>
          </p:nvPr>
        </p:nvSpPr>
        <p:spPr/>
        <p:txBody>
          <a:bodyPr/>
          <a:lstStyle/>
          <a:p>
            <a:pPr algn="ctr"/>
            <a:r>
              <a:rPr lang="uk-UA" dirty="0">
                <a:solidFill>
                  <a:schemeClr val="tx1"/>
                </a:solidFill>
                <a:latin typeface="Times New Roman" panose="02020603050405020304" pitchFamily="18" charset="0"/>
                <a:cs typeface="Times New Roman" panose="02020603050405020304" pitchFamily="18" charset="0"/>
              </a:rPr>
              <a:t>Пристрій ковшового турбіни (турбіни Пелтона)</a:t>
            </a:r>
          </a:p>
        </p:txBody>
      </p:sp>
      <p:pic>
        <p:nvPicPr>
          <p:cNvPr id="6" name="Объект 5">
            <a:extLst>
              <a:ext uri="{FF2B5EF4-FFF2-40B4-BE49-F238E27FC236}">
                <a16:creationId xmlns:a16="http://schemas.microsoft.com/office/drawing/2014/main" id="{F0341DB8-9B06-484E-A1E0-504044F2F17E}"/>
              </a:ext>
            </a:extLst>
          </p:cNvPr>
          <p:cNvPicPr>
            <a:picLocks noGrp="1" noChangeAspect="1"/>
          </p:cNvPicPr>
          <p:nvPr>
            <p:ph idx="1"/>
          </p:nvPr>
        </p:nvPicPr>
        <p:blipFill>
          <a:blip r:embed="rId2"/>
          <a:stretch>
            <a:fillRect/>
          </a:stretch>
        </p:blipFill>
        <p:spPr>
          <a:xfrm>
            <a:off x="5842954" y="2284520"/>
            <a:ext cx="5834697" cy="3778250"/>
          </a:xfrm>
        </p:spPr>
      </p:pic>
      <p:sp>
        <p:nvSpPr>
          <p:cNvPr id="4" name="Номер слайда 3">
            <a:extLst>
              <a:ext uri="{FF2B5EF4-FFF2-40B4-BE49-F238E27FC236}">
                <a16:creationId xmlns:a16="http://schemas.microsoft.com/office/drawing/2014/main" id="{8430342C-F873-4E86-ADE9-4EBCFB3E71AD}"/>
              </a:ext>
            </a:extLst>
          </p:cNvPr>
          <p:cNvSpPr>
            <a:spLocks noGrp="1"/>
          </p:cNvSpPr>
          <p:nvPr>
            <p:ph type="sldNum" sz="quarter" idx="12"/>
          </p:nvPr>
        </p:nvSpPr>
        <p:spPr/>
        <p:txBody>
          <a:bodyPr/>
          <a:lstStyle/>
          <a:p>
            <a:fld id="{A91BA3D2-6EFA-4944-AC96-DDE256B6DB76}" type="slidenum">
              <a:rPr lang="ru-UA" smtClean="0"/>
              <a:t>16</a:t>
            </a:fld>
            <a:endParaRPr lang="ru-UA" dirty="0"/>
          </a:p>
        </p:txBody>
      </p:sp>
      <p:sp>
        <p:nvSpPr>
          <p:cNvPr id="8" name="TextBox 7">
            <a:extLst>
              <a:ext uri="{FF2B5EF4-FFF2-40B4-BE49-F238E27FC236}">
                <a16:creationId xmlns:a16="http://schemas.microsoft.com/office/drawing/2014/main" id="{42AC9AC8-CB22-4B93-B23E-55FF2DC3B0FA}"/>
              </a:ext>
            </a:extLst>
          </p:cNvPr>
          <p:cNvSpPr txBox="1"/>
          <p:nvPr/>
        </p:nvSpPr>
        <p:spPr>
          <a:xfrm>
            <a:off x="1928674" y="4756562"/>
            <a:ext cx="6094520" cy="1477328"/>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1 - труба </a:t>
            </a:r>
            <a:r>
              <a:rPr lang="ru-RU" dirty="0" err="1">
                <a:latin typeface="Times New Roman" panose="02020603050405020304" pitchFamily="18" charset="0"/>
                <a:cs typeface="Times New Roman" panose="02020603050405020304" pitchFamily="18" charset="0"/>
              </a:rPr>
              <a:t>підведена</a:t>
            </a:r>
            <a:r>
              <a:rPr lang="ru-RU" dirty="0">
                <a:latin typeface="Times New Roman" panose="02020603050405020304" pitchFamily="18" charset="0"/>
                <a:cs typeface="Times New Roman" panose="02020603050405020304" pitchFamily="18" charset="0"/>
              </a:rPr>
              <a:t> до води,</a:t>
            </a:r>
          </a:p>
          <a:p>
            <a:r>
              <a:rPr lang="ru-RU" dirty="0">
                <a:latin typeface="Times New Roman" panose="02020603050405020304" pitchFamily="18" charset="0"/>
                <a:cs typeface="Times New Roman" panose="02020603050405020304" pitchFamily="18" charset="0"/>
              </a:rPr>
              <a:t>2 - пристрій регулювання витрати води,</a:t>
            </a:r>
          </a:p>
          <a:p>
            <a:r>
              <a:rPr lang="ru-RU" dirty="0">
                <a:latin typeface="Times New Roman" panose="02020603050405020304" pitchFamily="18" charset="0"/>
                <a:cs typeface="Times New Roman" panose="02020603050405020304" pitchFamily="18" charset="0"/>
              </a:rPr>
              <a:t>3 - струмінь води,</a:t>
            </a:r>
          </a:p>
          <a:p>
            <a:r>
              <a:rPr lang="ru-RU" dirty="0">
                <a:latin typeface="Times New Roman" panose="02020603050405020304" pitchFamily="18" charset="0"/>
                <a:cs typeface="Times New Roman" panose="02020603050405020304" pitchFamily="18" charset="0"/>
              </a:rPr>
              <a:t>4 - робоче колесо,</a:t>
            </a:r>
          </a:p>
          <a:p>
            <a:r>
              <a:rPr lang="ru-RU" dirty="0">
                <a:latin typeface="Times New Roman" panose="02020603050405020304" pitchFamily="18" charset="0"/>
                <a:cs typeface="Times New Roman" panose="02020603050405020304" pitchFamily="18" charset="0"/>
              </a:rPr>
              <a:t>5 – вал.</a:t>
            </a:r>
          </a:p>
        </p:txBody>
      </p:sp>
    </p:spTree>
    <p:extLst>
      <p:ext uri="{BB962C8B-B14F-4D97-AF65-F5344CB8AC3E}">
        <p14:creationId xmlns:p14="http://schemas.microsoft.com/office/powerpoint/2010/main" val="1744620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842499-2E25-4CB1-B7DF-AD573D97FD12}"/>
              </a:ext>
            </a:extLst>
          </p:cNvPr>
          <p:cNvSpPr>
            <a:spLocks noGrp="1"/>
          </p:cNvSpPr>
          <p:nvPr>
            <p:ph type="title"/>
          </p:nvPr>
        </p:nvSpPr>
        <p:spPr/>
        <p:txBody>
          <a:bodyPr/>
          <a:lstStyle/>
          <a:p>
            <a:pPr algn="ctr"/>
            <a:r>
              <a:rPr lang="uk-UA" dirty="0">
                <a:solidFill>
                  <a:schemeClr val="tx1"/>
                </a:solidFill>
                <a:latin typeface="Times New Roman" panose="02020603050405020304" pitchFamily="18" charset="0"/>
                <a:cs typeface="Times New Roman" panose="02020603050405020304" pitchFamily="18" charset="0"/>
              </a:rPr>
              <a:t>Турбіна Банкі</a:t>
            </a:r>
          </a:p>
        </p:txBody>
      </p:sp>
      <p:sp>
        <p:nvSpPr>
          <p:cNvPr id="3" name="Объект 2">
            <a:extLst>
              <a:ext uri="{FF2B5EF4-FFF2-40B4-BE49-F238E27FC236}">
                <a16:creationId xmlns:a16="http://schemas.microsoft.com/office/drawing/2014/main" id="{C6B6FB6C-095D-45A0-95A7-0229DFA1F0AB}"/>
              </a:ext>
            </a:extLst>
          </p:cNvPr>
          <p:cNvSpPr>
            <a:spLocks noGrp="1"/>
          </p:cNvSpPr>
          <p:nvPr>
            <p:ph idx="1"/>
          </p:nvPr>
        </p:nvSpPr>
        <p:spPr>
          <a:xfrm>
            <a:off x="2464925" y="1716350"/>
            <a:ext cx="8915400" cy="3777622"/>
          </a:xfrm>
        </p:spPr>
        <p:txBody>
          <a:bodyPr>
            <a:normAutofit lnSpcReduction="10000"/>
          </a:bodyPr>
          <a:lstStyle/>
          <a:p>
            <a:pPr marL="0" indent="457200" algn="just">
              <a:spcBef>
                <a:spcPts val="0"/>
              </a:spcBef>
              <a:buNone/>
            </a:pPr>
            <a:r>
              <a:rPr lang="uk-UA" dirty="0">
                <a:solidFill>
                  <a:schemeClr val="accent1"/>
                </a:solidFill>
                <a:latin typeface="Times New Roman" panose="02020603050405020304" pitchFamily="18" charset="0"/>
                <a:cs typeface="Times New Roman" panose="02020603050405020304" pitchFamily="18" charset="0"/>
              </a:rPr>
              <a:t>На відміну від більшості гідротурбін, в яких потік води має осьовий або радіальний напрямок, в турбіні поперечного потоку вода проходить через лопатки турбіни в поперечному напрямку два рази, спочатку в напрямку осі, а потім від неї. Тому даний тип турбіни іноді називають дворазовою турбіною. Як і у водяного колеса, з яким турбіна поперечного потоку має багато спільного, потік води проходить по краю колеса. Після потрапляння у внутрішню частину ротора турбіни вода йде на протилежну сторону і, віддавши лопаткам решту енергії, виходить назовні. Такий дворазовий прохід потоку через ротор турбіни забезпечує додаткову енергоефективність. Крім того, з колеса вода, що йде допомагає очистити його від дрібних частинок сміття і різних забруднень. Турбіна поперечного потоку має відносно низьку швидкохідність, тому більше підходить для місць з низьким напором, але великою витратою води.</a:t>
            </a:r>
          </a:p>
          <a:p>
            <a:pPr marL="0" indent="457200" algn="just">
              <a:spcBef>
                <a:spcPts val="0"/>
              </a:spcBef>
              <a:buNone/>
            </a:pPr>
            <a:r>
              <a:rPr lang="ru-RU" dirty="0" err="1">
                <a:solidFill>
                  <a:schemeClr val="accent1"/>
                </a:solidFill>
                <a:latin typeface="Times New Roman" panose="02020603050405020304" pitchFamily="18" charset="0"/>
                <a:cs typeface="Times New Roman" panose="02020603050405020304" pitchFamily="18" charset="0"/>
              </a:rPr>
              <a:t>Хоча</a:t>
            </a:r>
            <a:r>
              <a:rPr lang="ru-RU" dirty="0">
                <a:solidFill>
                  <a:schemeClr val="accent1"/>
                </a:solidFill>
                <a:latin typeface="Times New Roman" panose="02020603050405020304" pitchFamily="18" charset="0"/>
                <a:cs typeface="Times New Roman" panose="02020603050405020304" pitchFamily="18" charset="0"/>
              </a:rPr>
              <a:t> на </a:t>
            </a:r>
            <a:r>
              <a:rPr lang="ru-RU" dirty="0" err="1">
                <a:solidFill>
                  <a:schemeClr val="accent1"/>
                </a:solidFill>
                <a:latin typeface="Times New Roman" panose="02020603050405020304" pitchFamily="18" charset="0"/>
                <a:cs typeface="Times New Roman" panose="02020603050405020304" pitchFamily="18" charset="0"/>
              </a:rPr>
              <a:t>малюнку</a:t>
            </a:r>
            <a:r>
              <a:rPr lang="ru-RU" dirty="0">
                <a:solidFill>
                  <a:schemeClr val="accent1"/>
                </a:solidFill>
                <a:latin typeface="Times New Roman" panose="02020603050405020304" pitchFamily="18" charset="0"/>
                <a:cs typeface="Times New Roman" panose="02020603050405020304" pitchFamily="18" charset="0"/>
              </a:rPr>
              <a:t> для </a:t>
            </a:r>
            <a:r>
              <a:rPr lang="ru-RU" dirty="0" err="1">
                <a:solidFill>
                  <a:schemeClr val="accent1"/>
                </a:solidFill>
                <a:latin typeface="Times New Roman" panose="02020603050405020304" pitchFamily="18" charset="0"/>
                <a:cs typeface="Times New Roman" panose="02020603050405020304" pitchFamily="18" charset="0"/>
              </a:rPr>
              <a:t>наочності</a:t>
            </a:r>
            <a:r>
              <a:rPr lang="ru-RU" dirty="0">
                <a:solidFill>
                  <a:schemeClr val="accent1"/>
                </a:solidFill>
                <a:latin typeface="Times New Roman" panose="02020603050405020304" pitchFamily="18" charset="0"/>
                <a:cs typeface="Times New Roman" panose="02020603050405020304" pitchFamily="18" charset="0"/>
              </a:rPr>
              <a:t> показано </a:t>
            </a:r>
            <a:r>
              <a:rPr lang="ru-RU" dirty="0" err="1">
                <a:solidFill>
                  <a:schemeClr val="accent1"/>
                </a:solidFill>
                <a:latin typeface="Times New Roman" panose="02020603050405020304" pitchFamily="18" charset="0"/>
                <a:cs typeface="Times New Roman" panose="02020603050405020304" pitchFamily="18" charset="0"/>
              </a:rPr>
              <a:t>одне</a:t>
            </a:r>
            <a:r>
              <a:rPr lang="ru-RU" dirty="0">
                <a:solidFill>
                  <a:schemeClr val="accent1"/>
                </a:solidFill>
                <a:latin typeface="Times New Roman" panose="02020603050405020304" pitchFamily="18" charset="0"/>
                <a:cs typeface="Times New Roman" panose="02020603050405020304" pitchFamily="18" charset="0"/>
              </a:rPr>
              <a:t> сопло, на </a:t>
            </a:r>
            <a:r>
              <a:rPr lang="ru-RU" dirty="0" err="1">
                <a:solidFill>
                  <a:schemeClr val="accent1"/>
                </a:solidFill>
                <a:latin typeface="Times New Roman" panose="02020603050405020304" pitchFamily="18" charset="0"/>
                <a:cs typeface="Times New Roman" panose="02020603050405020304" pitchFamily="18" charset="0"/>
              </a:rPr>
              <a:t>практиці</a:t>
            </a:r>
            <a:r>
              <a:rPr lang="ru-RU" dirty="0">
                <a:solidFill>
                  <a:schemeClr val="accent1"/>
                </a:solidFill>
                <a:latin typeface="Times New Roman" panose="02020603050405020304" pitchFamily="18" charset="0"/>
                <a:cs typeface="Times New Roman" panose="02020603050405020304" pitchFamily="18" charset="0"/>
              </a:rPr>
              <a:t> турбіни з </a:t>
            </a:r>
            <a:r>
              <a:rPr lang="ru-RU" dirty="0" err="1">
                <a:solidFill>
                  <a:schemeClr val="accent1"/>
                </a:solidFill>
                <a:latin typeface="Times New Roman" panose="02020603050405020304" pitchFamily="18" charset="0"/>
                <a:cs typeface="Times New Roman" panose="02020603050405020304" pitchFamily="18" charset="0"/>
              </a:rPr>
              <a:t>поперечним</a:t>
            </a:r>
            <a:r>
              <a:rPr lang="ru-RU" dirty="0">
                <a:solidFill>
                  <a:schemeClr val="accent1"/>
                </a:solidFill>
                <a:latin typeface="Times New Roman" panose="02020603050405020304" pitchFamily="18" charset="0"/>
                <a:cs typeface="Times New Roman" panose="02020603050405020304" pitchFamily="18" charset="0"/>
              </a:rPr>
              <a:t> потоком часто мають два сопла, </a:t>
            </a:r>
            <a:r>
              <a:rPr lang="ru-RU" dirty="0" err="1">
                <a:solidFill>
                  <a:schemeClr val="accent1"/>
                </a:solidFill>
                <a:latin typeface="Times New Roman" panose="02020603050405020304" pitchFamily="18" charset="0"/>
                <a:cs typeface="Times New Roman" panose="02020603050405020304" pitchFamily="18" charset="0"/>
              </a:rPr>
              <a:t>розташованих</a:t>
            </a:r>
            <a:r>
              <a:rPr lang="ru-RU" dirty="0">
                <a:solidFill>
                  <a:schemeClr val="accent1"/>
                </a:solidFill>
                <a:latin typeface="Times New Roman" panose="02020603050405020304" pitchFamily="18" charset="0"/>
                <a:cs typeface="Times New Roman" panose="02020603050405020304" pitchFamily="18" charset="0"/>
              </a:rPr>
              <a:t> таким чином, що потоки води, які </a:t>
            </a:r>
            <a:r>
              <a:rPr lang="ru-RU" dirty="0" err="1">
                <a:solidFill>
                  <a:schemeClr val="accent1"/>
                </a:solidFill>
                <a:latin typeface="Times New Roman" panose="02020603050405020304" pitchFamily="18" charset="0"/>
                <a:cs typeface="Times New Roman" panose="02020603050405020304" pitchFamily="18" charset="0"/>
              </a:rPr>
              <a:t>виходять</a:t>
            </a:r>
            <a:r>
              <a:rPr lang="ru-RU" dirty="0">
                <a:solidFill>
                  <a:schemeClr val="accent1"/>
                </a:solidFill>
                <a:latin typeface="Times New Roman" panose="02020603050405020304" pitchFamily="18" charset="0"/>
                <a:cs typeface="Times New Roman" panose="02020603050405020304" pitchFamily="18" charset="0"/>
              </a:rPr>
              <a:t> не </a:t>
            </a:r>
            <a:r>
              <a:rPr lang="ru-RU" dirty="0" err="1">
                <a:solidFill>
                  <a:schemeClr val="accent1"/>
                </a:solidFill>
                <a:latin typeface="Times New Roman" panose="02020603050405020304" pitchFamily="18" charset="0"/>
                <a:cs typeface="Times New Roman" panose="02020603050405020304" pitchFamily="18" charset="0"/>
              </a:rPr>
              <a:t>заважають</a:t>
            </a:r>
            <a:r>
              <a:rPr lang="ru-RU" dirty="0">
                <a:solidFill>
                  <a:schemeClr val="accent1"/>
                </a:solidFill>
                <a:latin typeface="Times New Roman" panose="02020603050405020304" pitchFamily="18" charset="0"/>
                <a:cs typeface="Times New Roman" panose="02020603050405020304" pitchFamily="18" charset="0"/>
              </a:rPr>
              <a:t> </a:t>
            </a:r>
            <a:r>
              <a:rPr lang="ru-RU" dirty="0" err="1">
                <a:solidFill>
                  <a:schemeClr val="accent1"/>
                </a:solidFill>
                <a:latin typeface="Times New Roman" panose="02020603050405020304" pitchFamily="18" charset="0"/>
                <a:cs typeface="Times New Roman" panose="02020603050405020304" pitchFamily="18" charset="0"/>
              </a:rPr>
              <a:t>течією</a:t>
            </a:r>
            <a:r>
              <a:rPr lang="ru-RU" dirty="0">
                <a:solidFill>
                  <a:schemeClr val="accent1"/>
                </a:solidFill>
                <a:latin typeface="Times New Roman" panose="02020603050405020304" pitchFamily="18" charset="0"/>
                <a:cs typeface="Times New Roman" panose="02020603050405020304" pitchFamily="18" charset="0"/>
              </a:rPr>
              <a:t> один одного.</a:t>
            </a:r>
            <a:endParaRPr lang="uk-UA" dirty="0">
              <a:solidFill>
                <a:schemeClr val="accent1"/>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B2044B50-20E4-4A9C-B6EE-4AA45EDD0259}"/>
              </a:ext>
            </a:extLst>
          </p:cNvPr>
          <p:cNvSpPr>
            <a:spLocks noGrp="1"/>
          </p:cNvSpPr>
          <p:nvPr>
            <p:ph type="sldNum" sz="quarter" idx="12"/>
          </p:nvPr>
        </p:nvSpPr>
        <p:spPr/>
        <p:txBody>
          <a:bodyPr/>
          <a:lstStyle/>
          <a:p>
            <a:fld id="{A91BA3D2-6EFA-4944-AC96-DDE256B6DB76}" type="slidenum">
              <a:rPr lang="ru-UA" smtClean="0"/>
              <a:t>17</a:t>
            </a:fld>
            <a:endParaRPr lang="ru-UA" dirty="0"/>
          </a:p>
        </p:txBody>
      </p:sp>
    </p:spTree>
    <p:extLst>
      <p:ext uri="{BB962C8B-B14F-4D97-AF65-F5344CB8AC3E}">
        <p14:creationId xmlns:p14="http://schemas.microsoft.com/office/powerpoint/2010/main" val="408800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215D52-5137-4213-B5F2-4DDA18ED0D00}"/>
              </a:ext>
            </a:extLst>
          </p:cNvPr>
          <p:cNvSpPr>
            <a:spLocks noGrp="1"/>
          </p:cNvSpPr>
          <p:nvPr>
            <p:ph type="title"/>
          </p:nvPr>
        </p:nvSpPr>
        <p:spPr/>
        <p:txBody>
          <a:bodyPr/>
          <a:lstStyle/>
          <a:p>
            <a:pPr algn="ctr"/>
            <a:r>
              <a:rPr lang="uk-UA" dirty="0">
                <a:solidFill>
                  <a:schemeClr val="accent1"/>
                </a:solidFill>
                <a:latin typeface="Times New Roman" panose="02020603050405020304" pitchFamily="18" charset="0"/>
                <a:cs typeface="Times New Roman" panose="02020603050405020304" pitchFamily="18" charset="0"/>
              </a:rPr>
              <a:t>Пристрій турбіни Банкі</a:t>
            </a:r>
            <a:endParaRPr lang="ru-UA" dirty="0">
              <a:solidFill>
                <a:schemeClr val="accent1"/>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69E56550-929E-4D05-8512-2B2962C5BA20}"/>
              </a:ext>
            </a:extLst>
          </p:cNvPr>
          <p:cNvSpPr>
            <a:spLocks noGrp="1"/>
          </p:cNvSpPr>
          <p:nvPr>
            <p:ph type="sldNum" sz="quarter" idx="12"/>
          </p:nvPr>
        </p:nvSpPr>
        <p:spPr/>
        <p:txBody>
          <a:bodyPr/>
          <a:lstStyle/>
          <a:p>
            <a:fld id="{A91BA3D2-6EFA-4944-AC96-DDE256B6DB76}" type="slidenum">
              <a:rPr lang="ru-UA" smtClean="0"/>
              <a:t>18</a:t>
            </a:fld>
            <a:endParaRPr lang="ru-UA" dirty="0"/>
          </a:p>
        </p:txBody>
      </p:sp>
      <p:pic>
        <p:nvPicPr>
          <p:cNvPr id="1026" name="Picture 2">
            <a:extLst>
              <a:ext uri="{FF2B5EF4-FFF2-40B4-BE49-F238E27FC236}">
                <a16:creationId xmlns:a16="http://schemas.microsoft.com/office/drawing/2014/main" id="{3A3D78ED-165E-4C30-8DD2-5309F373D0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84061" y="2636668"/>
            <a:ext cx="5120551" cy="28651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2965399-3231-4A40-90EE-73D17468B3CC}"/>
              </a:ext>
            </a:extLst>
          </p:cNvPr>
          <p:cNvSpPr txBox="1"/>
          <p:nvPr/>
        </p:nvSpPr>
        <p:spPr>
          <a:xfrm>
            <a:off x="2103268" y="2737802"/>
            <a:ext cx="4347839" cy="2862322"/>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Схема турбіни поперечного потоку</a:t>
            </a:r>
          </a:p>
          <a:p>
            <a:r>
              <a:rPr lang="ru-RU" dirty="0">
                <a:latin typeface="Times New Roman" panose="02020603050405020304" pitchFamily="18" charset="0"/>
                <a:cs typeface="Times New Roman" panose="02020603050405020304" pitchFamily="18" charset="0"/>
              </a:rPr>
              <a:t>1 - повітряно-випускний клапан</a:t>
            </a:r>
          </a:p>
          <a:p>
            <a:r>
              <a:rPr lang="ru-RU" dirty="0">
                <a:latin typeface="Times New Roman" panose="02020603050405020304" pitchFamily="18" charset="0"/>
                <a:cs typeface="Times New Roman" panose="02020603050405020304" pitchFamily="18" charset="0"/>
              </a:rPr>
              <a:t>2 - вузол контролю подачі потоку води</a:t>
            </a:r>
          </a:p>
          <a:p>
            <a:r>
              <a:rPr lang="ru-RU" dirty="0">
                <a:latin typeface="Times New Roman" panose="02020603050405020304" pitchFamily="18" charset="0"/>
                <a:cs typeface="Times New Roman" panose="02020603050405020304" pitchFamily="18" charset="0"/>
              </a:rPr>
              <a:t>3 - корпус турбіни (позначено товстою сірою лінією)</a:t>
            </a:r>
          </a:p>
          <a:p>
            <a:r>
              <a:rPr lang="ru-RU" dirty="0">
                <a:latin typeface="Times New Roman" panose="02020603050405020304" pitchFamily="18" charset="0"/>
                <a:cs typeface="Times New Roman" panose="02020603050405020304" pitchFamily="18" charset="0"/>
              </a:rPr>
              <a:t>4 - ротор</a:t>
            </a:r>
          </a:p>
          <a:p>
            <a:r>
              <a:rPr lang="ru-RU" dirty="0">
                <a:latin typeface="Times New Roman" panose="02020603050405020304" pitchFamily="18" charset="0"/>
                <a:cs typeface="Times New Roman" panose="02020603050405020304" pitchFamily="18" charset="0"/>
              </a:rPr>
              <a:t>5 - зйомна задня кришка корпусу</a:t>
            </a:r>
          </a:p>
          <a:p>
            <a:r>
              <a:rPr lang="ru-RU" dirty="0">
                <a:latin typeface="Times New Roman" panose="02020603050405020304" pitchFamily="18" charset="0"/>
                <a:cs typeface="Times New Roman" panose="02020603050405020304" pitchFamily="18" charset="0"/>
              </a:rPr>
              <a:t>6 - лопаті</a:t>
            </a:r>
          </a:p>
          <a:p>
            <a:r>
              <a:rPr lang="ru-RU" dirty="0">
                <a:latin typeface="Times New Roman" panose="02020603050405020304" pitchFamily="18" charset="0"/>
                <a:cs typeface="Times New Roman" panose="02020603050405020304" pitchFamily="18" charset="0"/>
              </a:rPr>
              <a:t>7 - потік води</a:t>
            </a:r>
          </a:p>
          <a:p>
            <a:r>
              <a:rPr lang="ru-RU" dirty="0">
                <a:latin typeface="Times New Roman" panose="02020603050405020304" pitchFamily="18" charset="0"/>
                <a:cs typeface="Times New Roman" panose="02020603050405020304" pitchFamily="18" charset="0"/>
              </a:rPr>
              <a:t>8 - вал</a:t>
            </a:r>
            <a:endParaRPr lang="ru-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882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D19AF3-2961-4C58-BB07-57E6FE3AA806}"/>
              </a:ext>
            </a:extLst>
          </p:cNvPr>
          <p:cNvSpPr>
            <a:spLocks noGrp="1"/>
          </p:cNvSpPr>
          <p:nvPr>
            <p:ph type="title"/>
          </p:nvPr>
        </p:nvSpPr>
        <p:spPr/>
        <p:txBody>
          <a:bodyPr/>
          <a:lstStyle/>
          <a:p>
            <a:pPr algn="ctr"/>
            <a:r>
              <a:rPr lang="uk-UA" dirty="0">
                <a:solidFill>
                  <a:schemeClr val="tx1"/>
                </a:solidFill>
                <a:latin typeface="Times New Roman" panose="02020603050405020304" pitchFamily="18" charset="0"/>
                <a:cs typeface="Times New Roman" panose="02020603050405020304" pitchFamily="18" charset="0"/>
              </a:rPr>
              <a:t>Гравітаційно-вирова станція </a:t>
            </a:r>
          </a:p>
        </p:txBody>
      </p:sp>
      <p:sp>
        <p:nvSpPr>
          <p:cNvPr id="3" name="Объект 2">
            <a:extLst>
              <a:ext uri="{FF2B5EF4-FFF2-40B4-BE49-F238E27FC236}">
                <a16:creationId xmlns:a16="http://schemas.microsoft.com/office/drawing/2014/main" id="{A808837D-970F-44CE-AC6F-081A68DDACDD}"/>
              </a:ext>
            </a:extLst>
          </p:cNvPr>
          <p:cNvSpPr>
            <a:spLocks noGrp="1"/>
          </p:cNvSpPr>
          <p:nvPr>
            <p:ph idx="1"/>
          </p:nvPr>
        </p:nvSpPr>
        <p:spPr>
          <a:xfrm>
            <a:off x="1819922" y="1562470"/>
            <a:ext cx="9684690" cy="4348752"/>
          </a:xfrm>
        </p:spPr>
        <p:txBody>
          <a:bodyPr>
            <a:normAutofit/>
          </a:bodyPr>
          <a:lstStyle/>
          <a:p>
            <a:pPr marL="0" indent="457200" algn="just">
              <a:spcBef>
                <a:spcPts val="0"/>
              </a:spcBef>
              <a:buNone/>
            </a:pPr>
            <a:r>
              <a:rPr lang="uk-UA" sz="2000" dirty="0">
                <a:solidFill>
                  <a:schemeClr val="accent1"/>
                </a:solidFill>
                <a:latin typeface="Times New Roman" panose="02020603050405020304" pitchFamily="18" charset="0"/>
                <a:cs typeface="Times New Roman" panose="02020603050405020304" pitchFamily="18" charset="0"/>
              </a:rPr>
              <a:t>Гравітаційно-вирова станція ‒ це така станція, в якій шкоду навколишньому середовищу зведено до мінімуму. Під час її розробки за основу бралась Європейська Водна Директива. На основі цілей Директиви відбувалася розробка основних складових частин станції. </a:t>
            </a:r>
          </a:p>
          <a:p>
            <a:pPr marL="0" indent="457200" algn="just">
              <a:spcBef>
                <a:spcPts val="0"/>
              </a:spcBef>
              <a:buNone/>
            </a:pPr>
            <a:r>
              <a:rPr lang="uk-UA" sz="2000" dirty="0">
                <a:solidFill>
                  <a:schemeClr val="accent1"/>
                </a:solidFill>
                <a:latin typeface="Times New Roman" panose="02020603050405020304" pitchFamily="18" charset="0"/>
                <a:cs typeface="Times New Roman" panose="02020603050405020304" pitchFamily="18" charset="0"/>
              </a:rPr>
              <a:t>Одним з найважливіших недоліків станції є те, що при великих габаритах отримувана енергія не є значною. Збільшення габаритів вирового баку не веде до різкого збільшення отримуваної енергії, до того ж збільшення габаритів до необмежених значень не є раціональним.</a:t>
            </a:r>
          </a:p>
          <a:p>
            <a:pPr marL="0" indent="457200" algn="just">
              <a:spcBef>
                <a:spcPts val="0"/>
              </a:spcBef>
              <a:buNone/>
            </a:pPr>
            <a:r>
              <a:rPr lang="uk-UA" sz="2000" dirty="0">
                <a:latin typeface="Times New Roman" panose="02020603050405020304" pitchFamily="18" charset="0"/>
                <a:cs typeface="Times New Roman" panose="02020603050405020304" pitchFamily="18" charset="0"/>
              </a:rPr>
              <a:t>При цьому, на території Австрії та Німеччини відбувається активне впровадження станцій Гравітаційно-вирового типу, також схожий проект реалізовано групою вчених у Непалі. Непальські вчені зменшили габарити вирового баку та виготовили його з металу.</a:t>
            </a:r>
            <a:endParaRPr lang="uk-UA" sz="2000" dirty="0">
              <a:solidFill>
                <a:schemeClr val="accent1"/>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43023273-0E6D-4739-958D-D41875429B21}"/>
              </a:ext>
            </a:extLst>
          </p:cNvPr>
          <p:cNvSpPr>
            <a:spLocks noGrp="1"/>
          </p:cNvSpPr>
          <p:nvPr>
            <p:ph type="sldNum" sz="quarter" idx="12"/>
          </p:nvPr>
        </p:nvSpPr>
        <p:spPr/>
        <p:txBody>
          <a:bodyPr/>
          <a:lstStyle/>
          <a:p>
            <a:fld id="{A91BA3D2-6EFA-4944-AC96-DDE256B6DB76}" type="slidenum">
              <a:rPr lang="ru-UA" smtClean="0"/>
              <a:t>19</a:t>
            </a:fld>
            <a:endParaRPr lang="ru-UA" dirty="0"/>
          </a:p>
        </p:txBody>
      </p:sp>
    </p:spTree>
    <p:extLst>
      <p:ext uri="{BB962C8B-B14F-4D97-AF65-F5344CB8AC3E}">
        <p14:creationId xmlns:p14="http://schemas.microsoft.com/office/powerpoint/2010/main" val="29360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1528DC-5CFC-4DCB-9B52-F864D50AF0D9}"/>
              </a:ext>
            </a:extLst>
          </p:cNvPr>
          <p:cNvSpPr>
            <a:spLocks noGrp="1"/>
          </p:cNvSpPr>
          <p:nvPr>
            <p:ph type="title"/>
          </p:nvPr>
        </p:nvSpPr>
        <p:spPr>
          <a:xfrm>
            <a:off x="1640156" y="512462"/>
            <a:ext cx="8911687" cy="1280890"/>
          </a:xfrm>
        </p:spPr>
        <p:txBody>
          <a:bodyPr>
            <a:normAutofit/>
          </a:bodyPr>
          <a:lstStyle/>
          <a:p>
            <a:pPr algn="ctr"/>
            <a:r>
              <a:rPr lang="uk-UA" dirty="0">
                <a:solidFill>
                  <a:schemeClr val="tx1"/>
                </a:solidFill>
                <a:latin typeface="Times New Roman" panose="02020603050405020304" pitchFamily="18" charset="0"/>
                <a:cs typeface="Times New Roman" panose="02020603050405020304" pitchFamily="18" charset="0"/>
              </a:rPr>
              <a:t>ВСТУП</a:t>
            </a:r>
            <a:endParaRPr lang="ru-UA"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C476C35-8335-43B2-B077-1B5FDDD51992}"/>
              </a:ext>
            </a:extLst>
          </p:cNvPr>
          <p:cNvSpPr>
            <a:spLocks noGrp="1"/>
          </p:cNvSpPr>
          <p:nvPr>
            <p:ph idx="1"/>
          </p:nvPr>
        </p:nvSpPr>
        <p:spPr>
          <a:xfrm>
            <a:off x="1500326" y="1540189"/>
            <a:ext cx="9888876" cy="3777622"/>
          </a:xfrm>
        </p:spPr>
        <p:txBody>
          <a:bodyPr/>
          <a:lstStyle/>
          <a:p>
            <a:pPr marL="0" indent="457200" algn="just">
              <a:spcBef>
                <a:spcPts val="0"/>
              </a:spcBef>
              <a:buNone/>
            </a:pPr>
            <a:r>
              <a:rPr lang="uk-UA" sz="2400" dirty="0">
                <a:solidFill>
                  <a:schemeClr val="accent1"/>
                </a:solidFill>
                <a:latin typeface="Times New Roman" panose="02020603050405020304" pitchFamily="18" charset="0"/>
                <a:cs typeface="Times New Roman" panose="02020603050405020304" pitchFamily="18" charset="0"/>
              </a:rPr>
              <a:t>Україна має значний потенціал енергетичного використання водних ресурсів малих річок (головним чином у Карпатському регіоні), що складає майже 28% загального гідропотенціалу всіх рік України.</a:t>
            </a:r>
          </a:p>
          <a:p>
            <a:pPr marL="0" indent="457200" algn="just">
              <a:spcBef>
                <a:spcPts val="0"/>
              </a:spcBef>
              <a:buNone/>
            </a:pPr>
            <a:r>
              <a:rPr lang="uk-UA" sz="2400" dirty="0">
                <a:solidFill>
                  <a:schemeClr val="accent1"/>
                </a:solidFill>
                <a:latin typeface="Times New Roman" panose="02020603050405020304" pitchFamily="18" charset="0"/>
                <a:cs typeface="Times New Roman" panose="02020603050405020304" pitchFamily="18" charset="0"/>
              </a:rPr>
              <a:t>При використанні гідропотенціалу малих річок України можна досягти значної економії паливно-енергетичних ресурсів, причому розвиток малої гідроенергетики сприятиме децентралізації загальної енергетичної системи, чим вирішить ряд проблем в енергопостачанні віддалених і важкодоступних районів сільської місцевості. </a:t>
            </a:r>
          </a:p>
          <a:p>
            <a:pPr marL="0" indent="0" algn="just">
              <a:buNone/>
            </a:pPr>
            <a:endParaRPr lang="ru-UA" dirty="0">
              <a:latin typeface="Times New Roman" panose="02020603050405020304" pitchFamily="18" charset="0"/>
              <a:cs typeface="Times New Roman" panose="02020603050405020304" pitchFamily="18" charset="0"/>
            </a:endParaRPr>
          </a:p>
        </p:txBody>
      </p:sp>
      <p:sp>
        <p:nvSpPr>
          <p:cNvPr id="5" name="Номер слайда 4">
            <a:extLst>
              <a:ext uri="{FF2B5EF4-FFF2-40B4-BE49-F238E27FC236}">
                <a16:creationId xmlns:a16="http://schemas.microsoft.com/office/drawing/2014/main" id="{2F0995A2-D0C1-4267-A6CD-1B9DEADE5800}"/>
              </a:ext>
            </a:extLst>
          </p:cNvPr>
          <p:cNvSpPr>
            <a:spLocks noGrp="1"/>
          </p:cNvSpPr>
          <p:nvPr>
            <p:ph type="sldNum" sz="quarter" idx="12"/>
          </p:nvPr>
        </p:nvSpPr>
        <p:spPr/>
        <p:txBody>
          <a:bodyPr/>
          <a:lstStyle/>
          <a:p>
            <a:fld id="{A91BA3D2-6EFA-4944-AC96-DDE256B6DB76}" type="slidenum">
              <a:rPr lang="ru-UA" smtClean="0"/>
              <a:t>2</a:t>
            </a:fld>
            <a:endParaRPr lang="ru-UA" dirty="0"/>
          </a:p>
        </p:txBody>
      </p:sp>
    </p:spTree>
    <p:extLst>
      <p:ext uri="{BB962C8B-B14F-4D97-AF65-F5344CB8AC3E}">
        <p14:creationId xmlns:p14="http://schemas.microsoft.com/office/powerpoint/2010/main" val="161661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7297F1-6484-428A-B16D-AD14193623B4}"/>
              </a:ext>
            </a:extLst>
          </p:cNvPr>
          <p:cNvSpPr>
            <a:spLocks noGrp="1"/>
          </p:cNvSpPr>
          <p:nvPr>
            <p:ph type="title"/>
          </p:nvPr>
        </p:nvSpPr>
        <p:spPr/>
        <p:txBody>
          <a:bodyPr/>
          <a:lstStyle/>
          <a:p>
            <a:pPr algn="ctr"/>
            <a:r>
              <a:rPr lang="ru-RU" dirty="0">
                <a:solidFill>
                  <a:schemeClr val="tx1"/>
                </a:solidFill>
                <a:latin typeface="Times New Roman" panose="02020603050405020304" pitchFamily="18" charset="0"/>
                <a:cs typeface="Times New Roman" panose="02020603050405020304" pitchFamily="18" charset="0"/>
              </a:rPr>
              <a:t>Поперечний перетин гідроелектростанції</a:t>
            </a:r>
            <a:endParaRPr lang="ru-UA" dirty="0">
              <a:solidFill>
                <a:schemeClr val="tx1"/>
              </a:solidFill>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a16="http://schemas.microsoft.com/office/drawing/2014/main" id="{7344E82A-49C1-4DCE-9056-DE0AEA0988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7203" y="1725999"/>
            <a:ext cx="7762875" cy="3581400"/>
          </a:xfrm>
        </p:spPr>
      </p:pic>
      <p:sp>
        <p:nvSpPr>
          <p:cNvPr id="4" name="Номер слайда 3">
            <a:extLst>
              <a:ext uri="{FF2B5EF4-FFF2-40B4-BE49-F238E27FC236}">
                <a16:creationId xmlns:a16="http://schemas.microsoft.com/office/drawing/2014/main" id="{C5596F92-698D-4DAF-8BE2-7DA7015A3529}"/>
              </a:ext>
            </a:extLst>
          </p:cNvPr>
          <p:cNvSpPr>
            <a:spLocks noGrp="1"/>
          </p:cNvSpPr>
          <p:nvPr>
            <p:ph type="sldNum" sz="quarter" idx="12"/>
          </p:nvPr>
        </p:nvSpPr>
        <p:spPr/>
        <p:txBody>
          <a:bodyPr/>
          <a:lstStyle/>
          <a:p>
            <a:fld id="{A91BA3D2-6EFA-4944-AC96-DDE256B6DB76}" type="slidenum">
              <a:rPr lang="ru-UA" smtClean="0"/>
              <a:t>20</a:t>
            </a:fld>
            <a:endParaRPr lang="ru-UA" dirty="0"/>
          </a:p>
        </p:txBody>
      </p:sp>
    </p:spTree>
    <p:extLst>
      <p:ext uri="{BB962C8B-B14F-4D97-AF65-F5344CB8AC3E}">
        <p14:creationId xmlns:p14="http://schemas.microsoft.com/office/powerpoint/2010/main" val="4018112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309424-AB7D-496B-B43D-624EEAEDCAED}"/>
              </a:ext>
            </a:extLst>
          </p:cNvPr>
          <p:cNvSpPr>
            <a:spLocks noGrp="1"/>
          </p:cNvSpPr>
          <p:nvPr>
            <p:ph type="title"/>
          </p:nvPr>
        </p:nvSpPr>
        <p:spPr/>
        <p:txBody>
          <a:bodyPr/>
          <a:lstStyle/>
          <a:p>
            <a:pPr algn="ctr"/>
            <a:r>
              <a:rPr lang="ru-RU" dirty="0">
                <a:solidFill>
                  <a:schemeClr val="accent1"/>
                </a:solidFill>
                <a:latin typeface="Times New Roman" panose="02020603050405020304" pitchFamily="18" charset="0"/>
                <a:cs typeface="Times New Roman" panose="02020603050405020304" pitchFamily="18" charset="0"/>
              </a:rPr>
              <a:t>Вид зверху на гідроелектростанцію</a:t>
            </a:r>
            <a:endParaRPr lang="ru-UA" dirty="0">
              <a:solidFill>
                <a:schemeClr val="accent1"/>
              </a:solidFill>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a16="http://schemas.microsoft.com/office/drawing/2014/main" id="{EEA3F4CE-13FB-44F3-8497-3841707334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5530" y="1652587"/>
            <a:ext cx="7286625" cy="3552825"/>
          </a:xfrm>
        </p:spPr>
      </p:pic>
      <p:sp>
        <p:nvSpPr>
          <p:cNvPr id="4" name="Номер слайда 3">
            <a:extLst>
              <a:ext uri="{FF2B5EF4-FFF2-40B4-BE49-F238E27FC236}">
                <a16:creationId xmlns:a16="http://schemas.microsoft.com/office/drawing/2014/main" id="{33174BC6-34CD-47F1-8F6C-A1191E8D8707}"/>
              </a:ext>
            </a:extLst>
          </p:cNvPr>
          <p:cNvSpPr>
            <a:spLocks noGrp="1"/>
          </p:cNvSpPr>
          <p:nvPr>
            <p:ph type="sldNum" sz="quarter" idx="12"/>
          </p:nvPr>
        </p:nvSpPr>
        <p:spPr/>
        <p:txBody>
          <a:bodyPr/>
          <a:lstStyle/>
          <a:p>
            <a:fld id="{A91BA3D2-6EFA-4944-AC96-DDE256B6DB76}" type="slidenum">
              <a:rPr lang="ru-UA" smtClean="0"/>
              <a:t>21</a:t>
            </a:fld>
            <a:endParaRPr lang="ru-UA" dirty="0"/>
          </a:p>
        </p:txBody>
      </p:sp>
    </p:spTree>
    <p:extLst>
      <p:ext uri="{BB962C8B-B14F-4D97-AF65-F5344CB8AC3E}">
        <p14:creationId xmlns:p14="http://schemas.microsoft.com/office/powerpoint/2010/main" val="2836265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9490E3-2501-4FC8-B855-4F8C7FD0C3DA}"/>
              </a:ext>
            </a:extLst>
          </p:cNvPr>
          <p:cNvSpPr>
            <a:spLocks noGrp="1"/>
          </p:cNvSpPr>
          <p:nvPr>
            <p:ph type="title"/>
          </p:nvPr>
        </p:nvSpPr>
        <p:spPr/>
        <p:txBody>
          <a:bodyPr/>
          <a:lstStyle/>
          <a:p>
            <a:pPr algn="ctr"/>
            <a:r>
              <a:rPr lang="ru-RU" dirty="0">
                <a:solidFill>
                  <a:schemeClr val="accent1"/>
                </a:solidFill>
                <a:latin typeface="Times New Roman" panose="02020603050405020304" pitchFamily="18" charset="0"/>
                <a:cs typeface="Times New Roman" panose="02020603050405020304" pitchFamily="18" charset="0"/>
              </a:rPr>
              <a:t>Патентна формула</a:t>
            </a:r>
            <a:endParaRPr lang="ru-UA" dirty="0">
              <a:solidFill>
                <a:schemeClr val="accent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F079EAF6-F25D-413F-B1E3-693DD2CC6E06}"/>
              </a:ext>
            </a:extLst>
          </p:cNvPr>
          <p:cNvSpPr>
            <a:spLocks noGrp="1"/>
          </p:cNvSpPr>
          <p:nvPr>
            <p:ph idx="1"/>
          </p:nvPr>
        </p:nvSpPr>
        <p:spPr>
          <a:xfrm>
            <a:off x="2095130" y="1571348"/>
            <a:ext cx="9409482" cy="4339874"/>
          </a:xfrm>
        </p:spPr>
        <p:txBody>
          <a:bodyPr>
            <a:normAutofit/>
          </a:bodyPr>
          <a:lstStyle/>
          <a:p>
            <a:pPr marL="0" indent="457200" algn="just">
              <a:spcBef>
                <a:spcPts val="0"/>
              </a:spcBef>
              <a:buNone/>
            </a:pPr>
            <a:r>
              <a:rPr lang="ru-RU" sz="2000" dirty="0">
                <a:solidFill>
                  <a:schemeClr val="accent1"/>
                </a:solidFill>
                <a:latin typeface="Times New Roman" panose="02020603050405020304" pitchFamily="18" charset="0"/>
                <a:cs typeface="Times New Roman" panose="02020603050405020304" pitchFamily="18" charset="0"/>
              </a:rPr>
              <a:t>Гідроелектростанція 40 з як мінімум однією турбіною 41, що має круглу форму робочого колеса 42 та має безліч розділених по колу лопатей 4, в якій  вісь обертання 44 розташована вертикально по відношенню до цього робочого колеса 42. Між вировим баком 24, впускним каналом 25 і випускним каналом 26 вода проходить через робоче колесо 42. Як правило, вісь турбіни 6 з'єднана з кришкою 5 в якій лопаті 4 розташовані в осьовому напрямку на кришці 5. Лопаті 4 знаходяться над впускним каналом 25 в області потрапляння води на турбіну 46 навпроти дна 18 вирового баку 24. Гідроелектростанція відрізняється тим, що лопаті ротора 4 розташовані горизонтально і по колу у внутрішніх краях лопатей 4</a:t>
            </a:r>
            <a:r>
              <a:rPr lang="en-US" sz="2000" dirty="0">
                <a:solidFill>
                  <a:schemeClr val="accent1"/>
                </a:solidFill>
                <a:latin typeface="Times New Roman" panose="02020603050405020304" pitchFamily="18" charset="0"/>
                <a:cs typeface="Times New Roman" panose="02020603050405020304" pitchFamily="18" charset="0"/>
              </a:rPr>
              <a:t>b </a:t>
            </a:r>
            <a:r>
              <a:rPr lang="ru-RU" sz="2000" dirty="0">
                <a:solidFill>
                  <a:schemeClr val="accent1"/>
                </a:solidFill>
                <a:latin typeface="Times New Roman" panose="02020603050405020304" pitchFamily="18" charset="0"/>
                <a:cs typeface="Times New Roman" panose="02020603050405020304" pitchFamily="18" charset="0"/>
              </a:rPr>
              <a:t>відкриті вниз і через кришку 5 герметизують простір під робочим колесом 45. Гідроелектростанція 40 також характеризується тим, що генератор 22 і проточний елемент 27 виконані як єдине ціле.</a:t>
            </a:r>
            <a:endParaRPr lang="ru-UA" sz="2000" dirty="0">
              <a:solidFill>
                <a:schemeClr val="accent1"/>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B6EC189E-F1F7-431F-81EA-5F9CBD51CD7D}"/>
              </a:ext>
            </a:extLst>
          </p:cNvPr>
          <p:cNvSpPr>
            <a:spLocks noGrp="1"/>
          </p:cNvSpPr>
          <p:nvPr>
            <p:ph type="sldNum" sz="quarter" idx="12"/>
          </p:nvPr>
        </p:nvSpPr>
        <p:spPr/>
        <p:txBody>
          <a:bodyPr/>
          <a:lstStyle/>
          <a:p>
            <a:fld id="{A91BA3D2-6EFA-4944-AC96-DDE256B6DB76}" type="slidenum">
              <a:rPr lang="ru-UA" smtClean="0"/>
              <a:t>22</a:t>
            </a:fld>
            <a:endParaRPr lang="ru-UA" dirty="0"/>
          </a:p>
        </p:txBody>
      </p:sp>
    </p:spTree>
    <p:extLst>
      <p:ext uri="{BB962C8B-B14F-4D97-AF65-F5344CB8AC3E}">
        <p14:creationId xmlns:p14="http://schemas.microsoft.com/office/powerpoint/2010/main" val="555353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496689-14CE-4474-B8A5-7C89BF9D55E5}"/>
              </a:ext>
            </a:extLst>
          </p:cNvPr>
          <p:cNvSpPr>
            <a:spLocks noGrp="1"/>
          </p:cNvSpPr>
          <p:nvPr>
            <p:ph type="title"/>
          </p:nvPr>
        </p:nvSpPr>
        <p:spPr/>
        <p:txBody>
          <a:bodyPr/>
          <a:lstStyle/>
          <a:p>
            <a:pPr algn="ctr"/>
            <a:r>
              <a:rPr lang="uk-UA" dirty="0">
                <a:solidFill>
                  <a:schemeClr val="accent1"/>
                </a:solidFill>
                <a:latin typeface="Times New Roman" panose="02020603050405020304" pitchFamily="18" charset="0"/>
                <a:cs typeface="Times New Roman" panose="02020603050405020304" pitchFamily="18" charset="0"/>
              </a:rPr>
              <a:t>Зміни конструкції гравітаційно-вирової станції</a:t>
            </a:r>
            <a:endParaRPr lang="ru-UA" dirty="0">
              <a:solidFill>
                <a:schemeClr val="accent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2AD5A92-9BC6-4842-81C4-02474BDF2E84}"/>
              </a:ext>
            </a:extLst>
          </p:cNvPr>
          <p:cNvSpPr>
            <a:spLocks noGrp="1"/>
          </p:cNvSpPr>
          <p:nvPr>
            <p:ph idx="1"/>
          </p:nvPr>
        </p:nvSpPr>
        <p:spPr>
          <a:xfrm>
            <a:off x="1864310" y="1997476"/>
            <a:ext cx="9640301" cy="3913746"/>
          </a:xfrm>
        </p:spPr>
        <p:txBody>
          <a:bodyPr>
            <a:normAutofit/>
          </a:bodyPr>
          <a:lstStyle/>
          <a:p>
            <a:pPr marL="0" indent="457200" algn="just">
              <a:spcBef>
                <a:spcPts val="0"/>
              </a:spcBef>
              <a:buNone/>
            </a:pPr>
            <a:r>
              <a:rPr lang="uk-UA" sz="2000" dirty="0">
                <a:latin typeface="Times New Roman" panose="02020603050405020304" pitchFamily="18" charset="0"/>
                <a:cs typeface="Times New Roman" panose="02020603050405020304" pitchFamily="18" charset="0"/>
              </a:rPr>
              <a:t>Для покращення техніко-економічних показників функціонування Гравітаційно-вирової станції в проекті запропоновані автором Завгородня Н.Ю. наступні зміни у конструкції.</a:t>
            </a:r>
          </a:p>
          <a:p>
            <a:pPr marL="0" indent="457200" algn="just">
              <a:spcBef>
                <a:spcPts val="0"/>
              </a:spcBef>
            </a:pPr>
            <a:r>
              <a:rPr lang="uk-UA" sz="2000" dirty="0">
                <a:latin typeface="Times New Roman" panose="02020603050405020304" pitchFamily="18" charset="0"/>
                <a:cs typeface="Times New Roman" panose="02020603050405020304" pitchFamily="18" charset="0"/>
              </a:rPr>
              <a:t>зміна конструкції турбіни на гібридну (на одному валу розташована активна турбіна разом з реактивною); </a:t>
            </a:r>
          </a:p>
          <a:p>
            <a:pPr marL="0" indent="457200" algn="just">
              <a:spcBef>
                <a:spcPts val="0"/>
              </a:spcBef>
            </a:pPr>
            <a:r>
              <a:rPr lang="uk-UA" sz="2000" dirty="0">
                <a:latin typeface="Times New Roman" panose="02020603050405020304" pitchFamily="18" charset="0"/>
                <a:cs typeface="Times New Roman" panose="02020603050405020304" pitchFamily="18" charset="0"/>
              </a:rPr>
              <a:t>введення двох шляхів потрапляння води до станції; </a:t>
            </a:r>
          </a:p>
          <a:p>
            <a:pPr marL="0" indent="457200" algn="just">
              <a:spcBef>
                <a:spcPts val="0"/>
              </a:spcBef>
            </a:pPr>
            <a:r>
              <a:rPr lang="uk-UA" sz="2000" dirty="0">
                <a:latin typeface="Times New Roman" panose="02020603050405020304" pitchFamily="18" charset="0"/>
                <a:cs typeface="Times New Roman" panose="02020603050405020304" pitchFamily="18" charset="0"/>
              </a:rPr>
              <a:t>можливість контролю за швидкістю обертання турбіни без застосування направляючого апарату; </a:t>
            </a:r>
          </a:p>
          <a:p>
            <a:pPr marL="0" indent="457200" algn="just">
              <a:spcBef>
                <a:spcPts val="0"/>
              </a:spcBef>
            </a:pPr>
            <a:r>
              <a:rPr lang="uk-UA" sz="2000" dirty="0">
                <a:latin typeface="Times New Roman" panose="02020603050405020304" pitchFamily="18" charset="0"/>
                <a:cs typeface="Times New Roman" panose="02020603050405020304" pitchFamily="18" charset="0"/>
              </a:rPr>
              <a:t>впровадження гвинтоподібних рельєфних треків; </a:t>
            </a:r>
          </a:p>
          <a:p>
            <a:pPr marL="0" indent="457200" algn="just">
              <a:spcBef>
                <a:spcPts val="0"/>
              </a:spcBef>
            </a:pPr>
            <a:r>
              <a:rPr lang="uk-UA" sz="2000" dirty="0">
                <a:latin typeface="Times New Roman" panose="02020603050405020304" pitchFamily="18" charset="0"/>
                <a:cs typeface="Times New Roman" panose="02020603050405020304" pitchFamily="18" charset="0"/>
              </a:rPr>
              <a:t>застосування максимально можливої кількості типових елементів.</a:t>
            </a:r>
          </a:p>
        </p:txBody>
      </p:sp>
      <p:sp>
        <p:nvSpPr>
          <p:cNvPr id="4" name="Номер слайда 3">
            <a:extLst>
              <a:ext uri="{FF2B5EF4-FFF2-40B4-BE49-F238E27FC236}">
                <a16:creationId xmlns:a16="http://schemas.microsoft.com/office/drawing/2014/main" id="{6586128C-C0C1-427F-B84E-E9A079CB81D5}"/>
              </a:ext>
            </a:extLst>
          </p:cNvPr>
          <p:cNvSpPr>
            <a:spLocks noGrp="1"/>
          </p:cNvSpPr>
          <p:nvPr>
            <p:ph type="sldNum" sz="quarter" idx="12"/>
          </p:nvPr>
        </p:nvSpPr>
        <p:spPr/>
        <p:txBody>
          <a:bodyPr/>
          <a:lstStyle/>
          <a:p>
            <a:fld id="{A91BA3D2-6EFA-4944-AC96-DDE256B6DB76}" type="slidenum">
              <a:rPr lang="ru-UA" smtClean="0"/>
              <a:t>23</a:t>
            </a:fld>
            <a:endParaRPr lang="ru-UA" dirty="0"/>
          </a:p>
        </p:txBody>
      </p:sp>
    </p:spTree>
    <p:extLst>
      <p:ext uri="{BB962C8B-B14F-4D97-AF65-F5344CB8AC3E}">
        <p14:creationId xmlns:p14="http://schemas.microsoft.com/office/powerpoint/2010/main" val="3340076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45B729-3770-48B0-97E2-C19D7D8BD2D6}"/>
              </a:ext>
            </a:extLst>
          </p:cNvPr>
          <p:cNvSpPr>
            <a:spLocks noGrp="1"/>
          </p:cNvSpPr>
          <p:nvPr>
            <p:ph type="title"/>
          </p:nvPr>
        </p:nvSpPr>
        <p:spPr>
          <a:xfrm>
            <a:off x="2449025" y="395056"/>
            <a:ext cx="8911687" cy="1280890"/>
          </a:xfrm>
        </p:spPr>
        <p:txBody>
          <a:bodyPr>
            <a:normAutofit/>
          </a:bodyPr>
          <a:lstStyle/>
          <a:p>
            <a:pPr algn="ctr"/>
            <a:r>
              <a:rPr lang="uk-UA" sz="3200" dirty="0">
                <a:solidFill>
                  <a:schemeClr val="accent1"/>
                </a:solidFill>
                <a:latin typeface="Times New Roman" panose="02020603050405020304" pitchFamily="18" charset="0"/>
                <a:cs typeface="Times New Roman" panose="02020603050405020304" pitchFamily="18" charset="0"/>
              </a:rPr>
              <a:t>Креслення пристрою для виробництва електроенергії. Вид зверху</a:t>
            </a:r>
          </a:p>
        </p:txBody>
      </p:sp>
      <p:sp>
        <p:nvSpPr>
          <p:cNvPr id="4" name="Номер слайда 3">
            <a:extLst>
              <a:ext uri="{FF2B5EF4-FFF2-40B4-BE49-F238E27FC236}">
                <a16:creationId xmlns:a16="http://schemas.microsoft.com/office/drawing/2014/main" id="{7AE88506-4B51-4A09-9C09-AF60DA86D769}"/>
              </a:ext>
            </a:extLst>
          </p:cNvPr>
          <p:cNvSpPr>
            <a:spLocks noGrp="1"/>
          </p:cNvSpPr>
          <p:nvPr>
            <p:ph type="sldNum" sz="quarter" idx="12"/>
          </p:nvPr>
        </p:nvSpPr>
        <p:spPr/>
        <p:txBody>
          <a:bodyPr/>
          <a:lstStyle/>
          <a:p>
            <a:fld id="{A91BA3D2-6EFA-4944-AC96-DDE256B6DB76}" type="slidenum">
              <a:rPr lang="ru-UA" smtClean="0"/>
              <a:t>24</a:t>
            </a:fld>
            <a:endParaRPr lang="ru-UA" dirty="0"/>
          </a:p>
        </p:txBody>
      </p:sp>
      <p:pic>
        <p:nvPicPr>
          <p:cNvPr id="8" name="Рисунок 7">
            <a:extLst>
              <a:ext uri="{FF2B5EF4-FFF2-40B4-BE49-F238E27FC236}">
                <a16:creationId xmlns:a16="http://schemas.microsoft.com/office/drawing/2014/main" id="{7215E830-E3D9-4E2E-B792-06AED76A0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6276" y="1675946"/>
            <a:ext cx="5228699" cy="4971496"/>
          </a:xfrm>
          <a:prstGeom prst="rect">
            <a:avLst/>
          </a:prstGeom>
        </p:spPr>
      </p:pic>
    </p:spTree>
    <p:extLst>
      <p:ext uri="{BB962C8B-B14F-4D97-AF65-F5344CB8AC3E}">
        <p14:creationId xmlns:p14="http://schemas.microsoft.com/office/powerpoint/2010/main" val="1647421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20F63F-D1FC-4641-9317-330DEFCBE829}"/>
              </a:ext>
            </a:extLst>
          </p:cNvPr>
          <p:cNvSpPr>
            <a:spLocks noGrp="1"/>
          </p:cNvSpPr>
          <p:nvPr>
            <p:ph type="title"/>
          </p:nvPr>
        </p:nvSpPr>
        <p:spPr>
          <a:xfrm>
            <a:off x="2521904" y="261892"/>
            <a:ext cx="8911687" cy="1280890"/>
          </a:xfrm>
        </p:spPr>
        <p:txBody>
          <a:bodyPr>
            <a:normAutofit/>
          </a:bodyPr>
          <a:lstStyle/>
          <a:p>
            <a:pPr algn="ctr"/>
            <a:r>
              <a:rPr lang="uk-UA" sz="3200" dirty="0">
                <a:solidFill>
                  <a:schemeClr val="accent1"/>
                </a:solidFill>
                <a:latin typeface="Times New Roman" panose="02020603050405020304" pitchFamily="18" charset="0"/>
                <a:cs typeface="Times New Roman" panose="02020603050405020304" pitchFamily="18" charset="0"/>
              </a:rPr>
              <a:t>Розріз пристрою для виробництва електроенергії</a:t>
            </a:r>
          </a:p>
        </p:txBody>
      </p:sp>
      <p:pic>
        <p:nvPicPr>
          <p:cNvPr id="6" name="Объект 5">
            <a:extLst>
              <a:ext uri="{FF2B5EF4-FFF2-40B4-BE49-F238E27FC236}">
                <a16:creationId xmlns:a16="http://schemas.microsoft.com/office/drawing/2014/main" id="{ACB41316-8D73-4DA6-9108-B60594DAD8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0" y="941033"/>
            <a:ext cx="5604240" cy="5655075"/>
          </a:xfrm>
        </p:spPr>
      </p:pic>
      <p:sp>
        <p:nvSpPr>
          <p:cNvPr id="4" name="Номер слайда 3">
            <a:extLst>
              <a:ext uri="{FF2B5EF4-FFF2-40B4-BE49-F238E27FC236}">
                <a16:creationId xmlns:a16="http://schemas.microsoft.com/office/drawing/2014/main" id="{68E1E00D-FD6E-4B52-9356-0763CCC8F349}"/>
              </a:ext>
            </a:extLst>
          </p:cNvPr>
          <p:cNvSpPr>
            <a:spLocks noGrp="1"/>
          </p:cNvSpPr>
          <p:nvPr>
            <p:ph type="sldNum" sz="quarter" idx="12"/>
          </p:nvPr>
        </p:nvSpPr>
        <p:spPr/>
        <p:txBody>
          <a:bodyPr/>
          <a:lstStyle/>
          <a:p>
            <a:fld id="{A91BA3D2-6EFA-4944-AC96-DDE256B6DB76}" type="slidenum">
              <a:rPr lang="ru-UA" smtClean="0"/>
              <a:t>25</a:t>
            </a:fld>
            <a:endParaRPr lang="ru-UA" dirty="0"/>
          </a:p>
        </p:txBody>
      </p:sp>
    </p:spTree>
    <p:extLst>
      <p:ext uri="{BB962C8B-B14F-4D97-AF65-F5344CB8AC3E}">
        <p14:creationId xmlns:p14="http://schemas.microsoft.com/office/powerpoint/2010/main" val="610169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6307E3-C3AA-4A09-A03B-307D2CCD3937}"/>
              </a:ext>
            </a:extLst>
          </p:cNvPr>
          <p:cNvSpPr>
            <a:spLocks noGrp="1"/>
          </p:cNvSpPr>
          <p:nvPr>
            <p:ph type="title"/>
          </p:nvPr>
        </p:nvSpPr>
        <p:spPr/>
        <p:txBody>
          <a:bodyPr/>
          <a:lstStyle/>
          <a:p>
            <a:pPr algn="ctr"/>
            <a:r>
              <a:rPr lang="uk-UA" dirty="0">
                <a:solidFill>
                  <a:schemeClr val="accent1"/>
                </a:solidFill>
                <a:latin typeface="Times New Roman" panose="02020603050405020304" pitchFamily="18" charset="0"/>
                <a:cs typeface="Times New Roman" panose="02020603050405020304" pitchFamily="18" charset="0"/>
              </a:rPr>
              <a:t>Особливості проектованої станції</a:t>
            </a:r>
            <a:endParaRPr lang="ru-UA" dirty="0">
              <a:solidFill>
                <a:schemeClr val="accent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ECE4D6F-C40D-45ED-B14A-4B4CAF009C2E}"/>
              </a:ext>
            </a:extLst>
          </p:cNvPr>
          <p:cNvSpPr>
            <a:spLocks noGrp="1"/>
          </p:cNvSpPr>
          <p:nvPr>
            <p:ph idx="1"/>
          </p:nvPr>
        </p:nvSpPr>
        <p:spPr>
          <a:xfrm>
            <a:off x="1784412" y="1651247"/>
            <a:ext cx="9720200" cy="4918229"/>
          </a:xfrm>
        </p:spPr>
        <p:txBody>
          <a:bodyPr>
            <a:normAutofit/>
          </a:bodyPr>
          <a:lstStyle/>
          <a:p>
            <a:pPr marL="0" indent="457200" algn="just">
              <a:spcBef>
                <a:spcPts val="0"/>
              </a:spcBef>
              <a:buNone/>
            </a:pPr>
            <a:r>
              <a:rPr lang="uk-UA" sz="2000" dirty="0">
                <a:solidFill>
                  <a:schemeClr val="accent1"/>
                </a:solidFill>
                <a:latin typeface="Times New Roman" panose="02020603050405020304" pitchFamily="18" charset="0"/>
                <a:cs typeface="Times New Roman" panose="02020603050405020304" pitchFamily="18" charset="0"/>
              </a:rPr>
              <a:t>Головною особливістю проектованої станції є турбіна. Ковшова турбіна (турбіна Пелтона) - активна гідравлічна турбіна, яка використовується зазвичай при дуже великих напорах.</a:t>
            </a:r>
          </a:p>
          <a:p>
            <a:pPr marL="0" indent="457200" algn="just">
              <a:spcBef>
                <a:spcPts val="0"/>
              </a:spcBef>
              <a:buNone/>
            </a:pPr>
            <a:r>
              <a:rPr lang="uk-UA" sz="2000" dirty="0">
                <a:solidFill>
                  <a:schemeClr val="accent1"/>
                </a:solidFill>
                <a:latin typeface="Times New Roman" panose="02020603050405020304" pitchFamily="18" charset="0"/>
                <a:cs typeface="Times New Roman" panose="02020603050405020304" pitchFamily="18" charset="0"/>
              </a:rPr>
              <a:t>Дані турбіни закріплені на одному валу, а їх конструкція передбачає виключно коректне дослідження швидкості обертання і визначення фактичної потужності та швидкості обертання. При цьому, у конструкції передбачається можливість такого з’єднання, яке дає можливість дослідити роботу окремо двох різних типів турбін, або роботу двох активних та двох реактивних турбін. При реалізації такого варіанту ми маємо визначити найбільшу енергетичну віддачу. На запропоновану безгребельну гідроелектростанцію отримано зареєстрований та затверджений патент України на корисну модель “Пристрій для виробництва </a:t>
            </a:r>
            <a:r>
              <a:rPr lang="ru-RU" sz="2000" dirty="0">
                <a:latin typeface="Times New Roman" panose="02020603050405020304" pitchFamily="18" charset="0"/>
                <a:cs typeface="Times New Roman" panose="02020603050405020304" pitchFamily="18" charset="0"/>
              </a:rPr>
              <a:t>електроенергії” № 201708384 від 14.08.2017 р., МПК F03B13/08 (2006.01).</a:t>
            </a:r>
            <a:endParaRPr lang="uk-UA" sz="2000" dirty="0">
              <a:solidFill>
                <a:schemeClr val="accent1"/>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63721B8E-56C6-4176-A73C-B12A8D628DE2}"/>
              </a:ext>
            </a:extLst>
          </p:cNvPr>
          <p:cNvSpPr>
            <a:spLocks noGrp="1"/>
          </p:cNvSpPr>
          <p:nvPr>
            <p:ph type="sldNum" sz="quarter" idx="12"/>
          </p:nvPr>
        </p:nvSpPr>
        <p:spPr/>
        <p:txBody>
          <a:bodyPr/>
          <a:lstStyle/>
          <a:p>
            <a:fld id="{A91BA3D2-6EFA-4944-AC96-DDE256B6DB76}" type="slidenum">
              <a:rPr lang="ru-UA" smtClean="0"/>
              <a:t>26</a:t>
            </a:fld>
            <a:endParaRPr lang="ru-UA" dirty="0"/>
          </a:p>
        </p:txBody>
      </p:sp>
    </p:spTree>
    <p:extLst>
      <p:ext uri="{BB962C8B-B14F-4D97-AF65-F5344CB8AC3E}">
        <p14:creationId xmlns:p14="http://schemas.microsoft.com/office/powerpoint/2010/main" val="3762631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0BF72F-6548-4875-8D64-89D38A6412B8}"/>
              </a:ext>
            </a:extLst>
          </p:cNvPr>
          <p:cNvSpPr>
            <a:spLocks noGrp="1"/>
          </p:cNvSpPr>
          <p:nvPr>
            <p:ph type="title"/>
          </p:nvPr>
        </p:nvSpPr>
        <p:spPr/>
        <p:txBody>
          <a:bodyPr/>
          <a:lstStyle/>
          <a:p>
            <a:pPr algn="ctr"/>
            <a:r>
              <a:rPr lang="ru-RU" dirty="0">
                <a:solidFill>
                  <a:schemeClr val="accent1"/>
                </a:solidFill>
                <a:latin typeface="Times New Roman" panose="02020603050405020304" pitchFamily="18" charset="0"/>
                <a:cs typeface="Times New Roman" panose="02020603050405020304" pitchFamily="18" charset="0"/>
              </a:rPr>
              <a:t>Турбіна Пелтона</a:t>
            </a:r>
            <a:endParaRPr lang="ru-UA" dirty="0">
              <a:solidFill>
                <a:schemeClr val="accent1"/>
              </a:solidFill>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a16="http://schemas.microsoft.com/office/drawing/2014/main" id="{D1DE460E-6FAE-472A-87B6-F549279B29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0463" y="1707471"/>
            <a:ext cx="5349700" cy="4453631"/>
          </a:xfrm>
        </p:spPr>
      </p:pic>
      <p:sp>
        <p:nvSpPr>
          <p:cNvPr id="4" name="Номер слайда 3">
            <a:extLst>
              <a:ext uri="{FF2B5EF4-FFF2-40B4-BE49-F238E27FC236}">
                <a16:creationId xmlns:a16="http://schemas.microsoft.com/office/drawing/2014/main" id="{395CBE3A-36ED-4257-B1A4-CBD80BD9A2D7}"/>
              </a:ext>
            </a:extLst>
          </p:cNvPr>
          <p:cNvSpPr>
            <a:spLocks noGrp="1"/>
          </p:cNvSpPr>
          <p:nvPr>
            <p:ph type="sldNum" sz="quarter" idx="12"/>
          </p:nvPr>
        </p:nvSpPr>
        <p:spPr/>
        <p:txBody>
          <a:bodyPr/>
          <a:lstStyle/>
          <a:p>
            <a:fld id="{A91BA3D2-6EFA-4944-AC96-DDE256B6DB76}" type="slidenum">
              <a:rPr lang="ru-UA" smtClean="0"/>
              <a:t>27</a:t>
            </a:fld>
            <a:endParaRPr lang="ru-UA" dirty="0"/>
          </a:p>
        </p:txBody>
      </p:sp>
    </p:spTree>
    <p:extLst>
      <p:ext uri="{BB962C8B-B14F-4D97-AF65-F5344CB8AC3E}">
        <p14:creationId xmlns:p14="http://schemas.microsoft.com/office/powerpoint/2010/main" val="941079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442CB3-0F2B-4D5F-98A2-A087F95C3B61}"/>
              </a:ext>
            </a:extLst>
          </p:cNvPr>
          <p:cNvSpPr>
            <a:spLocks noGrp="1"/>
          </p:cNvSpPr>
          <p:nvPr>
            <p:ph type="title"/>
          </p:nvPr>
        </p:nvSpPr>
        <p:spPr/>
        <p:txBody>
          <a:bodyPr/>
          <a:lstStyle/>
          <a:p>
            <a:pPr algn="ctr"/>
            <a:r>
              <a:rPr lang="uk-UA" dirty="0">
                <a:solidFill>
                  <a:schemeClr val="accent1"/>
                </a:solidFill>
                <a:latin typeface="Times New Roman" panose="02020603050405020304" pitchFamily="18" charset="0"/>
                <a:cs typeface="Times New Roman" panose="02020603050405020304" pitchFamily="18" charset="0"/>
              </a:rPr>
              <a:t>Сегнерове колесо</a:t>
            </a:r>
          </a:p>
        </p:txBody>
      </p:sp>
      <p:sp>
        <p:nvSpPr>
          <p:cNvPr id="3" name="Объект 2">
            <a:extLst>
              <a:ext uri="{FF2B5EF4-FFF2-40B4-BE49-F238E27FC236}">
                <a16:creationId xmlns:a16="http://schemas.microsoft.com/office/drawing/2014/main" id="{ACEB3A27-1EE0-4C7C-8D3B-E21003AB2ED1}"/>
              </a:ext>
            </a:extLst>
          </p:cNvPr>
          <p:cNvSpPr>
            <a:spLocks noGrp="1"/>
          </p:cNvSpPr>
          <p:nvPr>
            <p:ph idx="1"/>
          </p:nvPr>
        </p:nvSpPr>
        <p:spPr>
          <a:xfrm>
            <a:off x="1961965" y="1748901"/>
            <a:ext cx="9897754" cy="4171199"/>
          </a:xfrm>
        </p:spPr>
        <p:txBody>
          <a:bodyPr>
            <a:normAutofit/>
          </a:bodyPr>
          <a:lstStyle/>
          <a:p>
            <a:pPr marL="0" indent="457200" algn="just">
              <a:spcBef>
                <a:spcPts val="0"/>
              </a:spcBef>
              <a:buNone/>
            </a:pPr>
            <a:r>
              <a:rPr lang="uk-UA" sz="2400" dirty="0">
                <a:latin typeface="Times New Roman" panose="02020603050405020304" pitchFamily="18" charset="0"/>
                <a:cs typeface="Times New Roman" panose="02020603050405020304" pitchFamily="18" charset="0"/>
              </a:rPr>
              <a:t>Сегнерове колесо − пристрій, заснований на реактивній дії витікання води з каналів сегнерового колеса. Колесо складається з вертикальної труби, по якій підводиться вода на якій закріплені дві (або більше) відігнуті труби, що вільно обертаються, з горизонтальними відігнутими в протилежні сторони трубами з відкритими кінцями, через які рідина витікає, приводячи турбіну до обертання.</a:t>
            </a:r>
          </a:p>
        </p:txBody>
      </p:sp>
      <p:sp>
        <p:nvSpPr>
          <p:cNvPr id="4" name="Номер слайда 3">
            <a:extLst>
              <a:ext uri="{FF2B5EF4-FFF2-40B4-BE49-F238E27FC236}">
                <a16:creationId xmlns:a16="http://schemas.microsoft.com/office/drawing/2014/main" id="{1D087ED8-66C7-4182-9A09-CB87E6AC028C}"/>
              </a:ext>
            </a:extLst>
          </p:cNvPr>
          <p:cNvSpPr>
            <a:spLocks noGrp="1"/>
          </p:cNvSpPr>
          <p:nvPr>
            <p:ph type="sldNum" sz="quarter" idx="12"/>
          </p:nvPr>
        </p:nvSpPr>
        <p:spPr/>
        <p:txBody>
          <a:bodyPr/>
          <a:lstStyle/>
          <a:p>
            <a:fld id="{A91BA3D2-6EFA-4944-AC96-DDE256B6DB76}" type="slidenum">
              <a:rPr lang="ru-UA" smtClean="0"/>
              <a:t>28</a:t>
            </a:fld>
            <a:endParaRPr lang="ru-UA" dirty="0"/>
          </a:p>
        </p:txBody>
      </p:sp>
    </p:spTree>
    <p:extLst>
      <p:ext uri="{BB962C8B-B14F-4D97-AF65-F5344CB8AC3E}">
        <p14:creationId xmlns:p14="http://schemas.microsoft.com/office/powerpoint/2010/main" val="792336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82F6A7-308A-405D-9A6D-7701352B1753}"/>
              </a:ext>
            </a:extLst>
          </p:cNvPr>
          <p:cNvSpPr>
            <a:spLocks noGrp="1"/>
          </p:cNvSpPr>
          <p:nvPr>
            <p:ph type="title"/>
          </p:nvPr>
        </p:nvSpPr>
        <p:spPr>
          <a:xfrm>
            <a:off x="2442005" y="329899"/>
            <a:ext cx="8911687" cy="1280890"/>
          </a:xfrm>
        </p:spPr>
        <p:txBody>
          <a:bodyPr/>
          <a:lstStyle/>
          <a:p>
            <a:pPr algn="ctr"/>
            <a:r>
              <a:rPr lang="uk-UA" dirty="0">
                <a:solidFill>
                  <a:schemeClr val="accent1"/>
                </a:solidFill>
                <a:latin typeface="Times New Roman" panose="02020603050405020304" pitchFamily="18" charset="0"/>
                <a:cs typeface="Times New Roman" panose="02020603050405020304" pitchFamily="18" charset="0"/>
              </a:rPr>
              <a:t>Креслення сегнерового колеса</a:t>
            </a:r>
          </a:p>
        </p:txBody>
      </p:sp>
      <p:pic>
        <p:nvPicPr>
          <p:cNvPr id="6" name="Объект 5">
            <a:extLst>
              <a:ext uri="{FF2B5EF4-FFF2-40B4-BE49-F238E27FC236}">
                <a16:creationId xmlns:a16="http://schemas.microsoft.com/office/drawing/2014/main" id="{679C4655-7277-4BF9-AA12-AB8BB30547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5355" y="1152908"/>
            <a:ext cx="5783681" cy="5375194"/>
          </a:xfrm>
        </p:spPr>
      </p:pic>
      <p:sp>
        <p:nvSpPr>
          <p:cNvPr id="4" name="Номер слайда 3">
            <a:extLst>
              <a:ext uri="{FF2B5EF4-FFF2-40B4-BE49-F238E27FC236}">
                <a16:creationId xmlns:a16="http://schemas.microsoft.com/office/drawing/2014/main" id="{8C975D57-DCB2-4BC9-9F40-74A21AA92F4B}"/>
              </a:ext>
            </a:extLst>
          </p:cNvPr>
          <p:cNvSpPr>
            <a:spLocks noGrp="1"/>
          </p:cNvSpPr>
          <p:nvPr>
            <p:ph type="sldNum" sz="quarter" idx="12"/>
          </p:nvPr>
        </p:nvSpPr>
        <p:spPr/>
        <p:txBody>
          <a:bodyPr/>
          <a:lstStyle/>
          <a:p>
            <a:fld id="{A91BA3D2-6EFA-4944-AC96-DDE256B6DB76}" type="slidenum">
              <a:rPr lang="ru-UA" smtClean="0"/>
              <a:t>29</a:t>
            </a:fld>
            <a:endParaRPr lang="ru-UA" dirty="0"/>
          </a:p>
        </p:txBody>
      </p:sp>
    </p:spTree>
    <p:extLst>
      <p:ext uri="{BB962C8B-B14F-4D97-AF65-F5344CB8AC3E}">
        <p14:creationId xmlns:p14="http://schemas.microsoft.com/office/powerpoint/2010/main" val="367090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3F9B49-F5AE-40C5-A9C4-0036A0A42002}"/>
              </a:ext>
            </a:extLst>
          </p:cNvPr>
          <p:cNvSpPr>
            <a:spLocks noGrp="1"/>
          </p:cNvSpPr>
          <p:nvPr>
            <p:ph type="title"/>
          </p:nvPr>
        </p:nvSpPr>
        <p:spPr/>
        <p:txBody>
          <a:bodyPr/>
          <a:lstStyle/>
          <a:p>
            <a:pPr algn="ctr"/>
            <a:r>
              <a:rPr kumimoji="0" lang="ru-RU" sz="32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Загальна інформація</a:t>
            </a:r>
            <a:endParaRPr lang="ru-UA"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1106014-BE0B-4DEF-B839-88F101253B40}"/>
              </a:ext>
            </a:extLst>
          </p:cNvPr>
          <p:cNvSpPr>
            <a:spLocks noGrp="1"/>
          </p:cNvSpPr>
          <p:nvPr>
            <p:ph idx="1"/>
          </p:nvPr>
        </p:nvSpPr>
        <p:spPr>
          <a:xfrm>
            <a:off x="1713390" y="1432264"/>
            <a:ext cx="9631424" cy="3777622"/>
          </a:xfrm>
        </p:spPr>
        <p:txBody>
          <a:bodyPr/>
          <a:lstStyle/>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None/>
              <a:tabLst/>
              <a:defRPr/>
            </a:pPr>
            <a:r>
              <a:rPr kumimoji="0" lang="uk-UA" sz="24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Переважна більшість існуючих гідроелектростанцій в Україні є енергетичними установками великої потужності з власними водосховищами, розташованими в основному руслі річок Дніпро і Дністер. Деякі станції використовують свої водосховища в комплексі з гідроакумулюючими станціями. </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None/>
              <a:tabLst/>
              <a:defRPr/>
            </a:pPr>
            <a:r>
              <a:rPr kumimoji="0" lang="ru-RU" sz="24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Однак значна частина всіх ГЕС України припадає на малі ГЕС, потужність яких становить до </a:t>
            </a:r>
            <a:r>
              <a:rPr kumimoji="0" lang="ru-RU" sz="2400" b="1"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10 МВт</a:t>
            </a:r>
            <a:r>
              <a:rPr kumimoji="0" lang="ru-RU" sz="24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 а також на міні ГЕС, потужністю від 100 до 1000 кВт та мікро ГЕС, потужність не більше 100 кВт (за міжнародною класифікацією).</a:t>
            </a:r>
            <a:endParaRPr kumimoji="0" lang="uk-UA" sz="24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endParaRPr>
          </a:p>
          <a:p>
            <a:pPr marL="0" indent="0" algn="just">
              <a:buNone/>
            </a:pPr>
            <a:endParaRPr lang="ru-UA"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97C9218A-FDA4-4B01-ABB4-7F032034F766}"/>
              </a:ext>
            </a:extLst>
          </p:cNvPr>
          <p:cNvSpPr>
            <a:spLocks noGrp="1"/>
          </p:cNvSpPr>
          <p:nvPr>
            <p:ph type="sldNum" sz="quarter" idx="12"/>
          </p:nvPr>
        </p:nvSpPr>
        <p:spPr/>
        <p:txBody>
          <a:bodyPr/>
          <a:lstStyle/>
          <a:p>
            <a:fld id="{A91BA3D2-6EFA-4944-AC96-DDE256B6DB76}" type="slidenum">
              <a:rPr lang="ru-UA" smtClean="0"/>
              <a:t>3</a:t>
            </a:fld>
            <a:endParaRPr lang="ru-UA" dirty="0"/>
          </a:p>
        </p:txBody>
      </p:sp>
    </p:spTree>
    <p:extLst>
      <p:ext uri="{BB962C8B-B14F-4D97-AF65-F5344CB8AC3E}">
        <p14:creationId xmlns:p14="http://schemas.microsoft.com/office/powerpoint/2010/main" val="2181994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82F6A7-308A-405D-9A6D-7701352B1753}"/>
              </a:ext>
            </a:extLst>
          </p:cNvPr>
          <p:cNvSpPr>
            <a:spLocks noGrp="1"/>
          </p:cNvSpPr>
          <p:nvPr>
            <p:ph type="title"/>
          </p:nvPr>
        </p:nvSpPr>
        <p:spPr/>
        <p:txBody>
          <a:bodyPr/>
          <a:lstStyle/>
          <a:p>
            <a:pPr algn="ctr"/>
            <a:r>
              <a:rPr lang="uk-UA" dirty="0">
                <a:solidFill>
                  <a:schemeClr val="accent1"/>
                </a:solidFill>
                <a:latin typeface="Times New Roman" panose="02020603050405020304" pitchFamily="18" charset="0"/>
                <a:cs typeface="Times New Roman" panose="02020603050405020304" pitchFamily="18" charset="0"/>
              </a:rPr>
              <a:t>Порівняння патенту та корисної моделі</a:t>
            </a:r>
            <a:endParaRPr lang="ru-UA" dirty="0">
              <a:solidFill>
                <a:schemeClr val="accent1"/>
              </a:solidFill>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8C975D57-DCB2-4BC9-9F40-74A21AA92F4B}"/>
              </a:ext>
            </a:extLst>
          </p:cNvPr>
          <p:cNvSpPr>
            <a:spLocks noGrp="1"/>
          </p:cNvSpPr>
          <p:nvPr>
            <p:ph type="sldNum" sz="quarter" idx="12"/>
          </p:nvPr>
        </p:nvSpPr>
        <p:spPr/>
        <p:txBody>
          <a:bodyPr/>
          <a:lstStyle/>
          <a:p>
            <a:fld id="{A91BA3D2-6EFA-4944-AC96-DDE256B6DB76}" type="slidenum">
              <a:rPr lang="ru-UA" smtClean="0"/>
              <a:t>30</a:t>
            </a:fld>
            <a:endParaRPr lang="ru-UA" dirty="0"/>
          </a:p>
        </p:txBody>
      </p:sp>
      <p:sp>
        <p:nvSpPr>
          <p:cNvPr id="5" name="Объект 4">
            <a:extLst>
              <a:ext uri="{FF2B5EF4-FFF2-40B4-BE49-F238E27FC236}">
                <a16:creationId xmlns:a16="http://schemas.microsoft.com/office/drawing/2014/main" id="{8CF5AF9D-2592-4C81-8066-23A41C353083}"/>
              </a:ext>
            </a:extLst>
          </p:cNvPr>
          <p:cNvSpPr>
            <a:spLocks noGrp="1"/>
          </p:cNvSpPr>
          <p:nvPr>
            <p:ph idx="1"/>
          </p:nvPr>
        </p:nvSpPr>
        <p:spPr>
          <a:xfrm>
            <a:off x="1837678" y="1669002"/>
            <a:ext cx="9666934" cy="4242220"/>
          </a:xfrm>
        </p:spPr>
        <p:txBody>
          <a:bodyPr>
            <a:normAutofit/>
          </a:bodyPr>
          <a:lstStyle/>
          <a:p>
            <a:pPr marL="0" indent="457200" algn="just">
              <a:spcBef>
                <a:spcPts val="0"/>
              </a:spcBef>
              <a:buNone/>
            </a:pPr>
            <a:r>
              <a:rPr lang="uk-UA" dirty="0">
                <a:latin typeface="Times New Roman" panose="02020603050405020304" pitchFamily="18" charset="0"/>
                <a:cs typeface="Times New Roman" panose="02020603050405020304" pitchFamily="18" charset="0"/>
              </a:rPr>
              <a:t>Порівнюючи станцію-зразок (Гравітаційно-вирова станція Франца Цотлетерера) та запропоновану корисну модель станції на річці Прут для водоспаду Пробій можна підсумувати:  </a:t>
            </a:r>
          </a:p>
          <a:p>
            <a:pPr algn="just">
              <a:spcBef>
                <a:spcPts val="0"/>
              </a:spcBef>
            </a:pPr>
            <a:r>
              <a:rPr lang="uk-UA" dirty="0">
                <a:latin typeface="Times New Roman" panose="02020603050405020304" pitchFamily="18" charset="0"/>
                <a:cs typeface="Times New Roman" panose="02020603050405020304" pitchFamily="18" charset="0"/>
              </a:rPr>
              <a:t>при зменшенні потужності запропонованого пристрою на 36% у порівнянні з Гравітаційно-вировою станцією, габарити конструкції зменшуються більш ніж у 5 разів; </a:t>
            </a:r>
          </a:p>
          <a:p>
            <a:pPr algn="just">
              <a:spcBef>
                <a:spcPts val="0"/>
              </a:spcBef>
            </a:pPr>
            <a:r>
              <a:rPr lang="uk-UA" dirty="0">
                <a:latin typeface="Times New Roman" panose="02020603050405020304" pitchFamily="18" charset="0"/>
                <a:cs typeface="Times New Roman" panose="02020603050405020304" pitchFamily="18" charset="0"/>
              </a:rPr>
              <a:t>капіталовкладення у будівництво Гравітаційно-вирової станції складають за поточним курсом євро 1920000 грн, а капіталовкадення у будівництво однієї ГЕС, що містить у собі дві  </a:t>
            </a:r>
            <a:r>
              <a:rPr lang="ru-RU" dirty="0">
                <a:latin typeface="Times New Roman" panose="02020603050405020304" pitchFamily="18" charset="0"/>
                <a:cs typeface="Times New Roman" panose="02020603050405020304" pitchFamily="18" charset="0"/>
              </a:rPr>
              <a:t>установки для виробництва електроенергії складають 118800 грн. Тобто капіталовкладення зменшилися у 16 разів;</a:t>
            </a:r>
          </a:p>
          <a:p>
            <a:pPr algn="just">
              <a:spcBef>
                <a:spcPts val="0"/>
              </a:spcBef>
            </a:pPr>
            <a:r>
              <a:rPr lang="uk-UA" dirty="0">
                <a:latin typeface="Times New Roman" panose="02020603050405020304" pitchFamily="18" charset="0"/>
                <a:cs typeface="Times New Roman" panose="02020603050405020304" pitchFamily="18" charset="0"/>
              </a:rPr>
              <a:t>під час будівництва безгребельної ГЕС відпадає необхідність будівництва вхідного каналу, що являє собою основну частину будівельних робіт з спорудження станції. Вода до станції потрапляє через 4 сталеві трубопроводи діаметром 108 мм кожен, замість каналу з розмірами 3м на 2м;</a:t>
            </a:r>
          </a:p>
          <a:p>
            <a:pPr algn="just">
              <a:spcBef>
                <a:spcPts val="0"/>
              </a:spcBef>
            </a:pPr>
            <a:r>
              <a:rPr lang="uk-UA" dirty="0">
                <a:latin typeface="Times New Roman" panose="02020603050405020304" pitchFamily="18" charset="0"/>
                <a:cs typeface="Times New Roman" panose="02020603050405020304" pitchFamily="18" charset="0"/>
              </a:rPr>
              <a:t>для здешевлення вартості спорудження станції підбиралися типові елементи конструкції з сучасних матеріалів (труби, муфти, опори); </a:t>
            </a:r>
          </a:p>
          <a:p>
            <a:pPr algn="just">
              <a:spcBef>
                <a:spcPts val="0"/>
              </a:spcBef>
            </a:pPr>
            <a:r>
              <a:rPr lang="uk-UA" dirty="0">
                <a:latin typeface="Times New Roman" panose="02020603050405020304" pitchFamily="18" charset="0"/>
                <a:cs typeface="Times New Roman" panose="02020603050405020304" pitchFamily="18" charset="0"/>
              </a:rPr>
              <a:t>конструкцією передбачається обслуговування станції в автоматичному режимі.</a:t>
            </a:r>
          </a:p>
        </p:txBody>
      </p:sp>
    </p:spTree>
    <p:extLst>
      <p:ext uri="{BB962C8B-B14F-4D97-AF65-F5344CB8AC3E}">
        <p14:creationId xmlns:p14="http://schemas.microsoft.com/office/powerpoint/2010/main" val="1317823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4F7A1C-4C60-4621-8010-430D97F1333F}"/>
              </a:ext>
            </a:extLst>
          </p:cNvPr>
          <p:cNvSpPr>
            <a:spLocks noGrp="1"/>
          </p:cNvSpPr>
          <p:nvPr>
            <p:ph type="title"/>
          </p:nvPr>
        </p:nvSpPr>
        <p:spPr/>
        <p:txBody>
          <a:bodyPr/>
          <a:lstStyle/>
          <a:p>
            <a:pPr algn="ctr"/>
            <a:r>
              <a:rPr lang="uk-UA" sz="3600" dirty="0">
                <a:solidFill>
                  <a:srgbClr val="000000"/>
                </a:solidFill>
                <a:effectLst/>
                <a:latin typeface="Times New Roman" panose="02020603050405020304" pitchFamily="18" charset="0"/>
                <a:ea typeface="Times New Roman" panose="02020603050405020304" pitchFamily="18" charset="0"/>
              </a:rPr>
              <a:t>Огляд конструкції безнапірної гідравлічної турбіни</a:t>
            </a:r>
            <a:endParaRPr lang="ru-UA"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E6BF408-4E15-4160-A07F-8B2D56D5D8FE}"/>
              </a:ext>
            </a:extLst>
          </p:cNvPr>
          <p:cNvSpPr>
            <a:spLocks noGrp="1"/>
          </p:cNvSpPr>
          <p:nvPr>
            <p:ph idx="1"/>
          </p:nvPr>
        </p:nvSpPr>
        <p:spPr/>
        <p:txBody>
          <a:bodyPr>
            <a:normAutofit/>
          </a:bodyPr>
          <a:lstStyle/>
          <a:p>
            <a:pPr marL="0" indent="457200" algn="just">
              <a:spcBef>
                <a:spcPts val="0"/>
              </a:spcBef>
              <a:buNone/>
            </a:pPr>
            <a:r>
              <a:rPr lang="uk-UA" sz="2400" dirty="0">
                <a:latin typeface="Times New Roman" panose="02020603050405020304" pitchFamily="18" charset="0"/>
                <a:cs typeface="Times New Roman" panose="02020603050405020304" pitchFamily="18" charset="0"/>
              </a:rPr>
              <a:t>У роботі автором Громов М.М. був детально розглянутий принцип дії колеса Сегнера, який комплексно враховує його унікальну особливість - </a:t>
            </a:r>
            <a:r>
              <a:rPr lang="uk-UA" sz="2400">
                <a:latin typeface="Times New Roman" panose="02020603050405020304" pitchFamily="18" charset="0"/>
                <a:cs typeface="Times New Roman" panose="02020603050405020304" pitchFamily="18" charset="0"/>
              </a:rPr>
              <a:t>поєднання з </a:t>
            </a:r>
            <a:r>
              <a:rPr lang="uk-UA" sz="2400" dirty="0">
                <a:latin typeface="Times New Roman" panose="02020603050405020304" pitchFamily="18" charset="0"/>
                <a:cs typeface="Times New Roman" panose="02020603050405020304" pitchFamily="18" charset="0"/>
              </a:rPr>
              <a:t>найпростішою схемою відцентрового насоса і реактивної турбіни, охоплених позитивним зворотним зв'язком за потужністю. У цій же роботі був зроблений висновок про те, що якщо створити відповідні умови, наприклад, попередньо розкрутити ротор, то робота Колеса Сегнера можлива навіть при негативних значеннях початкового напору.</a:t>
            </a:r>
          </a:p>
        </p:txBody>
      </p:sp>
      <p:sp>
        <p:nvSpPr>
          <p:cNvPr id="4" name="Номер слайда 3">
            <a:extLst>
              <a:ext uri="{FF2B5EF4-FFF2-40B4-BE49-F238E27FC236}">
                <a16:creationId xmlns:a16="http://schemas.microsoft.com/office/drawing/2014/main" id="{319BAA05-E3B9-469B-AEE0-DCBD7D6B98D4}"/>
              </a:ext>
            </a:extLst>
          </p:cNvPr>
          <p:cNvSpPr>
            <a:spLocks noGrp="1"/>
          </p:cNvSpPr>
          <p:nvPr>
            <p:ph type="sldNum" sz="quarter" idx="12"/>
          </p:nvPr>
        </p:nvSpPr>
        <p:spPr/>
        <p:txBody>
          <a:bodyPr/>
          <a:lstStyle/>
          <a:p>
            <a:fld id="{A91BA3D2-6EFA-4944-AC96-DDE256B6DB76}" type="slidenum">
              <a:rPr lang="ru-UA" smtClean="0"/>
              <a:t>31</a:t>
            </a:fld>
            <a:endParaRPr lang="ru-UA" dirty="0"/>
          </a:p>
        </p:txBody>
      </p:sp>
    </p:spTree>
    <p:extLst>
      <p:ext uri="{BB962C8B-B14F-4D97-AF65-F5344CB8AC3E}">
        <p14:creationId xmlns:p14="http://schemas.microsoft.com/office/powerpoint/2010/main" val="79465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500F99-EFC7-4306-AE09-1A3DCE6ADB16}"/>
              </a:ext>
            </a:extLst>
          </p:cNvPr>
          <p:cNvSpPr>
            <a:spLocks noGrp="1"/>
          </p:cNvSpPr>
          <p:nvPr>
            <p:ph type="title"/>
          </p:nvPr>
        </p:nvSpPr>
        <p:spPr/>
        <p:txBody>
          <a:bodyPr/>
          <a:lstStyle/>
          <a:p>
            <a:pPr algn="ctr"/>
            <a:r>
              <a:rPr lang="uk-UA" dirty="0">
                <a:solidFill>
                  <a:schemeClr val="accent1"/>
                </a:solidFill>
                <a:latin typeface="Times New Roman" panose="02020603050405020304" pitchFamily="18" charset="0"/>
                <a:cs typeface="Times New Roman" panose="02020603050405020304" pitchFamily="18" charset="0"/>
              </a:rPr>
              <a:t>Принципова схема безнапірної гідравлічної турбіни</a:t>
            </a:r>
          </a:p>
        </p:txBody>
      </p:sp>
      <p:pic>
        <p:nvPicPr>
          <p:cNvPr id="5" name="Объект 4">
            <a:extLst>
              <a:ext uri="{FF2B5EF4-FFF2-40B4-BE49-F238E27FC236}">
                <a16:creationId xmlns:a16="http://schemas.microsoft.com/office/drawing/2014/main" id="{2A71A2EB-D1EB-4077-850D-0C29825036A2}"/>
              </a:ext>
            </a:extLst>
          </p:cNvPr>
          <p:cNvPicPr>
            <a:picLocks noGrp="1" noChangeAspect="1"/>
          </p:cNvPicPr>
          <p:nvPr>
            <p:ph idx="1"/>
          </p:nvPr>
        </p:nvPicPr>
        <p:blipFill>
          <a:blip r:embed="rId2"/>
          <a:stretch>
            <a:fillRect/>
          </a:stretch>
        </p:blipFill>
        <p:spPr>
          <a:xfrm>
            <a:off x="4092606" y="1837677"/>
            <a:ext cx="5291091" cy="4856085"/>
          </a:xfrm>
          <a:prstGeom prst="rect">
            <a:avLst/>
          </a:prstGeom>
        </p:spPr>
      </p:pic>
      <p:sp>
        <p:nvSpPr>
          <p:cNvPr id="4" name="Номер слайда 3">
            <a:extLst>
              <a:ext uri="{FF2B5EF4-FFF2-40B4-BE49-F238E27FC236}">
                <a16:creationId xmlns:a16="http://schemas.microsoft.com/office/drawing/2014/main" id="{A3A7B66D-CABE-4297-8F69-562B729BABFF}"/>
              </a:ext>
            </a:extLst>
          </p:cNvPr>
          <p:cNvSpPr>
            <a:spLocks noGrp="1"/>
          </p:cNvSpPr>
          <p:nvPr>
            <p:ph type="sldNum" sz="quarter" idx="12"/>
          </p:nvPr>
        </p:nvSpPr>
        <p:spPr/>
        <p:txBody>
          <a:bodyPr/>
          <a:lstStyle/>
          <a:p>
            <a:fld id="{A91BA3D2-6EFA-4944-AC96-DDE256B6DB76}" type="slidenum">
              <a:rPr lang="ru-UA" smtClean="0"/>
              <a:t>32</a:t>
            </a:fld>
            <a:endParaRPr lang="ru-UA" dirty="0"/>
          </a:p>
        </p:txBody>
      </p:sp>
    </p:spTree>
    <p:extLst>
      <p:ext uri="{BB962C8B-B14F-4D97-AF65-F5344CB8AC3E}">
        <p14:creationId xmlns:p14="http://schemas.microsoft.com/office/powerpoint/2010/main" val="1234315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1E5BF9-4F91-43AD-BAB9-A61ABECC8917}"/>
              </a:ext>
            </a:extLst>
          </p:cNvPr>
          <p:cNvSpPr>
            <a:spLocks noGrp="1"/>
          </p:cNvSpPr>
          <p:nvPr>
            <p:ph type="title"/>
          </p:nvPr>
        </p:nvSpPr>
        <p:spPr/>
        <p:txBody>
          <a:bodyPr/>
          <a:lstStyle/>
          <a:p>
            <a:pPr algn="ctr"/>
            <a:r>
              <a:rPr lang="uk-UA" dirty="0">
                <a:solidFill>
                  <a:schemeClr val="accent1"/>
                </a:solidFill>
                <a:latin typeface="Times New Roman" panose="02020603050405020304" pitchFamily="18" charset="0"/>
                <a:cs typeface="Times New Roman" panose="02020603050405020304" pitchFamily="18" charset="0"/>
              </a:rPr>
              <a:t>Основний елемент безнапірної гідравлічної турбіни</a:t>
            </a:r>
          </a:p>
        </p:txBody>
      </p:sp>
      <p:sp>
        <p:nvSpPr>
          <p:cNvPr id="3" name="Объект 2">
            <a:extLst>
              <a:ext uri="{FF2B5EF4-FFF2-40B4-BE49-F238E27FC236}">
                <a16:creationId xmlns:a16="http://schemas.microsoft.com/office/drawing/2014/main" id="{930330CB-468F-4640-BEB8-9DA44E86C7C5}"/>
              </a:ext>
            </a:extLst>
          </p:cNvPr>
          <p:cNvSpPr>
            <a:spLocks noGrp="1"/>
          </p:cNvSpPr>
          <p:nvPr>
            <p:ph idx="1"/>
          </p:nvPr>
        </p:nvSpPr>
        <p:spPr>
          <a:xfrm>
            <a:off x="1970843" y="2133600"/>
            <a:ext cx="9533769" cy="3777622"/>
          </a:xfrm>
        </p:spPr>
        <p:txBody>
          <a:bodyPr>
            <a:normAutofit/>
          </a:bodyPr>
          <a:lstStyle/>
          <a:p>
            <a:pPr marL="0" indent="457200" algn="just">
              <a:spcBef>
                <a:spcPts val="0"/>
              </a:spcBef>
              <a:buNone/>
            </a:pPr>
            <a:r>
              <a:rPr lang="uk-UA" sz="2000" dirty="0">
                <a:latin typeface="Times New Roman" panose="02020603050405020304" pitchFamily="18" charset="0"/>
                <a:cs typeface="Times New Roman" panose="02020603050405020304" pitchFamily="18" charset="0"/>
              </a:rPr>
              <a:t>Основним елементом безнапірної гідравлічної турбіни є зливна трубка спеціальної форми. Ескіз проекцій зливної трубки наведено на рисунку наступного слайду. Форма зливної труби обрана таким чином, що рідина, яка переміщується, змінює напрямок вектора швидкості в три рази в різних площинах. Зміна напрямку вектора швидкості рідини викликає силовий вплив на вигнуті коліна трубки. Беручи до уваги те, що перетин трубки на всій протяжності постійно, а рідина нестислива, можна зробити висновок про те, що сили, які впливають на всі три вигнуті коліна рівні між собою за абсолютною величиною, але вектори їх напрямки розташовуються в різних площинах.</a:t>
            </a:r>
          </a:p>
        </p:txBody>
      </p:sp>
      <p:sp>
        <p:nvSpPr>
          <p:cNvPr id="4" name="Номер слайда 3">
            <a:extLst>
              <a:ext uri="{FF2B5EF4-FFF2-40B4-BE49-F238E27FC236}">
                <a16:creationId xmlns:a16="http://schemas.microsoft.com/office/drawing/2014/main" id="{9FF5801B-2C52-4C51-9F5B-D46A24FB2378}"/>
              </a:ext>
            </a:extLst>
          </p:cNvPr>
          <p:cNvSpPr>
            <a:spLocks noGrp="1"/>
          </p:cNvSpPr>
          <p:nvPr>
            <p:ph type="sldNum" sz="quarter" idx="12"/>
          </p:nvPr>
        </p:nvSpPr>
        <p:spPr/>
        <p:txBody>
          <a:bodyPr/>
          <a:lstStyle/>
          <a:p>
            <a:fld id="{A91BA3D2-6EFA-4944-AC96-DDE256B6DB76}" type="slidenum">
              <a:rPr lang="ru-UA" smtClean="0"/>
              <a:t>33</a:t>
            </a:fld>
            <a:endParaRPr lang="ru-UA" dirty="0"/>
          </a:p>
        </p:txBody>
      </p:sp>
    </p:spTree>
    <p:extLst>
      <p:ext uri="{BB962C8B-B14F-4D97-AF65-F5344CB8AC3E}">
        <p14:creationId xmlns:p14="http://schemas.microsoft.com/office/powerpoint/2010/main" val="1224911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5B92C8-45DC-4CD3-8CDB-BD7DC7A3BEA7}"/>
              </a:ext>
            </a:extLst>
          </p:cNvPr>
          <p:cNvSpPr>
            <a:spLocks noGrp="1"/>
          </p:cNvSpPr>
          <p:nvPr>
            <p:ph type="title"/>
          </p:nvPr>
        </p:nvSpPr>
        <p:spPr/>
        <p:txBody>
          <a:bodyPr/>
          <a:lstStyle/>
          <a:p>
            <a:pPr algn="ctr"/>
            <a:r>
              <a:rPr lang="uk-UA" sz="3600" dirty="0">
                <a:solidFill>
                  <a:schemeClr val="accent1"/>
                </a:solidFill>
                <a:effectLst/>
                <a:latin typeface="Times New Roman" panose="02020603050405020304" pitchFamily="18" charset="0"/>
                <a:ea typeface="Times New Roman" panose="02020603050405020304" pitchFamily="18" charset="0"/>
              </a:rPr>
              <a:t>Проекції зливної труби</a:t>
            </a:r>
            <a:endParaRPr lang="ru-UA" dirty="0">
              <a:solidFill>
                <a:schemeClr val="accent1"/>
              </a:solidFill>
            </a:endParaRPr>
          </a:p>
        </p:txBody>
      </p:sp>
      <p:sp>
        <p:nvSpPr>
          <p:cNvPr id="4" name="Номер слайда 3">
            <a:extLst>
              <a:ext uri="{FF2B5EF4-FFF2-40B4-BE49-F238E27FC236}">
                <a16:creationId xmlns:a16="http://schemas.microsoft.com/office/drawing/2014/main" id="{E0142F42-BDA2-41CD-AB92-74E20FD5D409}"/>
              </a:ext>
            </a:extLst>
          </p:cNvPr>
          <p:cNvSpPr>
            <a:spLocks noGrp="1"/>
          </p:cNvSpPr>
          <p:nvPr>
            <p:ph type="sldNum" sz="quarter" idx="12"/>
          </p:nvPr>
        </p:nvSpPr>
        <p:spPr/>
        <p:txBody>
          <a:bodyPr/>
          <a:lstStyle/>
          <a:p>
            <a:fld id="{A91BA3D2-6EFA-4944-AC96-DDE256B6DB76}" type="slidenum">
              <a:rPr lang="ru-UA" smtClean="0"/>
              <a:t>34</a:t>
            </a:fld>
            <a:endParaRPr lang="ru-UA" dirty="0"/>
          </a:p>
        </p:txBody>
      </p:sp>
      <p:pic>
        <p:nvPicPr>
          <p:cNvPr id="5" name="Объект 4">
            <a:extLst>
              <a:ext uri="{FF2B5EF4-FFF2-40B4-BE49-F238E27FC236}">
                <a16:creationId xmlns:a16="http://schemas.microsoft.com/office/drawing/2014/main" id="{DF6635C4-5161-4AEA-B81C-1B49A76D3F07}"/>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790765" y="1473694"/>
            <a:ext cx="5938031" cy="4580877"/>
          </a:xfrm>
          <a:prstGeom prst="rect">
            <a:avLst/>
          </a:prstGeom>
        </p:spPr>
      </p:pic>
    </p:spTree>
    <p:extLst>
      <p:ext uri="{BB962C8B-B14F-4D97-AF65-F5344CB8AC3E}">
        <p14:creationId xmlns:p14="http://schemas.microsoft.com/office/powerpoint/2010/main" val="1269213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9727CF-EAC6-48D5-8B52-E50F9F1F2DF1}"/>
              </a:ext>
            </a:extLst>
          </p:cNvPr>
          <p:cNvSpPr>
            <a:spLocks noGrp="1"/>
          </p:cNvSpPr>
          <p:nvPr>
            <p:ph type="title"/>
          </p:nvPr>
        </p:nvSpPr>
        <p:spPr/>
        <p:txBody>
          <a:bodyPr/>
          <a:lstStyle/>
          <a:p>
            <a:pPr algn="ctr"/>
            <a:r>
              <a:rPr lang="ru-RU" dirty="0">
                <a:solidFill>
                  <a:schemeClr val="accent1"/>
                </a:solidFill>
                <a:latin typeface="Times New Roman" panose="02020603050405020304" pitchFamily="18" charset="0"/>
                <a:cs typeface="Times New Roman" panose="02020603050405020304" pitchFamily="18" charset="0"/>
              </a:rPr>
              <a:t>ВИСНОВОК</a:t>
            </a:r>
            <a:endParaRPr lang="ru-UA" dirty="0">
              <a:solidFill>
                <a:schemeClr val="accent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DA1E034-8411-4ECC-8C9A-8FF096C0DABA}"/>
              </a:ext>
            </a:extLst>
          </p:cNvPr>
          <p:cNvSpPr>
            <a:spLocks noGrp="1"/>
          </p:cNvSpPr>
          <p:nvPr>
            <p:ph idx="1"/>
          </p:nvPr>
        </p:nvSpPr>
        <p:spPr>
          <a:xfrm>
            <a:off x="2112885" y="1491449"/>
            <a:ext cx="9391727" cy="4909351"/>
          </a:xfrm>
        </p:spPr>
        <p:txBody>
          <a:bodyPr>
            <a:normAutofit/>
          </a:bodyPr>
          <a:lstStyle/>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None/>
              <a:tabLst/>
              <a:defRPr/>
            </a:pPr>
            <a:r>
              <a:rPr kumimoji="0" lang="uk-UA"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До переваг МГЕС відносяться невеликий об’єм інвестицій та короткий період будівництва (10-18 місяців) порівняно з великими ГЕС. Період окупності малої ГЕС складає від 1 року до 5. Що дозволить прискорити отримання прибутку та забезпечить меньше негативного впливу на довкілля (при дотриманні всіх екологічних та інших норм).</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None/>
              <a:tabLst/>
              <a:defRPr/>
            </a:pPr>
            <a:r>
              <a:rPr kumimoji="0" lang="uk-UA"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Спорудження МГЕС має не тільки переваги, а й низку серйозних недоліків, пов’язаних із екологічним впливом. Внаслідок спорудження гідроенергетичних об’єктів можуть затоплюватися великі ділянки землі, зникати цінні породи риб та втрачатися родючі ґрунти. Тому подальший розвиток гідроенергетики потребує усунення екологічних ризиків та впровадження заходів щодо зменшення негативного впливу на довкілля. </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None/>
              <a:tabLst/>
              <a:defRPr/>
            </a:pPr>
            <a:r>
              <a:rPr kumimoji="0" lang="ru-RU"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Таким чином, твердження про те, що малі ГЕС є нешкідливими для довкілля, або якщо і мають негативний влив, то мінімальний, справедливо тільки для МГЕС побудованих із жорстким дотриманням норм і правил, які б враховували як технологічні, так і соціально-економічні і насамперед екологічні вимоги.</a:t>
            </a:r>
            <a:endParaRPr kumimoji="0" lang="uk-UA"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endParaRPr>
          </a:p>
          <a:p>
            <a:endParaRPr lang="ru-UA" dirty="0"/>
          </a:p>
        </p:txBody>
      </p:sp>
      <p:sp>
        <p:nvSpPr>
          <p:cNvPr id="4" name="Номер слайда 3">
            <a:extLst>
              <a:ext uri="{FF2B5EF4-FFF2-40B4-BE49-F238E27FC236}">
                <a16:creationId xmlns:a16="http://schemas.microsoft.com/office/drawing/2014/main" id="{6FA307FB-29AF-44E7-A6AF-50C6F139FFF1}"/>
              </a:ext>
            </a:extLst>
          </p:cNvPr>
          <p:cNvSpPr>
            <a:spLocks noGrp="1"/>
          </p:cNvSpPr>
          <p:nvPr>
            <p:ph type="sldNum" sz="quarter" idx="12"/>
          </p:nvPr>
        </p:nvSpPr>
        <p:spPr/>
        <p:txBody>
          <a:bodyPr/>
          <a:lstStyle/>
          <a:p>
            <a:fld id="{A91BA3D2-6EFA-4944-AC96-DDE256B6DB76}" type="slidenum">
              <a:rPr lang="ru-UA" smtClean="0"/>
              <a:t>35</a:t>
            </a:fld>
            <a:endParaRPr lang="ru-UA" dirty="0"/>
          </a:p>
        </p:txBody>
      </p:sp>
    </p:spTree>
    <p:extLst>
      <p:ext uri="{BB962C8B-B14F-4D97-AF65-F5344CB8AC3E}">
        <p14:creationId xmlns:p14="http://schemas.microsoft.com/office/powerpoint/2010/main" val="868706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8E3B34-70DA-4C7D-BAA5-34143B541F2D}"/>
              </a:ext>
            </a:extLst>
          </p:cNvPr>
          <p:cNvSpPr>
            <a:spLocks noGrp="1"/>
          </p:cNvSpPr>
          <p:nvPr>
            <p:ph type="title"/>
          </p:nvPr>
        </p:nvSpPr>
        <p:spPr>
          <a:xfrm>
            <a:off x="1767301" y="5064648"/>
            <a:ext cx="8911687" cy="1280890"/>
          </a:xfrm>
        </p:spPr>
        <p:txBody>
          <a:bodyPr/>
          <a:lstStyle/>
          <a:p>
            <a:pPr algn="ctr"/>
            <a:r>
              <a:rPr kumimoji="0" lang="ru-RU" sz="40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Дякую за увагу!</a:t>
            </a:r>
            <a:endParaRPr lang="ru-UA" dirty="0">
              <a:solidFill>
                <a:schemeClr val="tx1"/>
              </a:solidFill>
            </a:endParaRPr>
          </a:p>
        </p:txBody>
      </p:sp>
      <p:pic>
        <p:nvPicPr>
          <p:cNvPr id="6" name="Объект 5">
            <a:extLst>
              <a:ext uri="{FF2B5EF4-FFF2-40B4-BE49-F238E27FC236}">
                <a16:creationId xmlns:a16="http://schemas.microsoft.com/office/drawing/2014/main" id="{FAB6C252-669F-4A3B-BB35-6476629694B7}"/>
              </a:ext>
            </a:extLst>
          </p:cNvPr>
          <p:cNvPicPr>
            <a:picLocks noGrp="1" noChangeAspect="1"/>
          </p:cNvPicPr>
          <p:nvPr>
            <p:ph idx="1"/>
          </p:nvPr>
        </p:nvPicPr>
        <p:blipFill>
          <a:blip r:embed="rId2"/>
          <a:stretch>
            <a:fillRect/>
          </a:stretch>
        </p:blipFill>
        <p:spPr>
          <a:xfrm>
            <a:off x="2992018" y="1286398"/>
            <a:ext cx="6462252" cy="3778250"/>
          </a:xfrm>
        </p:spPr>
      </p:pic>
      <p:sp>
        <p:nvSpPr>
          <p:cNvPr id="4" name="Номер слайда 3">
            <a:extLst>
              <a:ext uri="{FF2B5EF4-FFF2-40B4-BE49-F238E27FC236}">
                <a16:creationId xmlns:a16="http://schemas.microsoft.com/office/drawing/2014/main" id="{3D9329F9-05C0-430B-8827-293E4000B47E}"/>
              </a:ext>
            </a:extLst>
          </p:cNvPr>
          <p:cNvSpPr>
            <a:spLocks noGrp="1"/>
          </p:cNvSpPr>
          <p:nvPr>
            <p:ph type="sldNum" sz="quarter" idx="12"/>
          </p:nvPr>
        </p:nvSpPr>
        <p:spPr/>
        <p:txBody>
          <a:bodyPr/>
          <a:lstStyle/>
          <a:p>
            <a:fld id="{A91BA3D2-6EFA-4944-AC96-DDE256B6DB76}" type="slidenum">
              <a:rPr lang="ru-UA" smtClean="0"/>
              <a:t>36</a:t>
            </a:fld>
            <a:endParaRPr lang="ru-UA" dirty="0"/>
          </a:p>
        </p:txBody>
      </p:sp>
    </p:spTree>
    <p:extLst>
      <p:ext uri="{BB962C8B-B14F-4D97-AF65-F5344CB8AC3E}">
        <p14:creationId xmlns:p14="http://schemas.microsoft.com/office/powerpoint/2010/main" val="109471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8BCFA5-564B-4650-9F4C-E1AEC958F67F}"/>
              </a:ext>
            </a:extLst>
          </p:cNvPr>
          <p:cNvSpPr>
            <a:spLocks noGrp="1"/>
          </p:cNvSpPr>
          <p:nvPr>
            <p:ph type="title"/>
          </p:nvPr>
        </p:nvSpPr>
        <p:spPr>
          <a:xfrm>
            <a:off x="1962610" y="606355"/>
            <a:ext cx="8911687" cy="1280890"/>
          </a:xfrm>
        </p:spPr>
        <p:txBody>
          <a:bodyPr/>
          <a:lstStyle/>
          <a:p>
            <a:pPr algn="ctr"/>
            <a:r>
              <a:rPr kumimoji="0" lang="uk-UA" sz="32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Класифікація ГЕС</a:t>
            </a:r>
            <a:endParaRPr lang="ru-UA" dirty="0">
              <a:solidFill>
                <a:schemeClr val="tx1"/>
              </a:solidFill>
            </a:endParaRPr>
          </a:p>
        </p:txBody>
      </p:sp>
      <p:sp>
        <p:nvSpPr>
          <p:cNvPr id="3" name="Объект 2">
            <a:extLst>
              <a:ext uri="{FF2B5EF4-FFF2-40B4-BE49-F238E27FC236}">
                <a16:creationId xmlns:a16="http://schemas.microsoft.com/office/drawing/2014/main" id="{F7434904-7529-4F4E-A632-FBF911116B6E}"/>
              </a:ext>
            </a:extLst>
          </p:cNvPr>
          <p:cNvSpPr>
            <a:spLocks noGrp="1"/>
          </p:cNvSpPr>
          <p:nvPr>
            <p:ph idx="1"/>
          </p:nvPr>
        </p:nvSpPr>
        <p:spPr>
          <a:xfrm>
            <a:off x="1624614" y="2133600"/>
            <a:ext cx="9879998" cy="3777622"/>
          </a:xfrm>
        </p:spPr>
        <p:txBody>
          <a:bodyPr/>
          <a:lstStyle/>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None/>
              <a:tabLst/>
              <a:defRPr/>
            </a:pPr>
            <a:r>
              <a:rPr kumimoji="0" lang="ru-RU" sz="24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За </a:t>
            </a:r>
            <a:r>
              <a:rPr kumimoji="0" lang="uk-UA" sz="24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використанням водних ресурсів і концентрації напорів, всі ГЕС поділяють на: </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uk-UA" sz="24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руслові, </a:t>
            </a:r>
            <a:r>
              <a:rPr kumimoji="0" lang="uk-UA" sz="2400" b="0" i="0" u="none" strike="noStrike" kern="1200" cap="none" spc="0" normalizeH="0" baseline="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пригреблеві</a:t>
            </a:r>
            <a:r>
              <a:rPr kumimoji="0" lang="uk-UA" sz="24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 дериваційні, гідроакумулюючі та припливні. </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None/>
              <a:tabLst/>
              <a:defRPr/>
            </a:pPr>
            <a:r>
              <a:rPr kumimoji="0" lang="uk-UA" sz="24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Малі ГЕС зазвичай існують двох видів: </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uk-UA" sz="24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що працюють завдяки створеному напору за рахунок різниці рівнів води у водяному потоці (руслові та пригреблеві МГЕС); </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uk-UA" sz="24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що використовують енергію швидкості води без штучного створення напору (дериваційні ГЕС).</a:t>
            </a:r>
          </a:p>
          <a:p>
            <a:endParaRPr lang="ru-UA" dirty="0"/>
          </a:p>
        </p:txBody>
      </p:sp>
      <p:sp>
        <p:nvSpPr>
          <p:cNvPr id="4" name="Номер слайда 3">
            <a:extLst>
              <a:ext uri="{FF2B5EF4-FFF2-40B4-BE49-F238E27FC236}">
                <a16:creationId xmlns:a16="http://schemas.microsoft.com/office/drawing/2014/main" id="{1706CB3C-0F67-444F-9BD8-6CC30C17492C}"/>
              </a:ext>
            </a:extLst>
          </p:cNvPr>
          <p:cNvSpPr>
            <a:spLocks noGrp="1"/>
          </p:cNvSpPr>
          <p:nvPr>
            <p:ph type="sldNum" sz="quarter" idx="12"/>
          </p:nvPr>
        </p:nvSpPr>
        <p:spPr/>
        <p:txBody>
          <a:bodyPr/>
          <a:lstStyle/>
          <a:p>
            <a:fld id="{A91BA3D2-6EFA-4944-AC96-DDE256B6DB76}" type="slidenum">
              <a:rPr lang="ru-UA" smtClean="0"/>
              <a:t>4</a:t>
            </a:fld>
            <a:endParaRPr lang="ru-UA" dirty="0"/>
          </a:p>
        </p:txBody>
      </p:sp>
    </p:spTree>
    <p:extLst>
      <p:ext uri="{BB962C8B-B14F-4D97-AF65-F5344CB8AC3E}">
        <p14:creationId xmlns:p14="http://schemas.microsoft.com/office/powerpoint/2010/main" val="115254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0FCD93-6F46-48A7-ADB9-920BC47F89B1}"/>
              </a:ext>
            </a:extLst>
          </p:cNvPr>
          <p:cNvSpPr>
            <a:spLocks noGrp="1"/>
          </p:cNvSpPr>
          <p:nvPr>
            <p:ph type="title"/>
          </p:nvPr>
        </p:nvSpPr>
        <p:spPr>
          <a:xfrm>
            <a:off x="2068497" y="512462"/>
            <a:ext cx="8911687" cy="1280890"/>
          </a:xfrm>
        </p:spPr>
        <p:txBody>
          <a:bodyPr/>
          <a:lstStyle/>
          <a:p>
            <a:pPr algn="ctr"/>
            <a:r>
              <a:rPr lang="uk-UA" dirty="0">
                <a:solidFill>
                  <a:schemeClr val="accent1">
                    <a:lumMod val="50000"/>
                  </a:schemeClr>
                </a:solidFill>
                <a:latin typeface="Times New Roman" panose="02020603050405020304" pitchFamily="18" charset="0"/>
                <a:cs typeface="Times New Roman" panose="02020603050405020304" pitchFamily="18" charset="0"/>
              </a:rPr>
              <a:t>Призначення малих ГЕС</a:t>
            </a:r>
          </a:p>
        </p:txBody>
      </p:sp>
      <p:sp>
        <p:nvSpPr>
          <p:cNvPr id="3" name="Объект 2">
            <a:extLst>
              <a:ext uri="{FF2B5EF4-FFF2-40B4-BE49-F238E27FC236}">
                <a16:creationId xmlns:a16="http://schemas.microsoft.com/office/drawing/2014/main" id="{721E0689-0C6F-409A-B2A9-392B5D5A644C}"/>
              </a:ext>
            </a:extLst>
          </p:cNvPr>
          <p:cNvSpPr>
            <a:spLocks noGrp="1"/>
          </p:cNvSpPr>
          <p:nvPr>
            <p:ph idx="1"/>
          </p:nvPr>
        </p:nvSpPr>
        <p:spPr>
          <a:xfrm>
            <a:off x="2068497" y="1584577"/>
            <a:ext cx="9302950" cy="4558770"/>
          </a:xfrm>
        </p:spPr>
        <p:txBody>
          <a:bodyPr>
            <a:normAutofit/>
          </a:bodyPr>
          <a:lstStyle/>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Малі ГЕС з греблею, загатою або дериваційним водоводом вважаються найтиповішими гідроенергетичними об'єктами, які будуватимуться або відновлюватимуться в Україні. Вони можуть використовувати або не використовувати водосховище для зберігання води. </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З точки зору економії викопних паливних ресурсів, які використовуються при виробництві електроенергії, зокрема вуглеводнів (природного газу, нафти та вугілля), а також скорочення викидів парникових газів та шкідливих речовин в атмосферне повітря, застосування малих ГЕС є цілком виправдане та привабливе для виробників електроенергії. При чому, вода не використовується як ресурс, а використовується тільки її кінетична та гравітаційна енергія.</a:t>
            </a:r>
          </a:p>
          <a:p>
            <a:endParaRPr lang="ru-UA" dirty="0"/>
          </a:p>
        </p:txBody>
      </p:sp>
      <p:sp>
        <p:nvSpPr>
          <p:cNvPr id="4" name="Номер слайда 3">
            <a:extLst>
              <a:ext uri="{FF2B5EF4-FFF2-40B4-BE49-F238E27FC236}">
                <a16:creationId xmlns:a16="http://schemas.microsoft.com/office/drawing/2014/main" id="{7816C384-0695-43D2-B166-8386F748C56C}"/>
              </a:ext>
            </a:extLst>
          </p:cNvPr>
          <p:cNvSpPr>
            <a:spLocks noGrp="1"/>
          </p:cNvSpPr>
          <p:nvPr>
            <p:ph type="sldNum" sz="quarter" idx="12"/>
          </p:nvPr>
        </p:nvSpPr>
        <p:spPr/>
        <p:txBody>
          <a:bodyPr/>
          <a:lstStyle/>
          <a:p>
            <a:fld id="{A91BA3D2-6EFA-4944-AC96-DDE256B6DB76}" type="slidenum">
              <a:rPr lang="ru-UA" smtClean="0"/>
              <a:t>5</a:t>
            </a:fld>
            <a:endParaRPr lang="ru-UA" dirty="0"/>
          </a:p>
        </p:txBody>
      </p:sp>
    </p:spTree>
    <p:extLst>
      <p:ext uri="{BB962C8B-B14F-4D97-AF65-F5344CB8AC3E}">
        <p14:creationId xmlns:p14="http://schemas.microsoft.com/office/powerpoint/2010/main" val="4195665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6C8340-0AFA-4C78-BCB7-145D734DEA4C}"/>
              </a:ext>
            </a:extLst>
          </p:cNvPr>
          <p:cNvSpPr>
            <a:spLocks noGrp="1"/>
          </p:cNvSpPr>
          <p:nvPr>
            <p:ph type="title"/>
          </p:nvPr>
        </p:nvSpPr>
        <p:spPr>
          <a:xfrm>
            <a:off x="1837678" y="624110"/>
            <a:ext cx="8911687" cy="1280890"/>
          </a:xfrm>
        </p:spPr>
        <p:txBody>
          <a:bodyPr/>
          <a:lstStyle/>
          <a:p>
            <a:pPr algn="ctr"/>
            <a:r>
              <a:rPr kumimoji="0" lang="uk-UA" sz="36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j-ea"/>
                <a:cs typeface="Times New Roman" panose="02020603050405020304" pitchFamily="18" charset="0"/>
              </a:rPr>
              <a:t>Переваги та недоліки МГЕС</a:t>
            </a:r>
            <a:endParaRPr lang="ru-UA"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545A529-42E7-4DF7-9A8B-E164FCAC2250}"/>
              </a:ext>
            </a:extLst>
          </p:cNvPr>
          <p:cNvSpPr>
            <a:spLocks noGrp="1"/>
          </p:cNvSpPr>
          <p:nvPr>
            <p:ph idx="1"/>
          </p:nvPr>
        </p:nvSpPr>
        <p:spPr>
          <a:xfrm>
            <a:off x="1837678" y="1576526"/>
            <a:ext cx="9773466" cy="4495800"/>
          </a:xfrm>
        </p:spPr>
        <p:txBody>
          <a:bodyPr>
            <a:normAutofit lnSpcReduction="10000"/>
          </a:bodyPr>
          <a:lstStyle/>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None/>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Основними перевагами сучасних малих ГЕС є: </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використання відновлюваної енергії водних ресурсів; </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збільшення енергонезалежності віддалених районів; </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низька собівартість електроенергії; відсутність шкідливих викидів в атмосферу; </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висока маневреність (у порівнянні з ТЕС та АЕС), тощо.</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None/>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Основними недоліками малих ГЕС є: </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негативний вплив на іхтіофауну (відсутність цивільних рибоходів, що призводить до зникнення унікальних видів риби); </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осушення річок; </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збільшення кількості паводків; </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замулення водосховищ; </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забруднення прилеглих територій; </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Char char=""/>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неестетичний вигляд дериваційних каналів, тощо.</a:t>
            </a:r>
          </a:p>
          <a:p>
            <a:endParaRPr lang="ru-UA" dirty="0"/>
          </a:p>
        </p:txBody>
      </p:sp>
      <p:sp>
        <p:nvSpPr>
          <p:cNvPr id="4" name="Номер слайда 3">
            <a:extLst>
              <a:ext uri="{FF2B5EF4-FFF2-40B4-BE49-F238E27FC236}">
                <a16:creationId xmlns:a16="http://schemas.microsoft.com/office/drawing/2014/main" id="{8B6DEAFB-4E30-48C0-8CBB-D7E0D1F6E86A}"/>
              </a:ext>
            </a:extLst>
          </p:cNvPr>
          <p:cNvSpPr>
            <a:spLocks noGrp="1"/>
          </p:cNvSpPr>
          <p:nvPr>
            <p:ph type="sldNum" sz="quarter" idx="12"/>
          </p:nvPr>
        </p:nvSpPr>
        <p:spPr/>
        <p:txBody>
          <a:bodyPr/>
          <a:lstStyle/>
          <a:p>
            <a:fld id="{A91BA3D2-6EFA-4944-AC96-DDE256B6DB76}" type="slidenum">
              <a:rPr lang="ru-UA" smtClean="0"/>
              <a:t>6</a:t>
            </a:fld>
            <a:endParaRPr lang="ru-UA" dirty="0"/>
          </a:p>
        </p:txBody>
      </p:sp>
    </p:spTree>
    <p:extLst>
      <p:ext uri="{BB962C8B-B14F-4D97-AF65-F5344CB8AC3E}">
        <p14:creationId xmlns:p14="http://schemas.microsoft.com/office/powerpoint/2010/main" val="745172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BD1DA5-3FD1-491D-9B88-45206DFA159D}"/>
              </a:ext>
            </a:extLst>
          </p:cNvPr>
          <p:cNvSpPr>
            <a:spLocks noGrp="1"/>
          </p:cNvSpPr>
          <p:nvPr>
            <p:ph type="title"/>
          </p:nvPr>
        </p:nvSpPr>
        <p:spPr/>
        <p:txBody>
          <a:bodyPr/>
          <a:lstStyle/>
          <a:p>
            <a:pPr algn="ctr"/>
            <a:r>
              <a:rPr lang="ru-RU" dirty="0">
                <a:solidFill>
                  <a:schemeClr val="accent1">
                    <a:lumMod val="50000"/>
                  </a:schemeClr>
                </a:solidFill>
                <a:latin typeface="Times New Roman" panose="02020603050405020304" pitchFamily="18" charset="0"/>
                <a:cs typeface="Times New Roman" panose="02020603050405020304" pitchFamily="18" charset="0"/>
              </a:rPr>
              <a:t>Наслідки від будівництва МГЕС</a:t>
            </a:r>
            <a:endParaRPr lang="ru-UA"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B47DD63-F0BE-4784-8D70-CCB57A88FCBB}"/>
              </a:ext>
            </a:extLst>
          </p:cNvPr>
          <p:cNvSpPr>
            <a:spLocks noGrp="1"/>
          </p:cNvSpPr>
          <p:nvPr>
            <p:ph idx="1"/>
          </p:nvPr>
        </p:nvSpPr>
        <p:spPr>
          <a:xfrm>
            <a:off x="1979720" y="1627573"/>
            <a:ext cx="9160908" cy="4915270"/>
          </a:xfrm>
        </p:spPr>
        <p:txBody>
          <a:bodyPr>
            <a:normAutofit/>
          </a:bodyPr>
          <a:lstStyle/>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None/>
              <a:tabLst/>
              <a:defRPr/>
            </a:pPr>
            <a:r>
              <a:rPr kumimoji="0" lang="ru-RU"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Сучасні дослідження у галузі гідроенергетики свідчать, що гідроенергетику не можна вважати цілком відновлювальним (альтернативним) джерелом енергії, як, наприклад, енергію вітру, сонця чи біомаси, оскільки справжню силу вода генерує у природних річках з природним руслом. Каскад малих ГЕС фрагментує річку, каналізує її, перешкоджаючи природному її плину. Створені водосховища на гірських річках повністю змінюють характер течії, змінюючи водночас і їх </a:t>
            </a:r>
            <a:r>
              <a:rPr kumimoji="0" lang="uk-UA"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гідрологічний потенціал</a:t>
            </a:r>
            <a:r>
              <a:rPr lang="uk-UA" sz="2000" dirty="0">
                <a:solidFill>
                  <a:schemeClr val="accent1"/>
                </a:solidFill>
                <a:latin typeface="Times New Roman" panose="02020603050405020304" pitchFamily="18" charset="0"/>
                <a:cs typeface="Times New Roman" panose="02020603050405020304" pitchFamily="18" charset="0"/>
              </a:rPr>
              <a:t>.</a:t>
            </a:r>
            <a:endParaRPr kumimoji="0" lang="uk-UA"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endParaRP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None/>
              <a:tabLst/>
              <a:defRPr/>
            </a:pPr>
            <a:r>
              <a:rPr kumimoji="0" lang="ru-RU"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Тому будівництво малих ГЕС вимагає ретельного управління експлуатацією цих об'єктів у відповідності до принципів належної екологічної практики, яка дозволяє ефективно вирішувати питання якості води, контролю паводків, забезпечення потреб рибного господарства, рекреації і поповнення стоку в умовах обмеження.</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None/>
              <a:tabLst/>
              <a:defRPr/>
            </a:pPr>
            <a:endParaRPr lang="ru-RU" sz="2000" dirty="0">
              <a:solidFill>
                <a:prstClr val="black"/>
              </a:solidFill>
              <a:latin typeface="Times New Roman" panose="02020603050405020304" pitchFamily="18" charset="0"/>
              <a:cs typeface="Times New Roman" panose="02020603050405020304" pitchFamily="18" charset="0"/>
            </a:endParaRP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None/>
              <a:tabLst/>
              <a:defRPr/>
            </a:pP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Регіональна економіка. –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 4 (66) </a:t>
            </a: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Актуальні аспекти дієвості екологічних критеріїв при визначені місць</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будівництва малих ГЕС у Карпатському регіоні. Станкевич-Волосянчук О. В., Лукша О. В., Волошин В.М.</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http://ekosphera.org/wp-content/uploads/2018/02/Article_Hydropawer.pdf</a:t>
            </a:r>
          </a:p>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None/>
              <a:tabLst/>
              <a:defRPr/>
            </a:pPr>
            <a:endParaRPr kumimoji="0" lang="uk-UA"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ru-UA" dirty="0"/>
          </a:p>
        </p:txBody>
      </p:sp>
      <p:sp>
        <p:nvSpPr>
          <p:cNvPr id="4" name="Номер слайда 3">
            <a:extLst>
              <a:ext uri="{FF2B5EF4-FFF2-40B4-BE49-F238E27FC236}">
                <a16:creationId xmlns:a16="http://schemas.microsoft.com/office/drawing/2014/main" id="{054F281E-D532-4137-952F-59A6EB6E6B12}"/>
              </a:ext>
            </a:extLst>
          </p:cNvPr>
          <p:cNvSpPr>
            <a:spLocks noGrp="1"/>
          </p:cNvSpPr>
          <p:nvPr>
            <p:ph type="sldNum" sz="quarter" idx="12"/>
          </p:nvPr>
        </p:nvSpPr>
        <p:spPr/>
        <p:txBody>
          <a:bodyPr/>
          <a:lstStyle/>
          <a:p>
            <a:fld id="{A91BA3D2-6EFA-4944-AC96-DDE256B6DB76}" type="slidenum">
              <a:rPr lang="ru-UA" smtClean="0"/>
              <a:t>7</a:t>
            </a:fld>
            <a:endParaRPr lang="ru-UA" dirty="0"/>
          </a:p>
        </p:txBody>
      </p:sp>
    </p:spTree>
    <p:extLst>
      <p:ext uri="{BB962C8B-B14F-4D97-AF65-F5344CB8AC3E}">
        <p14:creationId xmlns:p14="http://schemas.microsoft.com/office/powerpoint/2010/main" val="3097602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F832AE-0094-4FB7-85CD-B4533B4A16B4}"/>
              </a:ext>
            </a:extLst>
          </p:cNvPr>
          <p:cNvSpPr>
            <a:spLocks noGrp="1"/>
          </p:cNvSpPr>
          <p:nvPr>
            <p:ph type="title"/>
          </p:nvPr>
        </p:nvSpPr>
        <p:spPr/>
        <p:txBody>
          <a:bodyPr/>
          <a:lstStyle/>
          <a:p>
            <a:pPr algn="ctr"/>
            <a:r>
              <a:rPr lang="ru-RU" dirty="0">
                <a:solidFill>
                  <a:schemeClr val="tx1"/>
                </a:solidFill>
                <a:latin typeface="Times New Roman" panose="02020603050405020304" pitchFamily="18" charset="0"/>
                <a:cs typeface="Times New Roman" panose="02020603050405020304" pitchFamily="18" charset="0"/>
              </a:rPr>
              <a:t>Характеристика основного обладнання малих ГЕС</a:t>
            </a:r>
            <a:endParaRPr lang="ru-UA"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5C8481F-1067-46CB-89D2-C86F90876CFD}"/>
              </a:ext>
            </a:extLst>
          </p:cNvPr>
          <p:cNvSpPr>
            <a:spLocks noGrp="1"/>
          </p:cNvSpPr>
          <p:nvPr>
            <p:ph idx="1"/>
          </p:nvPr>
        </p:nvSpPr>
        <p:spPr>
          <a:xfrm>
            <a:off x="2065428" y="1904999"/>
            <a:ext cx="9439183" cy="4460289"/>
          </a:xfrm>
        </p:spPr>
        <p:txBody>
          <a:bodyPr>
            <a:normAutofit/>
          </a:bodyPr>
          <a:lstStyle/>
          <a:p>
            <a:pPr marL="0" marR="0" lvl="0" indent="450000" algn="just" defTabSz="457200" rtl="0" eaLnBrk="1" fontAlgn="auto" latinLnBrk="0" hangingPunct="1">
              <a:lnSpc>
                <a:spcPct val="110000"/>
              </a:lnSpc>
              <a:spcBef>
                <a:spcPts val="0"/>
              </a:spcBef>
              <a:spcAft>
                <a:spcPts val="0"/>
              </a:spcAft>
              <a:buClr>
                <a:srgbClr val="5FCBEF"/>
              </a:buClr>
              <a:buSzPct val="80000"/>
              <a:buFont typeface="Wingdings 3" charset="2"/>
              <a:buNone/>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Загалом МГЕС складаються з наступних основних компонентів: </a:t>
            </a:r>
          </a:p>
          <a:p>
            <a:pPr marL="0" marR="0" lvl="0" indent="450000" algn="just" defTabSz="457200" rtl="0" eaLnBrk="1" fontAlgn="auto" latinLnBrk="0" hangingPunct="1">
              <a:lnSpc>
                <a:spcPct val="110000"/>
              </a:lnSpc>
              <a:spcBef>
                <a:spcPts val="0"/>
              </a:spcBef>
              <a:spcAft>
                <a:spcPts val="0"/>
              </a:spcAft>
              <a:buClr>
                <a:srgbClr val="5FCBEF"/>
              </a:buClr>
              <a:buSzPct val="80000"/>
              <a:buFont typeface="Wingdings 3" charset="2"/>
              <a:buChar char=""/>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відвідний канал або трубопровід, напірний трубопровід; </a:t>
            </a:r>
          </a:p>
          <a:p>
            <a:pPr marL="0" marR="0" lvl="0" indent="450000" algn="just" defTabSz="457200" rtl="0" eaLnBrk="1" fontAlgn="auto" latinLnBrk="0" hangingPunct="1">
              <a:lnSpc>
                <a:spcPct val="110000"/>
              </a:lnSpc>
              <a:spcBef>
                <a:spcPts val="0"/>
              </a:spcBef>
              <a:spcAft>
                <a:spcPts val="0"/>
              </a:spcAft>
              <a:buClr>
                <a:srgbClr val="5FCBEF"/>
              </a:buClr>
              <a:buSzPct val="80000"/>
              <a:buFont typeface="Wingdings 3" charset="2"/>
              <a:buChar char=""/>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турбіна або водяне колесо - перетворює енергію води в енергію обертання;</a:t>
            </a:r>
          </a:p>
          <a:p>
            <a:pPr marL="0" marR="0" lvl="0" indent="450000" algn="just" defTabSz="457200" rtl="0" eaLnBrk="1" fontAlgn="auto" latinLnBrk="0" hangingPunct="1">
              <a:lnSpc>
                <a:spcPct val="110000"/>
              </a:lnSpc>
              <a:spcBef>
                <a:spcPts val="0"/>
              </a:spcBef>
              <a:spcAft>
                <a:spcPts val="0"/>
              </a:spcAft>
              <a:buClr>
                <a:srgbClr val="5FCBEF"/>
              </a:buClr>
              <a:buSzPct val="80000"/>
              <a:buFont typeface="Wingdings 3" charset="2"/>
              <a:buChar char=""/>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 генератор - перетворює енергію обертання в електричну; </a:t>
            </a:r>
          </a:p>
          <a:p>
            <a:pPr marL="0" marR="0" lvl="0" indent="450000" algn="just" defTabSz="457200" rtl="0" eaLnBrk="1" fontAlgn="auto" latinLnBrk="0" hangingPunct="1">
              <a:lnSpc>
                <a:spcPct val="110000"/>
              </a:lnSpc>
              <a:spcBef>
                <a:spcPts val="0"/>
              </a:spcBef>
              <a:spcAft>
                <a:spcPts val="0"/>
              </a:spcAft>
              <a:buClr>
                <a:srgbClr val="5FCBEF"/>
              </a:buClr>
              <a:buSzPct val="80000"/>
              <a:buFont typeface="Wingdings 3" charset="2"/>
              <a:buChar char=""/>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регулятор - управляє генератором; </a:t>
            </a:r>
          </a:p>
          <a:p>
            <a:pPr marL="0" marR="0" lvl="0" indent="450000" algn="just" defTabSz="457200" rtl="0" eaLnBrk="1" fontAlgn="auto" latinLnBrk="0" hangingPunct="1">
              <a:lnSpc>
                <a:spcPct val="110000"/>
              </a:lnSpc>
              <a:spcBef>
                <a:spcPts val="0"/>
              </a:spcBef>
              <a:spcAft>
                <a:spcPts val="0"/>
              </a:spcAft>
              <a:buClr>
                <a:srgbClr val="5FCBEF"/>
              </a:buClr>
              <a:buSzPct val="80000"/>
              <a:buFont typeface="Wingdings 3" charset="2"/>
              <a:buChar char=""/>
              <a:tabLst/>
              <a:defRPr/>
            </a:pPr>
            <a:r>
              <a:rPr kumimoji="0" lang="uk-UA" sz="22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електротрансформаторний блок, який підводить електроенергію до споживача.</a:t>
            </a:r>
          </a:p>
          <a:p>
            <a:endParaRPr lang="ru-UA" dirty="0"/>
          </a:p>
        </p:txBody>
      </p:sp>
      <p:sp>
        <p:nvSpPr>
          <p:cNvPr id="4" name="Номер слайда 3">
            <a:extLst>
              <a:ext uri="{FF2B5EF4-FFF2-40B4-BE49-F238E27FC236}">
                <a16:creationId xmlns:a16="http://schemas.microsoft.com/office/drawing/2014/main" id="{37C07889-4CBE-4018-AEBB-F2550621BC97}"/>
              </a:ext>
            </a:extLst>
          </p:cNvPr>
          <p:cNvSpPr>
            <a:spLocks noGrp="1"/>
          </p:cNvSpPr>
          <p:nvPr>
            <p:ph type="sldNum" sz="quarter" idx="12"/>
          </p:nvPr>
        </p:nvSpPr>
        <p:spPr/>
        <p:txBody>
          <a:bodyPr/>
          <a:lstStyle/>
          <a:p>
            <a:fld id="{A91BA3D2-6EFA-4944-AC96-DDE256B6DB76}" type="slidenum">
              <a:rPr lang="ru-UA" smtClean="0"/>
              <a:t>8</a:t>
            </a:fld>
            <a:endParaRPr lang="ru-UA" dirty="0"/>
          </a:p>
        </p:txBody>
      </p:sp>
    </p:spTree>
    <p:extLst>
      <p:ext uri="{BB962C8B-B14F-4D97-AF65-F5344CB8AC3E}">
        <p14:creationId xmlns:p14="http://schemas.microsoft.com/office/powerpoint/2010/main" val="266009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01E6E7-8132-49DD-BE13-13050D6F36D1}"/>
              </a:ext>
            </a:extLst>
          </p:cNvPr>
          <p:cNvSpPr>
            <a:spLocks noGrp="1"/>
          </p:cNvSpPr>
          <p:nvPr>
            <p:ph type="title"/>
          </p:nvPr>
        </p:nvSpPr>
        <p:spPr/>
        <p:txBody>
          <a:bodyPr/>
          <a:lstStyle/>
          <a:p>
            <a:pPr algn="ctr"/>
            <a:r>
              <a:rPr kumimoji="0" lang="ru-RU" sz="3200" b="0"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Особливості МГЕС як об’єктів відновлювальної енергетики</a:t>
            </a:r>
            <a:endParaRPr lang="ru-UA" dirty="0">
              <a:solidFill>
                <a:schemeClr val="tx1"/>
              </a:solidFill>
            </a:endParaRPr>
          </a:p>
        </p:txBody>
      </p:sp>
      <p:sp>
        <p:nvSpPr>
          <p:cNvPr id="3" name="Объект 2">
            <a:extLst>
              <a:ext uri="{FF2B5EF4-FFF2-40B4-BE49-F238E27FC236}">
                <a16:creationId xmlns:a16="http://schemas.microsoft.com/office/drawing/2014/main" id="{B45CAC96-E5F3-4279-8BC1-8D09A41A30EA}"/>
              </a:ext>
            </a:extLst>
          </p:cNvPr>
          <p:cNvSpPr>
            <a:spLocks noGrp="1"/>
          </p:cNvSpPr>
          <p:nvPr>
            <p:ph idx="1"/>
          </p:nvPr>
        </p:nvSpPr>
        <p:spPr>
          <a:xfrm>
            <a:off x="1917577" y="1802167"/>
            <a:ext cx="9587035" cy="4109055"/>
          </a:xfrm>
        </p:spPr>
        <p:txBody>
          <a:bodyPr/>
          <a:lstStyle/>
          <a:p>
            <a:pPr marL="0" marR="0" lvl="0" indent="450000" algn="just" defTabSz="457200" rtl="0" eaLnBrk="1" fontAlgn="auto" latinLnBrk="0" hangingPunct="1">
              <a:lnSpc>
                <a:spcPct val="100000"/>
              </a:lnSpc>
              <a:spcBef>
                <a:spcPts val="0"/>
              </a:spcBef>
              <a:spcAft>
                <a:spcPts val="0"/>
              </a:spcAft>
              <a:buClr>
                <a:srgbClr val="5FCBEF"/>
              </a:buClr>
              <a:buSzPct val="80000"/>
              <a:buFont typeface="Wingdings 3" charset="2"/>
              <a:buNone/>
              <a:tabLst/>
              <a:defRPr/>
            </a:pPr>
            <a:r>
              <a:rPr kumimoji="0" lang="uk-UA"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Мала гідроенергетика порівняно з іншими галузями відновлюваної енергетики характеризується певними наступними особливостями, зокрема, технічного, економічного, екологічного та соціального характеру кожна з яких має свій вплив на інвестиційну привабливість проектів з впровадження малих ГЕС:</a:t>
            </a:r>
          </a:p>
          <a:p>
            <a:pPr marL="457200" marR="0" lvl="0" indent="-457200" algn="just" defTabSz="457200" rtl="0" eaLnBrk="1" fontAlgn="auto" latinLnBrk="0" hangingPunct="1">
              <a:lnSpc>
                <a:spcPct val="100000"/>
              </a:lnSpc>
              <a:spcBef>
                <a:spcPts val="0"/>
              </a:spcBef>
              <a:spcAft>
                <a:spcPts val="0"/>
              </a:spcAft>
              <a:buClr>
                <a:srgbClr val="5FCBEF"/>
              </a:buClr>
              <a:buSzPct val="80000"/>
              <a:buFont typeface="Wingdings 3" charset="2"/>
              <a:buAutoNum type="arabicPeriod"/>
              <a:tabLst/>
              <a:defRPr/>
            </a:pPr>
            <a:r>
              <a:rPr kumimoji="0" lang="uk-UA"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Жорстка прив’язаність малих ГЕС до водних об’єктів. </a:t>
            </a:r>
          </a:p>
          <a:p>
            <a:pPr marL="457200" marR="0" lvl="0" indent="-457200" algn="just" defTabSz="457200" rtl="0" eaLnBrk="1" fontAlgn="auto" latinLnBrk="0" hangingPunct="1">
              <a:lnSpc>
                <a:spcPct val="100000"/>
              </a:lnSpc>
              <a:spcBef>
                <a:spcPts val="0"/>
              </a:spcBef>
              <a:spcAft>
                <a:spcPts val="0"/>
              </a:spcAft>
              <a:buClr>
                <a:srgbClr val="5FCBEF"/>
              </a:buClr>
              <a:buSzPct val="80000"/>
              <a:buFont typeface="Wingdings 3" charset="2"/>
              <a:buAutoNum type="arabicPeriod"/>
              <a:tabLst/>
              <a:defRPr/>
            </a:pPr>
            <a:r>
              <a:rPr kumimoji="0" lang="uk-UA"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Кожна річка України має водоохоронну зону.</a:t>
            </a:r>
          </a:p>
          <a:p>
            <a:pPr marL="457200" marR="0" lvl="0" indent="-457200" algn="just" defTabSz="457200" rtl="0" eaLnBrk="1" fontAlgn="auto" latinLnBrk="0" hangingPunct="1">
              <a:lnSpc>
                <a:spcPct val="100000"/>
              </a:lnSpc>
              <a:spcBef>
                <a:spcPts val="0"/>
              </a:spcBef>
              <a:spcAft>
                <a:spcPts val="0"/>
              </a:spcAft>
              <a:buClr>
                <a:srgbClr val="5FCBEF"/>
              </a:buClr>
              <a:buSzPct val="80000"/>
              <a:buFont typeface="Wingdings 3" charset="2"/>
              <a:buAutoNum type="arabicPeriod"/>
              <a:tabLst/>
              <a:defRPr/>
            </a:pPr>
            <a:r>
              <a:rPr kumimoji="0" lang="uk-UA"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Можливі екологічні загрози.</a:t>
            </a:r>
          </a:p>
          <a:p>
            <a:pPr marL="457200" marR="0" lvl="0" indent="-457200" algn="just" defTabSz="457200" rtl="0" eaLnBrk="1" fontAlgn="auto" latinLnBrk="0" hangingPunct="1">
              <a:lnSpc>
                <a:spcPct val="100000"/>
              </a:lnSpc>
              <a:spcBef>
                <a:spcPts val="0"/>
              </a:spcBef>
              <a:spcAft>
                <a:spcPts val="0"/>
              </a:spcAft>
              <a:buClr>
                <a:srgbClr val="5FCBEF"/>
              </a:buClr>
              <a:buSzPct val="80000"/>
              <a:buFont typeface="Wingdings 3" charset="2"/>
              <a:buAutoNum type="arabicPeriod"/>
              <a:tabLst/>
              <a:defRPr/>
            </a:pPr>
            <a:r>
              <a:rPr kumimoji="0" lang="uk-UA"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Яскраво виражена індивідуальність проектів.</a:t>
            </a:r>
          </a:p>
          <a:p>
            <a:pPr marL="457200" marR="0" lvl="0" indent="-457200" algn="just" defTabSz="457200" rtl="0" eaLnBrk="1" fontAlgn="auto" latinLnBrk="0" hangingPunct="1">
              <a:lnSpc>
                <a:spcPct val="100000"/>
              </a:lnSpc>
              <a:spcBef>
                <a:spcPts val="0"/>
              </a:spcBef>
              <a:spcAft>
                <a:spcPts val="0"/>
              </a:spcAft>
              <a:buClr>
                <a:srgbClr val="5FCBEF"/>
              </a:buClr>
              <a:buSzPct val="80000"/>
              <a:buFont typeface="Wingdings 3" charset="2"/>
              <a:buAutoNum type="arabicPeriod"/>
              <a:tabLst/>
              <a:defRPr/>
            </a:pPr>
            <a:r>
              <a:rPr kumimoji="0" lang="uk-UA"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Історичні корені.</a:t>
            </a:r>
          </a:p>
          <a:p>
            <a:pPr marL="457200" marR="0" lvl="0" indent="-457200" algn="just" defTabSz="457200" rtl="0" eaLnBrk="1" fontAlgn="auto" latinLnBrk="0" hangingPunct="1">
              <a:lnSpc>
                <a:spcPct val="100000"/>
              </a:lnSpc>
              <a:spcBef>
                <a:spcPts val="0"/>
              </a:spcBef>
              <a:spcAft>
                <a:spcPts val="0"/>
              </a:spcAft>
              <a:buClr>
                <a:srgbClr val="5FCBEF"/>
              </a:buClr>
              <a:buSzPct val="80000"/>
              <a:buFont typeface="Wingdings 3" charset="2"/>
              <a:buAutoNum type="arabicPeriod"/>
              <a:tabLst/>
              <a:defRPr/>
            </a:pPr>
            <a:r>
              <a:rPr kumimoji="0" lang="uk-UA"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Величина потужності.</a:t>
            </a:r>
          </a:p>
          <a:p>
            <a:pPr marL="457200" marR="0" lvl="0" indent="-457200" algn="just" defTabSz="457200" rtl="0" eaLnBrk="1" fontAlgn="auto" latinLnBrk="0" hangingPunct="1">
              <a:lnSpc>
                <a:spcPct val="100000"/>
              </a:lnSpc>
              <a:spcBef>
                <a:spcPts val="0"/>
              </a:spcBef>
              <a:spcAft>
                <a:spcPts val="0"/>
              </a:spcAft>
              <a:buClr>
                <a:srgbClr val="5FCBEF"/>
              </a:buClr>
              <a:buSzPct val="80000"/>
              <a:buFont typeface="Wingdings 3" charset="2"/>
              <a:buAutoNum type="arabicPeriod"/>
              <a:tabLst/>
              <a:defRPr/>
            </a:pPr>
            <a:r>
              <a:rPr kumimoji="0" lang="ru-RU"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Питомі капіталовкладення.</a:t>
            </a:r>
            <a:endParaRPr kumimoji="0" lang="en-US"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endParaRPr>
          </a:p>
          <a:p>
            <a:endParaRPr lang="ru-UA" dirty="0"/>
          </a:p>
        </p:txBody>
      </p:sp>
      <p:sp>
        <p:nvSpPr>
          <p:cNvPr id="4" name="Номер слайда 3">
            <a:extLst>
              <a:ext uri="{FF2B5EF4-FFF2-40B4-BE49-F238E27FC236}">
                <a16:creationId xmlns:a16="http://schemas.microsoft.com/office/drawing/2014/main" id="{B597CFDB-12A2-43C5-8DC8-7213E75BF9A5}"/>
              </a:ext>
            </a:extLst>
          </p:cNvPr>
          <p:cNvSpPr>
            <a:spLocks noGrp="1"/>
          </p:cNvSpPr>
          <p:nvPr>
            <p:ph type="sldNum" sz="quarter" idx="12"/>
          </p:nvPr>
        </p:nvSpPr>
        <p:spPr/>
        <p:txBody>
          <a:bodyPr/>
          <a:lstStyle/>
          <a:p>
            <a:fld id="{A91BA3D2-6EFA-4944-AC96-DDE256B6DB76}" type="slidenum">
              <a:rPr lang="ru-UA" smtClean="0"/>
              <a:t>9</a:t>
            </a:fld>
            <a:endParaRPr lang="ru-UA" dirty="0"/>
          </a:p>
        </p:txBody>
      </p:sp>
    </p:spTree>
    <p:extLst>
      <p:ext uri="{BB962C8B-B14F-4D97-AF65-F5344CB8AC3E}">
        <p14:creationId xmlns:p14="http://schemas.microsoft.com/office/powerpoint/2010/main" val="1668490496"/>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872</TotalTime>
  <Words>2543</Words>
  <Application>Microsoft Office PowerPoint</Application>
  <PresentationFormat>Широкоэкранный</PresentationFormat>
  <Paragraphs>179</Paragraphs>
  <Slides>36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36</vt:i4>
      </vt:variant>
    </vt:vector>
  </HeadingPairs>
  <TitlesOfParts>
    <vt:vector size="42" baseType="lpstr">
      <vt:lpstr>Arial</vt:lpstr>
      <vt:lpstr>Calibri</vt:lpstr>
      <vt:lpstr>Century Gothic</vt:lpstr>
      <vt:lpstr>Times New Roman</vt:lpstr>
      <vt:lpstr>Wingdings 3</vt:lpstr>
      <vt:lpstr>Легкий дым</vt:lpstr>
      <vt:lpstr>Презентація на тему:   “Інноваційні технології в ГЕ”</vt:lpstr>
      <vt:lpstr>ВСТУП</vt:lpstr>
      <vt:lpstr>Загальна інформація</vt:lpstr>
      <vt:lpstr>Класифікація ГЕС</vt:lpstr>
      <vt:lpstr>Призначення малих ГЕС</vt:lpstr>
      <vt:lpstr>Переваги та недоліки МГЕС</vt:lpstr>
      <vt:lpstr>Наслідки від будівництва МГЕС</vt:lpstr>
      <vt:lpstr>Характеристика основного обладнання малих ГЕС</vt:lpstr>
      <vt:lpstr>Особливості МГЕС як об’єктів відновлювальної енергетики</vt:lpstr>
      <vt:lpstr>Типи турбін</vt:lpstr>
      <vt:lpstr>Поворотно-лопатева турбіна (турбіна Каплана)</vt:lpstr>
      <vt:lpstr>Пристрій поворотно-лопатевої турбіни (турбіни Каплана)</vt:lpstr>
      <vt:lpstr>Радіально-осьова турбіна (турбіна Френсіса)</vt:lpstr>
      <vt:lpstr>Пристрій радіально-осьової турбіни (турбіни Френсіса)</vt:lpstr>
      <vt:lpstr>Ковшова турбіна (турбіна Пелтона)</vt:lpstr>
      <vt:lpstr>Пристрій ковшового турбіни (турбіни Пелтона)</vt:lpstr>
      <vt:lpstr>Турбіна Банкі</vt:lpstr>
      <vt:lpstr>Пристрій турбіни Банкі</vt:lpstr>
      <vt:lpstr>Гравітаційно-вирова станція </vt:lpstr>
      <vt:lpstr>Поперечний перетин гідроелектростанції</vt:lpstr>
      <vt:lpstr>Вид зверху на гідроелектростанцію</vt:lpstr>
      <vt:lpstr>Патентна формула</vt:lpstr>
      <vt:lpstr>Зміни конструкції гравітаційно-вирової станції</vt:lpstr>
      <vt:lpstr>Креслення пристрою для виробництва електроенергії. Вид зверху</vt:lpstr>
      <vt:lpstr>Розріз пристрою для виробництва електроенергії</vt:lpstr>
      <vt:lpstr>Особливості проектованої станції</vt:lpstr>
      <vt:lpstr>Турбіна Пелтона</vt:lpstr>
      <vt:lpstr>Сегнерове колесо</vt:lpstr>
      <vt:lpstr>Креслення сегнерового колеса</vt:lpstr>
      <vt:lpstr>Порівняння патенту та корисної моделі</vt:lpstr>
      <vt:lpstr>Огляд конструкції безнапірної гідравлічної турбіни</vt:lpstr>
      <vt:lpstr>Принципова схема безнапірної гідравлічної турбіни</vt:lpstr>
      <vt:lpstr>Основний елемент безнапірної гідравлічної турбіни</vt:lpstr>
      <vt:lpstr>Проекції зливної труби</vt:lpstr>
      <vt:lpstr>ВИСНОВОК</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Тамара Гладышева</dc:creator>
  <cp:lastModifiedBy>Тамара Гладышева</cp:lastModifiedBy>
  <cp:revision>42</cp:revision>
  <dcterms:created xsi:type="dcterms:W3CDTF">2020-10-02T10:25:31Z</dcterms:created>
  <dcterms:modified xsi:type="dcterms:W3CDTF">2020-10-26T12:50:35Z</dcterms:modified>
</cp:coreProperties>
</file>