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embeddedFontLst>
    <p:embeddedFont>
      <p:font typeface="Playfair Display"/>
      <p:regular r:id="rId11"/>
      <p:bold r:id="rId12"/>
      <p:italic r:id="rId13"/>
      <p:boldItalic r:id="rId14"/>
    </p:embeddedFont>
    <p:embeddedFont>
      <p:font typeface="Montserrat"/>
      <p:regular r:id="rId15"/>
      <p:bold r:id="rId16"/>
      <p:italic r:id="rId17"/>
      <p:boldItalic r:id="rId18"/>
    </p:embeddedFont>
    <p:embeddedFont>
      <p:font typeface="Oswald"/>
      <p:regular r:id="rId19"/>
      <p:bold r:id="rId2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Oswald-bold.fntdata"/><Relationship Id="rId11" Type="http://schemas.openxmlformats.org/officeDocument/2006/relationships/font" Target="fonts/PlayfairDisplay-regular.fntdata"/><Relationship Id="rId10" Type="http://schemas.openxmlformats.org/officeDocument/2006/relationships/slide" Target="slides/slide5.xml"/><Relationship Id="rId13" Type="http://schemas.openxmlformats.org/officeDocument/2006/relationships/font" Target="fonts/PlayfairDisplay-italic.fntdata"/><Relationship Id="rId12" Type="http://schemas.openxmlformats.org/officeDocument/2006/relationships/font" Target="fonts/PlayfairDisplay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Montserrat-regular.fntdata"/><Relationship Id="rId14" Type="http://schemas.openxmlformats.org/officeDocument/2006/relationships/font" Target="fonts/PlayfairDisplay-boldItalic.fntdata"/><Relationship Id="rId17" Type="http://schemas.openxmlformats.org/officeDocument/2006/relationships/font" Target="fonts/Montserrat-italic.fntdata"/><Relationship Id="rId16" Type="http://schemas.openxmlformats.org/officeDocument/2006/relationships/font" Target="fonts/Montserrat-bold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Oswald-regular.fntdata"/><Relationship Id="rId6" Type="http://schemas.openxmlformats.org/officeDocument/2006/relationships/slide" Target="slides/slide1.xml"/><Relationship Id="rId18" Type="http://schemas.openxmlformats.org/officeDocument/2006/relationships/font" Target="fonts/Montserrat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16a757fa907_0_1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16a757fa907_0_1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16a757fa907_0_1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16a757fa907_0_1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16a757fa907_1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16a757fa907_1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16a757fa907_0_1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16a757fa907_0_1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4286250" y="0"/>
            <a:ext cx="723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4358475" y="0"/>
            <a:ext cx="38532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 txBox="1"/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44250" y="3550650"/>
            <a:ext cx="4910100" cy="577800"/>
          </a:xfrm>
          <a:prstGeom prst="rect">
            <a:avLst/>
          </a:prstGeom>
          <a:solidFill>
            <a:schemeClr val="dk2"/>
          </a:solidFill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 txBox="1"/>
          <p:nvPr>
            <p:ph hasCustomPrompt="1" type="title"/>
          </p:nvPr>
        </p:nvSpPr>
        <p:spPr>
          <a:xfrm>
            <a:off x="311700" y="999925"/>
            <a:ext cx="8520600" cy="2146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r>
              <a:t>xx%</a:t>
            </a:r>
          </a:p>
        </p:txBody>
      </p:sp>
      <p:sp>
        <p:nvSpPr>
          <p:cNvPr id="50" name="Google Shape;50;p11"/>
          <p:cNvSpPr txBox="1"/>
          <p:nvPr>
            <p:ph idx="1" type="body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>
                <a:highlight>
                  <a:schemeClr val="dk1"/>
                </a:highlight>
              </a:defRPr>
            </a:lvl1pPr>
            <a:lvl2pPr indent="-317500" lvl="1" marL="914400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dk1"/>
                </a:highlight>
              </a:defRPr>
            </a:lvl2pPr>
            <a:lvl3pPr indent="-317500" lvl="2" marL="1371600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dk1"/>
                </a:highlight>
              </a:defRPr>
            </a:lvl3pPr>
            <a:lvl4pPr indent="-317500" lvl="3" marL="182880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dk1"/>
                </a:highlight>
              </a:defRPr>
            </a:lvl4pPr>
            <a:lvl5pPr indent="-317500" lvl="4" marL="2286000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dk1"/>
                </a:highlight>
              </a:defRPr>
            </a:lvl5pPr>
            <a:lvl6pPr indent="-317500" lvl="5" marL="2743200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dk1"/>
                </a:highlight>
              </a:defRPr>
            </a:lvl6pPr>
            <a:lvl7pPr indent="-317500" lvl="6" marL="320040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dk1"/>
                </a:highlight>
              </a:defRPr>
            </a:lvl7pPr>
            <a:lvl8pPr indent="-317500" lvl="7" marL="3657600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dk1"/>
                </a:highlight>
              </a:defRPr>
            </a:lvl8pPr>
            <a:lvl9pPr indent="-317500" lvl="8" marL="4114800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dk1"/>
                </a:highlight>
              </a:defRPr>
            </a:lvl9pPr>
          </a:lstStyle>
          <a:p/>
        </p:txBody>
      </p:sp>
      <p:sp>
        <p:nvSpPr>
          <p:cNvPr id="51" name="Google Shape;51;p1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accent4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 rot="5400000">
            <a:off x="4550700" y="-498600"/>
            <a:ext cx="42600" cy="8455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" name="Google Shape;17;p3"/>
          <p:cNvSpPr txBox="1"/>
          <p:nvPr>
            <p:ph type="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311700" y="1234050"/>
            <a:ext cx="39999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6" name="Google Shape;26;p5"/>
          <p:cNvSpPr txBox="1"/>
          <p:nvPr>
            <p:ph idx="2" type="body"/>
          </p:nvPr>
        </p:nvSpPr>
        <p:spPr>
          <a:xfrm>
            <a:off x="4832400" y="1234050"/>
            <a:ext cx="39999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0" name="Google Shape;30;p6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3" name="Google Shape;33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7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3"/>
        </a:solidFill>
      </p:bgPr>
    </p:bg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37" name="Google Shape;37;p8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0" name="Google Shape;4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1" name="Google Shape;41;p9"/>
          <p:cNvSpPr txBox="1"/>
          <p:nvPr>
            <p:ph type="title"/>
          </p:nvPr>
        </p:nvSpPr>
        <p:spPr>
          <a:xfrm>
            <a:off x="265500" y="1081675"/>
            <a:ext cx="4045200" cy="1786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2" name="Google Shape;42;p9"/>
          <p:cNvSpPr txBox="1"/>
          <p:nvPr>
            <p:ph idx="1" type="subTitle"/>
          </p:nvPr>
        </p:nvSpPr>
        <p:spPr>
          <a:xfrm>
            <a:off x="265500" y="29214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3" name="Google Shape;43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>
                <a:highlight>
                  <a:schemeClr val="lt1"/>
                </a:highlight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lt1"/>
                </a:highlight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lt1"/>
                </a:highlight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lt1"/>
                </a:highlight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lt1"/>
                </a:highlight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lt1"/>
                </a:highlight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lt1"/>
                </a:highlight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lt1"/>
                </a:highlight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lt1"/>
                </a:highlight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>
                <a:highlight>
                  <a:schemeClr val="dk1"/>
                </a:highlight>
              </a:defRPr>
            </a:lvl1pPr>
          </a:lstStyle>
          <a:p/>
        </p:txBody>
      </p:sp>
      <p:sp>
        <p:nvSpPr>
          <p:cNvPr id="47" name="Google Shape;47;p10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pop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Playfair Display"/>
              <a:buChar char="●"/>
              <a:defRPr sz="1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indent="-317500" lvl="1" marL="914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○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indent="-317500" lvl="2" marL="1371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■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indent="-317500" lvl="3" marL="1828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●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indent="-317500" lvl="4" marL="2286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○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indent="-317500" lvl="5" marL="2743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■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indent="-317500" lvl="6" marL="3200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●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indent="-317500" lvl="7" marL="3657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○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indent="-317500" lvl="8" marL="411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■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rtl="0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rtl="0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rtl="0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rtl="0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rtl="0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rtl="0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rtl="0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rtl="0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3"/>
          <p:cNvSpPr txBox="1"/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ru" sz="5220"/>
              <a:t>Наративні феномени в соціокомунікаційному просторі</a:t>
            </a:r>
            <a:endParaRPr sz="5220"/>
          </a:p>
        </p:txBody>
      </p:sp>
      <p:sp>
        <p:nvSpPr>
          <p:cNvPr id="59" name="Google Shape;59;p13"/>
          <p:cNvSpPr txBox="1"/>
          <p:nvPr>
            <p:ph idx="1" type="subTitle"/>
          </p:nvPr>
        </p:nvSpPr>
        <p:spPr>
          <a:xfrm>
            <a:off x="344250" y="3550650"/>
            <a:ext cx="4910100" cy="577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презентація курсу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4"/>
          <p:cNvSpPr txBox="1"/>
          <p:nvPr>
            <p:ph type="ctrTitle"/>
          </p:nvPr>
        </p:nvSpPr>
        <p:spPr>
          <a:xfrm>
            <a:off x="344825" y="143675"/>
            <a:ext cx="8706900" cy="4541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1816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2016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990"/>
              <a:buFont typeface="Arial"/>
              <a:buNone/>
            </a:pPr>
            <a:r>
              <a:rPr lang="ru" sz="2016">
                <a:latin typeface="Times New Roman"/>
                <a:ea typeface="Times New Roman"/>
                <a:cs typeface="Times New Roman"/>
                <a:sym typeface="Times New Roman"/>
              </a:rPr>
              <a:t>Мета курсу</a:t>
            </a:r>
            <a:r>
              <a:rPr b="0" lang="ru" sz="780">
                <a:latin typeface="Times New Roman"/>
                <a:ea typeface="Times New Roman"/>
                <a:cs typeface="Times New Roman"/>
                <a:sym typeface="Times New Roman"/>
              </a:rPr>
              <a:t> – </a:t>
            </a:r>
            <a:r>
              <a:rPr b="0" lang="ru" sz="1925">
                <a:latin typeface="Times New Roman"/>
                <a:ea typeface="Times New Roman"/>
                <a:cs typeface="Times New Roman"/>
                <a:sym typeface="Times New Roman"/>
              </a:rPr>
              <a:t>ознайомити здобувачів третього рівня вищої освіти з комплексним аналізом наративних феноменів у соціокомунікаційному просторі.</a:t>
            </a:r>
            <a:endParaRPr b="0" sz="1925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990"/>
              <a:buFont typeface="Arial"/>
              <a:buNone/>
            </a:pPr>
            <a:r>
              <a:rPr lang="ru" sz="1925">
                <a:latin typeface="Times New Roman"/>
                <a:ea typeface="Times New Roman"/>
                <a:cs typeface="Times New Roman"/>
                <a:sym typeface="Times New Roman"/>
              </a:rPr>
              <a:t>Аспіранти й аспірантки матимуть змогу </a:t>
            </a:r>
            <a:r>
              <a:rPr b="0" lang="ru" sz="1925">
                <a:latin typeface="Times New Roman"/>
                <a:ea typeface="Times New Roman"/>
                <a:cs typeface="Times New Roman"/>
                <a:sym typeface="Times New Roman"/>
              </a:rPr>
              <a:t>впроваджувати здобуті знання у практику комунікації наративного типу, використовувати наративну типологію в науковому дискурсі; наративні практики інструменталізації знання, зокрема засобами масової комунікації, розумітися на вивченні специфіки національних наративів (гранд-наративу) у контексті стратегічних комунікацій та комунікаційних стратегій війни наративів, щодо репертуару наративів, що впливають на імідж України, їхніх тематичних груп, меседж-боксів стратегічного наративу.</a:t>
            </a:r>
            <a:endParaRPr b="0" sz="1925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990"/>
              <a:buFont typeface="Arial"/>
              <a:buNone/>
            </a:pPr>
            <a:r>
              <a:rPr lang="ru" sz="1925">
                <a:latin typeface="Times New Roman"/>
                <a:ea typeface="Times New Roman"/>
                <a:cs typeface="Times New Roman"/>
                <a:sym typeface="Times New Roman"/>
              </a:rPr>
              <a:t>Усі практичні заняття курсу проводяться в такій методології </a:t>
            </a:r>
            <a:r>
              <a:rPr b="0" lang="ru" sz="1925">
                <a:latin typeface="Times New Roman"/>
                <a:ea typeface="Times New Roman"/>
                <a:cs typeface="Times New Roman"/>
                <a:sym typeface="Times New Roman"/>
              </a:rPr>
              <a:t>– тренінги, виконання групових завдань, диспути. </a:t>
            </a:r>
            <a:endParaRPr b="0" sz="1925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612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/>
          <p:nvPr>
            <p:ph type="ctrTitle"/>
          </p:nvPr>
        </p:nvSpPr>
        <p:spPr>
          <a:xfrm>
            <a:off x="344825" y="201150"/>
            <a:ext cx="8491200" cy="465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444500" lvl="0" marL="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ru" sz="1600">
                <a:latin typeface="Times New Roman"/>
                <a:ea typeface="Times New Roman"/>
                <a:cs typeface="Times New Roman"/>
                <a:sym typeface="Times New Roman"/>
              </a:rPr>
              <a:t>Що таке </a:t>
            </a:r>
            <a:r>
              <a:rPr i="1" lang="ru" sz="1600">
                <a:latin typeface="Times New Roman"/>
                <a:ea typeface="Times New Roman"/>
                <a:cs typeface="Times New Roman"/>
                <a:sym typeface="Times New Roman"/>
              </a:rPr>
              <a:t>наратологія? Чи є  наративні  практики в науковому дискурсі?</a:t>
            </a:r>
            <a:endParaRPr i="1" sz="1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444500" lvl="0" marL="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ru" sz="1400">
                <a:latin typeface="Times New Roman"/>
                <a:ea typeface="Times New Roman"/>
                <a:cs typeface="Times New Roman"/>
                <a:sym typeface="Times New Roman"/>
              </a:rPr>
              <a:t>Тема 1. Науковий наратив: фахові аспекти. </a:t>
            </a:r>
            <a:r>
              <a:rPr b="0" lang="ru" sz="1400">
                <a:latin typeface="Times New Roman"/>
                <a:ea typeface="Times New Roman"/>
                <a:cs typeface="Times New Roman"/>
                <a:sym typeface="Times New Roman"/>
              </a:rPr>
              <a:t>Становлення наратології як самостійної інтерпретативної дисципліни. Модель комунікації наративного типу. Наративи: основні ознаки, типологія в аспекті структури і композиції, аргуметаційний потенціал. Функції наративів у науковому тексті. Термінологічна система: наратив, метанаратив, мастер-наратив, гранд-наратив, стратегічний наратив, «малий наратив», протонаратив.</a:t>
            </a:r>
            <a:endParaRPr b="0" sz="1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444500" lvl="0" marL="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ru" sz="1700">
                <a:latin typeface="Times New Roman"/>
                <a:ea typeface="Times New Roman"/>
                <a:cs typeface="Times New Roman"/>
                <a:sym typeface="Times New Roman"/>
              </a:rPr>
              <a:t>Які </a:t>
            </a:r>
            <a:r>
              <a:rPr i="1" lang="ru" sz="1700">
                <a:latin typeface="Times New Roman"/>
                <a:ea typeface="Times New Roman"/>
                <a:cs typeface="Times New Roman"/>
                <a:sym typeface="Times New Roman"/>
              </a:rPr>
              <a:t>національні наративи в контексті стратегічних комунікацій</a:t>
            </a:r>
            <a:endParaRPr i="1" sz="17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444500" lvl="0" marL="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ru" sz="1400">
                <a:latin typeface="Times New Roman"/>
                <a:ea typeface="Times New Roman"/>
                <a:cs typeface="Times New Roman"/>
                <a:sym typeface="Times New Roman"/>
              </a:rPr>
              <a:t>Тема 2. Сучасний український гранд-наратив: підходи, концепції. </a:t>
            </a:r>
            <a:r>
              <a:rPr b="0" lang="ru" sz="1400">
                <a:latin typeface="Times New Roman"/>
                <a:ea typeface="Times New Roman"/>
                <a:cs typeface="Times New Roman"/>
                <a:sym typeface="Times New Roman"/>
              </a:rPr>
              <a:t>Стратегічні комунікації як інтегроване використання різноманітних комунікативних інструментів для просування і захисту інтересів системи у довгостроковій перспективі, відповідно до її місії та стратегічних цілей. Український гранд-наратив. Локально-регіональні рівні українського наративу. Війна наративів. Від наративізму до «нового когнітивізму» – когнітивно-інформаційної парадигми. Криза «великих наративів» та проблема «методологічного націоналізму». Ворожі наративи.</a:t>
            </a:r>
            <a:endParaRPr b="0" sz="1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444500" lvl="0" marL="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b="0" lang="ru" sz="140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b="0" sz="1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/>
          <p:nvPr>
            <p:ph type="ctrTitle"/>
          </p:nvPr>
        </p:nvSpPr>
        <p:spPr>
          <a:xfrm>
            <a:off x="359175" y="272975"/>
            <a:ext cx="8448000" cy="4583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444500" lvl="0" marL="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ct val="51562"/>
              <a:buFont typeface="Arial"/>
              <a:buNone/>
            </a:pPr>
            <a:r>
              <a:rPr i="1" lang="ru" sz="2133">
                <a:latin typeface="Times New Roman"/>
                <a:ea typeface="Times New Roman"/>
                <a:cs typeface="Times New Roman"/>
                <a:sym typeface="Times New Roman"/>
              </a:rPr>
              <a:t>Які н</a:t>
            </a:r>
            <a:r>
              <a:rPr i="1" lang="ru" sz="2133">
                <a:latin typeface="Times New Roman"/>
                <a:ea typeface="Times New Roman"/>
                <a:cs typeface="Times New Roman"/>
                <a:sym typeface="Times New Roman"/>
              </a:rPr>
              <a:t>аративні технології моделювання іміджу України є ефективними?</a:t>
            </a:r>
            <a:endParaRPr i="1" sz="2133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444500" lvl="0" marL="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ct val="60365"/>
              <a:buFont typeface="Arial"/>
              <a:buNone/>
            </a:pPr>
            <a:r>
              <a:rPr lang="ru" sz="1822">
                <a:latin typeface="Times New Roman"/>
                <a:ea typeface="Times New Roman"/>
                <a:cs typeface="Times New Roman"/>
                <a:sym typeface="Times New Roman"/>
              </a:rPr>
              <a:t>Тема 3. Наратив як основа іміджевих стратегічних комунікацій. </a:t>
            </a:r>
            <a:r>
              <a:rPr b="0" lang="ru" sz="1822">
                <a:latin typeface="Times New Roman"/>
                <a:ea typeface="Times New Roman"/>
                <a:cs typeface="Times New Roman"/>
                <a:sym typeface="Times New Roman"/>
              </a:rPr>
              <a:t>Репертуар наративів, що впливають на імідж України, їхні тематичні групи. Культурно-комунікативні феномени інформаційного простору як меседж-бокси стратегічного наративу. Футурологічний наратив. Нон-фікшн наративи.</a:t>
            </a:r>
            <a:endParaRPr b="0" sz="1822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444500" lvl="0" marL="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ct val="60365"/>
              <a:buFont typeface="Arial"/>
              <a:buNone/>
            </a:pPr>
            <a:r>
              <a:rPr lang="ru" sz="1822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i="1" lang="ru" sz="2233">
                <a:latin typeface="Times New Roman"/>
                <a:ea typeface="Times New Roman"/>
                <a:cs typeface="Times New Roman"/>
                <a:sym typeface="Times New Roman"/>
              </a:rPr>
              <a:t>Як використати наративні практики для інструменталізації знання</a:t>
            </a:r>
            <a:endParaRPr i="1" sz="2233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444500" lvl="0" marL="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ct val="63461"/>
              <a:buFont typeface="Arial"/>
              <a:buNone/>
            </a:pPr>
            <a:r>
              <a:rPr lang="ru" sz="1733">
                <a:latin typeface="Times New Roman"/>
                <a:ea typeface="Times New Roman"/>
                <a:cs typeface="Times New Roman"/>
                <a:sym typeface="Times New Roman"/>
              </a:rPr>
              <a:t>Тема 4. Наративи засобів масової комунікації. </a:t>
            </a:r>
            <a:r>
              <a:rPr b="0" lang="ru" sz="1733">
                <a:latin typeface="Times New Roman"/>
                <a:ea typeface="Times New Roman"/>
                <a:cs typeface="Times New Roman"/>
                <a:sym typeface="Times New Roman"/>
              </a:rPr>
              <a:t>Музейні наративи як чинники політики пам’яті. Формати кінонарації та тенденції до створення кінотексту як мультимодального кінонаративу. Творення візуального наративу. Мистецькі наративи як «м’яка сила» культурної дипломатії та інформаційної політики держави.</a:t>
            </a:r>
            <a:endParaRPr b="0" sz="1733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33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17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Pop">
  <a:themeElements>
    <a:clrScheme name="Pop">
      <a:dk1>
        <a:srgbClr val="F8E71C"/>
      </a:dk1>
      <a:lt1>
        <a:srgbClr val="FFFFFF"/>
      </a:lt1>
      <a:dk2>
        <a:srgbClr val="000000"/>
      </a:dk2>
      <a:lt2>
        <a:srgbClr val="D9D9D9"/>
      </a:lt2>
      <a:accent1>
        <a:srgbClr val="666666"/>
      </a:accent1>
      <a:accent2>
        <a:srgbClr val="483165"/>
      </a:accent2>
      <a:accent3>
        <a:srgbClr val="EB1E95"/>
      </a:accent3>
      <a:accent4>
        <a:srgbClr val="01AFD1"/>
      </a:accent4>
      <a:accent5>
        <a:srgbClr val="0F9D58"/>
      </a:accent5>
      <a:accent6>
        <a:srgbClr val="9C27B0"/>
      </a:accent6>
      <a:hlink>
        <a:srgbClr val="0F9D58"/>
      </a:hlink>
      <a:folHlink>
        <a:srgbClr val="0F9D5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