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4">
  <p:sldMasterIdLst>
    <p:sldMasterId id="2147483707" r:id="rId1"/>
  </p:sldMasterIdLst>
  <p:sldIdLst>
    <p:sldId id="256" r:id="rId2"/>
    <p:sldId id="262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8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5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4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46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01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1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7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1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41391" y="2404872"/>
            <a:ext cx="9130825" cy="1929384"/>
          </a:xfrm>
        </p:spPr>
        <p:txBody>
          <a:bodyPr/>
          <a:lstStyle/>
          <a:p>
            <a:pPr algn="ctr"/>
            <a:r>
              <a:rPr lang="uk-UA" b="1" dirty="0" smtClean="0"/>
              <a:t>Технології електронного навчання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239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Опис навчальної дисципліни</a:t>
            </a:r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266950" y="3116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66963" y="29638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397125" y="3025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45242"/>
              </p:ext>
            </p:extLst>
          </p:nvPr>
        </p:nvGraphicFramePr>
        <p:xfrm>
          <a:off x="2006172" y="2386902"/>
          <a:ext cx="8079660" cy="4041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1164">
                  <a:extLst>
                    <a:ext uri="{9D8B030D-6E8A-4147-A177-3AD203B41FA5}">
                      <a16:colId xmlns:a16="http://schemas.microsoft.com/office/drawing/2014/main" val="2420715151"/>
                    </a:ext>
                  </a:extLst>
                </a:gridCol>
                <a:gridCol w="555022">
                  <a:extLst>
                    <a:ext uri="{9D8B030D-6E8A-4147-A177-3AD203B41FA5}">
                      <a16:colId xmlns:a16="http://schemas.microsoft.com/office/drawing/2014/main" val="3785518820"/>
                    </a:ext>
                  </a:extLst>
                </a:gridCol>
                <a:gridCol w="1040667">
                  <a:extLst>
                    <a:ext uri="{9D8B030D-6E8A-4147-A177-3AD203B41FA5}">
                      <a16:colId xmlns:a16="http://schemas.microsoft.com/office/drawing/2014/main" val="1137800031"/>
                    </a:ext>
                  </a:extLst>
                </a:gridCol>
                <a:gridCol w="1041484">
                  <a:extLst>
                    <a:ext uri="{9D8B030D-6E8A-4147-A177-3AD203B41FA5}">
                      <a16:colId xmlns:a16="http://schemas.microsoft.com/office/drawing/2014/main" val="3984763345"/>
                    </a:ext>
                  </a:extLst>
                </a:gridCol>
                <a:gridCol w="1133715">
                  <a:extLst>
                    <a:ext uri="{9D8B030D-6E8A-4147-A177-3AD203B41FA5}">
                      <a16:colId xmlns:a16="http://schemas.microsoft.com/office/drawing/2014/main" val="893051625"/>
                    </a:ext>
                  </a:extLst>
                </a:gridCol>
                <a:gridCol w="930479">
                  <a:extLst>
                    <a:ext uri="{9D8B030D-6E8A-4147-A177-3AD203B41FA5}">
                      <a16:colId xmlns:a16="http://schemas.microsoft.com/office/drawing/2014/main" val="74662376"/>
                    </a:ext>
                  </a:extLst>
                </a:gridCol>
                <a:gridCol w="809680">
                  <a:extLst>
                    <a:ext uri="{9D8B030D-6E8A-4147-A177-3AD203B41FA5}">
                      <a16:colId xmlns:a16="http://schemas.microsoft.com/office/drawing/2014/main" val="1445655890"/>
                    </a:ext>
                  </a:extLst>
                </a:gridCol>
                <a:gridCol w="717449">
                  <a:extLst>
                    <a:ext uri="{9D8B030D-6E8A-4147-A177-3AD203B41FA5}">
                      <a16:colId xmlns:a16="http://schemas.microsoft.com/office/drawing/2014/main" val="1457653629"/>
                    </a:ext>
                  </a:extLst>
                </a:gridCol>
              </a:tblGrid>
              <a:tr h="77193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Освітня програма, рівень вищої освіти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 dirty="0">
                          <a:effectLst/>
                        </a:rPr>
                        <a:t>Початкова освіта, Дошкільна освіта, Соціальна педагогіка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 dirty="0">
                          <a:effectLst/>
                        </a:rPr>
                        <a:t>Магістр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829221"/>
                  </a:ext>
                </a:extLst>
              </a:tr>
              <a:tr h="25149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Статус дисципліни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spcAft>
                          <a:spcPts val="100"/>
                        </a:spcAft>
                      </a:pPr>
                      <a:r>
                        <a:rPr lang="uk-UA" sz="1400">
                          <a:effectLst/>
                        </a:rPr>
                        <a:t>Вибіркова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069777"/>
                  </a:ext>
                </a:extLst>
              </a:tr>
              <a:tr h="502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Кредити ECTS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effectLst/>
                        </a:rPr>
                        <a:t>Навч</a:t>
                      </a:r>
                      <a:r>
                        <a:rPr lang="uk-UA" sz="1400" dirty="0">
                          <a:effectLst/>
                        </a:rPr>
                        <a:t>. рік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2022-2023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Рік навчання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Тижні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1760846"/>
                  </a:ext>
                </a:extLst>
              </a:tr>
              <a:tr h="1005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Кількість годин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змістових модулів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Лекційні заняття – 36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Практичні заняття – 24 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Самостійна робота – 120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113883"/>
                  </a:ext>
                </a:extLst>
              </a:tr>
              <a:tr h="2514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Вид контролю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Залік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531942"/>
                  </a:ext>
                </a:extLst>
              </a:tr>
              <a:tr h="50298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Посилання на курс в Moodle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https://moodle.znu.edu.ua/course/view.php?id=13946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991514"/>
                  </a:ext>
                </a:extLst>
              </a:tr>
              <a:tr h="754475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Консультації: 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Консультації: понеділок з 13:30 до 14:30, середа з 11:00 до 12:00 VIII корпус, </a:t>
                      </a:r>
                      <a:r>
                        <a:rPr lang="uk-UA" sz="1400" dirty="0" err="1">
                          <a:effectLst/>
                        </a:rPr>
                        <a:t>ауд</a:t>
                      </a:r>
                      <a:r>
                        <a:rPr lang="uk-UA" sz="1400" dirty="0">
                          <a:effectLst/>
                        </a:rPr>
                        <a:t>. 103; або за домовленістю чи </a:t>
                      </a:r>
                      <a:r>
                        <a:rPr lang="uk-UA" sz="1400" dirty="0" err="1">
                          <a:effectLst/>
                        </a:rPr>
                        <a:t>ел</a:t>
                      </a:r>
                      <a:r>
                        <a:rPr lang="uk-UA" sz="1400" dirty="0">
                          <a:effectLst/>
                        </a:rPr>
                        <a:t>. поштою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07980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6172" y="28813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3844" y="1165194"/>
            <a:ext cx="9601200" cy="7612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/>
              <a:t>МЕТА КУРСУ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4891" y="3011177"/>
            <a:ext cx="10039105" cy="2540538"/>
          </a:xfrm>
        </p:spPr>
        <p:txBody>
          <a:bodyPr>
            <a:noAutofit/>
          </a:bodyPr>
          <a:lstStyle/>
          <a:p>
            <a:r>
              <a:rPr lang="uk-UA" sz="2400" b="1" dirty="0"/>
              <a:t>Метою</a:t>
            </a:r>
            <a:r>
              <a:rPr lang="uk-UA" sz="2400" dirty="0"/>
              <a:t> </a:t>
            </a:r>
            <a:r>
              <a:rPr lang="uk-UA" sz="2400" dirty="0" smtClean="0"/>
              <a:t>курсу є </a:t>
            </a:r>
            <a:r>
              <a:rPr lang="uk-UA" sz="2400" i="1" dirty="0" smtClean="0"/>
              <a:t>формування </a:t>
            </a:r>
            <a:r>
              <a:rPr lang="uk-UA" sz="2400" i="1" dirty="0"/>
              <a:t>у студентів уявлення про особливості використання сучасних технологій електронного навчання в освітньому процесі, специфіку моделювання сучасного інформаційного простору в освіті та формування цифрової компетентності педагогів.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02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018" y="1009179"/>
            <a:ext cx="8761413" cy="706964"/>
          </a:xfrm>
        </p:spPr>
        <p:txBody>
          <a:bodyPr/>
          <a:lstStyle/>
          <a:p>
            <a:pPr algn="ctr"/>
            <a:r>
              <a:rPr lang="uk-UA" sz="3200" b="1" dirty="0"/>
              <a:t>У разі успішного завершення курсу студент </a:t>
            </a:r>
            <a:r>
              <a:rPr lang="uk-UA" sz="3200" b="1" u="sng" dirty="0"/>
              <a:t>зможе</a:t>
            </a:r>
            <a:r>
              <a:rPr lang="uk-UA" sz="3200" b="1" dirty="0" smtClean="0"/>
              <a:t>: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0189" y="2431123"/>
            <a:ext cx="10379223" cy="4287913"/>
          </a:xfrm>
        </p:spPr>
        <p:txBody>
          <a:bodyPr>
            <a:noAutofit/>
          </a:bodyPr>
          <a:lstStyle/>
          <a:p>
            <a:pPr lvl="0"/>
            <a:r>
              <a:rPr lang="uk-UA" sz="2000" dirty="0"/>
              <a:t>організовувати освітній процес у закладах освіти з використанням технологій електронного навчання;</a:t>
            </a:r>
            <a:endParaRPr lang="ru-RU" sz="2000" dirty="0"/>
          </a:p>
          <a:p>
            <a:pPr lvl="0"/>
            <a:r>
              <a:rPr lang="uk-UA" sz="2000" dirty="0"/>
              <a:t>орієнтуватись у доборі педагогічних програмних засобів навчання;</a:t>
            </a:r>
            <a:endParaRPr lang="ru-RU" sz="2000" dirty="0"/>
          </a:p>
          <a:p>
            <a:pPr lvl="0"/>
            <a:r>
              <a:rPr lang="uk-UA" sz="2000" dirty="0"/>
              <a:t>використовувати хмарні технології для організації освітнього процесу;</a:t>
            </a:r>
            <a:endParaRPr lang="ru-RU" sz="2000" dirty="0"/>
          </a:p>
          <a:p>
            <a:pPr lvl="0"/>
            <a:r>
              <a:rPr lang="uk-UA" sz="2000" dirty="0"/>
              <a:t>здійснювати методичний супровід освітньої діяльності;</a:t>
            </a:r>
            <a:endParaRPr lang="ru-RU" sz="2000" dirty="0"/>
          </a:p>
          <a:p>
            <a:pPr lvl="0"/>
            <a:r>
              <a:rPr lang="uk-UA" sz="2000" dirty="0"/>
              <a:t>використовувати широкий спектр форм, засобів, методів самоосвіти і самовдосконалення;</a:t>
            </a:r>
            <a:endParaRPr lang="ru-RU" sz="2000" dirty="0"/>
          </a:p>
          <a:p>
            <a:pPr lvl="0"/>
            <a:r>
              <a:rPr lang="uk-UA" sz="2000" dirty="0"/>
              <a:t>використовувати сучасні технології електронного навчання для професійної самоосвіти та особистісного зростання.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978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18561"/>
            <a:ext cx="8761413" cy="1307893"/>
          </a:xfrm>
        </p:spPr>
        <p:txBody>
          <a:bodyPr/>
          <a:lstStyle/>
          <a:p>
            <a:pPr algn="ctr"/>
            <a:r>
              <a:rPr lang="uk-UA" b="1" dirty="0"/>
              <a:t>Відвідування занять.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Регуляція 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5257" y="2452579"/>
            <a:ext cx="10279485" cy="4081385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uk-UA" sz="2400" i="1" dirty="0"/>
              <a:t>Відвідування усіх занять є </a:t>
            </a:r>
            <a:r>
              <a:rPr lang="uk-UA" sz="2400" b="1" i="1" dirty="0"/>
              <a:t>обов’язковим</a:t>
            </a:r>
            <a:r>
              <a:rPr lang="uk-UA" sz="2400" i="1" dirty="0"/>
              <a:t>. Студенти, які за певних обставин не можуть відвідувати практичні заняття регулярно, мусять впродовж тижня узгодити із викладачем графік індивідуального відпрацювання пропущених занять.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Окремі </a:t>
            </a:r>
            <a:r>
              <a:rPr lang="uk-UA" sz="2400" i="1" dirty="0"/>
              <a:t>пропущенні завдання мають бути відпрацьовані на найближчій консультації впродовж тижня після пропуску.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Відпрацювання </a:t>
            </a:r>
            <a:r>
              <a:rPr lang="uk-UA" sz="2400" i="1" dirty="0"/>
              <a:t>практичних занять здійснюється шляхом виконання студентом усіх завдань відповідно до плану заняття та їх презентація на співбесіді.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Політика академічної </a:t>
            </a:r>
            <a:r>
              <a:rPr lang="uk-UA" b="1" dirty="0" smtClean="0"/>
              <a:t>доброчесності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835601" cy="3416300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uk-UA" sz="2000" i="1" dirty="0"/>
              <a:t>Кожний студент </a:t>
            </a:r>
            <a:r>
              <a:rPr lang="uk-UA" sz="2000" b="1" i="1" dirty="0"/>
              <a:t>зобов’язаний</a:t>
            </a:r>
            <a:r>
              <a:rPr lang="uk-UA" sz="2000" i="1" dirty="0"/>
              <a:t> дотримуватися принципів академічної доброчесності.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Письмові </a:t>
            </a:r>
            <a:r>
              <a:rPr lang="uk-UA" sz="2000" i="1" dirty="0"/>
              <a:t>завдання з використанням часткових або повнотекстових запозичень з інших робіт без зазначення авторства – це плагіат. Використання будь-якої інформації (текст, фото, ілюстрації тощо) мають бути правильно процитовані з посиланням на першоджерела.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До </a:t>
            </a:r>
            <a:r>
              <a:rPr lang="uk-UA" sz="2000" i="1" dirty="0"/>
              <a:t>студентів, у роботах яких буде виявлено списування, плагіат чи інші прояви недоброчесної поведінки можуть бути застосовані різні дисциплінарні </a:t>
            </a:r>
            <a:r>
              <a:rPr lang="uk-UA" sz="2000" i="1" dirty="0" smtClean="0"/>
              <a:t>заходи. </a:t>
            </a:r>
          </a:p>
          <a:p>
            <a:pPr marL="0" indent="355600" algn="just">
              <a:buNone/>
            </a:pPr>
            <a:r>
              <a:rPr lang="uk-UA" sz="2000" i="1" dirty="0" smtClean="0"/>
              <a:t>Роботи</a:t>
            </a:r>
            <a:r>
              <a:rPr lang="uk-UA" sz="2000" i="1" dirty="0"/>
              <a:t>, у яких виявлено ознаки плагіату, до розгляду не приймаються і відхиляються без права перескладання.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0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46</TotalTime>
  <Words>351</Words>
  <Application>Microsoft Office PowerPoint</Application>
  <PresentationFormat>Широкоэкранный</PresentationFormat>
  <Paragraphs>51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MS Mincho</vt:lpstr>
      <vt:lpstr>Times New Roman</vt:lpstr>
      <vt:lpstr>Wingdings 3</vt:lpstr>
      <vt:lpstr>Ион (конференц-зал)</vt:lpstr>
      <vt:lpstr>Технології електронного навчання </vt:lpstr>
      <vt:lpstr>Опис навчальної дисципліни</vt:lpstr>
      <vt:lpstr>МЕТА КУРСУ </vt:lpstr>
      <vt:lpstr>У разі успішного завершення курсу студент зможе:</vt:lpstr>
      <vt:lpstr>Відвідування занять.  Регуляція пропусків</vt:lpstr>
      <vt:lpstr>Політика академічної доброчесності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Педагогіка та психологія вищої школи</dc:title>
  <dc:creator>Home-PC</dc:creator>
  <cp:lastModifiedBy>Home-PC</cp:lastModifiedBy>
  <cp:revision>12</cp:revision>
  <dcterms:created xsi:type="dcterms:W3CDTF">2020-08-26T11:19:41Z</dcterms:created>
  <dcterms:modified xsi:type="dcterms:W3CDTF">2022-10-29T13:36:52Z</dcterms:modified>
</cp:coreProperties>
</file>