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4" r:id="rId3"/>
    <p:sldId id="263" r:id="rId4"/>
    <p:sldId id="257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95" autoAdjust="0"/>
  </p:normalViewPr>
  <p:slideViewPr>
    <p:cSldViewPr>
      <p:cViewPr varScale="1">
        <p:scale>
          <a:sx n="104" d="100"/>
          <a:sy n="104" d="100"/>
        </p:scale>
        <p:origin x="18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moodle.znu.edu.ua/course/view.php?id=14115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index.php?categoryid=172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moodle.znu.edu.ua/course/view.php?id=1411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znu.edu.ua/course/view.php?id=14115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717032"/>
            <a:ext cx="7772400" cy="821953"/>
          </a:xfrm>
        </p:spPr>
        <p:txBody>
          <a:bodyPr>
            <a:noAutofit/>
          </a:bodyPr>
          <a:lstStyle/>
          <a:p>
            <a:pPr algn="ctr"/>
            <a:r>
              <a:rPr lang="ru-UA" sz="320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НАГЛЯД В ОХОРОНІ НАВКОЛИШНЬОГО СЕРЕДОВИЩА</a:t>
            </a:r>
            <a:endParaRPr lang="ru-UA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pic>
        <p:nvPicPr>
          <p:cNvPr id="1026" name="Picture 2" descr="Экология - красивые картинки (40 фото) • Прикольные картинки и позитив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3998943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08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636912"/>
            <a:ext cx="7344816" cy="4824536"/>
          </a:xfrm>
        </p:spPr>
        <p:txBody>
          <a:bodyPr>
            <a:normAutofit/>
          </a:bodyPr>
          <a:lstStyle/>
          <a:p>
            <a:pPr algn="ctr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технічних наук, доцент кафедри</a:t>
            </a:r>
          </a:p>
          <a:p>
            <a:pPr algn="ctr"/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металургійних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Грідяєв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Володимир Васильович</a:t>
            </a:r>
          </a:p>
          <a:p>
            <a:pPr algn="ctr"/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vladimir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493@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ukr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endParaRPr lang="ru-UA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 засоби зв’язку: </a:t>
            </a:r>
            <a:r>
              <a:rPr lang="en-US" dirty="0"/>
              <a:t>Google Meet ccv-</a:t>
            </a:r>
            <a:r>
              <a:rPr lang="en-US" dirty="0" err="1"/>
              <a:t>hnyz</a:t>
            </a:r>
            <a:r>
              <a:rPr lang="en-US" dirty="0"/>
              <a:t>-</a:t>
            </a:r>
            <a:r>
              <a:rPr lang="en-US" dirty="0" err="1"/>
              <a:t>sjb</a:t>
            </a:r>
            <a:endParaRPr lang="ru-UA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Консультації: </a:t>
            </a:r>
            <a:r>
              <a:rPr lang="uk-UA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п’ятниця з 13.00 </a:t>
            </a:r>
            <a:r>
              <a:rPr lang="uk-UA" sz="2000" b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14.00</a:t>
            </a:r>
            <a:endParaRPr lang="ru-UA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3205310" y="692696"/>
            <a:ext cx="25893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/>
              <a:t>ВИКЛАДАЧ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638947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564904"/>
            <a:ext cx="7408333" cy="3450696"/>
          </a:xfrm>
        </p:spPr>
        <p:txBody>
          <a:bodyPr>
            <a:normAutofit/>
          </a:bodyPr>
          <a:lstStyle/>
          <a:p>
            <a:pPr indent="450215" algn="just"/>
            <a:r>
              <a:rPr lang="uk-UA" sz="1800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«</a:t>
            </a:r>
            <a:r>
              <a:rPr lang="ru-UA" sz="1800" i="1" u="none" strike="noStrike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Нагляд</a:t>
            </a:r>
            <a:r>
              <a:rPr lang="ru-UA" sz="1800" i="1" u="none" strike="noStrike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в </a:t>
            </a:r>
            <a:r>
              <a:rPr lang="ru-UA" sz="1800" i="1" u="none" strike="noStrike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охороні</a:t>
            </a:r>
            <a:r>
              <a:rPr lang="ru-UA" sz="1800" i="1" u="none" strike="noStrike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UA" sz="1800" i="1" u="none" strike="noStrike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навколишнього</a:t>
            </a:r>
            <a:r>
              <a:rPr lang="ru-UA" sz="1800" i="1" u="none" strike="noStrike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UA" sz="1800" i="1" u="none" strike="noStrike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середовища</a:t>
            </a:r>
            <a:r>
              <a:rPr lang="uk-UA" sz="1800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» </a:t>
            </a:r>
            <a:r>
              <a:rPr lang="en-US" sz="1800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 </a:t>
            </a:r>
            <a:r>
              <a:rPr lang="uk-UA" sz="1800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вивчає регулювання відносин у галузі охорони, використання і відтворення природних ресурсів, забезпечення екологічної безпеки, запобігання і ліквідації негативного впливу господарської та іншої діяльності на навколишнє природне середовище, збереження природних ресурсів, генетичного фонду живої природи, ландшафтів та інших природних комплексів, унікальних територій та природних об'єктів, пов'язаних з історико-культурною спадщиною. </a:t>
            </a:r>
            <a:endParaRPr lang="ru-UA" sz="1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chemeClr val="tx1"/>
                </a:solidFill>
              </a:rPr>
              <a:t>ЧОМУ НЕОБХІДНО </a:t>
            </a:r>
            <a:r>
              <a:rPr lang="uk-UA" sz="3200">
                <a:solidFill>
                  <a:schemeClr val="tx1"/>
                </a:solidFill>
              </a:rPr>
              <a:t>ВИВЧАТИ ДИСЦИПЛІНУ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085184"/>
            <a:ext cx="1503611" cy="150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25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798" y="2412131"/>
            <a:ext cx="8229600" cy="1252728"/>
          </a:xfrm>
        </p:spPr>
        <p:txBody>
          <a:bodyPr/>
          <a:lstStyle/>
          <a:p>
            <a:pPr algn="ctr"/>
            <a:r>
              <a:rPr lang="uk-UA" dirty="0"/>
              <a:t>МЕТА ДИСЦИПЛІНИ: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39748" y="419930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/>
              <a:t>завданнями вивчення дисципліни є: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879" y="5282381"/>
            <a:ext cx="1575619" cy="1575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67974" y="4830667"/>
            <a:ext cx="7408333" cy="2010536"/>
          </a:xfrm>
        </p:spPr>
        <p:txBody>
          <a:bodyPr>
            <a:normAutofit/>
          </a:bodyPr>
          <a:lstStyle/>
          <a:p>
            <a:pPr indent="450215" algn="just"/>
            <a:r>
              <a:rPr lang="uk-UA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Основними 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завданнями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вивчення дисципліни </a:t>
            </a:r>
            <a:r>
              <a:rPr lang="uk-UA" sz="1800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«</a:t>
            </a:r>
            <a:r>
              <a:rPr lang="ru-UA" sz="1800" i="1" dirty="0" err="1">
                <a:latin typeface="Times New Roman" panose="02020603050405020304" pitchFamily="18" charset="0"/>
                <a:ea typeface="MS Mincho" panose="02020609040205080304" pitchFamily="49" charset="-128"/>
                <a:hlinkClick r:id="rId3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Нагляд</a:t>
            </a:r>
            <a:r>
              <a:rPr lang="ru-UA" sz="1800" i="1" dirty="0">
                <a:latin typeface="Times New Roman" panose="02020603050405020304" pitchFamily="18" charset="0"/>
                <a:ea typeface="MS Mincho" panose="02020609040205080304" pitchFamily="49" charset="-128"/>
                <a:hlinkClick r:id="rId3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в </a:t>
            </a:r>
            <a:r>
              <a:rPr lang="ru-UA" sz="1800" i="1" dirty="0" err="1">
                <a:latin typeface="Times New Roman" panose="02020603050405020304" pitchFamily="18" charset="0"/>
                <a:ea typeface="MS Mincho" panose="02020609040205080304" pitchFamily="49" charset="-128"/>
                <a:hlinkClick r:id="rId3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охороні</a:t>
            </a:r>
            <a:r>
              <a:rPr lang="ru-UA" sz="1800" i="1" dirty="0">
                <a:latin typeface="Times New Roman" panose="02020603050405020304" pitchFamily="18" charset="0"/>
                <a:ea typeface="MS Mincho" panose="02020609040205080304" pitchFamily="49" charset="-128"/>
                <a:hlinkClick r:id="rId3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UA" sz="1800" i="1" dirty="0" err="1">
                <a:latin typeface="Times New Roman" panose="02020603050405020304" pitchFamily="18" charset="0"/>
                <a:ea typeface="MS Mincho" panose="02020609040205080304" pitchFamily="49" charset="-128"/>
                <a:hlinkClick r:id="rId3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навколишнього</a:t>
            </a:r>
            <a:r>
              <a:rPr lang="ru-UA" sz="1800" i="1" dirty="0">
                <a:latin typeface="Times New Roman" panose="02020603050405020304" pitchFamily="18" charset="0"/>
                <a:ea typeface="MS Mincho" panose="02020609040205080304" pitchFamily="49" charset="-128"/>
                <a:hlinkClick r:id="rId3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UA" sz="1800" i="1" dirty="0" err="1">
                <a:latin typeface="Times New Roman" panose="02020603050405020304" pitchFamily="18" charset="0"/>
                <a:ea typeface="MS Mincho" panose="02020609040205080304" pitchFamily="49" charset="-128"/>
                <a:hlinkClick r:id="rId3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середовища</a:t>
            </a:r>
            <a:r>
              <a:rPr lang="uk-UA" sz="1800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»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є вироблення вміння використання та застосовування в професійній діяльності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методологичного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методу нагляду за дотриманням вимог природоохоронного законодавства.</a:t>
            </a:r>
            <a:endParaRPr lang="ru-RU" sz="1800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39748" y="764704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/>
              <a:t>мета вивчення дисципліни є: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03917" y="2449577"/>
            <a:ext cx="84005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450215" algn="just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r>
              <a:rPr lang="uk-UA" b="1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Метою</a:t>
            </a:r>
            <a:r>
              <a:rPr lang="uk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вивчення дисципліни «</a:t>
            </a:r>
            <a:r>
              <a:rPr lang="ru-UA" i="1" dirty="0" err="1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  <a:hlinkClick r:id="rId3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Нагляд</a:t>
            </a:r>
            <a:r>
              <a:rPr lang="ru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  <a:hlinkClick r:id="rId3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в </a:t>
            </a:r>
            <a:r>
              <a:rPr lang="ru-UA" i="1" dirty="0" err="1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  <a:hlinkClick r:id="rId3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охороні</a:t>
            </a:r>
            <a:r>
              <a:rPr lang="ru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  <a:hlinkClick r:id="rId3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UA" i="1" dirty="0" err="1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  <a:hlinkClick r:id="rId3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навколишнього</a:t>
            </a:r>
            <a:r>
              <a:rPr lang="ru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  <a:hlinkClick r:id="rId3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UA" i="1" dirty="0" err="1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  <a:hlinkClick r:id="rId3" tooltip="Нагляд в охороні навколишнього середови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середовища</a:t>
            </a:r>
            <a:r>
              <a:rPr lang="uk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» є формування у майбутніх фахівців умінь та компетенцій для  здійснення державного контролю в охороні навколишнього середовища та здійснення нагляду за впливом антропогенної діяльності на довкілля.</a:t>
            </a:r>
            <a:endParaRPr lang="ru-UA" i="1" dirty="0">
              <a:solidFill>
                <a:schemeClr val="tx2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0215" algn="just"/>
            <a:r>
              <a:rPr lang="uk-UA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ru-UA" sz="1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8361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71600" y="908720"/>
            <a:ext cx="7493456" cy="758984"/>
          </a:xfrm>
        </p:spPr>
        <p:txBody>
          <a:bodyPr>
            <a:noAutofit/>
          </a:bodyPr>
          <a:lstStyle/>
          <a:p>
            <a:r>
              <a:rPr lang="uk-UA" sz="2800" cap="all" dirty="0">
                <a:solidFill>
                  <a:schemeClr val="tx1"/>
                </a:solidFill>
              </a:rPr>
              <a:t>У разі успішного завершення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2800" cap="all" dirty="0">
                <a:solidFill>
                  <a:schemeClr val="tx1"/>
                </a:solidFill>
              </a:rPr>
              <a:t>курсу студент зможе:</a:t>
            </a:r>
            <a:endParaRPr lang="ru-UA" sz="2800" cap="all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337275"/>
            <a:ext cx="1520725" cy="15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2219653"/>
            <a:ext cx="842493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застосувати знання і практичні навички в галузі природоохоронного законодавства, екологічного інспектування, моніторингу стану навколишнього середовища для обґрунтування управлінських рішень;</a:t>
            </a:r>
            <a:endParaRPr lang="ru-UA" i="1" dirty="0">
              <a:solidFill>
                <a:schemeClr val="tx2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класифікувати правопорушення природоохоронного законодавства;</a:t>
            </a:r>
            <a:endParaRPr lang="ru-UA" i="1" dirty="0">
              <a:solidFill>
                <a:schemeClr val="tx2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визначати величину збитків, які заподіяні суб’єктами господарювання навколишньому середовищу;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проводити спостереження, інструментальний та лабораторний контроль якості навколишнього середовища, здійснювати внутрішній контроль за роботою  природоохоронного обладнання на промислових об’єктах і підприємствах на підставі набутих знань новітніх методів вимірювання та сучасного вимірювального обладнання і апаратури з використанням нормативно-методичної та технічної документації;</a:t>
            </a:r>
            <a:endParaRPr lang="ru-UA" i="1" dirty="0">
              <a:solidFill>
                <a:schemeClr val="tx2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організовувати наглядову діяльність в галузі охорони довкілля.</a:t>
            </a:r>
            <a:endParaRPr lang="ru-UA" i="1" dirty="0">
              <a:solidFill>
                <a:schemeClr val="tx2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endParaRPr lang="uk-UA" sz="1200" i="1" dirty="0">
              <a:latin typeface="Times New Roman"/>
              <a:ea typeface="MS Mincho"/>
            </a:endParaRPr>
          </a:p>
        </p:txBody>
      </p:sp>
    </p:spTree>
    <p:extLst>
      <p:ext uri="{BB962C8B-B14F-4D97-AF65-F5344CB8AC3E}">
        <p14:creationId xmlns:p14="http://schemas.microsoft.com/office/powerpoint/2010/main" val="31629413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78</TotalTime>
  <Words>289</Words>
  <Application>Microsoft Office PowerPoint</Application>
  <PresentationFormat>Экран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Candara</vt:lpstr>
      <vt:lpstr>Symbol</vt:lpstr>
      <vt:lpstr>Times New Roman</vt:lpstr>
      <vt:lpstr>Волна</vt:lpstr>
      <vt:lpstr>НАГЛЯД В ОХОРОНІ НАВКОЛИШНЬОГО СЕРЕДОВИЩА</vt:lpstr>
      <vt:lpstr>Презентация PowerPoint</vt:lpstr>
      <vt:lpstr>ЧОМУ НЕОБХІДНО ВИВЧАТИ ДИСЦИПЛІНУ</vt:lpstr>
      <vt:lpstr>МЕТА ДИСЦИПЛІНИ:</vt:lpstr>
      <vt:lpstr>У разі успішного завершення курсу студент зможе: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робочих місць</dc:title>
  <dc:creator>user</dc:creator>
  <cp:lastModifiedBy>Гридяєв Володимир Васильович</cp:lastModifiedBy>
  <cp:revision>11</cp:revision>
  <dcterms:created xsi:type="dcterms:W3CDTF">2020-09-02T17:48:05Z</dcterms:created>
  <dcterms:modified xsi:type="dcterms:W3CDTF">2025-11-14T07:00:20Z</dcterms:modified>
</cp:coreProperties>
</file>