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81F6D-E4B4-44EE-9FC8-1FAD9A7E9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FA2C68-A314-48A7-A22C-F7D5A32AA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8EAD61-DA89-4836-B769-E5515040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362-01C8-411F-8BBE-B50ADA58868D}" type="datetimeFigureOut">
              <a:rPr lang="uk-UA" smtClean="0"/>
              <a:t>09.03.2025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4B8858-E50B-42FF-9797-147F4ADB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3322C-4A83-44C1-9980-8D3F30D5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820D-F3FD-4E66-A91D-E58779AFB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3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425AD-C1DA-422D-BE1D-C70A2849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2A213A2-64D6-4F12-96FE-93006FCE0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1C4318-82B8-4718-BA2C-881885CA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362-01C8-411F-8BBE-B50ADA58868D}" type="datetimeFigureOut">
              <a:rPr lang="uk-UA" smtClean="0"/>
              <a:t>09.03.2025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1A1EE7-2123-4F93-90E4-EE2557B6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826F74-74CA-45D1-9FE4-2217582D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820D-F3FD-4E66-A91D-E58779AFB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5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58AAF2-A928-48F0-ADB6-87F9C6F16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4DA4E65-199A-4075-8122-C593D93B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B91630-2A0E-4363-9B95-C44A3587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362-01C8-411F-8BBE-B50ADA58868D}" type="datetimeFigureOut">
              <a:rPr lang="uk-UA" smtClean="0"/>
              <a:t>09.03.2025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2C700A-E9CB-46B9-B647-B65C4EB0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909CFC-2A3B-44C7-A6C3-968229E3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820D-F3FD-4E66-A91D-E58779AFB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63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F8464-4DCE-41C3-831F-C36C5488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F311C8-9334-4E01-ADA1-0A0B41C57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577225-92C1-4A9C-A2F4-A4F4D189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362-01C8-411F-8BBE-B50ADA58868D}" type="datetimeFigureOut">
              <a:rPr lang="uk-UA" smtClean="0"/>
              <a:t>09.03.2025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2BBF1A-5730-438B-BB22-66009D1A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9D5195-2998-4726-80C8-65A9A94E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820D-F3FD-4E66-A91D-E58779AFB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95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5F4BB-7C78-4EBD-A5D7-8DCE1953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3B6F996-DA74-4174-B41B-A6A3F6FFE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B816DD-63DB-4376-8B5E-F3EBC8FE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362-01C8-411F-8BBE-B50ADA58868D}" type="datetimeFigureOut">
              <a:rPr lang="uk-UA" smtClean="0"/>
              <a:t>09.03.2025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913B99-3CA5-4410-A9D5-A64EDEC8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752AB8-0FB4-4C27-AF28-F00CA94A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820D-F3FD-4E66-A91D-E58779AFB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42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2897D-EF36-4D88-A7C0-6AC63B80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542BFE-39BA-4037-AEBD-59C3830B8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84A08D7-6455-4743-A595-501AFF722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8D565C-FE50-4962-856F-8898AFBF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362-01C8-411F-8BBE-B50ADA58868D}" type="datetimeFigureOut">
              <a:rPr lang="uk-UA" smtClean="0"/>
              <a:t>09.03.2025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EAE822C-B0FE-4A92-AC1A-B86CB812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5CA16F0-5E6F-4061-9841-89BFDDBF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820D-F3FD-4E66-A91D-E58779AFB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069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A987D-0CF3-413E-A4EB-8376A83E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E918620-FEB0-4D47-A967-F4A2C1F12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F8F5A7-F281-40A1-AA50-675AF8A9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697A7A9-E986-4FDB-9940-AE4F73644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D69BB67-33EB-448F-986C-094986CC9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F4EB084-FB4C-42EE-A39B-4206D80C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362-01C8-411F-8BBE-B50ADA58868D}" type="datetimeFigureOut">
              <a:rPr lang="uk-UA" smtClean="0"/>
              <a:t>09.03.2025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C800410-A34D-4F78-8ED5-C4FE5629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AAB0F3-852A-40D8-A4C2-74D8E6B3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820D-F3FD-4E66-A91D-E58779AFB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60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9CA71-BDBF-4DB4-8A25-C7BCEFA3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56A45A-07A0-47E9-AEDA-C0A2C0EC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362-01C8-411F-8BBE-B50ADA58868D}" type="datetimeFigureOut">
              <a:rPr lang="uk-UA" smtClean="0"/>
              <a:t>09.03.2025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B8B222A-37CA-4D56-AD80-E91DD763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62ED36C-BF8A-4BDB-B183-4DAC57E7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820D-F3FD-4E66-A91D-E58779AFB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81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03D968-5110-4A26-8DD7-471B9644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362-01C8-411F-8BBE-B50ADA58868D}" type="datetimeFigureOut">
              <a:rPr lang="uk-UA" smtClean="0"/>
              <a:t>09.03.2025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23698EE-22AE-473F-AEE0-DBFF6470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3C4851C-0EC9-4187-A89C-C718FECA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820D-F3FD-4E66-A91D-E58779AFB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198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C3A36-844B-49DF-8130-AF3AFF7F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DBBB9F-8008-441A-A71E-5471E626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BB2B15-DECE-486F-924B-C76DE93EA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59273C-CB61-4DAB-8F95-70B90FE4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362-01C8-411F-8BBE-B50ADA58868D}" type="datetimeFigureOut">
              <a:rPr lang="uk-UA" smtClean="0"/>
              <a:t>09.03.2025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BEB9026-0B9D-4843-AAC8-7A9B363B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B902DDF-A37D-49BD-BE7D-58FB7E8B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820D-F3FD-4E66-A91D-E58779AFB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59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89CB4-E6D4-43D0-B7B3-F91E5C02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4A9D76-C4EC-4088-A256-6FB6D06F7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0F9E9D4-E79C-4600-BA19-39BB7B2EB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4BCC8E-2D16-446C-868B-74AD45A6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362-01C8-411F-8BBE-B50ADA58868D}" type="datetimeFigureOut">
              <a:rPr lang="uk-UA" smtClean="0"/>
              <a:t>09.03.2025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EE516D-981E-4987-BD35-42882E35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ABD6D9-C39E-43E1-A8A4-55E1DF57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820D-F3FD-4E66-A91D-E58779AFB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206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C88BE54-5375-45D9-B702-C90F95BA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7BC3B9-B06C-4D92-8D17-EE394333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372B66-96A4-4E5C-B685-193EA3E9D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B362-01C8-411F-8BBE-B50ADA58868D}" type="datetimeFigureOut">
              <a:rPr lang="uk-UA" smtClean="0"/>
              <a:t>09.03.2025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950C80-77AB-495E-98EA-903F0B404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54946-8D81-483D-9B0B-2B3B0736C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820D-F3FD-4E66-A91D-E58779AFBC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6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777B0-DBE4-4279-9CFA-555A7E729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18" y="322728"/>
            <a:ext cx="7028329" cy="1721225"/>
          </a:xfrm>
        </p:spPr>
        <p:txBody>
          <a:bodyPr>
            <a:normAutofit fontScale="90000"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3</a:t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</a:t>
            </a:r>
            <a:r>
              <a:rPr 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постфранкістської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Іспанії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DCBD90F-DB2F-4FFD-AB63-C55C97DC6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2366681"/>
            <a:ext cx="8495672" cy="3644153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розвитку літератури періоду франкізму</a:t>
            </a:r>
          </a:p>
          <a:p>
            <a:pPr marL="457200" indent="-457200" algn="l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Поетична творчість Мігеля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Ернандеса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доля поета як доля нації</a:t>
            </a:r>
          </a:p>
          <a:p>
            <a:pPr marL="457200" indent="-457200" algn="l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Каміло Хосе Села: продовжувач традицій і письменник-експериментатор</a:t>
            </a:r>
          </a:p>
          <a:p>
            <a:pPr marL="457200" indent="-457200" algn="l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Художньо-стилістичні і психологічні новаторства творчості Мігеля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Делібеса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Особистість і творчість Хуана </a:t>
            </a:r>
            <a:r>
              <a:rPr lang="uk-UA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Гойтісоло</a:t>
            </a:r>
            <a:r>
              <a:rPr lang="uk-UA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у контексті становлення демократичних тенденцій </a:t>
            </a:r>
            <a:r>
              <a:rPr lang="uk-UA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постфранкізму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257ADB-F68B-445C-A028-838C3C9C1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96" y="121023"/>
            <a:ext cx="334670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0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7555E-9A8E-4E64-9B35-18FB540D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1" y="189789"/>
            <a:ext cx="6556094" cy="42366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Мігель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Делібес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(1920-2010)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403D224-ACE5-4DAF-8D36-F8F210FEF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800" y="844952"/>
            <a:ext cx="6951676" cy="531278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роман “Кипарис кидає довгу тінь”(1948). Зміст розкриває назва: кипарис — дерево, що росте на цвинтарі, і тінь від цього дерева, тінь смерті падає на іспанське життя.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 на тему протиставлення природи та цивілізації. Про мандри та сільські звичаї “Щоденник мисливця" (1955).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“Щурі”(1962) погляд на світ жорсткіший і безнадійніший. Акцентує у сільському існуванні важку залежність людей від природи. Герой твору — хлопчик Ніні знає та розуміє птахів і рослин, все може перед бачити, зробити, поправити.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романі “П ’ять годин із </a:t>
            </a:r>
            <a:r>
              <a:rPr lang="uk-UA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Маріо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(1966) тема співвідношення суспільного життя та людських устремлінь і потреб. Кармен — жінка зі середнього класу, віруюча та консервативна, з міщанськими уявленнями про сім’ю та пристойність. Її чоловік — викладач інституту, письменник-католик і демократ — захищає селян, права молоді, виступає проти свавілля поліції. “Обмежена” дружина не поділяє його поглядів і не розуміє його поведінки.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24CAA18E-5581-40E9-B72D-15198B4F8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54" y="0"/>
            <a:ext cx="2638946" cy="3523129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0821B5-A0FB-4D17-9447-51068F4ECB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r="11217"/>
          <a:stretch/>
        </p:blipFill>
        <p:spPr>
          <a:xfrm>
            <a:off x="7369715" y="1963497"/>
            <a:ext cx="2638946" cy="38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6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4528E-7FAA-49C3-8C72-218A2D91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5897188" cy="636608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Хуан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Гойтісоло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(1931 –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2017) 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7CA8203-3F5B-4924-BD6E-03E828619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40" y="185194"/>
            <a:ext cx="3823360" cy="491976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548CA6-290B-426E-9041-ADB539EF3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815" y="787079"/>
            <a:ext cx="8009825" cy="532435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“Смуток у раю " (1955). Зміст і проблематику зумовили події громадянської війни в Іспанії 1936—1939 рр. У центрі зображення — своєрідне іспанське “втрачене покоління”, група по-бунтарському налаштованих підлітків, які заперечують знецінені, на їхню думку, суспільні та духовні цінності.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Заявляє про себе як про прибічника “об’єктивної прози”. Одночасно виступає і як один із теоретиків. Стверджує: “дійсність є такою, що об’єктивне зображення рівнозначне протесту”.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Закликає до деперсоналізації автора у романі, принципової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персонажів від волі автора, документального, протокольного відтворення дійсності. “Для нас, іспанських письменників є лише один вид утечі — це втеча у дійсність”.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 з 60-х років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ст., одне із своїх головних художніх завдань  вбачає 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деміфологізації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фашистської ідеології. Ця тема розкрита в романах “Острів" (1961), “Особливі прикмети ”(1966), а надто в романі “Помста графа дона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Хуліана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(1970).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 стереотипи сучасної Іспанії змалював у романі “Хуан Безземельний "(1975). У цілому ряді романів “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Макбара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"(1980), “Картини після битви "(1982), “Сарацинські хроніки "(1982) письменник розробляє тему протистояння та взаємодії східної та європейської цивілізацій.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також автором відомих теоретичних статей, частина яких зібрана у книжці “Проблеми роману" (1956), а також статті “За національну літературу”, де він стверджує, що література повинна бути повернута не всередину особистості, а назовні. “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Гуманізуватися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вмерти” — лозунг Хуана Ґ.</a:t>
            </a:r>
          </a:p>
        </p:txBody>
      </p:sp>
    </p:spTree>
    <p:extLst>
      <p:ext uri="{BB962C8B-B14F-4D97-AF65-F5344CB8AC3E}">
        <p14:creationId xmlns:p14="http://schemas.microsoft.com/office/powerpoint/2010/main" val="386002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BE4C4-B04A-4461-89D7-CB4AF1FA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457200"/>
            <a:ext cx="6240780" cy="994410"/>
          </a:xfrm>
        </p:spPr>
        <p:txBody>
          <a:bodyPr>
            <a:no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Франкізм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ісп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franquismo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система та ідеологічне обґрунтування авторитарної диктатури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Франсіско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Франко з 1939 по 1975 р.</a:t>
            </a:r>
            <a:endParaRPr lang="uk-UA" sz="24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0A602F0-A20D-415C-B785-D0BE6FB44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54" y="4287"/>
            <a:ext cx="4326546" cy="280372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705A85C-72AE-4C1B-970C-06078B365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963271"/>
            <a:ext cx="6609883" cy="4773705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авторитарний режим обмеженого консервативного плюралізму з особливостями воєнної диктатури, різновид тоталітаризму та фашизму.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Р</a:t>
            </a:r>
            <a:r>
              <a:rPr lang="uk-UA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иси франкізму: необмежена особиста влада та культ особистості «вождя» (каудильйо), який очолював і самостійно формував уряд, затверджував основні законодавчі акти та призначав вищих чиновників; </a:t>
            </a:r>
            <a:r>
              <a:rPr lang="uk-UA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заборона</a:t>
            </a:r>
            <a:r>
              <a:rPr lang="uk-UA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опозиції, великий вплив католицизму, політичні репресії, концтабори, цензура в медіа, літературі, мистецтві.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Подолання ізоляції, міжнародне визнання, вступ в ООН, успішні економічні реформи, зростання промислового виробництва, ухвалення конституційних законів про права громадян, обмеження впливу «Іспанської фаланги», розширення місцевого самоврядування, відродження лібералізму і демократичної монархії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D335EA-FC44-4D89-8667-E4D95FB9A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20" r="36454"/>
          <a:stretch/>
        </p:blipFill>
        <p:spPr>
          <a:xfrm>
            <a:off x="7560654" y="2808008"/>
            <a:ext cx="4504265" cy="31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C5793-2A22-4475-A77B-3531C33D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888" y="149761"/>
            <a:ext cx="3932237" cy="1089212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Мігель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Ернандес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1910-1942)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C493505-247F-4FD1-A3DA-A125117D8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55" y="0"/>
            <a:ext cx="3671545" cy="260872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8CE45D-9D64-4C25-BCB5-66B54CB77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32771" y="1411940"/>
            <a:ext cx="5487684" cy="496988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uk-UA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збірки: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9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Perito</a:t>
            </a:r>
            <a:r>
              <a:rPr lang="en-US" sz="29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9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lunas</a:t>
            </a:r>
            <a:r>
              <a:rPr lang="en-US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Знавець місяця (</a:t>
            </a:r>
            <a:r>
              <a:rPr lang="uk-UA" sz="29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1933</a:t>
            </a:r>
            <a:r>
              <a:rPr lang="uk-UA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9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29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rayo</a:t>
            </a:r>
            <a:r>
              <a:rPr lang="en-US" sz="29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no </a:t>
            </a:r>
            <a:r>
              <a:rPr lang="en-US" sz="29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cesa</a:t>
            </a:r>
            <a:r>
              <a:rPr lang="en-US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Промінь, що не згасає (</a:t>
            </a:r>
            <a:r>
              <a:rPr lang="uk-UA" sz="29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1936</a:t>
            </a:r>
            <a:r>
              <a:rPr lang="uk-UA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9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Viento</a:t>
            </a:r>
            <a:r>
              <a:rPr lang="en-US" sz="29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pueblo</a:t>
            </a:r>
            <a:r>
              <a:rPr lang="en-US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Вітер народу (</a:t>
            </a:r>
            <a:r>
              <a:rPr lang="uk-UA" sz="29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1937</a:t>
            </a:r>
            <a:r>
              <a:rPr lang="uk-UA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9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hombre </a:t>
            </a:r>
            <a:r>
              <a:rPr lang="en-US" sz="29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acecha</a:t>
            </a:r>
            <a:r>
              <a:rPr lang="en-US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пильнує (</a:t>
            </a:r>
            <a:r>
              <a:rPr lang="uk-UA" sz="29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</a:t>
            </a:r>
            <a:r>
              <a:rPr lang="uk-UA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9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Cancionero y </a:t>
            </a:r>
            <a:r>
              <a:rPr lang="en-US" sz="29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romancero</a:t>
            </a:r>
            <a:r>
              <a:rPr lang="en-US" sz="29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ausencias</a:t>
            </a:r>
            <a:r>
              <a:rPr lang="en-US" sz="29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1938</a:t>
            </a:r>
            <a:r>
              <a:rPr lang="en-US" sz="29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9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</a:t>
            </a:r>
            <a:r>
              <a:rPr lang="en-US" sz="29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sz="29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Кансьйонеро</a:t>
            </a:r>
            <a:r>
              <a:rPr lang="uk-UA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9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романсеро</a:t>
            </a:r>
            <a:r>
              <a:rPr lang="uk-UA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розлук</a:t>
            </a:r>
            <a:r>
              <a:rPr lang="uk-UA" sz="2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(1938–1941)</a:t>
            </a:r>
          </a:p>
          <a:p>
            <a:endParaRPr lang="uk-U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Осмислення долі кількох поетичних поколінь Іспанії</a:t>
            </a:r>
          </a:p>
          <a:p>
            <a:pPr marL="342900" indent="-342900">
              <a:buFontTx/>
              <a:buChar char="-"/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Бачить себе виразником долі нації</a:t>
            </a:r>
          </a:p>
          <a:p>
            <a:pPr marL="342900" indent="-342900">
              <a:buFontTx/>
              <a:buChar char="-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D6603E-C99D-4774-9564-18A9E85AC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340"/>
            <a:ext cx="3032771" cy="45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F5BB1-81BD-41B6-B3C5-6C1F152D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2776EA9-637E-4417-9A14-42F9FFCDA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83" y="457200"/>
            <a:ext cx="7705164" cy="554018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1ECAF3-83F1-499D-B00D-5D1FD8472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36" y="676695"/>
            <a:ext cx="2212694" cy="168695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42E124-8EC4-442D-AF95-A666A957B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/>
          <a:stretch/>
        </p:blipFill>
        <p:spPr>
          <a:xfrm>
            <a:off x="0" y="0"/>
            <a:ext cx="3916052" cy="28238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E5AFF0-BE77-40DE-A178-6DC4B6C08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9" y="2949948"/>
            <a:ext cx="2643271" cy="368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6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41752-893D-49E0-89A7-03FF033D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253037" cy="16002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9014C0-0FD7-41AA-ACBE-516137425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253036" cy="381158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041F1C3C-5C9A-48C8-B25A-BD232CE02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"/>
            <a:ext cx="7926388" cy="5526741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2A169E-C55A-4E50-B784-623B1D376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6610" r="6863" b="9753"/>
          <a:stretch/>
        </p:blipFill>
        <p:spPr>
          <a:xfrm>
            <a:off x="248120" y="793376"/>
            <a:ext cx="3082101" cy="46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8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F26C4-E032-4D1C-989F-62119217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76" y="0"/>
            <a:ext cx="6368351" cy="1680882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Каміло Хосе Села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(1916-2002) - автор оповідань, поезій, есе, дорожніх нотаток, видавець, член Королівської академії іспанської мови, Королівської галісійської академії, громадський діяч.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F412DDC-0930-4D06-BC8E-D5D5A5A6C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1" y="3603812"/>
            <a:ext cx="2133981" cy="2943084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DA3E9DF-C765-477B-AADE-FCDFE3CDF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9802" y="1680881"/>
            <a:ext cx="6502125" cy="504264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Нобелівської премії з літератури 1989 року та Премії Сервантеса 1995 року.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етап – «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франкістський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 вийшли романи  «Родина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Паскуаля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Дуарте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(1942) та «Вулик» (1951), що висвітлюють життя іспанського селянства та міщанства після громадянської війни;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– «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став одним з основоположників школи «новелістика», що характеризується порушенням хронологічного порядку подій, багатоголоссям, використанням колажу та монтажу;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мандрівний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книги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сповнених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сарказму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Алькарії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«Перша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мандрівка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Андалусії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роману, але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іронічного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D2E31E-63E0-4F51-883A-FCFEEFE86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928" y="0"/>
            <a:ext cx="3430072" cy="52174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542FD1-71D6-4146-8D4F-8546EFD71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" y="0"/>
            <a:ext cx="2193409" cy="28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7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18F8B-0514-4100-8A9C-E8034F8D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450012" cy="36830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D84EF4A-8E23-411F-9822-3C4ECCF8D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51329"/>
            <a:ext cx="3645763" cy="573517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7C9317-D89F-44D5-AA45-915137149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282" y="987425"/>
            <a:ext cx="8098118" cy="587057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Тремендизм</a:t>
            </a:r>
            <a:r>
              <a:rPr lang="uk-UA" sz="2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ісп</a:t>
            </a:r>
            <a:r>
              <a:rPr lang="uk-UA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tremendismo</a:t>
            </a:r>
            <a:r>
              <a:rPr lang="uk-UA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від </a:t>
            </a:r>
            <a:r>
              <a:rPr lang="uk-UA" sz="2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tremendo</a:t>
            </a:r>
            <a:r>
              <a:rPr lang="uk-UA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жахливий, страшний). Течія в іспанській літературі 1940-х рр., близька до естетики натуралізму, для якої характерне зосередження на похмурих аспектах життя, абсурдності та безвиході буття. Напрям виник після Громадянської війни як реакція на голод, злидні і страх, що панували в країні.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формою та змістом автори-</a:t>
            </a:r>
            <a:r>
              <a:rPr lang="uk-UA" sz="2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тремендисти</a:t>
            </a:r>
            <a:r>
              <a:rPr lang="uk-UA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протистояли офіційній літературі, покликаній зміцнювати основи франкізму. 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творах пов'язані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дві часові площини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історичне сьогодення (Іспанія 1940-х р.) і індивідуальне минуле (розповідь головного героя про події особистій долі).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 ключової події містить завуальоване відсилання до Громадянської війни: говорячи ретроспективно, герой і не погоджується з сьогоденням, і повідомляє про минуле в момент розповіді менше, ніж він вже знав.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безсило підкоряється доленосному порядку, афекту і виявляється злочинцем і божевільним. </a:t>
            </a:r>
          </a:p>
        </p:txBody>
      </p:sp>
    </p:spTree>
    <p:extLst>
      <p:ext uri="{BB962C8B-B14F-4D97-AF65-F5344CB8AC3E}">
        <p14:creationId xmlns:p14="http://schemas.microsoft.com/office/powerpoint/2010/main" val="11544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820E8-83A2-463B-9165-133BED7D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824" y="242047"/>
            <a:ext cx="6381283" cy="129465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«Родина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Паскуаля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Дуарте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Pascual Duarte), 1942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7160F3F-93F7-49A6-9FD6-077639A14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48" y="470647"/>
            <a:ext cx="3613255" cy="591670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75C8E1F-F5DE-4B26-BFEC-9954D85C1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9750" y="1778000"/>
            <a:ext cx="6690798" cy="414477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Перши</a:t>
            </a:r>
            <a:r>
              <a:rPr lang="uk-UA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й</a:t>
            </a:r>
            <a:r>
              <a:rPr lang="uk-UA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твір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тремендизму</a:t>
            </a:r>
            <a:r>
              <a:rPr lang="uk-UA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в якому відбито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основні риси течії</a:t>
            </a:r>
            <a:r>
              <a:rPr lang="uk-UA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детальне відтворення сцен насильства і жорстокості; присутність фізично чи розумово неповноцінних персонажів; точна передача соціальних діалектів, лексики маргінальних груп.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наповнений образами розрухи, злиднів, звірств, жорстокості, тваринного існування, байдужості в абсурдному бутті.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 роман про людську природу, де насильство як константа буття, що визначає стосунки в сім’ї і суспільстві.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мертвотної атмосфери суспільства переможців, у якому переможців немає.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212411-C3DB-4264-87FA-ED5BFCB30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9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1AEE1-3CCD-4214-BDE3-09D24AB7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0"/>
            <a:ext cx="5392271" cy="1003300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Жанрове розмаїття творчості Каміло Хосе Сели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DDCE86BD-6C12-45FA-87C4-89CE18327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88" y="0"/>
            <a:ext cx="2854212" cy="445257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BCDD61-C6A5-4F18-986D-7B44A5881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6698" y="1285628"/>
            <a:ext cx="6711090" cy="57120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вплинув на іспанську літературу, створивши стилістично розмаїті художні твори, які передають соціальні наслідки громадянської війни в Іспанії – «Вулик», 1951, «Місіс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Кардуел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зі своїм сином», 1953.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був пов'язаний з іспанською традицією гумористичного гротеску, експериментував з формою і змістом.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Запровадив жанр роману-есе для дослідження таких тем, як історія, політика, культура та мораль («Святий Каміло 1936» (1969), «Мазурка для двох небіжчиків» (1983) і «Христос проти Аризони» (1988).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Збірки оповідань 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Ескуалос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(1949), «Новели-екземпляри» (1954), «Казки для Інес» (1965), «Новели-подорожні» (1981). Новели характеризуються гостротою спостереження, реалістичним зображенням життя іспанського суспільства часів громадянської війни, іронією і чорним гумором.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B05C3C-9805-4D1C-88A8-87EAD8120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6698" cy="39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72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1241</Words>
  <Application>Microsoft Office PowerPoint</Application>
  <PresentationFormat>Широкий екран</PresentationFormat>
  <Paragraphs>53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Лекція № 3 Література постфранкістської Іспанії</vt:lpstr>
      <vt:lpstr>Франкізм (ісп. franquismo) – система та ідеологічне обґрунтування авторитарної диктатури Франсіско Франко з 1939 по 1975 р.</vt:lpstr>
      <vt:lpstr>Мігель Ернандес (1910-1942)</vt:lpstr>
      <vt:lpstr>Презентація PowerPoint</vt:lpstr>
      <vt:lpstr>Презентація PowerPoint</vt:lpstr>
      <vt:lpstr>Каміло Хосе Села (1916-2002) - автор оповідань, поезій, есе, дорожніх нотаток, видавець, член Королівської академії іспанської мови, Королівської галісійської академії, громадський діяч.</vt:lpstr>
      <vt:lpstr>Презентація PowerPoint</vt:lpstr>
      <vt:lpstr>«Родина Паскуаля Дуарте» (La familia de Pascual Duarte), 1942</vt:lpstr>
      <vt:lpstr>Жанрове розмаїття творчості Каміло Хосе Сели</vt:lpstr>
      <vt:lpstr>Мігель Делібес (1920-2010)</vt:lpstr>
      <vt:lpstr>Хуан Гойтісоло (1931 – 2017)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3 Література постфранкістської Іспанії</dc:title>
  <dc:creator>Яна Кравченко</dc:creator>
  <cp:lastModifiedBy>Яна Кравченко</cp:lastModifiedBy>
  <cp:revision>51</cp:revision>
  <dcterms:created xsi:type="dcterms:W3CDTF">2025-03-07T17:33:11Z</dcterms:created>
  <dcterms:modified xsi:type="dcterms:W3CDTF">2025-03-09T20:47:35Z</dcterms:modified>
</cp:coreProperties>
</file>