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58" r:id="rId5"/>
    <p:sldId id="259" r:id="rId6"/>
    <p:sldId id="265" r:id="rId7"/>
    <p:sldId id="261" r:id="rId8"/>
    <p:sldId id="268" r:id="rId9"/>
    <p:sldId id="266" r:id="rId10"/>
    <p:sldId id="263" r:id="rId11"/>
    <p:sldId id="264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098B2-ACBA-47E0-B202-A020EB36D54E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CE1FE-6874-4038-B677-4CB040D02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27BB-7051-49FD-AB89-A5836B40C3E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C8C2-6D07-463C-92DB-27E448DAA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27BB-7051-49FD-AB89-A5836B40C3E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C8C2-6D07-463C-92DB-27E448DAA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27BB-7051-49FD-AB89-A5836B40C3E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C8C2-6D07-463C-92DB-27E448DAA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27BB-7051-49FD-AB89-A5836B40C3E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C8C2-6D07-463C-92DB-27E448DAA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27BB-7051-49FD-AB89-A5836B40C3E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C8C2-6D07-463C-92DB-27E448DAA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27BB-7051-49FD-AB89-A5836B40C3E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C8C2-6D07-463C-92DB-27E448DAA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27BB-7051-49FD-AB89-A5836B40C3E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C8C2-6D07-463C-92DB-27E448DAA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27BB-7051-49FD-AB89-A5836B40C3E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C8C2-6D07-463C-92DB-27E448DAA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27BB-7051-49FD-AB89-A5836B40C3E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C8C2-6D07-463C-92DB-27E448DAA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27BB-7051-49FD-AB89-A5836B40C3E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C8C2-6D07-463C-92DB-27E448DAA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D27BB-7051-49FD-AB89-A5836B40C3E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C8C2-6D07-463C-92DB-27E448DAA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D27BB-7051-49FD-AB89-A5836B40C3EA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CC8C2-6D07-463C-92DB-27E448DAA5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643998" cy="85725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ПЕРЕТРАВЛЕННЯ ЛІПІДІВ ТА ЇХ ОБМІН</a:t>
            </a:r>
            <a:endParaRPr lang="ru-RU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71810"/>
            <a:ext cx="2571768" cy="2545632"/>
          </a:xfrm>
          <a:prstGeom prst="rect">
            <a:avLst/>
          </a:prstGeom>
          <a:noFill/>
        </p:spPr>
      </p:pic>
      <p:pic>
        <p:nvPicPr>
          <p:cNvPr id="1032" name="Picture 8" descr="https://fs01.vseosvita.ua/01003h2z-8561/00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571612"/>
            <a:ext cx="6143635" cy="52863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714355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latin typeface="Arial" pitchFamily="34" charset="0"/>
                <a:cs typeface="Arial" pitchFamily="34" charset="0"/>
              </a:rPr>
              <a:t>Знания людей всегда соразмерны их желанию учиться. </a:t>
            </a:r>
          </a:p>
          <a:p>
            <a:pPr algn="r"/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i="1" dirty="0" smtClean="0">
                <a:latin typeface="Arial" pitchFamily="34" charset="0"/>
                <a:cs typeface="Arial" pitchFamily="34" charset="0"/>
              </a:rPr>
              <a:t>Клод Гельвеций 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1368412"/>
          </a:xfrm>
        </p:spPr>
        <p:txBody>
          <a:bodyPr>
            <a:normAutofit fontScale="90000"/>
          </a:bodyPr>
          <a:lstStyle/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Сумарне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рівняння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β-окис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н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ення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активованої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кислоти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Пальм</a:t>
            </a:r>
            <a:r>
              <a:rPr lang="uk-UA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то</a:t>
            </a:r>
            <a:r>
              <a:rPr lang="uk-UA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л-КоА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+ 7 ФАД</a:t>
            </a:r>
            <a:r>
              <a:rPr lang="uk-UA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+ 7 Н</a:t>
            </a:r>
            <a:r>
              <a:rPr lang="ru-RU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 НАД</a:t>
            </a:r>
            <a:r>
              <a:rPr lang="ru-RU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 Н</a:t>
            </a:r>
            <a:r>
              <a:rPr 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КоА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ru-RU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Ацетил-КоА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+ 7 ФАДН</a:t>
            </a:r>
            <a:r>
              <a:rPr lang="uk-UA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+ 7 НАДН</a:t>
            </a:r>
            <a:r>
              <a:rPr lang="uk-UA" sz="2000" b="1" baseline="-25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7143800" cy="4214842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571604" y="6143644"/>
            <a:ext cx="62865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7 – Розрахунок енергетичного балансу </a:t>
            </a:r>
            <a:b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окиснення пальмітинової кислоти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6572264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643702" y="5715016"/>
            <a:ext cx="250029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унок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−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интез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холестер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олу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(загальна схема)</a:t>
            </a:r>
            <a:endParaRPr kumimoji="0" lang="uk-UA" sz="1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solidFill>
            <a:srgbClr val="006600"/>
          </a:solidFill>
        </p:spPr>
        <p:txBody>
          <a:bodyPr wrap="square" lIns="91440" tIns="45720" rIns="91440" bIns="45720">
            <a:prstTxWarp prst="textButtonPour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ДЯКУЮ ЗА УВАГУ!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9462" name="Picture 6" descr="https://zelenyjmir.ru/wp-content/uploads/2017/06/Bozhya-korovka-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857628"/>
            <a:ext cx="4341299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12" y="0"/>
            <a:ext cx="2857488" cy="1500174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Рисунок 1 –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Перетравлення </a:t>
            </a:r>
            <a:r>
              <a:rPr lang="uk-UA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ліпідів та їх всмоктування </a:t>
            </a:r>
            <a:endParaRPr lang="ru-RU" sz="1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1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у шлунково-кишковому тракті</a:t>
            </a:r>
            <a:endParaRPr lang="ru-RU" sz="1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Рисунок 2" descr="img411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 b="6921"/>
          <a:stretch>
            <a:fillRect/>
          </a:stretch>
        </p:blipFill>
        <p:spPr bwMode="auto">
          <a:xfrm>
            <a:off x="0" y="0"/>
            <a:ext cx="6108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286124"/>
            <a:ext cx="30718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143636" y="5500702"/>
            <a:ext cx="30003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2 − Специфічність дії фосфоліпази А</a:t>
            </a:r>
            <a:r>
              <a:rPr kumimoji="0" lang="uk-UA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А</a:t>
            </a:r>
            <a:r>
              <a:rPr kumimoji="0" lang="uk-UA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С,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 descr="ьим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072198" y="1571612"/>
            <a:ext cx="3071802" cy="142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654032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Таблиця 1 − Структури ж</a:t>
            </a:r>
            <a:r>
              <a:rPr lang="ru-RU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овчн</a:t>
            </a:r>
            <a:r>
              <a:rPr lang="uk-UA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их</a:t>
            </a: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кислот </a:t>
            </a:r>
            <a:r>
              <a:rPr lang="ru-RU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людини</a:t>
            </a:r>
            <a:r>
              <a:rPr lang="ru-RU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857232"/>
          <a:ext cx="9144032" cy="57864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430"/>
                <a:gridCol w="2232430"/>
                <a:gridCol w="2393156"/>
                <a:gridCol w="2286016"/>
              </a:tblGrid>
              <a:tr h="29289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75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387" name="Рисунок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221454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5720" y="3000372"/>
            <a:ext cx="20199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1) Х</a:t>
            </a:r>
            <a:r>
              <a:rPr lang="ru-RU" sz="16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олев</a:t>
            </a:r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кислот</a:t>
            </a:r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Рисунок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214422"/>
            <a:ext cx="20717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428860" y="2928934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2) Д</a:t>
            </a:r>
            <a:r>
              <a:rPr lang="ru-RU" sz="1600" b="1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езоксихолев</a:t>
            </a:r>
            <a:r>
              <a:rPr lang="uk-UA" sz="16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6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кислот</a:t>
            </a:r>
            <a:r>
              <a:rPr lang="uk-UA" sz="16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9" name="Рисунок 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14422"/>
            <a:ext cx="214314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500562" y="3071811"/>
            <a:ext cx="22860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5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3) Х</a:t>
            </a:r>
            <a:r>
              <a:rPr lang="ru-RU" sz="15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енодезоксихолев</a:t>
            </a:r>
            <a:r>
              <a:rPr lang="uk-UA" sz="15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5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кислот</a:t>
            </a:r>
            <a:r>
              <a:rPr lang="uk-UA" sz="15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5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0" name="Рисунок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3400" y="1214422"/>
            <a:ext cx="2260600" cy="168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929454" y="3071810"/>
            <a:ext cx="200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4) Лі</a:t>
            </a:r>
            <a:r>
              <a:rPr lang="ru-RU" sz="16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тохолев</a:t>
            </a:r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 </a:t>
            </a:r>
            <a:r>
              <a:rPr lang="ru-RU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кислот</a:t>
            </a:r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1" name="Рисунок 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0504"/>
            <a:ext cx="221454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" y="5929330"/>
            <a:ext cx="2143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5) Г</a:t>
            </a:r>
            <a:r>
              <a:rPr lang="ru-RU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6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кохолев</a:t>
            </a:r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кислот</a:t>
            </a:r>
            <a:r>
              <a:rPr lang="uk-UA" sz="16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2" name="Рисунок 4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4000504"/>
            <a:ext cx="2098676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2285984" y="5857892"/>
            <a:ext cx="207170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3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6) Г</a:t>
            </a:r>
            <a:r>
              <a:rPr lang="ru-RU" sz="13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л</a:t>
            </a:r>
            <a:r>
              <a:rPr lang="uk-UA" sz="13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sz="13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кохено-дезоксихолев</a:t>
            </a:r>
            <a:r>
              <a:rPr lang="uk-UA" sz="13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3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кислот</a:t>
            </a:r>
            <a:r>
              <a:rPr lang="uk-UA" sz="13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3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3" name="Рисунок 4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4000504"/>
            <a:ext cx="2143140" cy="1331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4786315" y="5715016"/>
            <a:ext cx="1857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7) Т</a:t>
            </a:r>
            <a:r>
              <a:rPr lang="ru-RU" sz="16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аурохолев</a:t>
            </a:r>
            <a:r>
              <a:rPr lang="uk-UA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кислот</a:t>
            </a:r>
            <a:r>
              <a:rPr lang="uk-UA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94" name="Рисунок 4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3929066"/>
            <a:ext cx="2214546" cy="1584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7000892" y="5643578"/>
            <a:ext cx="21431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8) Т</a:t>
            </a:r>
            <a:r>
              <a:rPr lang="ru-RU" sz="1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аурохено</a:t>
            </a:r>
            <a:r>
              <a:rPr lang="ru-RU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algn="ctr"/>
            <a:r>
              <a:rPr lang="ru-RU" sz="1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дезоксихолев</a:t>
            </a:r>
            <a:r>
              <a:rPr lang="uk-UA" sz="1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1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кислот</a:t>
            </a:r>
            <a:r>
              <a:rPr lang="uk-UA" sz="1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7157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Рисунок 3 </a:t>
            </a:r>
            <a:r>
              <a:rPr lang="uk-UA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− </a:t>
            </a:r>
            <a:r>
              <a:rPr lang="uk-UA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Гідроліз </a:t>
            </a:r>
            <a:r>
              <a:rPr lang="uk-UA" sz="24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триацилгцеролів</a:t>
            </a:r>
            <a:r>
              <a:rPr lang="uk-UA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(ТАГ) </a:t>
            </a:r>
            <a:endParaRPr lang="ru-RU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за участю панкреатичної ліпази (схема)</a:t>
            </a:r>
            <a:endParaRPr lang="ru-RU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35824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5016"/>
            <a:ext cx="8229600" cy="928694"/>
          </a:xfrm>
        </p:spPr>
        <p:txBody>
          <a:bodyPr>
            <a:normAutofit lnSpcReduction="10000"/>
          </a:bodyPr>
          <a:lstStyle/>
          <a:p>
            <a:pPr lvl="0" algn="ctr">
              <a:buNone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Рисунок 4 − Схема окиснення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гліцеролу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загальна схема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971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143644"/>
            <a:ext cx="9001156" cy="5715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Рисунок 5 – Транспорт ВЖК у </a:t>
            </a:r>
            <a:r>
              <a:rPr lang="ru-RU" sz="26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присутності</a:t>
            </a:r>
            <a:r>
              <a:rPr lang="ru-RU" sz="2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карнітину</a:t>
            </a:r>
            <a:endParaRPr lang="ru-RU" sz="2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396"/>
            <a:ext cx="9001156" cy="428604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31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</a:br>
            <a:r>
              <a:rPr lang="uk-UA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Рисунок 6 </a:t>
            </a:r>
            <a:r>
              <a:rPr lang="uk-UA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− β-Окиснення вищих жирних </a:t>
            </a:r>
            <a:r>
              <a:rPr lang="uk-UA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кислот (1-3</a:t>
            </a:r>
            <a:r>
              <a:rPr lang="uk-UA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 (</a:t>
            </a:r>
            <a:r>
              <a:rPr lang="uk-UA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Кнооп</a:t>
            </a:r>
            <a:r>
              <a:rPr lang="uk-UA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1904 р.)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9073"/>
          <a:ext cx="8715436" cy="65085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002"/>
                <a:gridCol w="8134434"/>
              </a:tblGrid>
              <a:tr h="86298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b="1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 smtClean="0"/>
                    </a:p>
                    <a:p>
                      <a:pPr algn="just"/>
                      <a:endParaRPr lang="ru-RU" dirty="0" smtClean="0"/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     ВЖК                                                 </a:t>
                      </a:r>
                      <a:r>
                        <a:rPr lang="ru-RU" sz="1600" b="1" dirty="0" err="1" smtClean="0">
                          <a:latin typeface="Arial" pitchFamily="34" charset="0"/>
                          <a:cs typeface="Arial" pitchFamily="34" charset="0"/>
                        </a:rPr>
                        <a:t>ацил-КоА</a:t>
                      </a: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</a:t>
                      </a:r>
                      <a:r>
                        <a:rPr lang="ru-RU" sz="16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ацил-КоА-синтетаза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1841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  <a:p>
                      <a:pPr algn="ctr"/>
                      <a:endParaRPr lang="ru-RU" b="1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just"/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ru-RU" sz="1600" b="1" dirty="0" err="1" smtClean="0">
                          <a:latin typeface="Arial" pitchFamily="34" charset="0"/>
                          <a:cs typeface="Arial" pitchFamily="34" charset="0"/>
                        </a:rPr>
                        <a:t>ацил-КоА</a:t>
                      </a: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</a:t>
                      </a:r>
                      <a:r>
                        <a:rPr lang="ru-RU" sz="1600" b="1" dirty="0" err="1" smtClean="0">
                          <a:latin typeface="Arial" pitchFamily="34" charset="0"/>
                          <a:cs typeface="Arial" pitchFamily="34" charset="0"/>
                        </a:rPr>
                        <a:t>карнітин</a:t>
                      </a: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just"/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uk-UA" sz="1600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             </a:t>
                      </a:r>
                      <a:r>
                        <a:rPr lang="uk-UA" sz="1600" b="1" dirty="0" err="1" smtClean="0">
                          <a:latin typeface="Arial" pitchFamily="34" charset="0"/>
                          <a:cs typeface="Arial" pitchFamily="34" charset="0"/>
                        </a:rPr>
                        <a:t>ацилкарнітин</a:t>
                      </a:r>
                      <a:r>
                        <a:rPr lang="uk-UA" sz="1600" b="1" dirty="0" smtClean="0">
                          <a:latin typeface="Arial" pitchFamily="34" charset="0"/>
                          <a:cs typeface="Arial" pitchFamily="34" charset="0"/>
                        </a:rPr>
                        <a:t> (в</a:t>
                      </a:r>
                      <a:r>
                        <a:rPr lang="uk-UA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цитоплазмі</a:t>
                      </a:r>
                      <a:r>
                        <a:rPr lang="uk-UA" sz="1600" b="1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algn="r"/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− </a:t>
                      </a:r>
                      <a:r>
                        <a:rPr lang="uk-UA" sz="1600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карнітинацилтрансфераза</a:t>
                      </a:r>
                      <a:endParaRPr lang="ru-RU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63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  <a:p>
                      <a:pPr algn="ctr"/>
                      <a:endParaRPr lang="ru-RU" b="1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  <a:p>
                      <a:pPr algn="ctr"/>
                      <a:endParaRPr lang="uk-UA" dirty="0"/>
                    </a:p>
                    <a:p>
                      <a:pPr algn="ctr"/>
                      <a:endParaRPr lang="uk-UA" dirty="0" smtClean="0"/>
                    </a:p>
                    <a:p>
                      <a:pPr algn="just"/>
                      <a:r>
                        <a:rPr lang="uk-UA" sz="1600" b="1" dirty="0" smtClean="0"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uk-UA" sz="1600" b="1" dirty="0" err="1" smtClean="0">
                          <a:latin typeface="Arial" pitchFamily="34" charset="0"/>
                          <a:cs typeface="Arial" pitchFamily="34" charset="0"/>
                        </a:rPr>
                        <a:t>ацил-КоА</a:t>
                      </a:r>
                      <a:endParaRPr lang="uk-UA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uk-UA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uk-UA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uk-UA" sz="16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baseline="0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</a:t>
                      </a:r>
                      <a:r>
                        <a:rPr lang="uk-UA" sz="1600" b="1" dirty="0" err="1" smtClean="0">
                          <a:latin typeface="Arial" pitchFamily="34" charset="0"/>
                          <a:cs typeface="Arial" pitchFamily="34" charset="0"/>
                        </a:rPr>
                        <a:t>еноїл-КоА</a:t>
                      </a:r>
                      <a:r>
                        <a:rPr lang="uk-UA" sz="1600" b="1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           </a:t>
                      </a: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</a:t>
                      </a:r>
                      <a:r>
                        <a:rPr lang="uk-UA" sz="16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ацил-КоА-дегідрогеназа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1000100" y="142852"/>
          <a:ext cx="5943600" cy="371475"/>
        </p:xfrm>
        <a:graphic>
          <a:graphicData uri="http://schemas.openxmlformats.org/presentationml/2006/ole">
            <p:oleObj spid="_x0000_s5121" name="ChemSketch" r:id="rId3" imgW="6219269" imgH="391268" progId="ACD.ChemSketchCDX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000100" y="2357430"/>
          <a:ext cx="4735513" cy="1309687"/>
        </p:xfrm>
        <a:graphic>
          <a:graphicData uri="http://schemas.openxmlformats.org/presentationml/2006/ole">
            <p:oleObj spid="_x0000_s5124" name="ChemSketch" r:id="rId4" imgW="4735999" imgH="1308911" progId="ACD.ChemSketchCDX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857224" y="5286388"/>
          <a:ext cx="4370387" cy="501650"/>
        </p:xfrm>
        <a:graphic>
          <a:graphicData uri="http://schemas.openxmlformats.org/presentationml/2006/ole">
            <p:oleObj spid="_x0000_s5127" name="ChemSketch" r:id="rId5" imgW="4370508" imgH="502326" progId="ACD.ChemSketchCDX">
              <p:embed/>
            </p:oleObj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857224" y="1000108"/>
          <a:ext cx="5414963" cy="966787"/>
        </p:xfrm>
        <a:graphic>
          <a:graphicData uri="http://schemas.openxmlformats.org/presentationml/2006/ole">
            <p:oleObj spid="_x0000_s5128" name="ChemSketch" r:id="rId6" imgW="5414381" imgH="966011" progId="ACD.ChemSketchCDX">
              <p:embed/>
            </p:oleObj>
          </a:graphicData>
        </a:graphic>
      </p:graphicFrame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857224" y="4286256"/>
          <a:ext cx="4181475" cy="552450"/>
        </p:xfrm>
        <a:graphic>
          <a:graphicData uri="http://schemas.openxmlformats.org/presentationml/2006/ole">
            <p:oleObj spid="_x0000_s5129" name="ChemSketch" r:id="rId7" imgW="4176839" imgH="556098" progId="ACD.ChemSketchCDX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396"/>
            <a:ext cx="9001156" cy="428604"/>
          </a:xfrm>
        </p:spPr>
        <p:txBody>
          <a:bodyPr>
            <a:normAutofit fontScale="90000"/>
          </a:bodyPr>
          <a:lstStyle/>
          <a:p>
            <a:r>
              <a:rPr lang="uk-UA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Рисунок 6 </a:t>
            </a:r>
            <a:r>
              <a:rPr lang="uk-UA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− β-Окиснення вищих жирних </a:t>
            </a:r>
            <a:r>
              <a:rPr lang="uk-UA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кислот (4-6</a:t>
            </a:r>
            <a:r>
              <a:rPr lang="uk-UA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 (</a:t>
            </a:r>
            <a:r>
              <a:rPr lang="uk-UA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Кнооп</a:t>
            </a:r>
            <a:r>
              <a:rPr lang="uk-UA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1904 р.)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9073"/>
          <a:ext cx="8715436" cy="63879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002"/>
                <a:gridCol w="8134434"/>
              </a:tblGrid>
              <a:tr h="194407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b="1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uk-UA" dirty="0" smtClean="0"/>
                    </a:p>
                    <a:p>
                      <a:pPr algn="just"/>
                      <a:endParaRPr lang="uk-UA" dirty="0" smtClean="0"/>
                    </a:p>
                    <a:p>
                      <a:pPr algn="just"/>
                      <a:endParaRPr lang="uk-UA" dirty="0" smtClean="0"/>
                    </a:p>
                    <a:p>
                      <a:pPr algn="just"/>
                      <a:r>
                        <a:rPr lang="uk-UA" sz="1600" b="1" dirty="0" smtClean="0">
                          <a:latin typeface="Arial" pitchFamily="34" charset="0"/>
                          <a:cs typeface="Arial" pitchFamily="34" charset="0"/>
                        </a:rPr>
                        <a:t>           </a:t>
                      </a:r>
                      <a:r>
                        <a:rPr lang="uk-UA" sz="1600" b="1" dirty="0" err="1" smtClean="0">
                          <a:latin typeface="Arial" pitchFamily="34" charset="0"/>
                          <a:cs typeface="Arial" pitchFamily="34" charset="0"/>
                        </a:rPr>
                        <a:t>еноїл-КоА</a:t>
                      </a:r>
                      <a:r>
                        <a:rPr lang="uk-UA" sz="1600" b="1" dirty="0" smtClean="0">
                          <a:latin typeface="Arial" pitchFamily="34" charset="0"/>
                          <a:cs typeface="Arial" pitchFamily="34" charset="0"/>
                        </a:rPr>
                        <a:t>                                        </a:t>
                      </a:r>
                      <a:r>
                        <a:rPr lang="uk-UA" sz="16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β-оксиацил-КоА</a:t>
                      </a: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(3-гідроксиацил-КоА)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                   </a:t>
                      </a:r>
                    </a:p>
                    <a:p>
                      <a:pPr algn="just"/>
                      <a:endParaRPr lang="ru-RU" sz="1600" b="1" kern="1200" baseline="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r"/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r>
                        <a:rPr lang="uk-UA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</a:t>
                      </a:r>
                      <a:r>
                        <a:rPr lang="uk-UA" sz="16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еноїл-КоА-гідратаза</a:t>
                      </a:r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8226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pPr algn="ctr"/>
                      <a:endParaRPr lang="ru-RU" b="1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just"/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uk-UA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uk-UA" sz="16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uk-UA" sz="16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β-оксиацил-КоА</a:t>
                      </a: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(3-гідроксиацил-КоА)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</a:t>
                      </a: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β-оксоацил-КоА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(3-гідроксоацил-КоА)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                                       5 –</a:t>
                      </a:r>
                      <a:r>
                        <a:rPr kumimoji="0" lang="uk-U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3-гідроксиацил-КоА-дегідрогеназа</a:t>
                      </a:r>
                      <a:endParaRPr kumimoji="0" lang="uk-U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ru-RU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5722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66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  <a:p>
                      <a:pPr algn="ctr"/>
                      <a:endParaRPr lang="ru-RU" b="1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  <a:p>
                      <a:pPr algn="ctr"/>
                      <a:endParaRPr lang="uk-UA" dirty="0"/>
                    </a:p>
                    <a:p>
                      <a:pPr algn="ctr"/>
                      <a:endParaRPr lang="uk-UA" dirty="0" smtClean="0"/>
                    </a:p>
                    <a:p>
                      <a:pPr algn="just"/>
                      <a:r>
                        <a:rPr lang="uk-UA" sz="1600" b="1" dirty="0" smtClean="0"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β-оксоацил-КоА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(3-гідроксоацил-КоА)</a:t>
                      </a:r>
                    </a:p>
                    <a:p>
                      <a:pPr algn="just"/>
                      <a:endParaRPr kumimoji="0" lang="uk-UA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endParaRPr kumimoji="0" lang="uk-UA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endParaRPr kumimoji="0" lang="uk-UA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just"/>
                      <a:endParaRPr kumimoji="0" lang="uk-UA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               </a:t>
                      </a:r>
                      <a:r>
                        <a:rPr lang="uk-UA" sz="16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ацил-КоА</a:t>
                      </a: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</a:t>
                      </a:r>
                      <a:r>
                        <a:rPr lang="uk-UA" sz="16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ацетил-КоА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r"/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6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                </a:t>
                      </a:r>
                      <a:r>
                        <a:rPr lang="uk-UA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–</a:t>
                      </a:r>
                      <a:r>
                        <a:rPr lang="uk-UA" sz="16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uk-UA" sz="16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ацетил-КоА-ацилтрансфераза</a:t>
                      </a:r>
                      <a:endParaRPr lang="ru-RU" sz="1600" b="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15" name="Object 15"/>
          <p:cNvGraphicFramePr>
            <a:graphicFrameLocks noChangeAspect="1"/>
          </p:cNvGraphicFramePr>
          <p:nvPr/>
        </p:nvGraphicFramePr>
        <p:xfrm>
          <a:off x="5286380" y="2143116"/>
          <a:ext cx="3460750" cy="731837"/>
        </p:xfrm>
        <a:graphic>
          <a:graphicData uri="http://schemas.openxmlformats.org/presentationml/2006/ole">
            <p:oleObj spid="_x0000_s25615" name="ChemSketch" r:id="rId3" imgW="3460694" imgH="731196" progId="ACD.ChemSketchCDX">
              <p:embed/>
            </p:oleObj>
          </a:graphicData>
        </a:graphic>
      </p:graphicFrame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20" name="Object 20"/>
          <p:cNvGraphicFramePr>
            <a:graphicFrameLocks noChangeAspect="1"/>
          </p:cNvGraphicFramePr>
          <p:nvPr/>
        </p:nvGraphicFramePr>
        <p:xfrm>
          <a:off x="928662" y="5286388"/>
          <a:ext cx="4598987" cy="573087"/>
        </p:xfrm>
        <a:graphic>
          <a:graphicData uri="http://schemas.openxmlformats.org/presentationml/2006/ole">
            <p:oleObj spid="_x0000_s25620" name="ChemSketch" r:id="rId4" imgW="4599243" imgH="572581" progId="ACD.ChemSketchCDX">
              <p:embed/>
            </p:oleObj>
          </a:graphicData>
        </a:graphic>
      </p:graphicFrame>
      <p:graphicFrame>
        <p:nvGraphicFramePr>
          <p:cNvPr id="25621" name="Object 21"/>
          <p:cNvGraphicFramePr>
            <a:graphicFrameLocks noChangeAspect="1"/>
          </p:cNvGraphicFramePr>
          <p:nvPr/>
        </p:nvGraphicFramePr>
        <p:xfrm>
          <a:off x="928662" y="0"/>
          <a:ext cx="6554788" cy="820737"/>
        </p:xfrm>
        <a:graphic>
          <a:graphicData uri="http://schemas.openxmlformats.org/presentationml/2006/ole">
            <p:oleObj spid="_x0000_s25621" name="ChemSketch" r:id="rId5" imgW="6554279" imgH="820906" progId="ACD.ChemSketchCDX">
              <p:embed/>
            </p:oleObj>
          </a:graphicData>
        </a:graphic>
      </p:graphicFrame>
      <p:graphicFrame>
        <p:nvGraphicFramePr>
          <p:cNvPr id="25622" name="Object 22"/>
          <p:cNvGraphicFramePr>
            <a:graphicFrameLocks noChangeAspect="1"/>
          </p:cNvGraphicFramePr>
          <p:nvPr/>
        </p:nvGraphicFramePr>
        <p:xfrm>
          <a:off x="857224" y="2071678"/>
          <a:ext cx="4383087" cy="849313"/>
        </p:xfrm>
        <a:graphic>
          <a:graphicData uri="http://schemas.openxmlformats.org/presentationml/2006/ole">
            <p:oleObj spid="_x0000_s25622" name="ChemSketch" r:id="rId6" imgW="4382377" imgH="849819" progId="ACD.ChemSketchCDX">
              <p:embed/>
            </p:oleObj>
          </a:graphicData>
        </a:graphic>
      </p:graphicFrame>
      <p:graphicFrame>
        <p:nvGraphicFramePr>
          <p:cNvPr id="25623" name="Object 23"/>
          <p:cNvGraphicFramePr>
            <a:graphicFrameLocks noChangeAspect="1"/>
          </p:cNvGraphicFramePr>
          <p:nvPr/>
        </p:nvGraphicFramePr>
        <p:xfrm>
          <a:off x="928662" y="3929066"/>
          <a:ext cx="4389437" cy="793750"/>
        </p:xfrm>
        <a:graphic>
          <a:graphicData uri="http://schemas.openxmlformats.org/presentationml/2006/ole">
            <p:oleObj spid="_x0000_s25623" name="ChemSketch" r:id="rId7" imgW="4390199" imgH="793615" progId="ACD.ChemSketchCDX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249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ChemSketch</vt:lpstr>
      <vt:lpstr>ПЕРЕТРАВЛЕННЯ ЛІПІДІВ ТА ЇХ ОБМІН</vt:lpstr>
      <vt:lpstr>Слайд 2</vt:lpstr>
      <vt:lpstr>Таблиця 1 − Структури жовчних кислот людини </vt:lpstr>
      <vt:lpstr>Слайд 4</vt:lpstr>
      <vt:lpstr>Слайд 5</vt:lpstr>
      <vt:lpstr>Слайд 6</vt:lpstr>
      <vt:lpstr> Рисунок 6 − β-Окиснення вищих жирних кислот (1-3) (Кнооп, 1904 р.)  </vt:lpstr>
      <vt:lpstr>Рисунок 6 − β-Окиснення вищих жирних кислот (4-6) (Кнооп, 1904 р.)  </vt:lpstr>
      <vt:lpstr>Слайд 9</vt:lpstr>
      <vt:lpstr>Сумарне рівняння β-окиснення активованої кислоти:   Пальмітоіл-КоА + 7 ФАД+ + 7 Н2O + 7 НАД+ + 7 НS-КоА = = 8 Ацетил-КоА + 7 ФАДН2 + 7 НАДН2  </vt:lpstr>
      <vt:lpstr>Слайд 11</vt:lpstr>
      <vt:lpstr>Слайд 12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ПЕРЕТРАВЛЕННЯ ЛІПІДІВ  ТА ЇХ ОБМІН</dc:title>
  <dc:creator>Дмитрий Каленюк</dc:creator>
  <cp:lastModifiedBy>Дмитрий Каленюк</cp:lastModifiedBy>
  <cp:revision>58</cp:revision>
  <dcterms:created xsi:type="dcterms:W3CDTF">2020-04-27T16:53:11Z</dcterms:created>
  <dcterms:modified xsi:type="dcterms:W3CDTF">2020-05-01T12:28:14Z</dcterms:modified>
</cp:coreProperties>
</file>