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270" y="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ОСНОВИ </a:t>
            </a:r>
            <a:r>
              <a:rPr lang="uk-UA" b="1" dirty="0" smtClean="0"/>
              <a:t>ЕКОБІЗНЕСУ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56001"/>
            <a:ext cx="7776864" cy="1473200"/>
          </a:xfrm>
        </p:spPr>
        <p:txBody>
          <a:bodyPr/>
          <a:lstStyle/>
          <a:p>
            <a:r>
              <a:rPr lang="uk-UA" b="1" dirty="0">
                <a:solidFill>
                  <a:srgbClr val="0070C0"/>
                </a:solidFill>
              </a:rPr>
              <a:t>Напрям підготовки </a:t>
            </a:r>
            <a:r>
              <a:rPr lang="uk-UA" b="1" dirty="0" smtClean="0">
                <a:solidFill>
                  <a:srgbClr val="0070C0"/>
                </a:solidFill>
              </a:rPr>
              <a:t>магістрів спеціальності 051 Економіка</a:t>
            </a:r>
            <a:endParaRPr lang="uk-UA" b="1" dirty="0" smtClean="0">
              <a:solidFill>
                <a:srgbClr val="0070C0"/>
              </a:solidFill>
            </a:endParaRPr>
          </a:p>
          <a:p>
            <a:r>
              <a:rPr lang="uk-UA" b="1" dirty="0" smtClean="0">
                <a:solidFill>
                  <a:srgbClr val="0070C0"/>
                </a:solidFill>
              </a:rPr>
              <a:t>Освітньо-професійна програма «Економіка довкілля і природних ресурсів»</a:t>
            </a:r>
            <a:endParaRPr lang="uk-UA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855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41"/>
    </mc:Choice>
    <mc:Fallback xmlns="">
      <p:transition spd="slow" advTm="9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476672"/>
            <a:ext cx="8136904" cy="564949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3200" dirty="0">
                <a:solidFill>
                  <a:schemeClr val="bg2">
                    <a:lumMod val="25000"/>
                  </a:schemeClr>
                </a:solidFill>
              </a:rPr>
              <a:t>Курс  “Основи </a:t>
            </a:r>
            <a:r>
              <a:rPr lang="uk-UA" sz="3200" dirty="0" err="1" smtClean="0">
                <a:solidFill>
                  <a:schemeClr val="bg2">
                    <a:lumMod val="25000"/>
                  </a:schemeClr>
                </a:solidFill>
              </a:rPr>
              <a:t>екобізнесу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” </a:t>
            </a:r>
            <a:r>
              <a:rPr lang="uk-UA" sz="3200" dirty="0">
                <a:solidFill>
                  <a:schemeClr val="bg2">
                    <a:lumMod val="25000"/>
                  </a:schemeClr>
                </a:solidFill>
              </a:rPr>
              <a:t>– це професійно орієнтована дисципліна, яка є підґрунтям для формування системи теоретичних знань і професійних навичок майбутніх фахівців. </a:t>
            </a:r>
            <a:r>
              <a:rPr lang="uk-UA" sz="3200" dirty="0">
                <a:solidFill>
                  <a:schemeClr val="bg2">
                    <a:lumMod val="25000"/>
                  </a:schemeClr>
                </a:solidFill>
              </a:rPr>
              <a:t>Основні розділи курсу є логічним продовженням таких дисциплін як «Модернізація та диверсифікація економіки», «Екологічне підприємництво», «Менеджмент природних ресурсів», «Економіка землекористування», «Державне регулювання економіки», «Міжнародне право», «Міжнародна торгівля», «Міжнародні організації».</a:t>
            </a:r>
            <a:endParaRPr lang="uk-UA" sz="3200" dirty="0">
              <a:solidFill>
                <a:schemeClr val="bg2">
                  <a:lumMod val="25000"/>
                </a:schemeClr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034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236">
        <p14:switch dir="r"/>
      </p:transition>
    </mc:Choice>
    <mc:Fallback xmlns="">
      <p:transition spd="slow" advTm="72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916832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b="1" dirty="0" smtClean="0"/>
              <a:t> </a:t>
            </a:r>
            <a:r>
              <a:rPr lang="uk-UA" sz="3600" dirty="0"/>
              <a:t>засвоєння студентами основних положень стратегії та тактики здійснення бізнесу в сфері екології та природокористування, отримання ними уявлень про роль та місце </a:t>
            </a:r>
            <a:r>
              <a:rPr lang="uk-UA" sz="3600" dirty="0" err="1"/>
              <a:t>екобізнесу</a:t>
            </a:r>
            <a:r>
              <a:rPr lang="uk-UA" sz="3600" dirty="0"/>
              <a:t> в загальній системі господарської діяльності людини</a:t>
            </a:r>
            <a:r>
              <a:rPr lang="uk-UA" sz="3600" dirty="0" smtClean="0"/>
              <a:t>.</a:t>
            </a:r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Мета вивчення навчального курсу</a:t>
            </a: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91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475">
        <p14:switch dir="r"/>
      </p:transition>
    </mc:Choice>
    <mc:Fallback xmlns="">
      <p:transition spd="slow" advTm="64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61456"/>
            <a:ext cx="8208912" cy="4347864"/>
          </a:xfrm>
        </p:spPr>
        <p:txBody>
          <a:bodyPr>
            <a:normAutofit/>
          </a:bodyPr>
          <a:lstStyle/>
          <a:p>
            <a:pPr lvl="0"/>
            <a:r>
              <a:rPr lang="uk-UA" sz="2000" dirty="0"/>
              <a:t>основних понять, загальних положень та історії розвитку </a:t>
            </a:r>
            <a:r>
              <a:rPr lang="uk-UA" sz="2000" dirty="0" err="1"/>
              <a:t>екобізнесу</a:t>
            </a:r>
            <a:r>
              <a:rPr lang="uk-UA" sz="2000" dirty="0"/>
              <a:t>;</a:t>
            </a:r>
          </a:p>
          <a:p>
            <a:pPr lvl="0"/>
            <a:r>
              <a:rPr lang="uk-UA" sz="2000" dirty="0"/>
              <a:t>методичних та практичних рекомендацій щодо оцінки ринку в </a:t>
            </a:r>
            <a:r>
              <a:rPr lang="uk-UA" sz="2000" dirty="0" err="1"/>
              <a:t>екобізнесі</a:t>
            </a:r>
            <a:r>
              <a:rPr lang="uk-UA" sz="2000" dirty="0"/>
              <a:t>;</a:t>
            </a:r>
          </a:p>
          <a:p>
            <a:pPr lvl="0"/>
            <a:r>
              <a:rPr lang="uk-UA" sz="2000" dirty="0"/>
              <a:t>можливостей </a:t>
            </a:r>
            <a:r>
              <a:rPr lang="uk-UA" sz="2000" dirty="0" err="1"/>
              <a:t>екобізнесу</a:t>
            </a:r>
            <a:r>
              <a:rPr lang="uk-UA" sz="2000" dirty="0"/>
              <a:t>;</a:t>
            </a:r>
          </a:p>
          <a:p>
            <a:pPr lvl="0"/>
            <a:r>
              <a:rPr lang="uk-UA" sz="2000" dirty="0"/>
              <a:t>економічної, фінансової, нормативно-правової, організаційно-управлінської основ екологічного бізнесу;</a:t>
            </a:r>
          </a:p>
          <a:p>
            <a:pPr lvl="0"/>
            <a:r>
              <a:rPr lang="uk-UA" sz="2000" dirty="0"/>
              <a:t>перспектив розвитку вітчизняного та зарубіжного екологічного бізнесу;</a:t>
            </a:r>
          </a:p>
          <a:p>
            <a:pPr lvl="0"/>
            <a:r>
              <a:rPr lang="uk-UA" sz="2000" dirty="0"/>
              <a:t>особливостей формування та перспектив розвитку ринку екологічних послуг, природних ресурсів, виробничих об</a:t>
            </a:r>
            <a:r>
              <a:rPr lang="ru-RU" sz="2000" dirty="0"/>
              <a:t>’</a:t>
            </a:r>
            <a:r>
              <a:rPr lang="uk-UA" sz="2000" dirty="0" err="1"/>
              <a:t>єктів</a:t>
            </a:r>
            <a:r>
              <a:rPr lang="uk-UA" sz="2000" dirty="0"/>
              <a:t>;</a:t>
            </a:r>
          </a:p>
          <a:p>
            <a:pPr lvl="0"/>
            <a:r>
              <a:rPr lang="uk-UA" sz="2000" dirty="0"/>
              <a:t>перспектив використання можливостей </a:t>
            </a:r>
            <a:r>
              <a:rPr lang="uk-UA" sz="2000" dirty="0" err="1"/>
              <a:t>екобізнесу</a:t>
            </a:r>
            <a:r>
              <a:rPr lang="uk-UA" sz="2000" dirty="0"/>
              <a:t>;</a:t>
            </a:r>
          </a:p>
          <a:p>
            <a:r>
              <a:rPr lang="uk-UA" sz="2000" dirty="0"/>
              <a:t>оцінки ефективності екологічного бізнесу</a:t>
            </a:r>
            <a:endParaRPr lang="uk-UA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908720"/>
            <a:ext cx="8856984" cy="682336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Головними завданнями курсу </a:t>
            </a:r>
            <a:r>
              <a:rPr lang="uk-UA" b="1" dirty="0" smtClean="0"/>
              <a:t>є </a:t>
            </a:r>
            <a:r>
              <a:rPr lang="uk-UA" sz="3100" dirty="0"/>
              <a:t>систематизоване викладення логічно </a:t>
            </a:r>
            <a:r>
              <a:rPr lang="uk-UA" sz="3100" dirty="0" err="1"/>
              <a:t>взаємопов</a:t>
            </a:r>
            <a:r>
              <a:rPr lang="ru-RU" sz="3100" dirty="0"/>
              <a:t>’</a:t>
            </a:r>
            <a:r>
              <a:rPr lang="uk-UA" sz="3100" dirty="0" err="1"/>
              <a:t>язаних</a:t>
            </a:r>
            <a:r>
              <a:rPr lang="uk-UA" sz="3100" dirty="0"/>
              <a:t> матеріалів щодо</a:t>
            </a:r>
            <a:r>
              <a:rPr lang="uk-UA" b="1" dirty="0" smtClean="0"/>
              <a:t>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27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8853">
        <p14:switch dir="r"/>
      </p:transition>
    </mc:Choice>
    <mc:Fallback xmlns="">
      <p:transition spd="slow" advTm="1885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636912"/>
            <a:ext cx="7408333" cy="3450696"/>
          </a:xfrm>
        </p:spPr>
        <p:txBody>
          <a:bodyPr/>
          <a:lstStyle/>
          <a:p>
            <a:pPr marL="0" indent="0" algn="ctr">
              <a:buNone/>
            </a:pPr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складається з 2 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змістових модулів: </a:t>
            </a:r>
          </a:p>
          <a:p>
            <a:pPr marL="0" indent="0" algn="ctr">
              <a:buNone/>
            </a:pPr>
            <a:r>
              <a:rPr lang="uk-UA" sz="3200" i="1" dirty="0" smtClean="0"/>
              <a:t>1. </a:t>
            </a:r>
            <a:r>
              <a:rPr lang="uk-UA" sz="3200" i="1" dirty="0" smtClean="0"/>
              <a:t>“</a:t>
            </a:r>
            <a:r>
              <a:rPr lang="uk-UA" sz="3200" i="1" dirty="0"/>
              <a:t>Загальні засади економічного розвитку. Основи </a:t>
            </a:r>
            <a:r>
              <a:rPr lang="uk-UA" sz="3200" i="1" dirty="0" smtClean="0"/>
              <a:t>ринку</a:t>
            </a:r>
            <a:r>
              <a:rPr lang="uk-UA" sz="3200" i="1" dirty="0" smtClean="0"/>
              <a:t>”, </a:t>
            </a:r>
            <a:endParaRPr lang="uk-UA" sz="3200" i="1" dirty="0"/>
          </a:p>
          <a:p>
            <a:pPr marL="0" indent="0" algn="ctr">
              <a:buNone/>
            </a:pPr>
            <a:r>
              <a:rPr lang="uk-UA" sz="3200" i="1" dirty="0" smtClean="0"/>
              <a:t>2. </a:t>
            </a:r>
            <a:r>
              <a:rPr lang="uk-UA" sz="3200" i="1" dirty="0" smtClean="0"/>
              <a:t>"</a:t>
            </a:r>
            <a:r>
              <a:rPr lang="uk-UA" sz="3200" i="1" dirty="0"/>
              <a:t>Особливості практичного застосування </a:t>
            </a:r>
            <a:r>
              <a:rPr lang="uk-UA" sz="3200" i="1" dirty="0" err="1"/>
              <a:t>екобізнесу</a:t>
            </a:r>
            <a:r>
              <a:rPr lang="uk-UA" sz="3200" i="1" dirty="0"/>
              <a:t> в системі господарювання</a:t>
            </a:r>
            <a:r>
              <a:rPr lang="uk-UA" sz="3200" i="1" dirty="0" smtClean="0"/>
              <a:t>»”.</a:t>
            </a:r>
            <a:endParaRPr lang="uk-UA" sz="3200" i="1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728192"/>
          </a:xfrm>
        </p:spPr>
        <p:txBody>
          <a:bodyPr>
            <a:normAutofit/>
          </a:bodyPr>
          <a:lstStyle/>
          <a:p>
            <a:r>
              <a:rPr lang="uk-UA" b="1" dirty="0"/>
              <a:t>Курс  “Основи </a:t>
            </a:r>
            <a:r>
              <a:rPr lang="uk-UA" b="1" dirty="0" err="1" smtClean="0"/>
              <a:t>екобізнесу</a:t>
            </a:r>
            <a:r>
              <a:rPr lang="uk-UA" b="1" dirty="0" smtClean="0"/>
              <a:t>”</a:t>
            </a:r>
            <a:endParaRPr lang="uk-UA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278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3012">
        <p14:switch dir="r"/>
      </p:transition>
    </mc:Choice>
    <mc:Fallback xmlns="">
      <p:transition spd="slow" advTm="1301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1772817"/>
            <a:ext cx="8568952" cy="2448272"/>
          </a:xfrm>
        </p:spPr>
        <p:txBody>
          <a:bodyPr>
            <a:normAutofit/>
          </a:bodyPr>
          <a:lstStyle/>
          <a:p>
            <a:pPr fontAlgn="t"/>
            <a:r>
              <a:rPr lang="uk-UA" b="1" dirty="0"/>
              <a:t>Тема 1</a:t>
            </a:r>
            <a:r>
              <a:rPr lang="uk-UA" b="1" dirty="0" smtClean="0"/>
              <a:t>.</a:t>
            </a:r>
            <a:r>
              <a:rPr lang="uk-UA" dirty="0" smtClean="0"/>
              <a:t> </a:t>
            </a:r>
            <a:r>
              <a:rPr lang="uk-UA" dirty="0" err="1"/>
              <a:t>Еколого-економічні</a:t>
            </a:r>
            <a:r>
              <a:rPr lang="uk-UA" dirty="0"/>
              <a:t> потреби й інтереси. Фіаско ринку</a:t>
            </a:r>
          </a:p>
          <a:p>
            <a:pPr fontAlgn="t"/>
            <a:r>
              <a:rPr lang="uk-UA" b="1" dirty="0"/>
              <a:t>Тема 2.</a:t>
            </a:r>
            <a:r>
              <a:rPr lang="uk-UA" dirty="0"/>
              <a:t> Основні екологічні засади розвитку бізнесу</a:t>
            </a:r>
          </a:p>
          <a:p>
            <a:pPr fontAlgn="t"/>
            <a:r>
              <a:rPr lang="uk-UA" b="1" dirty="0"/>
              <a:t>Тема 3.</a:t>
            </a:r>
            <a:r>
              <a:rPr lang="uk-UA" dirty="0"/>
              <a:t> Основні напрямки розвитку екологічного бізнесу</a:t>
            </a:r>
          </a:p>
          <a:p>
            <a:pPr fontAlgn="t"/>
            <a:r>
              <a:rPr lang="uk-UA" b="1" dirty="0"/>
              <a:t>Тема 4. </a:t>
            </a:r>
            <a:r>
              <a:rPr lang="uk-UA" dirty="0"/>
              <a:t>Розвиток економічних інструментів регулювання у сфері </a:t>
            </a:r>
            <a:r>
              <a:rPr lang="uk-UA" dirty="0" err="1"/>
              <a:t>екобізнесу</a:t>
            </a:r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Теми змістового модуля 1</a:t>
            </a:r>
            <a:endParaRPr lang="uk-UA" dirty="0"/>
          </a:p>
        </p:txBody>
      </p:sp>
      <p:pic>
        <p:nvPicPr>
          <p:cNvPr id="1025" name="Picture 1" descr="C:\Users\Наташа\Desktop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8868">
            <a:off x="1919645" y="4015292"/>
            <a:ext cx="2721818" cy="2399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Наташа\Desktop\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025" y="4005064"/>
            <a:ext cx="2676351" cy="2354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73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314">
        <p14:switch dir="r"/>
      </p:transition>
    </mc:Choice>
    <mc:Fallback xmlns="">
      <p:transition spd="slow" advTm="731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5" y="1772816"/>
            <a:ext cx="8496945" cy="2088232"/>
          </a:xfrm>
        </p:spPr>
        <p:txBody>
          <a:bodyPr>
            <a:normAutofit/>
          </a:bodyPr>
          <a:lstStyle/>
          <a:p>
            <a:pPr fontAlgn="t"/>
            <a:r>
              <a:rPr lang="uk-UA" b="1" dirty="0" smtClean="0"/>
              <a:t>Тема </a:t>
            </a:r>
            <a:r>
              <a:rPr lang="uk-UA" b="1" dirty="0"/>
              <a:t>5. </a:t>
            </a:r>
            <a:r>
              <a:rPr lang="uk-UA" dirty="0"/>
              <a:t>Організація малого </a:t>
            </a:r>
            <a:r>
              <a:rPr lang="uk-UA" dirty="0" err="1"/>
              <a:t>екобізнесу</a:t>
            </a:r>
            <a:endParaRPr lang="uk-UA" dirty="0"/>
          </a:p>
          <a:p>
            <a:pPr fontAlgn="t"/>
            <a:r>
              <a:rPr lang="uk-UA" b="1" dirty="0"/>
              <a:t>Тема 6.</a:t>
            </a:r>
            <a:r>
              <a:rPr lang="uk-UA" dirty="0"/>
              <a:t> Інвестиційна ефективність </a:t>
            </a:r>
            <a:r>
              <a:rPr lang="uk-UA" dirty="0" err="1"/>
              <a:t>екобізнесу</a:t>
            </a:r>
            <a:endParaRPr lang="uk-UA" dirty="0"/>
          </a:p>
          <a:p>
            <a:pPr fontAlgn="t"/>
            <a:r>
              <a:rPr lang="uk-UA" b="1" dirty="0"/>
              <a:t>Тема 7.</a:t>
            </a:r>
            <a:r>
              <a:rPr lang="uk-UA" dirty="0"/>
              <a:t> Планування та менеджмент у сфері </a:t>
            </a:r>
            <a:r>
              <a:rPr lang="uk-UA" dirty="0" err="1"/>
              <a:t>екобізнесу</a:t>
            </a:r>
            <a:endParaRPr lang="uk-UA" dirty="0"/>
          </a:p>
          <a:p>
            <a:pPr fontAlgn="t"/>
            <a:r>
              <a:rPr lang="uk-UA" b="1" dirty="0"/>
              <a:t>Тема 8.</a:t>
            </a:r>
            <a:r>
              <a:rPr lang="uk-UA" dirty="0"/>
              <a:t> Екологічне нормування. Екологічна сертифікація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Теми змістового модуля 2</a:t>
            </a:r>
            <a:endParaRPr lang="uk-UA" b="1" dirty="0"/>
          </a:p>
        </p:txBody>
      </p:sp>
      <p:pic>
        <p:nvPicPr>
          <p:cNvPr id="2049" name="Picture 1" descr="C:\Users\Наташа\Desktop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83646">
            <a:off x="707205" y="3956055"/>
            <a:ext cx="2457450" cy="204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Наташа\Desktop\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922924"/>
            <a:ext cx="2974256" cy="202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Наташа\Desktop\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088" y="38338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Наташа\Desktop\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5663">
            <a:off x="6042120" y="3833812"/>
            <a:ext cx="257941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30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944">
        <p14:switch dir="r"/>
      </p:transition>
    </mc:Choice>
    <mc:Fallback xmlns="">
      <p:transition spd="slow" advTm="694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844824"/>
            <a:ext cx="8568952" cy="4608512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smtClean="0"/>
              <a:t>знати</a:t>
            </a:r>
            <a:r>
              <a:rPr lang="uk-UA" dirty="0"/>
              <a:t>: </a:t>
            </a:r>
            <a:r>
              <a:rPr lang="uk-UA" dirty="0"/>
              <a:t>теорії розвитку екологічного бізнесу, об’єктивні закони і принципи його формування; форми економічних відносин у сфері </a:t>
            </a:r>
            <a:r>
              <a:rPr lang="uk-UA" dirty="0" err="1"/>
              <a:t>екобізнесу</a:t>
            </a:r>
            <a:r>
              <a:rPr lang="uk-UA" dirty="0"/>
              <a:t>; основний інструментарій </a:t>
            </a:r>
            <a:r>
              <a:rPr lang="uk-UA" dirty="0" err="1"/>
              <a:t>екобізнесу</a:t>
            </a:r>
            <a:r>
              <a:rPr lang="uk-UA" dirty="0"/>
              <a:t>; систему взаємовідносин у виробництві, розподілі, обміні та споживанні екологічних товарів, послуг, природних ресурсів, що вийшли за межі національних господарств; причини утворення конкурентних переваг на різних типах товарних ринків екологічної продукції</a:t>
            </a:r>
            <a:r>
              <a:rPr lang="uk-UA" dirty="0" smtClean="0"/>
              <a:t>;</a:t>
            </a:r>
            <a:endParaRPr lang="uk-UA" dirty="0"/>
          </a:p>
          <a:p>
            <a:r>
              <a:rPr lang="uk-UA" b="1" dirty="0"/>
              <a:t>вміти</a:t>
            </a:r>
            <a:r>
              <a:rPr lang="uk-UA" dirty="0"/>
              <a:t>:</a:t>
            </a:r>
            <a:r>
              <a:rPr lang="uk-UA" b="1" dirty="0"/>
              <a:t> </a:t>
            </a:r>
            <a:r>
              <a:rPr lang="uk-UA" dirty="0"/>
              <a:t>аналізувати та оцінювати економічне, політично-правове середовище й інфраструктуру торгівлі екологічними товарами, послугами, природними ресурсами; порівнювати систему методів економічного механізму управління </a:t>
            </a:r>
            <a:r>
              <a:rPr lang="uk-UA" dirty="0" err="1"/>
              <a:t>екобізнесом</a:t>
            </a:r>
            <a:r>
              <a:rPr lang="uk-UA" dirty="0"/>
              <a:t> в Україні та розвинених країнах; виявляти позитивний досвід інших країн; обґрунтовувати і обчислювати розмір негативних зовнішніх ефектів від здійснення екологічного бізнесу у межах територій та об’єктів природно-заповідного фонду України.</a:t>
            </a:r>
          </a:p>
          <a:p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У результаті вивчення навчальної дисципліни студент повинен</a:t>
            </a:r>
            <a:br>
              <a:rPr lang="uk-UA" b="1" dirty="0"/>
            </a:br>
            <a:endParaRPr lang="uk-UA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79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5341">
        <p14:switch dir="r"/>
      </p:transition>
    </mc:Choice>
    <mc:Fallback xmlns="">
      <p:transition spd="slow" advTm="1534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3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5|2.4|2.9|2.5|2.4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2|3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6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86</TotalTime>
  <Words>437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ОСНОВИ ЕКОБІЗНЕСУ</vt:lpstr>
      <vt:lpstr>Презентация PowerPoint</vt:lpstr>
      <vt:lpstr>Мета вивчення навчального курсу</vt:lpstr>
      <vt:lpstr>Головними завданнями курсу є систематизоване викладення логічно взаємопов’язаних матеріалів щодо: </vt:lpstr>
      <vt:lpstr>Курс  “Основи екобізнесу”</vt:lpstr>
      <vt:lpstr>Теми змістового модуля 1</vt:lpstr>
      <vt:lpstr>Теми змістового модуля 2</vt:lpstr>
      <vt:lpstr>У результаті вивчення навчальної дисципліни студент повинен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ЗОВНІШНЬОЕКОНОМІЧНОЇ ДІЯЛЬНОСТІ ПІДПРИЄМСТВА</dc:title>
  <dc:creator>Наташа</dc:creator>
  <cp:lastModifiedBy>Наташа</cp:lastModifiedBy>
  <cp:revision>14</cp:revision>
  <dcterms:created xsi:type="dcterms:W3CDTF">2016-01-28T05:54:17Z</dcterms:created>
  <dcterms:modified xsi:type="dcterms:W3CDTF">2018-02-13T10:01:15Z</dcterms:modified>
</cp:coreProperties>
</file>